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134"/>
  </p:notesMasterIdLst>
  <p:sldIdLst>
    <p:sldId id="397" r:id="rId2"/>
    <p:sldId id="398" r:id="rId3"/>
    <p:sldId id="399" r:id="rId4"/>
    <p:sldId id="256" r:id="rId5"/>
    <p:sldId id="291" r:id="rId6"/>
    <p:sldId id="299" r:id="rId7"/>
    <p:sldId id="332" r:id="rId8"/>
    <p:sldId id="335" r:id="rId9"/>
    <p:sldId id="336" r:id="rId10"/>
    <p:sldId id="337" r:id="rId11"/>
    <p:sldId id="338" r:id="rId12"/>
    <p:sldId id="359" r:id="rId13"/>
    <p:sldId id="360" r:id="rId14"/>
    <p:sldId id="362" r:id="rId15"/>
    <p:sldId id="363" r:id="rId16"/>
    <p:sldId id="367" r:id="rId17"/>
    <p:sldId id="366" r:id="rId18"/>
    <p:sldId id="300" r:id="rId19"/>
    <p:sldId id="375" r:id="rId20"/>
    <p:sldId id="376" r:id="rId21"/>
    <p:sldId id="377" r:id="rId22"/>
    <p:sldId id="378" r:id="rId23"/>
    <p:sldId id="379" r:id="rId24"/>
    <p:sldId id="380" r:id="rId25"/>
    <p:sldId id="381" r:id="rId26"/>
    <p:sldId id="382" r:id="rId27"/>
    <p:sldId id="383" r:id="rId28"/>
    <p:sldId id="384" r:id="rId29"/>
    <p:sldId id="385" r:id="rId30"/>
    <p:sldId id="386" r:id="rId31"/>
    <p:sldId id="387" r:id="rId32"/>
    <p:sldId id="388" r:id="rId33"/>
    <p:sldId id="389" r:id="rId34"/>
    <p:sldId id="390" r:id="rId35"/>
    <p:sldId id="392" r:id="rId36"/>
    <p:sldId id="393" r:id="rId37"/>
    <p:sldId id="394" r:id="rId38"/>
    <p:sldId id="395" r:id="rId39"/>
    <p:sldId id="396" r:id="rId40"/>
    <p:sldId id="374" r:id="rId41"/>
    <p:sldId id="276" r:id="rId42"/>
    <p:sldId id="400" r:id="rId43"/>
    <p:sldId id="401" r:id="rId44"/>
    <p:sldId id="402" r:id="rId45"/>
    <p:sldId id="403" r:id="rId46"/>
    <p:sldId id="404" r:id="rId47"/>
    <p:sldId id="405" r:id="rId48"/>
    <p:sldId id="406" r:id="rId49"/>
    <p:sldId id="407" r:id="rId50"/>
    <p:sldId id="408" r:id="rId51"/>
    <p:sldId id="409" r:id="rId52"/>
    <p:sldId id="410" r:id="rId53"/>
    <p:sldId id="411" r:id="rId54"/>
    <p:sldId id="412" r:id="rId55"/>
    <p:sldId id="413" r:id="rId56"/>
    <p:sldId id="414" r:id="rId57"/>
    <p:sldId id="415" r:id="rId58"/>
    <p:sldId id="416" r:id="rId59"/>
    <p:sldId id="417" r:id="rId60"/>
    <p:sldId id="418" r:id="rId61"/>
    <p:sldId id="419" r:id="rId62"/>
    <p:sldId id="420" r:id="rId63"/>
    <p:sldId id="421" r:id="rId64"/>
    <p:sldId id="422" r:id="rId65"/>
    <p:sldId id="423" r:id="rId66"/>
    <p:sldId id="424" r:id="rId67"/>
    <p:sldId id="425" r:id="rId68"/>
    <p:sldId id="426" r:id="rId69"/>
    <p:sldId id="427" r:id="rId70"/>
    <p:sldId id="428" r:id="rId71"/>
    <p:sldId id="429" r:id="rId72"/>
    <p:sldId id="430" r:id="rId73"/>
    <p:sldId id="431" r:id="rId74"/>
    <p:sldId id="432" r:id="rId75"/>
    <p:sldId id="433" r:id="rId76"/>
    <p:sldId id="434" r:id="rId77"/>
    <p:sldId id="435" r:id="rId78"/>
    <p:sldId id="436" r:id="rId79"/>
    <p:sldId id="437" r:id="rId80"/>
    <p:sldId id="438" r:id="rId81"/>
    <p:sldId id="439" r:id="rId82"/>
    <p:sldId id="440" r:id="rId83"/>
    <p:sldId id="441" r:id="rId84"/>
    <p:sldId id="442" r:id="rId85"/>
    <p:sldId id="443" r:id="rId86"/>
    <p:sldId id="444" r:id="rId87"/>
    <p:sldId id="445" r:id="rId88"/>
    <p:sldId id="446" r:id="rId89"/>
    <p:sldId id="447" r:id="rId90"/>
    <p:sldId id="448" r:id="rId91"/>
    <p:sldId id="449" r:id="rId92"/>
    <p:sldId id="450" r:id="rId93"/>
    <p:sldId id="451" r:id="rId94"/>
    <p:sldId id="452" r:id="rId95"/>
    <p:sldId id="453" r:id="rId96"/>
    <p:sldId id="454" r:id="rId97"/>
    <p:sldId id="455" r:id="rId98"/>
    <p:sldId id="456" r:id="rId99"/>
    <p:sldId id="457" r:id="rId100"/>
    <p:sldId id="458" r:id="rId101"/>
    <p:sldId id="459" r:id="rId102"/>
    <p:sldId id="460" r:id="rId103"/>
    <p:sldId id="461" r:id="rId104"/>
    <p:sldId id="462" r:id="rId105"/>
    <p:sldId id="463" r:id="rId106"/>
    <p:sldId id="464" r:id="rId107"/>
    <p:sldId id="465" r:id="rId108"/>
    <p:sldId id="466" r:id="rId109"/>
    <p:sldId id="467" r:id="rId110"/>
    <p:sldId id="468" r:id="rId111"/>
    <p:sldId id="469" r:id="rId112"/>
    <p:sldId id="470" r:id="rId113"/>
    <p:sldId id="471" r:id="rId114"/>
    <p:sldId id="472" r:id="rId115"/>
    <p:sldId id="473" r:id="rId116"/>
    <p:sldId id="474" r:id="rId117"/>
    <p:sldId id="475" r:id="rId118"/>
    <p:sldId id="476" r:id="rId119"/>
    <p:sldId id="477" r:id="rId120"/>
    <p:sldId id="478" r:id="rId121"/>
    <p:sldId id="479" r:id="rId122"/>
    <p:sldId id="480" r:id="rId123"/>
    <p:sldId id="481" r:id="rId124"/>
    <p:sldId id="482" r:id="rId125"/>
    <p:sldId id="483" r:id="rId126"/>
    <p:sldId id="484" r:id="rId127"/>
    <p:sldId id="485" r:id="rId128"/>
    <p:sldId id="486" r:id="rId129"/>
    <p:sldId id="487" r:id="rId130"/>
    <p:sldId id="488" r:id="rId131"/>
    <p:sldId id="489" r:id="rId132"/>
    <p:sldId id="490" r:id="rId13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805A6255-EA69-47F1-9CAE-9D5DD8093B97}">
          <p14:sldIdLst>
            <p14:sldId id="397"/>
            <p14:sldId id="398"/>
            <p14:sldId id="399"/>
            <p14:sldId id="256"/>
            <p14:sldId id="291"/>
            <p14:sldId id="299"/>
            <p14:sldId id="332"/>
            <p14:sldId id="335"/>
            <p14:sldId id="336"/>
            <p14:sldId id="337"/>
            <p14:sldId id="338"/>
            <p14:sldId id="359"/>
            <p14:sldId id="360"/>
            <p14:sldId id="362"/>
            <p14:sldId id="363"/>
            <p14:sldId id="367"/>
            <p14:sldId id="366"/>
            <p14:sldId id="300"/>
            <p14:sldId id="375"/>
            <p14:sldId id="376"/>
            <p14:sldId id="377"/>
            <p14:sldId id="378"/>
            <p14:sldId id="379"/>
            <p14:sldId id="380"/>
            <p14:sldId id="381"/>
            <p14:sldId id="382"/>
            <p14:sldId id="383"/>
            <p14:sldId id="384"/>
            <p14:sldId id="385"/>
            <p14:sldId id="386"/>
            <p14:sldId id="387"/>
            <p14:sldId id="388"/>
            <p14:sldId id="389"/>
            <p14:sldId id="390"/>
            <p14:sldId id="392"/>
            <p14:sldId id="393"/>
            <p14:sldId id="394"/>
            <p14:sldId id="395"/>
            <p14:sldId id="396"/>
            <p14:sldId id="374"/>
            <p14:sldId id="276"/>
            <p14:sldId id="400"/>
            <p14:sldId id="401"/>
            <p14:sldId id="402"/>
            <p14:sldId id="403"/>
          </p14:sldIdLst>
        </p14:section>
        <p14:section name="Default Section" id="{505C2875-7178-4472-8C8C-85EFA190D9A5}">
          <p14:sldIdLst>
            <p14:sldId id="404"/>
            <p14:sldId id="405"/>
            <p14:sldId id="406"/>
            <p14:sldId id="407"/>
            <p14:sldId id="408"/>
            <p14:sldId id="409"/>
            <p14:sldId id="410"/>
            <p14:sldId id="411"/>
            <p14:sldId id="412"/>
            <p14:sldId id="413"/>
            <p14:sldId id="414"/>
            <p14:sldId id="415"/>
            <p14:sldId id="416"/>
            <p14:sldId id="417"/>
            <p14:sldId id="418"/>
            <p14:sldId id="419"/>
            <p14:sldId id="420"/>
            <p14:sldId id="421"/>
            <p14:sldId id="422"/>
            <p14:sldId id="423"/>
            <p14:sldId id="424"/>
          </p14:sldIdLst>
        </p14:section>
        <p14:section name="Untitled Section" id="{D6536909-7D5F-42A1-8698-CD96882DEB27}">
          <p14:sldIdLst>
            <p14:sldId id="425"/>
            <p14:sldId id="426"/>
            <p14:sldId id="427"/>
            <p14:sldId id="428"/>
            <p14:sldId id="429"/>
            <p14:sldId id="430"/>
            <p14:sldId id="431"/>
            <p14:sldId id="432"/>
            <p14:sldId id="433"/>
            <p14:sldId id="434"/>
            <p14:sldId id="435"/>
            <p14:sldId id="436"/>
            <p14:sldId id="437"/>
            <p14:sldId id="438"/>
            <p14:sldId id="439"/>
            <p14:sldId id="440"/>
            <p14:sldId id="441"/>
            <p14:sldId id="442"/>
            <p14:sldId id="443"/>
            <p14:sldId id="444"/>
            <p14:sldId id="445"/>
            <p14:sldId id="446"/>
            <p14:sldId id="447"/>
            <p14:sldId id="448"/>
            <p14:sldId id="449"/>
            <p14:sldId id="450"/>
            <p14:sldId id="451"/>
            <p14:sldId id="452"/>
            <p14:sldId id="453"/>
            <p14:sldId id="454"/>
            <p14:sldId id="455"/>
            <p14:sldId id="456"/>
            <p14:sldId id="457"/>
            <p14:sldId id="458"/>
            <p14:sldId id="459"/>
            <p14:sldId id="460"/>
            <p14:sldId id="461"/>
            <p14:sldId id="462"/>
            <p14:sldId id="463"/>
            <p14:sldId id="464"/>
            <p14:sldId id="465"/>
            <p14:sldId id="466"/>
            <p14:sldId id="467"/>
            <p14:sldId id="468"/>
            <p14:sldId id="469"/>
            <p14:sldId id="470"/>
            <p14:sldId id="471"/>
            <p14:sldId id="472"/>
            <p14:sldId id="473"/>
            <p14:sldId id="474"/>
            <p14:sldId id="475"/>
            <p14:sldId id="476"/>
            <p14:sldId id="477"/>
            <p14:sldId id="478"/>
            <p14:sldId id="479"/>
            <p14:sldId id="480"/>
            <p14:sldId id="481"/>
            <p14:sldId id="482"/>
            <p14:sldId id="483"/>
            <p14:sldId id="484"/>
            <p14:sldId id="485"/>
            <p14:sldId id="486"/>
            <p14:sldId id="487"/>
            <p14:sldId id="488"/>
            <p14:sldId id="489"/>
            <p14:sldId id="49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A5D8"/>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40" autoAdjust="0"/>
  </p:normalViewPr>
  <p:slideViewPr>
    <p:cSldViewPr>
      <p:cViewPr varScale="1">
        <p:scale>
          <a:sx n="66" d="100"/>
          <a:sy n="66" d="100"/>
        </p:scale>
        <p:origin x="1280" y="36"/>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C988E1-1A28-FB4F-BD04-6FEE6B95F94A}" type="datetimeFigureOut">
              <a:rPr lang="en-US" smtClean="0"/>
              <a:pPr/>
              <a:t>7/25/2026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BED1D3-9A40-AD4C-9B4C-B810A4158472}" type="slidenum">
              <a:rPr lang="en-US" smtClean="0"/>
              <a:pPr/>
              <a:t>‹#›</a:t>
            </a:fld>
            <a:endParaRPr lang="en-US"/>
          </a:p>
        </p:txBody>
      </p:sp>
    </p:spTree>
    <p:extLst>
      <p:ext uri="{BB962C8B-B14F-4D97-AF65-F5344CB8AC3E}">
        <p14:creationId xmlns:p14="http://schemas.microsoft.com/office/powerpoint/2010/main" val="301106498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BED1D3-9A40-AD4C-9B4C-B810A4158472}" type="slidenum">
              <a:rPr lang="en-US" smtClean="0"/>
              <a:pPr/>
              <a:t>67</a:t>
            </a:fld>
            <a:endParaRPr lang="en-US"/>
          </a:p>
        </p:txBody>
      </p:sp>
    </p:spTree>
    <p:extLst>
      <p:ext uri="{BB962C8B-B14F-4D97-AF65-F5344CB8AC3E}">
        <p14:creationId xmlns:p14="http://schemas.microsoft.com/office/powerpoint/2010/main" val="3597360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117</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118</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119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121</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122</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123</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124</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125</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126</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127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84</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128</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129</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94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95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96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97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98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99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bwMode="black">
          <a:xfrm>
            <a:off x="1371600" y="4724400"/>
            <a:ext cx="7239000" cy="1066800"/>
          </a:xfrm>
          <a:effectLst>
            <a:outerShdw dist="28398" dir="1593903" algn="ctr" rotWithShape="0">
              <a:schemeClr val="bg1"/>
            </a:outerShdw>
          </a:effectLst>
        </p:spPr>
        <p:txBody>
          <a:bodyPr/>
          <a:lstStyle>
            <a:lvl1pPr algn="r">
              <a:defRPr sz="4000">
                <a:solidFill>
                  <a:schemeClr val="tx1"/>
                </a:solidFill>
              </a:defRPr>
            </a:lvl1pPr>
          </a:lstStyle>
          <a:p>
            <a:pPr lvl="0"/>
            <a:r>
              <a:rPr lang="en-US" noProof="0" dirty="0"/>
              <a:t>Click to edit Master title style</a:t>
            </a:r>
          </a:p>
        </p:txBody>
      </p:sp>
      <p:sp>
        <p:nvSpPr>
          <p:cNvPr id="3075" name="Rectangle 3"/>
          <p:cNvSpPr>
            <a:spLocks noGrp="1" noChangeArrowheads="1"/>
          </p:cNvSpPr>
          <p:nvPr>
            <p:ph type="subTitle" idx="1"/>
          </p:nvPr>
        </p:nvSpPr>
        <p:spPr bwMode="black">
          <a:xfrm>
            <a:off x="1371600" y="5791200"/>
            <a:ext cx="7239000" cy="381000"/>
          </a:xfrm>
        </p:spPr>
        <p:txBody>
          <a:bodyPr/>
          <a:lstStyle>
            <a:lvl1pPr marL="0" indent="0" algn="r">
              <a:buFont typeface="Wingdings" pitchFamily="2" charset="2"/>
              <a:buNone/>
              <a:defRPr sz="2400" b="0">
                <a:solidFill>
                  <a:schemeClr val="tx2"/>
                </a:solidFill>
              </a:defRPr>
            </a:lvl1pPr>
          </a:lstStyle>
          <a:p>
            <a:pPr lvl="0"/>
            <a:r>
              <a:rPr lang="en-US" noProof="0"/>
              <a:t>Click to edit Master subtitle style</a:t>
            </a:r>
          </a:p>
        </p:txBody>
      </p:sp>
      <p:pic>
        <p:nvPicPr>
          <p:cNvPr id="3122" name="Picture 50" descr="E:\2. Ecore\Soạn giao diện BG ĐT\Ảnh trang bìa BG\BM KE\KT thuế_Hoa\thuế.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95082" y="304800"/>
            <a:ext cx="6396318" cy="4797239"/>
          </a:xfrm>
          <a:prstGeom prst="rect">
            <a:avLst/>
          </a:prstGeom>
          <a:noFill/>
          <a:effectLst>
            <a:glow rad="127000">
              <a:schemeClr val="accent1">
                <a:alpha val="0"/>
              </a:schemeClr>
            </a:glow>
            <a:softEdge rad="635000"/>
          </a:effectLst>
          <a:extLst>
            <a:ext uri="{909E8E84-426E-40DD-AFC4-6F175D3DCCD1}">
              <a14:hiddenFill xmlns:a14="http://schemas.microsoft.com/office/drawing/2010/main">
                <a:solidFill>
                  <a:srgbClr val="FFFFFF"/>
                </a:solidFill>
              </a14:hiddenFill>
            </a:ext>
          </a:extLst>
        </p:spPr>
      </p:pic>
      <p:pic>
        <p:nvPicPr>
          <p:cNvPr id="10"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04802" y="304801"/>
            <a:ext cx="1231490" cy="1219200"/>
          </a:xfrm>
          <a:prstGeom prst="ellipse">
            <a:avLst/>
          </a:prstGeom>
          <a:ln>
            <a:noFill/>
          </a:ln>
          <a:effectLst>
            <a:glow rad="63500">
              <a:schemeClr val="accent5">
                <a:satMod val="175000"/>
                <a:alpha val="40000"/>
              </a:schemeClr>
            </a:glow>
            <a:outerShdw blurRad="50800" dist="38100" dir="2700000" algn="tl" rotWithShape="0">
              <a:prstClr val="black">
                <a:alpha val="4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3123" name="Picture 51" descr="E:\2. Ecore\Soạn giao diện BG ĐT\Ảnh trang bìa BG\BM KE\KT chi phí_Nhung\CD0B46EB-4413-49FA-9C2F-9E0AFF8AA141-388-000000A9663553F0.jpe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6199" y="4648200"/>
            <a:ext cx="3276599" cy="2184399"/>
          </a:xfrm>
          <a:prstGeom prst="rect">
            <a:avLst/>
          </a:prstGeom>
          <a:ln>
            <a:noFill/>
          </a:ln>
          <a:effectLst>
            <a:softEdge rad="127000"/>
          </a:effectLst>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5" name="Footer Placeholder 4"/>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6" name="Slide Number Placeholder 5"/>
          <p:cNvSpPr>
            <a:spLocks noGrp="1"/>
          </p:cNvSpPr>
          <p:nvPr>
            <p:ph type="sldNum" sz="quarter" idx="12"/>
          </p:nvPr>
        </p:nvSpPr>
        <p:spPr>
          <a:xfrm>
            <a:off x="3429000" y="6477000"/>
            <a:ext cx="2133600" cy="241300"/>
          </a:xfrm>
          <a:prstGeom prst="rect">
            <a:avLst/>
          </a:prstGeom>
        </p:spPr>
        <p:txBody>
          <a:bodyPr/>
          <a:lstStyle>
            <a:lvl1pPr>
              <a:defRPr/>
            </a:lvl1pPr>
          </a:lstStyle>
          <a:p>
            <a:fld id="{6BF4394D-2257-4D79-9480-E79E59DB3E41}" type="slidenum">
              <a:rPr lang="en-US"/>
              <a:pPr/>
              <a:t>‹#›</a:t>
            </a:fld>
            <a:endParaRPr lang="en-US"/>
          </a:p>
        </p:txBody>
      </p:sp>
    </p:spTree>
    <p:extLst>
      <p:ext uri="{BB962C8B-B14F-4D97-AF65-F5344CB8AC3E}">
        <p14:creationId xmlns:p14="http://schemas.microsoft.com/office/powerpoint/2010/main" val="1845351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9538"/>
            <a:ext cx="2057400" cy="61293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09538"/>
            <a:ext cx="6019800" cy="61293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5" name="Footer Placeholder 4"/>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6" name="Slide Number Placeholder 5"/>
          <p:cNvSpPr>
            <a:spLocks noGrp="1"/>
          </p:cNvSpPr>
          <p:nvPr>
            <p:ph type="sldNum" sz="quarter" idx="12"/>
          </p:nvPr>
        </p:nvSpPr>
        <p:spPr>
          <a:xfrm>
            <a:off x="3429000" y="6477000"/>
            <a:ext cx="2133600" cy="241300"/>
          </a:xfrm>
          <a:prstGeom prst="rect">
            <a:avLst/>
          </a:prstGeom>
        </p:spPr>
        <p:txBody>
          <a:bodyPr/>
          <a:lstStyle>
            <a:lvl1pPr>
              <a:defRPr/>
            </a:lvl1pPr>
          </a:lstStyle>
          <a:p>
            <a:fld id="{78A9A73D-F0FB-4954-92D3-D7961BC0A18C}" type="slidenum">
              <a:rPr lang="en-US"/>
              <a:pPr/>
              <a:t>‹#›</a:t>
            </a:fld>
            <a:endParaRPr lang="en-US"/>
          </a:p>
        </p:txBody>
      </p:sp>
    </p:spTree>
    <p:extLst>
      <p:ext uri="{BB962C8B-B14F-4D97-AF65-F5344CB8AC3E}">
        <p14:creationId xmlns:p14="http://schemas.microsoft.com/office/powerpoint/2010/main" val="733900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905000" y="109538"/>
            <a:ext cx="6553200" cy="563562"/>
          </a:xfrm>
        </p:spPr>
        <p:txBody>
          <a:bodyPr/>
          <a:lstStyle/>
          <a:p>
            <a:r>
              <a:rPr lang="en-US"/>
              <a:t>Click to edit Master title style</a:t>
            </a:r>
          </a:p>
        </p:txBody>
      </p:sp>
      <p:sp>
        <p:nvSpPr>
          <p:cNvPr id="3" name="Table Placeholder 2"/>
          <p:cNvSpPr>
            <a:spLocks noGrp="1"/>
          </p:cNvSpPr>
          <p:nvPr>
            <p:ph type="tbl" idx="1"/>
          </p:nvPr>
        </p:nvSpPr>
        <p:spPr>
          <a:xfrm>
            <a:off x="457200" y="990600"/>
            <a:ext cx="8229600" cy="5248275"/>
          </a:xfrm>
        </p:spPr>
        <p:txBody>
          <a:bodyPr/>
          <a:lstStyle/>
          <a:p>
            <a:r>
              <a:rPr lang="en-US"/>
              <a:t>Click icon to add table</a:t>
            </a:r>
          </a:p>
        </p:txBody>
      </p:sp>
      <p:sp>
        <p:nvSpPr>
          <p:cNvPr id="4" name="Date Placeholder 3"/>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5" name="Footer Placeholder 4"/>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6" name="Slide Number Placeholder 5"/>
          <p:cNvSpPr>
            <a:spLocks noGrp="1"/>
          </p:cNvSpPr>
          <p:nvPr>
            <p:ph type="sldNum" sz="quarter" idx="12"/>
          </p:nvPr>
        </p:nvSpPr>
        <p:spPr>
          <a:xfrm>
            <a:off x="3429000" y="6477000"/>
            <a:ext cx="2133600" cy="241300"/>
          </a:xfrm>
          <a:prstGeom prst="rect">
            <a:avLst/>
          </a:prstGeom>
        </p:spPr>
        <p:txBody>
          <a:bodyPr/>
          <a:lstStyle>
            <a:lvl1pPr>
              <a:defRPr/>
            </a:lvl1pPr>
          </a:lstStyle>
          <a:p>
            <a:fld id="{FC4F4B31-AF60-4452-8C1C-F81A98168E1F}" type="slidenum">
              <a:rPr lang="en-US"/>
              <a:pPr/>
              <a:t>‹#›</a:t>
            </a:fld>
            <a:endParaRPr lang="en-US"/>
          </a:p>
        </p:txBody>
      </p:sp>
    </p:spTree>
    <p:extLst>
      <p:ext uri="{BB962C8B-B14F-4D97-AF65-F5344CB8AC3E}">
        <p14:creationId xmlns:p14="http://schemas.microsoft.com/office/powerpoint/2010/main" val="3981191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5" name="Footer Placeholder 4"/>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6" name="Slide Number Placeholder 5"/>
          <p:cNvSpPr>
            <a:spLocks noGrp="1"/>
          </p:cNvSpPr>
          <p:nvPr>
            <p:ph type="sldNum" sz="quarter" idx="12"/>
          </p:nvPr>
        </p:nvSpPr>
        <p:spPr>
          <a:xfrm>
            <a:off x="3429000" y="6477000"/>
            <a:ext cx="2133600" cy="241300"/>
          </a:xfrm>
          <a:prstGeom prst="rect">
            <a:avLst/>
          </a:prstGeom>
        </p:spPr>
        <p:txBody>
          <a:bodyPr/>
          <a:lstStyle>
            <a:lvl1pPr>
              <a:defRPr/>
            </a:lvl1pPr>
          </a:lstStyle>
          <a:p>
            <a:fld id="{DBF3FD2D-5604-43D6-B28C-30879AEEACFF}" type="slidenum">
              <a:rPr lang="en-US"/>
              <a:pPr/>
              <a:t>‹#›</a:t>
            </a:fld>
            <a:endParaRPr lang="en-US"/>
          </a:p>
        </p:txBody>
      </p:sp>
    </p:spTree>
    <p:extLst>
      <p:ext uri="{BB962C8B-B14F-4D97-AF65-F5344CB8AC3E}">
        <p14:creationId xmlns:p14="http://schemas.microsoft.com/office/powerpoint/2010/main" val="315572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5" name="Footer Placeholder 4"/>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6" name="Slide Number Placeholder 5"/>
          <p:cNvSpPr>
            <a:spLocks noGrp="1"/>
          </p:cNvSpPr>
          <p:nvPr>
            <p:ph type="sldNum" sz="quarter" idx="12"/>
          </p:nvPr>
        </p:nvSpPr>
        <p:spPr>
          <a:xfrm>
            <a:off x="3429000" y="6477000"/>
            <a:ext cx="2133600" cy="241300"/>
          </a:xfrm>
          <a:prstGeom prst="rect">
            <a:avLst/>
          </a:prstGeom>
        </p:spPr>
        <p:txBody>
          <a:bodyPr/>
          <a:lstStyle>
            <a:lvl1pPr>
              <a:defRPr/>
            </a:lvl1pPr>
          </a:lstStyle>
          <a:p>
            <a:fld id="{36902FD7-735D-4BCD-A266-EE210D7B6212}" type="slidenum">
              <a:rPr lang="en-US"/>
              <a:pPr/>
              <a:t>‹#›</a:t>
            </a:fld>
            <a:endParaRPr lang="en-US"/>
          </a:p>
        </p:txBody>
      </p:sp>
    </p:spTree>
    <p:extLst>
      <p:ext uri="{BB962C8B-B14F-4D97-AF65-F5344CB8AC3E}">
        <p14:creationId xmlns:p14="http://schemas.microsoft.com/office/powerpoint/2010/main" val="2079077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990600"/>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90600"/>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6" name="Footer Placeholder 5"/>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7" name="Slide Number Placeholder 6"/>
          <p:cNvSpPr>
            <a:spLocks noGrp="1"/>
          </p:cNvSpPr>
          <p:nvPr>
            <p:ph type="sldNum" sz="quarter" idx="12"/>
          </p:nvPr>
        </p:nvSpPr>
        <p:spPr>
          <a:xfrm>
            <a:off x="3429000" y="6477000"/>
            <a:ext cx="2133600" cy="241300"/>
          </a:xfrm>
          <a:prstGeom prst="rect">
            <a:avLst/>
          </a:prstGeom>
        </p:spPr>
        <p:txBody>
          <a:bodyPr/>
          <a:lstStyle>
            <a:lvl1pPr>
              <a:defRPr/>
            </a:lvl1pPr>
          </a:lstStyle>
          <a:p>
            <a:fld id="{E1D5EF48-8AC0-4FDD-AF22-19AB840E9147}" type="slidenum">
              <a:rPr lang="en-US"/>
              <a:pPr/>
              <a:t>‹#›</a:t>
            </a:fld>
            <a:endParaRPr lang="en-US"/>
          </a:p>
        </p:txBody>
      </p:sp>
    </p:spTree>
    <p:extLst>
      <p:ext uri="{BB962C8B-B14F-4D97-AF65-F5344CB8AC3E}">
        <p14:creationId xmlns:p14="http://schemas.microsoft.com/office/powerpoint/2010/main" val="27227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8" name="Footer Placeholder 7"/>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9" name="Slide Number Placeholder 8"/>
          <p:cNvSpPr>
            <a:spLocks noGrp="1"/>
          </p:cNvSpPr>
          <p:nvPr>
            <p:ph type="sldNum" sz="quarter" idx="12"/>
          </p:nvPr>
        </p:nvSpPr>
        <p:spPr>
          <a:xfrm>
            <a:off x="3429000" y="6477000"/>
            <a:ext cx="2133600" cy="241300"/>
          </a:xfrm>
          <a:prstGeom prst="rect">
            <a:avLst/>
          </a:prstGeom>
        </p:spPr>
        <p:txBody>
          <a:bodyPr/>
          <a:lstStyle>
            <a:lvl1pPr>
              <a:defRPr/>
            </a:lvl1pPr>
          </a:lstStyle>
          <a:p>
            <a:fld id="{01B18AA8-9040-4C2F-B9A4-ACA35363DFA9}" type="slidenum">
              <a:rPr lang="en-US"/>
              <a:pPr/>
              <a:t>‹#›</a:t>
            </a:fld>
            <a:endParaRPr lang="en-US"/>
          </a:p>
        </p:txBody>
      </p:sp>
    </p:spTree>
    <p:extLst>
      <p:ext uri="{BB962C8B-B14F-4D97-AF65-F5344CB8AC3E}">
        <p14:creationId xmlns:p14="http://schemas.microsoft.com/office/powerpoint/2010/main" val="203481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4" name="Footer Placeholder 3"/>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5" name="Slide Number Placeholder 4"/>
          <p:cNvSpPr>
            <a:spLocks noGrp="1"/>
          </p:cNvSpPr>
          <p:nvPr>
            <p:ph type="sldNum" sz="quarter" idx="12"/>
          </p:nvPr>
        </p:nvSpPr>
        <p:spPr>
          <a:xfrm>
            <a:off x="3429000" y="6477000"/>
            <a:ext cx="2133600" cy="241300"/>
          </a:xfrm>
          <a:prstGeom prst="rect">
            <a:avLst/>
          </a:prstGeom>
        </p:spPr>
        <p:txBody>
          <a:bodyPr/>
          <a:lstStyle>
            <a:lvl1pPr>
              <a:defRPr/>
            </a:lvl1pPr>
          </a:lstStyle>
          <a:p>
            <a:fld id="{120EB039-7672-4D63-BCA9-178C151FB575}" type="slidenum">
              <a:rPr lang="en-US"/>
              <a:pPr/>
              <a:t>‹#›</a:t>
            </a:fld>
            <a:endParaRPr lang="en-US"/>
          </a:p>
        </p:txBody>
      </p:sp>
    </p:spTree>
    <p:extLst>
      <p:ext uri="{BB962C8B-B14F-4D97-AF65-F5344CB8AC3E}">
        <p14:creationId xmlns:p14="http://schemas.microsoft.com/office/powerpoint/2010/main" val="1552438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3" name="Footer Placeholder 2"/>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4" name="Slide Number Placeholder 3"/>
          <p:cNvSpPr>
            <a:spLocks noGrp="1"/>
          </p:cNvSpPr>
          <p:nvPr>
            <p:ph type="sldNum" sz="quarter" idx="12"/>
          </p:nvPr>
        </p:nvSpPr>
        <p:spPr>
          <a:xfrm>
            <a:off x="3429000" y="6477000"/>
            <a:ext cx="2133600" cy="241300"/>
          </a:xfrm>
          <a:prstGeom prst="rect">
            <a:avLst/>
          </a:prstGeom>
        </p:spPr>
        <p:txBody>
          <a:bodyPr/>
          <a:lstStyle>
            <a:lvl1pPr>
              <a:defRPr/>
            </a:lvl1pPr>
          </a:lstStyle>
          <a:p>
            <a:fld id="{6526DC4F-60D9-41B6-A6DC-1D33DA73FB3F}" type="slidenum">
              <a:rPr lang="en-US"/>
              <a:pPr/>
              <a:t>‹#›</a:t>
            </a:fld>
            <a:endParaRPr lang="en-US"/>
          </a:p>
        </p:txBody>
      </p:sp>
    </p:spTree>
    <p:extLst>
      <p:ext uri="{BB962C8B-B14F-4D97-AF65-F5344CB8AC3E}">
        <p14:creationId xmlns:p14="http://schemas.microsoft.com/office/powerpoint/2010/main" val="3354643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6" name="Footer Placeholder 5"/>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7" name="Slide Number Placeholder 6"/>
          <p:cNvSpPr>
            <a:spLocks noGrp="1"/>
          </p:cNvSpPr>
          <p:nvPr>
            <p:ph type="sldNum" sz="quarter" idx="12"/>
          </p:nvPr>
        </p:nvSpPr>
        <p:spPr>
          <a:xfrm>
            <a:off x="3429000" y="6477000"/>
            <a:ext cx="2133600" cy="241300"/>
          </a:xfrm>
          <a:prstGeom prst="rect">
            <a:avLst/>
          </a:prstGeom>
        </p:spPr>
        <p:txBody>
          <a:bodyPr/>
          <a:lstStyle>
            <a:lvl1pPr>
              <a:defRPr/>
            </a:lvl1pPr>
          </a:lstStyle>
          <a:p>
            <a:fld id="{6512DEAB-9B38-42F7-B108-E2485DF91333}" type="slidenum">
              <a:rPr lang="en-US"/>
              <a:pPr/>
              <a:t>‹#›</a:t>
            </a:fld>
            <a:endParaRPr lang="en-US"/>
          </a:p>
        </p:txBody>
      </p:sp>
    </p:spTree>
    <p:extLst>
      <p:ext uri="{BB962C8B-B14F-4D97-AF65-F5344CB8AC3E}">
        <p14:creationId xmlns:p14="http://schemas.microsoft.com/office/powerpoint/2010/main" val="624834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6" name="Footer Placeholder 5"/>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7" name="Slide Number Placeholder 6"/>
          <p:cNvSpPr>
            <a:spLocks noGrp="1"/>
          </p:cNvSpPr>
          <p:nvPr>
            <p:ph type="sldNum" sz="quarter" idx="12"/>
          </p:nvPr>
        </p:nvSpPr>
        <p:spPr>
          <a:xfrm>
            <a:off x="3429000" y="6477000"/>
            <a:ext cx="2133600" cy="241300"/>
          </a:xfrm>
          <a:prstGeom prst="rect">
            <a:avLst/>
          </a:prstGeom>
        </p:spPr>
        <p:txBody>
          <a:bodyPr/>
          <a:lstStyle>
            <a:lvl1pPr>
              <a:defRPr/>
            </a:lvl1pPr>
          </a:lstStyle>
          <a:p>
            <a:fld id="{F82EFFC6-7163-490D-B88B-CBF163E68E2D}" type="slidenum">
              <a:rPr lang="en-US"/>
              <a:pPr/>
              <a:t>‹#›</a:t>
            </a:fld>
            <a:endParaRPr lang="en-US"/>
          </a:p>
        </p:txBody>
      </p:sp>
    </p:spTree>
    <p:extLst>
      <p:ext uri="{BB962C8B-B14F-4D97-AF65-F5344CB8AC3E}">
        <p14:creationId xmlns:p14="http://schemas.microsoft.com/office/powerpoint/2010/main" val="3719327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457200" y="990600"/>
            <a:ext cx="8229600" cy="524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aphicFrame>
        <p:nvGraphicFramePr>
          <p:cNvPr id="1075" name="Object 51"/>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name="Image" r:id="rId14" imgW="13003175" imgH="1523272" progId="">
                  <p:embed/>
                </p:oleObj>
              </mc:Choice>
              <mc:Fallback>
                <p:oleObj name="Image" r:id="rId14" imgW="13003175" imgH="1523272" progId="">
                  <p:embed/>
                  <p:pic>
                    <p:nvPicPr>
                      <p:cNvPr id="0" name="Picture 14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440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6" name="Rectangle 2"/>
          <p:cNvSpPr>
            <a:spLocks noGrp="1" noChangeArrowheads="1"/>
          </p:cNvSpPr>
          <p:nvPr>
            <p:ph type="title"/>
          </p:nvPr>
        </p:nvSpPr>
        <p:spPr bwMode="gray">
          <a:xfrm>
            <a:off x="1905000" y="109538"/>
            <a:ext cx="65532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76" name="Rectangle 52"/>
          <p:cNvSpPr>
            <a:spLocks noChangeArrowheads="1"/>
          </p:cNvSpPr>
          <p:nvPr/>
        </p:nvSpPr>
        <p:spPr bwMode="gray">
          <a:xfrm>
            <a:off x="0" y="6781800"/>
            <a:ext cx="9144000" cy="76200"/>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2" name="Picture 50" descr="E:\2. Ecore\Soạn giao diện BG ĐT\Ảnh trang bìa BG\BM KE\KT thuế_Hoa\thuế.jpg"/>
          <p:cNvPicPr>
            <a:picLocks noChangeAspect="1" noChangeArrowheads="1"/>
          </p:cNvPicPr>
          <p:nvPr userDrawn="1"/>
        </p:nvPicPr>
        <p:blipFill rotWithShape="1">
          <a:blip r:embed="rId16" cstate="print">
            <a:extLst>
              <a:ext uri="{28A0092B-C50C-407E-A947-70E740481C1C}">
                <a14:useLocalDpi xmlns:a14="http://schemas.microsoft.com/office/drawing/2010/main" val="0"/>
              </a:ext>
            </a:extLst>
          </a:blip>
          <a:srcRect l="17258" t="11347"/>
          <a:stretch/>
        </p:blipFill>
        <p:spPr bwMode="auto">
          <a:xfrm>
            <a:off x="7651377" y="-76200"/>
            <a:ext cx="1568823" cy="1260662"/>
          </a:xfrm>
          <a:prstGeom prst="rect">
            <a:avLst/>
          </a:prstGeom>
          <a:noFill/>
          <a:effectLst>
            <a:glow rad="127000">
              <a:schemeClr val="accent1">
                <a:alpha val="0"/>
              </a:schemeClr>
            </a:glow>
            <a:softEdge rad="127000"/>
          </a:effectLst>
          <a:extLst>
            <a:ext uri="{909E8E84-426E-40DD-AFC4-6F175D3DCCD1}">
              <a14:hiddenFill xmlns:a14="http://schemas.microsoft.com/office/drawing/2010/main">
                <a:solidFill>
                  <a:srgbClr val="FFFFFF"/>
                </a:solidFill>
              </a14:hiddenFill>
            </a:ext>
          </a:extLst>
        </p:spPr>
      </p:pic>
      <p:pic>
        <p:nvPicPr>
          <p:cNvPr id="10" name="Picture 2"/>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152400" y="161365"/>
            <a:ext cx="683658" cy="676835"/>
          </a:xfrm>
          <a:prstGeom prst="ellipse">
            <a:avLst/>
          </a:prstGeom>
          <a:ln>
            <a:noFill/>
          </a:ln>
          <a:effectLst/>
          <a:extLst>
            <a:ext uri="{91240B29-F687-4F45-9708-019B960494DF}">
              <a14:hiddenLine xmlns:a14="http://schemas.microsoft.com/office/drawing/2010/main" w="9525">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p:txStyles>
    <p:title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Verdana" pitchFamily="34" charset="0"/>
        </a:defRPr>
      </a:lvl2pPr>
      <a:lvl3pPr algn="l" rtl="0" eaLnBrk="1" fontAlgn="base" hangingPunct="1">
        <a:spcBef>
          <a:spcPct val="0"/>
        </a:spcBef>
        <a:spcAft>
          <a:spcPct val="0"/>
        </a:spcAft>
        <a:defRPr sz="3200" b="1">
          <a:solidFill>
            <a:schemeClr val="bg1"/>
          </a:solidFill>
          <a:latin typeface="Verdana" pitchFamily="34" charset="0"/>
        </a:defRPr>
      </a:lvl3pPr>
      <a:lvl4pPr algn="l" rtl="0" eaLnBrk="1" fontAlgn="base" hangingPunct="1">
        <a:spcBef>
          <a:spcPct val="0"/>
        </a:spcBef>
        <a:spcAft>
          <a:spcPct val="0"/>
        </a:spcAft>
        <a:defRPr sz="3200" b="1">
          <a:solidFill>
            <a:schemeClr val="bg1"/>
          </a:solidFill>
          <a:latin typeface="Verdana" pitchFamily="34" charset="0"/>
        </a:defRPr>
      </a:lvl4pPr>
      <a:lvl5pPr algn="l" rtl="0" eaLnBrk="1" fontAlgn="base" hangingPunct="1">
        <a:spcBef>
          <a:spcPct val="0"/>
        </a:spcBef>
        <a:spcAft>
          <a:spcPct val="0"/>
        </a:spcAft>
        <a:defRPr sz="3200" b="1">
          <a:solidFill>
            <a:schemeClr val="bg1"/>
          </a:solidFill>
          <a:latin typeface="Verdana" pitchFamily="34" charset="0"/>
        </a:defRPr>
      </a:lvl5pPr>
      <a:lvl6pPr marL="457200" algn="l" rtl="0" eaLnBrk="1" fontAlgn="base" hangingPunct="1">
        <a:spcBef>
          <a:spcPct val="0"/>
        </a:spcBef>
        <a:spcAft>
          <a:spcPct val="0"/>
        </a:spcAft>
        <a:defRPr sz="3200" b="1">
          <a:solidFill>
            <a:schemeClr val="bg1"/>
          </a:solidFill>
          <a:latin typeface="Verdana" pitchFamily="34" charset="0"/>
        </a:defRPr>
      </a:lvl6pPr>
      <a:lvl7pPr marL="914400" algn="l" rtl="0" eaLnBrk="1" fontAlgn="base" hangingPunct="1">
        <a:spcBef>
          <a:spcPct val="0"/>
        </a:spcBef>
        <a:spcAft>
          <a:spcPct val="0"/>
        </a:spcAft>
        <a:defRPr sz="3200" b="1">
          <a:solidFill>
            <a:schemeClr val="bg1"/>
          </a:solidFill>
          <a:latin typeface="Verdana" pitchFamily="34" charset="0"/>
        </a:defRPr>
      </a:lvl7pPr>
      <a:lvl8pPr marL="1371600" algn="l" rtl="0" eaLnBrk="1" fontAlgn="base" hangingPunct="1">
        <a:spcBef>
          <a:spcPct val="0"/>
        </a:spcBef>
        <a:spcAft>
          <a:spcPct val="0"/>
        </a:spcAft>
        <a:defRPr sz="3200" b="1">
          <a:solidFill>
            <a:schemeClr val="bg1"/>
          </a:solidFill>
          <a:latin typeface="Verdana" pitchFamily="34" charset="0"/>
        </a:defRPr>
      </a:lvl8pPr>
      <a:lvl9pPr marL="1828800" algn="l" rtl="0" eaLnBrk="1" fontAlgn="base" hangingPunct="1">
        <a:spcBef>
          <a:spcPct val="0"/>
        </a:spcBef>
        <a:spcAft>
          <a:spcPct val="0"/>
        </a:spcAft>
        <a:defRPr sz="3200" b="1">
          <a:solidFill>
            <a:schemeClr val="bg1"/>
          </a:solidFill>
          <a:latin typeface="Verdana" pitchFamily="34"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v"/>
        <a:defRPr sz="2800" b="1">
          <a:solidFill>
            <a:schemeClr val="accent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1" fontAlgn="base" hangingPunct="1">
        <a:spcBef>
          <a:spcPct val="20000"/>
        </a:spcBef>
        <a:spcAft>
          <a:spcPct val="0"/>
        </a:spcAft>
        <a:buClr>
          <a:schemeClr val="tx1"/>
        </a:buClr>
        <a:buChar char="•"/>
        <a:defRPr sz="2400">
          <a:solidFill>
            <a:schemeClr val="tx1"/>
          </a:solidFill>
          <a:latin typeface="Arial" charset="0"/>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hyperlink" Target="http://thanhlapcongtypro.com/dang-ky-kinh-doanh.htm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ketoanthienung.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1407616"/>
            <a:ext cx="4419600" cy="4154984"/>
          </a:xfrm>
          <a:prstGeom prst="rect">
            <a:avLst/>
          </a:prstGeom>
        </p:spPr>
        <p:txBody>
          <a:bodyPr wrap="square">
            <a:spAutoFit/>
          </a:bodyPr>
          <a:lstStyle/>
          <a:p>
            <a:pPr algn="ctr"/>
            <a:r>
              <a:rPr lang="en-US" sz="2400" b="1" dirty="0">
                <a:latin typeface="Times New Roman" panose="02020603050405020304" pitchFamily="18" charset="0"/>
                <a:cs typeface="Times New Roman" panose="02020603050405020304" pitchFamily="18" charset="0"/>
              </a:rPr>
              <a:t>TÀI LIỆU THAM KHẢO</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 [1]. </a:t>
            </a:r>
            <a:r>
              <a:rPr lang="en-US" sz="2400" dirty="0" err="1">
                <a:latin typeface="Times New Roman" panose="02020603050405020304" pitchFamily="18" charset="0"/>
                <a:cs typeface="Times New Roman" panose="02020603050405020304" pitchFamily="18" charset="0"/>
              </a:rPr>
              <a:t>Tổng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Hướng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dẫn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quyết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toán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Nxb</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chính</a:t>
            </a:r>
            <a:r>
              <a:rPr lang="en-US" sz="2400" i="1"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2012.</a:t>
            </a:r>
          </a:p>
          <a:p>
            <a:r>
              <a:rPr lang="en-US" sz="2400" dirty="0">
                <a:latin typeface="Times New Roman" panose="02020603050405020304" pitchFamily="18" charset="0"/>
                <a:cs typeface="Times New Roman" panose="02020603050405020304" pitchFamily="18" charset="0"/>
              </a:rPr>
              <a:t> [2]. </a:t>
            </a:r>
            <a:r>
              <a:rPr lang="en-US" sz="2400" dirty="0" err="1">
                <a:latin typeface="Times New Roman" panose="02020603050405020304" pitchFamily="18" charset="0"/>
                <a:cs typeface="Times New Roman" panose="02020603050405020304" pitchFamily="18" charset="0"/>
              </a:rPr>
              <a:t>Bộ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Hệ</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thống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văn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bản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pháp</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luật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về</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thuế</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giá</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trị</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gia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tăng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thuế</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nhập</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doanh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nghiệp</a:t>
            </a:r>
            <a:r>
              <a:rPr lang="en-US" sz="2400" i="1"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Nxb</a:t>
            </a:r>
            <a:r>
              <a:rPr lang="en-US" sz="2400" dirty="0">
                <a:latin typeface="Times New Roman" panose="02020603050405020304" pitchFamily="18" charset="0"/>
                <a:cs typeface="Times New Roman" panose="02020603050405020304" pitchFamily="18" charset="0"/>
              </a:rPr>
              <a:t> Lao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xã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hội</a:t>
            </a:r>
            <a:r>
              <a:rPr lang="en-US" sz="2400" dirty="0">
                <a:latin typeface="Times New Roman" panose="02020603050405020304" pitchFamily="18" charset="0"/>
                <a:cs typeface="Times New Roman" panose="02020603050405020304" pitchFamily="18" charset="0"/>
              </a:rPr>
              <a:t>, 2009.</a:t>
            </a:r>
          </a:p>
          <a:p>
            <a:r>
              <a:rPr lang="en-US" sz="2400" dirty="0">
                <a:latin typeface="Times New Roman" panose="02020603050405020304" pitchFamily="18" charset="0"/>
                <a:cs typeface="Times New Roman" panose="02020603050405020304" pitchFamily="18" charset="0"/>
              </a:rPr>
              <a:t>[3]. </a:t>
            </a:r>
            <a:r>
              <a:rPr lang="en-US" sz="2400" dirty="0" err="1">
                <a:latin typeface="Times New Roman" panose="02020603050405020304" pitchFamily="18" charset="0"/>
                <a:cs typeface="Times New Roman" panose="02020603050405020304" pitchFamily="18" charset="0"/>
              </a:rPr>
              <a:t>Tổng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Luật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quản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lý</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thuế</a:t>
            </a:r>
            <a:r>
              <a:rPr lang="en-US" sz="2400" i="1"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Nxb</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2008.</a:t>
            </a:r>
          </a:p>
        </p:txBody>
      </p:sp>
      <p:sp>
        <p:nvSpPr>
          <p:cNvPr id="7" name="Rectangle 2"/>
          <p:cNvSpPr>
            <a:spLocks noGrp="1" noChangeArrowheads="1"/>
          </p:cNvSpPr>
          <p:nvPr>
            <p:ph type="title"/>
          </p:nvPr>
        </p:nvSpPr>
        <p:spPr>
          <a:xfrm>
            <a:off x="990600" y="109538"/>
            <a:ext cx="7239000" cy="563562"/>
          </a:xfrm>
        </p:spPr>
        <p:txBody>
          <a:bodyPr/>
          <a:lstStyle/>
          <a:p>
            <a:pPr algn="ctr"/>
            <a:r>
              <a:rPr lang="en-US" dirty="0">
                <a:latin typeface="Times New Roman" pitchFamily="18" charset="0"/>
                <a:cs typeface="Times New Roman" pitchFamily="18" charset="0"/>
              </a:rPr>
              <a:t>THỰC HÀNH KHAI BÁO THUẾ</a:t>
            </a:r>
            <a:endParaRPr lang="en-US" dirty="0">
              <a:solidFill>
                <a:schemeClr val="accent1"/>
              </a:solidFill>
              <a:latin typeface="Times New Roman" pitchFamily="18" charset="0"/>
              <a:cs typeface="Times New Roman" pitchFamily="18" charset="0"/>
            </a:endParaRPr>
          </a:p>
        </p:txBody>
      </p:sp>
      <p:sp>
        <p:nvSpPr>
          <p:cNvPr id="8" name="AutoShape 2" descr="Thuế là gì? Các loại thuế? Tác dụng của thuế?"/>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4" descr="Thuế là gì? Các loại thuế? Tác dụng của thuế?"/>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6" descr="Thuế là gì? Các loại thuế? Tác dụng của thuế?"/>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8" descr="Thuế là gì? Các loại thuế? Tác dụng của thuế?"/>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8" name="Picture 10" descr="Các loại thuế và cách tính thuế trong nhập khẩu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5350" y="1142999"/>
            <a:ext cx="4286250" cy="5562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16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058"/>
                                        </p:tgtEl>
                                        <p:attrNameLst>
                                          <p:attrName>style.visibility</p:attrName>
                                        </p:attrNameLst>
                                      </p:cBhvr>
                                      <p:to>
                                        <p:strVal val="visible"/>
                                      </p:to>
                                    </p:set>
                                    <p:animEffect transition="in" filter="wheel(1)">
                                      <p:cBhvr>
                                        <p:cTn id="12" dur="2000"/>
                                        <p:tgtEl>
                                          <p:spTgt spid="2058"/>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109538"/>
            <a:ext cx="4343400" cy="563562"/>
          </a:xfrm>
        </p:spPr>
        <p:txBody>
          <a:bodyPr/>
          <a:lstStyle/>
          <a:p>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t</a:t>
            </a:r>
            <a:r>
              <a:rPr lang="vi-VN" dirty="0">
                <a:latin typeface="Times New Roman" pitchFamily="18" charset="0"/>
                <a:cs typeface="Times New Roman" pitchFamily="18" charset="0"/>
              </a:rPr>
              <a:t>ượng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nộp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981200"/>
            <a:ext cx="8229600" cy="2895600"/>
          </a:xfrm>
        </p:spPr>
        <p:txBody>
          <a:bodyPr/>
          <a:lstStyle/>
          <a:p>
            <a:pPr algn="just">
              <a:lnSpc>
                <a:spcPct val="150000"/>
              </a:lnSpc>
              <a:spcBef>
                <a:spcPts val="0"/>
              </a:spcBef>
            </a:pPr>
            <a:r>
              <a:rPr lang="en-US" sz="2400" b="0" dirty="0">
                <a:solidFill>
                  <a:schemeClr val="tx1"/>
                </a:solidFill>
                <a:latin typeface="Times New Roman" pitchFamily="18" charset="0"/>
                <a:cs typeface="Times New Roman" pitchFamily="18" charset="0"/>
              </a:rPr>
              <a:t>Theo </a:t>
            </a:r>
            <a:r>
              <a:rPr lang="en-US" sz="2400" b="0" dirty="0" err="1">
                <a:solidFill>
                  <a:schemeClr val="tx1"/>
                </a:solidFill>
                <a:latin typeface="Times New Roman" pitchFamily="18" charset="0"/>
                <a:cs typeface="Times New Roman" pitchFamily="18" charset="0"/>
              </a:rPr>
              <a:t>quy</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định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tại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Điều</a:t>
            </a:r>
            <a:r>
              <a:rPr lang="en-US" sz="2400" b="0" dirty="0">
                <a:solidFill>
                  <a:schemeClr val="tx1"/>
                </a:solidFill>
                <a:latin typeface="Times New Roman" pitchFamily="18" charset="0"/>
                <a:cs typeface="Times New Roman" pitchFamily="18" charset="0"/>
              </a:rPr>
              <a:t> 4/</a:t>
            </a:r>
            <a:r>
              <a:rPr lang="en-US" sz="2400" b="0" dirty="0" err="1">
                <a:solidFill>
                  <a:schemeClr val="tx1"/>
                </a:solidFill>
                <a:latin typeface="Times New Roman" pitchFamily="18" charset="0"/>
                <a:cs typeface="Times New Roman" pitchFamily="18" charset="0"/>
              </a:rPr>
              <a:t>Luật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GTGT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01/2016 </a:t>
            </a:r>
          </a:p>
          <a:p>
            <a:pPr marL="0" indent="0" algn="just">
              <a:lnSpc>
                <a:spcPct val="150000"/>
              </a:lnSpc>
              <a:spcBef>
                <a:spcPts val="0"/>
              </a:spcBef>
              <a:buNone/>
            </a:pPr>
            <a:r>
              <a:rPr lang="en-US" sz="2400" b="0" dirty="0">
                <a:solidFill>
                  <a:schemeClr val="tx1"/>
                </a:solidFill>
                <a:latin typeface="Times New Roman" pitchFamily="18" charset="0"/>
                <a:cs typeface="Times New Roman" pitchFamily="18" charset="0"/>
              </a:rPr>
              <a:t>     </a:t>
            </a:r>
            <a:r>
              <a:rPr lang="vi-VN" sz="2400" b="0" dirty="0">
                <a:solidFill>
                  <a:schemeClr val="tx1"/>
                </a:solidFill>
                <a:latin typeface="Times New Roman" pitchFamily="18" charset="0"/>
                <a:cs typeface="Times New Roman" pitchFamily="18" charset="0"/>
              </a:rPr>
              <a:t>Người nộp thuế giá trị gia tăng là tổ chức, cá nhân sản xuất, kinh doanh hàng hóa, dịch vụ chịu thuế giá trị gia tăng (sau đây gọi là cơ sở kinh doanh) và tổ chức, cá nhân nhập khẩu hàng hóa chịu thuế giá trị gia tăng (sau đây gọi là người nhập khẩu).</a:t>
            </a:r>
            <a:endParaRPr lang="en-US" sz="2400" b="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07917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109538"/>
            <a:ext cx="4343400" cy="563562"/>
          </a:xfrm>
        </p:spPr>
        <p:txBody>
          <a:bodyPr/>
          <a:lstStyle/>
          <a:p>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t</a:t>
            </a:r>
            <a:r>
              <a:rPr lang="vi-VN" dirty="0">
                <a:latin typeface="Times New Roman" pitchFamily="18" charset="0"/>
                <a:cs typeface="Times New Roman" pitchFamily="18" charset="0"/>
              </a:rPr>
              <a:t>ượng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nộp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76200" y="1219200"/>
            <a:ext cx="8915400" cy="5257800"/>
          </a:xfrm>
        </p:spPr>
        <p:txBody>
          <a:bodyPr/>
          <a:lstStyle/>
          <a:p>
            <a:pPr algn="just"/>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Người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nộp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bảo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vệ</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môi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trường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tổ</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chức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hộ</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đình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nhân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sản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xuất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khẩu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hàng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hóa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thuộc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đối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tượng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chịu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algn="just"/>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Người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nộp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trong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một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số</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trường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hợp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cụ</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thể</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algn="just"/>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Người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uỷ</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khẩu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hàng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hóa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người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nộp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phân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biệt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hình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thức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uỷ</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khẩu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xuất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trả</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hàng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người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uỷ</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thác</a:t>
            </a:r>
            <a:r>
              <a:rPr lang="en-US" sz="2200" b="0" dirty="0">
                <a:solidFill>
                  <a:schemeClr val="tx1"/>
                </a:solidFill>
                <a:latin typeface="Times New Roman" pitchFamily="18" charset="0"/>
                <a:cs typeface="Times New Roman" pitchFamily="18" charset="0"/>
              </a:rPr>
              <a:t> hay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uỷ</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khẩu</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algn="just"/>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Tổ</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chức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hộ</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đình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nhân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sản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xuất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đồng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uỷ</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bán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hàng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hóa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vào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Việt</a:t>
            </a:r>
            <a:r>
              <a:rPr lang="en-US" sz="2200" b="0" dirty="0">
                <a:solidFill>
                  <a:schemeClr val="tx1"/>
                </a:solidFill>
                <a:latin typeface="Times New Roman" pitchFamily="18" charset="0"/>
                <a:cs typeface="Times New Roman" pitchFamily="18" charset="0"/>
              </a:rPr>
              <a:t> Nam </a:t>
            </a:r>
            <a:r>
              <a:rPr lang="en-US" sz="2200" b="0" dirty="0" err="1">
                <a:solidFill>
                  <a:schemeClr val="tx1"/>
                </a:solidFill>
                <a:latin typeface="Times New Roman" pitchFamily="18" charset="0"/>
                <a:cs typeface="Times New Roman" pitchFamily="18" charset="0"/>
              </a:rPr>
              <a:t>là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người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nộp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algn="just"/>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Nếu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nhưng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uỷ</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bán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hàng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thì</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tổ</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chức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hộ</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đình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nhân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người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nộp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bán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hàng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hóa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tại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Việt</a:t>
            </a:r>
            <a:r>
              <a:rPr lang="en-US" sz="2200" b="0" dirty="0">
                <a:solidFill>
                  <a:schemeClr val="tx1"/>
                </a:solidFill>
                <a:latin typeface="Times New Roman" pitchFamily="18" charset="0"/>
                <a:cs typeface="Times New Roman" pitchFamily="18" charset="0"/>
              </a:rPr>
              <a:t> Nam.</a:t>
            </a:r>
            <a:endParaRPr lang="vi-VN" sz="2200" b="0" dirty="0">
              <a:solidFill>
                <a:schemeClr val="tx1"/>
              </a:solidFill>
              <a:latin typeface="Times New Roman" pitchFamily="18" charset="0"/>
              <a:cs typeface="Times New Roman" pitchFamily="18" charset="0"/>
            </a:endParaRPr>
          </a:p>
          <a:p>
            <a:pPr algn="just"/>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Trường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hợp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tổ</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chức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hộ</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đình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nhân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làm</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đầu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mối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mua</a:t>
            </a:r>
            <a:r>
              <a:rPr lang="en-US" sz="2200" b="0" dirty="0">
                <a:solidFill>
                  <a:schemeClr val="tx1"/>
                </a:solidFill>
                <a:latin typeface="Times New Roman" pitchFamily="18" charset="0"/>
                <a:cs typeface="Times New Roman" pitchFamily="18" charset="0"/>
              </a:rPr>
              <a:t> than </a:t>
            </a:r>
            <a:r>
              <a:rPr lang="en-US" sz="2200" b="0" dirty="0" err="1">
                <a:solidFill>
                  <a:schemeClr val="tx1"/>
                </a:solidFill>
                <a:latin typeface="Times New Roman" pitchFamily="18" charset="0"/>
                <a:cs typeface="Times New Roman" pitchFamily="18" charset="0"/>
              </a:rPr>
              <a:t>khai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nhỏ</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lẻ</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xuất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trình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được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chứng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từ</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đã</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nộp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bảo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vệ</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môi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trường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thì</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phải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người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nộp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26395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ircle(in)">
                                      <p:cBhvr>
                                        <p:cTn id="3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AutoShape 3"/>
          <p:cNvSpPr>
            <a:spLocks noChangeArrowheads="1"/>
          </p:cNvSpPr>
          <p:nvPr/>
        </p:nvSpPr>
        <p:spPr bwMode="auto">
          <a:xfrm>
            <a:off x="5791200" y="2819400"/>
            <a:ext cx="22860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xmlns="">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1" name="AutoShape 5"/>
          <p:cNvSpPr>
            <a:spLocks noChangeArrowheads="1"/>
          </p:cNvSpPr>
          <p:nvPr/>
        </p:nvSpPr>
        <p:spPr bwMode="auto">
          <a:xfrm>
            <a:off x="914400" y="2819400"/>
            <a:ext cx="22860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xmlns="">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2" name="Text Box 6"/>
          <p:cNvSpPr txBox="1">
            <a:spLocks noChangeArrowheads="1"/>
          </p:cNvSpPr>
          <p:nvPr/>
        </p:nvSpPr>
        <p:spPr bwMode="auto">
          <a:xfrm>
            <a:off x="990600" y="3588603"/>
            <a:ext cx="2190750"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eaLnBrk="0" hangingPunct="0"/>
            <a:r>
              <a:rPr lang="en-US" sz="2400" b="1" dirty="0" err="1">
                <a:latin typeface="Times New Roman" pitchFamily="18" charset="0"/>
                <a:cs typeface="Times New Roman" pitchFamily="18" charset="0"/>
              </a:rPr>
              <a:t>Số</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lượng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hàng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hóa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tính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endParaRPr lang="en-US" sz="2400" b="1" dirty="0">
              <a:solidFill>
                <a:srgbClr val="000000"/>
              </a:solidFill>
              <a:latin typeface="Times New Roman" pitchFamily="18" charset="0"/>
              <a:cs typeface="Times New Roman" pitchFamily="18" charset="0"/>
            </a:endParaRPr>
          </a:p>
        </p:txBody>
      </p:sp>
      <p:sp>
        <p:nvSpPr>
          <p:cNvPr id="70663" name="Freeform 7"/>
          <p:cNvSpPr>
            <a:spLocks/>
          </p:cNvSpPr>
          <p:nvPr/>
        </p:nvSpPr>
        <p:spPr bwMode="gray">
          <a:xfrm>
            <a:off x="3222625" y="2922588"/>
            <a:ext cx="903288"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a:extLst>
            <a:ext uri="{91240B29-F687-4f45-9708-019B960494DF}">
              <a14:hiddenLine xmlns:a14="http://schemas.microsoft.com/office/drawing/2010/main" xmlns="" w="0">
                <a:solidFill>
                  <a:srgbClr val="00A06C"/>
                </a:solidFill>
                <a:prstDash val="solid"/>
                <a:round/>
                <a:headEnd/>
                <a:tailEnd/>
              </a14:hiddenLine>
            </a:ext>
          </a:extLst>
        </p:spPr>
        <p:txBody>
          <a:bodyPr/>
          <a:lstStyle/>
          <a:p>
            <a:endParaRPr lang="en-US"/>
          </a:p>
        </p:txBody>
      </p:sp>
      <p:sp>
        <p:nvSpPr>
          <p:cNvPr id="70664" name="AutoShape 8"/>
          <p:cNvSpPr>
            <a:spLocks noChangeAspect="1" noChangeArrowheads="1" noTextEdit="1"/>
          </p:cNvSpPr>
          <p:nvPr/>
        </p:nvSpPr>
        <p:spPr bwMode="gray">
          <a:xfrm flipH="1">
            <a:off x="4868863" y="2919413"/>
            <a:ext cx="909637"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70665" name="Freeform 9"/>
          <p:cNvSpPr>
            <a:spLocks/>
          </p:cNvSpPr>
          <p:nvPr/>
        </p:nvSpPr>
        <p:spPr bwMode="gray">
          <a:xfrm flipH="1">
            <a:off x="4875213" y="2922588"/>
            <a:ext cx="903287"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a14="http://schemas.microsoft.com/office/drawing/2010/main" xmlns="" w="0">
                <a:solidFill>
                  <a:srgbClr val="00A06C"/>
                </a:solidFill>
                <a:prstDash val="solid"/>
                <a:round/>
                <a:headEnd/>
                <a:tailEnd/>
              </a14:hiddenLine>
            </a:ext>
          </a:extLst>
        </p:spPr>
        <p:txBody>
          <a:bodyPr/>
          <a:lstStyle/>
          <a:p>
            <a:endParaRPr lang="en-US"/>
          </a:p>
        </p:txBody>
      </p:sp>
      <p:grpSp>
        <p:nvGrpSpPr>
          <p:cNvPr id="2" name="Group 10"/>
          <p:cNvGrpSpPr>
            <a:grpSpLocks/>
          </p:cNvGrpSpPr>
          <p:nvPr/>
        </p:nvGrpSpPr>
        <p:grpSpPr bwMode="auto">
          <a:xfrm>
            <a:off x="3048000" y="1295400"/>
            <a:ext cx="2998788" cy="1601788"/>
            <a:chOff x="1997" y="1314"/>
            <a:chExt cx="1889" cy="1009"/>
          </a:xfrm>
        </p:grpSpPr>
        <p:grpSp>
          <p:nvGrpSpPr>
            <p:cNvPr id="3" name="Group 11"/>
            <p:cNvGrpSpPr>
              <a:grpSpLocks/>
            </p:cNvGrpSpPr>
            <p:nvPr/>
          </p:nvGrpSpPr>
          <p:grpSpPr bwMode="auto">
            <a:xfrm>
              <a:off x="1997" y="1404"/>
              <a:ext cx="1889" cy="919"/>
              <a:chOff x="1973" y="1027"/>
              <a:chExt cx="1926" cy="937"/>
            </a:xfrm>
          </p:grpSpPr>
          <p:sp>
            <p:nvSpPr>
              <p:cNvPr id="70668"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70669"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sp>
          <p:nvSpPr>
            <p:cNvPr id="70670"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xmlns="" w="9525" algn="ctr">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70671"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xmlns="" w="9525" algn="ctr">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70672"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xmlns="" w="9525" algn="ctr">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70673"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a:noFill/>
            </a:ln>
            <a:effectLst/>
            <a:extLst>
              <a:ext uri="{91240B29-F687-4f45-9708-019B960494DF}">
                <a14:hiddenLine xmlns:a14="http://schemas.microsoft.com/office/drawing/2010/main" xmlns="" w="9525" algn="ctr">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sp>
        <p:nvSpPr>
          <p:cNvPr id="70674" name="Text Box 18"/>
          <p:cNvSpPr txBox="1">
            <a:spLocks noChangeArrowheads="1"/>
          </p:cNvSpPr>
          <p:nvPr/>
        </p:nvSpPr>
        <p:spPr bwMode="auto">
          <a:xfrm>
            <a:off x="3777449" y="1495425"/>
            <a:ext cx="1446230"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eaLnBrk="0" hangingPunct="0"/>
            <a:r>
              <a:rPr lang="en-US" sz="3200" b="1" dirty="0" err="1">
                <a:solidFill>
                  <a:srgbClr val="000000"/>
                </a:solidFill>
                <a:latin typeface="Times New Roman" pitchFamily="18" charset="0"/>
                <a:cs typeface="Times New Roman" pitchFamily="18" charset="0"/>
              </a:rPr>
              <a:t>Căn</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cứ</a:t>
            </a:r>
            <a:endParaRPr lang="en-US" sz="3200" dirty="0">
              <a:solidFill>
                <a:srgbClr val="000000"/>
              </a:solidFill>
              <a:latin typeface="Times New Roman" pitchFamily="18" charset="0"/>
              <a:cs typeface="Times New Roman" pitchFamily="18" charset="0"/>
            </a:endParaRPr>
          </a:p>
        </p:txBody>
      </p:sp>
      <p:sp>
        <p:nvSpPr>
          <p:cNvPr id="70675" name="Text Box 19"/>
          <p:cNvSpPr txBox="1">
            <a:spLocks noChangeArrowheads="1"/>
          </p:cNvSpPr>
          <p:nvPr/>
        </p:nvSpPr>
        <p:spPr bwMode="auto">
          <a:xfrm>
            <a:off x="5958320" y="3653135"/>
            <a:ext cx="2038350"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en-US" sz="2400" b="1" dirty="0" err="1">
                <a:latin typeface="Times New Roman" pitchFamily="18" charset="0"/>
                <a:cs typeface="Times New Roman" pitchFamily="18" charset="0"/>
              </a:rPr>
              <a:t>Mức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tuyệt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đối</a:t>
            </a:r>
            <a:endParaRPr lang="en-US" sz="2400" b="1" dirty="0">
              <a:solidFill>
                <a:srgbClr val="000000"/>
              </a:solidFill>
              <a:latin typeface="Times New Roman" pitchFamily="18" charset="0"/>
              <a:cs typeface="Times New Roman" pitchFamily="18" charset="0"/>
            </a:endParaRPr>
          </a:p>
        </p:txBody>
      </p:sp>
      <p:sp>
        <p:nvSpPr>
          <p:cNvPr id="23553" name="Rectangle 1"/>
          <p:cNvSpPr>
            <a:spLocks noChangeArrowheads="1"/>
          </p:cNvSpPr>
          <p:nvPr/>
        </p:nvSpPr>
        <p:spPr bwMode="auto">
          <a:xfrm>
            <a:off x="1440103" y="162580"/>
            <a:ext cx="617989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en-US" sz="2800" i="1" dirty="0">
                <a:solidFill>
                  <a:schemeClr val="bg1"/>
                </a:solidFill>
                <a:latin typeface="Times New Roman" pitchFamily="18" charset="0"/>
                <a:cs typeface="Times New Roman" pitchFamily="18" charset="0"/>
              </a:rPr>
              <a:t>3.2.2.2. </a:t>
            </a:r>
            <a:r>
              <a:rPr lang="en-US" sz="2800" i="1" dirty="0" err="1">
                <a:solidFill>
                  <a:schemeClr val="bg1"/>
                </a:solidFill>
                <a:latin typeface="Times New Roman" pitchFamily="18" charset="0"/>
                <a:cs typeface="Times New Roman" pitchFamily="18" charset="0"/>
              </a:rPr>
              <a:t>Căn</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cứ</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và</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phương</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pháp</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tính</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thuế</a:t>
            </a:r>
            <a:endParaRPr lang="vi-VN" sz="28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1154419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3553"/>
                                        </p:tgtEl>
                                        <p:attrNameLst>
                                          <p:attrName>style.visibility</p:attrName>
                                        </p:attrNameLst>
                                      </p:cBhvr>
                                      <p:to>
                                        <p:strVal val="visible"/>
                                      </p:to>
                                    </p:set>
                                    <p:animEffect transition="in" filter="wedge">
                                      <p:cBhvr>
                                        <p:cTn id="7" dur="2000"/>
                                        <p:tgtEl>
                                          <p:spTgt spid="2355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0674"/>
                                        </p:tgtEl>
                                        <p:attrNameLst>
                                          <p:attrName>style.visibility</p:attrName>
                                        </p:attrNameLst>
                                      </p:cBhvr>
                                      <p:to>
                                        <p:strVal val="visible"/>
                                      </p:to>
                                    </p:set>
                                    <p:animEffect transition="in" filter="wipe(down)">
                                      <p:cBhvr>
                                        <p:cTn id="15" dur="500"/>
                                        <p:tgtEl>
                                          <p:spTgt spid="7067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0663"/>
                                        </p:tgtEl>
                                        <p:attrNameLst>
                                          <p:attrName>style.visibility</p:attrName>
                                        </p:attrNameLst>
                                      </p:cBhvr>
                                      <p:to>
                                        <p:strVal val="visible"/>
                                      </p:to>
                                    </p:set>
                                    <p:animEffect transition="in" filter="barn(inVertical)">
                                      <p:cBhvr>
                                        <p:cTn id="20" dur="500"/>
                                        <p:tgtEl>
                                          <p:spTgt spid="7066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70661"/>
                                        </p:tgtEl>
                                        <p:attrNameLst>
                                          <p:attrName>style.visibility</p:attrName>
                                        </p:attrNameLst>
                                      </p:cBhvr>
                                      <p:to>
                                        <p:strVal val="visible"/>
                                      </p:to>
                                    </p:set>
                                    <p:animEffect transition="in" filter="wipe(down)">
                                      <p:cBhvr>
                                        <p:cTn id="23" dur="500"/>
                                        <p:tgtEl>
                                          <p:spTgt spid="70661"/>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70662"/>
                                        </p:tgtEl>
                                        <p:attrNameLst>
                                          <p:attrName>style.visibility</p:attrName>
                                        </p:attrNameLst>
                                      </p:cBhvr>
                                      <p:to>
                                        <p:strVal val="visible"/>
                                      </p:to>
                                    </p:set>
                                    <p:animEffect transition="in" filter="barn(inVertical)">
                                      <p:cBhvr>
                                        <p:cTn id="26" dur="500"/>
                                        <p:tgtEl>
                                          <p:spTgt spid="7066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70675"/>
                                        </p:tgtEl>
                                        <p:attrNameLst>
                                          <p:attrName>style.visibility</p:attrName>
                                        </p:attrNameLst>
                                      </p:cBhvr>
                                      <p:to>
                                        <p:strVal val="visible"/>
                                      </p:to>
                                    </p:set>
                                    <p:animEffect transition="in" filter="wipe(down)">
                                      <p:cBhvr>
                                        <p:cTn id="31" dur="500"/>
                                        <p:tgtEl>
                                          <p:spTgt spid="70675"/>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70659"/>
                                        </p:tgtEl>
                                        <p:attrNameLst>
                                          <p:attrName>style.visibility</p:attrName>
                                        </p:attrNameLst>
                                      </p:cBhvr>
                                      <p:to>
                                        <p:strVal val="visible"/>
                                      </p:to>
                                    </p:set>
                                    <p:animEffect transition="in" filter="wheel(1)">
                                      <p:cBhvr>
                                        <p:cTn id="34" dur="2000"/>
                                        <p:tgtEl>
                                          <p:spTgt spid="70659"/>
                                        </p:tgtEl>
                                      </p:cBhvr>
                                    </p:animEffect>
                                  </p:childTnLst>
                                </p:cTn>
                              </p:par>
                              <p:par>
                                <p:cTn id="35" presetID="21" presetClass="entr" presetSubtype="1" fill="hold" nodeType="withEffect">
                                  <p:stCondLst>
                                    <p:cond delay="0"/>
                                  </p:stCondLst>
                                  <p:childTnLst>
                                    <p:set>
                                      <p:cBhvr>
                                        <p:cTn id="36" dur="1" fill="hold">
                                          <p:stCondLst>
                                            <p:cond delay="0"/>
                                          </p:stCondLst>
                                        </p:cTn>
                                        <p:tgtEl>
                                          <p:spTgt spid="70665"/>
                                        </p:tgtEl>
                                        <p:attrNameLst>
                                          <p:attrName>style.visibility</p:attrName>
                                        </p:attrNameLst>
                                      </p:cBhvr>
                                      <p:to>
                                        <p:strVal val="visible"/>
                                      </p:to>
                                    </p:set>
                                    <p:animEffect transition="in" filter="wheel(1)">
                                      <p:cBhvr>
                                        <p:cTn id="37" dur="2000"/>
                                        <p:tgtEl>
                                          <p:spTgt spid="706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animBg="1"/>
      <p:bldP spid="70661" grpId="0" animBg="1"/>
      <p:bldP spid="70662" grpId="0"/>
      <p:bldP spid="70663" grpId="0" animBg="1"/>
      <p:bldP spid="70674" grpId="0"/>
      <p:bldP spid="70675" grpId="0"/>
      <p:bldP spid="23553"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440103" y="162580"/>
            <a:ext cx="617989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pt-BR" sz="2800" i="1" dirty="0">
                <a:solidFill>
                  <a:schemeClr val="bg1"/>
                </a:solidFill>
                <a:latin typeface="Times New Roman" pitchFamily="18" charset="0"/>
                <a:cs typeface="Times New Roman" pitchFamily="18" charset="0"/>
              </a:rPr>
              <a:t>3.2.2.2. Căn cứ và phương pháp tính thuế</a:t>
            </a:r>
            <a:endParaRPr lang="vi-VN" sz="2800" dirty="0">
              <a:solidFill>
                <a:schemeClr val="bg1"/>
              </a:solidFill>
              <a:latin typeface="Times New Roman" pitchFamily="18" charset="0"/>
              <a:cs typeface="Times New Roman" pitchFamily="18" charset="0"/>
            </a:endParaRPr>
          </a:p>
        </p:txBody>
      </p:sp>
      <p:sp>
        <p:nvSpPr>
          <p:cNvPr id="54273" name="Rectangle 1"/>
          <p:cNvSpPr>
            <a:spLocks noChangeArrowheads="1"/>
          </p:cNvSpPr>
          <p:nvPr/>
        </p:nvSpPr>
        <p:spPr bwMode="auto">
          <a:xfrm>
            <a:off x="304800" y="914400"/>
            <a:ext cx="8534400"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Số</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lượng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hàng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hóa</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tính</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thuế</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được</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quy</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định</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như</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sau</a:t>
            </a:r>
            <a:r>
              <a:rPr lang="en-US" sz="2200" i="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nước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trao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đổi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tiêu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dùng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bộ</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tặng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khuyến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cáo</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chịu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môi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bằng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biểu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mức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môi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do </a:t>
            </a:r>
            <a:r>
              <a:rPr lang="en-US" sz="2200" dirty="0" err="1">
                <a:latin typeface="Times New Roman" pitchFamily="18" charset="0"/>
                <a:cs typeface="Times New Roman" pitchFamily="18" charset="0"/>
              </a:rPr>
              <a:t>Uỷ</a:t>
            </a:r>
            <a:r>
              <a:rPr lang="en-US" sz="2200" dirty="0">
                <a:latin typeface="Times New Roman" pitchFamily="18" charset="0"/>
                <a:cs typeface="Times New Roman" pitchFamily="18" charset="0"/>
              </a:rPr>
              <a:t> ban </a:t>
            </a:r>
            <a:r>
              <a:rPr lang="en-US" sz="2200" dirty="0" err="1">
                <a:latin typeface="Times New Roman" pitchFamily="18" charset="0"/>
                <a:cs typeface="Times New Roman" pitchFamily="18" charset="0"/>
              </a:rPr>
              <a:t>thường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Quốc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hội</a:t>
            </a:r>
            <a:r>
              <a:rPr lang="en-US" sz="2200" dirty="0">
                <a:latin typeface="Times New Roman" pitchFamily="18" charset="0"/>
                <a:cs typeface="Times New Roman" pitchFamily="18" charset="0"/>
              </a:rPr>
              <a:t> ban </a:t>
            </a:r>
            <a:r>
              <a:rPr lang="en-US" sz="2200" dirty="0" err="1">
                <a:latin typeface="Times New Roman" pitchFamily="18" charset="0"/>
                <a:cs typeface="Times New Roman" pitchFamily="18" charset="0"/>
              </a:rPr>
              <a: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qui </a:t>
            </a:r>
            <a:r>
              <a:rPr lang="en-US" sz="2200" dirty="0" err="1">
                <a:latin typeface="Times New Roman" pitchFamily="18" charset="0"/>
                <a:cs typeface="Times New Roman" pitchFamily="18" charset="0"/>
              </a:rPr>
              <a:t>đổi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biểu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mức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môi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để</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nhiên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liệu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hỗn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chứa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xăng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nhờn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gốc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nhiên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liệu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học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xăng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nhờn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gốc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nhiên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liệu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hỗn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trao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đổi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tặng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tiêu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dùng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bộ</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đổi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ứng</a:t>
            </a:r>
            <a:r>
              <a:rPr lang="en-US" sz="2200" dirty="0">
                <a:latin typeface="Times New Roman" pitchFamily="18" charset="0"/>
                <a:cs typeface="Times New Roman" pitchFamily="18" charset="0"/>
              </a:rPr>
              <a:t>. </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40842234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54273"/>
                                        </p:tgtEl>
                                        <p:attrNameLst>
                                          <p:attrName>style.visibility</p:attrName>
                                        </p:attrNameLst>
                                      </p:cBhvr>
                                      <p:to>
                                        <p:strVal val="visible"/>
                                      </p:to>
                                    </p:set>
                                    <p:anim calcmode="lin" valueType="num">
                                      <p:cBhvr>
                                        <p:cTn id="7" dur="500" fill="hold"/>
                                        <p:tgtEl>
                                          <p:spTgt spid="54273"/>
                                        </p:tgtEl>
                                        <p:attrNameLst>
                                          <p:attrName>ppt_w</p:attrName>
                                        </p:attrNameLst>
                                      </p:cBhvr>
                                      <p:tavLst>
                                        <p:tav tm="0">
                                          <p:val>
                                            <p:strVal val="#ppt_w*0.05"/>
                                          </p:val>
                                        </p:tav>
                                        <p:tav tm="100000">
                                          <p:val>
                                            <p:strVal val="#ppt_w"/>
                                          </p:val>
                                        </p:tav>
                                      </p:tavLst>
                                    </p:anim>
                                    <p:anim calcmode="lin" valueType="num">
                                      <p:cBhvr>
                                        <p:cTn id="8" dur="500" fill="hold"/>
                                        <p:tgtEl>
                                          <p:spTgt spid="54273"/>
                                        </p:tgtEl>
                                        <p:attrNameLst>
                                          <p:attrName>ppt_h</p:attrName>
                                        </p:attrNameLst>
                                      </p:cBhvr>
                                      <p:tavLst>
                                        <p:tav tm="0">
                                          <p:val>
                                            <p:strVal val="#ppt_h"/>
                                          </p:val>
                                        </p:tav>
                                        <p:tav tm="100000">
                                          <p:val>
                                            <p:strVal val="#ppt_h"/>
                                          </p:val>
                                        </p:tav>
                                      </p:tavLst>
                                    </p:anim>
                                    <p:anim calcmode="lin" valueType="num">
                                      <p:cBhvr>
                                        <p:cTn id="9" dur="500" fill="hold"/>
                                        <p:tgtEl>
                                          <p:spTgt spid="54273"/>
                                        </p:tgtEl>
                                        <p:attrNameLst>
                                          <p:attrName>ppt_x</p:attrName>
                                        </p:attrNameLst>
                                      </p:cBhvr>
                                      <p:tavLst>
                                        <p:tav tm="0">
                                          <p:val>
                                            <p:strVal val="#ppt_x-.2"/>
                                          </p:val>
                                        </p:tav>
                                        <p:tav tm="100000">
                                          <p:val>
                                            <p:strVal val="#ppt_x"/>
                                          </p:val>
                                        </p:tav>
                                      </p:tavLst>
                                    </p:anim>
                                    <p:anim calcmode="lin" valueType="num">
                                      <p:cBhvr>
                                        <p:cTn id="10" dur="500" fill="hold"/>
                                        <p:tgtEl>
                                          <p:spTgt spid="54273"/>
                                        </p:tgtEl>
                                        <p:attrNameLst>
                                          <p:attrName>ppt_y</p:attrName>
                                        </p:attrNameLst>
                                      </p:cBhvr>
                                      <p:tavLst>
                                        <p:tav tm="0">
                                          <p:val>
                                            <p:strVal val="#ppt_y"/>
                                          </p:val>
                                        </p:tav>
                                        <p:tav tm="100000">
                                          <p:val>
                                            <p:strVal val="#ppt_y"/>
                                          </p:val>
                                        </p:tav>
                                      </p:tavLst>
                                    </p:anim>
                                    <p:animEffect transition="in" filter="fade">
                                      <p:cBhvr>
                                        <p:cTn id="11" dur="500"/>
                                        <p:tgtEl>
                                          <p:spTgt spid="54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3"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440103" y="162580"/>
            <a:ext cx="617989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pt-BR" sz="2800" i="1" dirty="0">
                <a:solidFill>
                  <a:schemeClr val="bg1"/>
                </a:solidFill>
                <a:latin typeface="Times New Roman" pitchFamily="18" charset="0"/>
                <a:cs typeface="Times New Roman" pitchFamily="18" charset="0"/>
              </a:rPr>
              <a:t>3.2.2.2. Căn cứ và phương pháp tính thuế</a:t>
            </a:r>
            <a:endParaRPr lang="vi-VN" sz="2800" dirty="0">
              <a:solidFill>
                <a:schemeClr val="bg1"/>
              </a:solidFill>
              <a:latin typeface="Times New Roman" pitchFamily="18" charset="0"/>
              <a:cs typeface="Times New Roman" pitchFamily="18" charset="0"/>
            </a:endParaRPr>
          </a:p>
        </p:txBody>
      </p:sp>
      <p:sp>
        <p:nvSpPr>
          <p:cNvPr id="54273" name="Rectangle 1"/>
          <p:cNvSpPr>
            <a:spLocks noChangeArrowheads="1"/>
          </p:cNvSpPr>
          <p:nvPr/>
        </p:nvSpPr>
        <p:spPr bwMode="auto">
          <a:xfrm>
            <a:off x="152400" y="838200"/>
            <a:ext cx="66294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Số</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lượng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hàng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hóa</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tính</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thuế</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được</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quy</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định</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như</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sau</a:t>
            </a:r>
            <a:r>
              <a:rPr lang="en-US" sz="2200" i="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sau</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228600" y="1600200"/>
          <a:ext cx="8610600" cy="1951482"/>
        </p:xfrm>
        <a:graphic>
          <a:graphicData uri="http://schemas.openxmlformats.org/drawingml/2006/table">
            <a:tbl>
              <a:tblPr/>
              <a:tblGrid>
                <a:gridCol w="1981200">
                  <a:extLst>
                    <a:ext uri="{9D8B030D-6E8A-4147-A177-3AD203B41FA5}">
                      <a16:colId xmlns:a16="http://schemas.microsoft.com/office/drawing/2014/main" val="20000"/>
                    </a:ext>
                  </a:extLst>
                </a:gridCol>
                <a:gridCol w="381000">
                  <a:extLst>
                    <a:ext uri="{9D8B030D-6E8A-4147-A177-3AD203B41FA5}">
                      <a16:colId xmlns:a16="http://schemas.microsoft.com/office/drawing/2014/main" val="20001"/>
                    </a:ext>
                  </a:extLst>
                </a:gridCol>
                <a:gridCol w="28194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2971800">
                  <a:extLst>
                    <a:ext uri="{9D8B030D-6E8A-4147-A177-3AD203B41FA5}">
                      <a16:colId xmlns:a16="http://schemas.microsoft.com/office/drawing/2014/main" val="20004"/>
                    </a:ext>
                  </a:extLst>
                </a:gridCol>
              </a:tblGrid>
              <a:tr h="1935480">
                <a:tc>
                  <a:txBody>
                    <a:bodyPr/>
                    <a:lstStyle/>
                    <a:p>
                      <a:pPr algn="ctr">
                        <a:lnSpc>
                          <a:spcPct val="150000"/>
                        </a:lnSpc>
                        <a:spcAft>
                          <a:spcPts val="0"/>
                        </a:spcAft>
                      </a:pPr>
                      <a:r>
                        <a:rPr lang="en-US" sz="2200" i="1" dirty="0" err="1">
                          <a:latin typeface="Times New Roman"/>
                          <a:ea typeface="Batang"/>
                          <a:cs typeface="Times New Roman"/>
                        </a:rPr>
                        <a:t>Số</a:t>
                      </a:r>
                      <a:r>
                        <a:rPr lang="en-US" sz="2200" i="1" dirty="0">
                          <a:latin typeface="Times New Roman"/>
                          <a:ea typeface="Batang"/>
                          <a:cs typeface="Times New Roman"/>
                        </a:rPr>
                        <a:t> </a:t>
                      </a:r>
                      <a:r>
                        <a:rPr lang="en-US" sz="2200" i="1" dirty="0" err="1">
                          <a:latin typeface="Times New Roman"/>
                          <a:ea typeface="Batang"/>
                          <a:cs typeface="Times New Roman"/>
                        </a:rPr>
                        <a:t>lượng</a:t>
                      </a:r>
                      <a:r>
                        <a:rPr lang="en-US" sz="2200" i="1" dirty="0">
                          <a:latin typeface="Times New Roman"/>
                          <a:ea typeface="Batang"/>
                          <a:cs typeface="Times New Roman"/>
                        </a:rPr>
                        <a:t> </a:t>
                      </a:r>
                      <a:r>
                        <a:rPr lang="en-US" sz="2200" i="1" dirty="0" err="1">
                          <a:latin typeface="Times New Roman"/>
                          <a:ea typeface="Batang"/>
                          <a:cs typeface="Times New Roman"/>
                        </a:rPr>
                        <a:t>xăng</a:t>
                      </a:r>
                      <a:r>
                        <a:rPr lang="en-US" sz="2200" i="1" dirty="0">
                          <a:latin typeface="Times New Roman"/>
                          <a:ea typeface="Batang"/>
                          <a:cs typeface="Times New Roman"/>
                        </a:rPr>
                        <a:t>, </a:t>
                      </a:r>
                      <a:r>
                        <a:rPr lang="en-US" sz="2200" i="1" dirty="0" err="1">
                          <a:latin typeface="Times New Roman"/>
                          <a:ea typeface="Batang"/>
                          <a:cs typeface="Times New Roman"/>
                        </a:rPr>
                        <a:t>dầu</a:t>
                      </a:r>
                      <a:r>
                        <a:rPr lang="en-US" sz="2200" i="1" dirty="0">
                          <a:latin typeface="Times New Roman"/>
                          <a:ea typeface="Batang"/>
                          <a:cs typeface="Times New Roman"/>
                        </a:rPr>
                        <a:t>, </a:t>
                      </a:r>
                      <a:r>
                        <a:rPr lang="en-US" sz="2200" i="1" dirty="0" err="1">
                          <a:latin typeface="Times New Roman"/>
                          <a:ea typeface="Batang"/>
                          <a:cs typeface="Times New Roman"/>
                        </a:rPr>
                        <a:t>mỡ</a:t>
                      </a:r>
                      <a:r>
                        <a:rPr lang="en-US" sz="2200" i="1" dirty="0">
                          <a:latin typeface="Times New Roman"/>
                          <a:ea typeface="Batang"/>
                          <a:cs typeface="Times New Roman"/>
                        </a:rPr>
                        <a:t> </a:t>
                      </a:r>
                      <a:r>
                        <a:rPr lang="en-US" sz="2200" i="1" dirty="0" err="1">
                          <a:latin typeface="Times New Roman"/>
                          <a:ea typeface="Batang"/>
                          <a:cs typeface="Times New Roman"/>
                        </a:rPr>
                        <a:t>nhờn</a:t>
                      </a:r>
                      <a:r>
                        <a:rPr lang="en-US" sz="2200" i="1" dirty="0">
                          <a:latin typeface="Times New Roman"/>
                          <a:ea typeface="Batang"/>
                          <a:cs typeface="Times New Roman"/>
                        </a:rPr>
                        <a:t> </a:t>
                      </a:r>
                      <a:r>
                        <a:rPr lang="en-US" sz="2200" i="1" dirty="0" err="1">
                          <a:latin typeface="Times New Roman"/>
                          <a:ea typeface="Batang"/>
                          <a:cs typeface="Times New Roman"/>
                        </a:rPr>
                        <a:t>gốc</a:t>
                      </a:r>
                      <a:r>
                        <a:rPr lang="en-US" sz="2200" i="1" dirty="0">
                          <a:latin typeface="Times New Roman"/>
                          <a:ea typeface="Batang"/>
                          <a:cs typeface="Times New Roman"/>
                        </a:rPr>
                        <a:t> </a:t>
                      </a:r>
                      <a:r>
                        <a:rPr lang="en-US" sz="2200" i="1" dirty="0" err="1">
                          <a:latin typeface="Times New Roman"/>
                          <a:ea typeface="Batang"/>
                          <a:cs typeface="Times New Roman"/>
                        </a:rPr>
                        <a:t>hóa</a:t>
                      </a:r>
                      <a:r>
                        <a:rPr lang="en-US" sz="2200" i="1" dirty="0">
                          <a:latin typeface="Times New Roman"/>
                          <a:ea typeface="Batang"/>
                          <a:cs typeface="Times New Roman"/>
                        </a:rPr>
                        <a:t> </a:t>
                      </a:r>
                      <a:r>
                        <a:rPr lang="en-US" sz="2200" i="1" dirty="0" err="1">
                          <a:latin typeface="Times New Roman"/>
                          <a:ea typeface="Batang"/>
                          <a:cs typeface="Times New Roman"/>
                        </a:rPr>
                        <a:t>thạch</a:t>
                      </a:r>
                      <a:r>
                        <a:rPr lang="en-US" sz="2200" i="1" dirty="0">
                          <a:latin typeface="Times New Roman"/>
                          <a:ea typeface="Batang"/>
                          <a:cs typeface="Times New Roman"/>
                        </a:rPr>
                        <a:t> </a:t>
                      </a:r>
                      <a:r>
                        <a:rPr lang="en-US" sz="2200" i="1" dirty="0" err="1">
                          <a:latin typeface="Times New Roman"/>
                          <a:ea typeface="Batang"/>
                          <a:cs typeface="Times New Roman"/>
                        </a:rPr>
                        <a:t>tính</a:t>
                      </a:r>
                      <a:r>
                        <a:rPr lang="en-US" sz="2200" i="1" dirty="0">
                          <a:latin typeface="Times New Roman"/>
                          <a:ea typeface="Batang"/>
                          <a:cs typeface="Times New Roman"/>
                        </a:rPr>
                        <a:t> </a:t>
                      </a:r>
                      <a:r>
                        <a:rPr lang="en-US" sz="2200" i="1" dirty="0" err="1">
                          <a:latin typeface="Times New Roman"/>
                          <a:ea typeface="Batang"/>
                          <a:cs typeface="Times New Roman"/>
                        </a:rPr>
                        <a:t>thuế</a:t>
                      </a:r>
                      <a:endParaRPr lang="vi-VN" sz="2200" dirty="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2200" i="1">
                          <a:latin typeface="Times New Roman"/>
                          <a:ea typeface="Batang"/>
                          <a:cs typeface="Times New Roman"/>
                        </a:rPr>
                        <a:t>=</a:t>
                      </a:r>
                      <a:endParaRPr lang="vi-VN" sz="22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2200" i="1" dirty="0" err="1">
                          <a:latin typeface="Times New Roman"/>
                          <a:ea typeface="Batang"/>
                          <a:cs typeface="Times New Roman"/>
                        </a:rPr>
                        <a:t>Số</a:t>
                      </a:r>
                      <a:r>
                        <a:rPr lang="en-US" sz="2200" i="1" dirty="0">
                          <a:latin typeface="Times New Roman"/>
                          <a:ea typeface="Batang"/>
                          <a:cs typeface="Times New Roman"/>
                        </a:rPr>
                        <a:t> </a:t>
                      </a:r>
                      <a:r>
                        <a:rPr lang="en-US" sz="2200" i="1" dirty="0" err="1">
                          <a:latin typeface="Times New Roman"/>
                          <a:ea typeface="Batang"/>
                          <a:cs typeface="Times New Roman"/>
                        </a:rPr>
                        <a:t>lượng</a:t>
                      </a:r>
                      <a:r>
                        <a:rPr lang="en-US" sz="2200" i="1" dirty="0">
                          <a:latin typeface="Times New Roman"/>
                          <a:ea typeface="Batang"/>
                          <a:cs typeface="Times New Roman"/>
                        </a:rPr>
                        <a:t> </a:t>
                      </a:r>
                      <a:r>
                        <a:rPr lang="en-US" sz="2200" i="1" dirty="0" err="1">
                          <a:latin typeface="Times New Roman"/>
                          <a:ea typeface="Batang"/>
                          <a:cs typeface="Times New Roman"/>
                        </a:rPr>
                        <a:t>nhiên</a:t>
                      </a:r>
                      <a:r>
                        <a:rPr lang="en-US" sz="2200" i="1" dirty="0">
                          <a:latin typeface="Times New Roman"/>
                          <a:ea typeface="Batang"/>
                          <a:cs typeface="Times New Roman"/>
                        </a:rPr>
                        <a:t> </a:t>
                      </a:r>
                      <a:r>
                        <a:rPr lang="en-US" sz="2200" i="1" dirty="0" err="1">
                          <a:latin typeface="Times New Roman"/>
                          <a:ea typeface="Batang"/>
                          <a:cs typeface="Times New Roman"/>
                        </a:rPr>
                        <a:t>liệu</a:t>
                      </a:r>
                      <a:r>
                        <a:rPr lang="en-US" sz="2200" i="1" dirty="0">
                          <a:latin typeface="Times New Roman"/>
                          <a:ea typeface="Batang"/>
                          <a:cs typeface="Times New Roman"/>
                        </a:rPr>
                        <a:t> </a:t>
                      </a:r>
                      <a:r>
                        <a:rPr lang="en-US" sz="2200" i="1" dirty="0" err="1">
                          <a:latin typeface="Times New Roman"/>
                          <a:ea typeface="Batang"/>
                          <a:cs typeface="Times New Roman"/>
                        </a:rPr>
                        <a:t>hỗn</a:t>
                      </a:r>
                      <a:r>
                        <a:rPr lang="en-US" sz="2200" i="1" dirty="0">
                          <a:latin typeface="Times New Roman"/>
                          <a:ea typeface="Batang"/>
                          <a:cs typeface="Times New Roman"/>
                        </a:rPr>
                        <a:t> </a:t>
                      </a:r>
                      <a:r>
                        <a:rPr lang="en-US" sz="2200" i="1" dirty="0" err="1">
                          <a:latin typeface="Times New Roman"/>
                          <a:ea typeface="Batang"/>
                          <a:cs typeface="Times New Roman"/>
                        </a:rPr>
                        <a:t>hợp</a:t>
                      </a:r>
                      <a:r>
                        <a:rPr lang="en-US" sz="2200" i="1" dirty="0">
                          <a:latin typeface="Times New Roman"/>
                          <a:ea typeface="Batang"/>
                          <a:cs typeface="Times New Roman"/>
                        </a:rPr>
                        <a:t> </a:t>
                      </a:r>
                      <a:r>
                        <a:rPr lang="en-US" sz="2200" i="1" dirty="0" err="1">
                          <a:latin typeface="Times New Roman"/>
                          <a:ea typeface="Batang"/>
                          <a:cs typeface="Times New Roman"/>
                        </a:rPr>
                        <a:t>nhập</a:t>
                      </a:r>
                      <a:r>
                        <a:rPr lang="en-US" sz="2200" i="1" dirty="0">
                          <a:latin typeface="Times New Roman"/>
                          <a:ea typeface="Batang"/>
                          <a:cs typeface="Times New Roman"/>
                        </a:rPr>
                        <a:t> </a:t>
                      </a:r>
                      <a:r>
                        <a:rPr lang="en-US" sz="2200" i="1" dirty="0" err="1">
                          <a:latin typeface="Times New Roman"/>
                          <a:ea typeface="Batang"/>
                          <a:cs typeface="Times New Roman"/>
                        </a:rPr>
                        <a:t>khẩu</a:t>
                      </a:r>
                      <a:r>
                        <a:rPr lang="en-US" sz="2200" i="1" dirty="0">
                          <a:latin typeface="Times New Roman"/>
                          <a:ea typeface="Batang"/>
                          <a:cs typeface="Times New Roman"/>
                        </a:rPr>
                        <a:t>, </a:t>
                      </a:r>
                      <a:r>
                        <a:rPr lang="en-US" sz="2200" i="1" dirty="0" err="1">
                          <a:latin typeface="Times New Roman"/>
                          <a:ea typeface="Batang"/>
                          <a:cs typeface="Times New Roman"/>
                        </a:rPr>
                        <a:t>sản</a:t>
                      </a:r>
                      <a:r>
                        <a:rPr lang="en-US" sz="2200" i="1" dirty="0">
                          <a:latin typeface="Times New Roman"/>
                          <a:ea typeface="Batang"/>
                          <a:cs typeface="Times New Roman"/>
                        </a:rPr>
                        <a:t> </a:t>
                      </a:r>
                      <a:r>
                        <a:rPr lang="en-US" sz="2200" i="1" dirty="0" err="1">
                          <a:latin typeface="Times New Roman"/>
                          <a:ea typeface="Batang"/>
                          <a:cs typeface="Times New Roman"/>
                        </a:rPr>
                        <a:t>xuất</a:t>
                      </a:r>
                      <a:r>
                        <a:rPr lang="en-US" sz="2200" i="1" dirty="0">
                          <a:latin typeface="Times New Roman"/>
                          <a:ea typeface="Batang"/>
                          <a:cs typeface="Times New Roman"/>
                        </a:rPr>
                        <a:t> </a:t>
                      </a:r>
                      <a:r>
                        <a:rPr lang="en-US" sz="2200" i="1" dirty="0" err="1">
                          <a:latin typeface="Times New Roman"/>
                          <a:ea typeface="Batang"/>
                          <a:cs typeface="Times New Roman"/>
                        </a:rPr>
                        <a:t>bán</a:t>
                      </a:r>
                      <a:r>
                        <a:rPr lang="en-US" sz="2200" i="1" dirty="0">
                          <a:latin typeface="Times New Roman"/>
                          <a:ea typeface="Batang"/>
                          <a:cs typeface="Times New Roman"/>
                        </a:rPr>
                        <a:t> </a:t>
                      </a:r>
                      <a:r>
                        <a:rPr lang="en-US" sz="2200" i="1" dirty="0" err="1">
                          <a:latin typeface="Times New Roman"/>
                          <a:ea typeface="Batang"/>
                          <a:cs typeface="Times New Roman"/>
                        </a:rPr>
                        <a:t>ra</a:t>
                      </a:r>
                      <a:r>
                        <a:rPr lang="en-US" sz="2200" i="1" dirty="0">
                          <a:latin typeface="Times New Roman"/>
                          <a:ea typeface="Batang"/>
                          <a:cs typeface="Times New Roman"/>
                        </a:rPr>
                        <a:t>, </a:t>
                      </a:r>
                      <a:r>
                        <a:rPr lang="en-US" sz="2200" i="1" dirty="0" err="1">
                          <a:latin typeface="Times New Roman"/>
                          <a:ea typeface="Batang"/>
                          <a:cs typeface="Times New Roman"/>
                        </a:rPr>
                        <a:t>tiêu</a:t>
                      </a:r>
                      <a:r>
                        <a:rPr lang="en-US" sz="2200" i="1" dirty="0">
                          <a:latin typeface="Times New Roman"/>
                          <a:ea typeface="Batang"/>
                          <a:cs typeface="Times New Roman"/>
                        </a:rPr>
                        <a:t> </a:t>
                      </a:r>
                      <a:r>
                        <a:rPr lang="en-US" sz="2200" i="1" dirty="0" err="1">
                          <a:latin typeface="Times New Roman"/>
                          <a:ea typeface="Batang"/>
                          <a:cs typeface="Times New Roman"/>
                        </a:rPr>
                        <a:t>dùng</a:t>
                      </a:r>
                      <a:r>
                        <a:rPr lang="en-US" sz="2200" i="1" dirty="0">
                          <a:latin typeface="Times New Roman"/>
                          <a:ea typeface="Batang"/>
                          <a:cs typeface="Times New Roman"/>
                        </a:rPr>
                        <a:t>, </a:t>
                      </a:r>
                      <a:r>
                        <a:rPr lang="en-US" sz="2200" i="1" dirty="0" err="1">
                          <a:latin typeface="Times New Roman"/>
                          <a:ea typeface="Batang"/>
                          <a:cs typeface="Times New Roman"/>
                        </a:rPr>
                        <a:t>trao</a:t>
                      </a:r>
                      <a:r>
                        <a:rPr lang="en-US" sz="2200" i="1" dirty="0">
                          <a:latin typeface="Times New Roman"/>
                          <a:ea typeface="Batang"/>
                          <a:cs typeface="Times New Roman"/>
                        </a:rPr>
                        <a:t> </a:t>
                      </a:r>
                      <a:r>
                        <a:rPr lang="en-US" sz="2200" i="1" dirty="0" err="1">
                          <a:latin typeface="Times New Roman"/>
                          <a:ea typeface="Batang"/>
                          <a:cs typeface="Times New Roman"/>
                        </a:rPr>
                        <a:t>đổi</a:t>
                      </a:r>
                      <a:r>
                        <a:rPr lang="en-US" sz="2200" i="1" dirty="0">
                          <a:latin typeface="Times New Roman"/>
                          <a:ea typeface="Batang"/>
                          <a:cs typeface="Times New Roman"/>
                        </a:rPr>
                        <a:t>, </a:t>
                      </a:r>
                      <a:r>
                        <a:rPr lang="en-US" sz="2200" i="1" dirty="0" err="1">
                          <a:latin typeface="Times New Roman"/>
                          <a:ea typeface="Batang"/>
                          <a:cs typeface="Times New Roman"/>
                        </a:rPr>
                        <a:t>tặng</a:t>
                      </a:r>
                      <a:r>
                        <a:rPr lang="en-US" sz="2200" i="1" dirty="0">
                          <a:latin typeface="Times New Roman"/>
                          <a:ea typeface="Batang"/>
                          <a:cs typeface="Times New Roman"/>
                        </a:rPr>
                        <a:t> </a:t>
                      </a:r>
                      <a:r>
                        <a:rPr lang="en-US" sz="2200" i="1" dirty="0" err="1">
                          <a:latin typeface="Times New Roman"/>
                          <a:ea typeface="Batang"/>
                          <a:cs typeface="Times New Roman"/>
                        </a:rPr>
                        <a:t>cho</a:t>
                      </a:r>
                      <a:endParaRPr lang="vi-VN" sz="2200" dirty="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2200" i="1" dirty="0">
                          <a:latin typeface="Times New Roman"/>
                          <a:ea typeface="Batang"/>
                          <a:cs typeface="Times New Roman"/>
                        </a:rPr>
                        <a:t>x</a:t>
                      </a:r>
                      <a:endParaRPr lang="vi-VN" sz="2200" dirty="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2200" i="1" dirty="0" err="1">
                          <a:latin typeface="Times New Roman"/>
                          <a:ea typeface="Batang"/>
                          <a:cs typeface="Times New Roman"/>
                        </a:rPr>
                        <a:t>Tỷ</a:t>
                      </a:r>
                      <a:r>
                        <a:rPr lang="en-US" sz="2200" i="1" dirty="0">
                          <a:latin typeface="Times New Roman"/>
                          <a:ea typeface="Batang"/>
                          <a:cs typeface="Times New Roman"/>
                        </a:rPr>
                        <a:t> </a:t>
                      </a:r>
                      <a:r>
                        <a:rPr lang="en-US" sz="2200" i="1" dirty="0" err="1">
                          <a:latin typeface="Times New Roman"/>
                          <a:ea typeface="Batang"/>
                          <a:cs typeface="Times New Roman"/>
                        </a:rPr>
                        <a:t>lệ</a:t>
                      </a:r>
                      <a:r>
                        <a:rPr lang="en-US" sz="2200" i="1" dirty="0">
                          <a:latin typeface="Times New Roman"/>
                          <a:ea typeface="Batang"/>
                          <a:cs typeface="Times New Roman"/>
                        </a:rPr>
                        <a:t> </a:t>
                      </a:r>
                      <a:r>
                        <a:rPr lang="en-US" sz="2200" i="1" dirty="0" err="1">
                          <a:latin typeface="Times New Roman"/>
                          <a:ea typeface="Batang"/>
                          <a:cs typeface="Times New Roman"/>
                        </a:rPr>
                        <a:t>phần</a:t>
                      </a:r>
                      <a:r>
                        <a:rPr lang="en-US" sz="2200" i="1" dirty="0">
                          <a:latin typeface="Times New Roman"/>
                          <a:ea typeface="Batang"/>
                          <a:cs typeface="Times New Roman"/>
                        </a:rPr>
                        <a:t> </a:t>
                      </a:r>
                      <a:r>
                        <a:rPr lang="en-US" sz="2200" i="1" dirty="0" err="1">
                          <a:latin typeface="Times New Roman"/>
                          <a:ea typeface="Batang"/>
                          <a:cs typeface="Times New Roman"/>
                        </a:rPr>
                        <a:t>trăm</a:t>
                      </a:r>
                      <a:r>
                        <a:rPr lang="en-US" sz="2200" i="1" dirty="0">
                          <a:latin typeface="Times New Roman"/>
                          <a:ea typeface="Batang"/>
                          <a:cs typeface="Times New Roman"/>
                        </a:rPr>
                        <a:t> (%) </a:t>
                      </a:r>
                      <a:r>
                        <a:rPr lang="en-US" sz="2200" i="1" dirty="0" err="1">
                          <a:latin typeface="Times New Roman"/>
                          <a:ea typeface="Batang"/>
                          <a:cs typeface="Times New Roman"/>
                        </a:rPr>
                        <a:t>xăng</a:t>
                      </a:r>
                      <a:r>
                        <a:rPr lang="en-US" sz="2200" i="1" dirty="0">
                          <a:latin typeface="Times New Roman"/>
                          <a:ea typeface="Batang"/>
                          <a:cs typeface="Times New Roman"/>
                        </a:rPr>
                        <a:t>, </a:t>
                      </a:r>
                      <a:r>
                        <a:rPr lang="en-US" sz="2200" i="1" dirty="0" err="1">
                          <a:latin typeface="Times New Roman"/>
                          <a:ea typeface="Batang"/>
                          <a:cs typeface="Times New Roman"/>
                        </a:rPr>
                        <a:t>dầu</a:t>
                      </a:r>
                      <a:r>
                        <a:rPr lang="en-US" sz="2200" i="1" dirty="0">
                          <a:latin typeface="Times New Roman"/>
                          <a:ea typeface="Batang"/>
                          <a:cs typeface="Times New Roman"/>
                        </a:rPr>
                        <a:t>, </a:t>
                      </a:r>
                      <a:r>
                        <a:rPr lang="en-US" sz="2200" i="1" dirty="0" err="1">
                          <a:latin typeface="Times New Roman"/>
                          <a:ea typeface="Batang"/>
                          <a:cs typeface="Times New Roman"/>
                        </a:rPr>
                        <a:t>mỡ</a:t>
                      </a:r>
                      <a:r>
                        <a:rPr lang="en-US" sz="2200" i="1" dirty="0">
                          <a:latin typeface="Times New Roman"/>
                          <a:ea typeface="Batang"/>
                          <a:cs typeface="Times New Roman"/>
                        </a:rPr>
                        <a:t> </a:t>
                      </a:r>
                      <a:r>
                        <a:rPr lang="en-US" sz="2200" i="1" dirty="0" err="1">
                          <a:latin typeface="Times New Roman"/>
                          <a:ea typeface="Batang"/>
                          <a:cs typeface="Times New Roman"/>
                        </a:rPr>
                        <a:t>nhờn</a:t>
                      </a:r>
                      <a:r>
                        <a:rPr lang="en-US" sz="2200" i="1" dirty="0">
                          <a:latin typeface="Times New Roman"/>
                          <a:ea typeface="Batang"/>
                          <a:cs typeface="Times New Roman"/>
                        </a:rPr>
                        <a:t> </a:t>
                      </a:r>
                      <a:r>
                        <a:rPr lang="en-US" sz="2200" i="1" dirty="0" err="1">
                          <a:latin typeface="Times New Roman"/>
                          <a:ea typeface="Batang"/>
                          <a:cs typeface="Times New Roman"/>
                        </a:rPr>
                        <a:t>gốc</a:t>
                      </a:r>
                      <a:r>
                        <a:rPr lang="en-US" sz="2200" i="1" dirty="0">
                          <a:latin typeface="Times New Roman"/>
                          <a:ea typeface="Batang"/>
                          <a:cs typeface="Times New Roman"/>
                        </a:rPr>
                        <a:t> </a:t>
                      </a:r>
                      <a:r>
                        <a:rPr lang="en-US" sz="2200" i="1" dirty="0" err="1">
                          <a:latin typeface="Times New Roman"/>
                          <a:ea typeface="Batang"/>
                          <a:cs typeface="Times New Roman"/>
                        </a:rPr>
                        <a:t>hóa</a:t>
                      </a:r>
                      <a:r>
                        <a:rPr lang="en-US" sz="2200" i="1" dirty="0">
                          <a:latin typeface="Times New Roman"/>
                          <a:ea typeface="Batang"/>
                          <a:cs typeface="Times New Roman"/>
                        </a:rPr>
                        <a:t> </a:t>
                      </a:r>
                      <a:r>
                        <a:rPr lang="en-US" sz="2200" i="1" dirty="0" err="1">
                          <a:latin typeface="Times New Roman"/>
                          <a:ea typeface="Batang"/>
                          <a:cs typeface="Times New Roman"/>
                        </a:rPr>
                        <a:t>thạch</a:t>
                      </a:r>
                      <a:r>
                        <a:rPr lang="en-US" sz="2200" i="1" dirty="0">
                          <a:latin typeface="Times New Roman"/>
                          <a:ea typeface="Batang"/>
                          <a:cs typeface="Times New Roman"/>
                        </a:rPr>
                        <a:t> </a:t>
                      </a:r>
                      <a:r>
                        <a:rPr lang="en-US" sz="2200" i="1" dirty="0" err="1">
                          <a:latin typeface="Times New Roman"/>
                          <a:ea typeface="Batang"/>
                          <a:cs typeface="Times New Roman"/>
                        </a:rPr>
                        <a:t>có</a:t>
                      </a:r>
                      <a:r>
                        <a:rPr lang="en-US" sz="2200" i="1" dirty="0">
                          <a:latin typeface="Times New Roman"/>
                          <a:ea typeface="Batang"/>
                          <a:cs typeface="Times New Roman"/>
                        </a:rPr>
                        <a:t> </a:t>
                      </a:r>
                      <a:r>
                        <a:rPr lang="en-US" sz="2200" i="1" dirty="0" err="1">
                          <a:latin typeface="Times New Roman"/>
                          <a:ea typeface="Batang"/>
                          <a:cs typeface="Times New Roman"/>
                        </a:rPr>
                        <a:t>trong</a:t>
                      </a:r>
                      <a:r>
                        <a:rPr lang="en-US" sz="2200" i="1" dirty="0">
                          <a:latin typeface="Times New Roman"/>
                          <a:ea typeface="Batang"/>
                          <a:cs typeface="Times New Roman"/>
                        </a:rPr>
                        <a:t> </a:t>
                      </a:r>
                      <a:r>
                        <a:rPr lang="en-US" sz="2200" i="1" dirty="0" err="1">
                          <a:latin typeface="Times New Roman"/>
                          <a:ea typeface="Batang"/>
                          <a:cs typeface="Times New Roman"/>
                        </a:rPr>
                        <a:t>nhiên</a:t>
                      </a:r>
                      <a:r>
                        <a:rPr lang="en-US" sz="2200" i="1" dirty="0">
                          <a:latin typeface="Times New Roman"/>
                          <a:ea typeface="Batang"/>
                          <a:cs typeface="Times New Roman"/>
                        </a:rPr>
                        <a:t> </a:t>
                      </a:r>
                      <a:r>
                        <a:rPr lang="en-US" sz="2200" i="1" dirty="0" err="1">
                          <a:latin typeface="Times New Roman"/>
                          <a:ea typeface="Batang"/>
                          <a:cs typeface="Times New Roman"/>
                        </a:rPr>
                        <a:t>liệu</a:t>
                      </a:r>
                      <a:r>
                        <a:rPr lang="en-US" sz="2200" i="1" dirty="0">
                          <a:latin typeface="Times New Roman"/>
                          <a:ea typeface="Batang"/>
                          <a:cs typeface="Times New Roman"/>
                        </a:rPr>
                        <a:t> </a:t>
                      </a:r>
                      <a:r>
                        <a:rPr lang="en-US" sz="2200" i="1" dirty="0" err="1">
                          <a:latin typeface="Times New Roman"/>
                          <a:ea typeface="Batang"/>
                          <a:cs typeface="Times New Roman"/>
                        </a:rPr>
                        <a:t>hỗn</a:t>
                      </a:r>
                      <a:r>
                        <a:rPr lang="en-US" sz="2200" i="1" dirty="0">
                          <a:latin typeface="Times New Roman"/>
                          <a:ea typeface="Batang"/>
                          <a:cs typeface="Times New Roman"/>
                        </a:rPr>
                        <a:t> </a:t>
                      </a:r>
                      <a:r>
                        <a:rPr lang="en-US" sz="2200" i="1" dirty="0" err="1">
                          <a:latin typeface="Times New Roman"/>
                          <a:ea typeface="Batang"/>
                          <a:cs typeface="Times New Roman"/>
                        </a:rPr>
                        <a:t>hợp</a:t>
                      </a:r>
                      <a:endParaRPr lang="vi-VN" sz="2200" dirty="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41985" name="Rectangle 1"/>
          <p:cNvSpPr>
            <a:spLocks noChangeArrowheads="1"/>
          </p:cNvSpPr>
          <p:nvPr/>
        </p:nvSpPr>
        <p:spPr bwMode="auto">
          <a:xfrm>
            <a:off x="228600" y="3828633"/>
            <a:ext cx="876300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Căn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cứ</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tiêu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chuẩn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kỹ</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thuật</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chế</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biến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nhiên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liệu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hỗn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hợp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được</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cơ</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quan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có</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thẩm</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quyền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phê</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duyệt</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kể</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cả</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trường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hợp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có</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thay</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đổi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tỷ</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lệ</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phần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trăm</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xăng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dầu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mỡ</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nhờn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gốc</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hóa</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thạch</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có</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trong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nhiên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liệu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hỗn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hợp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người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nộp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thuế</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tự</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tính</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toán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kê</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khai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nộp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thuế</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bảo</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vệ</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môi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trường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đối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với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số</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lượng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xăng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dầu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mỡ</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nhờn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gốc</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hóa</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thạch</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Đồng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thời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có</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trách</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nhiệm</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thông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báo</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với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cơ</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quan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thuế</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về</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tỷ</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lệ</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phần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trăm</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xăng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dầu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mỡ</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nhờn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có</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gốc</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hóa</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thạch</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chứa</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trong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nhiên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liệu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hỗn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hợp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và</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nộp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cùng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với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tờ</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khai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thuế</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của</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tháng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tiếp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theo</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tháng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bắt</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đầu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có</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bán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hoặc</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có</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thay</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đổi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tỷ</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lệ</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nhiên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liệu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hỗn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hợp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a:t>
            </a:r>
            <a:endParaRPr kumimoji="0" lang="en-US" altLang="ko-KR" sz="2200" b="0" i="0" u="none" strike="noStrike" cap="none" normalizeH="0" baseline="0" dirty="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14695232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54273">
                                            <p:txEl>
                                              <p:pRg st="1" end="1"/>
                                            </p:txEl>
                                          </p:spTgt>
                                        </p:tgtEl>
                                        <p:attrNameLst>
                                          <p:attrName>style.visibility</p:attrName>
                                        </p:attrNameLst>
                                      </p:cBhvr>
                                      <p:to>
                                        <p:strVal val="visible"/>
                                      </p:to>
                                    </p:set>
                                    <p:animEffect transition="in" filter="wedge">
                                      <p:cBhvr>
                                        <p:cTn id="7" dur="2000"/>
                                        <p:tgtEl>
                                          <p:spTgt spid="54273">
                                            <p:txEl>
                                              <p:pRg st="1" end="1"/>
                                            </p:txEl>
                                          </p:spTgt>
                                        </p:tgtEl>
                                      </p:cBhvr>
                                    </p:animEffect>
                                  </p:childTnLst>
                                </p:cTn>
                              </p:par>
                              <p:par>
                                <p:cTn id="8" presetID="2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edge">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41985"/>
                                        </p:tgtEl>
                                        <p:attrNameLst>
                                          <p:attrName>style.visibility</p:attrName>
                                        </p:attrNameLst>
                                      </p:cBhvr>
                                      <p:to>
                                        <p:strVal val="visible"/>
                                      </p:to>
                                    </p:set>
                                    <p:animEffect transition="in" filter="wheel(4)">
                                      <p:cBhvr>
                                        <p:cTn id="15" dur="2000"/>
                                        <p:tgtEl>
                                          <p:spTgt spid="419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5"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440103" y="162580"/>
            <a:ext cx="617989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pt-BR" sz="2800" i="1" dirty="0">
                <a:solidFill>
                  <a:schemeClr val="bg1"/>
                </a:solidFill>
                <a:latin typeface="Times New Roman" pitchFamily="18" charset="0"/>
                <a:cs typeface="Times New Roman" pitchFamily="18" charset="0"/>
              </a:rPr>
              <a:t>3.2.2.2. Căn cứ và phương pháp tính thuế</a:t>
            </a:r>
            <a:endParaRPr lang="vi-VN" sz="2800" dirty="0">
              <a:solidFill>
                <a:schemeClr val="bg1"/>
              </a:solidFill>
              <a:latin typeface="Times New Roman" pitchFamily="18" charset="0"/>
              <a:cs typeface="Times New Roman" pitchFamily="18" charset="0"/>
            </a:endParaRPr>
          </a:p>
        </p:txBody>
      </p:sp>
      <p:sp>
        <p:nvSpPr>
          <p:cNvPr id="54273" name="Rectangle 1"/>
          <p:cNvSpPr>
            <a:spLocks noChangeArrowheads="1"/>
          </p:cNvSpPr>
          <p:nvPr/>
        </p:nvSpPr>
        <p:spPr bwMode="auto">
          <a:xfrm>
            <a:off x="304800" y="1143000"/>
            <a:ext cx="8534400"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Số</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lượng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hàng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hóa</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tính</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thuế</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được</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quy</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định</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như</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sau</a:t>
            </a:r>
            <a:r>
              <a:rPr lang="en-US" sz="2200" i="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túi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lớp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nhựa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HDPE, LDPE, LLDPE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loại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nhựa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khác</a:t>
            </a:r>
            <a:r>
              <a:rPr lang="en-US" sz="2200" dirty="0">
                <a:latin typeface="Times New Roman" pitchFamily="18" charset="0"/>
                <a:cs typeface="Times New Roman" pitchFamily="18" charset="0"/>
              </a:rPr>
              <a:t> (PP, PA,...)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nhôm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giấy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môi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tỷ</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lệ</a:t>
            </a:r>
            <a:r>
              <a:rPr lang="en-US" sz="2200" dirty="0">
                <a:latin typeface="Times New Roman" pitchFamily="18" charset="0"/>
                <a:cs typeface="Times New Roman" pitchFamily="18" charset="0"/>
              </a:rPr>
              <a:t> % </a:t>
            </a:r>
            <a:r>
              <a:rPr lang="en-US" sz="2200" dirty="0" err="1">
                <a:latin typeface="Times New Roman" pitchFamily="18" charset="0"/>
                <a:cs typeface="Times New Roman" pitchFamily="18" charset="0"/>
              </a:rPr>
              <a:t>trọng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nhựa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HDPE, LDPE, LLDPE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túi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lớp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mức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nhựa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HDPE, LDPE, LLDPE </a:t>
            </a:r>
            <a:r>
              <a:rPr lang="en-US" sz="2200" dirty="0" err="1">
                <a:latin typeface="Times New Roman" pitchFamily="18" charset="0"/>
                <a:cs typeface="Times New Roman" pitchFamily="18" charset="0"/>
              </a:rPr>
              <a:t>sử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dụng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túi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lớp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người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người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túi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lớp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kê</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chịu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nhiệm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về</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việc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kê</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mình</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b="1" u="sng" dirty="0" err="1">
                <a:latin typeface="Times New Roman" pitchFamily="18" charset="0"/>
                <a:cs typeface="Times New Roman" pitchFamily="18" charset="0"/>
              </a:rPr>
              <a:t>Ví</a:t>
            </a:r>
            <a:r>
              <a:rPr lang="en-US" sz="2200" b="1" u="sng" dirty="0">
                <a:latin typeface="Times New Roman" pitchFamily="18" charset="0"/>
                <a:cs typeface="Times New Roman" pitchFamily="18" charset="0"/>
              </a:rPr>
              <a:t> </a:t>
            </a:r>
            <a:r>
              <a:rPr lang="en-US" sz="2200" b="1" u="sng" dirty="0" err="1">
                <a:latin typeface="Times New Roman" pitchFamily="18" charset="0"/>
                <a:cs typeface="Times New Roman" pitchFamily="18" charset="0"/>
              </a:rPr>
              <a:t>dụ</a:t>
            </a:r>
            <a:r>
              <a:rPr lang="en-US" sz="2200" b="1" dirty="0">
                <a:latin typeface="Times New Roman" pitchFamily="18" charset="0"/>
                <a:cs typeface="Times New Roman" pitchFamily="18" charset="0"/>
              </a:rPr>
              <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 100 kg </a:t>
            </a:r>
            <a:r>
              <a:rPr lang="en-US" sz="2200" dirty="0" err="1">
                <a:latin typeface="Times New Roman" pitchFamily="18" charset="0"/>
                <a:cs typeface="Times New Roman" pitchFamily="18" charset="0"/>
              </a:rPr>
              <a:t>túi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lớp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trọng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nhựa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HDPE, LDPE, LLDPE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túi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lớp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70%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trọng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nhựa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khác</a:t>
            </a:r>
            <a:r>
              <a:rPr lang="en-US" sz="2200" dirty="0">
                <a:latin typeface="Times New Roman" pitchFamily="18" charset="0"/>
                <a:cs typeface="Times New Roman" pitchFamily="18" charset="0"/>
              </a:rPr>
              <a:t> (PA, PP,..)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30%. Như </a:t>
            </a:r>
            <a:r>
              <a:rPr lang="en-US" sz="2200" dirty="0" err="1">
                <a:latin typeface="Times New Roman" pitchFamily="18" charset="0"/>
                <a:cs typeface="Times New Roman" pitchFamily="18" charset="0"/>
              </a:rPr>
              <a:t>vậy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môi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100 kg </a:t>
            </a:r>
            <a:r>
              <a:rPr lang="en-US" sz="2200" dirty="0" err="1">
                <a:latin typeface="Times New Roman" pitchFamily="18" charset="0"/>
                <a:cs typeface="Times New Roman" pitchFamily="18" charset="0"/>
              </a:rPr>
              <a:t>túi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lớp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100 kg x 70% x 40.000 </a:t>
            </a:r>
            <a:r>
              <a:rPr lang="en-US" sz="2200" dirty="0" err="1">
                <a:latin typeface="Times New Roman" pitchFamily="18" charset="0"/>
                <a:cs typeface="Times New Roman" pitchFamily="18" charset="0"/>
              </a:rPr>
              <a:t>đồng</a:t>
            </a:r>
            <a:r>
              <a:rPr lang="en-US" sz="2200" dirty="0">
                <a:latin typeface="Times New Roman" pitchFamily="18" charset="0"/>
                <a:cs typeface="Times New Roman" pitchFamily="18" charset="0"/>
              </a:rPr>
              <a:t>/kg = 2.800.000 </a:t>
            </a:r>
            <a:r>
              <a:rPr lang="en-US" sz="2200" dirty="0" err="1">
                <a:latin typeface="Times New Roman" pitchFamily="18" charset="0"/>
                <a:cs typeface="Times New Roman" pitchFamily="18" charset="0"/>
              </a:rPr>
              <a:t>đồng</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spTree>
    <p:extLst>
      <p:ext uri="{BB962C8B-B14F-4D97-AF65-F5344CB8AC3E}">
        <p14:creationId xmlns:p14="http://schemas.microsoft.com/office/powerpoint/2010/main" val="38737023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54273">
                                            <p:txEl>
                                              <p:pRg st="1" end="1"/>
                                            </p:txEl>
                                          </p:spTgt>
                                        </p:tgtEl>
                                        <p:attrNameLst>
                                          <p:attrName>style.visibility</p:attrName>
                                        </p:attrNameLst>
                                      </p:cBhvr>
                                      <p:to>
                                        <p:strVal val="visible"/>
                                      </p:to>
                                    </p:set>
                                    <p:animEffect transition="in" filter="wedge">
                                      <p:cBhvr>
                                        <p:cTn id="7" dur="2000"/>
                                        <p:tgtEl>
                                          <p:spTgt spid="54273">
                                            <p:txEl>
                                              <p:pRg st="1" end="1"/>
                                            </p:txEl>
                                          </p:spTgt>
                                        </p:tgtEl>
                                      </p:cBhvr>
                                    </p:animEffect>
                                  </p:childTnLst>
                                </p:cTn>
                              </p:par>
                              <p:par>
                                <p:cTn id="8" presetID="20" presetClass="entr" presetSubtype="0" fill="hold" nodeType="withEffect">
                                  <p:stCondLst>
                                    <p:cond delay="0"/>
                                  </p:stCondLst>
                                  <p:childTnLst>
                                    <p:set>
                                      <p:cBhvr>
                                        <p:cTn id="9" dur="1" fill="hold">
                                          <p:stCondLst>
                                            <p:cond delay="0"/>
                                          </p:stCondLst>
                                        </p:cTn>
                                        <p:tgtEl>
                                          <p:spTgt spid="54273">
                                            <p:txEl>
                                              <p:pRg st="2" end="2"/>
                                            </p:txEl>
                                          </p:spTgt>
                                        </p:tgtEl>
                                        <p:attrNameLst>
                                          <p:attrName>style.visibility</p:attrName>
                                        </p:attrNameLst>
                                      </p:cBhvr>
                                      <p:to>
                                        <p:strVal val="visible"/>
                                      </p:to>
                                    </p:set>
                                    <p:animEffect transition="in" filter="wedge">
                                      <p:cBhvr>
                                        <p:cTn id="10" dur="2000"/>
                                        <p:tgtEl>
                                          <p:spTgt spid="5427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440103" y="162580"/>
            <a:ext cx="617989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pt-BR" sz="2800" i="1" dirty="0">
                <a:solidFill>
                  <a:schemeClr val="bg1"/>
                </a:solidFill>
                <a:latin typeface="Times New Roman" pitchFamily="18" charset="0"/>
                <a:cs typeface="Times New Roman" pitchFamily="18" charset="0"/>
              </a:rPr>
              <a:t>3.2.2.2. Căn cứ và phương pháp tính thuế</a:t>
            </a:r>
            <a:endParaRPr lang="vi-VN" sz="2800" dirty="0">
              <a:solidFill>
                <a:schemeClr val="bg1"/>
              </a:solidFill>
              <a:latin typeface="Times New Roman" pitchFamily="18" charset="0"/>
              <a:cs typeface="Times New Roman" pitchFamily="18" charset="0"/>
            </a:endParaRPr>
          </a:p>
        </p:txBody>
      </p:sp>
      <p:sp>
        <p:nvSpPr>
          <p:cNvPr id="54273" name="Rectangle 1"/>
          <p:cNvSpPr>
            <a:spLocks noChangeArrowheads="1"/>
          </p:cNvSpPr>
          <p:nvPr/>
        </p:nvSpPr>
        <p:spPr bwMode="auto">
          <a:xfrm>
            <a:off x="228600" y="1083677"/>
            <a:ext cx="35052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Mức</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thuế</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tuyệt</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môi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mức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Biểu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mức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môi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ban </a:t>
            </a:r>
            <a:r>
              <a:rPr lang="en-US" sz="2200" dirty="0" err="1">
                <a:latin typeface="Times New Roman" pitchFamily="18" charset="0"/>
                <a:cs typeface="Times New Roman" pitchFamily="18" charset="0"/>
              </a:rPr>
              <a: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kèm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1269/2011/UBTVQH12 </a:t>
            </a:r>
            <a:r>
              <a:rPr lang="en-US" sz="2200" dirty="0" err="1">
                <a:latin typeface="Times New Roman" pitchFamily="18" charset="0"/>
                <a:cs typeface="Times New Roman" pitchFamily="18" charset="0"/>
              </a:rPr>
              <a:t>ngày</a:t>
            </a:r>
            <a:r>
              <a:rPr lang="en-US" sz="2200" dirty="0">
                <a:latin typeface="Times New Roman" pitchFamily="18" charset="0"/>
                <a:cs typeface="Times New Roman" pitchFamily="18" charset="0"/>
              </a:rPr>
              <a:t> 14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7 </a:t>
            </a:r>
            <a:r>
              <a:rPr lang="en-US" sz="2200" dirty="0" err="1">
                <a:latin typeface="Times New Roman" pitchFamily="18" charset="0"/>
                <a:cs typeface="Times New Roman" pitchFamily="18" charset="0"/>
              </a:rPr>
              <a:t>năm</a:t>
            </a:r>
            <a:r>
              <a:rPr lang="en-US" sz="2200" dirty="0">
                <a:latin typeface="Times New Roman" pitchFamily="18" charset="0"/>
                <a:cs typeface="Times New Roman" pitchFamily="18" charset="0"/>
              </a:rPr>
              <a:t> 2011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888a/2015/UBTVQH13 </a:t>
            </a:r>
            <a:r>
              <a:rPr lang="en-US" sz="2200" dirty="0" err="1">
                <a:latin typeface="Times New Roman" pitchFamily="18" charset="0"/>
                <a:cs typeface="Times New Roman" pitchFamily="18" charset="0"/>
              </a:rPr>
              <a:t>ngày</a:t>
            </a:r>
            <a:r>
              <a:rPr lang="en-US" sz="2200" dirty="0">
                <a:latin typeface="Times New Roman" pitchFamily="18" charset="0"/>
                <a:cs typeface="Times New Roman" pitchFamily="18" charset="0"/>
              </a:rPr>
              <a:t> 10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3 </a:t>
            </a:r>
            <a:r>
              <a:rPr lang="en-US" sz="2200" dirty="0" err="1">
                <a:latin typeface="Times New Roman" pitchFamily="18" charset="0"/>
                <a:cs typeface="Times New Roman" pitchFamily="18" charset="0"/>
              </a:rPr>
              <a:t>năm</a:t>
            </a:r>
            <a:r>
              <a:rPr lang="en-US" sz="2200" dirty="0">
                <a:latin typeface="Times New Roman" pitchFamily="18" charset="0"/>
                <a:cs typeface="Times New Roman" pitchFamily="18" charset="0"/>
              </a:rPr>
              <a:t> 2015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Ủy</a:t>
            </a:r>
            <a:r>
              <a:rPr lang="en-US" sz="2200" dirty="0">
                <a:latin typeface="Times New Roman" pitchFamily="18" charset="0"/>
                <a:cs typeface="Times New Roman" pitchFamily="18" charset="0"/>
              </a:rPr>
              <a:t> ban </a:t>
            </a:r>
            <a:r>
              <a:rPr lang="en-US" sz="2200" dirty="0" err="1">
                <a:latin typeface="Times New Roman" pitchFamily="18" charset="0"/>
                <a:cs typeface="Times New Roman" pitchFamily="18" charset="0"/>
              </a:rPr>
              <a:t>thường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Quốc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hội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sửa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đổi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bổ</a:t>
            </a:r>
            <a:r>
              <a:rPr lang="en-US" sz="2200" dirty="0">
                <a:latin typeface="Times New Roman" pitchFamily="18" charset="0"/>
                <a:cs typeface="Times New Roman" pitchFamily="18" charset="0"/>
              </a:rPr>
              <a:t> sung </a:t>
            </a:r>
            <a:r>
              <a:rPr lang="en-US" sz="2200" dirty="0" err="1">
                <a:latin typeface="Times New Roman" pitchFamily="18" charset="0"/>
                <a:cs typeface="Times New Roman" pitchFamily="18" charset="0"/>
              </a:rPr>
              <a:t>Nghị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1269/2011/UBTVQH12 </a:t>
            </a:r>
            <a:r>
              <a:rPr lang="en-US" sz="2200" dirty="0" err="1">
                <a:latin typeface="Times New Roman" pitchFamily="18" charset="0"/>
                <a:cs typeface="Times New Roman" pitchFamily="18" charset="0"/>
              </a:rPr>
              <a:t>về</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biểu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môi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sp>
        <p:nvSpPr>
          <p:cNvPr id="53252" name="AutoShape 4" descr="Thuế bảo vệ môi trường là gì? Đặc điểm thuế bảo vệ môi trườ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53254" name="AutoShape 6" descr="Thuế bảo vệ môi trường là gì? Đặc điểm thuế bảo vệ môi trườ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53256" name="Picture 8" descr="Thuế bảo vệ môi trường là gì? Đặc điểm thuế bảo vệ môi trường"/>
          <p:cNvPicPr>
            <a:picLocks noChangeAspect="1" noChangeArrowheads="1"/>
          </p:cNvPicPr>
          <p:nvPr/>
        </p:nvPicPr>
        <p:blipFill>
          <a:blip r:embed="rId2" cstate="print"/>
          <a:srcRect/>
          <a:stretch>
            <a:fillRect/>
          </a:stretch>
        </p:blipFill>
        <p:spPr bwMode="auto">
          <a:xfrm>
            <a:off x="3883026" y="1066800"/>
            <a:ext cx="5108574" cy="5486400"/>
          </a:xfrm>
          <a:prstGeom prst="rect">
            <a:avLst/>
          </a:prstGeom>
          <a:noFill/>
        </p:spPr>
      </p:pic>
    </p:spTree>
    <p:extLst>
      <p:ext uri="{BB962C8B-B14F-4D97-AF65-F5344CB8AC3E}">
        <p14:creationId xmlns:p14="http://schemas.microsoft.com/office/powerpoint/2010/main" val="2105519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54273"/>
                                        </p:tgtEl>
                                        <p:attrNameLst>
                                          <p:attrName>style.visibility</p:attrName>
                                        </p:attrNameLst>
                                      </p:cBhvr>
                                      <p:to>
                                        <p:strVal val="visible"/>
                                      </p:to>
                                    </p:set>
                                    <p:anim calcmode="lin" valueType="num">
                                      <p:cBhvr>
                                        <p:cTn id="7" dur="500" fill="hold"/>
                                        <p:tgtEl>
                                          <p:spTgt spid="54273"/>
                                        </p:tgtEl>
                                        <p:attrNameLst>
                                          <p:attrName>ppt_w</p:attrName>
                                        </p:attrNameLst>
                                      </p:cBhvr>
                                      <p:tavLst>
                                        <p:tav tm="0">
                                          <p:val>
                                            <p:strVal val="#ppt_w*0.05"/>
                                          </p:val>
                                        </p:tav>
                                        <p:tav tm="100000">
                                          <p:val>
                                            <p:strVal val="#ppt_w"/>
                                          </p:val>
                                        </p:tav>
                                      </p:tavLst>
                                    </p:anim>
                                    <p:anim calcmode="lin" valueType="num">
                                      <p:cBhvr>
                                        <p:cTn id="8" dur="500" fill="hold"/>
                                        <p:tgtEl>
                                          <p:spTgt spid="54273"/>
                                        </p:tgtEl>
                                        <p:attrNameLst>
                                          <p:attrName>ppt_h</p:attrName>
                                        </p:attrNameLst>
                                      </p:cBhvr>
                                      <p:tavLst>
                                        <p:tav tm="0">
                                          <p:val>
                                            <p:strVal val="#ppt_h"/>
                                          </p:val>
                                        </p:tav>
                                        <p:tav tm="100000">
                                          <p:val>
                                            <p:strVal val="#ppt_h"/>
                                          </p:val>
                                        </p:tav>
                                      </p:tavLst>
                                    </p:anim>
                                    <p:anim calcmode="lin" valueType="num">
                                      <p:cBhvr>
                                        <p:cTn id="9" dur="500" fill="hold"/>
                                        <p:tgtEl>
                                          <p:spTgt spid="54273"/>
                                        </p:tgtEl>
                                        <p:attrNameLst>
                                          <p:attrName>ppt_x</p:attrName>
                                        </p:attrNameLst>
                                      </p:cBhvr>
                                      <p:tavLst>
                                        <p:tav tm="0">
                                          <p:val>
                                            <p:strVal val="#ppt_x-.2"/>
                                          </p:val>
                                        </p:tav>
                                        <p:tav tm="100000">
                                          <p:val>
                                            <p:strVal val="#ppt_x"/>
                                          </p:val>
                                        </p:tav>
                                      </p:tavLst>
                                    </p:anim>
                                    <p:anim calcmode="lin" valueType="num">
                                      <p:cBhvr>
                                        <p:cTn id="10" dur="500" fill="hold"/>
                                        <p:tgtEl>
                                          <p:spTgt spid="54273"/>
                                        </p:tgtEl>
                                        <p:attrNameLst>
                                          <p:attrName>ppt_y</p:attrName>
                                        </p:attrNameLst>
                                      </p:cBhvr>
                                      <p:tavLst>
                                        <p:tav tm="0">
                                          <p:val>
                                            <p:strVal val="#ppt_y"/>
                                          </p:val>
                                        </p:tav>
                                        <p:tav tm="100000">
                                          <p:val>
                                            <p:strVal val="#ppt_y"/>
                                          </p:val>
                                        </p:tav>
                                      </p:tavLst>
                                    </p:anim>
                                    <p:animEffect transition="in" filter="fade">
                                      <p:cBhvr>
                                        <p:cTn id="11" dur="500"/>
                                        <p:tgtEl>
                                          <p:spTgt spid="54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3"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2125902" y="131802"/>
            <a:ext cx="4579698"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3200" b="1" dirty="0" err="1">
                <a:solidFill>
                  <a:schemeClr val="bg1"/>
                </a:solidFill>
                <a:latin typeface="Times New Roman" pitchFamily="18" charset="0"/>
                <a:cs typeface="Times New Roman" pitchFamily="18" charset="0"/>
              </a:rPr>
              <a:t>Phương</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pháp</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tính</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thuế</a:t>
            </a:r>
            <a:endParaRPr lang="vi-VN" sz="3200" dirty="0">
              <a:solidFill>
                <a:schemeClr val="bg1"/>
              </a:solidFill>
              <a:latin typeface="Times New Roman" pitchFamily="18" charset="0"/>
              <a:cs typeface="Times New Roman" pitchFamily="18" charset="0"/>
            </a:endParaRPr>
          </a:p>
        </p:txBody>
      </p:sp>
      <p:sp>
        <p:nvSpPr>
          <p:cNvPr id="54273" name="Rectangle 1"/>
          <p:cNvSpPr>
            <a:spLocks noChangeArrowheads="1"/>
          </p:cNvSpPr>
          <p:nvPr/>
        </p:nvSpPr>
        <p:spPr bwMode="auto">
          <a:xfrm>
            <a:off x="457200" y="1066800"/>
            <a:ext cx="8305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môi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152400" y="1661160"/>
          <a:ext cx="8677275" cy="945642"/>
        </p:xfrm>
        <a:graphic>
          <a:graphicData uri="http://schemas.openxmlformats.org/drawingml/2006/table">
            <a:tbl>
              <a:tblPr/>
              <a:tblGrid>
                <a:gridCol w="2239297">
                  <a:extLst>
                    <a:ext uri="{9D8B030D-6E8A-4147-A177-3AD203B41FA5}">
                      <a16:colId xmlns:a16="http://schemas.microsoft.com/office/drawing/2014/main" val="20000"/>
                    </a:ext>
                  </a:extLst>
                </a:gridCol>
                <a:gridCol w="466520">
                  <a:extLst>
                    <a:ext uri="{9D8B030D-6E8A-4147-A177-3AD203B41FA5}">
                      <a16:colId xmlns:a16="http://schemas.microsoft.com/office/drawing/2014/main" val="20001"/>
                    </a:ext>
                  </a:extLst>
                </a:gridCol>
                <a:gridCol w="2734845">
                  <a:extLst>
                    <a:ext uri="{9D8B030D-6E8A-4147-A177-3AD203B41FA5}">
                      <a16:colId xmlns:a16="http://schemas.microsoft.com/office/drawing/2014/main" val="20002"/>
                    </a:ext>
                  </a:extLst>
                </a:gridCol>
                <a:gridCol w="548420">
                  <a:extLst>
                    <a:ext uri="{9D8B030D-6E8A-4147-A177-3AD203B41FA5}">
                      <a16:colId xmlns:a16="http://schemas.microsoft.com/office/drawing/2014/main" val="20003"/>
                    </a:ext>
                  </a:extLst>
                </a:gridCol>
                <a:gridCol w="2688193">
                  <a:extLst>
                    <a:ext uri="{9D8B030D-6E8A-4147-A177-3AD203B41FA5}">
                      <a16:colId xmlns:a16="http://schemas.microsoft.com/office/drawing/2014/main" val="20004"/>
                    </a:ext>
                  </a:extLst>
                </a:gridCol>
              </a:tblGrid>
              <a:tr h="0">
                <a:tc>
                  <a:txBody>
                    <a:bodyPr/>
                    <a:lstStyle/>
                    <a:p>
                      <a:pPr algn="ctr">
                        <a:lnSpc>
                          <a:spcPct val="150000"/>
                        </a:lnSpc>
                        <a:spcAft>
                          <a:spcPts val="0"/>
                        </a:spcAft>
                      </a:pPr>
                      <a:r>
                        <a:rPr lang="en-US" sz="2200" i="1" dirty="0" err="1">
                          <a:latin typeface="Times New Roman"/>
                          <a:ea typeface="Batang"/>
                          <a:cs typeface="Times New Roman"/>
                        </a:rPr>
                        <a:t>Thuế</a:t>
                      </a:r>
                      <a:r>
                        <a:rPr lang="en-US" sz="2200" i="1" dirty="0">
                          <a:latin typeface="Times New Roman"/>
                          <a:ea typeface="Batang"/>
                          <a:cs typeface="Times New Roman"/>
                        </a:rPr>
                        <a:t> </a:t>
                      </a:r>
                      <a:r>
                        <a:rPr lang="en-US" sz="2200" i="1" dirty="0" err="1">
                          <a:latin typeface="Times New Roman"/>
                          <a:ea typeface="Batang"/>
                          <a:cs typeface="Times New Roman"/>
                        </a:rPr>
                        <a:t>bảo</a:t>
                      </a:r>
                      <a:r>
                        <a:rPr lang="en-US" sz="2200" i="1" dirty="0">
                          <a:latin typeface="Times New Roman"/>
                          <a:ea typeface="Batang"/>
                          <a:cs typeface="Times New Roman"/>
                        </a:rPr>
                        <a:t> </a:t>
                      </a:r>
                      <a:r>
                        <a:rPr lang="en-US" sz="2200" i="1" dirty="0" err="1">
                          <a:latin typeface="Times New Roman"/>
                          <a:ea typeface="Batang"/>
                          <a:cs typeface="Times New Roman"/>
                        </a:rPr>
                        <a:t>vệ</a:t>
                      </a:r>
                      <a:r>
                        <a:rPr lang="en-US" sz="2200" i="1" dirty="0">
                          <a:latin typeface="Times New Roman"/>
                          <a:ea typeface="Batang"/>
                          <a:cs typeface="Times New Roman"/>
                        </a:rPr>
                        <a:t> </a:t>
                      </a:r>
                      <a:r>
                        <a:rPr lang="en-US" sz="2200" i="1" dirty="0" err="1">
                          <a:latin typeface="Times New Roman"/>
                          <a:ea typeface="Batang"/>
                          <a:cs typeface="Times New Roman"/>
                        </a:rPr>
                        <a:t>môi</a:t>
                      </a:r>
                      <a:r>
                        <a:rPr lang="en-US" sz="2200" i="1" dirty="0">
                          <a:latin typeface="Times New Roman"/>
                          <a:ea typeface="Batang"/>
                          <a:cs typeface="Times New Roman"/>
                        </a:rPr>
                        <a:t> </a:t>
                      </a:r>
                      <a:r>
                        <a:rPr lang="en-US" sz="2200" i="1" dirty="0" err="1">
                          <a:latin typeface="Times New Roman"/>
                          <a:ea typeface="Batang"/>
                          <a:cs typeface="Times New Roman"/>
                        </a:rPr>
                        <a:t>trường</a:t>
                      </a:r>
                      <a:r>
                        <a:rPr lang="en-US" sz="2200" i="1" dirty="0">
                          <a:latin typeface="Times New Roman"/>
                          <a:ea typeface="Batang"/>
                          <a:cs typeface="Times New Roman"/>
                        </a:rPr>
                        <a:t> </a:t>
                      </a:r>
                      <a:r>
                        <a:rPr lang="en-US" sz="2200" i="1" dirty="0" err="1">
                          <a:latin typeface="Times New Roman"/>
                          <a:ea typeface="Batang"/>
                          <a:cs typeface="Times New Roman"/>
                        </a:rPr>
                        <a:t>phải</a:t>
                      </a:r>
                      <a:r>
                        <a:rPr lang="en-US" sz="2200" i="1" dirty="0">
                          <a:latin typeface="Times New Roman"/>
                          <a:ea typeface="Batang"/>
                          <a:cs typeface="Times New Roman"/>
                        </a:rPr>
                        <a:t> </a:t>
                      </a:r>
                      <a:r>
                        <a:rPr lang="en-US" sz="2200" i="1" dirty="0" err="1">
                          <a:latin typeface="Times New Roman"/>
                          <a:ea typeface="Batang"/>
                          <a:cs typeface="Times New Roman"/>
                        </a:rPr>
                        <a:t>nộp</a:t>
                      </a:r>
                      <a:endParaRPr lang="vi-VN" sz="2200" dirty="0">
                        <a:latin typeface=".VnTime"/>
                        <a:ea typeface="Times New Roman"/>
                        <a:cs typeface="Times New Roman"/>
                      </a:endParaRPr>
                    </a:p>
                  </a:txBody>
                  <a:tcPr marL="0" marR="0" marT="0" marB="0" anchor="ctr">
                    <a:lnL>
                      <a:noFill/>
                    </a:lnL>
                    <a:lnR>
                      <a:noFill/>
                    </a:lnR>
                    <a:lnT>
                      <a:noFill/>
                    </a:lnT>
                    <a:lnB>
                      <a:noFill/>
                    </a:lnB>
                  </a:tcPr>
                </a:tc>
                <a:tc>
                  <a:txBody>
                    <a:bodyPr/>
                    <a:lstStyle/>
                    <a:p>
                      <a:pPr indent="228600" algn="ctr">
                        <a:lnSpc>
                          <a:spcPct val="150000"/>
                        </a:lnSpc>
                        <a:spcAft>
                          <a:spcPts val="0"/>
                        </a:spcAft>
                      </a:pPr>
                      <a:r>
                        <a:rPr lang="en-US" sz="2200" i="1">
                          <a:latin typeface="Times New Roman"/>
                          <a:ea typeface="Batang"/>
                          <a:cs typeface="Times New Roman"/>
                        </a:rPr>
                        <a:t>=</a:t>
                      </a:r>
                      <a:endParaRPr lang="vi-VN" sz="2200">
                        <a:latin typeface=".VnTime"/>
                        <a:ea typeface="Times New Roman"/>
                        <a:cs typeface="Times New Roman"/>
                      </a:endParaRPr>
                    </a:p>
                  </a:txBody>
                  <a:tcPr marL="0" marR="0" marT="0" marB="0" anchor="ctr">
                    <a:lnL>
                      <a:noFill/>
                    </a:lnL>
                    <a:lnR>
                      <a:noFill/>
                    </a:lnR>
                    <a:lnT>
                      <a:noFill/>
                    </a:lnT>
                    <a:lnB>
                      <a:noFill/>
                    </a:lnB>
                  </a:tcPr>
                </a:tc>
                <a:tc>
                  <a:txBody>
                    <a:bodyPr/>
                    <a:lstStyle/>
                    <a:p>
                      <a:pPr indent="228600" algn="ctr">
                        <a:lnSpc>
                          <a:spcPct val="150000"/>
                        </a:lnSpc>
                        <a:spcAft>
                          <a:spcPts val="0"/>
                        </a:spcAft>
                        <a:tabLst>
                          <a:tab pos="1153795" algn="l"/>
                        </a:tabLst>
                      </a:pPr>
                      <a:r>
                        <a:rPr lang="en-US" sz="2200" i="1" dirty="0" err="1">
                          <a:latin typeface="Times New Roman"/>
                          <a:ea typeface="Batang"/>
                          <a:cs typeface="Times New Roman"/>
                        </a:rPr>
                        <a:t>Số</a:t>
                      </a:r>
                      <a:r>
                        <a:rPr lang="en-US" sz="2200" i="1" dirty="0">
                          <a:latin typeface="Times New Roman"/>
                          <a:ea typeface="Batang"/>
                          <a:cs typeface="Times New Roman"/>
                        </a:rPr>
                        <a:t> </a:t>
                      </a:r>
                      <a:r>
                        <a:rPr lang="en-US" sz="2200" i="1" dirty="0" err="1">
                          <a:latin typeface="Times New Roman"/>
                          <a:ea typeface="Batang"/>
                          <a:cs typeface="Times New Roman"/>
                        </a:rPr>
                        <a:t>lượng</a:t>
                      </a:r>
                      <a:r>
                        <a:rPr lang="en-US" sz="2200" i="1" dirty="0">
                          <a:latin typeface="Times New Roman"/>
                          <a:ea typeface="Batang"/>
                          <a:cs typeface="Times New Roman"/>
                        </a:rPr>
                        <a:t> </a:t>
                      </a:r>
                      <a:r>
                        <a:rPr lang="en-US" sz="2200" i="1" dirty="0" err="1">
                          <a:latin typeface="Times New Roman"/>
                          <a:ea typeface="Batang"/>
                          <a:cs typeface="Times New Roman"/>
                        </a:rPr>
                        <a:t>đơn</a:t>
                      </a:r>
                      <a:r>
                        <a:rPr lang="en-US" sz="2200" i="1" dirty="0">
                          <a:latin typeface="Times New Roman"/>
                          <a:ea typeface="Batang"/>
                          <a:cs typeface="Times New Roman"/>
                        </a:rPr>
                        <a:t> </a:t>
                      </a:r>
                      <a:r>
                        <a:rPr lang="en-US" sz="2200" i="1" dirty="0" err="1">
                          <a:latin typeface="Times New Roman"/>
                          <a:ea typeface="Batang"/>
                          <a:cs typeface="Times New Roman"/>
                        </a:rPr>
                        <a:t>vị</a:t>
                      </a:r>
                      <a:r>
                        <a:rPr lang="en-US" sz="2200" i="1" dirty="0">
                          <a:latin typeface="Times New Roman"/>
                          <a:ea typeface="Batang"/>
                          <a:cs typeface="Times New Roman"/>
                        </a:rPr>
                        <a:t> </a:t>
                      </a:r>
                      <a:r>
                        <a:rPr lang="en-US" sz="2200" i="1" dirty="0" err="1">
                          <a:latin typeface="Times New Roman"/>
                          <a:ea typeface="Batang"/>
                          <a:cs typeface="Times New Roman"/>
                        </a:rPr>
                        <a:t>hàng</a:t>
                      </a:r>
                      <a:r>
                        <a:rPr lang="en-US" sz="2200" i="1" dirty="0">
                          <a:latin typeface="Times New Roman"/>
                          <a:ea typeface="Batang"/>
                          <a:cs typeface="Times New Roman"/>
                        </a:rPr>
                        <a:t> </a:t>
                      </a:r>
                      <a:r>
                        <a:rPr lang="en-US" sz="2200" i="1" dirty="0" err="1">
                          <a:latin typeface="Times New Roman"/>
                          <a:ea typeface="Batang"/>
                          <a:cs typeface="Times New Roman"/>
                        </a:rPr>
                        <a:t>hóa</a:t>
                      </a:r>
                      <a:r>
                        <a:rPr lang="en-US" sz="2200" i="1" dirty="0">
                          <a:latin typeface="Times New Roman"/>
                          <a:ea typeface="Batang"/>
                          <a:cs typeface="Times New Roman"/>
                        </a:rPr>
                        <a:t> </a:t>
                      </a:r>
                      <a:r>
                        <a:rPr lang="en-US" sz="2200" i="1" dirty="0" err="1">
                          <a:latin typeface="Times New Roman"/>
                          <a:ea typeface="Batang"/>
                          <a:cs typeface="Times New Roman"/>
                        </a:rPr>
                        <a:t>tính</a:t>
                      </a:r>
                      <a:r>
                        <a:rPr lang="en-US" sz="2200" i="1" dirty="0">
                          <a:latin typeface="Times New Roman"/>
                          <a:ea typeface="Batang"/>
                          <a:cs typeface="Times New Roman"/>
                        </a:rPr>
                        <a:t> </a:t>
                      </a:r>
                      <a:r>
                        <a:rPr lang="en-US" sz="2200" i="1" dirty="0" err="1">
                          <a:latin typeface="Times New Roman"/>
                          <a:ea typeface="Batang"/>
                          <a:cs typeface="Times New Roman"/>
                        </a:rPr>
                        <a:t>thuế</a:t>
                      </a:r>
                      <a:endParaRPr lang="vi-VN" sz="2200" dirty="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2200" i="1">
                          <a:latin typeface="Times New Roman"/>
                          <a:ea typeface="Batang"/>
                          <a:cs typeface="Times New Roman"/>
                        </a:rPr>
                        <a:t>x</a:t>
                      </a:r>
                      <a:endParaRPr lang="vi-VN" sz="22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2200" i="1" dirty="0" err="1">
                          <a:latin typeface="Times New Roman"/>
                          <a:ea typeface="Batang"/>
                          <a:cs typeface="Times New Roman"/>
                        </a:rPr>
                        <a:t>Mức</a:t>
                      </a:r>
                      <a:r>
                        <a:rPr lang="en-US" sz="2200" i="1" dirty="0">
                          <a:latin typeface="Times New Roman"/>
                          <a:ea typeface="Batang"/>
                          <a:cs typeface="Times New Roman"/>
                        </a:rPr>
                        <a:t> </a:t>
                      </a:r>
                      <a:r>
                        <a:rPr lang="en-US" sz="2200" i="1" dirty="0" err="1">
                          <a:latin typeface="Times New Roman"/>
                          <a:ea typeface="Batang"/>
                          <a:cs typeface="Times New Roman"/>
                        </a:rPr>
                        <a:t>thuế</a:t>
                      </a:r>
                      <a:r>
                        <a:rPr lang="en-US" sz="2200" i="1" dirty="0">
                          <a:latin typeface="Times New Roman"/>
                          <a:ea typeface="Batang"/>
                          <a:cs typeface="Times New Roman"/>
                        </a:rPr>
                        <a:t> </a:t>
                      </a:r>
                      <a:r>
                        <a:rPr lang="en-US" sz="2200" i="1" dirty="0" err="1">
                          <a:latin typeface="Times New Roman"/>
                          <a:ea typeface="Batang"/>
                          <a:cs typeface="Times New Roman"/>
                        </a:rPr>
                        <a:t>tuyệt</a:t>
                      </a:r>
                      <a:r>
                        <a:rPr lang="en-US" sz="2200" i="1" dirty="0">
                          <a:latin typeface="Times New Roman"/>
                          <a:ea typeface="Batang"/>
                          <a:cs typeface="Times New Roman"/>
                        </a:rPr>
                        <a:t> </a:t>
                      </a:r>
                      <a:r>
                        <a:rPr lang="en-US" sz="2200" i="1" dirty="0" err="1">
                          <a:latin typeface="Times New Roman"/>
                          <a:ea typeface="Batang"/>
                          <a:cs typeface="Times New Roman"/>
                        </a:rPr>
                        <a:t>đối</a:t>
                      </a:r>
                      <a:r>
                        <a:rPr lang="en-US" sz="2200" i="1" dirty="0">
                          <a:latin typeface="Times New Roman"/>
                          <a:ea typeface="Batang"/>
                          <a:cs typeface="Times New Roman"/>
                        </a:rPr>
                        <a:t> </a:t>
                      </a:r>
                      <a:r>
                        <a:rPr lang="en-US" sz="2200" i="1" dirty="0" err="1">
                          <a:latin typeface="Times New Roman"/>
                          <a:ea typeface="Batang"/>
                          <a:cs typeface="Times New Roman"/>
                        </a:rPr>
                        <a:t>trên</a:t>
                      </a:r>
                      <a:r>
                        <a:rPr lang="en-US" sz="2200" i="1" dirty="0">
                          <a:latin typeface="Times New Roman"/>
                          <a:ea typeface="Batang"/>
                          <a:cs typeface="Times New Roman"/>
                        </a:rPr>
                        <a:t> </a:t>
                      </a:r>
                      <a:r>
                        <a:rPr lang="en-US" sz="2200" i="1" dirty="0" err="1">
                          <a:latin typeface="Times New Roman"/>
                          <a:ea typeface="Batang"/>
                          <a:cs typeface="Times New Roman"/>
                        </a:rPr>
                        <a:t>một</a:t>
                      </a:r>
                      <a:r>
                        <a:rPr lang="en-US" sz="2200" i="1" dirty="0">
                          <a:latin typeface="Times New Roman"/>
                          <a:ea typeface="Batang"/>
                          <a:cs typeface="Times New Roman"/>
                        </a:rPr>
                        <a:t> </a:t>
                      </a:r>
                      <a:r>
                        <a:rPr lang="en-US" sz="2200" i="1" dirty="0" err="1">
                          <a:latin typeface="Times New Roman"/>
                          <a:ea typeface="Batang"/>
                          <a:cs typeface="Times New Roman"/>
                        </a:rPr>
                        <a:t>đơn</a:t>
                      </a:r>
                      <a:r>
                        <a:rPr lang="en-US" sz="2200" i="1" dirty="0">
                          <a:latin typeface="Times New Roman"/>
                          <a:ea typeface="Batang"/>
                          <a:cs typeface="Times New Roman"/>
                        </a:rPr>
                        <a:t> </a:t>
                      </a:r>
                      <a:r>
                        <a:rPr lang="en-US" sz="2200" i="1" dirty="0" err="1">
                          <a:latin typeface="Times New Roman"/>
                          <a:ea typeface="Batang"/>
                          <a:cs typeface="Times New Roman"/>
                        </a:rPr>
                        <a:t>vị</a:t>
                      </a:r>
                      <a:r>
                        <a:rPr lang="en-US" sz="2200" i="1" dirty="0">
                          <a:latin typeface="Times New Roman"/>
                          <a:ea typeface="Batang"/>
                          <a:cs typeface="Times New Roman"/>
                        </a:rPr>
                        <a:t> </a:t>
                      </a:r>
                      <a:r>
                        <a:rPr lang="en-US" sz="2200" i="1" dirty="0" err="1">
                          <a:latin typeface="Times New Roman"/>
                          <a:ea typeface="Batang"/>
                          <a:cs typeface="Times New Roman"/>
                        </a:rPr>
                        <a:t>hàng</a:t>
                      </a:r>
                      <a:r>
                        <a:rPr lang="en-US" sz="2200" i="1" dirty="0">
                          <a:latin typeface="Times New Roman"/>
                          <a:ea typeface="Batang"/>
                          <a:cs typeface="Times New Roman"/>
                        </a:rPr>
                        <a:t> </a:t>
                      </a:r>
                      <a:r>
                        <a:rPr lang="en-US" sz="2200" i="1" dirty="0" err="1">
                          <a:latin typeface="Times New Roman"/>
                          <a:ea typeface="Batang"/>
                          <a:cs typeface="Times New Roman"/>
                        </a:rPr>
                        <a:t>hóa</a:t>
                      </a:r>
                      <a:endParaRPr lang="vi-VN" sz="2200" dirty="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55298" name="Picture 2" descr="Thuế bảo vệ môi trường và những bất cập từ thực tiễn"/>
          <p:cNvPicPr>
            <a:picLocks noChangeAspect="1" noChangeArrowheads="1"/>
          </p:cNvPicPr>
          <p:nvPr/>
        </p:nvPicPr>
        <p:blipFill>
          <a:blip r:embed="rId2" cstate="print"/>
          <a:srcRect/>
          <a:stretch>
            <a:fillRect/>
          </a:stretch>
        </p:blipFill>
        <p:spPr bwMode="auto">
          <a:xfrm>
            <a:off x="381000" y="3048000"/>
            <a:ext cx="8458200" cy="3429000"/>
          </a:xfrm>
          <a:prstGeom prst="rect">
            <a:avLst/>
          </a:prstGeom>
          <a:noFill/>
        </p:spPr>
      </p:pic>
    </p:spTree>
    <p:extLst>
      <p:ext uri="{BB962C8B-B14F-4D97-AF65-F5344CB8AC3E}">
        <p14:creationId xmlns:p14="http://schemas.microsoft.com/office/powerpoint/2010/main" val="33796617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3553"/>
                                        </p:tgtEl>
                                        <p:attrNameLst>
                                          <p:attrName>style.visibility</p:attrName>
                                        </p:attrNameLst>
                                      </p:cBhvr>
                                      <p:to>
                                        <p:strVal val="visible"/>
                                      </p:to>
                                    </p:set>
                                    <p:animEffect transition="in" filter="wheel(4)">
                                      <p:cBhvr>
                                        <p:cTn id="7" dur="2000"/>
                                        <p:tgtEl>
                                          <p:spTgt spid="23553"/>
                                        </p:tgtEl>
                                      </p:cBhvr>
                                    </p:animEffect>
                                  </p:childTnLst>
                                </p:cTn>
                              </p:par>
                            </p:childTnLst>
                          </p:cTn>
                        </p:par>
                      </p:childTnLst>
                    </p:cTn>
                  </p:par>
                  <p:par>
                    <p:cTn id="8" fill="hold">
                      <p:stCondLst>
                        <p:cond delay="indefinite"/>
                      </p:stCondLst>
                      <p:childTnLst>
                        <p:par>
                          <p:cTn id="9" fill="hold">
                            <p:stCondLst>
                              <p:cond delay="0"/>
                            </p:stCondLst>
                            <p:childTnLst>
                              <p:par>
                                <p:cTn id="10" presetID="54" presetClass="entr" presetSubtype="0" accel="100000" fill="hold" grpId="0" nodeType="clickEffect">
                                  <p:stCondLst>
                                    <p:cond delay="0"/>
                                  </p:stCondLst>
                                  <p:childTnLst>
                                    <p:set>
                                      <p:cBhvr>
                                        <p:cTn id="11" dur="1" fill="hold">
                                          <p:stCondLst>
                                            <p:cond delay="0"/>
                                          </p:stCondLst>
                                        </p:cTn>
                                        <p:tgtEl>
                                          <p:spTgt spid="54273"/>
                                        </p:tgtEl>
                                        <p:attrNameLst>
                                          <p:attrName>style.visibility</p:attrName>
                                        </p:attrNameLst>
                                      </p:cBhvr>
                                      <p:to>
                                        <p:strVal val="visible"/>
                                      </p:to>
                                    </p:set>
                                    <p:anim calcmode="lin" valueType="num">
                                      <p:cBhvr>
                                        <p:cTn id="12" dur="500" fill="hold"/>
                                        <p:tgtEl>
                                          <p:spTgt spid="54273"/>
                                        </p:tgtEl>
                                        <p:attrNameLst>
                                          <p:attrName>ppt_w</p:attrName>
                                        </p:attrNameLst>
                                      </p:cBhvr>
                                      <p:tavLst>
                                        <p:tav tm="0">
                                          <p:val>
                                            <p:strVal val="#ppt_w*0.05"/>
                                          </p:val>
                                        </p:tav>
                                        <p:tav tm="100000">
                                          <p:val>
                                            <p:strVal val="#ppt_w"/>
                                          </p:val>
                                        </p:tav>
                                      </p:tavLst>
                                    </p:anim>
                                    <p:anim calcmode="lin" valueType="num">
                                      <p:cBhvr>
                                        <p:cTn id="13" dur="500" fill="hold"/>
                                        <p:tgtEl>
                                          <p:spTgt spid="54273"/>
                                        </p:tgtEl>
                                        <p:attrNameLst>
                                          <p:attrName>ppt_h</p:attrName>
                                        </p:attrNameLst>
                                      </p:cBhvr>
                                      <p:tavLst>
                                        <p:tav tm="0">
                                          <p:val>
                                            <p:strVal val="#ppt_h"/>
                                          </p:val>
                                        </p:tav>
                                        <p:tav tm="100000">
                                          <p:val>
                                            <p:strVal val="#ppt_h"/>
                                          </p:val>
                                        </p:tav>
                                      </p:tavLst>
                                    </p:anim>
                                    <p:anim calcmode="lin" valueType="num">
                                      <p:cBhvr>
                                        <p:cTn id="14" dur="500" fill="hold"/>
                                        <p:tgtEl>
                                          <p:spTgt spid="54273"/>
                                        </p:tgtEl>
                                        <p:attrNameLst>
                                          <p:attrName>ppt_x</p:attrName>
                                        </p:attrNameLst>
                                      </p:cBhvr>
                                      <p:tavLst>
                                        <p:tav tm="0">
                                          <p:val>
                                            <p:strVal val="#ppt_x-.2"/>
                                          </p:val>
                                        </p:tav>
                                        <p:tav tm="100000">
                                          <p:val>
                                            <p:strVal val="#ppt_x"/>
                                          </p:val>
                                        </p:tav>
                                      </p:tavLst>
                                    </p:anim>
                                    <p:anim calcmode="lin" valueType="num">
                                      <p:cBhvr>
                                        <p:cTn id="15" dur="500" fill="hold"/>
                                        <p:tgtEl>
                                          <p:spTgt spid="54273"/>
                                        </p:tgtEl>
                                        <p:attrNameLst>
                                          <p:attrName>ppt_y</p:attrName>
                                        </p:attrNameLst>
                                      </p:cBhvr>
                                      <p:tavLst>
                                        <p:tav tm="0">
                                          <p:val>
                                            <p:strVal val="#ppt_y"/>
                                          </p:val>
                                        </p:tav>
                                        <p:tav tm="100000">
                                          <p:val>
                                            <p:strVal val="#ppt_y"/>
                                          </p:val>
                                        </p:tav>
                                      </p:tavLst>
                                    </p:anim>
                                    <p:animEffect transition="in" filter="fade">
                                      <p:cBhvr>
                                        <p:cTn id="16" dur="500"/>
                                        <p:tgtEl>
                                          <p:spTgt spid="54273"/>
                                        </p:tgtEl>
                                      </p:cBhvr>
                                    </p:animEffect>
                                  </p:childTnLst>
                                </p:cTn>
                              </p:par>
                              <p:par>
                                <p:cTn id="17" presetID="21" presetClass="entr" presetSubtype="4"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4)">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4" fill="hold" nodeType="clickEffect">
                                  <p:stCondLst>
                                    <p:cond delay="0"/>
                                  </p:stCondLst>
                                  <p:childTnLst>
                                    <p:set>
                                      <p:cBhvr>
                                        <p:cTn id="23" dur="1" fill="hold">
                                          <p:stCondLst>
                                            <p:cond delay="0"/>
                                          </p:stCondLst>
                                        </p:cTn>
                                        <p:tgtEl>
                                          <p:spTgt spid="55298"/>
                                        </p:tgtEl>
                                        <p:attrNameLst>
                                          <p:attrName>style.visibility</p:attrName>
                                        </p:attrNameLst>
                                      </p:cBhvr>
                                      <p:to>
                                        <p:strVal val="visible"/>
                                      </p:to>
                                    </p:set>
                                    <p:animEffect transition="in" filter="wheel(4)">
                                      <p:cBhvr>
                                        <p:cTn id="24" dur="2000"/>
                                        <p:tgtEl>
                                          <p:spTgt spid="55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3" grpId="0"/>
      <p:bldP spid="54273"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524000" y="76200"/>
            <a:ext cx="6400800" cy="563562"/>
          </a:xfrm>
        </p:spPr>
        <p:txBody>
          <a:bodyPr/>
          <a:lstStyle/>
          <a:p>
            <a:r>
              <a:rPr lang="en-US" b="0" i="1" dirty="0">
                <a:latin typeface="Times New Roman" pitchFamily="18" charset="0"/>
                <a:cs typeface="Times New Roman" pitchFamily="18" charset="0"/>
              </a:rPr>
              <a:t>3.2.2.3. </a:t>
            </a:r>
            <a:r>
              <a:rPr lang="en-US" b="0" i="1" dirty="0" err="1">
                <a:latin typeface="Times New Roman" pitchFamily="18" charset="0"/>
                <a:cs typeface="Times New Roman" pitchFamily="18" charset="0"/>
              </a:rPr>
              <a:t>Kê</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khai</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và</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nộp</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thuế</a:t>
            </a:r>
            <a:r>
              <a:rPr lang="en-US" b="0" i="1" dirty="0">
                <a:latin typeface="Times New Roman" pitchFamily="18" charset="0"/>
                <a:cs typeface="Times New Roman" pitchFamily="18" charset="0"/>
              </a:rPr>
              <a:t>  BVMT</a:t>
            </a:r>
            <a:endParaRPr lang="vi-VN" b="0" dirty="0">
              <a:latin typeface="Times New Roman" pitchFamily="18" charset="0"/>
              <a:cs typeface="Times New Roman" pitchFamily="18" charset="0"/>
            </a:endParaRPr>
          </a:p>
        </p:txBody>
      </p:sp>
      <p:sp>
        <p:nvSpPr>
          <p:cNvPr id="16385" name="Rectangle 1"/>
          <p:cNvSpPr>
            <a:spLocks noChangeArrowheads="1"/>
          </p:cNvSpPr>
          <p:nvPr/>
        </p:nvSpPr>
        <p:spPr bwMode="auto">
          <a:xfrm>
            <a:off x="457200" y="1077754"/>
            <a:ext cx="8382000"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vi-VN" sz="2200" b="1" dirty="0">
                <a:latin typeface="Times New Roman" pitchFamily="18" charset="0"/>
                <a:cs typeface="Times New Roman" pitchFamily="18" charset="0"/>
              </a:rPr>
              <a:t>1. Địa điểm nộp hồ sơ khai thuế</a:t>
            </a:r>
          </a:p>
          <a:p>
            <a:pPr algn="just"/>
            <a:r>
              <a:rPr lang="vi-VN" sz="2200" dirty="0">
                <a:latin typeface="Times New Roman" pitchFamily="18" charset="0"/>
                <a:cs typeface="Times New Roman" pitchFamily="18" charset="0"/>
              </a:rPr>
              <a:t>a) Đối với hàng hóa sản xuất trong nước (trừ than đá tiêu thụ nội địa của Tập đoàn công nghiệp Than - Khoáng sản Việt Nam và xăng dầu của các công ty kinh doanh xăng dầu đầu mối) hoặc bao bì thuộc loại để đóng gói sản phẩm mà người mua không sử dụng để đóng gói sản phẩm, người nộp thuế bảo vệ môi trường thực hiện nộp hồ sơ khai thuế bảo vệ môi trường với cơ quan thuế quản lý trực tiếp.</a:t>
            </a:r>
          </a:p>
          <a:p>
            <a:pPr algn="just"/>
            <a:r>
              <a:rPr lang="vi-VN" sz="2200" dirty="0">
                <a:latin typeface="Times New Roman" pitchFamily="18" charset="0"/>
                <a:cs typeface="Times New Roman" pitchFamily="18" charset="0"/>
              </a:rPr>
              <a:t>Trường hợp người nộp thuế có cơ sở sản xuất kinh doanh hàng hóa chịu thuế bảo vệ môi trường tại tỉnh, thành phố trực thuộc trung ương khác với trụ sở chính thì nộp hồ sơ khai thuế bảo vệ môi trường với cơ quan thuế quản lý trực tiếp tại địa phương nơi có cơ sở sản xuất kinh doanh hàng hóa chịu thuế bảo vệ môi trường.</a:t>
            </a:r>
          </a:p>
          <a:p>
            <a:pPr algn="just"/>
            <a:r>
              <a:rPr lang="vi-VN" sz="2200" dirty="0">
                <a:latin typeface="Times New Roman" pitchFamily="18" charset="0"/>
                <a:cs typeface="Times New Roman" pitchFamily="18" charset="0"/>
              </a:rPr>
              <a:t>b) Đối với hàng hóa nhập khẩu (trừ trường hợp xăng dầu nhập khẩu của các công ty kinh doanh xăng dầu đầu mối), người nộp thuế nộp hồ sơ khai thuế với cơ quan hải quan nơi làm thủ tục hải quan.</a:t>
            </a:r>
          </a:p>
        </p:txBody>
      </p:sp>
    </p:spTree>
    <p:extLst>
      <p:ext uri="{BB962C8B-B14F-4D97-AF65-F5344CB8AC3E}">
        <p14:creationId xmlns:p14="http://schemas.microsoft.com/office/powerpoint/2010/main" val="286386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0658"/>
                                        </p:tgtEl>
                                        <p:attrNameLst>
                                          <p:attrName>style.visibility</p:attrName>
                                        </p:attrNameLst>
                                      </p:cBhvr>
                                      <p:to>
                                        <p:strVal val="visible"/>
                                      </p:to>
                                    </p:set>
                                    <p:animEffect transition="in" filter="wedge">
                                      <p:cBhvr>
                                        <p:cTn id="7" dur="2000"/>
                                        <p:tgtEl>
                                          <p:spTgt spid="7065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6385"/>
                                        </p:tgtEl>
                                        <p:attrNameLst>
                                          <p:attrName>style.visibility</p:attrName>
                                        </p:attrNameLst>
                                      </p:cBhvr>
                                      <p:to>
                                        <p:strVal val="visible"/>
                                      </p:to>
                                    </p:set>
                                    <p:animEffect transition="in" filter="wheel(4)">
                                      <p:cBhvr>
                                        <p:cTn id="12"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P spid="16385"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524000" y="76200"/>
            <a:ext cx="6400800" cy="563562"/>
          </a:xfrm>
        </p:spPr>
        <p:txBody>
          <a:bodyPr/>
          <a:lstStyle/>
          <a:p>
            <a:r>
              <a:rPr lang="en-US" b="0" i="1" dirty="0">
                <a:latin typeface="Times New Roman" pitchFamily="18" charset="0"/>
                <a:cs typeface="Times New Roman" pitchFamily="18" charset="0"/>
              </a:rPr>
              <a:t>3.2.2.3. </a:t>
            </a:r>
            <a:r>
              <a:rPr lang="en-US" b="0" i="1" dirty="0" err="1">
                <a:latin typeface="Times New Roman" pitchFamily="18" charset="0"/>
                <a:cs typeface="Times New Roman" pitchFamily="18" charset="0"/>
              </a:rPr>
              <a:t>Kê</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khai</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và</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nộp</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thuế</a:t>
            </a:r>
            <a:r>
              <a:rPr lang="en-US" b="0" i="1" dirty="0">
                <a:latin typeface="Times New Roman" pitchFamily="18" charset="0"/>
                <a:cs typeface="Times New Roman" pitchFamily="18" charset="0"/>
              </a:rPr>
              <a:t>  BVMT</a:t>
            </a:r>
            <a:endParaRPr lang="vi-VN" b="0" dirty="0">
              <a:latin typeface="Times New Roman" pitchFamily="18" charset="0"/>
              <a:cs typeface="Times New Roman" pitchFamily="18" charset="0"/>
            </a:endParaRPr>
          </a:p>
        </p:txBody>
      </p:sp>
      <p:sp>
        <p:nvSpPr>
          <p:cNvPr id="16385" name="Rectangle 1"/>
          <p:cNvSpPr>
            <a:spLocks noChangeArrowheads="1"/>
          </p:cNvSpPr>
          <p:nvPr/>
        </p:nvSpPr>
        <p:spPr bwMode="auto">
          <a:xfrm>
            <a:off x="228600" y="985421"/>
            <a:ext cx="38862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vi-VN" sz="2400" dirty="0">
                <a:latin typeface="Times New Roman" pitchFamily="18" charset="0"/>
                <a:cs typeface="Times New Roman" pitchFamily="18" charset="0"/>
              </a:rPr>
              <a:t>2. Hồ sơ khai thuế bảo vệ môi trường là tờ khai theo mẫu số 01/TBVMT ban hành kèm theo Thông tư này và các tài liệu liên quan đến việc khai thuế, tính thuế.</a:t>
            </a:r>
          </a:p>
          <a:p>
            <a:pPr algn="just"/>
            <a:r>
              <a:rPr lang="vi-VN" sz="2400" dirty="0">
                <a:latin typeface="Times New Roman" pitchFamily="18" charset="0"/>
                <a:cs typeface="Times New Roman" pitchFamily="18" charset="0"/>
              </a:rPr>
              <a:t>Tổ chức, cá nhân sản xuất kinh doanh hàng hóa tự chịu trách nhiệm về việc kê khai thuế bảo vệ môi trường. Trường hợp phát hiện khai sai, gian lận, trốn thuế thì phải bị xử lý theo quy định của pháp luật về quản lý thuế.</a:t>
            </a:r>
          </a:p>
        </p:txBody>
      </p:sp>
      <p:pic>
        <p:nvPicPr>
          <p:cNvPr id="4" name="Picture 2" descr="Thuế bảo vệ môi trường là gì ? khi nào phải đóng thuế bảo vệ môi trường"/>
          <p:cNvPicPr>
            <a:picLocks noChangeAspect="1" noChangeArrowheads="1"/>
          </p:cNvPicPr>
          <p:nvPr/>
        </p:nvPicPr>
        <p:blipFill>
          <a:blip r:embed="rId2" cstate="print"/>
          <a:srcRect/>
          <a:stretch>
            <a:fillRect/>
          </a:stretch>
        </p:blipFill>
        <p:spPr bwMode="auto">
          <a:xfrm>
            <a:off x="4267200" y="1143000"/>
            <a:ext cx="4724400" cy="5029200"/>
          </a:xfrm>
          <a:prstGeom prst="rect">
            <a:avLst/>
          </a:prstGeom>
          <a:noFill/>
        </p:spPr>
      </p:pic>
    </p:spTree>
    <p:extLst>
      <p:ext uri="{BB962C8B-B14F-4D97-AF65-F5344CB8AC3E}">
        <p14:creationId xmlns:p14="http://schemas.microsoft.com/office/powerpoint/2010/main" val="1264932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wheel(4)">
                                      <p:cBhvr>
                                        <p:cTn id="7"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524000" y="76200"/>
            <a:ext cx="6400800" cy="563562"/>
          </a:xfrm>
        </p:spPr>
        <p:txBody>
          <a:bodyPr/>
          <a:lstStyle/>
          <a:p>
            <a:r>
              <a:rPr lang="en-US" b="0" i="1" dirty="0">
                <a:latin typeface="Times New Roman" pitchFamily="18" charset="0"/>
                <a:cs typeface="Times New Roman" pitchFamily="18" charset="0"/>
              </a:rPr>
              <a:t>3.2.2.3. </a:t>
            </a:r>
            <a:r>
              <a:rPr lang="en-US" b="0" i="1" dirty="0" err="1">
                <a:latin typeface="Times New Roman" pitchFamily="18" charset="0"/>
                <a:cs typeface="Times New Roman" pitchFamily="18" charset="0"/>
              </a:rPr>
              <a:t>Kê</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khai</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và</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nộp</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thuế</a:t>
            </a:r>
            <a:r>
              <a:rPr lang="en-US" b="0" i="1" dirty="0">
                <a:latin typeface="Times New Roman" pitchFamily="18" charset="0"/>
                <a:cs typeface="Times New Roman" pitchFamily="18" charset="0"/>
              </a:rPr>
              <a:t>  BVMT</a:t>
            </a:r>
            <a:endParaRPr lang="vi-VN" b="0" dirty="0">
              <a:latin typeface="Times New Roman" pitchFamily="18" charset="0"/>
              <a:cs typeface="Times New Roman" pitchFamily="18" charset="0"/>
            </a:endParaRPr>
          </a:p>
        </p:txBody>
      </p:sp>
      <p:sp>
        <p:nvSpPr>
          <p:cNvPr id="16385" name="Rectangle 1"/>
          <p:cNvSpPr>
            <a:spLocks noChangeArrowheads="1"/>
          </p:cNvSpPr>
          <p:nvPr/>
        </p:nvSpPr>
        <p:spPr bwMode="auto">
          <a:xfrm>
            <a:off x="304800" y="1099066"/>
            <a:ext cx="85344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vi-VN" sz="2400" b="1" dirty="0">
                <a:latin typeface="Times New Roman" pitchFamily="18" charset="0"/>
                <a:cs typeface="Times New Roman" pitchFamily="18" charset="0"/>
              </a:rPr>
              <a:t>3. Khai thuế bảo vệ môi trường</a:t>
            </a:r>
          </a:p>
          <a:p>
            <a:pPr algn="just"/>
            <a:r>
              <a:rPr lang="vi-VN" sz="2400" dirty="0">
                <a:latin typeface="Times New Roman" pitchFamily="18" charset="0"/>
                <a:cs typeface="Times New Roman" pitchFamily="18" charset="0"/>
              </a:rPr>
              <a:t>a) Đối với hàng hóa sản xuất (hoặc bao bì thuộc loại để đóng gói sản phẩm mà người mua không sử dụng để đóng gói sản phẩm) bán ra, trao đổi, tiêu dùng nội bộ, tặng cho, khuyến mại, quảng cáo thực hiện khai thuế, tính thuế và nộp thuế theo tháng.</a:t>
            </a:r>
          </a:p>
          <a:p>
            <a:pPr algn="just"/>
            <a:r>
              <a:rPr lang="vi-VN" sz="2400" dirty="0">
                <a:latin typeface="Times New Roman" pitchFamily="18" charset="0"/>
                <a:cs typeface="Times New Roman" pitchFamily="18" charset="0"/>
              </a:rPr>
              <a:t>Đối với hàng hóa của cơ sở sản xuất, trường hợp trong tháng không phát sinh thuế bảo vệ môi trường phải nộp thì người nộp thuế vẫn kê khai và nộp tờ khai cho cơ quan quản lý thuế để theo dõi.</a:t>
            </a:r>
          </a:p>
          <a:p>
            <a:pPr algn="just"/>
            <a:r>
              <a:rPr lang="vi-VN" sz="2400" dirty="0">
                <a:latin typeface="Times New Roman" pitchFamily="18" charset="0"/>
                <a:cs typeface="Times New Roman" pitchFamily="18" charset="0"/>
              </a:rPr>
              <a:t>b) Đối với hàng hóa nhập khẩu, hàng hóa nhập khẩu ủy thác thuộc diện chịu thuế bảo vệ môi trường thì người nộp thuế thực hiện khai thuế, tính thuế và nộp thuế theo từng lần phát sinh (trừ trường hợp xăng dầu nhập khẩu của các công ty kinh doanh xăng dầu đầu mối) theo quy định của pháp luật quản lý thuế đối với hàng hóa xuất khẩu, nhập khẩu.</a:t>
            </a:r>
          </a:p>
        </p:txBody>
      </p:sp>
    </p:spTree>
    <p:extLst>
      <p:ext uri="{BB962C8B-B14F-4D97-AF65-F5344CB8AC3E}">
        <p14:creationId xmlns:p14="http://schemas.microsoft.com/office/powerpoint/2010/main" val="271271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wheel(4)">
                                      <p:cBhvr>
                                        <p:cTn id="7"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AutoShape 3"/>
          <p:cNvSpPr>
            <a:spLocks noChangeArrowheads="1"/>
          </p:cNvSpPr>
          <p:nvPr/>
        </p:nvSpPr>
        <p:spPr bwMode="auto">
          <a:xfrm>
            <a:off x="5562600" y="3352800"/>
            <a:ext cx="22860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1" name="AutoShape 5"/>
          <p:cNvSpPr>
            <a:spLocks noChangeArrowheads="1"/>
          </p:cNvSpPr>
          <p:nvPr/>
        </p:nvSpPr>
        <p:spPr bwMode="auto">
          <a:xfrm>
            <a:off x="1143000" y="3352800"/>
            <a:ext cx="22860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2" name="Text Box 6"/>
          <p:cNvSpPr txBox="1">
            <a:spLocks noChangeArrowheads="1"/>
          </p:cNvSpPr>
          <p:nvPr/>
        </p:nvSpPr>
        <p:spPr bwMode="auto">
          <a:xfrm>
            <a:off x="1238250" y="3552825"/>
            <a:ext cx="203835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2400" b="1" dirty="0" err="1">
                <a:solidFill>
                  <a:srgbClr val="000000"/>
                </a:solidFill>
                <a:latin typeface="Times New Roman" pitchFamily="18" charset="0"/>
                <a:cs typeface="Times New Roman" pitchFamily="18" charset="0"/>
              </a:rPr>
              <a:t>Giá</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tính</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thuế</a:t>
            </a:r>
            <a:endParaRPr lang="en-US" sz="2400" b="1" dirty="0">
              <a:solidFill>
                <a:srgbClr val="000000"/>
              </a:solidFill>
              <a:latin typeface="Times New Roman" pitchFamily="18" charset="0"/>
              <a:cs typeface="Times New Roman" pitchFamily="18" charset="0"/>
            </a:endParaRPr>
          </a:p>
          <a:p>
            <a:pPr algn="ctr" eaLnBrk="0" hangingPunct="0"/>
            <a:r>
              <a:rPr lang="en-US" sz="2400" b="1" dirty="0">
                <a:solidFill>
                  <a:srgbClr val="000000"/>
                </a:solidFill>
                <a:latin typeface="Times New Roman" pitchFamily="18" charset="0"/>
                <a:cs typeface="Times New Roman" pitchFamily="18" charset="0"/>
              </a:rPr>
              <a:t>(</a:t>
            </a:r>
            <a:r>
              <a:rPr lang="en-US" sz="2400" b="1" dirty="0" err="1">
                <a:solidFill>
                  <a:srgbClr val="000000"/>
                </a:solidFill>
                <a:latin typeface="Times New Roman" pitchFamily="18" charset="0"/>
                <a:cs typeface="Times New Roman" pitchFamily="18" charset="0"/>
              </a:rPr>
              <a:t>Điều</a:t>
            </a:r>
            <a:r>
              <a:rPr lang="en-US" sz="2400" b="1" dirty="0">
                <a:solidFill>
                  <a:srgbClr val="000000"/>
                </a:solidFill>
                <a:latin typeface="Times New Roman" pitchFamily="18" charset="0"/>
                <a:cs typeface="Times New Roman" pitchFamily="18" charset="0"/>
              </a:rPr>
              <a:t> 7/</a:t>
            </a:r>
            <a:r>
              <a:rPr lang="en-US" sz="2400" b="1" dirty="0" err="1">
                <a:solidFill>
                  <a:srgbClr val="000000"/>
                </a:solidFill>
                <a:latin typeface="Times New Roman" pitchFamily="18" charset="0"/>
                <a:cs typeface="Times New Roman" pitchFamily="18" charset="0"/>
              </a:rPr>
              <a:t>Luật</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thuế</a:t>
            </a:r>
            <a:r>
              <a:rPr lang="en-US" sz="2400" b="1" dirty="0">
                <a:solidFill>
                  <a:srgbClr val="000000"/>
                </a:solidFill>
                <a:latin typeface="Times New Roman" pitchFamily="18" charset="0"/>
                <a:cs typeface="Times New Roman" pitchFamily="18" charset="0"/>
              </a:rPr>
              <a:t> GTGT </a:t>
            </a:r>
            <a:r>
              <a:rPr lang="en-US" sz="2400" b="1" dirty="0" err="1">
                <a:solidFill>
                  <a:srgbClr val="000000"/>
                </a:solidFill>
                <a:latin typeface="Times New Roman" pitchFamily="18" charset="0"/>
                <a:cs typeface="Times New Roman" pitchFamily="18" charset="0"/>
              </a:rPr>
              <a:t>số</a:t>
            </a:r>
            <a:r>
              <a:rPr lang="en-US" sz="2400" b="1" dirty="0">
                <a:solidFill>
                  <a:srgbClr val="000000"/>
                </a:solidFill>
                <a:latin typeface="Times New Roman" pitchFamily="18" charset="0"/>
                <a:cs typeface="Times New Roman" pitchFamily="18" charset="0"/>
              </a:rPr>
              <a:t> 01/2016) </a:t>
            </a:r>
            <a:endParaRPr lang="en-US" sz="2400" dirty="0">
              <a:solidFill>
                <a:srgbClr val="000000"/>
              </a:solidFill>
              <a:latin typeface="Times New Roman" pitchFamily="18" charset="0"/>
              <a:cs typeface="Times New Roman" pitchFamily="18" charset="0"/>
            </a:endParaRPr>
          </a:p>
        </p:txBody>
      </p:sp>
      <p:sp>
        <p:nvSpPr>
          <p:cNvPr id="70663" name="Freeform 7"/>
          <p:cNvSpPr>
            <a:spLocks/>
          </p:cNvSpPr>
          <p:nvPr/>
        </p:nvSpPr>
        <p:spPr bwMode="gray">
          <a:xfrm>
            <a:off x="3222625" y="3255963"/>
            <a:ext cx="903288"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n-US"/>
          </a:p>
        </p:txBody>
      </p:sp>
      <p:sp>
        <p:nvSpPr>
          <p:cNvPr id="70664" name="AutoShape 8"/>
          <p:cNvSpPr>
            <a:spLocks noChangeAspect="1" noChangeArrowheads="1" noTextEdit="1"/>
          </p:cNvSpPr>
          <p:nvPr/>
        </p:nvSpPr>
        <p:spPr bwMode="gray">
          <a:xfrm flipH="1">
            <a:off x="4868863" y="3252788"/>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0665" name="Freeform 9"/>
          <p:cNvSpPr>
            <a:spLocks/>
          </p:cNvSpPr>
          <p:nvPr/>
        </p:nvSpPr>
        <p:spPr bwMode="gray">
          <a:xfrm flipH="1">
            <a:off x="4875213" y="3255963"/>
            <a:ext cx="903287"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n-US"/>
          </a:p>
        </p:txBody>
      </p:sp>
      <p:grpSp>
        <p:nvGrpSpPr>
          <p:cNvPr id="70666" name="Group 10"/>
          <p:cNvGrpSpPr>
            <a:grpSpLocks/>
          </p:cNvGrpSpPr>
          <p:nvPr/>
        </p:nvGrpSpPr>
        <p:grpSpPr bwMode="auto">
          <a:xfrm>
            <a:off x="3048000" y="1628775"/>
            <a:ext cx="2998788" cy="1601788"/>
            <a:chOff x="1997" y="1314"/>
            <a:chExt cx="1889" cy="1009"/>
          </a:xfrm>
        </p:grpSpPr>
        <p:grpSp>
          <p:nvGrpSpPr>
            <p:cNvPr id="70667" name="Group 11"/>
            <p:cNvGrpSpPr>
              <a:grpSpLocks/>
            </p:cNvGrpSpPr>
            <p:nvPr/>
          </p:nvGrpSpPr>
          <p:grpSpPr bwMode="auto">
            <a:xfrm>
              <a:off x="1997" y="1404"/>
              <a:ext cx="1889" cy="919"/>
              <a:chOff x="1973" y="1027"/>
              <a:chExt cx="1926" cy="937"/>
            </a:xfrm>
          </p:grpSpPr>
          <p:sp>
            <p:nvSpPr>
              <p:cNvPr id="70668"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669"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0670"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1"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2"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3"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grpSp>
      <p:sp>
        <p:nvSpPr>
          <p:cNvPr id="70674" name="Text Box 18"/>
          <p:cNvSpPr txBox="1">
            <a:spLocks noChangeArrowheads="1"/>
          </p:cNvSpPr>
          <p:nvPr/>
        </p:nvSpPr>
        <p:spPr bwMode="auto">
          <a:xfrm>
            <a:off x="3777449" y="1828800"/>
            <a:ext cx="144623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3200" b="1" dirty="0" err="1">
                <a:solidFill>
                  <a:srgbClr val="000000"/>
                </a:solidFill>
                <a:latin typeface="Times New Roman" pitchFamily="18" charset="0"/>
                <a:cs typeface="Times New Roman" pitchFamily="18" charset="0"/>
              </a:rPr>
              <a:t>Căn</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cứ</a:t>
            </a:r>
            <a:endParaRPr lang="en-US" sz="3200" dirty="0">
              <a:solidFill>
                <a:srgbClr val="000000"/>
              </a:solidFill>
              <a:latin typeface="Times New Roman" pitchFamily="18" charset="0"/>
              <a:cs typeface="Times New Roman" pitchFamily="18" charset="0"/>
            </a:endParaRPr>
          </a:p>
        </p:txBody>
      </p:sp>
      <p:sp>
        <p:nvSpPr>
          <p:cNvPr id="70675" name="Text Box 19"/>
          <p:cNvSpPr txBox="1">
            <a:spLocks noChangeArrowheads="1"/>
          </p:cNvSpPr>
          <p:nvPr/>
        </p:nvSpPr>
        <p:spPr bwMode="auto">
          <a:xfrm>
            <a:off x="5729720" y="3587461"/>
            <a:ext cx="203835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400" b="1" dirty="0" err="1">
                <a:solidFill>
                  <a:srgbClr val="000000"/>
                </a:solidFill>
                <a:latin typeface="Times New Roman" pitchFamily="18" charset="0"/>
                <a:cs typeface="Times New Roman" pitchFamily="18" charset="0"/>
              </a:rPr>
              <a:t>Thuế</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suất</a:t>
            </a:r>
            <a:endParaRPr lang="en-US" sz="2400" b="1" dirty="0">
              <a:solidFill>
                <a:srgbClr val="000000"/>
              </a:solidFill>
              <a:latin typeface="Times New Roman" pitchFamily="18" charset="0"/>
              <a:cs typeface="Times New Roman" pitchFamily="18" charset="0"/>
            </a:endParaRPr>
          </a:p>
          <a:p>
            <a:pPr algn="ctr" eaLnBrk="0" hangingPunct="0"/>
            <a:r>
              <a:rPr lang="en-US" sz="2400" b="1" dirty="0">
                <a:solidFill>
                  <a:srgbClr val="000000"/>
                </a:solidFill>
                <a:latin typeface="Times New Roman" pitchFamily="18" charset="0"/>
                <a:cs typeface="Times New Roman" pitchFamily="18" charset="0"/>
              </a:rPr>
              <a:t>(</a:t>
            </a:r>
            <a:r>
              <a:rPr lang="en-US" sz="2400" b="1" dirty="0" err="1">
                <a:solidFill>
                  <a:srgbClr val="000000"/>
                </a:solidFill>
                <a:latin typeface="Times New Roman" pitchFamily="18" charset="0"/>
                <a:cs typeface="Times New Roman" pitchFamily="18" charset="0"/>
              </a:rPr>
              <a:t>Điều</a:t>
            </a:r>
            <a:r>
              <a:rPr lang="en-US" sz="2400" b="1" dirty="0">
                <a:solidFill>
                  <a:srgbClr val="000000"/>
                </a:solidFill>
                <a:latin typeface="Times New Roman" pitchFamily="18" charset="0"/>
                <a:cs typeface="Times New Roman" pitchFamily="18" charset="0"/>
              </a:rPr>
              <a:t> 8/</a:t>
            </a:r>
            <a:r>
              <a:rPr lang="en-US" sz="2400" b="1" dirty="0" err="1">
                <a:solidFill>
                  <a:srgbClr val="000000"/>
                </a:solidFill>
                <a:latin typeface="Times New Roman" pitchFamily="18" charset="0"/>
                <a:cs typeface="Times New Roman" pitchFamily="18" charset="0"/>
              </a:rPr>
              <a:t>Luật</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thuế</a:t>
            </a:r>
            <a:r>
              <a:rPr lang="en-US" sz="2400" b="1" dirty="0">
                <a:solidFill>
                  <a:srgbClr val="000000"/>
                </a:solidFill>
                <a:latin typeface="Times New Roman" pitchFamily="18" charset="0"/>
                <a:cs typeface="Times New Roman" pitchFamily="18" charset="0"/>
              </a:rPr>
              <a:t> GTGT </a:t>
            </a:r>
            <a:r>
              <a:rPr lang="en-US" sz="2400" b="1" dirty="0" err="1">
                <a:solidFill>
                  <a:srgbClr val="000000"/>
                </a:solidFill>
                <a:latin typeface="Times New Roman" pitchFamily="18" charset="0"/>
                <a:cs typeface="Times New Roman" pitchFamily="18" charset="0"/>
              </a:rPr>
              <a:t>số</a:t>
            </a:r>
            <a:r>
              <a:rPr lang="en-US" sz="2400" b="1" dirty="0">
                <a:solidFill>
                  <a:srgbClr val="000000"/>
                </a:solidFill>
                <a:latin typeface="Times New Roman" pitchFamily="18" charset="0"/>
                <a:cs typeface="Times New Roman" pitchFamily="18" charset="0"/>
              </a:rPr>
              <a:t> 01/2016) </a:t>
            </a:r>
            <a:endParaRPr lang="en-US" sz="2400" dirty="0">
              <a:solidFill>
                <a:srgbClr val="000000"/>
              </a:solidFill>
              <a:latin typeface="Times New Roman" pitchFamily="18" charset="0"/>
              <a:cs typeface="Times New Roman" pitchFamily="18" charset="0"/>
            </a:endParaRPr>
          </a:p>
        </p:txBody>
      </p:sp>
      <p:sp>
        <p:nvSpPr>
          <p:cNvPr id="23553" name="Rectangle 1"/>
          <p:cNvSpPr>
            <a:spLocks noChangeArrowheads="1"/>
          </p:cNvSpPr>
          <p:nvPr/>
        </p:nvSpPr>
        <p:spPr bwMode="auto">
          <a:xfrm>
            <a:off x="1356691" y="177969"/>
            <a:ext cx="6752169" cy="49244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b="1"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1.2.2. </a:t>
            </a:r>
            <a:r>
              <a:rPr kumimoji="0" lang="en-US" sz="2600" b="1"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Căn</a:t>
            </a:r>
            <a:r>
              <a:rPr kumimoji="0" lang="en-US" sz="2600" b="1"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b="1"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cứ</a:t>
            </a:r>
            <a:r>
              <a:rPr kumimoji="0" lang="en-US" sz="2600" b="1"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b="1"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và</a:t>
            </a:r>
            <a:r>
              <a:rPr kumimoji="0" lang="en-US" sz="2600" b="1"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b="1"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phương</a:t>
            </a:r>
            <a:r>
              <a:rPr kumimoji="0" lang="en-US" sz="2600" b="1"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b="1"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pháp</a:t>
            </a:r>
            <a:r>
              <a:rPr kumimoji="0" lang="en-US" sz="2600" b="1"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b="1"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tính</a:t>
            </a:r>
            <a:r>
              <a:rPr kumimoji="0" lang="en-US" sz="2600" b="1"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b="1"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thuế</a:t>
            </a:r>
            <a:r>
              <a:rPr kumimoji="0" lang="en-US" sz="2600" b="1"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GTGT</a:t>
            </a:r>
            <a:endParaRPr kumimoji="0" lang="en-US" sz="2600" b="1" i="0"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endParaRPr>
          </a:p>
        </p:txBody>
      </p:sp>
    </p:spTree>
    <p:extLst>
      <p:ext uri="{BB962C8B-B14F-4D97-AF65-F5344CB8AC3E}">
        <p14:creationId xmlns:p14="http://schemas.microsoft.com/office/powerpoint/2010/main" val="29822331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3553"/>
                                        </p:tgtEl>
                                        <p:attrNameLst>
                                          <p:attrName>style.visibility</p:attrName>
                                        </p:attrNameLst>
                                      </p:cBhvr>
                                      <p:to>
                                        <p:strVal val="visible"/>
                                      </p:to>
                                    </p:set>
                                    <p:animEffect transition="in" filter="wedge">
                                      <p:cBhvr>
                                        <p:cTn id="7" dur="2000"/>
                                        <p:tgtEl>
                                          <p:spTgt spid="2355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0666"/>
                                        </p:tgtEl>
                                        <p:attrNameLst>
                                          <p:attrName>style.visibility</p:attrName>
                                        </p:attrNameLst>
                                      </p:cBhvr>
                                      <p:to>
                                        <p:strVal val="visible"/>
                                      </p:to>
                                    </p:set>
                                    <p:animEffect transition="in" filter="wheel(1)">
                                      <p:cBhvr>
                                        <p:cTn id="12" dur="2000"/>
                                        <p:tgtEl>
                                          <p:spTgt spid="7066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0674"/>
                                        </p:tgtEl>
                                        <p:attrNameLst>
                                          <p:attrName>style.visibility</p:attrName>
                                        </p:attrNameLst>
                                      </p:cBhvr>
                                      <p:to>
                                        <p:strVal val="visible"/>
                                      </p:to>
                                    </p:set>
                                    <p:animEffect transition="in" filter="wipe(down)">
                                      <p:cBhvr>
                                        <p:cTn id="15" dur="500"/>
                                        <p:tgtEl>
                                          <p:spTgt spid="7067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0663"/>
                                        </p:tgtEl>
                                        <p:attrNameLst>
                                          <p:attrName>style.visibility</p:attrName>
                                        </p:attrNameLst>
                                      </p:cBhvr>
                                      <p:to>
                                        <p:strVal val="visible"/>
                                      </p:to>
                                    </p:set>
                                    <p:animEffect transition="in" filter="barn(inVertical)">
                                      <p:cBhvr>
                                        <p:cTn id="20" dur="500"/>
                                        <p:tgtEl>
                                          <p:spTgt spid="7066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70661"/>
                                        </p:tgtEl>
                                        <p:attrNameLst>
                                          <p:attrName>style.visibility</p:attrName>
                                        </p:attrNameLst>
                                      </p:cBhvr>
                                      <p:to>
                                        <p:strVal val="visible"/>
                                      </p:to>
                                    </p:set>
                                    <p:animEffect transition="in" filter="wipe(down)">
                                      <p:cBhvr>
                                        <p:cTn id="23" dur="500"/>
                                        <p:tgtEl>
                                          <p:spTgt spid="70661"/>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70662"/>
                                        </p:tgtEl>
                                        <p:attrNameLst>
                                          <p:attrName>style.visibility</p:attrName>
                                        </p:attrNameLst>
                                      </p:cBhvr>
                                      <p:to>
                                        <p:strVal val="visible"/>
                                      </p:to>
                                    </p:set>
                                    <p:animEffect transition="in" filter="barn(inVertical)">
                                      <p:cBhvr>
                                        <p:cTn id="26" dur="500"/>
                                        <p:tgtEl>
                                          <p:spTgt spid="70662"/>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70665"/>
                                        </p:tgtEl>
                                        <p:attrNameLst>
                                          <p:attrName>style.visibility</p:attrName>
                                        </p:attrNameLst>
                                      </p:cBhvr>
                                      <p:to>
                                        <p:strVal val="visible"/>
                                      </p:to>
                                    </p:set>
                                    <p:animEffect transition="in" filter="wheel(1)">
                                      <p:cBhvr>
                                        <p:cTn id="31" dur="2000"/>
                                        <p:tgtEl>
                                          <p:spTgt spid="70665"/>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70659"/>
                                        </p:tgtEl>
                                        <p:attrNameLst>
                                          <p:attrName>style.visibility</p:attrName>
                                        </p:attrNameLst>
                                      </p:cBhvr>
                                      <p:to>
                                        <p:strVal val="visible"/>
                                      </p:to>
                                    </p:set>
                                    <p:animEffect transition="in" filter="wheel(1)">
                                      <p:cBhvr>
                                        <p:cTn id="34" dur="2000"/>
                                        <p:tgtEl>
                                          <p:spTgt spid="70659"/>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70675"/>
                                        </p:tgtEl>
                                        <p:attrNameLst>
                                          <p:attrName>style.visibility</p:attrName>
                                        </p:attrNameLst>
                                      </p:cBhvr>
                                      <p:to>
                                        <p:strVal val="visible"/>
                                      </p:to>
                                    </p:set>
                                    <p:animEffect transition="in" filter="wipe(down)">
                                      <p:cBhvr>
                                        <p:cTn id="37" dur="500"/>
                                        <p:tgtEl>
                                          <p:spTgt spid="70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animBg="1"/>
      <p:bldP spid="70661" grpId="0" animBg="1"/>
      <p:bldP spid="70662" grpId="0"/>
      <p:bldP spid="70663" grpId="0" animBg="1"/>
      <p:bldP spid="70665" grpId="0" animBg="1"/>
      <p:bldP spid="70674" grpId="0"/>
      <p:bldP spid="70675" grpId="0"/>
      <p:bldP spid="23553"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524000" y="76200"/>
            <a:ext cx="6400800" cy="563562"/>
          </a:xfrm>
        </p:spPr>
        <p:txBody>
          <a:bodyPr/>
          <a:lstStyle/>
          <a:p>
            <a:r>
              <a:rPr lang="en-US" b="0" i="1" dirty="0">
                <a:latin typeface="Times New Roman" pitchFamily="18" charset="0"/>
                <a:cs typeface="Times New Roman" pitchFamily="18" charset="0"/>
              </a:rPr>
              <a:t>3.2.2.3. </a:t>
            </a:r>
            <a:r>
              <a:rPr lang="en-US" b="0" i="1" dirty="0" err="1">
                <a:latin typeface="Times New Roman" pitchFamily="18" charset="0"/>
                <a:cs typeface="Times New Roman" pitchFamily="18" charset="0"/>
              </a:rPr>
              <a:t>Kê</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khai</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và</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nộp</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thuế</a:t>
            </a:r>
            <a:r>
              <a:rPr lang="en-US" b="0" i="1" dirty="0">
                <a:latin typeface="Times New Roman" pitchFamily="18" charset="0"/>
                <a:cs typeface="Times New Roman" pitchFamily="18" charset="0"/>
              </a:rPr>
              <a:t>  BVMT</a:t>
            </a:r>
            <a:endParaRPr lang="vi-VN" b="0" dirty="0">
              <a:latin typeface="Times New Roman" pitchFamily="18" charset="0"/>
              <a:cs typeface="Times New Roman" pitchFamily="18" charset="0"/>
            </a:endParaRPr>
          </a:p>
        </p:txBody>
      </p:sp>
      <p:sp>
        <p:nvSpPr>
          <p:cNvPr id="16385" name="Rectangle 1"/>
          <p:cNvSpPr>
            <a:spLocks noChangeArrowheads="1"/>
          </p:cNvSpPr>
          <p:nvPr/>
        </p:nvSpPr>
        <p:spPr bwMode="auto">
          <a:xfrm>
            <a:off x="381000" y="1143000"/>
            <a:ext cx="8534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vi-VN" sz="2400" dirty="0">
                <a:latin typeface="Times New Roman" pitchFamily="18" charset="0"/>
                <a:cs typeface="Times New Roman" pitchFamily="18" charset="0"/>
              </a:rPr>
              <a:t>4. Khai, nộp thuế bảo vệ môi trường trong một số trường hợp cụ thể</a:t>
            </a:r>
          </a:p>
        </p:txBody>
      </p:sp>
      <p:sp>
        <p:nvSpPr>
          <p:cNvPr id="57346" name="AutoShape 2" descr="Phân biệt thuế bảo vệ môi trường và phí bảo vệ môi trườ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57348" name="AutoShape 4" descr="Phân biệt thuế bảo vệ môi trường và phí bảo vệ môi trườ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57350" name="AutoShape 6" descr="Phân biệt thuế bảo vệ môi trường và phí bảo vệ môi trườ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57352" name="AutoShape 8" descr="Phân biệt thuế bảo vệ môi trường và phí bảo vệ môi trườ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57354" name="Picture 10" descr="Phân biệt thuế bảo vệ môi trường và phí bảo vệ môi trường"/>
          <p:cNvPicPr>
            <a:picLocks noChangeAspect="1" noChangeArrowheads="1"/>
          </p:cNvPicPr>
          <p:nvPr/>
        </p:nvPicPr>
        <p:blipFill>
          <a:blip r:embed="rId2" cstate="print"/>
          <a:srcRect/>
          <a:stretch>
            <a:fillRect/>
          </a:stretch>
        </p:blipFill>
        <p:spPr bwMode="auto">
          <a:xfrm>
            <a:off x="152400" y="1828800"/>
            <a:ext cx="8839200" cy="4648200"/>
          </a:xfrm>
          <a:prstGeom prst="rect">
            <a:avLst/>
          </a:prstGeom>
          <a:noFill/>
        </p:spPr>
      </p:pic>
    </p:spTree>
    <p:extLst>
      <p:ext uri="{BB962C8B-B14F-4D97-AF65-F5344CB8AC3E}">
        <p14:creationId xmlns:p14="http://schemas.microsoft.com/office/powerpoint/2010/main" val="1628163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wheel(4)">
                                      <p:cBhvr>
                                        <p:cTn id="7"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533400" y="1299153"/>
            <a:ext cx="3937975"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vi-VN" sz="2400" dirty="0">
                <a:latin typeface="Times New Roman" pitchFamily="18" charset="0"/>
                <a:cs typeface="Times New Roman" pitchFamily="18" charset="0"/>
              </a:rPr>
              <a:t>1. Khái niệm, đối tượng chịu thuế và đối tượng nộp thuế tài nguyên</a:t>
            </a:r>
          </a:p>
          <a:p>
            <a:pPr algn="just"/>
            <a:r>
              <a:rPr lang="vi-VN" sz="2400" dirty="0">
                <a:latin typeface="Times New Roman" pitchFamily="18" charset="0"/>
                <a:cs typeface="Times New Roman" pitchFamily="18" charset="0"/>
              </a:rPr>
              <a:t>2. Nội dung kê khai và nộp thuế  tài nguyên</a:t>
            </a:r>
          </a:p>
          <a:p>
            <a:pPr algn="just"/>
            <a:r>
              <a:rPr lang="vi-VN" sz="2400" dirty="0">
                <a:latin typeface="Times New Roman" pitchFamily="18" charset="0"/>
                <a:cs typeface="Times New Roman" pitchFamily="18" charset="0"/>
              </a:rPr>
              <a:t>3. Hồ sơ khai thuế tài nguyên</a:t>
            </a:r>
          </a:p>
          <a:p>
            <a:pPr algn="just"/>
            <a:r>
              <a:rPr lang="vi-VN" sz="2400" dirty="0">
                <a:latin typeface="Times New Roman" pitchFamily="18" charset="0"/>
                <a:cs typeface="Times New Roman" pitchFamily="18" charset="0"/>
              </a:rPr>
              <a:t>4. Khái niệm, đối tượng chịu thuế và đối tượng nộp thuế bảo vệ môi trường</a:t>
            </a:r>
          </a:p>
          <a:p>
            <a:pPr algn="just"/>
            <a:r>
              <a:rPr lang="vi-VN" sz="2400" dirty="0">
                <a:latin typeface="Times New Roman" pitchFamily="18" charset="0"/>
                <a:cs typeface="Times New Roman" pitchFamily="18" charset="0"/>
              </a:rPr>
              <a:t>5. Khai, nộp thuế bảo vệ môi trường trong một số trường hợp cụ thể</a:t>
            </a:r>
          </a:p>
        </p:txBody>
      </p:sp>
      <p:sp>
        <p:nvSpPr>
          <p:cNvPr id="7" name="Rectangle 6"/>
          <p:cNvSpPr/>
          <p:nvPr/>
        </p:nvSpPr>
        <p:spPr>
          <a:xfrm>
            <a:off x="2545017" y="228600"/>
            <a:ext cx="3592522" cy="461665"/>
          </a:xfrm>
          <a:prstGeom prst="rect">
            <a:avLst/>
          </a:prstGeom>
        </p:spPr>
        <p:txBody>
          <a:bodyPr wrap="none">
            <a:spAutoFit/>
          </a:bodyPr>
          <a:lstStyle/>
          <a:p>
            <a:pPr lvl="0" algn="just"/>
            <a:r>
              <a:rPr lang="es-ES" sz="2400" b="1" dirty="0">
                <a:solidFill>
                  <a:schemeClr val="bg1"/>
                </a:solidFill>
                <a:latin typeface="Times New Roman" pitchFamily="18" charset="0"/>
                <a:ea typeface="Times New Roman" pitchFamily="18" charset="0"/>
                <a:cs typeface="Times New Roman" pitchFamily="18" charset="0"/>
              </a:rPr>
              <a:t>CÂU HỎI ÔN TẬP BÀI 3</a:t>
            </a:r>
            <a:endParaRPr lang="vi-VN" sz="2400" dirty="0">
              <a:solidFill>
                <a:schemeClr val="bg1"/>
              </a:solidFill>
              <a:latin typeface="Arial" pitchFamily="34" charset="0"/>
              <a:cs typeface="Arial" pitchFamily="34" charset="0"/>
            </a:endParaRPr>
          </a:p>
        </p:txBody>
      </p:sp>
      <p:sp>
        <p:nvSpPr>
          <p:cNvPr id="62467" name="AutoShape 3"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62469" name="AutoShape 5"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3074" name="Picture 2" descr="Hướng dẫn về thuế tài nguyên - ThienNhien.Net | Con người và Thiên nhiên"/>
          <p:cNvPicPr>
            <a:picLocks noChangeAspect="1" noChangeArrowheads="1"/>
          </p:cNvPicPr>
          <p:nvPr/>
        </p:nvPicPr>
        <p:blipFill>
          <a:blip r:embed="rId2" cstate="print"/>
          <a:srcRect/>
          <a:stretch>
            <a:fillRect/>
          </a:stretch>
        </p:blipFill>
        <p:spPr bwMode="auto">
          <a:xfrm>
            <a:off x="4724400" y="1447800"/>
            <a:ext cx="4114800" cy="4267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62465"/>
                                        </p:tgtEl>
                                        <p:attrNameLst>
                                          <p:attrName>style.visibility</p:attrName>
                                        </p:attrNameLst>
                                      </p:cBhvr>
                                      <p:to>
                                        <p:strVal val="visible"/>
                                      </p:to>
                                    </p:set>
                                    <p:animEffect transition="in" filter="wheel(4)">
                                      <p:cBhvr>
                                        <p:cTn id="7" dur="2000"/>
                                        <p:tgtEl>
                                          <p:spTgt spid="6246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4)">
                                      <p:cBhvr>
                                        <p:cTn id="10" dur="2000"/>
                                        <p:tgtEl>
                                          <p:spTgt spid="7"/>
                                        </p:tgtEl>
                                      </p:cBhvr>
                                    </p:animEffect>
                                  </p:childTnLst>
                                </p:cTn>
                              </p:par>
                              <p:par>
                                <p:cTn id="11" presetID="20" presetClass="entr" presetSubtype="0" fill="hold" nodeType="with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wedge">
                                      <p:cBhvr>
                                        <p:cTn id="13"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5" grpId="0"/>
      <p:bldP spid="7"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9" name="WordArt 5"/>
          <p:cNvSpPr>
            <a:spLocks noChangeArrowheads="1" noChangeShapeType="1" noTextEdit="1"/>
          </p:cNvSpPr>
          <p:nvPr/>
        </p:nvSpPr>
        <p:spPr bwMode="gray">
          <a:xfrm>
            <a:off x="3429000" y="5410200"/>
            <a:ext cx="5378450" cy="685800"/>
          </a:xfrm>
          <a:prstGeom prst="rect">
            <a:avLst/>
          </a:prstGeom>
        </p:spPr>
        <p:txBody>
          <a:bodyPr wrap="none" fromWordArt="1">
            <a:prstTxWarp prst="textDeflate">
              <a:avLst>
                <a:gd name="adj" fmla="val 0"/>
              </a:avLst>
            </a:prstTxWarp>
          </a:bodyPr>
          <a:lstStyle/>
          <a:p>
            <a:pPr algn="ctr"/>
            <a:r>
              <a:rPr lang="en-US" sz="3600" b="1" kern="10" dirty="0">
                <a:ln w="19050">
                  <a:solidFill>
                    <a:schemeClr val="bg1"/>
                  </a:solidFill>
                  <a:round/>
                  <a:headEnd/>
                  <a:tailEnd/>
                </a:ln>
                <a:gradFill rotWithShape="1">
                  <a:gsLst>
                    <a:gs pos="0">
                      <a:schemeClr val="accent1">
                        <a:gamma/>
                        <a:shade val="46275"/>
                        <a:invGamma/>
                      </a:schemeClr>
                    </a:gs>
                    <a:gs pos="100000">
                      <a:schemeClr val="accent1"/>
                    </a:gs>
                  </a:gsLst>
                  <a:lin ang="0" scaled="1"/>
                </a:gradFill>
                <a:effectLst>
                  <a:outerShdw dist="63500" dir="2212194" algn="ctr" rotWithShape="0">
                    <a:srgbClr val="868686">
                      <a:alpha val="50000"/>
                    </a:srgbClr>
                  </a:outerShdw>
                </a:effectLst>
                <a:latin typeface="Arial"/>
                <a:cs typeface="Arial"/>
              </a:rPr>
              <a:t>Thank You !</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88069"/>
                                        </p:tgtEl>
                                        <p:attrNameLst>
                                          <p:attrName>style.visibility</p:attrName>
                                        </p:attrNameLst>
                                      </p:cBhvr>
                                      <p:to>
                                        <p:strVal val="visible"/>
                                      </p:to>
                                    </p:set>
                                    <p:animEffect transition="in" filter="fade">
                                      <p:cBhvr>
                                        <p:cTn id="7" dur="2000"/>
                                        <p:tgtEl>
                                          <p:spTgt spid="88069"/>
                                        </p:tgtEl>
                                      </p:cBhvr>
                                    </p:animEffect>
                                    <p:anim calcmode="lin" valueType="num">
                                      <p:cBhvr>
                                        <p:cTn id="8" dur="2000" fill="hold"/>
                                        <p:tgtEl>
                                          <p:spTgt spid="88069"/>
                                        </p:tgtEl>
                                        <p:attrNameLst>
                                          <p:attrName>ppt_w</p:attrName>
                                        </p:attrNameLst>
                                      </p:cBhvr>
                                      <p:tavLst>
                                        <p:tav tm="0" fmla="#ppt_w*sin(2.5*pi*$)">
                                          <p:val>
                                            <p:fltVal val="0"/>
                                          </p:val>
                                        </p:tav>
                                        <p:tav tm="100000">
                                          <p:val>
                                            <p:fltVal val="1"/>
                                          </p:val>
                                        </p:tav>
                                      </p:tavLst>
                                    </p:anim>
                                    <p:anim calcmode="lin" valueType="num">
                                      <p:cBhvr>
                                        <p:cTn id="9" dur="2000" fill="hold"/>
                                        <p:tgtEl>
                                          <p:spTgt spid="8806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9"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13"/>
          <p:cNvSpPr txBox="1"/>
          <p:nvPr/>
        </p:nvSpPr>
        <p:spPr>
          <a:xfrm>
            <a:off x="3276600" y="5105400"/>
            <a:ext cx="5562600" cy="1384995"/>
          </a:xfrm>
          <a:prstGeom prst="rect">
            <a:avLst/>
          </a:prstGeom>
          <a:noFill/>
        </p:spPr>
        <p:txBody>
          <a:bodyPr wrap="square" rtlCol="0">
            <a:spAutoFit/>
          </a:bodyPr>
          <a:lstStyle/>
          <a:p>
            <a:pPr algn="ctr"/>
            <a:r>
              <a:rPr lang="en-US" sz="2800" b="1" dirty="0">
                <a:latin typeface="Times New Roman" pitchFamily="18" charset="0"/>
                <a:cs typeface="Times New Roman" pitchFamily="18" charset="0"/>
              </a:rPr>
              <a:t> BÀI 4: </a:t>
            </a:r>
            <a:endParaRPr lang="vi-VN" sz="2800" b="1" dirty="0">
              <a:latin typeface="Times New Roman" pitchFamily="18" charset="0"/>
              <a:cs typeface="Times New Roman" pitchFamily="18" charset="0"/>
            </a:endParaRPr>
          </a:p>
          <a:p>
            <a:pPr algn="ctr"/>
            <a:r>
              <a:rPr lang="vi-VN" sz="2800" b="1" dirty="0">
                <a:latin typeface="Times New Roman" pitchFamily="18" charset="0"/>
                <a:cs typeface="Times New Roman" pitchFamily="18" charset="0"/>
              </a:rPr>
              <a:t>KÊ KHAI MỘT SỐ LOẠI THUẾ, PHÍ VÀ LỆ PHÍ</a:t>
            </a:r>
            <a:endParaRPr lang="vi-VN" sz="2800" dirty="0">
              <a:latin typeface="Times New Roman" pitchFamily="18" charset="0"/>
              <a:cs typeface="Times New Roman" pitchFamily="18" charset="0"/>
            </a:endParaRPr>
          </a:p>
        </p:txBody>
      </p:sp>
    </p:spTree>
  </p:cSld>
  <p:clrMapOvr>
    <a:masterClrMapping/>
  </p:clrMapOvr>
  <p:transition spd="slow">
    <p:wipe/>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2743200" y="0"/>
            <a:ext cx="3657600" cy="762000"/>
          </a:xfrm>
        </p:spPr>
        <p:txBody>
          <a:bodyPr/>
          <a:lstStyle/>
          <a:p>
            <a:r>
              <a:rPr lang="pt-BR" dirty="0">
                <a:latin typeface="Times New Roman" pitchFamily="18" charset="0"/>
                <a:cs typeface="Times New Roman" pitchFamily="18" charset="0"/>
              </a:rPr>
              <a:t>4.1. Thuế nhà đất</a:t>
            </a:r>
            <a:endParaRPr lang="vi-VN" dirty="0">
              <a:latin typeface="Times New Roman" pitchFamily="18" charset="0"/>
              <a:cs typeface="Times New Roman" pitchFamily="18" charset="0"/>
            </a:endParaRPr>
          </a:p>
        </p:txBody>
      </p:sp>
      <p:sp>
        <p:nvSpPr>
          <p:cNvPr id="69635" name="Rectangle 3"/>
          <p:cNvSpPr>
            <a:spLocks noGrp="1" noChangeArrowheads="1"/>
          </p:cNvSpPr>
          <p:nvPr>
            <p:ph type="body" idx="1"/>
          </p:nvPr>
        </p:nvSpPr>
        <p:spPr>
          <a:xfrm>
            <a:off x="152400" y="2057400"/>
            <a:ext cx="3657600" cy="3200400"/>
          </a:xfrm>
        </p:spPr>
        <p:txBody>
          <a:bodyPr/>
          <a:lstStyle/>
          <a:p>
            <a:pPr marL="0" indent="0" algn="just">
              <a:buNone/>
            </a:pPr>
            <a:r>
              <a:rPr lang="pt-BR" sz="2400" b="0" dirty="0">
                <a:solidFill>
                  <a:schemeClr val="tx1"/>
                </a:solidFill>
                <a:latin typeface="Times New Roman" pitchFamily="18" charset="0"/>
                <a:cs typeface="Times New Roman" pitchFamily="18" charset="0"/>
              </a:rPr>
              <a:t>	Thuế nhà đất là loại thuế thu hàng năm  đối với các đối tượng có quyền sử dụng đất để ở hoặc để xây dựng công trình, mang ý nghĩa là thuế đánh vào việc sử dụng đất cho mục đích phi sản xuất nông nghiệp.</a:t>
            </a:r>
            <a:endParaRPr lang="vi-VN" sz="2400" dirty="0">
              <a:solidFill>
                <a:schemeClr val="tx1"/>
              </a:solidFill>
              <a:latin typeface="Times New Roman" pitchFamily="18" charset="0"/>
              <a:cs typeface="Times New Roman" pitchFamily="18" charset="0"/>
            </a:endParaRPr>
          </a:p>
        </p:txBody>
      </p:sp>
      <p:sp>
        <p:nvSpPr>
          <p:cNvPr id="37890" name="AutoShape 2" descr="THUẾ TÀI NGUYÊN LÀ GÌ? ĐỐI TƯỢNG NÀO PHẢI ĐÓNG THUẾ TÀI NGUYÊN? - KẾ TOÁN  ĐIỆN TỬ"/>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2050" name="Picture 2" descr="Thuế nhà đất 2020: Cách tính và khai thuế cực chuẩn | Mogi.v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1600200"/>
            <a:ext cx="4953000" cy="4381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8675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wheel(1)">
                                      <p:cBhvr>
                                        <p:cTn id="7" dur="2000"/>
                                        <p:tgtEl>
                                          <p:spTgt spid="6963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Effect transition="in" filter="circle(in)">
                                      <p:cBhvr>
                                        <p:cTn id="12" dur="2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build="p"/>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47800"/>
            <a:ext cx="7543800" cy="4724400"/>
          </a:xfrm>
        </p:spPr>
        <p:txBody>
          <a:bodyPr/>
          <a:lstStyle/>
          <a:p>
            <a:pPr marL="0" indent="0" algn="just">
              <a:buNone/>
            </a:pPr>
            <a:r>
              <a:rPr lang="pt-BR" sz="2000" dirty="0">
                <a:solidFill>
                  <a:schemeClr val="tx1"/>
                </a:solidFill>
                <a:latin typeface="Times New Roman" panose="02020603050405020304" pitchFamily="18" charset="0"/>
                <a:cs typeface="Times New Roman" panose="02020603050405020304" pitchFamily="18" charset="0"/>
              </a:rPr>
              <a:t>Đối tượng nộp thuế và đối tượng chịu thuế</a:t>
            </a:r>
            <a:endParaRPr lang="en-US" sz="20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pt-BR" sz="2000" i="1" dirty="0">
                <a:solidFill>
                  <a:schemeClr val="tx1"/>
                </a:solidFill>
                <a:latin typeface="Times New Roman" panose="02020603050405020304" pitchFamily="18" charset="0"/>
                <a:cs typeface="Times New Roman" panose="02020603050405020304" pitchFamily="18" charset="0"/>
              </a:rPr>
              <a:t>► Đối tượng nộp thuế:</a:t>
            </a:r>
            <a:endParaRPr lang="en-US" sz="2000" i="1" dirty="0">
              <a:solidFill>
                <a:schemeClr val="tx1"/>
              </a:solidFill>
              <a:latin typeface="Times New Roman" panose="02020603050405020304" pitchFamily="18" charset="0"/>
              <a:cs typeface="Times New Roman" panose="02020603050405020304" pitchFamily="18" charset="0"/>
            </a:endParaRPr>
          </a:p>
          <a:p>
            <a:pPr marL="0" indent="0" algn="just">
              <a:buNone/>
            </a:pPr>
            <a:r>
              <a:rPr lang="pt-BR" sz="2000" dirty="0">
                <a:solidFill>
                  <a:schemeClr val="tx1"/>
                </a:solidFill>
                <a:latin typeface="Times New Roman" panose="02020603050405020304" pitchFamily="18" charset="0"/>
                <a:cs typeface="Times New Roman" panose="02020603050405020304" pitchFamily="18" charset="0"/>
              </a:rPr>
              <a:t>	</a:t>
            </a:r>
            <a:r>
              <a:rPr lang="pt-BR" sz="2000" b="0" dirty="0">
                <a:solidFill>
                  <a:schemeClr val="tx1"/>
                </a:solidFill>
                <a:latin typeface="Times New Roman" panose="02020603050405020304" pitchFamily="18" charset="0"/>
                <a:cs typeface="Times New Roman" panose="02020603050405020304" pitchFamily="18" charset="0"/>
              </a:rPr>
              <a:t>Mọi tổ chức, hộ gia đình và cá nhân có quyền sử dụng hoặc trực tiếp sử dụng đất để ở hoặc xây dựng công trình. Trường hợp bên Việt Nam tham gia liên doanh được Nhà nước cho góp vốn pháp định bằng quyền sử dụng đất thì bên Việt Nam là người nộp thuế đất.</a:t>
            </a:r>
            <a:endParaRPr lang="en-US" sz="2000" b="0" dirty="0">
              <a:solidFill>
                <a:schemeClr val="tx1"/>
              </a:solidFill>
              <a:latin typeface="Times New Roman" panose="02020603050405020304" pitchFamily="18" charset="0"/>
              <a:cs typeface="Times New Roman" panose="02020603050405020304" pitchFamily="18" charset="0"/>
            </a:endParaRPr>
          </a:p>
          <a:p>
            <a:pPr marL="0" indent="0" algn="just">
              <a:buNone/>
            </a:pPr>
            <a:r>
              <a:rPr lang="pt-BR" sz="2000" i="1" dirty="0">
                <a:solidFill>
                  <a:schemeClr val="tx1"/>
                </a:solidFill>
                <a:latin typeface="Times New Roman" panose="02020603050405020304" pitchFamily="18" charset="0"/>
                <a:cs typeface="Times New Roman" panose="02020603050405020304" pitchFamily="18" charset="0"/>
              </a:rPr>
              <a:t>► Đối tượng chịu thuế:</a:t>
            </a:r>
            <a:endParaRPr lang="en-US" sz="2000" i="1" dirty="0">
              <a:solidFill>
                <a:schemeClr val="tx1"/>
              </a:solidFill>
              <a:latin typeface="Times New Roman" panose="02020603050405020304" pitchFamily="18" charset="0"/>
              <a:cs typeface="Times New Roman" panose="02020603050405020304" pitchFamily="18" charset="0"/>
            </a:endParaRPr>
          </a:p>
          <a:p>
            <a:pPr marL="0" indent="0" algn="just">
              <a:buNone/>
            </a:pPr>
            <a:r>
              <a:rPr lang="pt-BR" sz="2000" b="0" dirty="0">
                <a:solidFill>
                  <a:schemeClr val="tx1"/>
                </a:solidFill>
                <a:latin typeface="Times New Roman" panose="02020603050405020304" pitchFamily="18" charset="0"/>
                <a:cs typeface="Times New Roman" panose="02020603050405020304" pitchFamily="18" charset="0"/>
              </a:rPr>
              <a:t>	Đối tượng chịu thuế nhà đất là đất ở, đất xây dựng công trình không phân biệt đất có giấy phép hay chưa có giấy phép sử dụng. Cụ thể, đất ở là đất thuộc khu dân cư ở các thành thị và nông thôn bao gồm: đất đã xây cất nhà (kể cả mặt sông, hồ, ao, kênh rạch làm nhà nổi cố định), đất làm vườn, làm ao, làm đường đi, làm sân, hay bỏ trống quanh nhà, trừ diện tích đất đã nộp thuế sử dụng đất nông nghiệp;  kể cả đất đã được cấp giấy phép, nhưng chưa xây dựng nhà ở. </a:t>
            </a:r>
            <a:endParaRPr lang="en-US" sz="2000" b="0" dirty="0">
              <a:solidFill>
                <a:schemeClr val="tx1"/>
              </a:solidFill>
              <a:latin typeface="Times New Roman" panose="02020603050405020304" pitchFamily="18" charset="0"/>
              <a:cs typeface="Times New Roman" panose="02020603050405020304" pitchFamily="18" charset="0"/>
            </a:endParaRPr>
          </a:p>
        </p:txBody>
      </p:sp>
      <p:sp>
        <p:nvSpPr>
          <p:cNvPr id="5" name="Rectangle 2"/>
          <p:cNvSpPr>
            <a:spLocks noGrp="1" noChangeArrowheads="1"/>
          </p:cNvSpPr>
          <p:nvPr>
            <p:ph type="title"/>
          </p:nvPr>
        </p:nvSpPr>
        <p:spPr>
          <a:xfrm>
            <a:off x="2743200" y="0"/>
            <a:ext cx="3657600" cy="762000"/>
          </a:xfrm>
        </p:spPr>
        <p:txBody>
          <a:bodyPr/>
          <a:lstStyle/>
          <a:p>
            <a:r>
              <a:rPr lang="pt-BR" dirty="0">
                <a:latin typeface="Times New Roman" pitchFamily="18" charset="0"/>
                <a:cs typeface="Times New Roman" pitchFamily="18" charset="0"/>
              </a:rPr>
              <a:t>4.1. Thuế nhà đất</a:t>
            </a:r>
            <a:endParaRPr lang="vi-VN" dirty="0">
              <a:latin typeface="Times New Roman" pitchFamily="18" charset="0"/>
              <a:cs typeface="Times New Roman" pitchFamily="18" charset="0"/>
            </a:endParaRPr>
          </a:p>
        </p:txBody>
      </p:sp>
    </p:spTree>
    <p:extLst>
      <p:ext uri="{BB962C8B-B14F-4D97-AF65-F5344CB8AC3E}">
        <p14:creationId xmlns:p14="http://schemas.microsoft.com/office/powerpoint/2010/main" val="270405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heel(1)">
                                      <p:cBhvr>
                                        <p:cTn id="3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2743200" y="0"/>
            <a:ext cx="3657600" cy="762000"/>
          </a:xfrm>
        </p:spPr>
        <p:txBody>
          <a:bodyPr/>
          <a:lstStyle/>
          <a:p>
            <a:r>
              <a:rPr lang="pt-BR" dirty="0">
                <a:latin typeface="Times New Roman" panose="02020603050405020304" pitchFamily="18" charset="0"/>
                <a:cs typeface="Times New Roman" panose="02020603050405020304" pitchFamily="18" charset="0"/>
              </a:rPr>
              <a:t>4.2. Thuế trước bạ</a:t>
            </a:r>
            <a:endParaRPr lang="en-US" dirty="0">
              <a:latin typeface="Times New Roman" panose="02020603050405020304" pitchFamily="18" charset="0"/>
              <a:cs typeface="Times New Roman" panose="02020603050405020304" pitchFamily="18" charset="0"/>
            </a:endParaRPr>
          </a:p>
        </p:txBody>
      </p:sp>
      <p:sp>
        <p:nvSpPr>
          <p:cNvPr id="69635" name="Rectangle 3"/>
          <p:cNvSpPr>
            <a:spLocks noGrp="1" noChangeArrowheads="1"/>
          </p:cNvSpPr>
          <p:nvPr>
            <p:ph type="body" idx="1"/>
          </p:nvPr>
        </p:nvSpPr>
        <p:spPr>
          <a:xfrm>
            <a:off x="304800" y="1752600"/>
            <a:ext cx="3200400" cy="4229100"/>
          </a:xfrm>
        </p:spPr>
        <p:txBody>
          <a:bodyPr/>
          <a:lstStyle/>
          <a:p>
            <a:pPr marL="0" indent="0" algn="just">
              <a:buNone/>
            </a:pPr>
            <a:r>
              <a:rPr lang="pt-BR" sz="2600" dirty="0">
                <a:solidFill>
                  <a:schemeClr val="tx1"/>
                </a:solidFill>
                <a:latin typeface="Times New Roman" panose="02020603050405020304" pitchFamily="18" charset="0"/>
                <a:cs typeface="Times New Roman" panose="02020603050405020304" pitchFamily="18" charset="0"/>
              </a:rPr>
              <a:t>	Các DN có các tài sản thuộc đối tượng chịu lệ phí trước bạ phải nộp lệ phí trước bạ trước khi đăng ký quyền sở hữu hoặc quyền sử dụng đối với cơ quan nhà nước có thẩm quyền.</a:t>
            </a:r>
            <a:endParaRPr lang="en-US" sz="2600" dirty="0">
              <a:solidFill>
                <a:schemeClr val="tx1"/>
              </a:solidFill>
              <a:latin typeface="Times New Roman" panose="02020603050405020304" pitchFamily="18" charset="0"/>
              <a:cs typeface="Times New Roman" panose="02020603050405020304" pitchFamily="18" charset="0"/>
            </a:endParaRPr>
          </a:p>
        </p:txBody>
      </p:sp>
      <p:sp>
        <p:nvSpPr>
          <p:cNvPr id="37890" name="AutoShape 2" descr="THUẾ TÀI NGUYÊN LÀ GÌ? ĐỐI TƯỢNG NÀO PHẢI ĐÓNG THUẾ TÀI NGUYÊN? - KẾ TOÁN  ĐIỆN TỬ"/>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2" name="AutoShape 2" descr="Mức thuế trước bạ xe máy mới nhất 2021 - HoaTieu.v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Mức thuế trước bạ xe máy mới nhất 2021 - HoaTieu.v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50" name="Picture 6" descr="Lệ phí trước bạ là gì? Khi nào phải nộp lệ phí trước bạ?"/>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1752600"/>
            <a:ext cx="518160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494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wheel(1)">
                                      <p:cBhvr>
                                        <p:cTn id="7" dur="2000"/>
                                        <p:tgtEl>
                                          <p:spTgt spid="6963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Effect transition="in" filter="circle(in)">
                                      <p:cBhvr>
                                        <p:cTn id="12" dur="2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build="p"/>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05000"/>
            <a:ext cx="7086600" cy="3505200"/>
          </a:xfrm>
        </p:spPr>
        <p:txBody>
          <a:bodyPr/>
          <a:lstStyle/>
          <a:p>
            <a:pPr marL="0" indent="0" algn="just">
              <a:buNone/>
            </a:pPr>
            <a:r>
              <a:rPr lang="pt-BR" i="1" dirty="0">
                <a:solidFill>
                  <a:schemeClr val="tx1"/>
                </a:solidFill>
                <a:latin typeface="Times New Roman" panose="02020603050405020304" pitchFamily="18" charset="0"/>
                <a:cs typeface="Times New Roman" panose="02020603050405020304" pitchFamily="18" charset="0"/>
              </a:rPr>
              <a:t>* Đối tượng chịu lệ phí trước bạ:</a:t>
            </a:r>
            <a:endParaRPr lang="en-US" i="1" dirty="0">
              <a:solidFill>
                <a:schemeClr val="tx1"/>
              </a:solidFill>
              <a:latin typeface="Times New Roman" panose="02020603050405020304" pitchFamily="18" charset="0"/>
              <a:cs typeface="Times New Roman" panose="02020603050405020304" pitchFamily="18" charset="0"/>
            </a:endParaRPr>
          </a:p>
          <a:p>
            <a:pPr marL="0" indent="0" algn="just">
              <a:buNone/>
            </a:pPr>
            <a:r>
              <a:rPr lang="pt-BR" b="0" dirty="0">
                <a:solidFill>
                  <a:schemeClr val="tx1"/>
                </a:solidFill>
                <a:latin typeface="Times New Roman" panose="02020603050405020304" pitchFamily="18" charset="0"/>
                <a:cs typeface="Times New Roman" panose="02020603050405020304" pitchFamily="18" charset="0"/>
              </a:rPr>
              <a:t>- Nhà, đất;</a:t>
            </a:r>
            <a:endParaRPr lang="en-US" b="0" dirty="0">
              <a:solidFill>
                <a:schemeClr val="tx1"/>
              </a:solidFill>
              <a:latin typeface="Times New Roman" panose="02020603050405020304" pitchFamily="18" charset="0"/>
              <a:cs typeface="Times New Roman" panose="02020603050405020304" pitchFamily="18" charset="0"/>
            </a:endParaRPr>
          </a:p>
          <a:p>
            <a:pPr marL="0" indent="0" algn="just">
              <a:buNone/>
            </a:pPr>
            <a:r>
              <a:rPr lang="pt-BR" b="0" dirty="0">
                <a:solidFill>
                  <a:schemeClr val="tx1"/>
                </a:solidFill>
                <a:latin typeface="Times New Roman" panose="02020603050405020304" pitchFamily="18" charset="0"/>
                <a:cs typeface="Times New Roman" panose="02020603050405020304" pitchFamily="18" charset="0"/>
              </a:rPr>
              <a:t>- Phương tiện vận tải: phương tiện vận tải cơ giới đường bộ, phương tiện vận tải cơ giới đường thủy (sông, biển, đầm, hồ, ...), phương tiện đánh bắt và vận chuyển thuỷ sản;</a:t>
            </a:r>
            <a:endParaRPr lang="en-US" b="0" dirty="0">
              <a:solidFill>
                <a:schemeClr val="tx1"/>
              </a:solidFill>
              <a:latin typeface="Times New Roman" panose="02020603050405020304" pitchFamily="18" charset="0"/>
              <a:cs typeface="Times New Roman" panose="02020603050405020304" pitchFamily="18" charset="0"/>
            </a:endParaRPr>
          </a:p>
          <a:p>
            <a:pPr marL="0" indent="0" algn="just">
              <a:buNone/>
            </a:pPr>
            <a:r>
              <a:rPr lang="pt-BR" b="0" dirty="0">
                <a:solidFill>
                  <a:schemeClr val="tx1"/>
                </a:solidFill>
                <a:latin typeface="Times New Roman" panose="02020603050405020304" pitchFamily="18" charset="0"/>
                <a:cs typeface="Times New Roman" panose="02020603050405020304" pitchFamily="18" charset="0"/>
              </a:rPr>
              <a:t>- Súng săn, súng thể thao;</a:t>
            </a:r>
            <a:endParaRPr lang="en-US" b="0" dirty="0">
              <a:solidFill>
                <a:schemeClr val="tx1"/>
              </a:solidFill>
              <a:latin typeface="Times New Roman" panose="02020603050405020304" pitchFamily="18" charset="0"/>
              <a:cs typeface="Times New Roman" panose="02020603050405020304" pitchFamily="18" charset="0"/>
            </a:endParaRPr>
          </a:p>
        </p:txBody>
      </p:sp>
      <p:sp>
        <p:nvSpPr>
          <p:cNvPr id="6" name="Rectangle 2"/>
          <p:cNvSpPr>
            <a:spLocks noGrp="1" noChangeArrowheads="1"/>
          </p:cNvSpPr>
          <p:nvPr>
            <p:ph type="title"/>
          </p:nvPr>
        </p:nvSpPr>
        <p:spPr>
          <a:xfrm>
            <a:off x="2743200" y="0"/>
            <a:ext cx="3657600" cy="762000"/>
          </a:xfrm>
        </p:spPr>
        <p:txBody>
          <a:bodyPr/>
          <a:lstStyle/>
          <a:p>
            <a:r>
              <a:rPr lang="pt-BR" dirty="0">
                <a:latin typeface="Times New Roman" panose="02020603050405020304" pitchFamily="18" charset="0"/>
                <a:cs typeface="Times New Roman" panose="02020603050405020304" pitchFamily="18" charset="0"/>
              </a:rPr>
              <a:t>4.2. Thuế trước bạ</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034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heel(1)">
                                      <p:cBhvr>
                                        <p:cTn id="2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43000"/>
            <a:ext cx="7086600" cy="5562600"/>
          </a:xfrm>
        </p:spPr>
        <p:txBody>
          <a:bodyPr/>
          <a:lstStyle/>
          <a:p>
            <a:pPr marL="0" indent="0" algn="just">
              <a:buNone/>
            </a:pPr>
            <a:r>
              <a:rPr lang="pt-BR" sz="2600" i="1" dirty="0">
                <a:solidFill>
                  <a:schemeClr val="tx1"/>
                </a:solidFill>
                <a:latin typeface="Times New Roman" panose="02020603050405020304" pitchFamily="18" charset="0"/>
                <a:cs typeface="Times New Roman" panose="02020603050405020304" pitchFamily="18" charset="0"/>
              </a:rPr>
              <a:t>* Cách tính lệ phí trước bạ:</a:t>
            </a:r>
          </a:p>
          <a:p>
            <a:pPr algn="just">
              <a:buFont typeface="Arial" pitchFamily="34" charset="0"/>
              <a:buChar char="•"/>
            </a:pPr>
            <a:endParaRPr lang="en-US" sz="26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en-US" sz="2600" i="1"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en-US" sz="2600" i="1"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600" i="1" dirty="0" err="1">
                <a:solidFill>
                  <a:schemeClr val="tx1"/>
                </a:solidFill>
                <a:latin typeface="Times New Roman" panose="02020603050405020304" pitchFamily="18" charset="0"/>
                <a:cs typeface="Times New Roman" panose="02020603050405020304" pitchFamily="18" charset="0"/>
              </a:rPr>
              <a:t>Trong</a:t>
            </a:r>
            <a:r>
              <a:rPr lang="en-US" sz="2600" i="1" dirty="0">
                <a:solidFill>
                  <a:schemeClr val="tx1"/>
                </a:solidFill>
                <a:latin typeface="Times New Roman" panose="02020603050405020304" pitchFamily="18" charset="0"/>
                <a:cs typeface="Times New Roman" panose="02020603050405020304" pitchFamily="18" charset="0"/>
              </a:rPr>
              <a:t> </a:t>
            </a:r>
            <a:r>
              <a:rPr lang="en-US" sz="2600" i="1" dirty="0" err="1">
                <a:solidFill>
                  <a:schemeClr val="tx1"/>
                </a:solidFill>
                <a:latin typeface="Times New Roman" panose="02020603050405020304" pitchFamily="18" charset="0"/>
                <a:cs typeface="Times New Roman" panose="02020603050405020304" pitchFamily="18" charset="0"/>
              </a:rPr>
              <a:t>đó</a:t>
            </a:r>
            <a:r>
              <a:rPr lang="en-US" sz="2600" i="1" dirty="0">
                <a:solidFill>
                  <a:schemeClr val="tx1"/>
                </a:solidFill>
                <a:latin typeface="Times New Roman" panose="02020603050405020304" pitchFamily="18" charset="0"/>
                <a:cs typeface="Times New Roman" panose="02020603050405020304" pitchFamily="18" charset="0"/>
              </a:rPr>
              <a:t>:</a:t>
            </a:r>
            <a:endParaRPr lang="en-US" sz="26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Giá</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trị</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của</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tài</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sản</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là</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giá</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chuyển</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nhượng</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tài</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sản</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thực</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tế</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trên</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thị</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trường</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trong</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nước</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tại</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thời</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điểm</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trước</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bạ</a:t>
            </a:r>
            <a:r>
              <a:rPr lang="en-US" sz="2600" b="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Mức</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thu</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lệ</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phí</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trước</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bạ</a:t>
            </a:r>
            <a:r>
              <a:rPr lang="en-US" sz="260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Nhà</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đất</a:t>
            </a:r>
            <a:r>
              <a:rPr lang="en-US" sz="2600" b="0" dirty="0">
                <a:solidFill>
                  <a:schemeClr val="tx1"/>
                </a:solidFill>
                <a:latin typeface="Times New Roman" panose="02020603050405020304" pitchFamily="18" charset="0"/>
                <a:cs typeface="Times New Roman" panose="02020603050405020304" pitchFamily="18" charset="0"/>
              </a:rPr>
              <a:t>: 0.5%;</a:t>
            </a:r>
          </a:p>
          <a:p>
            <a:pPr marL="0" indent="0" algn="just">
              <a:buNone/>
            </a:pP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Tàu</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thuyền</a:t>
            </a:r>
            <a:r>
              <a:rPr lang="en-US" sz="2600" b="0" dirty="0">
                <a:solidFill>
                  <a:schemeClr val="tx1"/>
                </a:solidFill>
                <a:latin typeface="Times New Roman" panose="02020603050405020304" pitchFamily="18" charset="0"/>
                <a:cs typeface="Times New Roman" panose="02020603050405020304" pitchFamily="18" charset="0"/>
              </a:rPr>
              <a:t>: 1%; </a:t>
            </a:r>
            <a:r>
              <a:rPr lang="en-US" sz="2600" b="0" dirty="0" err="1">
                <a:solidFill>
                  <a:schemeClr val="tx1"/>
                </a:solidFill>
                <a:latin typeface="Times New Roman" panose="02020603050405020304" pitchFamily="18" charset="0"/>
                <a:cs typeface="Times New Roman" panose="02020603050405020304" pitchFamily="18" charset="0"/>
              </a:rPr>
              <a:t>tàu</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đánh</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cá</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xa</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bờ</a:t>
            </a:r>
            <a:r>
              <a:rPr lang="en-US" sz="2600" b="0" dirty="0">
                <a:solidFill>
                  <a:schemeClr val="tx1"/>
                </a:solidFill>
                <a:latin typeface="Times New Roman" panose="02020603050405020304" pitchFamily="18" charset="0"/>
                <a:cs typeface="Times New Roman" panose="02020603050405020304" pitchFamily="18" charset="0"/>
              </a:rPr>
              <a:t>: 0.5%;</a:t>
            </a:r>
          </a:p>
          <a:p>
            <a:pPr marL="0" indent="0" algn="just">
              <a:buNone/>
            </a:pPr>
            <a:r>
              <a:rPr lang="en-US" sz="2600" b="0" dirty="0">
                <a:solidFill>
                  <a:schemeClr val="tx1"/>
                </a:solidFill>
                <a:latin typeface="Times New Roman" panose="02020603050405020304" pitchFamily="18" charset="0"/>
                <a:cs typeface="Times New Roman" panose="02020603050405020304" pitchFamily="18" charset="0"/>
              </a:rPr>
              <a:t>+ Ô </a:t>
            </a:r>
            <a:r>
              <a:rPr lang="en-US" sz="2600" b="0" dirty="0" err="1">
                <a:solidFill>
                  <a:schemeClr val="tx1"/>
                </a:solidFill>
                <a:latin typeface="Times New Roman" panose="02020603050405020304" pitchFamily="18" charset="0"/>
                <a:cs typeface="Times New Roman" panose="02020603050405020304" pitchFamily="18" charset="0"/>
              </a:rPr>
              <a:t>tô</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xe</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máy</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súng</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săn</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súng</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thể</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thao</a:t>
            </a:r>
            <a:r>
              <a:rPr lang="en-US" sz="2600" b="0" dirty="0">
                <a:solidFill>
                  <a:schemeClr val="tx1"/>
                </a:solidFill>
                <a:latin typeface="Times New Roman" panose="02020603050405020304" pitchFamily="18" charset="0"/>
                <a:cs typeface="Times New Roman" panose="02020603050405020304" pitchFamily="18" charset="0"/>
              </a:rPr>
              <a:t>: 2%;</a:t>
            </a:r>
          </a:p>
        </p:txBody>
      </p:sp>
      <p:sp>
        <p:nvSpPr>
          <p:cNvPr id="6" name="Rectangle 2"/>
          <p:cNvSpPr>
            <a:spLocks noGrp="1" noChangeArrowheads="1"/>
          </p:cNvSpPr>
          <p:nvPr>
            <p:ph type="title"/>
          </p:nvPr>
        </p:nvSpPr>
        <p:spPr>
          <a:xfrm>
            <a:off x="2743200" y="0"/>
            <a:ext cx="3657600" cy="762000"/>
          </a:xfrm>
        </p:spPr>
        <p:txBody>
          <a:bodyPr/>
          <a:lstStyle/>
          <a:p>
            <a:r>
              <a:rPr lang="pt-BR" dirty="0">
                <a:latin typeface="Times New Roman" panose="02020603050405020304" pitchFamily="18" charset="0"/>
                <a:cs typeface="Times New Roman" panose="02020603050405020304" pitchFamily="18" charset="0"/>
              </a:rPr>
              <a:t>4.2. Thuế trước bạ</a:t>
            </a:r>
            <a:endParaRPr lang="en-US" dirty="0">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nvGraphicFramePr>
        <p:xfrm>
          <a:off x="990600" y="1779270"/>
          <a:ext cx="7315202" cy="1126808"/>
        </p:xfrm>
        <a:graphic>
          <a:graphicData uri="http://schemas.openxmlformats.org/drawingml/2006/table">
            <a:tbl>
              <a:tblPr>
                <a:tableStyleId>{5C22544A-7EE6-4342-B048-85BDC9FD1C3A}</a:tableStyleId>
              </a:tblPr>
              <a:tblGrid>
                <a:gridCol w="1969183">
                  <a:extLst>
                    <a:ext uri="{9D8B030D-6E8A-4147-A177-3AD203B41FA5}">
                      <a16:colId xmlns:a16="http://schemas.microsoft.com/office/drawing/2014/main" val="20000"/>
                    </a:ext>
                  </a:extLst>
                </a:gridCol>
                <a:gridCol w="441205">
                  <a:extLst>
                    <a:ext uri="{9D8B030D-6E8A-4147-A177-3AD203B41FA5}">
                      <a16:colId xmlns:a16="http://schemas.microsoft.com/office/drawing/2014/main" val="20001"/>
                    </a:ext>
                  </a:extLst>
                </a:gridCol>
                <a:gridCol w="2390212">
                  <a:extLst>
                    <a:ext uri="{9D8B030D-6E8A-4147-A177-3AD203B41FA5}">
                      <a16:colId xmlns:a16="http://schemas.microsoft.com/office/drawing/2014/main" val="20002"/>
                    </a:ext>
                  </a:extLst>
                </a:gridCol>
                <a:gridCol w="152400">
                  <a:extLst>
                    <a:ext uri="{9D8B030D-6E8A-4147-A177-3AD203B41FA5}">
                      <a16:colId xmlns:a16="http://schemas.microsoft.com/office/drawing/2014/main" val="20003"/>
                    </a:ext>
                  </a:extLst>
                </a:gridCol>
                <a:gridCol w="2362202">
                  <a:extLst>
                    <a:ext uri="{9D8B030D-6E8A-4147-A177-3AD203B41FA5}">
                      <a16:colId xmlns:a16="http://schemas.microsoft.com/office/drawing/2014/main" val="20004"/>
                    </a:ext>
                  </a:extLst>
                </a:gridCol>
              </a:tblGrid>
              <a:tr h="0">
                <a:tc>
                  <a:txBody>
                    <a:bodyPr/>
                    <a:lstStyle/>
                    <a:p>
                      <a:pPr algn="ctr">
                        <a:lnSpc>
                          <a:spcPct val="150000"/>
                        </a:lnSpc>
                        <a:spcAft>
                          <a:spcPts val="0"/>
                        </a:spcAft>
                      </a:pPr>
                      <a:r>
                        <a:rPr lang="en-US" sz="2400" dirty="0" err="1">
                          <a:effectLst/>
                          <a:latin typeface="Times New Roman" panose="02020603050405020304" pitchFamily="18" charset="0"/>
                          <a:cs typeface="Times New Roman" panose="02020603050405020304" pitchFamily="18" charset="0"/>
                        </a:rPr>
                        <a:t>Phí</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trước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bạ</a:t>
                      </a:r>
                      <a:endParaRPr lang="en-US" sz="2400" dirty="0">
                        <a:effectLst/>
                        <a:latin typeface="Times New Roman" panose="02020603050405020304" pitchFamily="18" charset="0"/>
                        <a:ea typeface="Times New Roman"/>
                        <a:cs typeface="Times New Roman" panose="02020603050405020304" pitchFamily="18" charset="0"/>
                      </a:endParaRPr>
                    </a:p>
                  </a:txBody>
                  <a:tcPr marL="47625" marR="47625" marT="47625" marB="47625" anchor="ctr"/>
                </a:tc>
                <a:tc>
                  <a:txBody>
                    <a:bodyPr/>
                    <a:lstStyle/>
                    <a:p>
                      <a:pPr algn="ctr">
                        <a:lnSpc>
                          <a:spcPct val="150000"/>
                        </a:lnSpc>
                        <a:spcAft>
                          <a:spcPts val="0"/>
                        </a:spcAft>
                      </a:pPr>
                      <a:r>
                        <a:rPr lang="en-US" sz="2400">
                          <a:effectLst/>
                          <a:latin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a:cs typeface="Times New Roman" panose="02020603050405020304" pitchFamily="18" charset="0"/>
                      </a:endParaRPr>
                    </a:p>
                  </a:txBody>
                  <a:tcPr marL="47625" marR="47625" marT="47625" marB="47625" anchor="ctr"/>
                </a:tc>
                <a:tc>
                  <a:txBody>
                    <a:bodyPr/>
                    <a:lstStyle/>
                    <a:p>
                      <a:pPr algn="ctr">
                        <a:lnSpc>
                          <a:spcPct val="150000"/>
                        </a:lnSpc>
                        <a:spcAft>
                          <a:spcPts val="0"/>
                        </a:spcAft>
                      </a:pPr>
                      <a:r>
                        <a:rPr lang="en-US" sz="2400" dirty="0" err="1">
                          <a:effectLst/>
                          <a:latin typeface="Times New Roman" panose="02020603050405020304" pitchFamily="18" charset="0"/>
                          <a:cs typeface="Times New Roman" panose="02020603050405020304" pitchFamily="18" charset="0"/>
                        </a:rPr>
                        <a:t>Giá</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trị</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tài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sản</a:t>
                      </a:r>
                      <a:endParaRPr lang="en-US" sz="2400" dirty="0">
                        <a:effectLst/>
                        <a:latin typeface="Times New Roman" panose="02020603050405020304" pitchFamily="18" charset="0"/>
                        <a:ea typeface="Times New Roman"/>
                        <a:cs typeface="Times New Roman" panose="02020603050405020304" pitchFamily="18" charset="0"/>
                      </a:endParaRPr>
                    </a:p>
                  </a:txBody>
                  <a:tcPr marL="47625" marR="47625" marT="47625" marB="47625" anchor="ctr"/>
                </a:tc>
                <a:tc>
                  <a:txBody>
                    <a:bodyPr/>
                    <a:lstStyle/>
                    <a:p>
                      <a:pPr algn="ctr">
                        <a:lnSpc>
                          <a:spcPct val="150000"/>
                        </a:lnSpc>
                        <a:spcAft>
                          <a:spcPts val="0"/>
                        </a:spcAft>
                      </a:pPr>
                      <a:r>
                        <a:rPr lang="en-US" sz="2400">
                          <a:effectLst/>
                          <a:latin typeface="Times New Roman" panose="02020603050405020304" pitchFamily="18" charset="0"/>
                          <a:cs typeface="Times New Roman" panose="02020603050405020304" pitchFamily="18" charset="0"/>
                        </a:rPr>
                        <a:t>x</a:t>
                      </a:r>
                      <a:endParaRPr lang="en-US" sz="2400">
                        <a:effectLst/>
                        <a:latin typeface="Times New Roman" panose="02020603050405020304" pitchFamily="18" charset="0"/>
                        <a:ea typeface="Times New Roman"/>
                        <a:cs typeface="Times New Roman" panose="02020603050405020304" pitchFamily="18" charset="0"/>
                      </a:endParaRPr>
                    </a:p>
                  </a:txBody>
                  <a:tcPr marL="47625" marR="47625" marT="47625" marB="47625" anchor="ctr"/>
                </a:tc>
                <a:tc>
                  <a:txBody>
                    <a:bodyPr/>
                    <a:lstStyle/>
                    <a:p>
                      <a:pPr algn="ctr">
                        <a:lnSpc>
                          <a:spcPct val="150000"/>
                        </a:lnSpc>
                        <a:spcAft>
                          <a:spcPts val="0"/>
                        </a:spcAft>
                      </a:pPr>
                      <a:r>
                        <a:rPr lang="en-US" sz="2400" dirty="0" err="1">
                          <a:effectLst/>
                          <a:latin typeface="Times New Roman" panose="02020603050405020304" pitchFamily="18" charset="0"/>
                          <a:cs typeface="Times New Roman" panose="02020603050405020304" pitchFamily="18" charset="0"/>
                        </a:rPr>
                        <a:t>Mức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lệ</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phí</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trước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bạ</a:t>
                      </a: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a:cs typeface="Times New Roman" panose="02020603050405020304" pitchFamily="18" charset="0"/>
                      </a:endParaRPr>
                    </a:p>
                  </a:txBody>
                  <a:tcPr marL="47625" marR="47625" marT="47625" marB="47625"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93380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66800"/>
            <a:ext cx="8534400" cy="5562600"/>
          </a:xfrm>
        </p:spPr>
        <p:txBody>
          <a:bodyPr/>
          <a:lstStyle/>
          <a:p>
            <a:pPr marL="0" indent="0" algn="just">
              <a:buNone/>
            </a:pP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Thủ</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tục</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kê</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khai</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và</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thanh</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toán</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lệ</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phí</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trước</a:t>
            </a:r>
            <a:r>
              <a:rPr lang="en-US" sz="2000" i="1" dirty="0">
                <a:solidFill>
                  <a:schemeClr val="tx1"/>
                </a:solidFill>
                <a:latin typeface="Times New Roman" panose="02020603050405020304" pitchFamily="18" charset="0"/>
                <a:cs typeface="Times New Roman" panose="02020603050405020304" pitchFamily="18" charset="0"/>
              </a:rPr>
              <a:t> </a:t>
            </a:r>
            <a:r>
              <a:rPr lang="en-US" sz="2000" i="1" dirty="0" err="1">
                <a:solidFill>
                  <a:schemeClr val="tx1"/>
                </a:solidFill>
                <a:latin typeface="Times New Roman" panose="02020603050405020304" pitchFamily="18" charset="0"/>
                <a:cs typeface="Times New Roman" panose="02020603050405020304" pitchFamily="18" charset="0"/>
              </a:rPr>
              <a:t>bạ</a:t>
            </a:r>
            <a:r>
              <a:rPr lang="en-US" sz="2000" i="1"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Mỗi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lần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nhận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sản</a:t>
            </a:r>
            <a:r>
              <a:rPr lang="en-US" sz="2000" b="0" dirty="0">
                <a:solidFill>
                  <a:schemeClr val="tx1"/>
                </a:solidFill>
                <a:latin typeface="Times New Roman" panose="02020603050405020304" pitchFamily="18" charset="0"/>
                <a:cs typeface="Times New Roman" panose="02020603050405020304" pitchFamily="18" charset="0"/>
              </a:rPr>
              <a:t> (do </a:t>
            </a:r>
            <a:r>
              <a:rPr lang="en-US" sz="2000" b="0" dirty="0" err="1">
                <a:solidFill>
                  <a:schemeClr val="tx1"/>
                </a:solidFill>
                <a:latin typeface="Times New Roman" panose="02020603050405020304" pitchFamily="18" charset="0"/>
                <a:cs typeface="Times New Roman" panose="02020603050405020304" pitchFamily="18" charset="0"/>
              </a:rPr>
              <a:t>mua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chuyển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đổi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chuyển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nhượng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được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biếu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tặng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cho</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thừa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kế</a:t>
            </a:r>
            <a:r>
              <a:rPr lang="en-US" sz="2000" b="0" dirty="0">
                <a:solidFill>
                  <a:schemeClr val="tx1"/>
                </a:solidFill>
                <a:latin typeface="Times New Roman" panose="02020603050405020304" pitchFamily="18" charset="0"/>
                <a:cs typeface="Times New Roman" panose="02020603050405020304" pitchFamily="18" charset="0"/>
              </a:rPr>
              <a:t>, ...), </a:t>
            </a:r>
            <a:r>
              <a:rPr lang="en-US" sz="2000" b="0" dirty="0" err="1">
                <a:solidFill>
                  <a:schemeClr val="tx1"/>
                </a:solidFill>
                <a:latin typeface="Times New Roman" panose="02020603050405020304" pitchFamily="18" charset="0"/>
                <a:cs typeface="Times New Roman" panose="02020603050405020304" pitchFamily="18" charset="0"/>
              </a:rPr>
              <a:t>chủ</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sản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hoặc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người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được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chủ</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sản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uỷ</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quyền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phải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kê</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khai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lệ</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phí</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trước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với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quan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địa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phương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nơi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quyền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sở</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hữu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sử</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dụng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sản</a:t>
            </a:r>
            <a:r>
              <a:rPr lang="en-US" sz="2000" b="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Thời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hạn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phải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kê</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khai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lệ</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phí</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trước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với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quan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chậm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nhất</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là</a:t>
            </a:r>
            <a:r>
              <a:rPr lang="en-US" sz="2000" b="0" dirty="0">
                <a:solidFill>
                  <a:schemeClr val="tx1"/>
                </a:solidFill>
                <a:latin typeface="Times New Roman" panose="02020603050405020304" pitchFamily="18" charset="0"/>
                <a:cs typeface="Times New Roman" panose="02020603050405020304" pitchFamily="18" charset="0"/>
              </a:rPr>
              <a:t> 30 </a:t>
            </a:r>
            <a:r>
              <a:rPr lang="en-US" sz="2000" b="0" dirty="0" err="1">
                <a:solidFill>
                  <a:schemeClr val="tx1"/>
                </a:solidFill>
                <a:latin typeface="Times New Roman" panose="02020603050405020304" pitchFamily="18" charset="0"/>
                <a:cs typeface="Times New Roman" panose="02020603050405020304" pitchFamily="18" charset="0"/>
              </a:rPr>
              <a:t>ngày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kể</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từ</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ngày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làm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giấy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tờ</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chuyển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giao</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sản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giữa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hai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bên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hoặc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ngày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xác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nhận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hồ</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sản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hợp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pháp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của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quan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nước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có</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thẩm</a:t>
            </a:r>
            <a:r>
              <a:rPr lang="en-US" sz="2000" b="0" dirty="0">
                <a:solidFill>
                  <a:schemeClr val="tx1"/>
                </a:solidFill>
                <a:latin typeface="Times New Roman" panose="02020603050405020304" pitchFamily="18" charset="0"/>
                <a:cs typeface="Times New Roman" panose="02020603050405020304" pitchFamily="18" charset="0"/>
              </a:rPr>
              <a:t>; </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Nhận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được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hồ</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kê</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khai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lệ</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phí</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trước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trong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thời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hạn</a:t>
            </a:r>
            <a:r>
              <a:rPr lang="en-US" sz="2000" b="0" dirty="0">
                <a:solidFill>
                  <a:schemeClr val="tx1"/>
                </a:solidFill>
                <a:latin typeface="Times New Roman" panose="02020603050405020304" pitchFamily="18" charset="0"/>
                <a:cs typeface="Times New Roman" panose="02020603050405020304" pitchFamily="18" charset="0"/>
              </a:rPr>
              <a:t> 3 </a:t>
            </a:r>
            <a:r>
              <a:rPr lang="en-US" sz="2000" b="0" dirty="0" err="1">
                <a:solidFill>
                  <a:schemeClr val="tx1"/>
                </a:solidFill>
                <a:latin typeface="Times New Roman" panose="02020603050405020304" pitchFamily="18" charset="0"/>
                <a:cs typeface="Times New Roman" panose="02020603050405020304" pitchFamily="18" charset="0"/>
              </a:rPr>
              <a:t>ngày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làm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việc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đối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với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đất</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hoặc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trong</a:t>
            </a:r>
            <a:r>
              <a:rPr lang="en-US" sz="2000" b="0" dirty="0">
                <a:solidFill>
                  <a:schemeClr val="tx1"/>
                </a:solidFill>
                <a:latin typeface="Times New Roman" panose="02020603050405020304" pitchFamily="18" charset="0"/>
                <a:cs typeface="Times New Roman" panose="02020603050405020304" pitchFamily="18" charset="0"/>
              </a:rPr>
              <a:t> 1 </a:t>
            </a:r>
            <a:r>
              <a:rPr lang="en-US" sz="2000" b="0" dirty="0" err="1">
                <a:solidFill>
                  <a:schemeClr val="tx1"/>
                </a:solidFill>
                <a:latin typeface="Times New Roman" panose="02020603050405020304" pitchFamily="18" charset="0"/>
                <a:cs typeface="Times New Roman" panose="02020603050405020304" pitchFamily="18" charset="0"/>
              </a:rPr>
              <a:t>ngày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làm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việc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đối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với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tàu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thuyền</a:t>
            </a:r>
            <a:r>
              <a:rPr lang="en-US" sz="2000" b="0" dirty="0">
                <a:solidFill>
                  <a:schemeClr val="tx1"/>
                </a:solidFill>
                <a:latin typeface="Times New Roman" panose="02020603050405020304" pitchFamily="18" charset="0"/>
                <a:cs typeface="Times New Roman" panose="02020603050405020304" pitchFamily="18" charset="0"/>
              </a:rPr>
              <a:t>, ô </a:t>
            </a:r>
            <a:r>
              <a:rPr lang="en-US" sz="2000" b="0" dirty="0" err="1">
                <a:solidFill>
                  <a:schemeClr val="tx1"/>
                </a:solidFill>
                <a:latin typeface="Times New Roman" panose="02020603050405020304" pitchFamily="18" charset="0"/>
                <a:cs typeface="Times New Roman" panose="02020603050405020304" pitchFamily="18" charset="0"/>
              </a:rPr>
              <a:t>tô</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xe</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máy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súng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săn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súng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thể</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thao</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quan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thực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hiện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kiểm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tờ</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khai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đối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chiếu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với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giấy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tờ</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có</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liên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quan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căn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cứ</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vào</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định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hiện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hành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để</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xác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định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ghi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vào</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thông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báo</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lệ</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phí</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trước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bạ</a:t>
            </a:r>
            <a:r>
              <a:rPr lang="en-US" sz="2000" b="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Trong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thời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hạn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tối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là</a:t>
            </a:r>
            <a:r>
              <a:rPr lang="en-US" sz="2000" b="0" dirty="0">
                <a:solidFill>
                  <a:schemeClr val="tx1"/>
                </a:solidFill>
                <a:latin typeface="Times New Roman" panose="02020603050405020304" pitchFamily="18" charset="0"/>
                <a:cs typeface="Times New Roman" panose="02020603050405020304" pitchFamily="18" charset="0"/>
              </a:rPr>
              <a:t> 30 </a:t>
            </a:r>
            <a:r>
              <a:rPr lang="en-US" sz="2000" b="0" dirty="0" err="1">
                <a:solidFill>
                  <a:schemeClr val="tx1"/>
                </a:solidFill>
                <a:latin typeface="Times New Roman" panose="02020603050405020304" pitchFamily="18" charset="0"/>
                <a:cs typeface="Times New Roman" panose="02020603050405020304" pitchFamily="18" charset="0"/>
              </a:rPr>
              <a:t>ngày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kể</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từ</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ngày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nhận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được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thông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báo</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lệ</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phí</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trước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của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quan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chủ</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sản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thực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hiện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tiền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lệ</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phí</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trước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vào</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Ngân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sách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nước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tại</a:t>
            </a:r>
            <a:r>
              <a:rPr lang="en-US" sz="2000" b="0" dirty="0">
                <a:solidFill>
                  <a:schemeClr val="tx1"/>
                </a:solidFill>
                <a:latin typeface="Times New Roman" panose="02020603050405020304" pitchFamily="18" charset="0"/>
                <a:cs typeface="Times New Roman" panose="02020603050405020304" pitchFamily="18" charset="0"/>
              </a:rPr>
              <a:t> Kho </a:t>
            </a:r>
            <a:r>
              <a:rPr lang="en-US" sz="2000" b="0" dirty="0" err="1">
                <a:solidFill>
                  <a:schemeClr val="tx1"/>
                </a:solidFill>
                <a:latin typeface="Times New Roman" panose="02020603050405020304" pitchFamily="18" charset="0"/>
                <a:cs typeface="Times New Roman" panose="02020603050405020304" pitchFamily="18" charset="0"/>
              </a:rPr>
              <a:t>bạc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nước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hoặc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quan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đối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với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địa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phương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chưa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tổ</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chức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lệ</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phí</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trước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bạ</a:t>
            </a:r>
            <a:r>
              <a:rPr lang="en-US" sz="2000" b="0" dirty="0">
                <a:solidFill>
                  <a:schemeClr val="tx1"/>
                </a:solidFill>
                <a:latin typeface="Times New Roman" panose="02020603050405020304" pitchFamily="18" charset="0"/>
                <a:cs typeface="Times New Roman" panose="02020603050405020304" pitchFamily="18" charset="0"/>
              </a:rPr>
              <a:t> qua Kho </a:t>
            </a:r>
            <a:r>
              <a:rPr lang="en-US" sz="2000" b="0" dirty="0" err="1">
                <a:solidFill>
                  <a:schemeClr val="tx1"/>
                </a:solidFill>
                <a:latin typeface="Times New Roman" panose="02020603050405020304" pitchFamily="18" charset="0"/>
                <a:cs typeface="Times New Roman" panose="02020603050405020304" pitchFamily="18" charset="0"/>
              </a:rPr>
              <a:t>bạc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nước</a:t>
            </a:r>
            <a:r>
              <a:rPr lang="en-US" sz="2000" b="0" dirty="0">
                <a:solidFill>
                  <a:schemeClr val="tx1"/>
                </a:solidFill>
                <a:latin typeface="Times New Roman" panose="02020603050405020304" pitchFamily="18" charset="0"/>
                <a:cs typeface="Times New Roman" panose="02020603050405020304" pitchFamily="18" charset="0"/>
              </a:rPr>
              <a:t>).</a:t>
            </a:r>
          </a:p>
        </p:txBody>
      </p:sp>
      <p:sp>
        <p:nvSpPr>
          <p:cNvPr id="6" name="Rectangle 2"/>
          <p:cNvSpPr>
            <a:spLocks noGrp="1" noChangeArrowheads="1"/>
          </p:cNvSpPr>
          <p:nvPr>
            <p:ph type="title"/>
          </p:nvPr>
        </p:nvSpPr>
        <p:spPr>
          <a:xfrm>
            <a:off x="2743200" y="0"/>
            <a:ext cx="3657600" cy="762000"/>
          </a:xfrm>
        </p:spPr>
        <p:txBody>
          <a:bodyPr/>
          <a:lstStyle/>
          <a:p>
            <a:r>
              <a:rPr lang="pt-BR" dirty="0">
                <a:latin typeface="Times New Roman" panose="02020603050405020304" pitchFamily="18" charset="0"/>
                <a:cs typeface="Times New Roman" panose="02020603050405020304" pitchFamily="18" charset="0"/>
              </a:rPr>
              <a:t>4.2. Thuế trước bạ</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4705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heel(1)">
                                      <p:cBhvr>
                                        <p:cTn id="3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152400"/>
            <a:ext cx="3505200" cy="563562"/>
          </a:xfrm>
        </p:spPr>
        <p:txBody>
          <a:bodyPr/>
          <a:lstStyle/>
          <a:p>
            <a:pPr algn="ct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sz="3600" dirty="0" err="1">
                <a:latin typeface="Times New Roman" pitchFamily="18" charset="0"/>
                <a:cs typeface="Times New Roman" pitchFamily="18" charset="0"/>
              </a:rPr>
              <a:t>thuế</a:t>
            </a:r>
            <a:endParaRPr lang="vi-VN" sz="3600" dirty="0"/>
          </a:p>
        </p:txBody>
      </p:sp>
      <p:graphicFrame>
        <p:nvGraphicFramePr>
          <p:cNvPr id="6" name="Table 5"/>
          <p:cNvGraphicFramePr>
            <a:graphicFrameLocks noGrp="1"/>
          </p:cNvGraphicFramePr>
          <p:nvPr/>
        </p:nvGraphicFramePr>
        <p:xfrm>
          <a:off x="76200" y="5181600"/>
          <a:ext cx="8686800" cy="609600"/>
        </p:xfrm>
        <a:graphic>
          <a:graphicData uri="http://schemas.openxmlformats.org/drawingml/2006/table">
            <a:tbl>
              <a:tblPr/>
              <a:tblGrid>
                <a:gridCol w="4109923">
                  <a:extLst>
                    <a:ext uri="{9D8B030D-6E8A-4147-A177-3AD203B41FA5}">
                      <a16:colId xmlns:a16="http://schemas.microsoft.com/office/drawing/2014/main" val="20000"/>
                    </a:ext>
                  </a:extLst>
                </a:gridCol>
                <a:gridCol w="466954">
                  <a:extLst>
                    <a:ext uri="{9D8B030D-6E8A-4147-A177-3AD203B41FA5}">
                      <a16:colId xmlns:a16="http://schemas.microsoft.com/office/drawing/2014/main" val="20001"/>
                    </a:ext>
                  </a:extLst>
                </a:gridCol>
                <a:gridCol w="4109923">
                  <a:extLst>
                    <a:ext uri="{9D8B030D-6E8A-4147-A177-3AD203B41FA5}">
                      <a16:colId xmlns:a16="http://schemas.microsoft.com/office/drawing/2014/main" val="20002"/>
                    </a:ext>
                  </a:extLst>
                </a:gridCol>
              </a:tblGrid>
              <a:tr h="0">
                <a:tc rowSpan="2">
                  <a:txBody>
                    <a:bodyPr/>
                    <a:lstStyle/>
                    <a:p>
                      <a:pPr algn="ctr">
                        <a:spcBef>
                          <a:spcPts val="600"/>
                        </a:spcBef>
                        <a:spcAft>
                          <a:spcPts val="0"/>
                        </a:spcAft>
                      </a:pPr>
                      <a:r>
                        <a:rPr lang="en-US" sz="2000" dirty="0" err="1">
                          <a:latin typeface="Times New Roman"/>
                          <a:ea typeface="Times New Roman"/>
                          <a:cs typeface="Times New Roman"/>
                        </a:rPr>
                        <a:t>Giá</a:t>
                      </a:r>
                      <a:r>
                        <a:rPr lang="en-US" sz="2000" dirty="0">
                          <a:latin typeface="Times New Roman"/>
                          <a:ea typeface="Times New Roman"/>
                          <a:cs typeface="Times New Roman"/>
                        </a:rPr>
                        <a:t> </a:t>
                      </a:r>
                      <a:r>
                        <a:rPr lang="en-US" sz="2000" dirty="0" err="1">
                          <a:latin typeface="Times New Roman"/>
                          <a:ea typeface="Times New Roman"/>
                          <a:cs typeface="Times New Roman"/>
                        </a:rPr>
                        <a:t>ch</a:t>
                      </a:r>
                      <a:r>
                        <a:rPr lang="en-US" sz="2000" dirty="0" err="1">
                          <a:latin typeface="Times New Roman"/>
                          <a:ea typeface="Times New Roman"/>
                          <a:cs typeface="Arial"/>
                        </a:rPr>
                        <a:t>ư</a:t>
                      </a:r>
                      <a:r>
                        <a:rPr lang="en-US" sz="2000" dirty="0" err="1">
                          <a:latin typeface="Times New Roman"/>
                          <a:ea typeface="Times New Roman"/>
                          <a:cs typeface=".VnTime"/>
                        </a:rPr>
                        <a:t>a</a:t>
                      </a:r>
                      <a:r>
                        <a:rPr lang="en-US" sz="2000" dirty="0">
                          <a:latin typeface="Times New Roman"/>
                          <a:ea typeface="Times New Roman"/>
                          <a:cs typeface=".VnTime"/>
                        </a:rPr>
                        <a:t> </a:t>
                      </a:r>
                      <a:r>
                        <a:rPr lang="en-US" sz="2000" dirty="0" err="1">
                          <a:latin typeface="Times New Roman"/>
                          <a:ea typeface="Times New Roman"/>
                          <a:cs typeface="Times New Roman"/>
                        </a:rPr>
                        <a:t>có</a:t>
                      </a:r>
                      <a:r>
                        <a:rPr lang="en-US" sz="2000" dirty="0">
                          <a:latin typeface="Times New Roman"/>
                          <a:ea typeface="Times New Roman"/>
                          <a:cs typeface="Times New Roman"/>
                        </a:rPr>
                        <a:t> </a:t>
                      </a:r>
                      <a:r>
                        <a:rPr lang="en-US" sz="2000" dirty="0" err="1">
                          <a:latin typeface="Times New Roman"/>
                          <a:ea typeface="Times New Roman"/>
                          <a:cs typeface="Times New Roman"/>
                        </a:rPr>
                        <a:t>thu</a:t>
                      </a:r>
                      <a:r>
                        <a:rPr lang="en-US" sz="2000" dirty="0" err="1">
                          <a:latin typeface="Times New Roman"/>
                          <a:ea typeface="Times New Roman"/>
                          <a:cs typeface="Arial"/>
                        </a:rPr>
                        <a:t>ế</a:t>
                      </a:r>
                      <a:r>
                        <a:rPr lang="en-US" sz="2000" dirty="0">
                          <a:latin typeface="Times New Roman"/>
                          <a:ea typeface="Times New Roman"/>
                          <a:cs typeface="Times New Roman"/>
                        </a:rPr>
                        <a:t> GTGT</a:t>
                      </a:r>
                      <a:endParaRPr lang="vi-VN" sz="2000" dirty="0">
                        <a:latin typeface=".VnTime"/>
                        <a:ea typeface="Times New Roman"/>
                        <a:cs typeface="Times New Roman"/>
                      </a:endParaRPr>
                    </a:p>
                  </a:txBody>
                  <a:tcPr marL="68580" marR="68580" marT="0" marB="0" anchor="ctr">
                    <a:lnL>
                      <a:noFill/>
                    </a:lnL>
                    <a:lnR>
                      <a:noFill/>
                    </a:lnR>
                    <a:lnT>
                      <a:noFill/>
                    </a:lnT>
                    <a:lnB>
                      <a:noFill/>
                    </a:lnB>
                  </a:tcPr>
                </a:tc>
                <a:tc rowSpan="2">
                  <a:txBody>
                    <a:bodyPr/>
                    <a:lstStyle/>
                    <a:p>
                      <a:pPr algn="ctr">
                        <a:spcBef>
                          <a:spcPts val="600"/>
                        </a:spcBef>
                        <a:spcAft>
                          <a:spcPts val="0"/>
                        </a:spcAft>
                      </a:pPr>
                      <a:r>
                        <a:rPr lang="en-US" sz="2000" dirty="0">
                          <a:latin typeface="Times New Roman"/>
                          <a:ea typeface="Times New Roman"/>
                          <a:cs typeface="Times New Roman"/>
                        </a:rPr>
                        <a:t>=</a:t>
                      </a:r>
                      <a:endParaRPr lang="vi-VN" sz="2000" dirty="0">
                        <a:latin typeface=".VnTime"/>
                        <a:ea typeface="Times New Roman"/>
                        <a:cs typeface="Times New Roman"/>
                      </a:endParaRPr>
                    </a:p>
                  </a:txBody>
                  <a:tcPr marL="68580" marR="68580" marT="0" marB="0" anchor="ctr">
                    <a:lnL>
                      <a:noFill/>
                    </a:lnL>
                    <a:lnR>
                      <a:noFill/>
                    </a:lnR>
                    <a:lnT>
                      <a:noFill/>
                    </a:lnT>
                    <a:lnB>
                      <a:noFill/>
                    </a:lnB>
                  </a:tcPr>
                </a:tc>
                <a:tc>
                  <a:txBody>
                    <a:bodyPr/>
                    <a:lstStyle/>
                    <a:p>
                      <a:pPr algn="ctr">
                        <a:spcBef>
                          <a:spcPts val="600"/>
                        </a:spcBef>
                        <a:spcAft>
                          <a:spcPts val="0"/>
                        </a:spcAft>
                      </a:pPr>
                      <a:r>
                        <a:rPr lang="en-US" sz="2000" dirty="0" err="1">
                          <a:latin typeface="Times New Roman"/>
                          <a:ea typeface="Times New Roman"/>
                          <a:cs typeface="Times New Roman"/>
                        </a:rPr>
                        <a:t>Giá</a:t>
                      </a:r>
                      <a:r>
                        <a:rPr lang="en-US" sz="2000" dirty="0">
                          <a:latin typeface="Times New Roman"/>
                          <a:ea typeface="Times New Roman"/>
                          <a:cs typeface="Times New Roman"/>
                        </a:rPr>
                        <a:t> </a:t>
                      </a:r>
                      <a:r>
                        <a:rPr lang="en-US" sz="2000" dirty="0" err="1">
                          <a:latin typeface="Times New Roman"/>
                          <a:ea typeface="Times New Roman"/>
                          <a:cs typeface="Times New Roman"/>
                        </a:rPr>
                        <a:t>thanh</a:t>
                      </a:r>
                      <a:r>
                        <a:rPr lang="en-US" sz="2000" dirty="0">
                          <a:latin typeface="Times New Roman"/>
                          <a:ea typeface="Times New Roman"/>
                          <a:cs typeface="Times New Roman"/>
                        </a:rPr>
                        <a:t> </a:t>
                      </a:r>
                      <a:r>
                        <a:rPr lang="en-US" sz="2000" dirty="0" err="1">
                          <a:latin typeface="Times New Roman"/>
                          <a:ea typeface="Times New Roman"/>
                          <a:cs typeface="Times New Roman"/>
                        </a:rPr>
                        <a:t>toán</a:t>
                      </a:r>
                      <a:r>
                        <a:rPr lang="en-US" sz="2000" dirty="0">
                          <a:latin typeface="Times New Roman"/>
                          <a:ea typeface="Times New Roman"/>
                          <a:cs typeface="Times New Roman"/>
                        </a:rPr>
                        <a:t> (</a:t>
                      </a:r>
                      <a:r>
                        <a:rPr lang="en-US" sz="2000" dirty="0" err="1">
                          <a:latin typeface="Times New Roman"/>
                          <a:ea typeface="Times New Roman"/>
                          <a:cs typeface="Times New Roman"/>
                        </a:rPr>
                        <a:t>ti</a:t>
                      </a:r>
                      <a:r>
                        <a:rPr lang="en-US" sz="2000" dirty="0" err="1">
                          <a:latin typeface="Times New Roman"/>
                          <a:ea typeface="Times New Roman"/>
                          <a:cs typeface="Arial"/>
                        </a:rPr>
                        <a:t>ề</a:t>
                      </a:r>
                      <a:r>
                        <a:rPr lang="en-US" sz="2000" dirty="0" err="1">
                          <a:latin typeface="Times New Roman"/>
                          <a:ea typeface="Times New Roman"/>
                          <a:cs typeface="Times New Roman"/>
                        </a:rPr>
                        <a:t>n</a:t>
                      </a:r>
                      <a:r>
                        <a:rPr lang="en-US" sz="2000" dirty="0">
                          <a:latin typeface="Times New Roman"/>
                          <a:ea typeface="Times New Roman"/>
                          <a:cs typeface="Times New Roman"/>
                        </a:rPr>
                        <a:t> </a:t>
                      </a:r>
                      <a:r>
                        <a:rPr lang="en-US" sz="2000" dirty="0" err="1">
                          <a:latin typeface="Times New Roman"/>
                          <a:ea typeface="Times New Roman"/>
                          <a:cs typeface="Times New Roman"/>
                        </a:rPr>
                        <a:t>bán</a:t>
                      </a:r>
                      <a:r>
                        <a:rPr lang="en-US" sz="2000" dirty="0">
                          <a:latin typeface="Times New Roman"/>
                          <a:ea typeface="Times New Roman"/>
                          <a:cs typeface="Times New Roman"/>
                        </a:rPr>
                        <a:t> </a:t>
                      </a:r>
                      <a:r>
                        <a:rPr lang="en-US" sz="2000" dirty="0" err="1">
                          <a:latin typeface="Times New Roman"/>
                          <a:ea typeface="Times New Roman"/>
                          <a:cs typeface="Times New Roman"/>
                        </a:rPr>
                        <a:t>vé</a:t>
                      </a:r>
                      <a:r>
                        <a:rPr lang="en-US" sz="2000" dirty="0">
                          <a:latin typeface="Times New Roman"/>
                          <a:ea typeface="Times New Roman"/>
                          <a:cs typeface="Times New Roman"/>
                        </a:rPr>
                        <a:t>, </a:t>
                      </a:r>
                      <a:r>
                        <a:rPr lang="en-US" sz="2000" dirty="0" err="1">
                          <a:latin typeface="Times New Roman"/>
                          <a:ea typeface="Times New Roman"/>
                          <a:cs typeface="Times New Roman"/>
                        </a:rPr>
                        <a:t>bán</a:t>
                      </a:r>
                      <a:r>
                        <a:rPr lang="en-US" sz="2000" dirty="0">
                          <a:latin typeface="Times New Roman"/>
                          <a:ea typeface="Times New Roman"/>
                          <a:cs typeface="Times New Roman"/>
                        </a:rPr>
                        <a:t> tem)</a:t>
                      </a:r>
                      <a:endParaRPr lang="vi-VN" sz="2000" dirty="0">
                        <a:latin typeface=".VnTime"/>
                        <a:ea typeface="Times New Roma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vMerge="1">
                  <a:txBody>
                    <a:bodyPr/>
                    <a:lstStyle/>
                    <a:p>
                      <a:endParaRPr lang="vi-VN"/>
                    </a:p>
                  </a:txBody>
                  <a:tcPr/>
                </a:tc>
                <a:tc vMerge="1">
                  <a:txBody>
                    <a:bodyPr/>
                    <a:lstStyle/>
                    <a:p>
                      <a:endParaRPr lang="vi-VN"/>
                    </a:p>
                  </a:txBody>
                  <a:tcPr/>
                </a:tc>
                <a:tc>
                  <a:txBody>
                    <a:bodyPr/>
                    <a:lstStyle/>
                    <a:p>
                      <a:pPr algn="ctr">
                        <a:spcBef>
                          <a:spcPts val="600"/>
                        </a:spcBef>
                        <a:spcAft>
                          <a:spcPts val="0"/>
                        </a:spcAft>
                      </a:pPr>
                      <a:r>
                        <a:rPr lang="en-US" sz="2000" dirty="0">
                          <a:latin typeface="Times New Roman"/>
                          <a:ea typeface="Times New Roman"/>
                          <a:cs typeface="Times New Roman"/>
                        </a:rPr>
                        <a:t>1 + </a:t>
                      </a:r>
                      <a:r>
                        <a:rPr lang="en-US" sz="2000" dirty="0" err="1">
                          <a:latin typeface="Times New Roman"/>
                          <a:ea typeface="Times New Roman"/>
                          <a:cs typeface="Times New Roman"/>
                        </a:rPr>
                        <a:t>Thu</a:t>
                      </a:r>
                      <a:r>
                        <a:rPr lang="en-US" sz="2000" dirty="0" err="1">
                          <a:latin typeface="Times New Roman"/>
                          <a:ea typeface="Times New Roman"/>
                          <a:cs typeface="Arial"/>
                        </a:rPr>
                        <a:t>ế</a:t>
                      </a:r>
                      <a:r>
                        <a:rPr lang="en-US" sz="2000" dirty="0">
                          <a:latin typeface="Times New Roman"/>
                          <a:ea typeface="Times New Roman"/>
                          <a:cs typeface="Times New Roman"/>
                        </a:rPr>
                        <a:t> </a:t>
                      </a:r>
                      <a:r>
                        <a:rPr lang="en-US" sz="2000" dirty="0" err="1">
                          <a:latin typeface="Times New Roman"/>
                          <a:ea typeface="Times New Roman"/>
                          <a:cs typeface="Times New Roman"/>
                        </a:rPr>
                        <a:t>su</a:t>
                      </a:r>
                      <a:r>
                        <a:rPr lang="en-US" sz="2000" dirty="0" err="1">
                          <a:latin typeface="Times New Roman"/>
                          <a:ea typeface="Times New Roman"/>
                          <a:cs typeface="Arial"/>
                        </a:rPr>
                        <a:t>ấ</a:t>
                      </a:r>
                      <a:r>
                        <a:rPr lang="en-US" sz="2000" dirty="0" err="1">
                          <a:latin typeface="Times New Roman"/>
                          <a:ea typeface="Times New Roman"/>
                          <a:cs typeface="Times New Roman"/>
                        </a:rPr>
                        <a:t>t</a:t>
                      </a:r>
                      <a:r>
                        <a:rPr lang="en-US" sz="2000" dirty="0">
                          <a:latin typeface="Times New Roman"/>
                          <a:ea typeface="Times New Roman"/>
                          <a:cs typeface="Times New Roman"/>
                        </a:rPr>
                        <a:t> </a:t>
                      </a:r>
                      <a:r>
                        <a:rPr lang="en-US" sz="2000" dirty="0" err="1">
                          <a:latin typeface="Times New Roman"/>
                          <a:ea typeface="Times New Roman"/>
                          <a:cs typeface="Times New Roman"/>
                        </a:rPr>
                        <a:t>c</a:t>
                      </a:r>
                      <a:r>
                        <a:rPr lang="en-US" sz="2000" dirty="0" err="1">
                          <a:latin typeface="Times New Roman"/>
                          <a:ea typeface="Times New Roman"/>
                          <a:cs typeface="Arial"/>
                        </a:rPr>
                        <a:t>ủ</a:t>
                      </a:r>
                      <a:r>
                        <a:rPr lang="en-US" sz="2000" dirty="0" err="1">
                          <a:latin typeface="Times New Roman"/>
                          <a:ea typeface="Times New Roman"/>
                          <a:cs typeface="Times New Roman"/>
                        </a:rPr>
                        <a:t>a</a:t>
                      </a:r>
                      <a:r>
                        <a:rPr lang="en-US" sz="2000" dirty="0">
                          <a:latin typeface="Times New Roman"/>
                          <a:ea typeface="Times New Roman"/>
                          <a:cs typeface="Times New Roman"/>
                        </a:rPr>
                        <a:t> </a:t>
                      </a:r>
                      <a:r>
                        <a:rPr lang="en-US" sz="2000" dirty="0" err="1">
                          <a:latin typeface="Times New Roman"/>
                          <a:ea typeface="Times New Roman"/>
                          <a:cs typeface="Times New Roman"/>
                        </a:rPr>
                        <a:t>h</a:t>
                      </a:r>
                      <a:r>
                        <a:rPr lang="en-US" sz="2000" dirty="0" err="1">
                          <a:latin typeface="Times New Roman"/>
                          <a:ea typeface="Times New Roman"/>
                          <a:cs typeface="Arial"/>
                        </a:rPr>
                        <a:t>à</a:t>
                      </a:r>
                      <a:r>
                        <a:rPr lang="en-US" sz="2000" dirty="0" err="1">
                          <a:latin typeface="Times New Roman"/>
                          <a:ea typeface="Times New Roman"/>
                          <a:cs typeface=".VnTime"/>
                        </a:rPr>
                        <a:t>ng</a:t>
                      </a:r>
                      <a:r>
                        <a:rPr lang="en-US" sz="2000" dirty="0">
                          <a:latin typeface="Times New Roman"/>
                          <a:ea typeface="Times New Roman"/>
                          <a:cs typeface=".VnTime"/>
                        </a:rPr>
                        <a:t> </a:t>
                      </a:r>
                      <a:r>
                        <a:rPr lang="en-US" sz="2000" dirty="0" err="1">
                          <a:latin typeface="Times New Roman"/>
                          <a:ea typeface="Times New Roman"/>
                          <a:cs typeface=".VnTime"/>
                        </a:rPr>
                        <a:t>hóa</a:t>
                      </a:r>
                      <a:r>
                        <a:rPr lang="en-US" sz="2000" dirty="0">
                          <a:latin typeface="Times New Roman"/>
                          <a:ea typeface="Times New Roman"/>
                          <a:cs typeface=".VnTime"/>
                        </a:rPr>
                        <a:t>, </a:t>
                      </a:r>
                      <a:r>
                        <a:rPr lang="en-US" sz="2000" dirty="0" err="1">
                          <a:latin typeface="Times New Roman"/>
                          <a:ea typeface="Times New Roman"/>
                          <a:cs typeface=".VnTime"/>
                        </a:rPr>
                        <a:t>d</a:t>
                      </a:r>
                      <a:r>
                        <a:rPr lang="en-US" sz="2000" dirty="0" err="1">
                          <a:latin typeface="Times New Roman"/>
                          <a:ea typeface="Times New Roman"/>
                          <a:cs typeface="Arial"/>
                        </a:rPr>
                        <a:t>ị</a:t>
                      </a:r>
                      <a:r>
                        <a:rPr lang="en-US" sz="2000" dirty="0" err="1">
                          <a:latin typeface="Times New Roman"/>
                          <a:ea typeface="Times New Roman"/>
                          <a:cs typeface="Times New Roman"/>
                        </a:rPr>
                        <a:t>ch</a:t>
                      </a:r>
                      <a:r>
                        <a:rPr lang="en-US" sz="2000" dirty="0">
                          <a:latin typeface="Times New Roman"/>
                          <a:ea typeface="Times New Roman"/>
                          <a:cs typeface="Times New Roman"/>
                        </a:rPr>
                        <a:t> </a:t>
                      </a:r>
                      <a:r>
                        <a:rPr lang="en-US" sz="2000" dirty="0" err="1">
                          <a:latin typeface="Times New Roman"/>
                          <a:ea typeface="Times New Roman"/>
                          <a:cs typeface="Times New Roman"/>
                        </a:rPr>
                        <a:t>v</a:t>
                      </a:r>
                      <a:r>
                        <a:rPr lang="en-US" sz="2000" dirty="0" err="1">
                          <a:latin typeface="Times New Roman"/>
                          <a:ea typeface="Times New Roman"/>
                          <a:cs typeface="Arial"/>
                        </a:rPr>
                        <a:t>ụ</a:t>
                      </a:r>
                      <a:endParaRPr lang="vi-VN" sz="2000" dirty="0">
                        <a:latin typeface=".VnTime"/>
                        <a:ea typeface="Times New Roma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bl>
          </a:graphicData>
        </a:graphic>
      </p:graphicFrame>
      <p:sp>
        <p:nvSpPr>
          <p:cNvPr id="2049" name="Rectangle 1"/>
          <p:cNvSpPr>
            <a:spLocks noChangeArrowheads="1"/>
          </p:cNvSpPr>
          <p:nvPr/>
        </p:nvSpPr>
        <p:spPr bwMode="auto">
          <a:xfrm>
            <a:off x="685800" y="1659790"/>
            <a:ext cx="78486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do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sở</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sản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xuất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ra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là</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chưa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chịu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tiêu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thụ</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đặc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biệt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là</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đã</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tiêu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thụ</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đặc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biệt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nhưng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chưa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là</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tại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cửa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cộng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nếu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cộng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tiêu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thụ</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đặc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biệt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nếu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cộng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bảo</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vệ</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môi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trường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nếu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tại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cửa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xác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quy</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về</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sử</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dụng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thanh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ghi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thanh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là</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đã</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như</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tem,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vé</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cước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vận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tải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vé</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xổ</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kiến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thiết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thì</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chưa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xác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như</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sau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4" fill="hold" grpId="0" nodeType="clickEffect">
                                  <p:stCondLst>
                                    <p:cond delay="0"/>
                                  </p:stCondLst>
                                  <p:childTnLst>
                                    <p:set>
                                      <p:cBhvr>
                                        <p:cTn id="10" dur="1" fill="hold">
                                          <p:stCondLst>
                                            <p:cond delay="0"/>
                                          </p:stCondLst>
                                        </p:cTn>
                                        <p:tgtEl>
                                          <p:spTgt spid="2049"/>
                                        </p:tgtEl>
                                        <p:attrNameLst>
                                          <p:attrName>style.visibility</p:attrName>
                                        </p:attrNameLst>
                                      </p:cBhvr>
                                      <p:to>
                                        <p:strVal val="visible"/>
                                      </p:to>
                                    </p:set>
                                    <p:animEffect transition="in" filter="wheel(4)">
                                      <p:cBhvr>
                                        <p:cTn id="11" dur="2000"/>
                                        <p:tgtEl>
                                          <p:spTgt spid="2049"/>
                                        </p:tgtEl>
                                      </p:cBhvr>
                                    </p:animEffect>
                                  </p:childTnLst>
                                </p:cTn>
                              </p:par>
                              <p:par>
                                <p:cTn id="12" presetID="21" presetClass="entr" presetSubtype="4"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heel(4)">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49"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2743200" y="0"/>
            <a:ext cx="3657600" cy="762000"/>
          </a:xfrm>
        </p:spPr>
        <p:txBody>
          <a:bodyPr/>
          <a:lstStyle/>
          <a:p>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endParaRPr lang="en-US" dirty="0">
              <a:latin typeface="Times New Roman" panose="02020603050405020304" pitchFamily="18" charset="0"/>
              <a:cs typeface="Times New Roman" panose="02020603050405020304" pitchFamily="18" charset="0"/>
            </a:endParaRPr>
          </a:p>
        </p:txBody>
      </p:sp>
      <p:sp>
        <p:nvSpPr>
          <p:cNvPr id="69635" name="Rectangle 3"/>
          <p:cNvSpPr>
            <a:spLocks noGrp="1" noChangeArrowheads="1"/>
          </p:cNvSpPr>
          <p:nvPr>
            <p:ph type="body" idx="1"/>
          </p:nvPr>
        </p:nvSpPr>
        <p:spPr>
          <a:xfrm>
            <a:off x="304800" y="1447800"/>
            <a:ext cx="3505200" cy="4800600"/>
          </a:xfrm>
        </p:spPr>
        <p:txBody>
          <a:bodyPr/>
          <a:lstStyle/>
          <a:p>
            <a:pPr marL="0" indent="0" algn="just">
              <a:buNone/>
            </a:pPr>
            <a:r>
              <a:rPr lang="en-US" sz="2600" b="0" dirty="0" err="1">
                <a:solidFill>
                  <a:schemeClr val="tx1"/>
                </a:solidFill>
                <a:latin typeface="Times New Roman" panose="02020603050405020304" pitchFamily="18" charset="0"/>
                <a:cs typeface="Times New Roman" panose="02020603050405020304" pitchFamily="18" charset="0"/>
              </a:rPr>
              <a:t>Thuế</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môn</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bài</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là</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một</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sắc</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thuế</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trực</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thu</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mà</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tổ</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chức</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sản</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xuất</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kinh</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doanh</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hàng</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hóa</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dịch</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vụ</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và</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hộ</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gia</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đình</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cá</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nhân</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hoạt</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động</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SXKD</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phải</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nộp</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định</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kỳ</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hàng</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năm</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dựa</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trên</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vốn</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điều</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lệ</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vốn</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đầu</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tư</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đối</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với</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tổ</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chức</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hoặc</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thu</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theo</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năm</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đối</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với</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hộ</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kinh</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doanh</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cá</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nhân</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kinh</a:t>
            </a: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doanh</a:t>
            </a:r>
            <a:r>
              <a:rPr lang="en-US" sz="2600" b="0" dirty="0">
                <a:solidFill>
                  <a:schemeClr val="tx1"/>
                </a:solidFill>
                <a:latin typeface="Times New Roman" panose="02020603050405020304" pitchFamily="18" charset="0"/>
                <a:cs typeface="Times New Roman" panose="02020603050405020304" pitchFamily="18" charset="0"/>
              </a:rPr>
              <a:t>)</a:t>
            </a:r>
          </a:p>
        </p:txBody>
      </p:sp>
      <p:sp>
        <p:nvSpPr>
          <p:cNvPr id="37890" name="AutoShape 2" descr="THUẾ TÀI NGUYÊN LÀ GÌ? ĐỐI TƯỢNG NÀO PHẢI ĐÓNG THUẾ TÀI NGUYÊN? - KẾ TOÁN  ĐIỆN TỬ"/>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2" name="AutoShape 2" descr="Mức thuế trước bạ xe máy mới nhất 2021 - HoaTieu.v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Mức thuế trước bạ xe máy mới nhất 2021 - HoaTieu.v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2" descr="CÁC TRƯỜNG HỢP PHẢI NỘP HOẶC ĐƯỢC MIỄN NỘP THUẾ MÔN BÀI - Luật Hồng Bàn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CÁC TRƯỜNG HỢP PHẢI NỘP HOẶC ĐƯỢC MIỄN NỘP THUẾ MÔN BÀI - Luật Hồng Bàng"/>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CÁC TRƯỜNG HỢP PHẢI NỘP HOẶC ĐƯỢC MIỄN NỘP THUẾ MÔN BÀI - Luật Hồng Bàng"/>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272" name="Picture 8" descr="Sửa đổi quy định về lệ phí môn bài hỗ trợ doanh nghiệp khởi nghiệp -  Smartta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199" y="1447800"/>
            <a:ext cx="5029201"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22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wheel(1)">
                                      <p:cBhvr>
                                        <p:cTn id="7" dur="2000"/>
                                        <p:tgtEl>
                                          <p:spTgt spid="6963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Effect transition="in" filter="circle(in)">
                                      <p:cBhvr>
                                        <p:cTn id="12" dur="2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build="p"/>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19200"/>
            <a:ext cx="8382000" cy="5410200"/>
          </a:xfrm>
        </p:spPr>
        <p:txBody>
          <a:bodyPr/>
          <a:lstStyle/>
          <a:p>
            <a:pPr marL="0" indent="0" algn="just">
              <a:buNone/>
            </a:pP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Mức</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nộp</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thuế</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môn</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bài</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của</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các</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tổ</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chức</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kinh</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doanh</a:t>
            </a:r>
            <a:r>
              <a:rPr lang="en-US" sz="2200" i="1"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200" dirty="0">
                <a:solidFill>
                  <a:schemeClr val="tx1"/>
                </a:solidFill>
                <a:latin typeface="Times New Roman" panose="02020603050405020304" pitchFamily="18" charset="0"/>
                <a:cs typeface="Times New Roman" panose="02020603050405020304" pitchFamily="18" charset="0"/>
              </a:rPr>
              <a:t>	</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Các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Doanh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nghiệp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Nhà</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nước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Công</a:t>
            </a:r>
            <a:r>
              <a:rPr lang="en-US" sz="2200" b="0" dirty="0">
                <a:solidFill>
                  <a:schemeClr val="tx1"/>
                </a:solidFill>
                <a:latin typeface="Times New Roman" panose="02020603050405020304" pitchFamily="18" charset="0"/>
                <a:cs typeface="Times New Roman" panose="02020603050405020304" pitchFamily="18" charset="0"/>
              </a:rPr>
              <a:t> ty </a:t>
            </a:r>
            <a:r>
              <a:rPr lang="en-US" sz="2200" b="0" dirty="0" err="1">
                <a:solidFill>
                  <a:schemeClr val="tx1"/>
                </a:solidFill>
                <a:latin typeface="Times New Roman" panose="02020603050405020304" pitchFamily="18" charset="0"/>
                <a:cs typeface="Times New Roman" panose="02020603050405020304" pitchFamily="18" charset="0"/>
              </a:rPr>
              <a:t>cổ</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phần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Công</a:t>
            </a:r>
            <a:r>
              <a:rPr lang="en-US" sz="2200" b="0" dirty="0">
                <a:solidFill>
                  <a:schemeClr val="tx1"/>
                </a:solidFill>
                <a:latin typeface="Times New Roman" panose="02020603050405020304" pitchFamily="18" charset="0"/>
                <a:cs typeface="Times New Roman" panose="02020603050405020304" pitchFamily="18" charset="0"/>
              </a:rPr>
              <a:t> ty </a:t>
            </a:r>
            <a:r>
              <a:rPr lang="en-US" sz="2200" b="0" dirty="0" err="1">
                <a:solidFill>
                  <a:schemeClr val="tx1"/>
                </a:solidFill>
                <a:latin typeface="Times New Roman" panose="02020603050405020304" pitchFamily="18" charset="0"/>
                <a:cs typeface="Times New Roman" panose="02020603050405020304" pitchFamily="18" charset="0"/>
              </a:rPr>
              <a:t>trách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nhiệm</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hữu</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hạn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Doanh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nghiệp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tư</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nhân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Doanh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nghiệp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hoạt</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động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theo</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Luật</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đầu</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tư</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nước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ngoài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tại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Việt</a:t>
            </a:r>
            <a:r>
              <a:rPr lang="en-US" sz="2200" b="0" dirty="0">
                <a:solidFill>
                  <a:schemeClr val="tx1"/>
                </a:solidFill>
                <a:latin typeface="Times New Roman" panose="02020603050405020304" pitchFamily="18" charset="0"/>
                <a:cs typeface="Times New Roman" panose="02020603050405020304" pitchFamily="18" charset="0"/>
              </a:rPr>
              <a:t> Nam, </a:t>
            </a:r>
            <a:r>
              <a:rPr lang="en-US" sz="2200" b="0" dirty="0" err="1">
                <a:solidFill>
                  <a:schemeClr val="tx1"/>
                </a:solidFill>
                <a:latin typeface="Times New Roman" panose="02020603050405020304" pitchFamily="18" charset="0"/>
                <a:cs typeface="Times New Roman" panose="02020603050405020304" pitchFamily="18" charset="0"/>
              </a:rPr>
              <a:t>tổ</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chức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và</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cá</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nhân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nước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ngoài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kinh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doanh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tại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Việt</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nam</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không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theo</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Luật</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đầu</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tư</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nước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ngoài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tại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Việt</a:t>
            </a:r>
            <a:r>
              <a:rPr lang="en-US" sz="2200" b="0" dirty="0">
                <a:solidFill>
                  <a:schemeClr val="tx1"/>
                </a:solidFill>
                <a:latin typeface="Times New Roman" panose="02020603050405020304" pitchFamily="18" charset="0"/>
                <a:cs typeface="Times New Roman" panose="02020603050405020304" pitchFamily="18" charset="0"/>
              </a:rPr>
              <a:t> Nam, </a:t>
            </a:r>
            <a:r>
              <a:rPr lang="en-US" sz="2200" b="0" dirty="0" err="1">
                <a:solidFill>
                  <a:schemeClr val="tx1"/>
                </a:solidFill>
                <a:latin typeface="Times New Roman" panose="02020603050405020304" pitchFamily="18" charset="0"/>
                <a:cs typeface="Times New Roman" panose="02020603050405020304" pitchFamily="18" charset="0"/>
              </a:rPr>
              <a:t>các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tổ</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chức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kinh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tế</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của</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tổ</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chức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chính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trị</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tổ</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chức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chính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trị</a:t>
            </a:r>
            <a:r>
              <a:rPr lang="en-US" sz="2200" b="0" dirty="0">
                <a:solidFill>
                  <a:schemeClr val="tx1"/>
                </a:solidFill>
                <a:latin typeface="Times New Roman" panose="02020603050405020304" pitchFamily="18" charset="0"/>
                <a:cs typeface="Times New Roman" panose="02020603050405020304" pitchFamily="18" charset="0"/>
              </a:rPr>
              <a:t> - </a:t>
            </a:r>
            <a:r>
              <a:rPr lang="en-US" sz="2200" b="0" dirty="0" err="1">
                <a:solidFill>
                  <a:schemeClr val="tx1"/>
                </a:solidFill>
                <a:latin typeface="Times New Roman" panose="02020603050405020304" pitchFamily="18" charset="0"/>
                <a:cs typeface="Times New Roman" panose="02020603050405020304" pitchFamily="18" charset="0"/>
              </a:rPr>
              <a:t>xã</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hội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tổ</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chức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xã</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hội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tổ</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chức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xã</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hội</a:t>
            </a:r>
            <a:r>
              <a:rPr lang="en-US" sz="2200" b="0" dirty="0">
                <a:solidFill>
                  <a:schemeClr val="tx1"/>
                </a:solidFill>
                <a:latin typeface="Times New Roman" panose="02020603050405020304" pitchFamily="18" charset="0"/>
                <a:cs typeface="Times New Roman" panose="02020603050405020304" pitchFamily="18" charset="0"/>
              </a:rPr>
              <a:t> - </a:t>
            </a:r>
            <a:r>
              <a:rPr lang="en-US" sz="2200" b="0" dirty="0" err="1">
                <a:solidFill>
                  <a:schemeClr val="tx1"/>
                </a:solidFill>
                <a:latin typeface="Times New Roman" panose="02020603050405020304" pitchFamily="18" charset="0"/>
                <a:cs typeface="Times New Roman" panose="02020603050405020304" pitchFamily="18" charset="0"/>
              </a:rPr>
              <a:t>nghề</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nghiệp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đơn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vị</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vũ</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trang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nhân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dân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các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tổ</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chức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đơn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vị</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sự</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nghiệp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khác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và</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tổ</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chức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kinh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doanh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hạch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toán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kinh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tế</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độc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lập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khác</a:t>
            </a:r>
            <a:r>
              <a:rPr lang="en-US" sz="2200" b="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200" b="0" dirty="0">
                <a:solidFill>
                  <a:schemeClr val="tx1"/>
                </a:solidFill>
                <a:latin typeface="Times New Roman" panose="02020603050405020304" pitchFamily="18" charset="0"/>
                <a:cs typeface="Times New Roman" panose="02020603050405020304" pitchFamily="18" charset="0"/>
              </a:rPr>
              <a:t>	- </a:t>
            </a:r>
            <a:r>
              <a:rPr lang="en-US" sz="2200" b="0" dirty="0" err="1">
                <a:solidFill>
                  <a:schemeClr val="tx1"/>
                </a:solidFill>
                <a:latin typeface="Times New Roman" panose="02020603050405020304" pitchFamily="18" charset="0"/>
                <a:cs typeface="Times New Roman" panose="02020603050405020304" pitchFamily="18" charset="0"/>
              </a:rPr>
              <a:t>Các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Hợp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tác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xã</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Liên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hiệp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Hợp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tác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xã</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và</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các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Quỹ</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tín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dụng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nhân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dân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gọi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chung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là</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các</a:t>
            </a:r>
            <a:r>
              <a:rPr lang="en-US" sz="2200" b="0" dirty="0">
                <a:solidFill>
                  <a:schemeClr val="tx1"/>
                </a:solidFill>
                <a:latin typeface="Times New Roman" panose="02020603050405020304" pitchFamily="18" charset="0"/>
                <a:cs typeface="Times New Roman" panose="02020603050405020304" pitchFamily="18" charset="0"/>
              </a:rPr>
              <a:t> HTX);</a:t>
            </a:r>
          </a:p>
          <a:p>
            <a:pPr marL="0" indent="0" algn="just">
              <a:buNone/>
            </a:pPr>
            <a:r>
              <a:rPr lang="en-US" sz="2200" b="0" dirty="0">
                <a:solidFill>
                  <a:schemeClr val="tx1"/>
                </a:solidFill>
                <a:latin typeface="Times New Roman" panose="02020603050405020304" pitchFamily="18" charset="0"/>
                <a:cs typeface="Times New Roman" panose="02020603050405020304" pitchFamily="18" charset="0"/>
              </a:rPr>
              <a:t>	- </a:t>
            </a:r>
            <a:r>
              <a:rPr lang="en-US" sz="2200" b="0" dirty="0" err="1">
                <a:solidFill>
                  <a:schemeClr val="tx1"/>
                </a:solidFill>
                <a:latin typeface="Times New Roman" panose="02020603050405020304" pitchFamily="18" charset="0"/>
                <a:cs typeface="Times New Roman" panose="02020603050405020304" pitchFamily="18" charset="0"/>
              </a:rPr>
              <a:t>Các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cơ</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sở</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kinh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doanh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là</a:t>
            </a:r>
            <a:r>
              <a:rPr lang="en-US" sz="2200" b="0" dirty="0">
                <a:solidFill>
                  <a:schemeClr val="tx1"/>
                </a:solidFill>
                <a:latin typeface="Times New Roman" panose="02020603050405020304" pitchFamily="18" charset="0"/>
                <a:cs typeface="Times New Roman" panose="02020603050405020304" pitchFamily="18" charset="0"/>
              </a:rPr>
              <a:t> chi </a:t>
            </a:r>
            <a:r>
              <a:rPr lang="en-US" sz="2200" b="0" dirty="0" err="1">
                <a:solidFill>
                  <a:schemeClr val="tx1"/>
                </a:solidFill>
                <a:latin typeface="Times New Roman" panose="02020603050405020304" pitchFamily="18" charset="0"/>
                <a:cs typeface="Times New Roman" panose="02020603050405020304" pitchFamily="18" charset="0"/>
              </a:rPr>
              <a:t>nhánh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cửa</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hàng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cửa</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hiệu</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thuộc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công</a:t>
            </a:r>
            <a:r>
              <a:rPr lang="en-US" sz="2200" b="0" dirty="0">
                <a:solidFill>
                  <a:schemeClr val="tx1"/>
                </a:solidFill>
                <a:latin typeface="Times New Roman" panose="02020603050405020304" pitchFamily="18" charset="0"/>
                <a:cs typeface="Times New Roman" panose="02020603050405020304" pitchFamily="18" charset="0"/>
              </a:rPr>
              <a:t> ty </a:t>
            </a:r>
            <a:r>
              <a:rPr lang="en-US" sz="2200" b="0" dirty="0" err="1">
                <a:solidFill>
                  <a:schemeClr val="tx1"/>
                </a:solidFill>
                <a:latin typeface="Times New Roman" panose="02020603050405020304" pitchFamily="18" charset="0"/>
                <a:cs typeface="Times New Roman" panose="02020603050405020304" pitchFamily="18" charset="0"/>
              </a:rPr>
              <a:t>hoặc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thuộc</a:t>
            </a:r>
            <a:r>
              <a:rPr lang="en-US" sz="2200" b="0" dirty="0">
                <a:solidFill>
                  <a:schemeClr val="tx1"/>
                </a:solidFill>
                <a:latin typeface="Times New Roman" panose="02020603050405020304" pitchFamily="18" charset="0"/>
                <a:cs typeface="Times New Roman" panose="02020603050405020304" pitchFamily="18" charset="0"/>
              </a:rPr>
              <a:t> chi </a:t>
            </a:r>
            <a:r>
              <a:rPr lang="en-US" sz="2200" b="0" dirty="0" err="1">
                <a:solidFill>
                  <a:schemeClr val="tx1"/>
                </a:solidFill>
                <a:latin typeface="Times New Roman" panose="02020603050405020304" pitchFamily="18" charset="0"/>
                <a:cs typeface="Times New Roman" panose="02020603050405020304" pitchFamily="18" charset="0"/>
              </a:rPr>
              <a:t>nhánh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hạch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toán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phụ</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thuộc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hoặc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báo</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sổ</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được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cấp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giấy</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chứng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nhận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đăng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ký</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kinh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doanh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có</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đăng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ký</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nộp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thuế</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và</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được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cấp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mã</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số</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thuế</a:t>
            </a:r>
            <a:r>
              <a:rPr lang="en-US" sz="2200" b="0" dirty="0">
                <a:solidFill>
                  <a:schemeClr val="tx1"/>
                </a:solidFill>
                <a:latin typeface="Times New Roman" panose="02020603050405020304" pitchFamily="18" charset="0"/>
                <a:cs typeface="Times New Roman" panose="02020603050405020304" pitchFamily="18" charset="0"/>
              </a:rPr>
              <a:t> ( </a:t>
            </a:r>
            <a:r>
              <a:rPr lang="en-US" sz="2200" b="0" dirty="0" err="1">
                <a:solidFill>
                  <a:schemeClr val="tx1"/>
                </a:solidFill>
                <a:latin typeface="Times New Roman" panose="02020603050405020304" pitchFamily="18" charset="0"/>
                <a:cs typeface="Times New Roman" panose="02020603050405020304" pitchFamily="18" charset="0"/>
              </a:rPr>
              <a:t>loại</a:t>
            </a:r>
            <a:r>
              <a:rPr lang="en-US" sz="2200" b="0" dirty="0">
                <a:solidFill>
                  <a:schemeClr val="tx1"/>
                </a:solidFill>
                <a:latin typeface="Times New Roman" panose="02020603050405020304" pitchFamily="18" charset="0"/>
                <a:cs typeface="Times New Roman" panose="02020603050405020304" pitchFamily="18" charset="0"/>
              </a:rPr>
              <a:t> 13 </a:t>
            </a:r>
            <a:r>
              <a:rPr lang="en-US" sz="2200" b="0" dirty="0" err="1">
                <a:solidFill>
                  <a:schemeClr val="tx1"/>
                </a:solidFill>
                <a:latin typeface="Times New Roman" panose="02020603050405020304" pitchFamily="18" charset="0"/>
                <a:cs typeface="Times New Roman" panose="02020603050405020304" pitchFamily="18" charset="0"/>
              </a:rPr>
              <a:t>số</a:t>
            </a:r>
            <a:r>
              <a:rPr lang="en-US" sz="2200" b="0" dirty="0">
                <a:solidFill>
                  <a:schemeClr val="tx1"/>
                </a:solidFill>
                <a:latin typeface="Times New Roman" panose="02020603050405020304" pitchFamily="18" charset="0"/>
                <a:cs typeface="Times New Roman" panose="02020603050405020304" pitchFamily="18" charset="0"/>
              </a:rPr>
              <a:t> );</a:t>
            </a:r>
          </a:p>
        </p:txBody>
      </p:sp>
      <p:sp>
        <p:nvSpPr>
          <p:cNvPr id="5" name="Rectangle 2"/>
          <p:cNvSpPr txBox="1">
            <a:spLocks noChangeArrowheads="1"/>
          </p:cNvSpPr>
          <p:nvPr/>
        </p:nvSpPr>
        <p:spPr bwMode="gray">
          <a:xfrm>
            <a:off x="2743200" y="0"/>
            <a:ext cx="3657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Verdana" pitchFamily="34" charset="0"/>
              </a:defRPr>
            </a:lvl2pPr>
            <a:lvl3pPr algn="l" rtl="0" eaLnBrk="1" fontAlgn="base" hangingPunct="1">
              <a:spcBef>
                <a:spcPct val="0"/>
              </a:spcBef>
              <a:spcAft>
                <a:spcPct val="0"/>
              </a:spcAft>
              <a:defRPr sz="3200" b="1">
                <a:solidFill>
                  <a:schemeClr val="bg1"/>
                </a:solidFill>
                <a:latin typeface="Verdana" pitchFamily="34" charset="0"/>
              </a:defRPr>
            </a:lvl3pPr>
            <a:lvl4pPr algn="l" rtl="0" eaLnBrk="1" fontAlgn="base" hangingPunct="1">
              <a:spcBef>
                <a:spcPct val="0"/>
              </a:spcBef>
              <a:spcAft>
                <a:spcPct val="0"/>
              </a:spcAft>
              <a:defRPr sz="3200" b="1">
                <a:solidFill>
                  <a:schemeClr val="bg1"/>
                </a:solidFill>
                <a:latin typeface="Verdana" pitchFamily="34" charset="0"/>
              </a:defRPr>
            </a:lvl4pPr>
            <a:lvl5pPr algn="l" rtl="0" eaLnBrk="1" fontAlgn="base" hangingPunct="1">
              <a:spcBef>
                <a:spcPct val="0"/>
              </a:spcBef>
              <a:spcAft>
                <a:spcPct val="0"/>
              </a:spcAft>
              <a:defRPr sz="3200" b="1">
                <a:solidFill>
                  <a:schemeClr val="bg1"/>
                </a:solidFill>
                <a:latin typeface="Verdana" pitchFamily="34" charset="0"/>
              </a:defRPr>
            </a:lvl5pPr>
            <a:lvl6pPr marL="457200" algn="l" rtl="0" eaLnBrk="1" fontAlgn="base" hangingPunct="1">
              <a:spcBef>
                <a:spcPct val="0"/>
              </a:spcBef>
              <a:spcAft>
                <a:spcPct val="0"/>
              </a:spcAft>
              <a:defRPr sz="3200" b="1">
                <a:solidFill>
                  <a:schemeClr val="bg1"/>
                </a:solidFill>
                <a:latin typeface="Verdana" pitchFamily="34" charset="0"/>
              </a:defRPr>
            </a:lvl6pPr>
            <a:lvl7pPr marL="914400" algn="l" rtl="0" eaLnBrk="1" fontAlgn="base" hangingPunct="1">
              <a:spcBef>
                <a:spcPct val="0"/>
              </a:spcBef>
              <a:spcAft>
                <a:spcPct val="0"/>
              </a:spcAft>
              <a:defRPr sz="3200" b="1">
                <a:solidFill>
                  <a:schemeClr val="bg1"/>
                </a:solidFill>
                <a:latin typeface="Verdana" pitchFamily="34" charset="0"/>
              </a:defRPr>
            </a:lvl7pPr>
            <a:lvl8pPr marL="1371600" algn="l" rtl="0" eaLnBrk="1" fontAlgn="base" hangingPunct="1">
              <a:spcBef>
                <a:spcPct val="0"/>
              </a:spcBef>
              <a:spcAft>
                <a:spcPct val="0"/>
              </a:spcAft>
              <a:defRPr sz="3200" b="1">
                <a:solidFill>
                  <a:schemeClr val="bg1"/>
                </a:solidFill>
                <a:latin typeface="Verdana" pitchFamily="34" charset="0"/>
              </a:defRPr>
            </a:lvl8pPr>
            <a:lvl9pPr marL="1828800" algn="l" rtl="0" eaLnBrk="1" fontAlgn="base" hangingPunct="1">
              <a:spcBef>
                <a:spcPct val="0"/>
              </a:spcBef>
              <a:spcAft>
                <a:spcPct val="0"/>
              </a:spcAft>
              <a:defRPr sz="3200" b="1">
                <a:solidFill>
                  <a:schemeClr val="bg1"/>
                </a:solidFill>
                <a:latin typeface="Verdana" pitchFamily="34" charset="0"/>
              </a:defRPr>
            </a:lvl9pPr>
          </a:lstStyle>
          <a:p>
            <a:r>
              <a:rPr lang="en-US" kern="0">
                <a:latin typeface="Times New Roman" panose="02020603050405020304" pitchFamily="18" charset="0"/>
                <a:cs typeface="Times New Roman" panose="02020603050405020304" pitchFamily="18" charset="0"/>
              </a:rPr>
              <a:t>4.3. Thuế môn bài</a:t>
            </a:r>
            <a:endParaRPr lang="en-US" kern="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0834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heel(1)">
                                      <p:cBhvr>
                                        <p:cTn id="2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2743200" y="0"/>
            <a:ext cx="3657600" cy="762000"/>
          </a:xfrm>
        </p:spPr>
        <p:txBody>
          <a:bodyPr/>
          <a:lstStyle/>
          <a:p>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endParaRPr lang="en-US"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nvGraphicFramePr>
        <p:xfrm>
          <a:off x="381000" y="2743200"/>
          <a:ext cx="8458200" cy="3500241"/>
        </p:xfrm>
        <a:graphic>
          <a:graphicData uri="http://schemas.openxmlformats.org/drawingml/2006/table">
            <a:tbl>
              <a:tblPr>
                <a:tableStyleId>{5C22544A-7EE6-4342-B048-85BDC9FD1C3A}</a:tableStyleId>
              </a:tblPr>
              <a:tblGrid>
                <a:gridCol w="2225842">
                  <a:extLst>
                    <a:ext uri="{9D8B030D-6E8A-4147-A177-3AD203B41FA5}">
                      <a16:colId xmlns:a16="http://schemas.microsoft.com/office/drawing/2014/main" val="20000"/>
                    </a:ext>
                  </a:extLst>
                </a:gridCol>
                <a:gridCol w="2893595">
                  <a:extLst>
                    <a:ext uri="{9D8B030D-6E8A-4147-A177-3AD203B41FA5}">
                      <a16:colId xmlns:a16="http://schemas.microsoft.com/office/drawing/2014/main" val="20001"/>
                    </a:ext>
                  </a:extLst>
                </a:gridCol>
                <a:gridCol w="3338763">
                  <a:extLst>
                    <a:ext uri="{9D8B030D-6E8A-4147-A177-3AD203B41FA5}">
                      <a16:colId xmlns:a16="http://schemas.microsoft.com/office/drawing/2014/main" val="20002"/>
                    </a:ext>
                  </a:extLst>
                </a:gridCol>
              </a:tblGrid>
              <a:tr h="906576">
                <a:tc>
                  <a:txBody>
                    <a:bodyPr/>
                    <a:lstStyle/>
                    <a:p>
                      <a:pPr algn="ctr">
                        <a:lnSpc>
                          <a:spcPct val="150000"/>
                        </a:lnSpc>
                        <a:spcAft>
                          <a:spcPts val="0"/>
                        </a:spcAft>
                      </a:pPr>
                      <a:r>
                        <a:rPr lang="en-US" sz="2200" b="1" dirty="0" err="1">
                          <a:effectLst/>
                          <a:latin typeface="Times New Roman" panose="02020603050405020304" pitchFamily="18" charset="0"/>
                          <a:cs typeface="Times New Roman" panose="02020603050405020304" pitchFamily="18" charset="0"/>
                        </a:rPr>
                        <a:t>Bậc</a:t>
                      </a:r>
                      <a:r>
                        <a:rPr lang="en-US" sz="2200" b="1" dirty="0">
                          <a:effectLst/>
                          <a:latin typeface="Times New Roman" panose="02020603050405020304" pitchFamily="18" charset="0"/>
                          <a:cs typeface="Times New Roman" panose="02020603050405020304" pitchFamily="18" charset="0"/>
                        </a:rPr>
                        <a:t> </a:t>
                      </a:r>
                      <a:r>
                        <a:rPr lang="en-US" sz="2200" b="1" dirty="0" err="1">
                          <a:effectLst/>
                          <a:latin typeface="Times New Roman" panose="02020603050405020304" pitchFamily="18" charset="0"/>
                          <a:cs typeface="Times New Roman" panose="02020603050405020304" pitchFamily="18" charset="0"/>
                        </a:rPr>
                        <a:t>thuế</a:t>
                      </a:r>
                      <a:r>
                        <a:rPr lang="en-US" sz="2200" b="1" dirty="0">
                          <a:effectLst/>
                          <a:latin typeface="Times New Roman" panose="02020603050405020304" pitchFamily="18" charset="0"/>
                          <a:cs typeface="Times New Roman" panose="02020603050405020304" pitchFamily="18" charset="0"/>
                        </a:rPr>
                        <a:t> </a:t>
                      </a:r>
                      <a:r>
                        <a:rPr lang="en-US" sz="2200" b="1" dirty="0" err="1">
                          <a:effectLst/>
                          <a:latin typeface="Times New Roman" panose="02020603050405020304" pitchFamily="18" charset="0"/>
                          <a:cs typeface="Times New Roman" panose="02020603050405020304" pitchFamily="18" charset="0"/>
                        </a:rPr>
                        <a:t>môn</a:t>
                      </a:r>
                      <a:r>
                        <a:rPr lang="en-US" sz="2200" b="1" dirty="0">
                          <a:effectLst/>
                          <a:latin typeface="Times New Roman" panose="02020603050405020304" pitchFamily="18" charset="0"/>
                          <a:cs typeface="Times New Roman" panose="02020603050405020304" pitchFamily="18" charset="0"/>
                        </a:rPr>
                        <a:t> </a:t>
                      </a:r>
                      <a:r>
                        <a:rPr lang="en-US" sz="2200" b="1" dirty="0" err="1">
                          <a:effectLst/>
                          <a:latin typeface="Times New Roman" panose="02020603050405020304" pitchFamily="18" charset="0"/>
                          <a:cs typeface="Times New Roman" panose="02020603050405020304" pitchFamily="18" charset="0"/>
                        </a:rPr>
                        <a:t>bài</a:t>
                      </a:r>
                      <a:endParaRPr lang="en-US" sz="2200" b="1" dirty="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algn="ctr">
                        <a:lnSpc>
                          <a:spcPct val="150000"/>
                        </a:lnSpc>
                        <a:spcAft>
                          <a:spcPts val="0"/>
                        </a:spcAft>
                      </a:pPr>
                      <a:r>
                        <a:rPr lang="en-US" sz="2200" b="1" dirty="0" err="1">
                          <a:effectLst/>
                          <a:latin typeface="Times New Roman" panose="02020603050405020304" pitchFamily="18" charset="0"/>
                          <a:cs typeface="Times New Roman" panose="02020603050405020304" pitchFamily="18" charset="0"/>
                        </a:rPr>
                        <a:t>Vốn</a:t>
                      </a:r>
                      <a:r>
                        <a:rPr lang="en-US" sz="2200" b="1" dirty="0">
                          <a:effectLst/>
                          <a:latin typeface="Times New Roman" panose="02020603050405020304" pitchFamily="18" charset="0"/>
                          <a:cs typeface="Times New Roman" panose="02020603050405020304" pitchFamily="18" charset="0"/>
                        </a:rPr>
                        <a:t> </a:t>
                      </a:r>
                      <a:r>
                        <a:rPr lang="en-US" sz="2200" b="1" dirty="0" err="1">
                          <a:effectLst/>
                          <a:latin typeface="Times New Roman" panose="02020603050405020304" pitchFamily="18" charset="0"/>
                          <a:cs typeface="Times New Roman" panose="02020603050405020304" pitchFamily="18" charset="0"/>
                        </a:rPr>
                        <a:t>đăng</a:t>
                      </a:r>
                      <a:r>
                        <a:rPr lang="en-US" sz="2200" b="1" dirty="0">
                          <a:effectLst/>
                          <a:latin typeface="Times New Roman" panose="02020603050405020304" pitchFamily="18" charset="0"/>
                          <a:cs typeface="Times New Roman" panose="02020603050405020304" pitchFamily="18" charset="0"/>
                        </a:rPr>
                        <a:t> </a:t>
                      </a:r>
                      <a:r>
                        <a:rPr lang="en-US" sz="2200" b="1" dirty="0" err="1">
                          <a:effectLst/>
                          <a:latin typeface="Times New Roman" panose="02020603050405020304" pitchFamily="18" charset="0"/>
                          <a:cs typeface="Times New Roman" panose="02020603050405020304" pitchFamily="18" charset="0"/>
                        </a:rPr>
                        <a:t>ký</a:t>
                      </a:r>
                      <a:endParaRPr lang="en-US" sz="2200" b="1" dirty="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algn="ctr">
                        <a:lnSpc>
                          <a:spcPct val="150000"/>
                        </a:lnSpc>
                        <a:spcAft>
                          <a:spcPts val="0"/>
                        </a:spcAft>
                      </a:pPr>
                      <a:r>
                        <a:rPr lang="en-US" sz="2200" b="1" dirty="0" err="1">
                          <a:effectLst/>
                          <a:latin typeface="Times New Roman" panose="02020603050405020304" pitchFamily="18" charset="0"/>
                          <a:cs typeface="Times New Roman" panose="02020603050405020304" pitchFamily="18" charset="0"/>
                        </a:rPr>
                        <a:t>Mức</a:t>
                      </a:r>
                      <a:r>
                        <a:rPr lang="en-US" sz="2200" b="1" dirty="0">
                          <a:effectLst/>
                          <a:latin typeface="Times New Roman" panose="02020603050405020304" pitchFamily="18" charset="0"/>
                          <a:cs typeface="Times New Roman" panose="02020603050405020304" pitchFamily="18" charset="0"/>
                        </a:rPr>
                        <a:t> </a:t>
                      </a:r>
                      <a:r>
                        <a:rPr lang="en-US" sz="2200" b="1" dirty="0" err="1">
                          <a:effectLst/>
                          <a:latin typeface="Times New Roman" panose="02020603050405020304" pitchFamily="18" charset="0"/>
                          <a:cs typeface="Times New Roman" panose="02020603050405020304" pitchFamily="18" charset="0"/>
                        </a:rPr>
                        <a:t>thuế</a:t>
                      </a:r>
                      <a:r>
                        <a:rPr lang="en-US" sz="2200" b="1" dirty="0">
                          <a:effectLst/>
                          <a:latin typeface="Times New Roman" panose="02020603050405020304" pitchFamily="18" charset="0"/>
                          <a:cs typeface="Times New Roman" panose="02020603050405020304" pitchFamily="18" charset="0"/>
                        </a:rPr>
                        <a:t> </a:t>
                      </a:r>
                      <a:r>
                        <a:rPr lang="en-US" sz="2200" b="1" dirty="0" err="1">
                          <a:effectLst/>
                          <a:latin typeface="Times New Roman" panose="02020603050405020304" pitchFamily="18" charset="0"/>
                          <a:cs typeface="Times New Roman" panose="02020603050405020304" pitchFamily="18" charset="0"/>
                        </a:rPr>
                        <a:t>Môn</a:t>
                      </a:r>
                      <a:r>
                        <a:rPr lang="en-US" sz="2200" b="1" dirty="0">
                          <a:effectLst/>
                          <a:latin typeface="Times New Roman" panose="02020603050405020304" pitchFamily="18" charset="0"/>
                          <a:cs typeface="Times New Roman" panose="02020603050405020304" pitchFamily="18" charset="0"/>
                        </a:rPr>
                        <a:t> </a:t>
                      </a:r>
                      <a:r>
                        <a:rPr lang="en-US" sz="2200" b="1" dirty="0" err="1">
                          <a:effectLst/>
                          <a:latin typeface="Times New Roman" panose="02020603050405020304" pitchFamily="18" charset="0"/>
                          <a:cs typeface="Times New Roman" panose="02020603050405020304" pitchFamily="18" charset="0"/>
                        </a:rPr>
                        <a:t>bài</a:t>
                      </a:r>
                      <a:r>
                        <a:rPr lang="en-US" sz="2200" b="1" dirty="0">
                          <a:effectLst/>
                          <a:latin typeface="Times New Roman" panose="02020603050405020304" pitchFamily="18" charset="0"/>
                          <a:cs typeface="Times New Roman" panose="02020603050405020304" pitchFamily="18" charset="0"/>
                        </a:rPr>
                        <a:t> </a:t>
                      </a:r>
                      <a:r>
                        <a:rPr lang="en-US" sz="2200" b="1" dirty="0" err="1">
                          <a:effectLst/>
                          <a:latin typeface="Times New Roman" panose="02020603050405020304" pitchFamily="18" charset="0"/>
                          <a:cs typeface="Times New Roman" panose="02020603050405020304" pitchFamily="18" charset="0"/>
                        </a:rPr>
                        <a:t>cả</a:t>
                      </a:r>
                      <a:r>
                        <a:rPr lang="en-US" sz="2200" b="1" dirty="0">
                          <a:effectLst/>
                          <a:latin typeface="Times New Roman" panose="02020603050405020304" pitchFamily="18" charset="0"/>
                          <a:cs typeface="Times New Roman" panose="02020603050405020304" pitchFamily="18" charset="0"/>
                        </a:rPr>
                        <a:t> </a:t>
                      </a:r>
                      <a:r>
                        <a:rPr lang="en-US" sz="2200" b="1" dirty="0" err="1">
                          <a:effectLst/>
                          <a:latin typeface="Times New Roman" panose="02020603050405020304" pitchFamily="18" charset="0"/>
                          <a:cs typeface="Times New Roman" panose="02020603050405020304" pitchFamily="18" charset="0"/>
                        </a:rPr>
                        <a:t>năm</a:t>
                      </a:r>
                      <a:endParaRPr lang="en-US" sz="2200" b="1" dirty="0">
                        <a:effectLst/>
                        <a:latin typeface="Times New Roman" panose="02020603050405020304" pitchFamily="18" charset="0"/>
                        <a:ea typeface="Times New Roman"/>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562363">
                <a:tc>
                  <a:txBody>
                    <a:bodyPr/>
                    <a:lstStyle/>
                    <a:p>
                      <a:pPr indent="342900" algn="ctr">
                        <a:lnSpc>
                          <a:spcPct val="150000"/>
                        </a:lnSpc>
                        <a:spcAft>
                          <a:spcPts val="0"/>
                        </a:spcAft>
                      </a:pPr>
                      <a:r>
                        <a:rPr lang="en-US" sz="2200" dirty="0">
                          <a:effectLst/>
                          <a:latin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cs typeface="Times New Roman" panose="02020603050405020304" pitchFamily="18" charset="0"/>
                        </a:rPr>
                        <a:t>Bậc</a:t>
                      </a:r>
                      <a:r>
                        <a:rPr lang="en-US" sz="2200" dirty="0">
                          <a:effectLst/>
                          <a:latin typeface="Times New Roman" panose="02020603050405020304" pitchFamily="18" charset="0"/>
                          <a:cs typeface="Times New Roman" panose="02020603050405020304" pitchFamily="18" charset="0"/>
                        </a:rPr>
                        <a:t> 1</a:t>
                      </a:r>
                      <a:endParaRPr lang="en-US" sz="2200" dirty="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200" dirty="0" err="1">
                          <a:effectLst/>
                          <a:latin typeface="Times New Roman" panose="02020603050405020304" pitchFamily="18" charset="0"/>
                          <a:cs typeface="Times New Roman" panose="02020603050405020304" pitchFamily="18" charset="0"/>
                        </a:rPr>
                        <a:t>Trên</a:t>
                      </a:r>
                      <a:r>
                        <a:rPr lang="en-US" sz="2200" dirty="0">
                          <a:effectLst/>
                          <a:latin typeface="Times New Roman" panose="02020603050405020304" pitchFamily="18" charset="0"/>
                          <a:cs typeface="Times New Roman" panose="02020603050405020304" pitchFamily="18" charset="0"/>
                        </a:rPr>
                        <a:t> 10 </a:t>
                      </a:r>
                      <a:r>
                        <a:rPr lang="en-US" sz="2200" dirty="0" err="1">
                          <a:effectLst/>
                          <a:latin typeface="Times New Roman" panose="02020603050405020304" pitchFamily="18" charset="0"/>
                          <a:cs typeface="Times New Roman" panose="02020603050405020304" pitchFamily="18" charset="0"/>
                        </a:rPr>
                        <a:t>tỷ</a:t>
                      </a:r>
                      <a:endParaRPr lang="en-US" sz="2200" dirty="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200" dirty="0">
                          <a:effectLst/>
                          <a:latin typeface="Times New Roman" panose="02020603050405020304" pitchFamily="18" charset="0"/>
                          <a:cs typeface="Times New Roman" panose="02020603050405020304" pitchFamily="18" charset="0"/>
                        </a:rPr>
                        <a:t>3.000.000</a:t>
                      </a:r>
                      <a:endParaRPr lang="en-US" sz="2200" dirty="0">
                        <a:effectLst/>
                        <a:latin typeface="Times New Roman" panose="02020603050405020304" pitchFamily="18" charset="0"/>
                        <a:ea typeface="Times New Roman"/>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562363">
                <a:tc>
                  <a:txBody>
                    <a:bodyPr/>
                    <a:lstStyle/>
                    <a:p>
                      <a:pPr indent="342900" algn="ctr">
                        <a:lnSpc>
                          <a:spcPct val="150000"/>
                        </a:lnSpc>
                        <a:spcAft>
                          <a:spcPts val="0"/>
                        </a:spcAft>
                      </a:pPr>
                      <a:r>
                        <a:rPr lang="en-US" sz="2200">
                          <a:effectLst/>
                          <a:latin typeface="Times New Roman" panose="02020603050405020304" pitchFamily="18" charset="0"/>
                          <a:cs typeface="Times New Roman" panose="02020603050405020304" pitchFamily="18" charset="0"/>
                        </a:rPr>
                        <a:t>- Bậc 2</a:t>
                      </a:r>
                      <a:endParaRPr lang="en-US" sz="220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200" dirty="0" err="1">
                          <a:effectLst/>
                          <a:latin typeface="Times New Roman" panose="02020603050405020304" pitchFamily="18" charset="0"/>
                          <a:cs typeface="Times New Roman" panose="02020603050405020304" pitchFamily="18" charset="0"/>
                        </a:rPr>
                        <a:t>Từ</a:t>
                      </a:r>
                      <a:r>
                        <a:rPr lang="en-US" sz="2200" dirty="0">
                          <a:effectLst/>
                          <a:latin typeface="Times New Roman" panose="02020603050405020304" pitchFamily="18" charset="0"/>
                          <a:cs typeface="Times New Roman" panose="02020603050405020304" pitchFamily="18" charset="0"/>
                        </a:rPr>
                        <a:t> 5 </a:t>
                      </a:r>
                      <a:r>
                        <a:rPr lang="en-US" sz="2200" dirty="0" err="1">
                          <a:effectLst/>
                          <a:latin typeface="Times New Roman" panose="02020603050405020304" pitchFamily="18" charset="0"/>
                          <a:cs typeface="Times New Roman" panose="02020603050405020304" pitchFamily="18" charset="0"/>
                        </a:rPr>
                        <a:t>tỷ</a:t>
                      </a:r>
                      <a:r>
                        <a:rPr lang="en-US" sz="2200" dirty="0">
                          <a:effectLst/>
                          <a:latin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cs typeface="Times New Roman" panose="02020603050405020304" pitchFamily="18" charset="0"/>
                        </a:rPr>
                        <a:t>đến</a:t>
                      </a:r>
                      <a:r>
                        <a:rPr lang="en-US" sz="2200" dirty="0">
                          <a:effectLst/>
                          <a:latin typeface="Times New Roman" panose="02020603050405020304" pitchFamily="18" charset="0"/>
                          <a:cs typeface="Times New Roman" panose="02020603050405020304" pitchFamily="18" charset="0"/>
                        </a:rPr>
                        <a:t> 10 </a:t>
                      </a:r>
                      <a:r>
                        <a:rPr lang="en-US" sz="2200" dirty="0" err="1">
                          <a:effectLst/>
                          <a:latin typeface="Times New Roman" panose="02020603050405020304" pitchFamily="18" charset="0"/>
                          <a:cs typeface="Times New Roman" panose="02020603050405020304" pitchFamily="18" charset="0"/>
                        </a:rPr>
                        <a:t>tỷ</a:t>
                      </a:r>
                      <a:endParaRPr lang="en-US" sz="2200" dirty="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200" dirty="0">
                          <a:effectLst/>
                          <a:latin typeface="Times New Roman" panose="02020603050405020304" pitchFamily="18" charset="0"/>
                          <a:cs typeface="Times New Roman" panose="02020603050405020304" pitchFamily="18" charset="0"/>
                        </a:rPr>
                        <a:t>2.000.000</a:t>
                      </a:r>
                      <a:endParaRPr lang="en-US" sz="2200" dirty="0">
                        <a:effectLst/>
                        <a:latin typeface="Times New Roman" panose="02020603050405020304" pitchFamily="18" charset="0"/>
                        <a:ea typeface="Times New Roman"/>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906576">
                <a:tc>
                  <a:txBody>
                    <a:bodyPr/>
                    <a:lstStyle/>
                    <a:p>
                      <a:pPr indent="342900" algn="ctr">
                        <a:lnSpc>
                          <a:spcPct val="150000"/>
                        </a:lnSpc>
                        <a:spcAft>
                          <a:spcPts val="0"/>
                        </a:spcAft>
                      </a:pPr>
                      <a:r>
                        <a:rPr lang="en-US" sz="2200">
                          <a:effectLst/>
                          <a:latin typeface="Times New Roman" panose="02020603050405020304" pitchFamily="18" charset="0"/>
                          <a:cs typeface="Times New Roman" panose="02020603050405020304" pitchFamily="18" charset="0"/>
                        </a:rPr>
                        <a:t>- Bậc 3</a:t>
                      </a:r>
                      <a:endParaRPr lang="en-US" sz="220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200">
                          <a:effectLst/>
                          <a:latin typeface="Times New Roman" panose="02020603050405020304" pitchFamily="18" charset="0"/>
                          <a:cs typeface="Times New Roman" panose="02020603050405020304" pitchFamily="18" charset="0"/>
                        </a:rPr>
                        <a:t>Từ 2 tỷ đến dưới 5 tỷ</a:t>
                      </a:r>
                      <a:endParaRPr lang="en-US" sz="220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200" dirty="0">
                          <a:effectLst/>
                          <a:latin typeface="Times New Roman" panose="02020603050405020304" pitchFamily="18" charset="0"/>
                          <a:cs typeface="Times New Roman" panose="02020603050405020304" pitchFamily="18" charset="0"/>
                        </a:rPr>
                        <a:t>1.500.000</a:t>
                      </a:r>
                      <a:endParaRPr lang="en-US" sz="2200" dirty="0">
                        <a:effectLst/>
                        <a:latin typeface="Times New Roman" panose="02020603050405020304" pitchFamily="18" charset="0"/>
                        <a:ea typeface="Times New Roman"/>
                        <a:cs typeface="Times New Roman" panose="02020603050405020304" pitchFamily="18" charset="0"/>
                      </a:endParaRPr>
                    </a:p>
                  </a:txBody>
                  <a:tcPr marL="0" marR="0" marT="0" marB="0" anchor="ctr"/>
                </a:tc>
                <a:extLst>
                  <a:ext uri="{0D108BD9-81ED-4DB2-BD59-A6C34878D82A}">
                    <a16:rowId xmlns:a16="http://schemas.microsoft.com/office/drawing/2014/main" val="10003"/>
                  </a:ext>
                </a:extLst>
              </a:tr>
              <a:tr h="562363">
                <a:tc>
                  <a:txBody>
                    <a:bodyPr/>
                    <a:lstStyle/>
                    <a:p>
                      <a:pPr indent="342900" algn="ctr">
                        <a:lnSpc>
                          <a:spcPct val="150000"/>
                        </a:lnSpc>
                        <a:spcAft>
                          <a:spcPts val="0"/>
                        </a:spcAft>
                      </a:pPr>
                      <a:r>
                        <a:rPr lang="en-US" sz="2200">
                          <a:effectLst/>
                          <a:latin typeface="Times New Roman" panose="02020603050405020304" pitchFamily="18" charset="0"/>
                          <a:cs typeface="Times New Roman" panose="02020603050405020304" pitchFamily="18" charset="0"/>
                        </a:rPr>
                        <a:t>- Bậc 4</a:t>
                      </a:r>
                      <a:endParaRPr lang="en-US" sz="220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200">
                          <a:effectLst/>
                          <a:latin typeface="Times New Roman" panose="02020603050405020304" pitchFamily="18" charset="0"/>
                          <a:cs typeface="Times New Roman" panose="02020603050405020304" pitchFamily="18" charset="0"/>
                        </a:rPr>
                        <a:t>Dưới 2 tỷ</a:t>
                      </a:r>
                      <a:endParaRPr lang="en-US" sz="220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200" dirty="0">
                          <a:effectLst/>
                          <a:latin typeface="Times New Roman" panose="02020603050405020304" pitchFamily="18" charset="0"/>
                          <a:cs typeface="Times New Roman" panose="02020603050405020304" pitchFamily="18" charset="0"/>
                        </a:rPr>
                        <a:t>1.000.000</a:t>
                      </a:r>
                      <a:endParaRPr lang="en-US" sz="2200" dirty="0">
                        <a:effectLst/>
                        <a:latin typeface="Times New Roman" panose="02020603050405020304" pitchFamily="18" charset="0"/>
                        <a:ea typeface="Times New Roman"/>
                        <a:cs typeface="Times New Roman" panose="02020603050405020304" pitchFamily="18" charset="0"/>
                      </a:endParaRPr>
                    </a:p>
                  </a:txBody>
                  <a:tcPr marL="0" marR="0" marT="0" marB="0" anchor="ctr"/>
                </a:tc>
                <a:extLst>
                  <a:ext uri="{0D108BD9-81ED-4DB2-BD59-A6C34878D82A}">
                    <a16:rowId xmlns:a16="http://schemas.microsoft.com/office/drawing/2014/main" val="10004"/>
                  </a:ext>
                </a:extLst>
              </a:tr>
            </a:tbl>
          </a:graphicData>
        </a:graphic>
      </p:graphicFrame>
      <p:sp>
        <p:nvSpPr>
          <p:cNvPr id="8" name="Rectangle 1"/>
          <p:cNvSpPr>
            <a:spLocks noChangeArrowheads="1"/>
          </p:cNvSpPr>
          <p:nvPr/>
        </p:nvSpPr>
        <p:spPr bwMode="auto">
          <a:xfrm>
            <a:off x="609600" y="1021140"/>
            <a:ext cx="82296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42900">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R="0" lvl="0" indent="0" algn="just" defTabSz="914400" rtl="0" eaLnBrk="1" fontAlgn="base" latinLnBrk="0" hangingPunct="1">
              <a:lnSpc>
                <a:spcPct val="100000"/>
              </a:lnSpc>
              <a:spcBef>
                <a:spcPct val="0"/>
              </a:spcBef>
              <a:spcAft>
                <a:spcPct val="0"/>
              </a:spcAft>
              <a:buClrTx/>
              <a:buSzTx/>
              <a:buFontTx/>
              <a:buNone/>
              <a:tabLst/>
            </a:pPr>
            <a:r>
              <a:rPr lang="en-US" alt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tổ</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chức</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kinh</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nộp</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thuế</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Môn</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căn</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cứ</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vốn</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đăng</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ký</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ghi</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giấy</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đăng</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ký</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kinh</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doanh</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giấy</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phép</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tư</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42900" algn="r" defTabSz="914400" rtl="0" eaLnBrk="0" fontAlgn="base" latinLnBrk="0" hangingPunct="0">
              <a:lnSpc>
                <a:spcPct val="100000"/>
              </a:lnSpc>
              <a:spcBef>
                <a:spcPct val="0"/>
              </a:spcBef>
              <a:spcAft>
                <a:spcPct val="0"/>
              </a:spcAft>
              <a:buClrTx/>
              <a:buSzTx/>
              <a:buFontTx/>
              <a:buNone/>
              <a:tabLst/>
            </a:pPr>
            <a:r>
              <a:rPr kumimoji="0" lang="en-US" altLang="en-US" sz="24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Đơn</a:t>
            </a:r>
            <a:r>
              <a:rPr kumimoji="0" lang="en-US" altLang="en-US" sz="24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4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vị</a:t>
            </a:r>
            <a:r>
              <a:rPr kumimoji="0" lang="en-US" altLang="en-US" sz="24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4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altLang="en-US" sz="24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4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đồng</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194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600200"/>
            <a:ext cx="7315200" cy="4267200"/>
          </a:xfrm>
        </p:spPr>
        <p:txBody>
          <a:bodyPr/>
          <a:lstStyle/>
          <a:p>
            <a:pPr marL="0" indent="0" algn="just">
              <a:buNone/>
            </a:pPr>
            <a:r>
              <a:rPr lang="en-US" sz="2000" dirty="0">
                <a:solidFill>
                  <a:schemeClr val="tx1"/>
                </a:solidFill>
                <a:latin typeface="Times New Roman" panose="02020603050405020304" pitchFamily="18" charset="0"/>
                <a:cs typeface="Times New Roman" panose="02020603050405020304" pitchFamily="18" charset="0"/>
              </a:rPr>
              <a:t>	- </a:t>
            </a:r>
            <a:r>
              <a:rPr lang="en-US" sz="2000" dirty="0" err="1">
                <a:solidFill>
                  <a:schemeClr val="tx1"/>
                </a:solidFill>
                <a:latin typeface="Times New Roman" panose="02020603050405020304" pitchFamily="18" charset="0"/>
                <a:cs typeface="Times New Roman" panose="02020603050405020304" pitchFamily="18" charset="0"/>
              </a:rPr>
              <a:t>Vốn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đăng</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ký</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đối</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với</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từng</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trường</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hợp</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cụ</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thể</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được</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xác</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định</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như</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sau</a:t>
            </a:r>
            <a:r>
              <a:rPr lang="en-US" sz="200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Đối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với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nghiệp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nước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vốn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điều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lệ</a:t>
            </a:r>
            <a:r>
              <a:rPr lang="en-US" sz="2000" b="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Đối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với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nghiệp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có</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vốn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đầu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tư</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Nước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ngoài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vốn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đầu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tư</a:t>
            </a:r>
            <a:r>
              <a:rPr lang="en-US" sz="2000" b="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Đối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với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Công</a:t>
            </a:r>
            <a:r>
              <a:rPr lang="en-US" sz="2000" b="0" dirty="0">
                <a:solidFill>
                  <a:schemeClr val="tx1"/>
                </a:solidFill>
                <a:latin typeface="Times New Roman" panose="02020603050405020304" pitchFamily="18" charset="0"/>
                <a:cs typeface="Times New Roman" panose="02020603050405020304" pitchFamily="18" charset="0"/>
              </a:rPr>
              <a:t> ty </a:t>
            </a:r>
            <a:r>
              <a:rPr lang="en-US" sz="2000" b="0" dirty="0" err="1">
                <a:solidFill>
                  <a:schemeClr val="tx1"/>
                </a:solidFill>
                <a:latin typeface="Times New Roman" panose="02020603050405020304" pitchFamily="18" charset="0"/>
                <a:cs typeface="Times New Roman" panose="02020603050405020304" pitchFamily="18" charset="0"/>
              </a:rPr>
              <a:t>trách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nhiệm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hữu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hạn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Công</a:t>
            </a:r>
            <a:r>
              <a:rPr lang="en-US" sz="2000" b="0" dirty="0">
                <a:solidFill>
                  <a:schemeClr val="tx1"/>
                </a:solidFill>
                <a:latin typeface="Times New Roman" panose="02020603050405020304" pitchFamily="18" charset="0"/>
                <a:cs typeface="Times New Roman" panose="02020603050405020304" pitchFamily="18" charset="0"/>
              </a:rPr>
              <a:t> ty </a:t>
            </a:r>
            <a:r>
              <a:rPr lang="en-US" sz="2000" b="0" dirty="0" err="1">
                <a:solidFill>
                  <a:schemeClr val="tx1"/>
                </a:solidFill>
                <a:latin typeface="Times New Roman" panose="02020603050405020304" pitchFamily="18" charset="0"/>
                <a:cs typeface="Times New Roman" panose="02020603050405020304" pitchFamily="18" charset="0"/>
              </a:rPr>
              <a:t>cổ</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phần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Hợp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xã</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vốn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điều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lệ</a:t>
            </a:r>
            <a:r>
              <a:rPr lang="en-US" sz="2000" b="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Đối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với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nghiệp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tư</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nhân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vốn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đầu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tư</a:t>
            </a:r>
            <a:r>
              <a:rPr lang="en-US" sz="2000" b="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Trường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hợp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vốn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được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ghi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trong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Giấy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Chứng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nhận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hoặc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Giấy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phép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đầu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tư</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bằng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ngoại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tệ</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thì</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đổi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vốn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ra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tiền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đồng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Việt</a:t>
            </a:r>
            <a:r>
              <a:rPr lang="en-US" sz="2000" b="0" dirty="0">
                <a:solidFill>
                  <a:schemeClr val="tx1"/>
                </a:solidFill>
                <a:latin typeface="Times New Roman" panose="02020603050405020304" pitchFamily="18" charset="0"/>
                <a:cs typeface="Times New Roman" panose="02020603050405020304" pitchFamily="18" charset="0"/>
              </a:rPr>
              <a:t> Nam </a:t>
            </a:r>
            <a:r>
              <a:rPr lang="en-US" sz="2000" b="0" dirty="0" err="1">
                <a:solidFill>
                  <a:schemeClr val="tx1"/>
                </a:solidFill>
                <a:latin typeface="Times New Roman" panose="02020603050405020304" pitchFamily="18" charset="0"/>
                <a:cs typeface="Times New Roman" panose="02020603050405020304" pitchFamily="18" charset="0"/>
              </a:rPr>
              <a:t>theo</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tỷ</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giá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ngoại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tệ</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mua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bán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thực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bình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quân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trên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thị</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trường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ngoại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tệ</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liên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ngân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hàng</a:t>
            </a:r>
            <a:r>
              <a:rPr lang="en-US" sz="2000" b="0" dirty="0">
                <a:solidFill>
                  <a:schemeClr val="tx1"/>
                </a:solidFill>
                <a:latin typeface="Times New Roman" panose="02020603050405020304" pitchFamily="18" charset="0"/>
                <a:cs typeface="Times New Roman" panose="02020603050405020304" pitchFamily="18" charset="0"/>
              </a:rPr>
              <a:t> do </a:t>
            </a:r>
            <a:r>
              <a:rPr lang="en-US" sz="2000" b="0" dirty="0" err="1">
                <a:solidFill>
                  <a:schemeClr val="tx1"/>
                </a:solidFill>
                <a:latin typeface="Times New Roman" panose="02020603050405020304" pitchFamily="18" charset="0"/>
                <a:cs typeface="Times New Roman" panose="02020603050405020304" pitchFamily="18" charset="0"/>
              </a:rPr>
              <a:t>Ngân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hàng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nước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Việt</a:t>
            </a:r>
            <a:r>
              <a:rPr lang="en-US" sz="2000" b="0" dirty="0">
                <a:solidFill>
                  <a:schemeClr val="tx1"/>
                </a:solidFill>
                <a:latin typeface="Times New Roman" panose="02020603050405020304" pitchFamily="18" charset="0"/>
                <a:cs typeface="Times New Roman" panose="02020603050405020304" pitchFamily="18" charset="0"/>
              </a:rPr>
              <a:t> Nam </a:t>
            </a:r>
            <a:r>
              <a:rPr lang="en-US" sz="2000" b="0" dirty="0" err="1">
                <a:solidFill>
                  <a:schemeClr val="tx1"/>
                </a:solidFill>
                <a:latin typeface="Times New Roman" panose="02020603050405020304" pitchFamily="18" charset="0"/>
                <a:cs typeface="Times New Roman" panose="02020603050405020304" pitchFamily="18" charset="0"/>
              </a:rPr>
              <a:t>công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bố</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tại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thời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điểm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tính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a:t>
            </a:r>
          </a:p>
        </p:txBody>
      </p:sp>
      <p:sp>
        <p:nvSpPr>
          <p:cNvPr id="7" name="Rectangle 2"/>
          <p:cNvSpPr>
            <a:spLocks noGrp="1" noChangeArrowheads="1"/>
          </p:cNvSpPr>
          <p:nvPr>
            <p:ph type="title"/>
          </p:nvPr>
        </p:nvSpPr>
        <p:spPr>
          <a:xfrm>
            <a:off x="2743200" y="0"/>
            <a:ext cx="3657600" cy="762000"/>
          </a:xfrm>
        </p:spPr>
        <p:txBody>
          <a:bodyPr/>
          <a:lstStyle/>
          <a:p>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8569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heel(1)">
                                      <p:cBhvr>
                                        <p:cTn id="3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153400" cy="4267200"/>
          </a:xfrm>
        </p:spPr>
        <p:txBody>
          <a:bodyPr/>
          <a:lstStyle/>
          <a:p>
            <a:pPr marL="0" indent="0" algn="just">
              <a:buNone/>
            </a:pPr>
            <a:r>
              <a:rPr lang="en-US" sz="2000" dirty="0">
                <a:solidFill>
                  <a:schemeClr val="tx1"/>
                </a:solidFill>
                <a:latin typeface="Times New Roman" panose="02020603050405020304" pitchFamily="18" charset="0"/>
                <a:cs typeface="Times New Roman" panose="02020603050405020304" pitchFamily="18" charset="0"/>
              </a:rPr>
              <a:t>	- </a:t>
            </a:r>
            <a:r>
              <a:rPr lang="en-US" sz="2000" dirty="0" err="1">
                <a:solidFill>
                  <a:schemeClr val="tx1"/>
                </a:solidFill>
                <a:latin typeface="Times New Roman" panose="02020603050405020304" pitchFamily="18" charset="0"/>
                <a:cs typeface="Times New Roman" panose="02020603050405020304" pitchFamily="18" charset="0"/>
              </a:rPr>
              <a:t>Căn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cứ</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xác</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định</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mức</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thuế</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môn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bài</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là</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vốn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đăng</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ký</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của</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năm</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trước</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năm</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tính</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thuế</a:t>
            </a:r>
            <a:r>
              <a:rPr lang="en-US" sz="200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000" i="1" u="sng" dirty="0" err="1">
                <a:solidFill>
                  <a:schemeClr val="tx1"/>
                </a:solidFill>
                <a:latin typeface="Times New Roman" panose="02020603050405020304" pitchFamily="18" charset="0"/>
                <a:cs typeface="Times New Roman" panose="02020603050405020304" pitchFamily="18" charset="0"/>
              </a:rPr>
              <a:t>Ví</a:t>
            </a:r>
            <a:r>
              <a:rPr lang="en-US" sz="2000" i="1" u="sng" dirty="0">
                <a:solidFill>
                  <a:schemeClr val="tx1"/>
                </a:solidFill>
                <a:latin typeface="Times New Roman" panose="02020603050405020304" pitchFamily="18" charset="0"/>
                <a:cs typeface="Times New Roman" panose="02020603050405020304" pitchFamily="18" charset="0"/>
              </a:rPr>
              <a:t> </a:t>
            </a:r>
            <a:r>
              <a:rPr lang="en-US" sz="2000" i="1" u="sng" dirty="0" err="1">
                <a:solidFill>
                  <a:schemeClr val="tx1"/>
                </a:solidFill>
                <a:latin typeface="Times New Roman" panose="02020603050405020304" pitchFamily="18" charset="0"/>
                <a:cs typeface="Times New Roman" panose="02020603050405020304" pitchFamily="18" charset="0"/>
              </a:rPr>
              <a:t>dụ</a:t>
            </a:r>
            <a:r>
              <a:rPr lang="en-US" sz="2000" i="1" u="sng" dirty="0">
                <a:solidFill>
                  <a:schemeClr val="tx1"/>
                </a:solidFill>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Công</a:t>
            </a:r>
            <a:r>
              <a:rPr lang="en-US" sz="2000" b="0" dirty="0">
                <a:solidFill>
                  <a:schemeClr val="tx1"/>
                </a:solidFill>
                <a:latin typeface="Times New Roman" panose="02020603050405020304" pitchFamily="18" charset="0"/>
                <a:cs typeface="Times New Roman" panose="02020603050405020304" pitchFamily="18" charset="0"/>
              </a:rPr>
              <a:t> ty TNHH A </a:t>
            </a:r>
            <a:r>
              <a:rPr lang="en-US" sz="2000" b="0" dirty="0" err="1">
                <a:solidFill>
                  <a:schemeClr val="tx1"/>
                </a:solidFill>
                <a:latin typeface="Times New Roman" panose="02020603050405020304" pitchFamily="18" charset="0"/>
                <a:cs typeface="Times New Roman" panose="02020603050405020304" pitchFamily="18" charset="0"/>
              </a:rPr>
              <a:t>vốn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của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2002 </a:t>
            </a:r>
            <a:r>
              <a:rPr lang="en-US" sz="2000" b="0" dirty="0" err="1">
                <a:solidFill>
                  <a:schemeClr val="tx1"/>
                </a:solidFill>
                <a:latin typeface="Times New Roman" panose="02020603050405020304" pitchFamily="18" charset="0"/>
                <a:cs typeface="Times New Roman" panose="02020603050405020304" pitchFamily="18" charset="0"/>
              </a:rPr>
              <a:t>là</a:t>
            </a:r>
            <a:r>
              <a:rPr lang="en-US" sz="2000" b="0" dirty="0">
                <a:solidFill>
                  <a:schemeClr val="tx1"/>
                </a:solidFill>
                <a:latin typeface="Times New Roman" panose="02020603050405020304" pitchFamily="18" charset="0"/>
                <a:cs typeface="Times New Roman" panose="02020603050405020304" pitchFamily="18" charset="0"/>
              </a:rPr>
              <a:t> 6 </a:t>
            </a:r>
            <a:r>
              <a:rPr lang="en-US" sz="2000" b="0" dirty="0" err="1">
                <a:solidFill>
                  <a:schemeClr val="tx1"/>
                </a:solidFill>
                <a:latin typeface="Times New Roman" panose="02020603050405020304" pitchFamily="18" charset="0"/>
                <a:cs typeface="Times New Roman" panose="02020603050405020304" pitchFamily="18" charset="0"/>
              </a:rPr>
              <a:t>tỷ</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đồng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thì</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mức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2003 </a:t>
            </a:r>
            <a:r>
              <a:rPr lang="en-US" sz="2000" b="0" dirty="0" err="1">
                <a:solidFill>
                  <a:schemeClr val="tx1"/>
                </a:solidFill>
                <a:latin typeface="Times New Roman" panose="02020603050405020304" pitchFamily="18" charset="0"/>
                <a:cs typeface="Times New Roman" panose="02020603050405020304" pitchFamily="18" charset="0"/>
              </a:rPr>
              <a:t>sẽ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được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xác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định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căn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cứ</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vào</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vốn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là</a:t>
            </a:r>
            <a:r>
              <a:rPr lang="en-US" sz="2000" b="0" dirty="0">
                <a:solidFill>
                  <a:schemeClr val="tx1"/>
                </a:solidFill>
                <a:latin typeface="Times New Roman" panose="02020603050405020304" pitchFamily="18" charset="0"/>
                <a:cs typeface="Times New Roman" panose="02020603050405020304" pitchFamily="18" charset="0"/>
              </a:rPr>
              <a:t> 6 </a:t>
            </a:r>
            <a:r>
              <a:rPr lang="en-US" sz="2000" b="0" dirty="0" err="1">
                <a:solidFill>
                  <a:schemeClr val="tx1"/>
                </a:solidFill>
                <a:latin typeface="Times New Roman" panose="02020603050405020304" pitchFamily="18" charset="0"/>
                <a:cs typeface="Times New Roman" panose="02020603050405020304" pitchFamily="18" charset="0"/>
              </a:rPr>
              <a:t>tỷ</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đồng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mức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phải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2003 </a:t>
            </a:r>
            <a:r>
              <a:rPr lang="en-US" sz="2000" b="0" dirty="0" err="1">
                <a:solidFill>
                  <a:schemeClr val="tx1"/>
                </a:solidFill>
                <a:latin typeface="Times New Roman" panose="02020603050405020304" pitchFamily="18" charset="0"/>
                <a:cs typeface="Times New Roman" panose="02020603050405020304" pitchFamily="18" charset="0"/>
              </a:rPr>
              <a:t>là</a:t>
            </a:r>
            <a:r>
              <a:rPr lang="en-US" sz="2000" b="0" dirty="0">
                <a:solidFill>
                  <a:schemeClr val="tx1"/>
                </a:solidFill>
                <a:latin typeface="Times New Roman" panose="02020603050405020304" pitchFamily="18" charset="0"/>
                <a:cs typeface="Times New Roman" panose="02020603050405020304" pitchFamily="18" charset="0"/>
              </a:rPr>
              <a:t> 2.000.000 </a:t>
            </a:r>
            <a:r>
              <a:rPr lang="en-US" sz="2000" b="0" dirty="0" err="1">
                <a:solidFill>
                  <a:schemeClr val="tx1"/>
                </a:solidFill>
                <a:latin typeface="Times New Roman" panose="02020603050405020304" pitchFamily="18" charset="0"/>
                <a:cs typeface="Times New Roman" panose="02020603050405020304" pitchFamily="18" charset="0"/>
              </a:rPr>
              <a:t>đồng</a:t>
            </a:r>
            <a:r>
              <a:rPr lang="en-US" sz="2000" b="0" dirty="0">
                <a:solidFill>
                  <a:schemeClr val="tx1"/>
                </a:solidFill>
                <a:latin typeface="Times New Roman" panose="02020603050405020304" pitchFamily="18" charset="0"/>
                <a:cs typeface="Times New Roman" panose="02020603050405020304" pitchFamily="18" charset="0"/>
              </a:rPr>
              <a:t>/</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Trong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2003 </a:t>
            </a:r>
            <a:r>
              <a:rPr lang="en-US" sz="2000" b="0" dirty="0" err="1">
                <a:solidFill>
                  <a:schemeClr val="tx1"/>
                </a:solidFill>
                <a:latin typeface="Times New Roman" panose="02020603050405020304" pitchFamily="18" charset="0"/>
                <a:cs typeface="Times New Roman" panose="02020603050405020304" pitchFamily="18" charset="0"/>
              </a:rPr>
              <a:t>nếu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có</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điều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chỉnh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giảm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vốn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thì</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mức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2003 </a:t>
            </a:r>
            <a:r>
              <a:rPr lang="en-US" sz="2000" b="0" dirty="0" err="1">
                <a:solidFill>
                  <a:schemeClr val="tx1"/>
                </a:solidFill>
                <a:latin typeface="Times New Roman" panose="02020603050405020304" pitchFamily="18" charset="0"/>
                <a:cs typeface="Times New Roman" panose="02020603050405020304" pitchFamily="18" charset="0"/>
              </a:rPr>
              <a:t>vẫn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được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xác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định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theo</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vốn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2002. </a:t>
            </a:r>
            <a:r>
              <a:rPr lang="en-US" sz="2000" b="0" dirty="0" err="1">
                <a:solidFill>
                  <a:schemeClr val="tx1"/>
                </a:solidFill>
                <a:latin typeface="Times New Roman" panose="02020603050405020304" pitchFamily="18" charset="0"/>
                <a:cs typeface="Times New Roman" panose="02020603050405020304" pitchFamily="18" charset="0"/>
              </a:rPr>
              <a:t>Vốn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mới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tính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đến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cuối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2003 </a:t>
            </a:r>
            <a:r>
              <a:rPr lang="en-US" sz="2000" b="0" dirty="0" err="1">
                <a:solidFill>
                  <a:schemeClr val="tx1"/>
                </a:solidFill>
                <a:latin typeface="Times New Roman" panose="02020603050405020304" pitchFamily="18" charset="0"/>
                <a:cs typeface="Times New Roman" panose="02020603050405020304" pitchFamily="18" charset="0"/>
              </a:rPr>
              <a:t>là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căn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cứ</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để</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phân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bậc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của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2004.</a:t>
            </a:r>
          </a:p>
          <a:p>
            <a:pPr marL="0" indent="0" algn="just">
              <a:buNone/>
            </a:pPr>
            <a:r>
              <a:rPr lang="en-US" sz="2000" dirty="0">
                <a:solidFill>
                  <a:schemeClr val="tx1"/>
                </a:solidFill>
                <a:latin typeface="Times New Roman" panose="02020603050405020304" pitchFamily="18" charset="0"/>
                <a:cs typeface="Times New Roman" panose="02020603050405020304" pitchFamily="18" charset="0"/>
              </a:rPr>
              <a:t>	</a:t>
            </a:r>
            <a:r>
              <a:rPr lang="en-US" sz="2000" u="sng" dirty="0" err="1">
                <a:solidFill>
                  <a:schemeClr val="tx1"/>
                </a:solidFill>
                <a:latin typeface="Times New Roman" panose="02020603050405020304" pitchFamily="18" charset="0"/>
                <a:cs typeface="Times New Roman" panose="02020603050405020304" pitchFamily="18" charset="0"/>
              </a:rPr>
              <a:t>Chú</a:t>
            </a:r>
            <a:r>
              <a:rPr lang="en-US" sz="2000" u="sng" dirty="0">
                <a:solidFill>
                  <a:schemeClr val="tx1"/>
                </a:solidFill>
                <a:latin typeface="Times New Roman" panose="02020603050405020304" pitchFamily="18" charset="0"/>
                <a:cs typeface="Times New Roman" panose="02020603050405020304" pitchFamily="18" charset="0"/>
              </a:rPr>
              <a:t> ý:</a:t>
            </a:r>
            <a:r>
              <a:rPr lang="en-US" sz="200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Mỗi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khi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có</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thay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đổi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hoặc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giảm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vốn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sở</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phải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kê</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khai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với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quan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trực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tiếp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quản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để</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làm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căn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cứ</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xác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định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mức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của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sau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Nếu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không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kê</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khai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bị</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xử</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phạt</a:t>
            </a:r>
            <a:r>
              <a:rPr lang="en-US" sz="2000" b="0" dirty="0">
                <a:solidFill>
                  <a:schemeClr val="tx1"/>
                </a:solidFill>
                <a:latin typeface="Times New Roman" panose="02020603050405020304" pitchFamily="18" charset="0"/>
                <a:cs typeface="Times New Roman" panose="02020603050405020304" pitchFamily="18" charset="0"/>
              </a:rPr>
              <a:t> vi </a:t>
            </a:r>
            <a:r>
              <a:rPr lang="en-US" sz="2000" b="0" dirty="0" err="1">
                <a:solidFill>
                  <a:schemeClr val="tx1"/>
                </a:solidFill>
                <a:latin typeface="Times New Roman" panose="02020603050405020304" pitchFamily="18" charset="0"/>
                <a:cs typeface="Times New Roman" panose="02020603050405020304" pitchFamily="18" charset="0"/>
              </a:rPr>
              <a:t>phạm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hành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chính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về</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bị</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ấn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định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mức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phải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thời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hạn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khai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chậm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nhất</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ngày</a:t>
            </a:r>
            <a:r>
              <a:rPr lang="en-US" sz="2000" b="0" dirty="0">
                <a:solidFill>
                  <a:schemeClr val="tx1"/>
                </a:solidFill>
                <a:latin typeface="Times New Roman" panose="02020603050405020304" pitchFamily="18" charset="0"/>
                <a:cs typeface="Times New Roman" panose="02020603050405020304" pitchFamily="18" charset="0"/>
              </a:rPr>
              <a:t> 31/12 </a:t>
            </a:r>
            <a:r>
              <a:rPr lang="en-US" sz="2000" b="0" dirty="0" err="1">
                <a:solidFill>
                  <a:schemeClr val="tx1"/>
                </a:solidFill>
                <a:latin typeface="Times New Roman" panose="02020603050405020304" pitchFamily="18" charset="0"/>
                <a:cs typeface="Times New Roman" panose="02020603050405020304" pitchFamily="18" charset="0"/>
              </a:rPr>
              <a:t>của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có</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sự</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thay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đổi</a:t>
            </a:r>
            <a:r>
              <a:rPr lang="en-US" sz="2000" b="0" dirty="0">
                <a:solidFill>
                  <a:schemeClr val="tx1"/>
                </a:solidFill>
                <a:latin typeface="Times New Roman" panose="02020603050405020304" pitchFamily="18" charset="0"/>
                <a:cs typeface="Times New Roman" panose="02020603050405020304" pitchFamily="18" charset="0"/>
              </a:rPr>
              <a:t>.</a:t>
            </a:r>
          </a:p>
        </p:txBody>
      </p:sp>
      <p:sp>
        <p:nvSpPr>
          <p:cNvPr id="7" name="Rectangle 2"/>
          <p:cNvSpPr>
            <a:spLocks noGrp="1" noChangeArrowheads="1"/>
          </p:cNvSpPr>
          <p:nvPr>
            <p:ph type="title"/>
          </p:nvPr>
        </p:nvSpPr>
        <p:spPr>
          <a:xfrm>
            <a:off x="2743200" y="0"/>
            <a:ext cx="3657600" cy="762000"/>
          </a:xfrm>
        </p:spPr>
        <p:txBody>
          <a:bodyPr/>
          <a:lstStyle/>
          <a:p>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8254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1)">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458200" cy="5410200"/>
          </a:xfrm>
        </p:spPr>
        <p:txBody>
          <a:bodyPr/>
          <a:lstStyle/>
          <a:p>
            <a:pPr marL="0" indent="0" algn="just">
              <a:buNone/>
            </a:pPr>
            <a:r>
              <a:rPr lang="en-US" sz="1800" dirty="0">
                <a:solidFill>
                  <a:schemeClr val="tx1"/>
                </a:solidFill>
                <a:latin typeface="Times New Roman" panose="02020603050405020304" pitchFamily="18" charset="0"/>
                <a:cs typeface="Times New Roman" panose="02020603050405020304" pitchFamily="18" charset="0"/>
              </a:rPr>
              <a:t>* </a:t>
            </a:r>
            <a:r>
              <a:rPr lang="en-US" sz="1800" dirty="0" err="1">
                <a:solidFill>
                  <a:schemeClr val="tx1"/>
                </a:solidFill>
                <a:latin typeface="Times New Roman" panose="02020603050405020304" pitchFamily="18" charset="0"/>
                <a:cs typeface="Times New Roman" panose="02020603050405020304" pitchFamily="18" charset="0"/>
              </a:rPr>
              <a:t>Xác</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err="1">
                <a:solidFill>
                  <a:schemeClr val="tx1"/>
                </a:solidFill>
                <a:latin typeface="Times New Roman" panose="02020603050405020304" pitchFamily="18" charset="0"/>
                <a:cs typeface="Times New Roman" panose="02020603050405020304" pitchFamily="18" charset="0"/>
              </a:rPr>
              <a:t>định</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err="1">
                <a:solidFill>
                  <a:schemeClr val="tx1"/>
                </a:solidFill>
                <a:latin typeface="Times New Roman" panose="02020603050405020304" pitchFamily="18" charset="0"/>
                <a:cs typeface="Times New Roman" panose="02020603050405020304" pitchFamily="18" charset="0"/>
              </a:rPr>
              <a:t>bậc</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err="1">
                <a:solidFill>
                  <a:schemeClr val="tx1"/>
                </a:solidFill>
                <a:latin typeface="Times New Roman" panose="02020603050405020304" pitchFamily="18" charset="0"/>
                <a:cs typeface="Times New Roman" panose="02020603050405020304" pitchFamily="18" charset="0"/>
              </a:rPr>
              <a:t>thuế</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err="1">
                <a:solidFill>
                  <a:schemeClr val="tx1"/>
                </a:solidFill>
                <a:latin typeface="Times New Roman" panose="02020603050405020304" pitchFamily="18" charset="0"/>
                <a:cs typeface="Times New Roman" panose="02020603050405020304" pitchFamily="18" charset="0"/>
              </a:rPr>
              <a:t>môn</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err="1">
                <a:solidFill>
                  <a:schemeClr val="tx1"/>
                </a:solidFill>
                <a:latin typeface="Times New Roman" panose="02020603050405020304" pitchFamily="18" charset="0"/>
                <a:cs typeface="Times New Roman" panose="02020603050405020304" pitchFamily="18" charset="0"/>
              </a:rPr>
              <a:t>bài</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err="1">
                <a:solidFill>
                  <a:schemeClr val="tx1"/>
                </a:solidFill>
                <a:latin typeface="Times New Roman" panose="02020603050405020304" pitchFamily="18" charset="0"/>
                <a:cs typeface="Times New Roman" panose="02020603050405020304" pitchFamily="18" charset="0"/>
              </a:rPr>
              <a:t>đối</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err="1">
                <a:solidFill>
                  <a:schemeClr val="tx1"/>
                </a:solidFill>
                <a:latin typeface="Times New Roman" panose="02020603050405020304" pitchFamily="18" charset="0"/>
                <a:cs typeface="Times New Roman" panose="02020603050405020304" pitchFamily="18" charset="0"/>
              </a:rPr>
              <a:t>với</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err="1">
                <a:solidFill>
                  <a:schemeClr val="tx1"/>
                </a:solidFill>
                <a:latin typeface="Times New Roman" panose="02020603050405020304" pitchFamily="18" charset="0"/>
                <a:cs typeface="Times New Roman" panose="02020603050405020304" pitchFamily="18" charset="0"/>
              </a:rPr>
              <a:t>một</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err="1">
                <a:solidFill>
                  <a:schemeClr val="tx1"/>
                </a:solidFill>
                <a:latin typeface="Times New Roman" panose="02020603050405020304" pitchFamily="18" charset="0"/>
                <a:cs typeface="Times New Roman" panose="02020603050405020304" pitchFamily="18" charset="0"/>
              </a:rPr>
              <a:t>số</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err="1">
                <a:solidFill>
                  <a:schemeClr val="tx1"/>
                </a:solidFill>
                <a:latin typeface="Times New Roman" panose="02020603050405020304" pitchFamily="18" charset="0"/>
                <a:cs typeface="Times New Roman" panose="02020603050405020304" pitchFamily="18" charset="0"/>
              </a:rPr>
              <a:t>trường</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err="1">
                <a:solidFill>
                  <a:schemeClr val="tx1"/>
                </a:solidFill>
                <a:latin typeface="Times New Roman" panose="02020603050405020304" pitchFamily="18" charset="0"/>
                <a:cs typeface="Times New Roman" panose="02020603050405020304" pitchFamily="18" charset="0"/>
              </a:rPr>
              <a:t>hợp</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err="1">
                <a:solidFill>
                  <a:schemeClr val="tx1"/>
                </a:solidFill>
                <a:latin typeface="Times New Roman" panose="02020603050405020304" pitchFamily="18" charset="0"/>
                <a:cs typeface="Times New Roman" panose="02020603050405020304" pitchFamily="18" charset="0"/>
              </a:rPr>
              <a:t>cụ</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err="1">
                <a:solidFill>
                  <a:schemeClr val="tx1"/>
                </a:solidFill>
                <a:latin typeface="Times New Roman" panose="02020603050405020304" pitchFamily="18" charset="0"/>
                <a:cs typeface="Times New Roman" panose="02020603050405020304" pitchFamily="18" charset="0"/>
              </a:rPr>
              <a:t>thể</a:t>
            </a:r>
            <a:r>
              <a:rPr lang="en-US" sz="1800" dirty="0">
                <a:solidFill>
                  <a:schemeClr val="tx1"/>
                </a:solidFill>
                <a:latin typeface="Times New Roman" panose="02020603050405020304" pitchFamily="18" charset="0"/>
                <a:cs typeface="Times New Roman" panose="02020603050405020304" pitchFamily="18" charset="0"/>
              </a:rPr>
              <a:t>:</a:t>
            </a:r>
          </a:p>
          <a:p>
            <a:pPr marL="0" lvl="0" indent="0" algn="just">
              <a:buNone/>
            </a:pP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Đối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với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cơ</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sở</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kinh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doanh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mới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thành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lập</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căn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cứ</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vào</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vốn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hlinkClick r:id="rId3"/>
              </a:rPr>
              <a:t>đăng</a:t>
            </a:r>
            <a:r>
              <a:rPr lang="en-US" sz="1800" b="0" dirty="0">
                <a:solidFill>
                  <a:schemeClr val="tx1"/>
                </a:solidFill>
                <a:latin typeface="Times New Roman" panose="02020603050405020304" pitchFamily="18" charset="0"/>
                <a:cs typeface="Times New Roman" panose="02020603050405020304" pitchFamily="18" charset="0"/>
                <a:hlinkClick r:id="rId3"/>
              </a:rPr>
              <a:t> </a:t>
            </a:r>
            <a:r>
              <a:rPr lang="en-US" sz="1800" b="0" dirty="0" err="1">
                <a:solidFill>
                  <a:schemeClr val="tx1"/>
                </a:solidFill>
                <a:latin typeface="Times New Roman" panose="02020603050405020304" pitchFamily="18" charset="0"/>
                <a:cs typeface="Times New Roman" panose="02020603050405020304" pitchFamily="18" charset="0"/>
                <a:hlinkClick r:id="rId3"/>
              </a:rPr>
              <a:t>ký</a:t>
            </a:r>
            <a:r>
              <a:rPr lang="en-US" sz="1800" b="0" dirty="0">
                <a:solidFill>
                  <a:schemeClr val="tx1"/>
                </a:solidFill>
                <a:latin typeface="Times New Roman" panose="02020603050405020304" pitchFamily="18" charset="0"/>
                <a:cs typeface="Times New Roman" panose="02020603050405020304" pitchFamily="18" charset="0"/>
                <a:hlinkClick r:id="rId3"/>
              </a:rPr>
              <a:t> </a:t>
            </a:r>
            <a:r>
              <a:rPr lang="en-US" sz="1800" b="0" dirty="0" err="1">
                <a:solidFill>
                  <a:schemeClr val="tx1"/>
                </a:solidFill>
                <a:latin typeface="Times New Roman" panose="02020603050405020304" pitchFamily="18" charset="0"/>
                <a:cs typeface="Times New Roman" panose="02020603050405020304" pitchFamily="18" charset="0"/>
                <a:hlinkClick r:id="rId3"/>
              </a:rPr>
              <a:t>kinh</a:t>
            </a:r>
            <a:r>
              <a:rPr lang="en-US" sz="1800" b="0" dirty="0">
                <a:solidFill>
                  <a:schemeClr val="tx1"/>
                </a:solidFill>
                <a:latin typeface="Times New Roman" panose="02020603050405020304" pitchFamily="18" charset="0"/>
                <a:cs typeface="Times New Roman" panose="02020603050405020304" pitchFamily="18" charset="0"/>
                <a:hlinkClick r:id="rId3"/>
              </a:rPr>
              <a:t> </a:t>
            </a:r>
            <a:r>
              <a:rPr lang="en-US" sz="1800" b="0" dirty="0" err="1">
                <a:solidFill>
                  <a:schemeClr val="tx1"/>
                </a:solidFill>
                <a:latin typeface="Times New Roman" panose="02020603050405020304" pitchFamily="18" charset="0"/>
                <a:cs typeface="Times New Roman" panose="02020603050405020304" pitchFamily="18" charset="0"/>
                <a:hlinkClick r:id="rId3"/>
              </a:rPr>
              <a:t>doanh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ghi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trong</a:t>
            </a:r>
            <a:r>
              <a:rPr lang="en-US" sz="1800" b="0" dirty="0">
                <a:solidFill>
                  <a:schemeClr val="tx1"/>
                </a:solidFill>
                <a:latin typeface="Times New Roman" panose="02020603050405020304" pitchFamily="18" charset="0"/>
                <a:cs typeface="Times New Roman" panose="02020603050405020304" pitchFamily="18" charset="0"/>
              </a:rPr>
              <a:t> ĐKKD </a:t>
            </a:r>
            <a:r>
              <a:rPr lang="en-US" sz="1800" b="0" dirty="0" err="1">
                <a:solidFill>
                  <a:schemeClr val="tx1"/>
                </a:solidFill>
                <a:latin typeface="Times New Roman" panose="02020603050405020304" pitchFamily="18" charset="0"/>
                <a:cs typeface="Times New Roman" panose="02020603050405020304" pitchFamily="18" charset="0"/>
              </a:rPr>
              <a:t>năm</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thành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lập</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để</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xác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định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mức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thuế</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môn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bài</a:t>
            </a:r>
            <a:r>
              <a:rPr lang="en-US" sz="1800" b="0" dirty="0">
                <a:solidFill>
                  <a:schemeClr val="tx1"/>
                </a:solidFill>
                <a:latin typeface="Times New Roman" panose="02020603050405020304" pitchFamily="18" charset="0"/>
                <a:cs typeface="Times New Roman" panose="02020603050405020304" pitchFamily="18" charset="0"/>
              </a:rPr>
              <a:t>.</a:t>
            </a:r>
          </a:p>
          <a:p>
            <a:pPr marL="0" lvl="0" indent="0" algn="just">
              <a:buNone/>
            </a:pPr>
            <a:r>
              <a:rPr lang="en-US" sz="1800" b="0" dirty="0" err="1">
                <a:solidFill>
                  <a:schemeClr val="tx1"/>
                </a:solidFill>
                <a:latin typeface="Times New Roman" panose="02020603050405020304" pitchFamily="18" charset="0"/>
                <a:cs typeface="Times New Roman" panose="02020603050405020304" pitchFamily="18" charset="0"/>
              </a:rPr>
              <a:t>Thuế</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môn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bài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được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nộp</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theo</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mức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thống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nhất</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đối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với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các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doanh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nghiệp</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thành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viên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tại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các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Tỉnh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thành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phố</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trực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thuộc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Trung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ương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của</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các</a:t>
            </a:r>
            <a:r>
              <a:rPr lang="en-US" sz="1800" b="0" dirty="0">
                <a:solidFill>
                  <a:schemeClr val="tx1"/>
                </a:solidFill>
                <a:latin typeface="Times New Roman" panose="02020603050405020304" pitchFamily="18" charset="0"/>
                <a:cs typeface="Times New Roman" panose="02020603050405020304" pitchFamily="18" charset="0"/>
              </a:rPr>
              <a:t> DN </a:t>
            </a:r>
            <a:r>
              <a:rPr lang="en-US" sz="1800" b="0" dirty="0" err="1">
                <a:solidFill>
                  <a:schemeClr val="tx1"/>
                </a:solidFill>
                <a:latin typeface="Times New Roman" panose="02020603050405020304" pitchFamily="18" charset="0"/>
                <a:cs typeface="Times New Roman" panose="02020603050405020304" pitchFamily="18" charset="0"/>
              </a:rPr>
              <a:t>hạch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toán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toàn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ngành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là</a:t>
            </a:r>
            <a:r>
              <a:rPr lang="en-US" sz="1800" b="0" dirty="0">
                <a:solidFill>
                  <a:schemeClr val="tx1"/>
                </a:solidFill>
                <a:latin typeface="Times New Roman" panose="02020603050405020304" pitchFamily="18" charset="0"/>
                <a:cs typeface="Times New Roman" panose="02020603050405020304" pitchFamily="18" charset="0"/>
              </a:rPr>
              <a:t> 2.000.000 </a:t>
            </a:r>
            <a:r>
              <a:rPr lang="en-US" sz="1800" b="0" dirty="0" err="1">
                <a:solidFill>
                  <a:schemeClr val="tx1"/>
                </a:solidFill>
                <a:latin typeface="Times New Roman" panose="02020603050405020304" pitchFamily="18" charset="0"/>
                <a:cs typeface="Times New Roman" panose="02020603050405020304" pitchFamily="18" charset="0"/>
              </a:rPr>
              <a:t>đồng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năm</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Các</a:t>
            </a:r>
            <a:r>
              <a:rPr lang="en-US" sz="1800" b="0" dirty="0">
                <a:solidFill>
                  <a:schemeClr val="tx1"/>
                </a:solidFill>
                <a:latin typeface="Times New Roman" panose="02020603050405020304" pitchFamily="18" charset="0"/>
                <a:cs typeface="Times New Roman" panose="02020603050405020304" pitchFamily="18" charset="0"/>
              </a:rPr>
              <a:t> DN </a:t>
            </a:r>
            <a:r>
              <a:rPr lang="en-US" sz="1800" b="0" dirty="0" err="1">
                <a:solidFill>
                  <a:schemeClr val="tx1"/>
                </a:solidFill>
                <a:latin typeface="Times New Roman" panose="02020603050405020304" pitchFamily="18" charset="0"/>
                <a:cs typeface="Times New Roman" panose="02020603050405020304" pitchFamily="18" charset="0"/>
              </a:rPr>
              <a:t>thành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viên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nêu</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trên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nếu</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có</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các</a:t>
            </a:r>
            <a:r>
              <a:rPr lang="en-US" sz="1800" b="0" dirty="0">
                <a:solidFill>
                  <a:schemeClr val="tx1"/>
                </a:solidFill>
                <a:latin typeface="Times New Roman" panose="02020603050405020304" pitchFamily="18" charset="0"/>
                <a:cs typeface="Times New Roman" panose="02020603050405020304" pitchFamily="18" charset="0"/>
              </a:rPr>
              <a:t> chi </a:t>
            </a:r>
            <a:r>
              <a:rPr lang="en-US" sz="1800" b="0" dirty="0" err="1">
                <a:solidFill>
                  <a:schemeClr val="tx1"/>
                </a:solidFill>
                <a:latin typeface="Times New Roman" panose="02020603050405020304" pitchFamily="18" charset="0"/>
                <a:cs typeface="Times New Roman" panose="02020603050405020304" pitchFamily="18" charset="0"/>
              </a:rPr>
              <a:t>nhánh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tại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các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quận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huyện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thị</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xã</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và</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các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điểm</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kinh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doanh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khác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thì</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nộp</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thuế</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môn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bài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theo</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mức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thống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nhất</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là</a:t>
            </a:r>
            <a:r>
              <a:rPr lang="en-US" sz="1800" b="0" dirty="0">
                <a:solidFill>
                  <a:schemeClr val="tx1"/>
                </a:solidFill>
                <a:latin typeface="Times New Roman" panose="02020603050405020304" pitchFamily="18" charset="0"/>
                <a:cs typeface="Times New Roman" panose="02020603050405020304" pitchFamily="18" charset="0"/>
              </a:rPr>
              <a:t> 1.000.000 </a:t>
            </a:r>
            <a:r>
              <a:rPr lang="en-US" sz="1800" b="0" dirty="0" err="1">
                <a:solidFill>
                  <a:schemeClr val="tx1"/>
                </a:solidFill>
                <a:latin typeface="Times New Roman" panose="02020603050405020304" pitchFamily="18" charset="0"/>
                <a:cs typeface="Times New Roman" panose="02020603050405020304" pitchFamily="18" charset="0"/>
              </a:rPr>
              <a:t>đồng</a:t>
            </a:r>
            <a:r>
              <a:rPr lang="en-US" sz="1800" b="0" dirty="0">
                <a:solidFill>
                  <a:schemeClr val="tx1"/>
                </a:solidFill>
                <a:latin typeface="Times New Roman" panose="02020603050405020304" pitchFamily="18" charset="0"/>
                <a:cs typeface="Times New Roman" panose="02020603050405020304" pitchFamily="18" charset="0"/>
              </a:rPr>
              <a:t>/</a:t>
            </a:r>
            <a:r>
              <a:rPr lang="en-US" sz="1800" b="0" dirty="0" err="1">
                <a:solidFill>
                  <a:schemeClr val="tx1"/>
                </a:solidFill>
                <a:latin typeface="Times New Roman" panose="02020603050405020304" pitchFamily="18" charset="0"/>
                <a:cs typeface="Times New Roman" panose="02020603050405020304" pitchFamily="18" charset="0"/>
              </a:rPr>
              <a:t>năm</a:t>
            </a:r>
            <a:r>
              <a:rPr lang="en-US" sz="1800" b="0" dirty="0">
                <a:solidFill>
                  <a:schemeClr val="tx1"/>
                </a:solidFill>
                <a:latin typeface="Times New Roman" panose="02020603050405020304" pitchFamily="18" charset="0"/>
                <a:cs typeface="Times New Roman" panose="02020603050405020304" pitchFamily="18" charset="0"/>
              </a:rPr>
              <a:t>.</a:t>
            </a:r>
          </a:p>
          <a:p>
            <a:pPr marL="0" lvl="0" indent="0" algn="just">
              <a:buNone/>
            </a:pP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Thuế</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môn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bài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được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thống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nhất</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thu</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theo</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mức</a:t>
            </a:r>
            <a:r>
              <a:rPr lang="en-US" sz="1800" b="0" dirty="0">
                <a:solidFill>
                  <a:schemeClr val="tx1"/>
                </a:solidFill>
                <a:latin typeface="Times New Roman" panose="02020603050405020304" pitchFamily="18" charset="0"/>
                <a:cs typeface="Times New Roman" panose="02020603050405020304" pitchFamily="18" charset="0"/>
              </a:rPr>
              <a:t> 1.000.000 </a:t>
            </a:r>
            <a:r>
              <a:rPr lang="en-US" sz="1800" b="0" dirty="0" err="1">
                <a:solidFill>
                  <a:schemeClr val="tx1"/>
                </a:solidFill>
                <a:latin typeface="Times New Roman" panose="02020603050405020304" pitchFamily="18" charset="0"/>
                <a:cs typeface="Times New Roman" panose="02020603050405020304" pitchFamily="18" charset="0"/>
              </a:rPr>
              <a:t>đồng</a:t>
            </a:r>
            <a:r>
              <a:rPr lang="en-US" sz="1800" b="0" dirty="0">
                <a:solidFill>
                  <a:schemeClr val="tx1"/>
                </a:solidFill>
                <a:latin typeface="Times New Roman" panose="02020603050405020304" pitchFamily="18" charset="0"/>
                <a:cs typeface="Times New Roman" panose="02020603050405020304" pitchFamily="18" charset="0"/>
              </a:rPr>
              <a:t>/</a:t>
            </a:r>
            <a:r>
              <a:rPr lang="en-US" sz="1800" b="0" dirty="0" err="1">
                <a:solidFill>
                  <a:schemeClr val="tx1"/>
                </a:solidFill>
                <a:latin typeface="Times New Roman" panose="02020603050405020304" pitchFamily="18" charset="0"/>
                <a:cs typeface="Times New Roman" panose="02020603050405020304" pitchFamily="18" charset="0"/>
              </a:rPr>
              <a:t>năm</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đối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với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các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cơ</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sở</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kinh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doanh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là</a:t>
            </a:r>
            <a:r>
              <a:rPr lang="en-US" sz="1800" b="0" dirty="0">
                <a:solidFill>
                  <a:schemeClr val="tx1"/>
                </a:solidFill>
                <a:latin typeface="Times New Roman" panose="02020603050405020304" pitchFamily="18" charset="0"/>
                <a:cs typeface="Times New Roman" panose="02020603050405020304" pitchFamily="18" charset="0"/>
              </a:rPr>
              <a:t> chi </a:t>
            </a:r>
            <a:r>
              <a:rPr lang="en-US" sz="1800" b="0" dirty="0" err="1">
                <a:solidFill>
                  <a:schemeClr val="tx1"/>
                </a:solidFill>
                <a:latin typeface="Times New Roman" panose="02020603050405020304" pitchFamily="18" charset="0"/>
                <a:cs typeface="Times New Roman" panose="02020603050405020304" pitchFamily="18" charset="0"/>
              </a:rPr>
              <a:t>nhánh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hạch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toán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phụ</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thuộc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hoặc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báo</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sổ</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các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tổ</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chức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kinh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tế</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khác</a:t>
            </a:r>
            <a:r>
              <a:rPr lang="en-US" sz="1800" b="0" dirty="0">
                <a:solidFill>
                  <a:schemeClr val="tx1"/>
                </a:solidFill>
                <a:latin typeface="Times New Roman" panose="02020603050405020304" pitchFamily="18" charset="0"/>
                <a:cs typeface="Times New Roman" panose="02020603050405020304" pitchFamily="18" charset="0"/>
              </a:rPr>
              <a:t>…</a:t>
            </a:r>
            <a:r>
              <a:rPr lang="en-US" sz="1800" b="0" dirty="0" err="1">
                <a:solidFill>
                  <a:schemeClr val="tx1"/>
                </a:solidFill>
                <a:latin typeface="Times New Roman" panose="02020603050405020304" pitchFamily="18" charset="0"/>
                <a:cs typeface="Times New Roman" panose="02020603050405020304" pitchFamily="18" charset="0"/>
              </a:rPr>
              <a:t>không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có</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giấy</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chứng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nhận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hlinkClick r:id="rId3"/>
              </a:rPr>
              <a:t>đăng</a:t>
            </a:r>
            <a:r>
              <a:rPr lang="en-US" sz="1800" b="0" dirty="0">
                <a:solidFill>
                  <a:schemeClr val="tx1"/>
                </a:solidFill>
                <a:latin typeface="Times New Roman" panose="02020603050405020304" pitchFamily="18" charset="0"/>
                <a:cs typeface="Times New Roman" panose="02020603050405020304" pitchFamily="18" charset="0"/>
                <a:hlinkClick r:id="rId3"/>
              </a:rPr>
              <a:t> </a:t>
            </a:r>
            <a:r>
              <a:rPr lang="en-US" sz="1800" b="0" dirty="0" err="1">
                <a:solidFill>
                  <a:schemeClr val="tx1"/>
                </a:solidFill>
                <a:latin typeface="Times New Roman" panose="02020603050405020304" pitchFamily="18" charset="0"/>
                <a:cs typeface="Times New Roman" panose="02020603050405020304" pitchFamily="18" charset="0"/>
                <a:hlinkClick r:id="rId3"/>
              </a:rPr>
              <a:t>ký</a:t>
            </a:r>
            <a:r>
              <a:rPr lang="en-US" sz="1800" b="0" dirty="0">
                <a:solidFill>
                  <a:schemeClr val="tx1"/>
                </a:solidFill>
                <a:latin typeface="Times New Roman" panose="02020603050405020304" pitchFamily="18" charset="0"/>
                <a:cs typeface="Times New Roman" panose="02020603050405020304" pitchFamily="18" charset="0"/>
                <a:hlinkClick r:id="rId3"/>
              </a:rPr>
              <a:t> </a:t>
            </a:r>
            <a:r>
              <a:rPr lang="en-US" sz="1800" b="0" dirty="0" err="1">
                <a:solidFill>
                  <a:schemeClr val="tx1"/>
                </a:solidFill>
                <a:latin typeface="Times New Roman" panose="02020603050405020304" pitchFamily="18" charset="0"/>
                <a:cs typeface="Times New Roman" panose="02020603050405020304" pitchFamily="18" charset="0"/>
                <a:hlinkClick r:id="rId3"/>
              </a:rPr>
              <a:t>kinh</a:t>
            </a:r>
            <a:r>
              <a:rPr lang="en-US" sz="1800" b="0" dirty="0">
                <a:solidFill>
                  <a:schemeClr val="tx1"/>
                </a:solidFill>
                <a:latin typeface="Times New Roman" panose="02020603050405020304" pitchFamily="18" charset="0"/>
                <a:cs typeface="Times New Roman" panose="02020603050405020304" pitchFamily="18" charset="0"/>
                <a:hlinkClick r:id="rId3"/>
              </a:rPr>
              <a:t> </a:t>
            </a:r>
            <a:r>
              <a:rPr lang="en-US" sz="1800" b="0" dirty="0" err="1">
                <a:solidFill>
                  <a:schemeClr val="tx1"/>
                </a:solidFill>
                <a:latin typeface="Times New Roman" panose="02020603050405020304" pitchFamily="18" charset="0"/>
                <a:cs typeface="Times New Roman" panose="02020603050405020304" pitchFamily="18" charset="0"/>
                <a:hlinkClick r:id="rId3"/>
              </a:rPr>
              <a:t>doanh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hoặc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có</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giấy</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chứng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nhận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hlinkClick r:id="rId3"/>
              </a:rPr>
              <a:t>đăng</a:t>
            </a:r>
            <a:r>
              <a:rPr lang="en-US" sz="1800" b="0" dirty="0">
                <a:solidFill>
                  <a:schemeClr val="tx1"/>
                </a:solidFill>
                <a:latin typeface="Times New Roman" panose="02020603050405020304" pitchFamily="18" charset="0"/>
                <a:cs typeface="Times New Roman" panose="02020603050405020304" pitchFamily="18" charset="0"/>
                <a:hlinkClick r:id="rId3"/>
              </a:rPr>
              <a:t> </a:t>
            </a:r>
            <a:r>
              <a:rPr lang="en-US" sz="1800" b="0" dirty="0" err="1">
                <a:solidFill>
                  <a:schemeClr val="tx1"/>
                </a:solidFill>
                <a:latin typeface="Times New Roman" panose="02020603050405020304" pitchFamily="18" charset="0"/>
                <a:cs typeface="Times New Roman" panose="02020603050405020304" pitchFamily="18" charset="0"/>
                <a:hlinkClick r:id="rId3"/>
              </a:rPr>
              <a:t>ký</a:t>
            </a:r>
            <a:r>
              <a:rPr lang="en-US" sz="1800" b="0" dirty="0">
                <a:solidFill>
                  <a:schemeClr val="tx1"/>
                </a:solidFill>
                <a:latin typeface="Times New Roman" panose="02020603050405020304" pitchFamily="18" charset="0"/>
                <a:cs typeface="Times New Roman" panose="02020603050405020304" pitchFamily="18" charset="0"/>
                <a:hlinkClick r:id="rId3"/>
              </a:rPr>
              <a:t> </a:t>
            </a:r>
            <a:r>
              <a:rPr lang="en-US" sz="1800" b="0" dirty="0" err="1">
                <a:solidFill>
                  <a:schemeClr val="tx1"/>
                </a:solidFill>
                <a:latin typeface="Times New Roman" panose="02020603050405020304" pitchFamily="18" charset="0"/>
                <a:cs typeface="Times New Roman" panose="02020603050405020304" pitchFamily="18" charset="0"/>
                <a:hlinkClick r:id="rId3"/>
              </a:rPr>
              <a:t>kinh</a:t>
            </a:r>
            <a:r>
              <a:rPr lang="en-US" sz="1800" b="0" dirty="0">
                <a:solidFill>
                  <a:schemeClr val="tx1"/>
                </a:solidFill>
                <a:latin typeface="Times New Roman" panose="02020603050405020304" pitchFamily="18" charset="0"/>
                <a:cs typeface="Times New Roman" panose="02020603050405020304" pitchFamily="18" charset="0"/>
                <a:hlinkClick r:id="rId3"/>
              </a:rPr>
              <a:t> </a:t>
            </a:r>
            <a:r>
              <a:rPr lang="en-US" sz="1800" b="0" dirty="0" err="1">
                <a:solidFill>
                  <a:schemeClr val="tx1"/>
                </a:solidFill>
                <a:latin typeface="Times New Roman" panose="02020603050405020304" pitchFamily="18" charset="0"/>
                <a:cs typeface="Times New Roman" panose="02020603050405020304" pitchFamily="18" charset="0"/>
                <a:hlinkClick r:id="rId3"/>
              </a:rPr>
              <a:t>doanh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nhưng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không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có</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vốn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hlinkClick r:id="rId3"/>
              </a:rPr>
              <a:t>đăng</a:t>
            </a:r>
            <a:r>
              <a:rPr lang="en-US" sz="1800" b="0" dirty="0">
                <a:solidFill>
                  <a:schemeClr val="tx1"/>
                </a:solidFill>
                <a:latin typeface="Times New Roman" panose="02020603050405020304" pitchFamily="18" charset="0"/>
                <a:cs typeface="Times New Roman" panose="02020603050405020304" pitchFamily="18" charset="0"/>
                <a:hlinkClick r:id="rId3"/>
              </a:rPr>
              <a:t> </a:t>
            </a:r>
            <a:r>
              <a:rPr lang="en-US" sz="1800" b="0" dirty="0" err="1">
                <a:solidFill>
                  <a:schemeClr val="tx1"/>
                </a:solidFill>
                <a:latin typeface="Times New Roman" panose="02020603050405020304" pitchFamily="18" charset="0"/>
                <a:cs typeface="Times New Roman" panose="02020603050405020304" pitchFamily="18" charset="0"/>
                <a:hlinkClick r:id="rId3"/>
              </a:rPr>
              <a:t>ký</a:t>
            </a:r>
            <a:r>
              <a:rPr lang="en-US" sz="1800" b="0" dirty="0">
                <a:solidFill>
                  <a:schemeClr val="tx1"/>
                </a:solidFill>
                <a:latin typeface="Times New Roman" panose="02020603050405020304" pitchFamily="18" charset="0"/>
                <a:cs typeface="Times New Roman" panose="02020603050405020304" pitchFamily="18" charset="0"/>
                <a:hlinkClick r:id="rId3"/>
              </a:rPr>
              <a:t> </a:t>
            </a:r>
            <a:r>
              <a:rPr lang="en-US" sz="1800" b="0" dirty="0" err="1">
                <a:solidFill>
                  <a:schemeClr val="tx1"/>
                </a:solidFill>
                <a:latin typeface="Times New Roman" panose="02020603050405020304" pitchFamily="18" charset="0"/>
                <a:cs typeface="Times New Roman" panose="02020603050405020304" pitchFamily="18" charset="0"/>
                <a:hlinkClick r:id="rId3"/>
              </a:rPr>
              <a:t>kinh</a:t>
            </a:r>
            <a:r>
              <a:rPr lang="en-US" sz="1800" b="0" dirty="0">
                <a:solidFill>
                  <a:schemeClr val="tx1"/>
                </a:solidFill>
                <a:latin typeface="Times New Roman" panose="02020603050405020304" pitchFamily="18" charset="0"/>
                <a:cs typeface="Times New Roman" panose="02020603050405020304" pitchFamily="18" charset="0"/>
                <a:hlinkClick r:id="rId3"/>
              </a:rPr>
              <a:t> </a:t>
            </a:r>
            <a:r>
              <a:rPr lang="en-US" sz="1800" b="0" dirty="0" err="1">
                <a:solidFill>
                  <a:schemeClr val="tx1"/>
                </a:solidFill>
                <a:latin typeface="Times New Roman" panose="02020603050405020304" pitchFamily="18" charset="0"/>
                <a:cs typeface="Times New Roman" panose="02020603050405020304" pitchFamily="18" charset="0"/>
                <a:hlinkClick r:id="rId3"/>
              </a:rPr>
              <a:t>doanh</a:t>
            </a:r>
            <a:r>
              <a:rPr lang="en-US" sz="1800" b="0" dirty="0">
                <a:solidFill>
                  <a:schemeClr val="tx1"/>
                </a:solidFill>
                <a:latin typeface="Times New Roman" panose="02020603050405020304" pitchFamily="18" charset="0"/>
                <a:cs typeface="Times New Roman" panose="02020603050405020304" pitchFamily="18" charset="0"/>
              </a:rPr>
              <a:t>.</a:t>
            </a:r>
          </a:p>
          <a:p>
            <a:pPr marL="0" lvl="0" indent="0" algn="just">
              <a:buNone/>
            </a:pP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Các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trường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hợp</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sau</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đây</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áp</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dụng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mức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thuế</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môn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bài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theo</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mức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đối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với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hộ</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kinh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doanh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cá</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thể</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quy</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định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tại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điểm</a:t>
            </a:r>
            <a:r>
              <a:rPr lang="en-US" sz="1800" b="0" dirty="0">
                <a:solidFill>
                  <a:schemeClr val="tx1"/>
                </a:solidFill>
                <a:latin typeface="Times New Roman" panose="02020603050405020304" pitchFamily="18" charset="0"/>
                <a:cs typeface="Times New Roman" panose="02020603050405020304" pitchFamily="18" charset="0"/>
              </a:rPr>
              <a:t> 2 </a:t>
            </a:r>
            <a:r>
              <a:rPr lang="en-US" sz="1800" b="0" dirty="0" err="1">
                <a:solidFill>
                  <a:schemeClr val="tx1"/>
                </a:solidFill>
                <a:latin typeface="Times New Roman" panose="02020603050405020304" pitchFamily="18" charset="0"/>
                <a:cs typeface="Times New Roman" panose="02020603050405020304" pitchFamily="18" charset="0"/>
              </a:rPr>
              <a:t>mục</a:t>
            </a:r>
            <a:r>
              <a:rPr lang="en-US" sz="1800" b="0" dirty="0">
                <a:solidFill>
                  <a:schemeClr val="tx1"/>
                </a:solidFill>
                <a:latin typeface="Times New Roman" panose="02020603050405020304" pitchFamily="18" charset="0"/>
                <a:cs typeface="Times New Roman" panose="02020603050405020304" pitchFamily="18" charset="0"/>
              </a:rPr>
              <a:t> I </a:t>
            </a:r>
            <a:r>
              <a:rPr lang="en-US" sz="1800" b="0" dirty="0" err="1">
                <a:solidFill>
                  <a:schemeClr val="tx1"/>
                </a:solidFill>
                <a:latin typeface="Times New Roman" panose="02020603050405020304" pitchFamily="18" charset="0"/>
                <a:cs typeface="Times New Roman" panose="02020603050405020304" pitchFamily="18" charset="0"/>
              </a:rPr>
              <a:t>thông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tư</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số</a:t>
            </a:r>
            <a:r>
              <a:rPr lang="en-US" sz="1800" b="0" dirty="0">
                <a:solidFill>
                  <a:schemeClr val="tx1"/>
                </a:solidFill>
                <a:latin typeface="Times New Roman" panose="02020603050405020304" pitchFamily="18" charset="0"/>
                <a:cs typeface="Times New Roman" panose="02020603050405020304" pitchFamily="18" charset="0"/>
              </a:rPr>
              <a:t> 96/2002/TT-BTC </a:t>
            </a:r>
            <a:r>
              <a:rPr lang="en-US" sz="1800" b="0" dirty="0" err="1">
                <a:solidFill>
                  <a:schemeClr val="tx1"/>
                </a:solidFill>
                <a:latin typeface="Times New Roman" panose="02020603050405020304" pitchFamily="18" charset="0"/>
                <a:cs typeface="Times New Roman" panose="02020603050405020304" pitchFamily="18" charset="0"/>
              </a:rPr>
              <a:t>ngày</a:t>
            </a:r>
            <a:r>
              <a:rPr lang="en-US" sz="1800" b="0" dirty="0">
                <a:solidFill>
                  <a:schemeClr val="tx1"/>
                </a:solidFill>
                <a:latin typeface="Times New Roman" panose="02020603050405020304" pitchFamily="18" charset="0"/>
                <a:cs typeface="Times New Roman" panose="02020603050405020304" pitchFamily="18" charset="0"/>
              </a:rPr>
              <a:t> 24/10/2002 </a:t>
            </a:r>
            <a:r>
              <a:rPr lang="en-US" sz="1800" b="0" dirty="0" err="1">
                <a:solidFill>
                  <a:schemeClr val="tx1"/>
                </a:solidFill>
                <a:latin typeface="Times New Roman" panose="02020603050405020304" pitchFamily="18" charset="0"/>
                <a:cs typeface="Times New Roman" panose="02020603050405020304" pitchFamily="18" charset="0"/>
              </a:rPr>
              <a:t>của</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Bộ</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Tài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chính</a:t>
            </a:r>
            <a:r>
              <a:rPr lang="en-US" sz="1800" b="0" dirty="0">
                <a:solidFill>
                  <a:schemeClr val="tx1"/>
                </a:solidFill>
                <a:latin typeface="Times New Roman" panose="02020603050405020304" pitchFamily="18" charset="0"/>
                <a:cs typeface="Times New Roman" panose="02020603050405020304" pitchFamily="18" charset="0"/>
              </a:rPr>
              <a:t>.</a:t>
            </a:r>
          </a:p>
          <a:p>
            <a:pPr marL="0" lvl="0" indent="0" algn="just">
              <a:buNone/>
            </a:pP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Các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cửa</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hàng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quầy</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hàng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cửa</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hiệu</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kinh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doanh</a:t>
            </a:r>
            <a:r>
              <a:rPr lang="en-US" sz="1800" b="0" dirty="0">
                <a:solidFill>
                  <a:schemeClr val="tx1"/>
                </a:solidFill>
                <a:latin typeface="Times New Roman" panose="02020603050405020304" pitchFamily="18" charset="0"/>
                <a:cs typeface="Times New Roman" panose="02020603050405020304" pitchFamily="18" charset="0"/>
              </a:rPr>
              <a:t>…</a:t>
            </a:r>
            <a:r>
              <a:rPr lang="en-US" sz="1800" b="0" dirty="0" err="1">
                <a:solidFill>
                  <a:schemeClr val="tx1"/>
                </a:solidFill>
                <a:latin typeface="Times New Roman" panose="02020603050405020304" pitchFamily="18" charset="0"/>
                <a:cs typeface="Times New Roman" panose="02020603050405020304" pitchFamily="18" charset="0"/>
              </a:rPr>
              <a:t>trực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thuộc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cơ</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sở</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kinh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doanh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hạch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toán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kinh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tế</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độc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lập</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hoặc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trực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thuộc</a:t>
            </a:r>
            <a:r>
              <a:rPr lang="en-US" sz="1800" b="0" dirty="0">
                <a:solidFill>
                  <a:schemeClr val="tx1"/>
                </a:solidFill>
                <a:latin typeface="Times New Roman" panose="02020603050405020304" pitchFamily="18" charset="0"/>
                <a:cs typeface="Times New Roman" panose="02020603050405020304" pitchFamily="18" charset="0"/>
              </a:rPr>
              <a:t> chi </a:t>
            </a:r>
            <a:r>
              <a:rPr lang="en-US" sz="1800" b="0" dirty="0" err="1">
                <a:solidFill>
                  <a:schemeClr val="tx1"/>
                </a:solidFill>
                <a:latin typeface="Times New Roman" panose="02020603050405020304" pitchFamily="18" charset="0"/>
                <a:cs typeface="Times New Roman" panose="02020603050405020304" pitchFamily="18" charset="0"/>
              </a:rPr>
              <a:t>nhánh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hạch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toán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phụ</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thuộc</a:t>
            </a:r>
            <a:r>
              <a:rPr lang="en-US" sz="1800" b="0" dirty="0">
                <a:solidFill>
                  <a:schemeClr val="tx1"/>
                </a:solidFill>
                <a:latin typeface="Times New Roman" panose="02020603050405020304" pitchFamily="18" charset="0"/>
                <a:cs typeface="Times New Roman" panose="02020603050405020304" pitchFamily="18" charset="0"/>
              </a:rPr>
              <a:t>.</a:t>
            </a:r>
          </a:p>
          <a:p>
            <a:pPr marL="0" lvl="0" indent="0" algn="just">
              <a:buNone/>
            </a:pPr>
            <a:r>
              <a:rPr lang="en-US" sz="1800" b="0" dirty="0" err="1">
                <a:solidFill>
                  <a:schemeClr val="tx1"/>
                </a:solidFill>
                <a:latin typeface="Times New Roman" panose="02020603050405020304" pitchFamily="18" charset="0"/>
                <a:cs typeface="Times New Roman" panose="02020603050405020304" pitchFamily="18" charset="0"/>
              </a:rPr>
              <a:t>Nhóm</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người</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lao</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động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thuộc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các</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cơ</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sở</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kinh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doanh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nhận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khoán</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kinh</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doanh</a:t>
            </a:r>
            <a:r>
              <a:rPr lang="en-US" sz="1800" b="0" dirty="0">
                <a:solidFill>
                  <a:schemeClr val="tx1"/>
                </a:solidFill>
                <a:latin typeface="Times New Roman" panose="02020603050405020304" pitchFamily="18" charset="0"/>
                <a:cs typeface="Times New Roman" panose="02020603050405020304" pitchFamily="18" charset="0"/>
              </a:rPr>
              <a:t>.</a:t>
            </a:r>
          </a:p>
        </p:txBody>
      </p:sp>
      <p:sp>
        <p:nvSpPr>
          <p:cNvPr id="7" name="Rectangle 2"/>
          <p:cNvSpPr>
            <a:spLocks noGrp="1" noChangeArrowheads="1"/>
          </p:cNvSpPr>
          <p:nvPr>
            <p:ph type="title"/>
          </p:nvPr>
        </p:nvSpPr>
        <p:spPr>
          <a:xfrm>
            <a:off x="2743200" y="0"/>
            <a:ext cx="3657600" cy="762000"/>
          </a:xfrm>
        </p:spPr>
        <p:txBody>
          <a:bodyPr/>
          <a:lstStyle/>
          <a:p>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1211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heel(1)">
                                      <p:cBhvr>
                                        <p:cTn id="4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2743200" y="0"/>
            <a:ext cx="3657600" cy="762000"/>
          </a:xfrm>
        </p:spPr>
        <p:txBody>
          <a:bodyPr/>
          <a:lstStyle/>
          <a:p>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endParaRPr lang="en-US" dirty="0">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nvGraphicFramePr>
        <p:xfrm>
          <a:off x="685800" y="2574607"/>
          <a:ext cx="7924799" cy="2987992"/>
        </p:xfrm>
        <a:graphic>
          <a:graphicData uri="http://schemas.openxmlformats.org/drawingml/2006/table">
            <a:tbl>
              <a:tblPr>
                <a:tableStyleId>{5C22544A-7EE6-4342-B048-85BDC9FD1C3A}</a:tableStyleId>
              </a:tblPr>
              <a:tblGrid>
                <a:gridCol w="1360226">
                  <a:extLst>
                    <a:ext uri="{9D8B030D-6E8A-4147-A177-3AD203B41FA5}">
                      <a16:colId xmlns:a16="http://schemas.microsoft.com/office/drawing/2014/main" val="20000"/>
                    </a:ext>
                  </a:extLst>
                </a:gridCol>
                <a:gridCol w="3991970">
                  <a:extLst>
                    <a:ext uri="{9D8B030D-6E8A-4147-A177-3AD203B41FA5}">
                      <a16:colId xmlns:a16="http://schemas.microsoft.com/office/drawing/2014/main" val="20001"/>
                    </a:ext>
                  </a:extLst>
                </a:gridCol>
                <a:gridCol w="2572603">
                  <a:extLst>
                    <a:ext uri="{9D8B030D-6E8A-4147-A177-3AD203B41FA5}">
                      <a16:colId xmlns:a16="http://schemas.microsoft.com/office/drawing/2014/main" val="20002"/>
                    </a:ext>
                  </a:extLst>
                </a:gridCol>
              </a:tblGrid>
              <a:tr h="426856">
                <a:tc>
                  <a:txBody>
                    <a:bodyPr/>
                    <a:lstStyle/>
                    <a:p>
                      <a:pPr algn="ctr">
                        <a:lnSpc>
                          <a:spcPct val="150000"/>
                        </a:lnSpc>
                        <a:spcAft>
                          <a:spcPts val="0"/>
                        </a:spcAft>
                      </a:pPr>
                      <a:r>
                        <a:rPr lang="en-US" sz="2000" b="1" dirty="0" err="1">
                          <a:effectLst/>
                          <a:latin typeface="Times New Roman" panose="02020603050405020304" pitchFamily="18" charset="0"/>
                          <a:cs typeface="Times New Roman" panose="02020603050405020304" pitchFamily="18" charset="0"/>
                        </a:rPr>
                        <a:t>Bậc</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thuế</a:t>
                      </a:r>
                      <a:endParaRPr lang="en-US" sz="2000" b="1" dirty="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algn="ctr">
                        <a:lnSpc>
                          <a:spcPct val="150000"/>
                        </a:lnSpc>
                        <a:spcAft>
                          <a:spcPts val="0"/>
                        </a:spcAft>
                      </a:pPr>
                      <a:r>
                        <a:rPr lang="en-US" sz="2000" b="1" dirty="0">
                          <a:effectLst/>
                          <a:latin typeface="Times New Roman" panose="02020603050405020304" pitchFamily="18" charset="0"/>
                          <a:cs typeface="Times New Roman" panose="02020603050405020304" pitchFamily="18" charset="0"/>
                        </a:rPr>
                        <a:t>Thu </a:t>
                      </a:r>
                      <a:r>
                        <a:rPr lang="en-US" sz="2000" b="1" dirty="0" err="1">
                          <a:effectLst/>
                          <a:latin typeface="Times New Roman" panose="02020603050405020304" pitchFamily="18" charset="0"/>
                          <a:cs typeface="Times New Roman" panose="02020603050405020304" pitchFamily="18" charset="0"/>
                        </a:rPr>
                        <a:t>nhập</a:t>
                      </a:r>
                      <a:r>
                        <a:rPr lang="en-US" sz="2000" b="1" dirty="0">
                          <a:effectLst/>
                          <a:latin typeface="Times New Roman" panose="02020603050405020304" pitchFamily="18" charset="0"/>
                          <a:cs typeface="Times New Roman" panose="02020603050405020304" pitchFamily="18" charset="0"/>
                        </a:rPr>
                        <a:t> 1 </a:t>
                      </a:r>
                      <a:r>
                        <a:rPr lang="en-US" sz="2000" b="1" dirty="0" err="1">
                          <a:effectLst/>
                          <a:latin typeface="Times New Roman" panose="02020603050405020304" pitchFamily="18" charset="0"/>
                          <a:cs typeface="Times New Roman" panose="02020603050405020304" pitchFamily="18" charset="0"/>
                        </a:rPr>
                        <a:t>tháng</a:t>
                      </a:r>
                      <a:endParaRPr lang="en-US" sz="2000" b="1" dirty="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algn="ctr">
                        <a:lnSpc>
                          <a:spcPct val="150000"/>
                        </a:lnSpc>
                        <a:spcAft>
                          <a:spcPts val="0"/>
                        </a:spcAft>
                      </a:pPr>
                      <a:r>
                        <a:rPr lang="en-US" sz="2000" b="1" dirty="0" err="1">
                          <a:effectLst/>
                          <a:latin typeface="Times New Roman" panose="02020603050405020304" pitchFamily="18" charset="0"/>
                          <a:cs typeface="Times New Roman" panose="02020603050405020304" pitchFamily="18" charset="0"/>
                        </a:rPr>
                        <a:t>Mức</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thuế</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cả</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năm</a:t>
                      </a:r>
                      <a:endParaRPr lang="en-US" sz="2000" b="1" dirty="0">
                        <a:effectLst/>
                        <a:latin typeface="Times New Roman" panose="02020603050405020304" pitchFamily="18" charset="0"/>
                        <a:ea typeface="Times New Roman"/>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426856">
                <a:tc>
                  <a:txBody>
                    <a:bodyPr/>
                    <a:lstStyle/>
                    <a:p>
                      <a:pPr indent="342900" algn="ctr">
                        <a:lnSpc>
                          <a:spcPct val="150000"/>
                        </a:lnSpc>
                        <a:spcAft>
                          <a:spcPts val="0"/>
                        </a:spcAft>
                      </a:pPr>
                      <a:r>
                        <a:rPr lang="en-US" sz="2000">
                          <a:effectLst/>
                          <a:latin typeface="Times New Roman" panose="02020603050405020304" pitchFamily="18" charset="0"/>
                          <a:cs typeface="Times New Roman" panose="02020603050405020304" pitchFamily="18" charset="0"/>
                        </a:rPr>
                        <a:t>1</a:t>
                      </a:r>
                      <a:endParaRPr lang="en-US" sz="200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000">
                          <a:effectLst/>
                          <a:latin typeface="Times New Roman" panose="02020603050405020304" pitchFamily="18" charset="0"/>
                          <a:cs typeface="Times New Roman" panose="02020603050405020304" pitchFamily="18" charset="0"/>
                        </a:rPr>
                        <a:t>Trên 1.500.000</a:t>
                      </a:r>
                      <a:endParaRPr lang="en-US" sz="200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000" dirty="0">
                          <a:effectLst/>
                          <a:latin typeface="Times New Roman" panose="02020603050405020304" pitchFamily="18" charset="0"/>
                          <a:cs typeface="Times New Roman" panose="02020603050405020304" pitchFamily="18" charset="0"/>
                        </a:rPr>
                        <a:t>1.000.000</a:t>
                      </a:r>
                      <a:endParaRPr lang="en-US" sz="2000" dirty="0">
                        <a:effectLst/>
                        <a:latin typeface="Times New Roman" panose="02020603050405020304" pitchFamily="18" charset="0"/>
                        <a:ea typeface="Times New Roman"/>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426856">
                <a:tc>
                  <a:txBody>
                    <a:bodyPr/>
                    <a:lstStyle/>
                    <a:p>
                      <a:pPr indent="342900" algn="ctr">
                        <a:lnSpc>
                          <a:spcPct val="150000"/>
                        </a:lnSpc>
                        <a:spcAft>
                          <a:spcPts val="0"/>
                        </a:spcAft>
                      </a:pPr>
                      <a:r>
                        <a:rPr lang="en-US" sz="2000">
                          <a:effectLst/>
                          <a:latin typeface="Times New Roman" panose="02020603050405020304" pitchFamily="18" charset="0"/>
                          <a:cs typeface="Times New Roman" panose="02020603050405020304" pitchFamily="18" charset="0"/>
                        </a:rPr>
                        <a:t>2</a:t>
                      </a:r>
                      <a:endParaRPr lang="en-US" sz="200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000" dirty="0" err="1">
                          <a:effectLst/>
                          <a:latin typeface="Times New Roman" panose="02020603050405020304" pitchFamily="18" charset="0"/>
                          <a:cs typeface="Times New Roman" panose="02020603050405020304" pitchFamily="18" charset="0"/>
                        </a:rPr>
                        <a:t>Trên</a:t>
                      </a:r>
                      <a:r>
                        <a:rPr lang="en-US" sz="2000" dirty="0">
                          <a:effectLst/>
                          <a:latin typeface="Times New Roman" panose="02020603050405020304" pitchFamily="18" charset="0"/>
                          <a:cs typeface="Times New Roman" panose="02020603050405020304" pitchFamily="18" charset="0"/>
                        </a:rPr>
                        <a:t> 1.000.000 </a:t>
                      </a:r>
                      <a:r>
                        <a:rPr lang="en-US" sz="2000" dirty="0" err="1">
                          <a:effectLst/>
                          <a:latin typeface="Times New Roman" panose="02020603050405020304" pitchFamily="18" charset="0"/>
                          <a:cs typeface="Times New Roman" panose="02020603050405020304" pitchFamily="18" charset="0"/>
                        </a:rPr>
                        <a:t>đến</a:t>
                      </a:r>
                      <a:r>
                        <a:rPr lang="en-US" sz="2000" dirty="0">
                          <a:effectLst/>
                          <a:latin typeface="Times New Roman" panose="02020603050405020304" pitchFamily="18" charset="0"/>
                          <a:cs typeface="Times New Roman" panose="02020603050405020304" pitchFamily="18" charset="0"/>
                        </a:rPr>
                        <a:t> 1.500.000</a:t>
                      </a:r>
                      <a:endParaRPr lang="en-US" sz="2000" dirty="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000" dirty="0">
                          <a:effectLst/>
                          <a:latin typeface="Times New Roman" panose="02020603050405020304" pitchFamily="18" charset="0"/>
                          <a:cs typeface="Times New Roman" panose="02020603050405020304" pitchFamily="18" charset="0"/>
                        </a:rPr>
                        <a:t>750.000</a:t>
                      </a:r>
                      <a:endParaRPr lang="en-US" sz="2000" dirty="0">
                        <a:effectLst/>
                        <a:latin typeface="Times New Roman" panose="02020603050405020304" pitchFamily="18" charset="0"/>
                        <a:ea typeface="Times New Roman"/>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426856">
                <a:tc>
                  <a:txBody>
                    <a:bodyPr/>
                    <a:lstStyle/>
                    <a:p>
                      <a:pPr indent="342900" algn="ctr">
                        <a:lnSpc>
                          <a:spcPct val="150000"/>
                        </a:lnSpc>
                        <a:spcAft>
                          <a:spcPts val="0"/>
                        </a:spcAft>
                      </a:pPr>
                      <a:r>
                        <a:rPr lang="en-US" sz="2000">
                          <a:effectLst/>
                          <a:latin typeface="Times New Roman" panose="02020603050405020304" pitchFamily="18" charset="0"/>
                          <a:cs typeface="Times New Roman" panose="02020603050405020304" pitchFamily="18" charset="0"/>
                        </a:rPr>
                        <a:t>3</a:t>
                      </a:r>
                      <a:endParaRPr lang="en-US" sz="200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000">
                          <a:effectLst/>
                          <a:latin typeface="Times New Roman" panose="02020603050405020304" pitchFamily="18" charset="0"/>
                          <a:cs typeface="Times New Roman" panose="02020603050405020304" pitchFamily="18" charset="0"/>
                        </a:rPr>
                        <a:t>Trên 750.000 đến 1.000.000</a:t>
                      </a:r>
                      <a:endParaRPr lang="en-US" sz="200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000" dirty="0">
                          <a:effectLst/>
                          <a:latin typeface="Times New Roman" panose="02020603050405020304" pitchFamily="18" charset="0"/>
                          <a:cs typeface="Times New Roman" panose="02020603050405020304" pitchFamily="18" charset="0"/>
                        </a:rPr>
                        <a:t>500.000</a:t>
                      </a:r>
                      <a:endParaRPr lang="en-US" sz="2000" dirty="0">
                        <a:effectLst/>
                        <a:latin typeface="Times New Roman" panose="02020603050405020304" pitchFamily="18" charset="0"/>
                        <a:ea typeface="Times New Roman"/>
                        <a:cs typeface="Times New Roman" panose="02020603050405020304" pitchFamily="18" charset="0"/>
                      </a:endParaRPr>
                    </a:p>
                  </a:txBody>
                  <a:tcPr marL="0" marR="0" marT="0" marB="0" anchor="ctr"/>
                </a:tc>
                <a:extLst>
                  <a:ext uri="{0D108BD9-81ED-4DB2-BD59-A6C34878D82A}">
                    <a16:rowId xmlns:a16="http://schemas.microsoft.com/office/drawing/2014/main" val="10003"/>
                  </a:ext>
                </a:extLst>
              </a:tr>
              <a:tr h="426856">
                <a:tc>
                  <a:txBody>
                    <a:bodyPr/>
                    <a:lstStyle/>
                    <a:p>
                      <a:pPr indent="342900" algn="ctr">
                        <a:lnSpc>
                          <a:spcPct val="150000"/>
                        </a:lnSpc>
                        <a:spcAft>
                          <a:spcPts val="0"/>
                        </a:spcAft>
                      </a:pPr>
                      <a:r>
                        <a:rPr lang="en-US" sz="2000">
                          <a:effectLst/>
                          <a:latin typeface="Times New Roman" panose="02020603050405020304" pitchFamily="18" charset="0"/>
                          <a:cs typeface="Times New Roman" panose="02020603050405020304" pitchFamily="18" charset="0"/>
                        </a:rPr>
                        <a:t>4</a:t>
                      </a:r>
                      <a:endParaRPr lang="en-US" sz="200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000">
                          <a:effectLst/>
                          <a:latin typeface="Times New Roman" panose="02020603050405020304" pitchFamily="18" charset="0"/>
                          <a:cs typeface="Times New Roman" panose="02020603050405020304" pitchFamily="18" charset="0"/>
                        </a:rPr>
                        <a:t>Trên 500.000 đến 750.000</a:t>
                      </a:r>
                      <a:endParaRPr lang="en-US" sz="200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000" dirty="0">
                          <a:effectLst/>
                          <a:latin typeface="Times New Roman" panose="02020603050405020304" pitchFamily="18" charset="0"/>
                          <a:cs typeface="Times New Roman" panose="02020603050405020304" pitchFamily="18" charset="0"/>
                        </a:rPr>
                        <a:t>300.000</a:t>
                      </a:r>
                      <a:endParaRPr lang="en-US" sz="2000" dirty="0">
                        <a:effectLst/>
                        <a:latin typeface="Times New Roman" panose="02020603050405020304" pitchFamily="18" charset="0"/>
                        <a:ea typeface="Times New Roman"/>
                        <a:cs typeface="Times New Roman" panose="02020603050405020304" pitchFamily="18" charset="0"/>
                      </a:endParaRPr>
                    </a:p>
                  </a:txBody>
                  <a:tcPr marL="0" marR="0" marT="0" marB="0" anchor="ctr"/>
                </a:tc>
                <a:extLst>
                  <a:ext uri="{0D108BD9-81ED-4DB2-BD59-A6C34878D82A}">
                    <a16:rowId xmlns:a16="http://schemas.microsoft.com/office/drawing/2014/main" val="10004"/>
                  </a:ext>
                </a:extLst>
              </a:tr>
              <a:tr h="426856">
                <a:tc>
                  <a:txBody>
                    <a:bodyPr/>
                    <a:lstStyle/>
                    <a:p>
                      <a:pPr indent="342900" algn="ctr">
                        <a:lnSpc>
                          <a:spcPct val="150000"/>
                        </a:lnSpc>
                        <a:spcAft>
                          <a:spcPts val="0"/>
                        </a:spcAft>
                      </a:pPr>
                      <a:r>
                        <a:rPr lang="en-US" sz="2000">
                          <a:effectLst/>
                          <a:latin typeface="Times New Roman" panose="02020603050405020304" pitchFamily="18" charset="0"/>
                          <a:cs typeface="Times New Roman" panose="02020603050405020304" pitchFamily="18" charset="0"/>
                        </a:rPr>
                        <a:t>5</a:t>
                      </a:r>
                      <a:endParaRPr lang="en-US" sz="200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000">
                          <a:effectLst/>
                          <a:latin typeface="Times New Roman" panose="02020603050405020304" pitchFamily="18" charset="0"/>
                          <a:cs typeface="Times New Roman" panose="02020603050405020304" pitchFamily="18" charset="0"/>
                        </a:rPr>
                        <a:t>Trên 300.000 đến 500.000</a:t>
                      </a:r>
                      <a:endParaRPr lang="en-US" sz="200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000" dirty="0">
                          <a:effectLst/>
                          <a:latin typeface="Times New Roman" panose="02020603050405020304" pitchFamily="18" charset="0"/>
                          <a:cs typeface="Times New Roman" panose="02020603050405020304" pitchFamily="18" charset="0"/>
                        </a:rPr>
                        <a:t>100.000</a:t>
                      </a:r>
                      <a:endParaRPr lang="en-US" sz="2000" dirty="0">
                        <a:effectLst/>
                        <a:latin typeface="Times New Roman" panose="02020603050405020304" pitchFamily="18" charset="0"/>
                        <a:ea typeface="Times New Roman"/>
                        <a:cs typeface="Times New Roman" panose="02020603050405020304" pitchFamily="18" charset="0"/>
                      </a:endParaRPr>
                    </a:p>
                  </a:txBody>
                  <a:tcPr marL="0" marR="0" marT="0" marB="0" anchor="ctr"/>
                </a:tc>
                <a:extLst>
                  <a:ext uri="{0D108BD9-81ED-4DB2-BD59-A6C34878D82A}">
                    <a16:rowId xmlns:a16="http://schemas.microsoft.com/office/drawing/2014/main" val="10005"/>
                  </a:ext>
                </a:extLst>
              </a:tr>
              <a:tr h="426856">
                <a:tc>
                  <a:txBody>
                    <a:bodyPr/>
                    <a:lstStyle/>
                    <a:p>
                      <a:pPr indent="342900" algn="ctr">
                        <a:lnSpc>
                          <a:spcPct val="150000"/>
                        </a:lnSpc>
                        <a:spcAft>
                          <a:spcPts val="0"/>
                        </a:spcAft>
                      </a:pPr>
                      <a:r>
                        <a:rPr lang="en-US" sz="2000">
                          <a:effectLst/>
                          <a:latin typeface="Times New Roman" panose="02020603050405020304" pitchFamily="18" charset="0"/>
                          <a:cs typeface="Times New Roman" panose="02020603050405020304" pitchFamily="18" charset="0"/>
                        </a:rPr>
                        <a:t>6</a:t>
                      </a:r>
                      <a:endParaRPr lang="en-US" sz="200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000">
                          <a:effectLst/>
                          <a:latin typeface="Times New Roman" panose="02020603050405020304" pitchFamily="18" charset="0"/>
                          <a:cs typeface="Times New Roman" panose="02020603050405020304" pitchFamily="18" charset="0"/>
                        </a:rPr>
                        <a:t>Bằng hoặc thấp hơn 300.000</a:t>
                      </a:r>
                      <a:endParaRPr lang="en-US" sz="2000">
                        <a:effectLst/>
                        <a:latin typeface="Times New Roman" panose="02020603050405020304" pitchFamily="18" charset="0"/>
                        <a:ea typeface="Times New Roman"/>
                        <a:cs typeface="Times New Roman" panose="02020603050405020304" pitchFamily="18" charset="0"/>
                      </a:endParaRPr>
                    </a:p>
                  </a:txBody>
                  <a:tcPr marL="0" marR="0" marT="0" marB="0" anchor="ctr"/>
                </a:tc>
                <a:tc>
                  <a:txBody>
                    <a:bodyPr/>
                    <a:lstStyle/>
                    <a:p>
                      <a:pPr indent="342900" algn="ctr">
                        <a:lnSpc>
                          <a:spcPct val="150000"/>
                        </a:lnSpc>
                        <a:spcAft>
                          <a:spcPts val="0"/>
                        </a:spcAft>
                      </a:pPr>
                      <a:r>
                        <a:rPr lang="en-US" sz="2000" dirty="0">
                          <a:effectLst/>
                          <a:latin typeface="Times New Roman" panose="02020603050405020304" pitchFamily="18" charset="0"/>
                          <a:cs typeface="Times New Roman" panose="02020603050405020304" pitchFamily="18" charset="0"/>
                        </a:rPr>
                        <a:t>50.000</a:t>
                      </a:r>
                      <a:endParaRPr lang="en-US" sz="2000" dirty="0">
                        <a:effectLst/>
                        <a:latin typeface="Times New Roman" panose="02020603050405020304" pitchFamily="18" charset="0"/>
                        <a:ea typeface="Times New Roman"/>
                        <a:cs typeface="Times New Roman" panose="02020603050405020304" pitchFamily="18" charset="0"/>
                      </a:endParaRPr>
                    </a:p>
                  </a:txBody>
                  <a:tcPr marL="0" marR="0" marT="0" marB="0" anchor="ctr"/>
                </a:tc>
                <a:extLst>
                  <a:ext uri="{0D108BD9-81ED-4DB2-BD59-A6C34878D82A}">
                    <a16:rowId xmlns:a16="http://schemas.microsoft.com/office/drawing/2014/main" val="10006"/>
                  </a:ext>
                </a:extLst>
              </a:tr>
            </a:tbl>
          </a:graphicData>
        </a:graphic>
      </p:graphicFrame>
      <p:sp>
        <p:nvSpPr>
          <p:cNvPr id="4" name="Rectangle 1"/>
          <p:cNvSpPr>
            <a:spLocks noChangeArrowheads="1"/>
          </p:cNvSpPr>
          <p:nvPr/>
        </p:nvSpPr>
        <p:spPr bwMode="auto">
          <a:xfrm>
            <a:off x="304800" y="962561"/>
            <a:ext cx="83058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42900">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R="0" lvl="0" indent="0" algn="just" defTabSz="914400" rtl="0" eaLnBrk="1" fontAlgn="base" latinLnBrk="0" hangingPunct="1">
              <a:lnSpc>
                <a:spcPct val="100000"/>
              </a:lnSpc>
              <a:spcBef>
                <a:spcPct val="0"/>
              </a:spcBef>
              <a:spcAft>
                <a:spcPct val="0"/>
              </a:spcAft>
              <a:buClrTx/>
              <a:buSzTx/>
              <a:buFontTx/>
              <a:buNone/>
              <a:tabLst/>
            </a:pPr>
            <a:r>
              <a:rPr lang="en-US" altLang="en-US" sz="2000" dirty="0">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môn</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bài</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hộ</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sản</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xuất</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thể</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nhóm</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người</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lao</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động</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thuộc</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cơ</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sở</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nhận</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khoán</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cửa</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cửa</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hiệu</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trực</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thuộc</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CSKD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hạch</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tế</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độc</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lập</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hoặc</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trực</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thuộc</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chi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nhánh</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hạch</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phụ</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thuộc</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bình</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quân</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tháng</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như</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altLang="en-US" sz="200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sau</a:t>
            </a:r>
            <a:r>
              <a:rPr kumimoji="0" lang="en-US" altLang="en-US" sz="20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en-US" altLang="en-US" sz="200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813115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410200"/>
          </a:xfrm>
        </p:spPr>
        <p:txBody>
          <a:bodyPr/>
          <a:lstStyle/>
          <a:p>
            <a:pPr marL="0" indent="0" algn="just">
              <a:buNone/>
            </a:pP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Miễn</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giảm</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thuế</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môn</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bài</a:t>
            </a:r>
            <a:endParaRPr lang="en-US" sz="2200" i="1"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200" b="0" dirty="0">
                <a:solidFill>
                  <a:schemeClr val="tx1"/>
                </a:solidFill>
                <a:latin typeface="Times New Roman" panose="02020603050405020304" pitchFamily="18" charset="0"/>
                <a:cs typeface="Times New Roman" panose="02020603050405020304" pitchFamily="18" charset="0"/>
              </a:rPr>
              <a:t>	- </a:t>
            </a:r>
            <a:r>
              <a:rPr lang="en-US" sz="2200" b="0" dirty="0" err="1">
                <a:solidFill>
                  <a:schemeClr val="tx1"/>
                </a:solidFill>
                <a:latin typeface="Times New Roman" panose="02020603050405020304" pitchFamily="18" charset="0"/>
                <a:cs typeface="Times New Roman" panose="02020603050405020304" pitchFamily="18" charset="0"/>
              </a:rPr>
              <a:t>Tạm</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thời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miễn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thuế</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Môn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bài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đối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với</a:t>
            </a:r>
            <a:r>
              <a:rPr lang="en-US" sz="2200" b="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200" b="0" dirty="0">
                <a:solidFill>
                  <a:schemeClr val="tx1"/>
                </a:solidFill>
                <a:latin typeface="Times New Roman" panose="02020603050405020304" pitchFamily="18" charset="0"/>
                <a:cs typeface="Times New Roman" panose="02020603050405020304" pitchFamily="18" charset="0"/>
              </a:rPr>
              <a:t>	+ </a:t>
            </a:r>
            <a:r>
              <a:rPr lang="en-US" sz="2200" b="0" dirty="0" err="1">
                <a:solidFill>
                  <a:schemeClr val="tx1"/>
                </a:solidFill>
                <a:latin typeface="Times New Roman" panose="02020603050405020304" pitchFamily="18" charset="0"/>
                <a:cs typeface="Times New Roman" panose="02020603050405020304" pitchFamily="18" charset="0"/>
              </a:rPr>
              <a:t>Hộ</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sản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xuất</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muối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điểm</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bưu</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điện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văn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hóa</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xã</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các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loại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báo</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báo</a:t>
            </a:r>
            <a:r>
              <a:rPr lang="en-US" sz="2200" b="0" dirty="0">
                <a:solidFill>
                  <a:schemeClr val="tx1"/>
                </a:solidFill>
                <a:latin typeface="Times New Roman" panose="02020603050405020304" pitchFamily="18" charset="0"/>
                <a:cs typeface="Times New Roman" panose="02020603050405020304" pitchFamily="18" charset="0"/>
              </a:rPr>
              <a:t> in, </a:t>
            </a:r>
            <a:r>
              <a:rPr lang="en-US" sz="2200" b="0" dirty="0" err="1">
                <a:solidFill>
                  <a:schemeClr val="tx1"/>
                </a:solidFill>
                <a:latin typeface="Times New Roman" panose="02020603050405020304" pitchFamily="18" charset="0"/>
                <a:cs typeface="Times New Roman" panose="02020603050405020304" pitchFamily="18" charset="0"/>
              </a:rPr>
              <a:t>báo</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nói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báo</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hình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theo</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công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văn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số</a:t>
            </a:r>
            <a:r>
              <a:rPr lang="en-US" sz="2200" b="0" dirty="0">
                <a:solidFill>
                  <a:schemeClr val="tx1"/>
                </a:solidFill>
                <a:latin typeface="Times New Roman" panose="02020603050405020304" pitchFamily="18" charset="0"/>
                <a:cs typeface="Times New Roman" panose="02020603050405020304" pitchFamily="18" charset="0"/>
              </a:rPr>
              <a:t> 237/CP-KTTH </a:t>
            </a:r>
            <a:r>
              <a:rPr lang="en-US" sz="2200" b="0" dirty="0" err="1">
                <a:solidFill>
                  <a:schemeClr val="tx1"/>
                </a:solidFill>
                <a:latin typeface="Times New Roman" panose="02020603050405020304" pitchFamily="18" charset="0"/>
                <a:cs typeface="Times New Roman" panose="02020603050405020304" pitchFamily="18" charset="0"/>
              </a:rPr>
              <a:t>ngày</a:t>
            </a:r>
            <a:r>
              <a:rPr lang="en-US" sz="2200" b="0" dirty="0">
                <a:solidFill>
                  <a:schemeClr val="tx1"/>
                </a:solidFill>
                <a:latin typeface="Times New Roman" panose="02020603050405020304" pitchFamily="18" charset="0"/>
                <a:cs typeface="Times New Roman" panose="02020603050405020304" pitchFamily="18" charset="0"/>
              </a:rPr>
              <a:t> 25/3/1998 </a:t>
            </a:r>
            <a:r>
              <a:rPr lang="en-US" sz="2200" b="0" dirty="0" err="1">
                <a:solidFill>
                  <a:schemeClr val="tx1"/>
                </a:solidFill>
                <a:latin typeface="Times New Roman" panose="02020603050405020304" pitchFamily="18" charset="0"/>
                <a:cs typeface="Times New Roman" panose="02020603050405020304" pitchFamily="18" charset="0"/>
              </a:rPr>
              <a:t>của</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Chính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phủ</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về</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việc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thuế</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đối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với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báo</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chí</a:t>
            </a:r>
            <a:r>
              <a:rPr lang="en-US" sz="2200" b="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200" b="0" dirty="0">
                <a:solidFill>
                  <a:schemeClr val="tx1"/>
                </a:solidFill>
                <a:latin typeface="Times New Roman" panose="02020603050405020304" pitchFamily="18" charset="0"/>
                <a:cs typeface="Times New Roman" panose="02020603050405020304" pitchFamily="18" charset="0"/>
              </a:rPr>
              <a:t>	+ </a:t>
            </a:r>
            <a:r>
              <a:rPr lang="en-US" sz="2200" b="0" dirty="0" err="1">
                <a:solidFill>
                  <a:schemeClr val="tx1"/>
                </a:solidFill>
                <a:latin typeface="Times New Roman" panose="02020603050405020304" pitchFamily="18" charset="0"/>
                <a:cs typeface="Times New Roman" panose="02020603050405020304" pitchFamily="18" charset="0"/>
              </a:rPr>
              <a:t>Tổ</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dịch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vụ</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và</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cửa</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hàng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cửa</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hiệu</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kinh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doanh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trực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thuộc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Hợp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tác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xã</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hoạt</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động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dịch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vụ</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kỹ</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thuật</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trực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tiếp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phục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vụ</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sản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xuất</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nông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nghiệp</a:t>
            </a:r>
            <a:r>
              <a:rPr lang="en-US" sz="2200" b="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200" b="0" dirty="0">
                <a:solidFill>
                  <a:schemeClr val="tx1"/>
                </a:solidFill>
                <a:latin typeface="Times New Roman" panose="02020603050405020304" pitchFamily="18" charset="0"/>
                <a:cs typeface="Times New Roman" panose="02020603050405020304" pitchFamily="18" charset="0"/>
              </a:rPr>
              <a:t>	- </a:t>
            </a:r>
            <a:r>
              <a:rPr lang="en-US" sz="2200" b="0" dirty="0" err="1">
                <a:solidFill>
                  <a:schemeClr val="tx1"/>
                </a:solidFill>
                <a:latin typeface="Times New Roman" panose="02020603050405020304" pitchFamily="18" charset="0"/>
                <a:cs typeface="Times New Roman" panose="02020603050405020304" pitchFamily="18" charset="0"/>
              </a:rPr>
              <a:t>Tạm</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thời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giảm</a:t>
            </a:r>
            <a:r>
              <a:rPr lang="en-US" sz="2200" b="0" dirty="0">
                <a:solidFill>
                  <a:schemeClr val="tx1"/>
                </a:solidFill>
                <a:latin typeface="Times New Roman" panose="02020603050405020304" pitchFamily="18" charset="0"/>
                <a:cs typeface="Times New Roman" panose="02020603050405020304" pitchFamily="18" charset="0"/>
              </a:rPr>
              <a:t> 50% </a:t>
            </a:r>
            <a:r>
              <a:rPr lang="en-US" sz="2200" b="0" dirty="0" err="1">
                <a:solidFill>
                  <a:schemeClr val="tx1"/>
                </a:solidFill>
                <a:latin typeface="Times New Roman" panose="02020603050405020304" pitchFamily="18" charset="0"/>
                <a:cs typeface="Times New Roman" panose="02020603050405020304" pitchFamily="18" charset="0"/>
              </a:rPr>
              <a:t>mức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thuế</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Môn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bài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đối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với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hộ</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đánh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bắt</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hải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sản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các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quỹ</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tín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dụng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nhân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dân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xã</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các</a:t>
            </a:r>
            <a:r>
              <a:rPr lang="en-US" sz="2200" b="0" dirty="0">
                <a:solidFill>
                  <a:schemeClr val="tx1"/>
                </a:solidFill>
                <a:latin typeface="Times New Roman" panose="02020603050405020304" pitchFamily="18" charset="0"/>
                <a:cs typeface="Times New Roman" panose="02020603050405020304" pitchFamily="18" charset="0"/>
              </a:rPr>
              <a:t> HTX </a:t>
            </a:r>
            <a:r>
              <a:rPr lang="en-US" sz="2200" b="0" dirty="0" err="1">
                <a:solidFill>
                  <a:schemeClr val="tx1"/>
                </a:solidFill>
                <a:latin typeface="Times New Roman" panose="02020603050405020304" pitchFamily="18" charset="0"/>
                <a:cs typeface="Times New Roman" panose="02020603050405020304" pitchFamily="18" charset="0"/>
              </a:rPr>
              <a:t>chuyên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kinh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doanh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dịch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vụ</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phục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vụ</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sản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xuất</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nông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nghiệp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các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cửa</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hàng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quầy</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hàng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cửa</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hiệu</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của</a:t>
            </a:r>
            <a:r>
              <a:rPr lang="en-US" sz="2200" b="0" dirty="0">
                <a:solidFill>
                  <a:schemeClr val="tx1"/>
                </a:solidFill>
                <a:latin typeface="Times New Roman" panose="02020603050405020304" pitchFamily="18" charset="0"/>
                <a:cs typeface="Times New Roman" panose="02020603050405020304" pitchFamily="18" charset="0"/>
              </a:rPr>
              <a:t> HTX </a:t>
            </a:r>
            <a:r>
              <a:rPr lang="en-US" sz="2200" b="0" dirty="0" err="1">
                <a:solidFill>
                  <a:schemeClr val="tx1"/>
                </a:solidFill>
                <a:latin typeface="Times New Roman" panose="02020603050405020304" pitchFamily="18" charset="0"/>
                <a:cs typeface="Times New Roman" panose="02020603050405020304" pitchFamily="18" charset="0"/>
              </a:rPr>
              <a:t>và</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của</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Doanh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nghiệp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tư</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nhân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kinh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doanh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tại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địa</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bàn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miền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núi</a:t>
            </a:r>
            <a:r>
              <a:rPr lang="en-US" sz="2200" b="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Địa</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bàn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được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xác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định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là</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miền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núi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để</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áp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dụng</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giảm</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thuế</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Môn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bài</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thực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hiện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theo</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quy</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định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hiện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hành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của</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Chính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phủ</a:t>
            </a:r>
            <a:r>
              <a:rPr lang="en-US" sz="2200" b="0" dirty="0">
                <a:solidFill>
                  <a:schemeClr val="tx1"/>
                </a:solidFill>
                <a:latin typeface="Times New Roman" panose="02020603050405020304" pitchFamily="18" charset="0"/>
                <a:cs typeface="Times New Roman" panose="02020603050405020304" pitchFamily="18" charset="0"/>
              </a:rPr>
              <a:t> )</a:t>
            </a:r>
          </a:p>
        </p:txBody>
      </p:sp>
      <p:sp>
        <p:nvSpPr>
          <p:cNvPr id="7" name="Rectangle 2"/>
          <p:cNvSpPr>
            <a:spLocks noGrp="1" noChangeArrowheads="1"/>
          </p:cNvSpPr>
          <p:nvPr>
            <p:ph type="title"/>
          </p:nvPr>
        </p:nvSpPr>
        <p:spPr>
          <a:xfrm>
            <a:off x="2743200" y="0"/>
            <a:ext cx="3657600" cy="762000"/>
          </a:xfrm>
        </p:spPr>
        <p:txBody>
          <a:bodyPr/>
          <a:lstStyle/>
          <a:p>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6329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heel(1)">
                                      <p:cBhvr>
                                        <p:cTn id="3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0" y="1219200"/>
            <a:ext cx="3505200" cy="457200"/>
          </a:xfrm>
        </p:spPr>
        <p:txBody>
          <a:bodyPr/>
          <a:lstStyle/>
          <a:p>
            <a:pPr marL="0" indent="0" algn="ctr">
              <a:buNone/>
            </a:pP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Nộp</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thuế</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môn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bài</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7" name="Rectangle 2"/>
          <p:cNvSpPr>
            <a:spLocks noGrp="1" noChangeArrowheads="1"/>
          </p:cNvSpPr>
          <p:nvPr>
            <p:ph type="title"/>
          </p:nvPr>
        </p:nvSpPr>
        <p:spPr>
          <a:xfrm>
            <a:off x="2743200" y="0"/>
            <a:ext cx="3657600" cy="762000"/>
          </a:xfrm>
        </p:spPr>
        <p:txBody>
          <a:bodyPr/>
          <a:lstStyle/>
          <a:p>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endParaRPr lang="en-US" dirty="0">
              <a:latin typeface="Times New Roman" panose="02020603050405020304" pitchFamily="18" charset="0"/>
              <a:cs typeface="Times New Roman" panose="02020603050405020304" pitchFamily="18" charset="0"/>
            </a:endParaRP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762125"/>
            <a:ext cx="7848600" cy="4727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232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14400"/>
            <a:ext cx="8305800" cy="5715000"/>
          </a:xfrm>
        </p:spPr>
        <p:txBody>
          <a:bodyPr/>
          <a:lstStyle/>
          <a:p>
            <a:pPr marL="0" indent="0" algn="just">
              <a:buNone/>
            </a:pP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Thời</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gian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nộp</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thuế</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Môn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bài</a:t>
            </a:r>
            <a:r>
              <a:rPr lang="en-US" sz="2000" dirty="0">
                <a:solidFill>
                  <a:schemeClr val="tx1"/>
                </a:solidFill>
                <a:latin typeface="Times New Roman" panose="02020603050405020304" pitchFamily="18" charset="0"/>
                <a:cs typeface="Times New Roman" panose="02020603050405020304" pitchFamily="18" charset="0"/>
              </a:rPr>
              <a:t>:</a:t>
            </a:r>
            <a:r>
              <a:rPr lang="en-US" sz="2000" b="0" dirty="0">
                <a:solidFill>
                  <a:schemeClr val="tx1"/>
                </a:solidFill>
                <a:latin typeface="Times New Roman" panose="02020603050405020304" pitchFamily="18" charset="0"/>
                <a:cs typeface="Times New Roman" panose="02020603050405020304" pitchFamily="18" charset="0"/>
              </a:rPr>
              <a:t> </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sở</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đang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hoặc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mới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thành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lập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được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cấp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mã</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số</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trong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thời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gian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của</a:t>
            </a:r>
            <a:r>
              <a:rPr lang="en-US" sz="2000" b="0" dirty="0">
                <a:solidFill>
                  <a:schemeClr val="tx1"/>
                </a:solidFill>
                <a:latin typeface="Times New Roman" panose="02020603050405020304" pitchFamily="18" charset="0"/>
                <a:cs typeface="Times New Roman" panose="02020603050405020304" pitchFamily="18" charset="0"/>
              </a:rPr>
              <a:t> 6 </a:t>
            </a:r>
            <a:r>
              <a:rPr lang="en-US" sz="2000" b="0" dirty="0" err="1">
                <a:solidFill>
                  <a:schemeClr val="tx1"/>
                </a:solidFill>
                <a:latin typeface="Times New Roman" panose="02020603050405020304" pitchFamily="18" charset="0"/>
                <a:cs typeface="Times New Roman" panose="02020603050405020304" pitchFamily="18" charset="0"/>
              </a:rPr>
              <a:t>tháng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đầu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thì</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mức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cả</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nếu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thành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lập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được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cấp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mã</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số</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trong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thời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gian</a:t>
            </a:r>
            <a:r>
              <a:rPr lang="en-US" sz="2000" b="0" dirty="0">
                <a:solidFill>
                  <a:schemeClr val="tx1"/>
                </a:solidFill>
                <a:latin typeface="Times New Roman" panose="02020603050405020304" pitchFamily="18" charset="0"/>
                <a:cs typeface="Times New Roman" panose="02020603050405020304" pitchFamily="18" charset="0"/>
              </a:rPr>
              <a:t> 6 </a:t>
            </a:r>
            <a:r>
              <a:rPr lang="en-US" sz="2000" b="0" dirty="0" err="1">
                <a:solidFill>
                  <a:schemeClr val="tx1"/>
                </a:solidFill>
                <a:latin typeface="Times New Roman" panose="02020603050405020304" pitchFamily="18" charset="0"/>
                <a:cs typeface="Times New Roman" panose="02020603050405020304" pitchFamily="18" charset="0"/>
              </a:rPr>
              <a:t>tháng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cuối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thì</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50% </a:t>
            </a:r>
            <a:r>
              <a:rPr lang="en-US" sz="2000" b="0" dirty="0" err="1">
                <a:solidFill>
                  <a:schemeClr val="tx1"/>
                </a:solidFill>
                <a:latin typeface="Times New Roman" panose="02020603050405020304" pitchFamily="18" charset="0"/>
                <a:cs typeface="Times New Roman" panose="02020603050405020304" pitchFamily="18" charset="0"/>
              </a:rPr>
              <a:t>mức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cả</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sở</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đang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sản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xuất</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ngay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tháng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đầu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của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dương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lịch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sở</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mới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ra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ngay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trong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tháng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được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cấp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cấp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mã</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số</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sở</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có</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thực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nhưng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không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kê</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khai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phải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mức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cả</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không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phân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biệt</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thời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điểm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phát</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hiện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là</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của</a:t>
            </a:r>
            <a:r>
              <a:rPr lang="en-US" sz="2000" b="0" dirty="0">
                <a:solidFill>
                  <a:schemeClr val="tx1"/>
                </a:solidFill>
                <a:latin typeface="Times New Roman" panose="02020603050405020304" pitchFamily="18" charset="0"/>
                <a:cs typeface="Times New Roman" panose="02020603050405020304" pitchFamily="18" charset="0"/>
              </a:rPr>
              <a:t> 6 </a:t>
            </a:r>
            <a:r>
              <a:rPr lang="en-US" sz="2000" b="0" dirty="0" err="1">
                <a:solidFill>
                  <a:schemeClr val="tx1"/>
                </a:solidFill>
                <a:latin typeface="Times New Roman" panose="02020603050405020304" pitchFamily="18" charset="0"/>
                <a:cs typeface="Times New Roman" panose="02020603050405020304" pitchFamily="18" charset="0"/>
              </a:rPr>
              <a:t>tháng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đầu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r>
              <a:rPr lang="en-US" sz="2000" b="0" dirty="0">
                <a:solidFill>
                  <a:schemeClr val="tx1"/>
                </a:solidFill>
                <a:latin typeface="Times New Roman" panose="02020603050405020304" pitchFamily="18" charset="0"/>
                <a:cs typeface="Times New Roman" panose="02020603050405020304" pitchFamily="18" charset="0"/>
              </a:rPr>
              <a:t> hay 6 </a:t>
            </a:r>
            <a:r>
              <a:rPr lang="en-US" sz="2000" b="0" dirty="0" err="1">
                <a:solidFill>
                  <a:schemeClr val="tx1"/>
                </a:solidFill>
                <a:latin typeface="Times New Roman" panose="02020603050405020304" pitchFamily="18" charset="0"/>
                <a:cs typeface="Times New Roman" panose="02020603050405020304" pitchFamily="18" charset="0"/>
              </a:rPr>
              <a:t>tháng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cuối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năm</a:t>
            </a:r>
            <a:endParaRPr lang="en-US" sz="2000" b="0"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sở</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ký</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với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quan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cấp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nào</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thì</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tại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quan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cấp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đó</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Trường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hợp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sở</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có</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nhiều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cửa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hàng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cửa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hiệu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trực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thuộc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nằm</a:t>
            </a:r>
            <a:r>
              <a:rPr lang="en-US" sz="2000" b="0" dirty="0">
                <a:solidFill>
                  <a:schemeClr val="tx1"/>
                </a:solidFill>
                <a:latin typeface="Times New Roman" panose="02020603050405020304" pitchFamily="18" charset="0"/>
                <a:cs typeface="Times New Roman" panose="02020603050405020304" pitchFamily="18" charset="0"/>
              </a:rPr>
              <a:t> ở </a:t>
            </a:r>
            <a:r>
              <a:rPr lang="en-US" sz="2000" b="0" dirty="0" err="1">
                <a:solidFill>
                  <a:schemeClr val="tx1"/>
                </a:solidFill>
                <a:latin typeface="Times New Roman" panose="02020603050405020304" pitchFamily="18" charset="0"/>
                <a:cs typeface="Times New Roman" panose="02020603050405020304" pitchFamily="18" charset="0"/>
              </a:rPr>
              <a:t>các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điểm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khác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nhau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trong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cùng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địa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phương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thì</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sở</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của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bản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thân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sở</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đồng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thời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cho</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cửa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hàng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cửa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hiệu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trực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thuộc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đóng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trên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cùng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địa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phương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Các</a:t>
            </a:r>
            <a:r>
              <a:rPr lang="en-US" sz="2000" b="0" dirty="0">
                <a:solidFill>
                  <a:schemeClr val="tx1"/>
                </a:solidFill>
                <a:latin typeface="Times New Roman" panose="02020603050405020304" pitchFamily="18" charset="0"/>
                <a:cs typeface="Times New Roman" panose="02020603050405020304" pitchFamily="18" charset="0"/>
              </a:rPr>
              <a:t> chi </a:t>
            </a:r>
            <a:r>
              <a:rPr lang="en-US" sz="2000" b="0" dirty="0" err="1">
                <a:solidFill>
                  <a:schemeClr val="tx1"/>
                </a:solidFill>
                <a:latin typeface="Times New Roman" panose="02020603050405020304" pitchFamily="18" charset="0"/>
                <a:cs typeface="Times New Roman" panose="02020603050405020304" pitchFamily="18" charset="0"/>
              </a:rPr>
              <a:t>nhánh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cửa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hàng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cửa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hiệu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đóng</a:t>
            </a:r>
            <a:r>
              <a:rPr lang="en-US" sz="2000" b="0" dirty="0">
                <a:solidFill>
                  <a:schemeClr val="tx1"/>
                </a:solidFill>
                <a:latin typeface="Times New Roman" panose="02020603050405020304" pitchFamily="18" charset="0"/>
                <a:cs typeface="Times New Roman" panose="02020603050405020304" pitchFamily="18" charset="0"/>
              </a:rPr>
              <a:t> ở </a:t>
            </a:r>
            <a:r>
              <a:rPr lang="en-US" sz="2000" b="0" dirty="0" err="1">
                <a:solidFill>
                  <a:schemeClr val="tx1"/>
                </a:solidFill>
                <a:latin typeface="Times New Roman" panose="02020603050405020304" pitchFamily="18" charset="0"/>
                <a:cs typeface="Times New Roman" panose="02020603050405020304" pitchFamily="18" charset="0"/>
              </a:rPr>
              <a:t>địa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phương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khác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thì</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tại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quan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nơi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có</a:t>
            </a:r>
            <a:r>
              <a:rPr lang="en-US" sz="2000" b="0" dirty="0">
                <a:solidFill>
                  <a:schemeClr val="tx1"/>
                </a:solidFill>
                <a:latin typeface="Times New Roman" panose="02020603050405020304" pitchFamily="18" charset="0"/>
                <a:cs typeface="Times New Roman" panose="02020603050405020304" pitchFamily="18" charset="0"/>
              </a:rPr>
              <a:t> chi </a:t>
            </a:r>
            <a:r>
              <a:rPr lang="en-US" sz="2000" b="0" dirty="0" err="1">
                <a:solidFill>
                  <a:schemeClr val="tx1"/>
                </a:solidFill>
                <a:latin typeface="Times New Roman" panose="02020603050405020304" pitchFamily="18" charset="0"/>
                <a:cs typeface="Times New Roman" panose="02020603050405020304" pitchFamily="18" charset="0"/>
              </a:rPr>
              <a:t>nhánh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cửa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hàng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cửa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hiệu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p>
        </p:txBody>
      </p:sp>
      <p:sp>
        <p:nvSpPr>
          <p:cNvPr id="7" name="Rectangle 2"/>
          <p:cNvSpPr>
            <a:spLocks noGrp="1" noChangeArrowheads="1"/>
          </p:cNvSpPr>
          <p:nvPr>
            <p:ph type="title"/>
          </p:nvPr>
        </p:nvSpPr>
        <p:spPr>
          <a:xfrm>
            <a:off x="2743200" y="0"/>
            <a:ext cx="3657600" cy="762000"/>
          </a:xfrm>
        </p:spPr>
        <p:txBody>
          <a:bodyPr/>
          <a:lstStyle/>
          <a:p>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7301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heel(1)">
                                      <p:cBhvr>
                                        <p:cTn id="2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109538"/>
            <a:ext cx="2667000" cy="563562"/>
          </a:xfrm>
        </p:spPr>
        <p:txBody>
          <a:bodyPr/>
          <a:lstStyle/>
          <a:p>
            <a:pPr algn="ctr"/>
            <a:r>
              <a:rPr lang="en-US" sz="3600" dirty="0" err="1">
                <a:latin typeface="Times New Roman" pitchFamily="18" charset="0"/>
                <a:cs typeface="Times New Roman" pitchFamily="18" charset="0"/>
              </a:rPr>
              <a:t>Thuế</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suất</a:t>
            </a:r>
            <a:endParaRPr lang="vi-VN" sz="3600" dirty="0"/>
          </a:p>
        </p:txBody>
      </p:sp>
      <p:sp>
        <p:nvSpPr>
          <p:cNvPr id="3" name="Content Placeholder 2"/>
          <p:cNvSpPr>
            <a:spLocks noGrp="1"/>
          </p:cNvSpPr>
          <p:nvPr>
            <p:ph idx="1"/>
          </p:nvPr>
        </p:nvSpPr>
        <p:spPr>
          <a:xfrm>
            <a:off x="-76200" y="990600"/>
            <a:ext cx="5791200" cy="5715000"/>
          </a:xfrm>
        </p:spPr>
        <p:txBody>
          <a:bodyPr/>
          <a:lstStyle/>
          <a:p>
            <a:pPr algn="just">
              <a:buNone/>
            </a:pP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Hiện</a:t>
            </a:r>
            <a:r>
              <a:rPr lang="en-US" sz="2000" b="0" dirty="0">
                <a:solidFill>
                  <a:schemeClr val="tx1"/>
                </a:solidFill>
                <a:latin typeface="Times New Roman" pitchFamily="18" charset="0"/>
                <a:cs typeface="Times New Roman" pitchFamily="18" charset="0"/>
              </a:rPr>
              <a:t> nay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3 </a:t>
            </a:r>
            <a:r>
              <a:rPr lang="en-US" sz="2000" b="0" dirty="0" err="1">
                <a:solidFill>
                  <a:schemeClr val="tx1"/>
                </a:solidFill>
                <a:latin typeface="Times New Roman" pitchFamily="18" charset="0"/>
                <a:cs typeface="Times New Roman" pitchFamily="18" charset="0"/>
              </a:rPr>
              <a:t>mức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GTGT, </a:t>
            </a:r>
            <a:r>
              <a:rPr lang="en-US" sz="2000" b="0" dirty="0" err="1">
                <a:solidFill>
                  <a:schemeClr val="tx1"/>
                </a:solidFill>
                <a:latin typeface="Times New Roman" pitchFamily="18" charset="0"/>
                <a:cs typeface="Times New Roman" pitchFamily="18" charset="0"/>
              </a:rPr>
              <a:t>đó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mức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0%, 5%,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10%.</a:t>
            </a:r>
            <a:endParaRPr lang="vi-VN" sz="2000" b="0" dirty="0">
              <a:solidFill>
                <a:schemeClr val="tx1"/>
              </a:solidFill>
              <a:latin typeface="Times New Roman" pitchFamily="18" charset="0"/>
              <a:cs typeface="Times New Roman" pitchFamily="18" charset="0"/>
            </a:endParaRPr>
          </a:p>
          <a:p>
            <a:pPr algn="just"/>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0%: </a:t>
            </a:r>
            <a:r>
              <a:rPr lang="en-US" sz="2000" b="0" dirty="0" err="1">
                <a:solidFill>
                  <a:schemeClr val="tx1"/>
                </a:solidFill>
                <a:latin typeface="Times New Roman" pitchFamily="18" charset="0"/>
                <a:cs typeface="Times New Roman" pitchFamily="18" charset="0"/>
              </a:rPr>
              <a:t>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hoạt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động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xây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dựng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lắp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đặt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trình</a:t>
            </a:r>
            <a:r>
              <a:rPr lang="en-US" sz="2000" b="0" dirty="0">
                <a:solidFill>
                  <a:schemeClr val="tx1"/>
                </a:solidFill>
                <a:latin typeface="Times New Roman" pitchFamily="18" charset="0"/>
                <a:cs typeface="Times New Roman" pitchFamily="18" charset="0"/>
              </a:rPr>
              <a:t> ở </a:t>
            </a:r>
            <a:r>
              <a:rPr lang="en-US" sz="2000" b="0" dirty="0" err="1">
                <a:solidFill>
                  <a:schemeClr val="tx1"/>
                </a:solidFill>
                <a:latin typeface="Times New Roman" pitchFamily="18" charset="0"/>
                <a:cs typeface="Times New Roman" pitchFamily="18" charset="0"/>
              </a:rPr>
              <a:t>nước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ngoài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ở </a:t>
            </a:r>
            <a:r>
              <a:rPr lang="en-US" sz="2000" b="0" dirty="0" err="1">
                <a:solidFill>
                  <a:schemeClr val="tx1"/>
                </a:solidFill>
                <a:latin typeface="Times New Roman" pitchFamily="18" charset="0"/>
                <a:cs typeface="Times New Roman" pitchFamily="18" charset="0"/>
              </a:rPr>
              <a:t>trong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khu</a:t>
            </a:r>
            <a:r>
              <a:rPr lang="en-US" sz="2000" b="0" dirty="0">
                <a:solidFill>
                  <a:schemeClr val="tx1"/>
                </a:solidFill>
                <a:latin typeface="Times New Roman" pitchFamily="18" charset="0"/>
                <a:cs typeface="Times New Roman" pitchFamily="18" charset="0"/>
              </a:rPr>
              <a:t> phi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quan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Vận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tải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thuộc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diện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chịu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GTGT </a:t>
            </a:r>
            <a:r>
              <a:rPr lang="en-US" sz="2000" b="0" dirty="0" err="1">
                <a:solidFill>
                  <a:schemeClr val="tx1"/>
                </a:solidFill>
                <a:latin typeface="Times New Roman" pitchFamily="18" charset="0"/>
                <a:cs typeface="Times New Roman" pitchFamily="18" charset="0"/>
              </a:rPr>
              <a:t>khi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mức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0%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5%: </a:t>
            </a:r>
            <a:r>
              <a:rPr lang="en-US" sz="2000" b="0" dirty="0" err="1">
                <a:solidFill>
                  <a:schemeClr val="tx1"/>
                </a:solidFill>
                <a:latin typeface="Times New Roman" pitchFamily="18" charset="0"/>
                <a:cs typeface="Times New Roman" pitchFamily="18" charset="0"/>
              </a:rPr>
              <a:t>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thiết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yếu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như</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lương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nước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sạch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phục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sinh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hoạt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chữa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bệnh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sách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phân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bón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luật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bổ</a:t>
            </a:r>
            <a:r>
              <a:rPr lang="en-US" sz="2000" b="0" dirty="0">
                <a:solidFill>
                  <a:schemeClr val="tx1"/>
                </a:solidFill>
                <a:latin typeface="Times New Roman" pitchFamily="18" charset="0"/>
                <a:cs typeface="Times New Roman" pitchFamily="18" charset="0"/>
              </a:rPr>
              <a:t> sung </a:t>
            </a:r>
            <a:r>
              <a:rPr lang="en-US" sz="2000" b="0" dirty="0" err="1">
                <a:solidFill>
                  <a:schemeClr val="tx1"/>
                </a:solidFill>
                <a:latin typeface="Times New Roman" pitchFamily="18" charset="0"/>
                <a:cs typeface="Times New Roman" pitchFamily="18" charset="0"/>
              </a:rPr>
              <a:t>thêm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tượng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thuê</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thuê</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nhà</a:t>
            </a:r>
            <a:r>
              <a:rPr lang="en-US" sz="2000" b="0" dirty="0">
                <a:solidFill>
                  <a:schemeClr val="tx1"/>
                </a:solidFill>
                <a:latin typeface="Times New Roman" pitchFamily="18" charset="0"/>
                <a:cs typeface="Times New Roman" pitchFamily="18" charset="0"/>
              </a:rPr>
              <a:t> ở </a:t>
            </a:r>
            <a:r>
              <a:rPr lang="en-US" sz="2000" b="0" dirty="0" err="1">
                <a:solidFill>
                  <a:schemeClr val="tx1"/>
                </a:solidFill>
                <a:latin typeface="Times New Roman" pitchFamily="18" charset="0"/>
                <a:cs typeface="Times New Roman" pitchFamily="18" charset="0"/>
              </a:rPr>
              <a:t>xã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hội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Luật</a:t>
            </a:r>
            <a:endParaRPr lang="vi-VN" sz="2000" b="0" dirty="0">
              <a:solidFill>
                <a:schemeClr val="tx1"/>
              </a:solidFill>
              <a:latin typeface="Times New Roman" pitchFamily="18" charset="0"/>
              <a:cs typeface="Times New Roman" pitchFamily="18" charset="0"/>
            </a:endParaRPr>
          </a:p>
          <a:p>
            <a:pPr algn="just"/>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10% </a:t>
            </a:r>
            <a:r>
              <a:rPr lang="en-US" sz="2000" b="0" dirty="0" err="1">
                <a:solidFill>
                  <a:schemeClr val="tx1"/>
                </a:solidFill>
                <a:latin typeface="Times New Roman" pitchFamily="18" charset="0"/>
                <a:cs typeface="Times New Roman" pitchFamily="18" charset="0"/>
              </a:rPr>
              <a:t>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loại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thiết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yếu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nằm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trong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diện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chịu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mức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0%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5%.</a:t>
            </a:r>
            <a:endParaRPr lang="vi-VN" sz="2000" b="0" dirty="0">
              <a:solidFill>
                <a:schemeClr val="tx1"/>
              </a:solidFill>
              <a:latin typeface="Times New Roman" pitchFamily="18" charset="0"/>
              <a:cs typeface="Times New Roman" pitchFamily="18" charset="0"/>
            </a:endParaRPr>
          </a:p>
          <a:p>
            <a:pPr algn="just"/>
            <a:endParaRPr lang="vi-VN" sz="2000" b="0" dirty="0">
              <a:solidFill>
                <a:schemeClr val="tx1"/>
              </a:solidFill>
              <a:latin typeface="Times New Roman" pitchFamily="18" charset="0"/>
              <a:cs typeface="Times New Roman" pitchFamily="18" charset="0"/>
            </a:endParaRPr>
          </a:p>
        </p:txBody>
      </p:sp>
      <p:sp>
        <p:nvSpPr>
          <p:cNvPr id="30722" name="AutoShape 2" descr="Thuế giá trị gia tăng (VAT) đối với hàng nhập khẩu - HP Toàn Cầ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30724" name="AutoShape 4" descr="Thuế giá trị gia tăng (VAT) đối với hàng nhập khẩu - HP Toàn Cầ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30726" name="Picture 6" descr="Mức thuế suất thuế giá trị gia tăng khi bán tài sản cố định của công"/>
          <p:cNvPicPr>
            <a:picLocks noChangeAspect="1" noChangeArrowheads="1"/>
          </p:cNvPicPr>
          <p:nvPr/>
        </p:nvPicPr>
        <p:blipFill>
          <a:blip r:embed="rId2" cstate="print"/>
          <a:srcRect/>
          <a:stretch>
            <a:fillRect/>
          </a:stretch>
        </p:blipFill>
        <p:spPr bwMode="auto">
          <a:xfrm>
            <a:off x="5791201" y="1295400"/>
            <a:ext cx="3352800" cy="4724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4)">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4)">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4)">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66800"/>
            <a:ext cx="4724400" cy="5486400"/>
          </a:xfrm>
        </p:spPr>
        <p:txBody>
          <a:bodyPr/>
          <a:lstStyle/>
          <a:p>
            <a:pPr marL="0" indent="0" algn="just">
              <a:buNone/>
            </a:pP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Thời</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gian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nộp</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thuế</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Môn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bài</a:t>
            </a:r>
            <a:r>
              <a:rPr lang="en-US" sz="2000" dirty="0">
                <a:solidFill>
                  <a:schemeClr val="tx1"/>
                </a:solidFill>
                <a:latin typeface="Times New Roman" panose="02020603050405020304" pitchFamily="18" charset="0"/>
                <a:cs typeface="Times New Roman" panose="02020603050405020304" pitchFamily="18" charset="0"/>
              </a:rPr>
              <a:t>:</a:t>
            </a:r>
            <a:r>
              <a:rPr lang="en-US" sz="2000" b="0" dirty="0">
                <a:solidFill>
                  <a:schemeClr val="tx1"/>
                </a:solidFill>
                <a:latin typeface="Times New Roman" panose="02020603050405020304" pitchFamily="18" charset="0"/>
                <a:cs typeface="Times New Roman" panose="02020603050405020304" pitchFamily="18" charset="0"/>
              </a:rPr>
              <a:t> </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Sau </a:t>
            </a:r>
            <a:r>
              <a:rPr lang="en-US" sz="2000" b="0" dirty="0" err="1">
                <a:solidFill>
                  <a:schemeClr val="tx1"/>
                </a:solidFill>
                <a:latin typeface="Times New Roman" panose="02020603050405020304" pitchFamily="18" charset="0"/>
                <a:cs typeface="Times New Roman" panose="02020603050405020304" pitchFamily="18" charset="0"/>
              </a:rPr>
              <a:t>khi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sở</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cửa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hàng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cửa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hiệu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được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quan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cấp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một</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thẻ</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hoặc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một</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chứng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từ</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chứng</a:t>
            </a:r>
            <a:r>
              <a:rPr lang="en-US" sz="2000" b="0" dirty="0">
                <a:solidFill>
                  <a:schemeClr val="tx1"/>
                </a:solidFill>
                <a:latin typeface="Times New Roman" panose="02020603050405020304" pitchFamily="18" charset="0"/>
                <a:cs typeface="Times New Roman" panose="02020603050405020304" pitchFamily="18" charset="0"/>
              </a:rPr>
              <a:t> minh </a:t>
            </a:r>
            <a:r>
              <a:rPr lang="en-US" sz="2000" b="0" dirty="0" err="1">
                <a:solidFill>
                  <a:schemeClr val="tx1"/>
                </a:solidFill>
                <a:latin typeface="Times New Roman" panose="02020603050405020304" pitchFamily="18" charset="0"/>
                <a:cs typeface="Times New Roman" panose="02020603050405020304" pitchFamily="18" charset="0"/>
              </a:rPr>
              <a:t>đã</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biên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lai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hay </a:t>
            </a:r>
            <a:r>
              <a:rPr lang="en-US" sz="2000" b="0" dirty="0" err="1">
                <a:solidFill>
                  <a:schemeClr val="tx1"/>
                </a:solidFill>
                <a:latin typeface="Times New Roman" panose="02020603050405020304" pitchFamily="18" charset="0"/>
                <a:cs typeface="Times New Roman" panose="02020603050405020304" pitchFamily="18" charset="0"/>
              </a:rPr>
              <a:t>giấy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tiền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vào</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ngân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sách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có</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xác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nhận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của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kho</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ghi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rõ</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tên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sở</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cửa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hàng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cửa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hiệu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địa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chỉ</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ngành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nghề</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làm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sở</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để</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xuất</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trình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khi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quan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chức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năng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kiểm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sở</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không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có</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địa</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điểm</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cố</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định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như</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buôn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chuyến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kinh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doanh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lưu</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động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hộ</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xây</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dựng</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vận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tải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nghề</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tự</a:t>
            </a:r>
            <a:r>
              <a:rPr lang="en-US" sz="2000" b="0" dirty="0">
                <a:solidFill>
                  <a:schemeClr val="tx1"/>
                </a:solidFill>
                <a:latin typeface="Times New Roman" panose="02020603050405020304" pitchFamily="18" charset="0"/>
                <a:cs typeface="Times New Roman" panose="02020603050405020304" pitchFamily="18" charset="0"/>
              </a:rPr>
              <a:t> do </a:t>
            </a:r>
            <a:r>
              <a:rPr lang="en-US" sz="2000" b="0" dirty="0" err="1">
                <a:solidFill>
                  <a:schemeClr val="tx1"/>
                </a:solidFill>
                <a:latin typeface="Times New Roman" panose="02020603050405020304" pitchFamily="18" charset="0"/>
                <a:cs typeface="Times New Roman" panose="02020603050405020304" pitchFamily="18" charset="0"/>
              </a:rPr>
              <a:t>khác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Môn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bài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tại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cơ</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quan</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nơi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mình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cư</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trú</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hoặc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nơi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mình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được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cấp</a:t>
            </a:r>
            <a:r>
              <a:rPr lang="en-US" sz="2000" b="0" dirty="0">
                <a:solidFill>
                  <a:schemeClr val="tx1"/>
                </a:solidFill>
                <a:latin typeface="Times New Roman" panose="02020603050405020304" pitchFamily="18" charset="0"/>
                <a:cs typeface="Times New Roman" panose="02020603050405020304" pitchFamily="18" charset="0"/>
              </a:rPr>
              <a:t> ĐKKD.</a:t>
            </a:r>
          </a:p>
        </p:txBody>
      </p:sp>
      <p:sp>
        <p:nvSpPr>
          <p:cNvPr id="7" name="Rectangle 2"/>
          <p:cNvSpPr>
            <a:spLocks noGrp="1" noChangeArrowheads="1"/>
          </p:cNvSpPr>
          <p:nvPr>
            <p:ph type="title"/>
          </p:nvPr>
        </p:nvSpPr>
        <p:spPr>
          <a:xfrm>
            <a:off x="2743200" y="0"/>
            <a:ext cx="3657600" cy="762000"/>
          </a:xfrm>
        </p:spPr>
        <p:txBody>
          <a:bodyPr/>
          <a:lstStyle/>
          <a:p>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endParaRPr lang="en-US" dirty="0">
              <a:latin typeface="Times New Roman" panose="02020603050405020304" pitchFamily="18" charset="0"/>
              <a:cs typeface="Times New Roman" panose="02020603050405020304" pitchFamily="18" charset="0"/>
            </a:endParaRPr>
          </a:p>
        </p:txBody>
      </p:sp>
      <p:pic>
        <p:nvPicPr>
          <p:cNvPr id="17410" name="Picture 2" descr="Công ty tạm ngưng có đóng thuế môn bài không? Vì sa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219200"/>
            <a:ext cx="388620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075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1)">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381000" y="1917680"/>
            <a:ext cx="3810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Khái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chịu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đất</a:t>
            </a: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2. </a:t>
            </a:r>
            <a:r>
              <a:rPr lang="en-US" sz="2400" dirty="0" err="1">
                <a:latin typeface="Times New Roman" panose="02020603050405020304" pitchFamily="18" charset="0"/>
                <a:cs typeface="Times New Roman" panose="02020603050405020304" pitchFamily="18" charset="0"/>
              </a:rPr>
              <a:t>Đối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chịu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bạ</a:t>
            </a: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3. </a:t>
            </a:r>
            <a:r>
              <a:rPr lang="en-US" sz="2400" dirty="0" err="1">
                <a:latin typeface="Times New Roman" panose="02020603050405020304" pitchFamily="18" charset="0"/>
                <a:cs typeface="Times New Roman" panose="02020603050405020304" pitchFamily="18" charset="0"/>
              </a:rPr>
              <a:t>Khái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a:t>
            </a:r>
          </a:p>
          <a:p>
            <a:pPr algn="just"/>
            <a:r>
              <a:rPr lang="en-US" sz="2400" dirty="0">
                <a:latin typeface="Times New Roman" panose="02020603050405020304" pitchFamily="18" charset="0"/>
                <a:cs typeface="Times New Roman" panose="02020603050405020304" pitchFamily="18" charset="0"/>
              </a:rPr>
              <a:t>4.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hợp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miễn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a:t>
            </a:r>
          </a:p>
        </p:txBody>
      </p:sp>
      <p:sp>
        <p:nvSpPr>
          <p:cNvPr id="7" name="Rectangle 6"/>
          <p:cNvSpPr/>
          <p:nvPr/>
        </p:nvSpPr>
        <p:spPr>
          <a:xfrm>
            <a:off x="2545017" y="228600"/>
            <a:ext cx="3592522" cy="461665"/>
          </a:xfrm>
          <a:prstGeom prst="rect">
            <a:avLst/>
          </a:prstGeom>
        </p:spPr>
        <p:txBody>
          <a:bodyPr wrap="none">
            <a:spAutoFit/>
          </a:bodyPr>
          <a:lstStyle/>
          <a:p>
            <a:pPr lvl="0" algn="just"/>
            <a:r>
              <a:rPr lang="es-ES" sz="2400" b="1" dirty="0">
                <a:solidFill>
                  <a:schemeClr val="bg1"/>
                </a:solidFill>
                <a:latin typeface="Times New Roman" pitchFamily="18" charset="0"/>
                <a:ea typeface="Times New Roman" pitchFamily="18" charset="0"/>
                <a:cs typeface="Times New Roman" pitchFamily="18" charset="0"/>
              </a:rPr>
              <a:t>CÂU HỎI ÔN TẬP BÀI 4</a:t>
            </a:r>
            <a:endParaRPr lang="vi-VN" sz="2400" dirty="0">
              <a:solidFill>
                <a:schemeClr val="bg1"/>
              </a:solidFill>
              <a:latin typeface="Arial" pitchFamily="34" charset="0"/>
              <a:cs typeface="Arial" pitchFamily="34" charset="0"/>
            </a:endParaRPr>
          </a:p>
        </p:txBody>
      </p:sp>
      <p:sp>
        <p:nvSpPr>
          <p:cNvPr id="62467" name="AutoShape 3"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62469" name="AutoShape 5"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2" name="Picture 2" descr="Các loại thuế phí khi mua nhà đất ở Hà Nội - VietNam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1600200"/>
            <a:ext cx="4343400" cy="38385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62465"/>
                                        </p:tgtEl>
                                        <p:attrNameLst>
                                          <p:attrName>style.visibility</p:attrName>
                                        </p:attrNameLst>
                                      </p:cBhvr>
                                      <p:to>
                                        <p:strVal val="visible"/>
                                      </p:to>
                                    </p:set>
                                    <p:animEffect transition="in" filter="wheel(4)">
                                      <p:cBhvr>
                                        <p:cTn id="7" dur="2000"/>
                                        <p:tgtEl>
                                          <p:spTgt spid="6246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4)">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5" grpId="0"/>
      <p:bldP spid="7"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9" name="WordArt 5"/>
          <p:cNvSpPr>
            <a:spLocks noChangeArrowheads="1" noChangeShapeType="1" noTextEdit="1"/>
          </p:cNvSpPr>
          <p:nvPr/>
        </p:nvSpPr>
        <p:spPr bwMode="gray">
          <a:xfrm>
            <a:off x="3429000" y="5410200"/>
            <a:ext cx="5378450" cy="685800"/>
          </a:xfrm>
          <a:prstGeom prst="rect">
            <a:avLst/>
          </a:prstGeom>
        </p:spPr>
        <p:txBody>
          <a:bodyPr wrap="none" fromWordArt="1">
            <a:prstTxWarp prst="textDeflate">
              <a:avLst>
                <a:gd name="adj" fmla="val 0"/>
              </a:avLst>
            </a:prstTxWarp>
          </a:bodyPr>
          <a:lstStyle/>
          <a:p>
            <a:pPr algn="ctr"/>
            <a:r>
              <a:rPr lang="en-US" sz="3600" b="1" kern="10" dirty="0">
                <a:ln w="19050">
                  <a:solidFill>
                    <a:schemeClr val="bg1"/>
                  </a:solidFill>
                  <a:round/>
                  <a:headEnd/>
                  <a:tailEnd/>
                </a:ln>
                <a:gradFill rotWithShape="1">
                  <a:gsLst>
                    <a:gs pos="0">
                      <a:schemeClr val="accent1">
                        <a:gamma/>
                        <a:shade val="46275"/>
                        <a:invGamma/>
                      </a:schemeClr>
                    </a:gs>
                    <a:gs pos="100000">
                      <a:schemeClr val="accent1"/>
                    </a:gs>
                  </a:gsLst>
                  <a:lin ang="0" scaled="1"/>
                </a:gradFill>
                <a:effectLst>
                  <a:outerShdw dist="63500" dir="2212194" algn="ctr" rotWithShape="0">
                    <a:srgbClr val="868686">
                      <a:alpha val="50000"/>
                    </a:srgbClr>
                  </a:outerShdw>
                </a:effectLst>
                <a:latin typeface="Arial"/>
                <a:cs typeface="Arial"/>
              </a:rPr>
              <a:t>Thank You !</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88069"/>
                                        </p:tgtEl>
                                        <p:attrNameLst>
                                          <p:attrName>style.visibility</p:attrName>
                                        </p:attrNameLst>
                                      </p:cBhvr>
                                      <p:to>
                                        <p:strVal val="visible"/>
                                      </p:to>
                                    </p:set>
                                    <p:animEffect transition="in" filter="fade">
                                      <p:cBhvr>
                                        <p:cTn id="7" dur="2000"/>
                                        <p:tgtEl>
                                          <p:spTgt spid="88069"/>
                                        </p:tgtEl>
                                      </p:cBhvr>
                                    </p:animEffect>
                                    <p:anim calcmode="lin" valueType="num">
                                      <p:cBhvr>
                                        <p:cTn id="8" dur="2000" fill="hold"/>
                                        <p:tgtEl>
                                          <p:spTgt spid="88069"/>
                                        </p:tgtEl>
                                        <p:attrNameLst>
                                          <p:attrName>ppt_w</p:attrName>
                                        </p:attrNameLst>
                                      </p:cBhvr>
                                      <p:tavLst>
                                        <p:tav tm="0" fmla="#ppt_w*sin(2.5*pi*$)">
                                          <p:val>
                                            <p:fltVal val="0"/>
                                          </p:val>
                                        </p:tav>
                                        <p:tav tm="100000">
                                          <p:val>
                                            <p:fltVal val="1"/>
                                          </p:val>
                                        </p:tav>
                                      </p:tavLst>
                                    </p:anim>
                                    <p:anim calcmode="lin" valueType="num">
                                      <p:cBhvr>
                                        <p:cTn id="9" dur="2000" fill="hold"/>
                                        <p:tgtEl>
                                          <p:spTgt spid="8806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8133" y="1140812"/>
            <a:ext cx="8781067" cy="5262979"/>
          </a:xfrm>
          <a:prstGeom prst="rect">
            <a:avLst/>
          </a:prstGeom>
          <a:noFill/>
        </p:spPr>
        <p:txBody>
          <a:bodyPr wrap="square" rtlCol="0">
            <a:spAutoFit/>
          </a:bodyPr>
          <a:lstStyle/>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hóa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sở</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hữu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hóa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mua</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dịch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dịch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hóa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dịch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hóa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sở</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tầng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thuê</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sở</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kì</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lắp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lắp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thành</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hóa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khẩu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tờ</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p:txBody>
      </p:sp>
      <p:sp>
        <p:nvSpPr>
          <p:cNvPr id="7" name="Rectangle 2"/>
          <p:cNvSpPr>
            <a:spLocks noGrp="1" noChangeArrowheads="1"/>
          </p:cNvSpPr>
          <p:nvPr>
            <p:ph type="title"/>
          </p:nvPr>
        </p:nvSpPr>
        <p:spPr>
          <a:xfrm>
            <a:off x="1524000" y="152400"/>
            <a:ext cx="6553200" cy="563562"/>
          </a:xfrm>
        </p:spPr>
        <p:txBody>
          <a:bodyPr/>
          <a:lstStyle/>
          <a:p>
            <a:r>
              <a:rPr lang="en-US" dirty="0" err="1">
                <a:latin typeface="Times New Roman" pitchFamily="18" charset="0"/>
                <a:cs typeface="Times New Roman" pitchFamily="18" charset="0"/>
              </a:rPr>
              <a:t>Thời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điểm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p>
        </p:txBody>
      </p:sp>
    </p:spTree>
    <p:extLst>
      <p:ext uri="{BB962C8B-B14F-4D97-AF65-F5344CB8AC3E}">
        <p14:creationId xmlns:p14="http://schemas.microsoft.com/office/powerpoint/2010/main" val="2458884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09538"/>
            <a:ext cx="7162800" cy="563562"/>
          </a:xfrm>
        </p:spPr>
        <p:txBody>
          <a:bodyPr/>
          <a:lstStyle/>
          <a:p>
            <a:pPr algn="ctr"/>
            <a:r>
              <a:rPr lang="en-US" dirty="0" err="1">
                <a:latin typeface="Times New Roman" pitchFamily="18" charset="0"/>
                <a:cs typeface="Times New Roman" pitchFamily="18" charset="0"/>
              </a:rPr>
              <a:t>Phương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p>
        </p:txBody>
      </p:sp>
      <p:sp>
        <p:nvSpPr>
          <p:cNvPr id="51202" name="Rectangle 2"/>
          <p:cNvSpPr>
            <a:spLocks noChangeArrowheads="1"/>
          </p:cNvSpPr>
          <p:nvPr/>
        </p:nvSpPr>
        <p:spPr bwMode="auto">
          <a:xfrm>
            <a:off x="304800" y="1143000"/>
            <a:ext cx="84582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23850" algn="just" defTabSz="914400" rtl="0" eaLnBrk="1" fontAlgn="base" latinLnBrk="0" hangingPunct="1">
              <a:lnSpc>
                <a:spcPct val="100000"/>
              </a:lnSpc>
              <a:spcBef>
                <a:spcPct val="0"/>
              </a:spcBef>
              <a:spcAft>
                <a:spcPct val="0"/>
              </a:spcAft>
              <a:buClrTx/>
              <a:buSzTx/>
              <a:buFontTx/>
              <a:buNone/>
              <a:tabLst/>
            </a:pPr>
            <a:r>
              <a:rPr kumimoji="0" lang="en-US"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Phương</a:t>
            </a:r>
            <a:r>
              <a:rPr kumimoji="0" lang="en-US"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khấu</a:t>
            </a:r>
            <a:r>
              <a:rPr kumimoji="0" lang="en-US"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trừ</a:t>
            </a:r>
            <a:r>
              <a:rPr kumimoji="0" lang="en-US"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endParaRPr kumimoji="0" lang="vi-VN" b="1" i="1" u="none" strike="noStrike" cap="none" normalizeH="0" baseline="0" dirty="0">
              <a:ln>
                <a:noFill/>
              </a:ln>
              <a:solidFill>
                <a:schemeClr val="tx1"/>
              </a:solidFill>
              <a:effectLst/>
              <a:latin typeface="Times New Roman" pitchFamily="18" charset="0"/>
              <a:cs typeface="Times New Roman" pitchFamily="18" charset="0"/>
            </a:endParaRPr>
          </a:p>
          <a:p>
            <a:pPr marL="0" marR="0" lvl="0" indent="32385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Đối</a:t>
            </a: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tượng</a:t>
            </a: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áp</a:t>
            </a: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dụng</a:t>
            </a: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endParaRPr kumimoji="0" lang="vi-VN"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32385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Phương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khấu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trừ</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áp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dụng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cơ</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sở</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thực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hiện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đầy</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đủ</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độ</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quy</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luật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về</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32385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Công</a:t>
            </a: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thức</a:t>
            </a: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tính</a:t>
            </a: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p>
          <a:p>
            <a:pPr fontAlgn="ctr"/>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 </a:t>
            </a:r>
            <a:r>
              <a:rPr lang="en-US" b="1" dirty="0" err="1">
                <a:latin typeface="Times New Roman" pitchFamily="18" charset="0"/>
                <a:cs typeface="Times New Roman" pitchFamily="18" charset="0"/>
              </a:rPr>
              <a:t>phải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nộp</a:t>
            </a:r>
            <a:r>
              <a:rPr lang="en-US" b="1" dirty="0">
                <a:latin typeface="Times New Roman" pitchFamily="18" charset="0"/>
                <a:cs typeface="Times New Roman" pitchFamily="18" charset="0"/>
              </a:rPr>
              <a:t> = </a:t>
            </a:r>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 </a:t>
            </a:r>
            <a:r>
              <a:rPr lang="en-US" b="1" dirty="0" err="1">
                <a:latin typeface="Times New Roman" pitchFamily="18" charset="0"/>
                <a:cs typeface="Times New Roman" pitchFamily="18" charset="0"/>
              </a:rPr>
              <a:t>đầu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ra</a:t>
            </a:r>
            <a:r>
              <a:rPr lang="en-US" b="1" dirty="0">
                <a:latin typeface="Times New Roman" pitchFamily="18" charset="0"/>
                <a:cs typeface="Times New Roman" pitchFamily="18" charset="0"/>
              </a:rPr>
              <a:t> - </a:t>
            </a:r>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 </a:t>
            </a:r>
            <a:r>
              <a:rPr lang="en-US" b="1" dirty="0" err="1">
                <a:latin typeface="Times New Roman" pitchFamily="18" charset="0"/>
                <a:cs typeface="Times New Roman" pitchFamily="18" charset="0"/>
              </a:rPr>
              <a:t>đầu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được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k.trừ</a:t>
            </a:r>
            <a:endParaRPr lang="vi-VN" b="1" dirty="0">
              <a:latin typeface="Times New Roman" pitchFamily="18" charset="0"/>
              <a:cs typeface="Times New Roman" pitchFamily="18" charset="0"/>
            </a:endParaRPr>
          </a:p>
          <a:p>
            <a:pPr marL="0" marR="0" lvl="0" indent="323850" algn="just" defTabSz="914400" rtl="0" eaLnBrk="0" fontAlgn="base" latinLnBrk="0" hangingPunct="0">
              <a:lnSpc>
                <a:spcPct val="100000"/>
              </a:lnSpc>
              <a:spcBef>
                <a:spcPct val="0"/>
              </a:spcBef>
              <a:spcAft>
                <a:spcPct val="0"/>
              </a:spcAft>
              <a:buClrTx/>
              <a:buSzTx/>
              <a:buFontTx/>
              <a:buNone/>
              <a:tabLst/>
            </a:pPr>
            <a:r>
              <a:rPr kumimoji="0" lang="en-US"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Trong</a:t>
            </a:r>
            <a:r>
              <a:rPr kumimoji="0" lang="en-US"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đó</a:t>
            </a:r>
            <a:r>
              <a:rPr kumimoji="0" lang="en-US"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endParaRPr kumimoji="0" lang="vi-VN" b="0" i="1" u="none" strike="noStrike" cap="none" normalizeH="0" baseline="0" dirty="0">
              <a:ln>
                <a:noFill/>
              </a:ln>
              <a:solidFill>
                <a:schemeClr val="tx1"/>
              </a:solidFill>
              <a:effectLst/>
              <a:latin typeface="Times New Roman" pitchFamily="18" charset="0"/>
              <a:cs typeface="Times New Roman" pitchFamily="18" charset="0"/>
            </a:endParaRPr>
          </a:p>
          <a:p>
            <a:pPr marL="0" marR="0" lvl="0" indent="32385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đầu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ra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bằng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tổng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ra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ghi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trên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a:t>
            </a:r>
            <a:endParaRPr kumimoji="0" lang="vi-VN"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32385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ghi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trên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chịu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ra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x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suất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đó</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32385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đầu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bằng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tổng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ghi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trên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mua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bao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gồm</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cả</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tài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sản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cố</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dùng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sản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xuất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vu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chịu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ghi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trên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hoăc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thay</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phía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nước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ngoài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hướng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dẫn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cảu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Bộ</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tài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chính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áp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dụng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tổ</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nước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ngoài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không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tư</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nhân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Việt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Nam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nhân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nước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ngoài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hoặc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sinh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tại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Việt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Nam.</a:t>
            </a:r>
            <a:endParaRPr kumimoji="0" lang="en-US" b="0" i="0" u="none" strike="noStrike" cap="none" normalizeH="0" baseline="0" dirty="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400174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51202"/>
                                        </p:tgtEl>
                                        <p:attrNameLst>
                                          <p:attrName>style.visibility</p:attrName>
                                        </p:attrNameLst>
                                      </p:cBhvr>
                                      <p:to>
                                        <p:strVal val="visible"/>
                                      </p:to>
                                    </p:set>
                                    <p:animEffect transition="in" filter="wheel(4)">
                                      <p:cBhvr>
                                        <p:cTn id="14" dur="2000"/>
                                        <p:tgtEl>
                                          <p:spTgt spid="51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120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09538"/>
            <a:ext cx="7162800" cy="563562"/>
          </a:xfrm>
        </p:spPr>
        <p:txBody>
          <a:bodyPr/>
          <a:lstStyle/>
          <a:p>
            <a:pPr algn="ctr"/>
            <a:r>
              <a:rPr lang="en-US" dirty="0" err="1">
                <a:latin typeface="Times New Roman" pitchFamily="18" charset="0"/>
                <a:cs typeface="Times New Roman" pitchFamily="18" charset="0"/>
              </a:rPr>
              <a:t>Phương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8538" y="1371600"/>
            <a:ext cx="3873062" cy="4343400"/>
          </a:xfrm>
          <a:prstGeom prst="rect">
            <a:avLst/>
          </a:prstGeom>
        </p:spPr>
      </p:pic>
      <p:sp>
        <p:nvSpPr>
          <p:cNvPr id="5" name="Rectangle 2"/>
          <p:cNvSpPr>
            <a:spLocks noChangeArrowheads="1"/>
          </p:cNvSpPr>
          <p:nvPr/>
        </p:nvSpPr>
        <p:spPr bwMode="auto">
          <a:xfrm>
            <a:off x="152400" y="1073289"/>
            <a:ext cx="49530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b="1" i="1" dirty="0" err="1">
                <a:latin typeface="Times New Roman" pitchFamily="18" charset="0"/>
                <a:cs typeface="Times New Roman" pitchFamily="18" charset="0"/>
              </a:rPr>
              <a:t>Phương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pháp</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tính</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trực</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tiếp</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trên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giá</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trị</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gia</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tăng</a:t>
            </a:r>
            <a:endParaRPr lang="vi-VN" i="1"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tượng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dụng</a:t>
            </a:r>
            <a:endParaRPr lang="vi-VN"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nghiệp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hợp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xã</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hoạt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động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năm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dưới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mức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ngưỡng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một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tỷ</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đồng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trừ</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trường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hợp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đăng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dụng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khấu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từ</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a:t>
            </a:r>
            <a:endParaRPr lang="vi-VN" dirty="0">
              <a:latin typeface="Times New Roman" pitchFamily="18" charset="0"/>
              <a:cs typeface="Times New Roman" pitchFamily="18" charset="0"/>
            </a:endParaRPr>
          </a:p>
          <a:p>
            <a:r>
              <a:rPr lang="pt-BR" dirty="0">
                <a:latin typeface="Times New Roman" pitchFamily="18" charset="0"/>
                <a:cs typeface="Times New Roman" pitchFamily="18" charset="0"/>
              </a:rPr>
              <a:t>- Hộ, cá nhân kinh doanh;</a:t>
            </a:r>
            <a:endParaRPr lang="vi-VN" dirty="0">
              <a:latin typeface="Times New Roman" pitchFamily="18" charset="0"/>
              <a:cs typeface="Times New Roman" pitchFamily="18" charset="0"/>
            </a:endParaRPr>
          </a:p>
          <a:p>
            <a:r>
              <a:rPr lang="pt-BR" dirty="0">
                <a:latin typeface="Times New Roman" pitchFamily="18" charset="0"/>
                <a:cs typeface="Times New Roman" pitchFamily="18" charset="0"/>
              </a:rPr>
              <a:t>- Tổ chức, cá nhân nước ngoài kinh doanh tại Việt Nam không theo Luật Đầu tư và các tổ chức khác không thực hiện hoặc thực hiện không đầy đủ chế độ kế toán, hóa đơn chứng từ theo quy định của pháp Luật, trừ các tổ chức, cá nhân nước ngoài cung cấp hàng hóa, dịch vụ để tiến hành hoạt động tìm kiếm thăm dò, phát triển và khai thác dầu khí.</a:t>
            </a:r>
            <a:endParaRPr lang="vi-VN" dirty="0">
              <a:latin typeface="Times New Roman" pitchFamily="18" charset="0"/>
              <a:cs typeface="Times New Roman" pitchFamily="18" charset="0"/>
            </a:endParaRPr>
          </a:p>
          <a:p>
            <a:r>
              <a:rPr lang="pt-BR" dirty="0">
                <a:latin typeface="Times New Roman" pitchFamily="18" charset="0"/>
                <a:cs typeface="Times New Roman" pitchFamily="18" charset="0"/>
              </a:rPr>
              <a:t>- Tổ chức kinh tế khác không phải là doanh nghiệp, hợp tác xã, trừ trường hợp đăng kí nộp thuế theo phương pháp khấu trừ.</a:t>
            </a:r>
            <a:endParaRPr lang="vi-VN" dirty="0">
              <a:latin typeface="Times New Roman" pitchFamily="18" charset="0"/>
              <a:cs typeface="Times New Roman" pitchFamily="18" charset="0"/>
            </a:endParaRPr>
          </a:p>
          <a:p>
            <a:pPr>
              <a:buFontTx/>
              <a:buChar char="-"/>
            </a:pPr>
            <a:r>
              <a:rPr lang="pt-BR" dirty="0">
                <a:latin typeface="Times New Roman" pitchFamily="18" charset="0"/>
                <a:cs typeface="Times New Roman" pitchFamily="18" charset="0"/>
              </a:rPr>
              <a:t> Hoạt động kinh doanh mua bán, chế tác vàng ,bạc, đá quý.</a:t>
            </a:r>
            <a:endParaRPr lang="vi-VN" dirty="0">
              <a:latin typeface="Times New Roman" pitchFamily="18" charset="0"/>
              <a:cs typeface="Times New Roman" pitchFamily="18" charset="0"/>
            </a:endParaRPr>
          </a:p>
          <a:p>
            <a:pPr>
              <a:buFontTx/>
              <a:buChar char="-"/>
            </a:pPr>
            <a:endParaRPr lang="vi-VN" dirty="0">
              <a:latin typeface="Times New Roman" pitchFamily="18" charset="0"/>
              <a:cs typeface="Times New Roman" pitchFamily="18" charset="0"/>
            </a:endParaRPr>
          </a:p>
        </p:txBody>
      </p:sp>
    </p:spTree>
    <p:extLst>
      <p:ext uri="{BB962C8B-B14F-4D97-AF65-F5344CB8AC3E}">
        <p14:creationId xmlns:p14="http://schemas.microsoft.com/office/powerpoint/2010/main" val="400174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09538"/>
            <a:ext cx="7162800" cy="563562"/>
          </a:xfrm>
        </p:spPr>
        <p:txBody>
          <a:bodyPr/>
          <a:lstStyle/>
          <a:p>
            <a:pPr algn="ctr"/>
            <a:r>
              <a:rPr lang="en-US" dirty="0" err="1">
                <a:latin typeface="Times New Roman" pitchFamily="18" charset="0"/>
                <a:cs typeface="Times New Roman" pitchFamily="18" charset="0"/>
              </a:rPr>
              <a:t>Phương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p>
        </p:txBody>
      </p:sp>
      <p:sp>
        <p:nvSpPr>
          <p:cNvPr id="51202" name="Rectangle 2"/>
          <p:cNvSpPr>
            <a:spLocks noChangeArrowheads="1"/>
          </p:cNvSpPr>
          <p:nvPr/>
        </p:nvSpPr>
        <p:spPr bwMode="auto">
          <a:xfrm>
            <a:off x="304800" y="866003"/>
            <a:ext cx="86106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vi-VN" dirty="0">
              <a:latin typeface="Times New Roman" pitchFamily="18" charset="0"/>
              <a:cs typeface="Times New Roman" pitchFamily="18" charset="0"/>
            </a:endParaRPr>
          </a:p>
          <a:p>
            <a:r>
              <a:rPr lang="pt-BR" dirty="0">
                <a:latin typeface="Times New Roman" pitchFamily="18" charset="0"/>
                <a:cs typeface="Times New Roman" pitchFamily="18" charset="0"/>
              </a:rPr>
              <a:t>* </a:t>
            </a:r>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thức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a:t>
            </a:r>
            <a:endParaRPr lang="vi-VN" dirty="0">
              <a:latin typeface="Times New Roman" pitchFamily="18" charset="0"/>
              <a:cs typeface="Times New Roman" pitchFamily="18" charset="0"/>
            </a:endParaRPr>
          </a:p>
          <a:p>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 </a:t>
            </a:r>
            <a:r>
              <a:rPr lang="en-US" b="1" dirty="0" err="1">
                <a:latin typeface="Times New Roman" pitchFamily="18" charset="0"/>
                <a:cs typeface="Times New Roman" pitchFamily="18" charset="0"/>
              </a:rPr>
              <a:t>phải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nộp</a:t>
            </a:r>
            <a:r>
              <a:rPr lang="en-US" b="1" dirty="0">
                <a:latin typeface="Times New Roman" pitchFamily="18" charset="0"/>
                <a:cs typeface="Times New Roman" pitchFamily="18" charset="0"/>
              </a:rPr>
              <a:t> = GTGT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hàng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hóa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dịch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vụ</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chịu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bán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ra</a:t>
            </a:r>
            <a:r>
              <a:rPr lang="en-US" b="1" dirty="0">
                <a:latin typeface="Times New Roman" pitchFamily="18" charset="0"/>
                <a:cs typeface="Times New Roman" pitchFamily="18" charset="0"/>
              </a:rPr>
              <a:t> x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suất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hàng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hóa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dịch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vụ</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đó</a:t>
            </a:r>
            <a:endParaRPr lang="vi-VN" dirty="0">
              <a:latin typeface="Times New Roman" pitchFamily="18" charset="0"/>
              <a:cs typeface="Times New Roman" pitchFamily="18" charset="0"/>
            </a:endParaRPr>
          </a:p>
          <a:p>
            <a:r>
              <a:rPr lang="en-US" i="1" dirty="0" err="1">
                <a:latin typeface="Times New Roman" pitchFamily="18" charset="0"/>
                <a:cs typeface="Times New Roman" pitchFamily="18" charset="0"/>
              </a:rPr>
              <a:t>Trong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đó</a:t>
            </a:r>
            <a:r>
              <a:rPr lang="en-US" i="1" dirty="0">
                <a:latin typeface="Times New Roman" pitchFamily="18" charset="0"/>
                <a:cs typeface="Times New Roman" pitchFamily="18" charset="0"/>
              </a:rPr>
              <a:t>:</a:t>
            </a:r>
            <a:endParaRPr lang="vi-VN" i="1" dirty="0">
              <a:latin typeface="Times New Roman" pitchFamily="18" charset="0"/>
              <a:cs typeface="Times New Roman" pitchFamily="18" charset="0"/>
            </a:endParaRPr>
          </a:p>
          <a:p>
            <a:r>
              <a:rPr lang="en-US" b="1" i="1" dirty="0">
                <a:latin typeface="Times New Roman" pitchFamily="18" charset="0"/>
                <a:cs typeface="Times New Roman" pitchFamily="18" charset="0"/>
              </a:rPr>
              <a:t>GTGT </a:t>
            </a:r>
            <a:r>
              <a:rPr lang="en-US" b="1" i="1" dirty="0" err="1">
                <a:latin typeface="Times New Roman" pitchFamily="18" charset="0"/>
                <a:cs typeface="Times New Roman" pitchFamily="18" charset="0"/>
              </a:rPr>
              <a:t>của</a:t>
            </a:r>
            <a:r>
              <a:rPr lang="en-US" b="1" i="1" dirty="0">
                <a:latin typeface="Times New Roman" pitchFamily="18" charset="0"/>
                <a:cs typeface="Times New Roman" pitchFamily="18" charset="0"/>
              </a:rPr>
              <a:t> HH, </a:t>
            </a:r>
            <a:r>
              <a:rPr lang="en-US" b="1" i="1" dirty="0" err="1">
                <a:latin typeface="Times New Roman" pitchFamily="18" charset="0"/>
                <a:cs typeface="Times New Roman" pitchFamily="18" charset="0"/>
              </a:rPr>
              <a:t>dịch</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vụ</a:t>
            </a:r>
            <a:r>
              <a:rPr lang="en-US" b="1" i="1" dirty="0">
                <a:latin typeface="Times New Roman" pitchFamily="18" charset="0"/>
                <a:cs typeface="Times New Roman" pitchFamily="18" charset="0"/>
              </a:rPr>
              <a:t> = </a:t>
            </a:r>
            <a:r>
              <a:rPr lang="en-US" b="1" i="1" dirty="0" err="1">
                <a:latin typeface="Times New Roman" pitchFamily="18" charset="0"/>
                <a:cs typeface="Times New Roman" pitchFamily="18" charset="0"/>
              </a:rPr>
              <a:t>Giá</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thanh</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toán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của</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hàng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hóa</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dịch</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vụ</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bán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ra</a:t>
            </a:r>
            <a:r>
              <a:rPr lang="en-US" b="1" i="1" dirty="0">
                <a:latin typeface="Times New Roman" pitchFamily="18" charset="0"/>
                <a:cs typeface="Times New Roman" pitchFamily="18" charset="0"/>
              </a:rPr>
              <a:t> - </a:t>
            </a:r>
            <a:r>
              <a:rPr lang="en-US" b="1" i="1" dirty="0" err="1">
                <a:latin typeface="Times New Roman" pitchFamily="18" charset="0"/>
                <a:cs typeface="Times New Roman" pitchFamily="18" charset="0"/>
              </a:rPr>
              <a:t>Giá</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thanh</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toán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của</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hàng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hóa</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dịch</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vụ</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mua</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vào</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tương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ứng</a:t>
            </a:r>
            <a:endParaRPr lang="vi-VN"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dịch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ghi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dịch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gồm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cả</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khoản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hưởng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phân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biệt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đã</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tiền</a:t>
            </a:r>
            <a:r>
              <a:rPr lang="en-US" dirty="0">
                <a:latin typeface="Times New Roman" pitchFamily="18" charset="0"/>
                <a:cs typeface="Times New Roman" pitchFamily="18" charset="0"/>
              </a:rPr>
              <a:t> hay </a:t>
            </a:r>
            <a:r>
              <a:rPr lang="en-US" dirty="0" err="1">
                <a:latin typeface="Times New Roman" pitchFamily="18" charset="0"/>
                <a:cs typeface="Times New Roman" pitchFamily="18" charset="0"/>
              </a:rPr>
              <a:t>chưa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tiền</a:t>
            </a:r>
            <a:r>
              <a:rPr lang="en-US" dirty="0">
                <a:latin typeface="Times New Roman" pitchFamily="18" charset="0"/>
                <a:cs typeface="Times New Roman" pitchFamily="18" charset="0"/>
              </a:rPr>
              <a:t>.</a:t>
            </a:r>
            <a:endParaRPr lang="vi-VN"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dịch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mua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dịch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mua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hoặc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nhập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khẩu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đã</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 </a:t>
            </a:r>
            <a:r>
              <a:rPr lang="en-US" dirty="0" err="1">
                <a:latin typeface="Times New Roman" pitchFamily="18" charset="0"/>
                <a:cs typeface="Times New Roman" pitchFamily="18" charset="0"/>
              </a:rPr>
              <a:t>dùng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xuất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dịch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chịu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 </a:t>
            </a:r>
            <a:r>
              <a:rPr lang="en-US" dirty="0" err="1">
                <a:latin typeface="Times New Roman" pitchFamily="18" charset="0"/>
                <a:cs typeface="Times New Roman" pitchFamily="18" charset="0"/>
              </a:rPr>
              <a:t>bán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ứng</a:t>
            </a:r>
            <a:r>
              <a:rPr lang="en-US" dirty="0">
                <a:latin typeface="Times New Roman" pitchFamily="18" charset="0"/>
                <a:cs typeface="Times New Roman" pitchFamily="18" charset="0"/>
              </a:rPr>
              <a:t> .</a:t>
            </a:r>
            <a:endParaRPr lang="vi-VN"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Số</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 </a:t>
            </a:r>
            <a:r>
              <a:rPr lang="en-US" dirty="0" err="1">
                <a:latin typeface="Times New Roman" pitchFamily="18" charset="0"/>
                <a:cs typeface="Times New Roman" pitchFamily="18" charset="0"/>
              </a:rPr>
              <a:t>phải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nộp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theo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tiếp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tăng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tỷ</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lệ</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nhân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với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dụng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sau</a:t>
            </a:r>
            <a:r>
              <a:rPr lang="en-US" dirty="0">
                <a:latin typeface="Times New Roman" pitchFamily="18" charset="0"/>
                <a:cs typeface="Times New Roman" pitchFamily="18" charset="0"/>
              </a:rPr>
              <a:t>:</a:t>
            </a:r>
          </a:p>
          <a:p>
            <a:r>
              <a:rPr lang="en-US" dirty="0" err="1">
                <a:latin typeface="Times New Roman" pitchFamily="18" charset="0"/>
                <a:cs typeface="Times New Roman" pitchFamily="18" charset="0"/>
              </a:rPr>
              <a:t>Tỷ</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lệ</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để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 </a:t>
            </a:r>
            <a:r>
              <a:rPr lang="en-US" dirty="0" err="1">
                <a:latin typeface="Times New Roman" pitchFamily="18" charset="0"/>
                <a:cs typeface="Times New Roman" pitchFamily="18" charset="0"/>
              </a:rPr>
              <a:t>trên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theo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từng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hoạt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động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sau</a:t>
            </a:r>
            <a:r>
              <a:rPr lang="en-US" dirty="0">
                <a:latin typeface="Times New Roman" pitchFamily="18" charset="0"/>
                <a:cs typeface="Times New Roman" pitchFamily="18" charset="0"/>
              </a:rPr>
              <a:t>:</a:t>
            </a:r>
            <a:endParaRPr lang="vi-VN"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Phân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phối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cung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cấp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1%</a:t>
            </a:r>
            <a:endParaRPr lang="vi-VN"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Dịch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xây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thầu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liệu</a:t>
            </a:r>
            <a:r>
              <a:rPr lang="en-US" dirty="0">
                <a:latin typeface="Times New Roman" pitchFamily="18" charset="0"/>
                <a:cs typeface="Times New Roman" pitchFamily="18" charset="0"/>
              </a:rPr>
              <a:t>: 5%</a:t>
            </a:r>
            <a:endParaRPr lang="vi-VN"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xuất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dịch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gắn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với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xây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thầu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liệu</a:t>
            </a:r>
            <a:r>
              <a:rPr lang="en-US" dirty="0">
                <a:latin typeface="Times New Roman" pitchFamily="18" charset="0"/>
                <a:cs typeface="Times New Roman" pitchFamily="18" charset="0"/>
              </a:rPr>
              <a:t>: 3%</a:t>
            </a:r>
            <a:endParaRPr lang="vi-VN"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Hoạt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động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khác</a:t>
            </a:r>
            <a:r>
              <a:rPr lang="en-US" dirty="0">
                <a:latin typeface="Times New Roman" pitchFamily="18" charset="0"/>
                <a:cs typeface="Times New Roman" pitchFamily="18" charset="0"/>
              </a:rPr>
              <a:t> : 2%</a:t>
            </a:r>
            <a:endParaRPr lang="vi-VN" dirty="0">
              <a:latin typeface="Times New Roman" pitchFamily="18" charset="0"/>
              <a:cs typeface="Times New Roman" pitchFamily="18" charset="0"/>
            </a:endParaRPr>
          </a:p>
        </p:txBody>
      </p:sp>
    </p:spTree>
    <p:extLst>
      <p:ext uri="{BB962C8B-B14F-4D97-AF65-F5344CB8AC3E}">
        <p14:creationId xmlns:p14="http://schemas.microsoft.com/office/powerpoint/2010/main" val="400174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 calcmode="lin" valueType="num">
                                      <p:cBhvr>
                                        <p:cTn id="7" dur="1000" fill="hold"/>
                                        <p:tgtEl>
                                          <p:spTgt spid="51202"/>
                                        </p:tgtEl>
                                        <p:attrNameLst>
                                          <p:attrName>ppt_w</p:attrName>
                                        </p:attrNameLst>
                                      </p:cBhvr>
                                      <p:tavLst>
                                        <p:tav tm="0">
                                          <p:val>
                                            <p:strVal val="#ppt_w*0.70"/>
                                          </p:val>
                                        </p:tav>
                                        <p:tav tm="100000">
                                          <p:val>
                                            <p:strVal val="#ppt_w"/>
                                          </p:val>
                                        </p:tav>
                                      </p:tavLst>
                                    </p:anim>
                                    <p:anim calcmode="lin" valueType="num">
                                      <p:cBhvr>
                                        <p:cTn id="8" dur="1000" fill="hold"/>
                                        <p:tgtEl>
                                          <p:spTgt spid="51202"/>
                                        </p:tgtEl>
                                        <p:attrNameLst>
                                          <p:attrName>ppt_h</p:attrName>
                                        </p:attrNameLst>
                                      </p:cBhvr>
                                      <p:tavLst>
                                        <p:tav tm="0">
                                          <p:val>
                                            <p:strVal val="#ppt_h"/>
                                          </p:val>
                                        </p:tav>
                                        <p:tav tm="100000">
                                          <p:val>
                                            <p:strVal val="#ppt_h"/>
                                          </p:val>
                                        </p:tav>
                                      </p:tavLst>
                                    </p:anim>
                                    <p:animEffect transition="in" filter="fade">
                                      <p:cBhvr>
                                        <p:cTn id="9" dur="1000"/>
                                        <p:tgtEl>
                                          <p:spTgt spid="51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5410200" cy="563562"/>
          </a:xfrm>
        </p:spPr>
        <p:txBody>
          <a:bodyPr/>
          <a:lstStyle/>
          <a:p>
            <a:r>
              <a:rPr lang="en-US" sz="2800" i="1" dirty="0">
                <a:latin typeface="Times New Roman" pitchFamily="18" charset="0"/>
                <a:cs typeface="Times New Roman" pitchFamily="18" charset="0"/>
              </a:rPr>
              <a:t>1.2.3. </a:t>
            </a:r>
            <a:r>
              <a:rPr lang="en-US" sz="2800" i="1" dirty="0" err="1">
                <a:latin typeface="Times New Roman" pitchFamily="18" charset="0"/>
                <a:cs typeface="Times New Roman" pitchFamily="18" charset="0"/>
              </a:rPr>
              <a:t>Kê</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khai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và</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nộp</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thuế</a:t>
            </a:r>
            <a:r>
              <a:rPr lang="en-US" sz="2800" i="1" dirty="0">
                <a:latin typeface="Times New Roman" pitchFamily="18" charset="0"/>
                <a:cs typeface="Times New Roman" pitchFamily="18" charset="0"/>
              </a:rPr>
              <a:t> GTGT</a:t>
            </a:r>
            <a:endParaRPr lang="vi-VN" sz="2800" dirty="0">
              <a:latin typeface="Times New Roman" pitchFamily="18" charset="0"/>
              <a:cs typeface="Times New Roman" pitchFamily="18" charset="0"/>
            </a:endParaRPr>
          </a:p>
        </p:txBody>
      </p:sp>
      <p:sp>
        <p:nvSpPr>
          <p:cNvPr id="16385" name="Rectangle 1"/>
          <p:cNvSpPr>
            <a:spLocks noChangeArrowheads="1"/>
          </p:cNvSpPr>
          <p:nvPr/>
        </p:nvSpPr>
        <p:spPr bwMode="auto">
          <a:xfrm>
            <a:off x="76200" y="1143000"/>
            <a:ext cx="8915400"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 </a:t>
            </a:r>
            <a:r>
              <a:rPr kumimoji="0" lang="en-US" sz="2200"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Nguyên</a:t>
            </a:r>
            <a:r>
              <a:rPr kumimoji="0" lang="en-US" sz="2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tắc</a:t>
            </a:r>
            <a:r>
              <a:rPr kumimoji="0" lang="en-US" sz="2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khai</a:t>
            </a:r>
            <a:r>
              <a:rPr kumimoji="0" lang="en-US" sz="2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NNT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phải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tiền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phải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Ngân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sách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Nhà</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nước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trừ</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trường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hợp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cơ</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quan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ấn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hoặc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quy</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luật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về</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NNT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phải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khai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chính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xác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trung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thực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đầy</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đủ</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dung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trong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tờ</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khai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cơ</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quan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mẫu</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do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Bộ</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Tài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chính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quy</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đủ</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tài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liệu</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quy</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trong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hồ</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sơ</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khai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Nếu</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trong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kỳ</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không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sinh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nghĩa</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thì</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NNT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vẫn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phải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hồ</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sơ</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khai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cho</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cơ</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quan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đúng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thời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hạn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quy</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trừ</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trường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hợp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đã</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chấm</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dứt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hoạt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động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sinh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nghĩa</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Khai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phương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trực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tiếp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là</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loại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khai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tháng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trường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hợp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Khai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quyết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năm</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phương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trực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tiếp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trên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Khai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lần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sinh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phương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trực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tiếp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trên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người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không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thường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xuyên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en-US" sz="2200" b="0" i="0" u="none" strike="noStrike" cap="none" normalizeH="0" baseline="0" dirty="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0658"/>
                                        </p:tgtEl>
                                        <p:attrNameLst>
                                          <p:attrName>style.visibility</p:attrName>
                                        </p:attrNameLst>
                                      </p:cBhvr>
                                      <p:to>
                                        <p:strVal val="visible"/>
                                      </p:to>
                                    </p:set>
                                    <p:animEffect transition="in" filter="circle(in)">
                                      <p:cBhvr>
                                        <p:cTn id="7" dur="2000"/>
                                        <p:tgtEl>
                                          <p:spTgt spid="70658"/>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6385"/>
                                        </p:tgtEl>
                                        <p:attrNameLst>
                                          <p:attrName>style.visibility</p:attrName>
                                        </p:attrNameLst>
                                      </p:cBhvr>
                                      <p:to>
                                        <p:strVal val="visible"/>
                                      </p:to>
                                    </p:set>
                                    <p:animEffect transition="in" filter="wedge">
                                      <p:cBhvr>
                                        <p:cTn id="12"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P spid="1638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5410200" cy="563562"/>
          </a:xfrm>
        </p:spPr>
        <p:txBody>
          <a:bodyPr/>
          <a:lstStyle/>
          <a:p>
            <a:r>
              <a:rPr lang="en-US" sz="2800" i="1" dirty="0">
                <a:latin typeface="Times New Roman" pitchFamily="18" charset="0"/>
                <a:cs typeface="Times New Roman" pitchFamily="18" charset="0"/>
              </a:rPr>
              <a:t>1.2.3. </a:t>
            </a:r>
            <a:r>
              <a:rPr lang="en-US" sz="2800" i="1" dirty="0" err="1">
                <a:latin typeface="Times New Roman" pitchFamily="18" charset="0"/>
                <a:cs typeface="Times New Roman" pitchFamily="18" charset="0"/>
              </a:rPr>
              <a:t>Kê</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khai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và</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nộp</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thuế</a:t>
            </a:r>
            <a:r>
              <a:rPr lang="en-US" sz="2800" i="1" dirty="0">
                <a:latin typeface="Times New Roman" pitchFamily="18" charset="0"/>
                <a:cs typeface="Times New Roman" pitchFamily="18" charset="0"/>
              </a:rPr>
              <a:t> GTGT</a:t>
            </a:r>
            <a:endParaRPr lang="vi-VN" sz="2800" dirty="0">
              <a:latin typeface="Times New Roman" pitchFamily="18" charset="0"/>
              <a:cs typeface="Times New Roman" pitchFamily="18" charset="0"/>
            </a:endParaRPr>
          </a:p>
        </p:txBody>
      </p:sp>
      <p:sp>
        <p:nvSpPr>
          <p:cNvPr id="16385" name="Rectangle 1"/>
          <p:cNvSpPr>
            <a:spLocks noChangeArrowheads="1"/>
          </p:cNvSpPr>
          <p:nvPr/>
        </p:nvSpPr>
        <p:spPr bwMode="auto">
          <a:xfrm>
            <a:off x="152400" y="857845"/>
            <a:ext cx="4953000"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tờ</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khai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tháng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kỳ</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đầu</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tiên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ngày</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bắt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đầu</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hoạt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động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sinh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nghĩa</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đến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ngày</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cuối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cùng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tháng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kỳ</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cuối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cùng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ngày</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đầu</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tiên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tháng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đến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ngày</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kết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thúc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hoạt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động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sinh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nghĩa</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1" i="1" u="sng"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Ví</a:t>
            </a:r>
            <a:r>
              <a:rPr kumimoji="0" lang="en-US" sz="2200" b="1" i="1" u="sng"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1" u="sng"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dụ</a:t>
            </a:r>
            <a:r>
              <a:rPr kumimoji="0" lang="en-US" sz="2200" b="1" i="1" u="sng"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NNT A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bắt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đầu</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hoạt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động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sản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xuất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sinh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nghĩa</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ngày</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05/07/2007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thì</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kỳ</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đầu</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tiên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bắt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đầu</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ngày</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05/07/2007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đến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hết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ngày</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31/07/2007.</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NNT B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kết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thúc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hoạt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động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sinh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nghĩa</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vào</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ngày</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25/12/2007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thì</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kỳ</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cuối</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cùng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xác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ngày</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01/12/2007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đến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ngày</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25/12/2007.</a:t>
            </a:r>
            <a:endParaRPr kumimoji="0" lang="en-US" sz="22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24578" name="Picture 2" descr="Giải đáp thắc mắc về Thuế Giá trị gia tăng"/>
          <p:cNvPicPr>
            <a:picLocks noChangeAspect="1" noChangeArrowheads="1"/>
          </p:cNvPicPr>
          <p:nvPr/>
        </p:nvPicPr>
        <p:blipFill>
          <a:blip r:embed="rId2" cstate="print"/>
          <a:srcRect/>
          <a:stretch>
            <a:fillRect/>
          </a:stretch>
        </p:blipFill>
        <p:spPr bwMode="auto">
          <a:xfrm>
            <a:off x="5181600" y="1143000"/>
            <a:ext cx="3833003" cy="5181600"/>
          </a:xfrm>
          <a:prstGeom prst="rect">
            <a:avLst/>
          </a:prstGeom>
          <a:noFill/>
        </p:spPr>
      </p:pic>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wheel(4)">
                                      <p:cBhvr>
                                        <p:cTn id="7"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3810000" y="76200"/>
            <a:ext cx="2133600" cy="563562"/>
          </a:xfrm>
        </p:spPr>
        <p:txBody>
          <a:bodyPr/>
          <a:lstStyle/>
          <a:p>
            <a:r>
              <a:rPr lang="pt-BR" sz="2800" i="1" dirty="0">
                <a:latin typeface="Times New Roman" pitchFamily="18" charset="0"/>
                <a:cs typeface="Times New Roman" pitchFamily="18" charset="0"/>
              </a:rPr>
              <a:t>Thuế là gì?</a:t>
            </a:r>
            <a:endParaRPr lang="vi-VN" sz="2800" dirty="0">
              <a:latin typeface="Times New Roman" pitchFamily="18" charset="0"/>
              <a:cs typeface="Times New Roman" pitchFamily="18" charset="0"/>
            </a:endParaRPr>
          </a:p>
        </p:txBody>
      </p:sp>
      <p:sp>
        <p:nvSpPr>
          <p:cNvPr id="69635" name="Rectangle 3"/>
          <p:cNvSpPr>
            <a:spLocks noGrp="1" noChangeArrowheads="1"/>
          </p:cNvSpPr>
          <p:nvPr>
            <p:ph type="body" idx="1"/>
          </p:nvPr>
        </p:nvSpPr>
        <p:spPr>
          <a:xfrm>
            <a:off x="533400" y="1143000"/>
            <a:ext cx="4114800" cy="5029200"/>
          </a:xfrm>
        </p:spPr>
        <p:txBody>
          <a:bodyPr/>
          <a:lstStyle/>
          <a:p>
            <a:pPr marL="0" indent="457200" algn="ctr">
              <a:lnSpc>
                <a:spcPct val="150000"/>
              </a:lnSpc>
              <a:spcBef>
                <a:spcPts val="0"/>
              </a:spcBef>
              <a:buNone/>
            </a:pPr>
            <a:r>
              <a:rPr lang="vi-VN" sz="2400" dirty="0">
                <a:solidFill>
                  <a:srgbClr val="FF0000"/>
                </a:solidFill>
                <a:latin typeface="Times New Roman" panose="02020603050405020304" pitchFamily="18" charset="0"/>
                <a:cs typeface="Times New Roman" panose="02020603050405020304" pitchFamily="18" charset="0"/>
              </a:rPr>
              <a:t>Thuế </a:t>
            </a:r>
            <a:endParaRPr lang="en-US" sz="2400" dirty="0">
              <a:solidFill>
                <a:srgbClr val="FF0000"/>
              </a:solidFill>
              <a:latin typeface="Times New Roman" panose="02020603050405020304" pitchFamily="18" charset="0"/>
              <a:cs typeface="Times New Roman" panose="02020603050405020304" pitchFamily="18" charset="0"/>
            </a:endParaRPr>
          </a:p>
          <a:p>
            <a:pPr marL="0" indent="457200" algn="just">
              <a:lnSpc>
                <a:spcPct val="150000"/>
              </a:lnSpc>
              <a:spcBef>
                <a:spcPts val="0"/>
              </a:spcBef>
              <a:buNone/>
            </a:pPr>
            <a:r>
              <a:rPr lang="en-US" sz="2400" i="1" dirty="0">
                <a:solidFill>
                  <a:schemeClr val="tx1"/>
                </a:solidFill>
                <a:latin typeface="Times New Roman" panose="02020603050405020304" pitchFamily="18" charset="0"/>
                <a:cs typeface="Times New Roman" panose="02020603050405020304" pitchFamily="18" charset="0"/>
              </a:rPr>
              <a:t>L</a:t>
            </a:r>
            <a:r>
              <a:rPr lang="vi-VN" sz="2400" i="1" dirty="0">
                <a:solidFill>
                  <a:schemeClr val="tx1"/>
                </a:solidFill>
                <a:latin typeface="Times New Roman" panose="02020603050405020304" pitchFamily="18" charset="0"/>
                <a:cs typeface="Times New Roman" panose="02020603050405020304" pitchFamily="18" charset="0"/>
              </a:rPr>
              <a:t>à một khoản thu bắt buộc vào quỹ nhà nước, nguồn thu này từ cá nhân, tổ chức, doanh nghiệp nào đó, nộp thuế là một nghĩa vụ bắt buộc phải thực hiện của chủ thể thuộc đối tượng phải đóng thuế do pháp luật quy định.</a:t>
            </a:r>
            <a:endParaRPr lang="en-US" sz="2400" b="0" i="1" dirty="0">
              <a:solidFill>
                <a:schemeClr val="tx1"/>
              </a:solidFill>
              <a:latin typeface="Times New Roman" pitchFamily="18" charset="0"/>
              <a:cs typeface="Times New Roman" pitchFamily="18" charset="0"/>
            </a:endParaRPr>
          </a:p>
        </p:txBody>
      </p:sp>
      <p:sp>
        <p:nvSpPr>
          <p:cNvPr id="3" name="AutoShape 2" descr="Tất tần tật về chuyên ngành Thuế 2021 - Cổng thông tin học bổng Du học  Trung Quố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Tất tần tật về chuyên ngành Thuế 2021 - Cổng thông tin học bổng Du học  Trung Quố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8" name="Picture 6" descr="Tất tần tật về chuyên ngành Thuế 2021 - Cổng thông tin học bổng Du học  Trung Quố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875" y="1447800"/>
            <a:ext cx="4149725" cy="5210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198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wheel(1)">
                                      <p:cBhvr>
                                        <p:cTn id="7" dur="2000"/>
                                        <p:tgtEl>
                                          <p:spTgt spid="69634"/>
                                        </p:tgtEl>
                                      </p:cBhvr>
                                    </p:animEffect>
                                  </p:childTnLst>
                                </p:cTn>
                              </p:par>
                              <p:par>
                                <p:cTn id="8" presetID="21" presetClass="entr" presetSubtype="1" fill="hold" nodeType="withEffect">
                                  <p:stCondLst>
                                    <p:cond delay="0"/>
                                  </p:stCondLst>
                                  <p:childTnLst>
                                    <p:set>
                                      <p:cBhvr>
                                        <p:cTn id="9" dur="1" fill="hold">
                                          <p:stCondLst>
                                            <p:cond delay="0"/>
                                          </p:stCondLst>
                                        </p:cTn>
                                        <p:tgtEl>
                                          <p:spTgt spid="3078"/>
                                        </p:tgtEl>
                                        <p:attrNameLst>
                                          <p:attrName>style.visibility</p:attrName>
                                        </p:attrNameLst>
                                      </p:cBhvr>
                                      <p:to>
                                        <p:strVal val="visible"/>
                                      </p:to>
                                    </p:set>
                                    <p:animEffect transition="in" filter="wheel(1)">
                                      <p:cBhvr>
                                        <p:cTn id="10" dur="2000"/>
                                        <p:tgtEl>
                                          <p:spTgt spid="307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9635">
                                            <p:txEl>
                                              <p:pRg st="0" end="0"/>
                                            </p:txEl>
                                          </p:spTgt>
                                        </p:tgtEl>
                                        <p:attrNameLst>
                                          <p:attrName>style.visibility</p:attrName>
                                        </p:attrNameLst>
                                      </p:cBhvr>
                                      <p:to>
                                        <p:strVal val="visible"/>
                                      </p:to>
                                    </p:set>
                                    <p:animEffect transition="in" filter="circle(in)">
                                      <p:cBhvr>
                                        <p:cTn id="15" dur="2000"/>
                                        <p:tgtEl>
                                          <p:spTgt spid="6963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9635">
                                            <p:txEl>
                                              <p:pRg st="1" end="1"/>
                                            </p:txEl>
                                          </p:spTgt>
                                        </p:tgtEl>
                                        <p:attrNameLst>
                                          <p:attrName>style.visibility</p:attrName>
                                        </p:attrNameLst>
                                      </p:cBhvr>
                                      <p:to>
                                        <p:strVal val="visible"/>
                                      </p:to>
                                    </p:set>
                                    <p:animEffect transition="in" filter="circle(in)">
                                      <p:cBhvr>
                                        <p:cTn id="20" dur="2000"/>
                                        <p:tgtEl>
                                          <p:spTgt spid="696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5410200" cy="563562"/>
          </a:xfrm>
        </p:spPr>
        <p:txBody>
          <a:bodyPr/>
          <a:lstStyle/>
          <a:p>
            <a:r>
              <a:rPr lang="en-US" sz="2800" i="1" dirty="0">
                <a:latin typeface="Times New Roman" pitchFamily="18" charset="0"/>
                <a:cs typeface="Times New Roman" pitchFamily="18" charset="0"/>
              </a:rPr>
              <a:t>1.2.3. </a:t>
            </a:r>
            <a:r>
              <a:rPr lang="en-US" sz="2800" i="1" dirty="0" err="1">
                <a:latin typeface="Times New Roman" pitchFamily="18" charset="0"/>
                <a:cs typeface="Times New Roman" pitchFamily="18" charset="0"/>
              </a:rPr>
              <a:t>Kê</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khai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và</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nộp</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thuế</a:t>
            </a:r>
            <a:r>
              <a:rPr lang="en-US" sz="2800" i="1" dirty="0">
                <a:latin typeface="Times New Roman" pitchFamily="18" charset="0"/>
                <a:cs typeface="Times New Roman" pitchFamily="18" charset="0"/>
              </a:rPr>
              <a:t> GTGT</a:t>
            </a:r>
            <a:endParaRPr lang="vi-VN" sz="2800" dirty="0">
              <a:latin typeface="Times New Roman" pitchFamily="18" charset="0"/>
              <a:cs typeface="Times New Roman" pitchFamily="18" charset="0"/>
            </a:endParaRPr>
          </a:p>
        </p:txBody>
      </p:sp>
      <p:sp>
        <p:nvSpPr>
          <p:cNvPr id="16385" name="Rectangle 1"/>
          <p:cNvSpPr>
            <a:spLocks noChangeArrowheads="1"/>
          </p:cNvSpPr>
          <p:nvPr/>
        </p:nvSpPr>
        <p:spPr bwMode="auto">
          <a:xfrm>
            <a:off x="152400" y="2073563"/>
            <a:ext cx="25908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b="1" dirty="0">
                <a:latin typeface="Times New Roman" pitchFamily="18" charset="0"/>
                <a:cs typeface="Times New Roman" pitchFamily="18" charset="0"/>
              </a:rPr>
              <a:t>b. </a:t>
            </a:r>
            <a:r>
              <a:rPr lang="en-US" sz="2400" b="1" dirty="0" err="1">
                <a:latin typeface="Times New Roman" pitchFamily="18" charset="0"/>
                <a:cs typeface="Times New Roman" pitchFamily="18" charset="0"/>
              </a:rPr>
              <a:t>Hồ</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sơ</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khai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GTGT</a:t>
            </a:r>
            <a:endParaRPr lang="vi-VN" sz="2400" dirty="0">
              <a:latin typeface="Times New Roman" pitchFamily="18" charset="0"/>
              <a:cs typeface="Times New Roman" pitchFamily="18" charset="0"/>
            </a:endParaRPr>
          </a:p>
          <a:p>
            <a:pPr algn="just"/>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gồm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tờ</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NNT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endParaRPr lang="vi-VN" sz="2400" dirty="0">
              <a:latin typeface="Times New Roman" pitchFamily="18" charset="0"/>
              <a:cs typeface="Times New Roman" pitchFamily="18" charset="0"/>
            </a:endParaRPr>
          </a:p>
        </p:txBody>
      </p:sp>
      <p:pic>
        <p:nvPicPr>
          <p:cNvPr id="45058" name="Picture 2"/>
          <p:cNvPicPr>
            <a:picLocks noChangeAspect="1" noChangeArrowheads="1"/>
          </p:cNvPicPr>
          <p:nvPr/>
        </p:nvPicPr>
        <p:blipFill>
          <a:blip r:embed="rId2" cstate="print"/>
          <a:srcRect/>
          <a:stretch>
            <a:fillRect/>
          </a:stretch>
        </p:blipFill>
        <p:spPr bwMode="auto">
          <a:xfrm>
            <a:off x="2743200" y="1219200"/>
            <a:ext cx="6162675" cy="5410200"/>
          </a:xfrm>
          <a:prstGeom prst="rect">
            <a:avLst/>
          </a:prstGeom>
          <a:noFill/>
          <a:ln w="9525">
            <a:noFill/>
            <a:miter lim="800000"/>
            <a:headEnd/>
            <a:tailEnd/>
          </a:ln>
        </p:spPr>
      </p:pic>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wheel(4)">
                                      <p:cBhvr>
                                        <p:cTn id="7"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5410200" cy="563562"/>
          </a:xfrm>
        </p:spPr>
        <p:txBody>
          <a:bodyPr/>
          <a:lstStyle/>
          <a:p>
            <a:r>
              <a:rPr lang="en-US" sz="2800" i="1" dirty="0">
                <a:latin typeface="Times New Roman" pitchFamily="18" charset="0"/>
                <a:cs typeface="Times New Roman" pitchFamily="18" charset="0"/>
              </a:rPr>
              <a:t>1.2.3. </a:t>
            </a:r>
            <a:r>
              <a:rPr lang="en-US" sz="2800" i="1" dirty="0" err="1">
                <a:latin typeface="Times New Roman" pitchFamily="18" charset="0"/>
                <a:cs typeface="Times New Roman" pitchFamily="18" charset="0"/>
              </a:rPr>
              <a:t>Kê</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khai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và</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nộp</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thuế</a:t>
            </a:r>
            <a:r>
              <a:rPr lang="en-US" sz="2800" i="1" dirty="0">
                <a:latin typeface="Times New Roman" pitchFamily="18" charset="0"/>
                <a:cs typeface="Times New Roman" pitchFamily="18" charset="0"/>
              </a:rPr>
              <a:t> GTGT</a:t>
            </a:r>
            <a:endParaRPr lang="vi-VN" sz="2800" dirty="0">
              <a:latin typeface="Times New Roman" pitchFamily="18" charset="0"/>
              <a:cs typeface="Times New Roman" pitchFamily="18" charset="0"/>
            </a:endParaRPr>
          </a:p>
        </p:txBody>
      </p:sp>
      <p:sp>
        <p:nvSpPr>
          <p:cNvPr id="16385" name="Rectangle 1"/>
          <p:cNvSpPr>
            <a:spLocks noChangeArrowheads="1"/>
          </p:cNvSpPr>
          <p:nvPr/>
        </p:nvSpPr>
        <p:spPr bwMode="auto">
          <a:xfrm>
            <a:off x="381000" y="2073563"/>
            <a:ext cx="84582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b="1" dirty="0">
                <a:latin typeface="Times New Roman" pitchFamily="18" charset="0"/>
                <a:cs typeface="Times New Roman" pitchFamily="18" charset="0"/>
              </a:rPr>
              <a:t>c. </a:t>
            </a:r>
            <a:r>
              <a:rPr lang="en-US" sz="2400" b="1" dirty="0" err="1">
                <a:latin typeface="Times New Roman" pitchFamily="18" charset="0"/>
                <a:cs typeface="Times New Roman" pitchFamily="18" charset="0"/>
              </a:rPr>
              <a:t>Hồ</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sơ</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khai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hợp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lệ</a:t>
            </a:r>
            <a:endParaRPr lang="vi-VN" sz="2400" dirty="0">
              <a:latin typeface="Times New Roman" pitchFamily="18" charset="0"/>
              <a:cs typeface="Times New Roman" pitchFamily="18" charset="0"/>
            </a:endParaRPr>
          </a:p>
          <a:p>
            <a:pPr algn="just"/>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 </a:t>
            </a:r>
            <a:r>
              <a:rPr lang="en-US" sz="2400" dirty="0" err="1">
                <a:latin typeface="Times New Roman" pitchFamily="18" charset="0"/>
                <a:cs typeface="Times New Roman" pitchFamily="18" charset="0"/>
              </a:rPr>
              <a:t>gửi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coi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Tờ</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mẫu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biểu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kèm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đúng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mẫu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tin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NNT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NNT </a:t>
            </a:r>
            <a:r>
              <a:rPr lang="en-US" sz="2400" dirty="0" err="1">
                <a:latin typeface="Times New Roman" pitchFamily="18" charset="0"/>
                <a:cs typeface="Times New Roman" pitchFamily="18" charset="0"/>
              </a:rPr>
              <a:t>ký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rõ</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họ</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mẫu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biểu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wheel(4)">
                                      <p:cBhvr>
                                        <p:cTn id="7"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5410200" cy="563562"/>
          </a:xfrm>
        </p:spPr>
        <p:txBody>
          <a:bodyPr/>
          <a:lstStyle/>
          <a:p>
            <a:r>
              <a:rPr lang="en-US" sz="2800" i="1" dirty="0">
                <a:latin typeface="Times New Roman" pitchFamily="18" charset="0"/>
                <a:cs typeface="Times New Roman" pitchFamily="18" charset="0"/>
              </a:rPr>
              <a:t>1.2.3. </a:t>
            </a:r>
            <a:r>
              <a:rPr lang="en-US" sz="2800" i="1" dirty="0" err="1">
                <a:latin typeface="Times New Roman" pitchFamily="18" charset="0"/>
                <a:cs typeface="Times New Roman" pitchFamily="18" charset="0"/>
              </a:rPr>
              <a:t>Kê</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khai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và</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nộp</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thuế</a:t>
            </a:r>
            <a:r>
              <a:rPr lang="en-US" sz="2800" i="1" dirty="0">
                <a:latin typeface="Times New Roman" pitchFamily="18" charset="0"/>
                <a:cs typeface="Times New Roman" pitchFamily="18" charset="0"/>
              </a:rPr>
              <a:t> GTGT</a:t>
            </a:r>
            <a:endParaRPr lang="vi-VN" sz="2800" dirty="0">
              <a:latin typeface="Times New Roman" pitchFamily="18" charset="0"/>
              <a:cs typeface="Times New Roman" pitchFamily="18" charset="0"/>
            </a:endParaRPr>
          </a:p>
        </p:txBody>
      </p:sp>
      <p:sp>
        <p:nvSpPr>
          <p:cNvPr id="16385" name="Rectangle 1"/>
          <p:cNvSpPr>
            <a:spLocks noChangeArrowheads="1"/>
          </p:cNvSpPr>
          <p:nvPr/>
        </p:nvSpPr>
        <p:spPr bwMode="auto">
          <a:xfrm>
            <a:off x="381000" y="965570"/>
            <a:ext cx="84582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b="1" dirty="0">
                <a:latin typeface="Times New Roman" pitchFamily="18" charset="0"/>
                <a:cs typeface="Times New Roman" pitchFamily="18" charset="0"/>
              </a:rPr>
              <a:t>d. </a:t>
            </a:r>
            <a:r>
              <a:rPr lang="en-US" sz="2400" b="1" dirty="0" err="1">
                <a:latin typeface="Times New Roman" pitchFamily="18" charset="0"/>
                <a:cs typeface="Times New Roman" pitchFamily="18" charset="0"/>
              </a:rPr>
              <a:t>Hồ</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sơ</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khai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bổ</a:t>
            </a:r>
            <a:r>
              <a:rPr lang="en-US" sz="2400" b="1" dirty="0">
                <a:latin typeface="Times New Roman" pitchFamily="18" charset="0"/>
                <a:cs typeface="Times New Roman" pitchFamily="18" charset="0"/>
              </a:rPr>
              <a:t> sung</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NNT </a:t>
            </a:r>
            <a:r>
              <a:rPr lang="en-US" sz="2400" dirty="0" err="1">
                <a:latin typeface="Times New Roman" pitchFamily="18" charset="0"/>
                <a:cs typeface="Times New Roman" pitchFamily="18" charset="0"/>
              </a:rPr>
              <a:t>phát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sót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nhầm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ảnh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hưởng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bổ</a:t>
            </a:r>
            <a:r>
              <a:rPr lang="en-US" sz="2400" dirty="0">
                <a:latin typeface="Times New Roman" pitchFamily="18" charset="0"/>
                <a:cs typeface="Times New Roman" pitchFamily="18" charset="0"/>
              </a:rPr>
              <a:t> sung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bổ</a:t>
            </a:r>
            <a:r>
              <a:rPr lang="en-US" sz="2400" dirty="0">
                <a:latin typeface="Times New Roman" pitchFamily="18" charset="0"/>
                <a:cs typeface="Times New Roman" pitchFamily="18" charset="0"/>
              </a:rPr>
              <a:t> sung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NNT </a:t>
            </a:r>
            <a:r>
              <a:rPr lang="en-US" sz="2400" dirty="0" err="1">
                <a:latin typeface="Times New Roman" pitchFamily="18" charset="0"/>
                <a:cs typeface="Times New Roman" pitchFamily="18" charset="0"/>
              </a:rPr>
              <a:t>tự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chậm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chậm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chậm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106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NNT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đúng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chậm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chậm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NNT </a:t>
            </a:r>
            <a:r>
              <a:rPr lang="en-US" sz="2400" dirty="0" err="1">
                <a:latin typeface="Times New Roman" pitchFamily="18" charset="0"/>
                <a:cs typeface="Times New Roman" pitchFamily="18" charset="0"/>
              </a:rPr>
              <a:t>biết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bổ</a:t>
            </a:r>
            <a:r>
              <a:rPr lang="en-US" sz="2400" dirty="0">
                <a:latin typeface="Times New Roman" pitchFamily="18" charset="0"/>
                <a:cs typeface="Times New Roman" pitchFamily="18" charset="0"/>
              </a:rPr>
              <a:t> sung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NNT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bổ</a:t>
            </a:r>
            <a:r>
              <a:rPr lang="en-US" sz="2400" dirty="0">
                <a:latin typeface="Times New Roman" pitchFamily="18" charset="0"/>
                <a:cs typeface="Times New Roman" pitchFamily="18" charset="0"/>
              </a:rPr>
              <a:t> sung;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wheel(4)">
                                      <p:cBhvr>
                                        <p:cTn id="7"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5410200" cy="563562"/>
          </a:xfrm>
        </p:spPr>
        <p:txBody>
          <a:bodyPr/>
          <a:lstStyle/>
          <a:p>
            <a:r>
              <a:rPr lang="en-US" sz="2800" i="1" dirty="0">
                <a:latin typeface="Times New Roman" pitchFamily="18" charset="0"/>
                <a:cs typeface="Times New Roman" pitchFamily="18" charset="0"/>
              </a:rPr>
              <a:t>1.2.3. </a:t>
            </a:r>
            <a:r>
              <a:rPr lang="en-US" sz="2800" i="1" dirty="0" err="1">
                <a:latin typeface="Times New Roman" pitchFamily="18" charset="0"/>
                <a:cs typeface="Times New Roman" pitchFamily="18" charset="0"/>
              </a:rPr>
              <a:t>Kê</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khai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và</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nộp</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thuế</a:t>
            </a:r>
            <a:r>
              <a:rPr lang="en-US" sz="2800" i="1" dirty="0">
                <a:latin typeface="Times New Roman" pitchFamily="18" charset="0"/>
                <a:cs typeface="Times New Roman" pitchFamily="18" charset="0"/>
              </a:rPr>
              <a:t> GTGT</a:t>
            </a:r>
            <a:endParaRPr lang="vi-VN" sz="2800" dirty="0">
              <a:latin typeface="Times New Roman" pitchFamily="18" charset="0"/>
              <a:cs typeface="Times New Roman" pitchFamily="18" charset="0"/>
            </a:endParaRPr>
          </a:p>
        </p:txBody>
      </p:sp>
      <p:sp>
        <p:nvSpPr>
          <p:cNvPr id="16385" name="Rectangle 1"/>
          <p:cNvSpPr>
            <a:spLocks noChangeArrowheads="1"/>
          </p:cNvSpPr>
          <p:nvPr/>
        </p:nvSpPr>
        <p:spPr bwMode="auto">
          <a:xfrm>
            <a:off x="609600" y="1752600"/>
            <a:ext cx="81534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bổ</a:t>
            </a:r>
            <a:r>
              <a:rPr lang="en-US" sz="2400" dirty="0">
                <a:latin typeface="Times New Roman" pitchFamily="18" charset="0"/>
                <a:cs typeface="Times New Roman" pitchFamily="18" charset="0"/>
              </a:rPr>
              <a:t> sung </a:t>
            </a:r>
            <a:r>
              <a:rPr lang="en-US" sz="2400" dirty="0" err="1">
                <a:latin typeface="Times New Roman" pitchFamily="18" charset="0"/>
                <a:cs typeface="Times New Roman" pitchFamily="18" charset="0"/>
              </a:rPr>
              <a:t>gồm</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Tờ</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 </a:t>
            </a:r>
            <a:r>
              <a:rPr lang="en-US" sz="2400" dirty="0" err="1">
                <a:latin typeface="Times New Roman" pitchFamily="18" charset="0"/>
                <a:cs typeface="Times New Roman" pitchFamily="18" charset="0"/>
              </a:rPr>
              <a:t>tương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tờ</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mẫu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03/GTGT, 04/GTGT, 05/GTGT </a:t>
            </a:r>
            <a:r>
              <a:rPr lang="en-US" sz="2400" dirty="0" err="1">
                <a:latin typeface="Times New Roman" pitchFamily="18" charset="0"/>
                <a:cs typeface="Times New Roman" pitchFamily="18" charset="0"/>
              </a:rPr>
              <a:t>tuỳ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bổ</a:t>
            </a:r>
            <a:r>
              <a:rPr lang="en-US" sz="2400" dirty="0">
                <a:latin typeface="Times New Roman" pitchFamily="18" charset="0"/>
                <a:cs typeface="Times New Roman" pitchFamily="18" charset="0"/>
              </a:rPr>
              <a:t> sung,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mẫu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01/KHBS</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kèm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bổ</a:t>
            </a:r>
            <a:r>
              <a:rPr lang="en-US" sz="2400" dirty="0">
                <a:latin typeface="Times New Roman" pitchFamily="18" charset="0"/>
                <a:cs typeface="Times New Roman" pitchFamily="18" charset="0"/>
              </a:rPr>
              <a:t> sung,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wheel(4)">
                                      <p:cBhvr>
                                        <p:cTn id="7"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5410200" cy="563562"/>
          </a:xfrm>
        </p:spPr>
        <p:txBody>
          <a:bodyPr/>
          <a:lstStyle/>
          <a:p>
            <a:r>
              <a:rPr lang="en-US" sz="2800" i="1" dirty="0">
                <a:latin typeface="Times New Roman" pitchFamily="18" charset="0"/>
                <a:cs typeface="Times New Roman" pitchFamily="18" charset="0"/>
              </a:rPr>
              <a:t>1.2.3. </a:t>
            </a:r>
            <a:r>
              <a:rPr lang="en-US" sz="2800" i="1" dirty="0" err="1">
                <a:latin typeface="Times New Roman" pitchFamily="18" charset="0"/>
                <a:cs typeface="Times New Roman" pitchFamily="18" charset="0"/>
              </a:rPr>
              <a:t>Kê</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khai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và</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nộp</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thuế</a:t>
            </a:r>
            <a:r>
              <a:rPr lang="en-US" sz="2800" i="1" dirty="0">
                <a:latin typeface="Times New Roman" pitchFamily="18" charset="0"/>
                <a:cs typeface="Times New Roman" pitchFamily="18" charset="0"/>
              </a:rPr>
              <a:t> GTGT</a:t>
            </a:r>
            <a:endParaRPr lang="vi-VN" sz="2800" dirty="0">
              <a:latin typeface="Times New Roman" pitchFamily="18" charset="0"/>
              <a:cs typeface="Times New Roman" pitchFamily="18" charset="0"/>
            </a:endParaRPr>
          </a:p>
        </p:txBody>
      </p:sp>
      <p:sp>
        <p:nvSpPr>
          <p:cNvPr id="16385" name="Rectangle 1"/>
          <p:cNvSpPr>
            <a:spLocks noChangeArrowheads="1"/>
          </p:cNvSpPr>
          <p:nvPr/>
        </p:nvSpPr>
        <p:spPr bwMode="auto">
          <a:xfrm>
            <a:off x="381000" y="857845"/>
            <a:ext cx="8305800"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dirty="0">
                <a:latin typeface="Times New Roman" pitchFamily="18" charset="0"/>
                <a:cs typeface="Times New Roman" pitchFamily="18" charset="0"/>
              </a:rPr>
              <a:t>e. </a:t>
            </a:r>
            <a:r>
              <a:rPr lang="en-US" sz="2200" b="1" dirty="0" err="1">
                <a:latin typeface="Times New Roman" pitchFamily="18" charset="0"/>
                <a:cs typeface="Times New Roman" pitchFamily="18" charset="0"/>
              </a:rPr>
              <a:t>Thời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hạn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nộp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hồ</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sơ</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khai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hồ</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chậm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ngày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mươi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tiếp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nghĩa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a:t>
            </a:r>
          </a:p>
          <a:p>
            <a:pPr algn="just"/>
            <a:r>
              <a:rPr lang="en-US" sz="2200" b="1" i="1" u="sng" dirty="0" err="1">
                <a:latin typeface="Times New Roman" pitchFamily="18" charset="0"/>
                <a:cs typeface="Times New Roman" pitchFamily="18" charset="0"/>
              </a:rPr>
              <a:t>Ví</a:t>
            </a:r>
            <a:r>
              <a:rPr lang="en-US" sz="2200" b="1" i="1" u="sng" dirty="0">
                <a:latin typeface="Times New Roman" pitchFamily="18" charset="0"/>
                <a:cs typeface="Times New Roman" pitchFamily="18" charset="0"/>
              </a:rPr>
              <a:t> </a:t>
            </a:r>
            <a:r>
              <a:rPr lang="en-US" sz="2200" b="1" i="1" u="sng" dirty="0" err="1">
                <a:latin typeface="Times New Roman" pitchFamily="18" charset="0"/>
                <a:cs typeface="Times New Roman" pitchFamily="18" charset="0"/>
              </a:rPr>
              <a:t>dụ</a:t>
            </a:r>
            <a:r>
              <a:rPr lang="en-US" sz="2200" b="1" i="1" u="sng" dirty="0">
                <a:latin typeface="Times New Roman" pitchFamily="18" charset="0"/>
                <a:cs typeface="Times New Roman" pitchFamily="18" charset="0"/>
              </a:rPr>
              <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hồ</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7/2007 </a:t>
            </a:r>
            <a:r>
              <a:rPr lang="en-US" sz="2200" dirty="0" err="1">
                <a:latin typeface="Times New Roman" pitchFamily="18" charset="0"/>
                <a:cs typeface="Times New Roman" pitchFamily="18" charset="0"/>
              </a:rPr>
              <a:t>chậm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ngày</a:t>
            </a:r>
            <a:r>
              <a:rPr lang="en-US" sz="2200" dirty="0">
                <a:latin typeface="Times New Roman" pitchFamily="18" charset="0"/>
                <a:cs typeface="Times New Roman" pitchFamily="18" charset="0"/>
              </a:rPr>
              <a:t> 20/8/2007</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hồ</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lần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nghĩa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chậm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ngày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mười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kể</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ngày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nghĩa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b="1" i="1" u="sng" dirty="0" err="1">
                <a:latin typeface="Times New Roman" pitchFamily="18" charset="0"/>
                <a:cs typeface="Times New Roman" pitchFamily="18" charset="0"/>
              </a:rPr>
              <a:t>Ví</a:t>
            </a:r>
            <a:r>
              <a:rPr lang="en-US" sz="2200" b="1" i="1" u="sng" dirty="0">
                <a:latin typeface="Times New Roman" pitchFamily="18" charset="0"/>
                <a:cs typeface="Times New Roman" pitchFamily="18" charset="0"/>
              </a:rPr>
              <a:t> </a:t>
            </a:r>
            <a:r>
              <a:rPr lang="en-US" sz="2200" b="1" i="1" u="sng" dirty="0" err="1">
                <a:latin typeface="Times New Roman" pitchFamily="18" charset="0"/>
                <a:cs typeface="Times New Roman" pitchFamily="18" charset="0"/>
              </a:rPr>
              <a:t>dụ</a:t>
            </a:r>
            <a:r>
              <a:rPr lang="en-US" sz="2200" b="1" i="1" u="sng" dirty="0">
                <a:latin typeface="Times New Roman" pitchFamily="18" charset="0"/>
                <a:cs typeface="Times New Roman" pitchFamily="18" charset="0"/>
              </a:rPr>
              <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Ngày</a:t>
            </a:r>
            <a:r>
              <a:rPr lang="en-US" sz="2200" dirty="0">
                <a:latin typeface="Times New Roman" pitchFamily="18" charset="0"/>
                <a:cs typeface="Times New Roman" pitchFamily="18" charset="0"/>
              </a:rPr>
              <a:t> 10/7/2007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ngày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nghĩa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lần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hồ</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chậm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ngày</a:t>
            </a:r>
            <a:r>
              <a:rPr lang="en-US" sz="2200" dirty="0">
                <a:latin typeface="Times New Roman" pitchFamily="18" charset="0"/>
                <a:cs typeface="Times New Roman" pitchFamily="18" charset="0"/>
              </a:rPr>
              <a:t> 20/7/2007</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hồ</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năm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chậm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ngày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chín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mươi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kể</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ngày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thúc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năm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lịch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năm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chính</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err="1">
                <a:latin typeface="Times New Roman" pitchFamily="18" charset="0"/>
                <a:cs typeface="Times New Roman" pitchFamily="18" charset="0"/>
              </a:rPr>
              <a:t>Hồ</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năm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tờ</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mẫu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04/GTGT.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Hồ</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bổ</a:t>
            </a:r>
            <a:r>
              <a:rPr lang="en-US" sz="2200" dirty="0">
                <a:latin typeface="Times New Roman" pitchFamily="18" charset="0"/>
                <a:cs typeface="Times New Roman" pitchFamily="18" charset="0"/>
              </a:rPr>
              <a:t> sung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ngày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việc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thuộc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hồ</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lần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tiếp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nhưng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trước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kiểm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NNT.</a:t>
            </a:r>
            <a:endParaRPr lang="vi-VN" sz="2200" dirty="0">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wheel(4)">
                                      <p:cBhvr>
                                        <p:cTn id="7"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5410200" cy="563562"/>
          </a:xfrm>
        </p:spPr>
        <p:txBody>
          <a:bodyPr/>
          <a:lstStyle/>
          <a:p>
            <a:r>
              <a:rPr lang="en-US" sz="2800" i="1" dirty="0">
                <a:latin typeface="Times New Roman" pitchFamily="18" charset="0"/>
                <a:cs typeface="Times New Roman" pitchFamily="18" charset="0"/>
              </a:rPr>
              <a:t>1.2.3. </a:t>
            </a:r>
            <a:r>
              <a:rPr lang="en-US" sz="2800" i="1" dirty="0" err="1">
                <a:latin typeface="Times New Roman" pitchFamily="18" charset="0"/>
                <a:cs typeface="Times New Roman" pitchFamily="18" charset="0"/>
              </a:rPr>
              <a:t>Kê</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khai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và</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nộp</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thuế</a:t>
            </a:r>
            <a:r>
              <a:rPr lang="en-US" sz="2800" i="1" dirty="0">
                <a:latin typeface="Times New Roman" pitchFamily="18" charset="0"/>
                <a:cs typeface="Times New Roman" pitchFamily="18" charset="0"/>
              </a:rPr>
              <a:t> GTGT</a:t>
            </a:r>
            <a:endParaRPr lang="vi-VN" sz="2800" dirty="0">
              <a:latin typeface="Times New Roman" pitchFamily="18" charset="0"/>
              <a:cs typeface="Times New Roman" pitchFamily="18" charset="0"/>
            </a:endParaRPr>
          </a:p>
        </p:txBody>
      </p:sp>
      <p:sp>
        <p:nvSpPr>
          <p:cNvPr id="16385" name="Rectangle 1"/>
          <p:cNvSpPr>
            <a:spLocks noChangeArrowheads="1"/>
          </p:cNvSpPr>
          <p:nvPr/>
        </p:nvSpPr>
        <p:spPr bwMode="auto">
          <a:xfrm>
            <a:off x="457200" y="997089"/>
            <a:ext cx="81534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b="1" dirty="0">
                <a:latin typeface="Times New Roman" pitchFamily="18" charset="0"/>
                <a:cs typeface="Times New Roman" pitchFamily="18" charset="0"/>
              </a:rPr>
              <a:t>f. </a:t>
            </a:r>
            <a:r>
              <a:rPr lang="en-US" sz="2400" b="1" dirty="0" err="1">
                <a:latin typeface="Times New Roman" pitchFamily="18" charset="0"/>
                <a:cs typeface="Times New Roman" pitchFamily="18" charset="0"/>
              </a:rPr>
              <a:t>Gia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hạn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nộp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hồ</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sơ</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khai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GTGT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NNT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đúng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do </a:t>
            </a:r>
            <a:r>
              <a:rPr lang="en-US" sz="2400" dirty="0" err="1">
                <a:latin typeface="Times New Roman" pitchFamily="18" charset="0"/>
                <a:cs typeface="Times New Roman" pitchFamily="18" charset="0"/>
              </a:rPr>
              <a:t>thiên</a:t>
            </a:r>
            <a:r>
              <a:rPr lang="en-US" sz="2400" dirty="0">
                <a:latin typeface="Times New Roman" pitchFamily="18" charset="0"/>
                <a:cs typeface="Times New Roman" pitchFamily="18" charset="0"/>
              </a:rPr>
              <a:t> tai, </a:t>
            </a:r>
            <a:r>
              <a:rPr lang="en-US" sz="2400" dirty="0" err="1">
                <a:latin typeface="Times New Roman" pitchFamily="18" charset="0"/>
                <a:cs typeface="Times New Roman" pitchFamily="18" charset="0"/>
              </a:rPr>
              <a:t>hoả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hoạn</a:t>
            </a:r>
            <a:r>
              <a:rPr lang="en-US" sz="2400" dirty="0">
                <a:latin typeface="Times New Roman" pitchFamily="18" charset="0"/>
                <a:cs typeface="Times New Roman" pitchFamily="18" charset="0"/>
              </a:rPr>
              <a:t>, tai </a:t>
            </a:r>
            <a:r>
              <a:rPr lang="en-US" sz="2400" dirty="0" err="1">
                <a:latin typeface="Times New Roman" pitchFamily="18" charset="0"/>
                <a:cs typeface="Times New Roman" pitchFamily="18" charset="0"/>
              </a:rPr>
              <a:t>nạn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ngờ</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trưởng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mươi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 </a:t>
            </a:r>
            <a:r>
              <a:rPr lang="en-US" sz="2400" dirty="0" err="1">
                <a:latin typeface="Times New Roman" pitchFamily="18" charset="0"/>
                <a:cs typeface="Times New Roman" pitchFamily="18" charset="0"/>
              </a:rPr>
              <a:t>tháng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sáu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mươi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 </a:t>
            </a:r>
            <a:r>
              <a:rPr lang="en-US" sz="2400" dirty="0" err="1">
                <a:latin typeface="Times New Roman" pitchFamily="18" charset="0"/>
                <a:cs typeface="Times New Roman" pitchFamily="18" charset="0"/>
              </a:rPr>
              <a:t>kể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NNT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gửi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rõ</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 do </a:t>
            </a:r>
            <a:r>
              <a:rPr lang="en-US" sz="2400" dirty="0" err="1">
                <a:latin typeface="Times New Roman" pitchFamily="18" charset="0"/>
                <a:cs typeface="Times New Roman" pitchFamily="18" charset="0"/>
              </a:rPr>
              <a:t>đề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Uỷ</a:t>
            </a:r>
            <a:r>
              <a:rPr lang="en-US" sz="2400" dirty="0">
                <a:latin typeface="Times New Roman" pitchFamily="18" charset="0"/>
                <a:cs typeface="Times New Roman" pitchFamily="18" charset="0"/>
              </a:rPr>
              <a:t> ban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trấn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an </a:t>
            </a:r>
            <a:r>
              <a:rPr lang="en-US" sz="2400" dirty="0" err="1">
                <a:latin typeface="Times New Roman" pitchFamily="18" charset="0"/>
                <a:cs typeface="Times New Roman" pitchFamily="18" charset="0"/>
              </a:rPr>
              <a:t>xã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trấn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wheel(4)">
                                      <p:cBhvr>
                                        <p:cTn id="7"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4343400" cy="563562"/>
          </a:xfrm>
        </p:spPr>
        <p:txBody>
          <a:bodyPr/>
          <a:lstStyle/>
          <a:p>
            <a:r>
              <a:rPr lang="en-US" dirty="0">
                <a:latin typeface="Times New Roman" pitchFamily="18" charset="0"/>
                <a:cs typeface="Times New Roman" pitchFamily="18" charset="0"/>
              </a:rPr>
              <a:t>1.3. </a:t>
            </a:r>
            <a:r>
              <a:rPr lang="en-US" dirty="0" err="1">
                <a:latin typeface="Times New Roman" pitchFamily="18" charset="0"/>
                <a:cs typeface="Times New Roman" pitchFamily="18" charset="0"/>
              </a:rPr>
              <a:t>Hoàn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endParaRPr lang="vi-VN" dirty="0">
              <a:latin typeface="Times New Roman" pitchFamily="18" charset="0"/>
              <a:cs typeface="Times New Roman" pitchFamily="18" charset="0"/>
            </a:endParaRPr>
          </a:p>
        </p:txBody>
      </p:sp>
      <p:sp>
        <p:nvSpPr>
          <p:cNvPr id="16385" name="Rectangle 1"/>
          <p:cNvSpPr>
            <a:spLocks noChangeArrowheads="1"/>
          </p:cNvSpPr>
          <p:nvPr/>
        </p:nvSpPr>
        <p:spPr bwMode="auto">
          <a:xfrm>
            <a:off x="76200" y="1143003"/>
            <a:ext cx="8915400"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dirty="0" err="1">
                <a:latin typeface="Times New Roman" pitchFamily="18" charset="0"/>
                <a:cs typeface="Times New Roman" pitchFamily="18" charset="0"/>
              </a:rPr>
              <a:t>Kể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từ</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1/1/2014 </a:t>
            </a:r>
            <a:r>
              <a:rPr lang="en-US" sz="2200" b="1" dirty="0" err="1">
                <a:latin typeface="Times New Roman" pitchFamily="18" charset="0"/>
                <a:cs typeface="Times New Roman" pitchFamily="18" charset="0"/>
              </a:rPr>
              <a:t>theo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Số</a:t>
            </a:r>
            <a:r>
              <a:rPr lang="en-US" sz="2200" b="1" dirty="0">
                <a:latin typeface="Times New Roman" pitchFamily="18" charset="0"/>
                <a:cs typeface="Times New Roman" pitchFamily="18" charset="0"/>
              </a:rPr>
              <a:t> 219/2013/TT-BTC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31/12/2013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Bộ</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tài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chính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quy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định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trường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hợp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điều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kiện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thủ</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tục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cụ</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sau</a:t>
            </a:r>
            <a:r>
              <a:rPr lang="en-US" sz="2200" b="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b="1" dirty="0">
                <a:latin typeface="Times New Roman" pitchFamily="18" charset="0"/>
                <a:cs typeface="Times New Roman" pitchFamily="18" charset="0"/>
              </a:rPr>
              <a:t>I. </a:t>
            </a:r>
            <a:r>
              <a:rPr lang="en-US" sz="2200" b="1" dirty="0" err="1">
                <a:latin typeface="Times New Roman" pitchFamily="18" charset="0"/>
                <a:cs typeface="Times New Roman" pitchFamily="18" charset="0"/>
              </a:rPr>
              <a:t>Điều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kiện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a:t>
            </a:r>
            <a:endParaRPr lang="vi-VN" sz="2200" dirty="0">
              <a:latin typeface="Times New Roman" pitchFamily="18" charset="0"/>
              <a:cs typeface="Times New Roman" pitchFamily="18" charset="0"/>
            </a:endParaRPr>
          </a:p>
          <a:p>
            <a:pPr algn="just"/>
            <a:r>
              <a:rPr lang="en-US" sz="2200" i="1" dirty="0" err="1">
                <a:latin typeface="Times New Roman" pitchFamily="18" charset="0"/>
                <a:cs typeface="Times New Roman" pitchFamily="18" charset="0"/>
              </a:rPr>
              <a:t>Các</a:t>
            </a:r>
            <a:r>
              <a:rPr lang="en-US" sz="2200" i="1" dirty="0">
                <a:latin typeface="Times New Roman" pitchFamily="18" charset="0"/>
                <a:cs typeface="Times New Roman" pitchFamily="18" charset="0"/>
              </a:rPr>
              <a:t> DN </a:t>
            </a:r>
            <a:r>
              <a:rPr lang="en-US" sz="2200" i="1" dirty="0" err="1">
                <a:latin typeface="Times New Roman" pitchFamily="18" charset="0"/>
                <a:cs typeface="Times New Roman" pitchFamily="18" charset="0"/>
              </a:rPr>
              <a:t>thuộc</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đối</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tượng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được</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hoàn</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thuế</a:t>
            </a:r>
            <a:r>
              <a:rPr lang="en-US" sz="2200" i="1" dirty="0">
                <a:latin typeface="Times New Roman" pitchFamily="18" charset="0"/>
                <a:cs typeface="Times New Roman" pitchFamily="18" charset="0"/>
              </a:rPr>
              <a:t> GTGT </a:t>
            </a:r>
            <a:r>
              <a:rPr lang="en-US" sz="2200" i="1" dirty="0" err="1">
                <a:latin typeface="Times New Roman" pitchFamily="18" charset="0"/>
                <a:cs typeface="Times New Roman" pitchFamily="18" charset="0"/>
              </a:rPr>
              <a:t>phải</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đáp</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ứng</a:t>
            </a:r>
            <a:r>
              <a:rPr lang="en-US" sz="2200" i="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cấp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giấy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chứng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đăng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giấy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phép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giấy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phép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nghề</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thẩm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quyền</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con </a:t>
            </a:r>
            <a:r>
              <a:rPr lang="en-US" sz="2200" dirty="0" err="1">
                <a:latin typeface="Times New Roman" pitchFamily="18" charset="0"/>
                <a:cs typeface="Times New Roman" pitchFamily="18" charset="0"/>
              </a:rPr>
              <a:t>dấu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đúng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luật</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giữ</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sổ</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chứng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luật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về</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khoản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tiền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gửi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b="1" i="1" u="sng" dirty="0" err="1">
                <a:latin typeface="Times New Roman" pitchFamily="18" charset="0"/>
                <a:cs typeface="Times New Roman" pitchFamily="18" charset="0"/>
              </a:rPr>
              <a:t>Chú</a:t>
            </a:r>
            <a:r>
              <a:rPr lang="en-US" sz="2200" b="1" i="1" u="sng" dirty="0">
                <a:latin typeface="Times New Roman" pitchFamily="18" charset="0"/>
                <a:cs typeface="Times New Roman" pitchFamily="18" charset="0"/>
              </a:rPr>
              <a:t> 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Nếu</a:t>
            </a:r>
            <a:r>
              <a:rPr lang="en-US" sz="2200" dirty="0">
                <a:latin typeface="Times New Roman" pitchFamily="18" charset="0"/>
                <a:cs typeface="Times New Roman" pitchFamily="18" charset="0"/>
              </a:rPr>
              <a:t> DN </a:t>
            </a:r>
            <a:r>
              <a:rPr lang="en-US" sz="2200" dirty="0" err="1">
                <a:latin typeface="Times New Roman" pitchFamily="18" charset="0"/>
                <a:cs typeface="Times New Roman" pitchFamily="18" charset="0"/>
              </a:rPr>
              <a:t>đã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kê</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đề</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Tờ</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chuyển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đề</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tiếp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sau</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0658"/>
                                        </p:tgtEl>
                                        <p:attrNameLst>
                                          <p:attrName>style.visibility</p:attrName>
                                        </p:attrNameLst>
                                      </p:cBhvr>
                                      <p:to>
                                        <p:strVal val="visible"/>
                                      </p:to>
                                    </p:set>
                                    <p:animEffect transition="in" filter="circle(in)">
                                      <p:cBhvr>
                                        <p:cTn id="7" dur="2000"/>
                                        <p:tgtEl>
                                          <p:spTgt spid="70658"/>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6385"/>
                                        </p:tgtEl>
                                        <p:attrNameLst>
                                          <p:attrName>style.visibility</p:attrName>
                                        </p:attrNameLst>
                                      </p:cBhvr>
                                      <p:to>
                                        <p:strVal val="visible"/>
                                      </p:to>
                                    </p:set>
                                    <p:animEffect transition="in" filter="wedge">
                                      <p:cBhvr>
                                        <p:cTn id="12"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P spid="1638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4343400" cy="563562"/>
          </a:xfrm>
        </p:spPr>
        <p:txBody>
          <a:bodyPr/>
          <a:lstStyle/>
          <a:p>
            <a:r>
              <a:rPr lang="en-US" dirty="0">
                <a:latin typeface="Times New Roman" pitchFamily="18" charset="0"/>
                <a:cs typeface="Times New Roman" pitchFamily="18" charset="0"/>
              </a:rPr>
              <a:t>1.3. </a:t>
            </a:r>
            <a:r>
              <a:rPr lang="en-US" dirty="0" err="1">
                <a:latin typeface="Times New Roman" pitchFamily="18" charset="0"/>
                <a:cs typeface="Times New Roman" pitchFamily="18" charset="0"/>
              </a:rPr>
              <a:t>Hoàn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endParaRPr lang="vi-VN" dirty="0">
              <a:latin typeface="Times New Roman" pitchFamily="18" charset="0"/>
              <a:cs typeface="Times New Roman" pitchFamily="18" charset="0"/>
            </a:endParaRPr>
          </a:p>
        </p:txBody>
      </p:sp>
      <p:sp>
        <p:nvSpPr>
          <p:cNvPr id="16385" name="Rectangle 1"/>
          <p:cNvSpPr>
            <a:spLocks noChangeArrowheads="1"/>
          </p:cNvSpPr>
          <p:nvPr/>
        </p:nvSpPr>
        <p:spPr bwMode="auto">
          <a:xfrm>
            <a:off x="76200" y="1974003"/>
            <a:ext cx="8915400" cy="35086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dirty="0" err="1">
                <a:latin typeface="Times New Roman" pitchFamily="18" charset="0"/>
                <a:cs typeface="Times New Roman" pitchFamily="18" charset="0"/>
              </a:rPr>
              <a:t>Kể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từ</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1/1/2014 </a:t>
            </a:r>
            <a:r>
              <a:rPr lang="en-US" sz="2200" b="1" dirty="0" err="1">
                <a:latin typeface="Times New Roman" pitchFamily="18" charset="0"/>
                <a:cs typeface="Times New Roman" pitchFamily="18" charset="0"/>
              </a:rPr>
              <a:t>theo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Số</a:t>
            </a:r>
            <a:r>
              <a:rPr lang="en-US" sz="2200" b="1" dirty="0">
                <a:latin typeface="Times New Roman" pitchFamily="18" charset="0"/>
                <a:cs typeface="Times New Roman" pitchFamily="18" charset="0"/>
              </a:rPr>
              <a:t> 219/2013/TT-BTC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31/12/2013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Bộ</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tài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chính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quy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định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trường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hợp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điều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kiện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thủ</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tục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cụ</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sau</a:t>
            </a:r>
            <a:r>
              <a:rPr lang="en-US" sz="2200" b="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400" dirty="0"/>
              <a:t> </a:t>
            </a:r>
            <a:r>
              <a:rPr lang="en-US" sz="2200" b="1" dirty="0">
                <a:latin typeface="Times New Roman" pitchFamily="18" charset="0"/>
                <a:cs typeface="Times New Roman" pitchFamily="18" charset="0"/>
              </a:rPr>
              <a:t>II. </a:t>
            </a:r>
            <a:r>
              <a:rPr lang="en-US" sz="2200" b="1" dirty="0" err="1">
                <a:latin typeface="Times New Roman" pitchFamily="18" charset="0"/>
                <a:cs typeface="Times New Roman" pitchFamily="18" charset="0"/>
              </a:rPr>
              <a:t>Thủ</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tục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Hồ</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sơ</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bao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gồm</a:t>
            </a:r>
            <a:r>
              <a:rPr lang="en-US" sz="2200" b="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mẫu</a:t>
            </a:r>
            <a:r>
              <a:rPr lang="en-US" sz="2200" dirty="0">
                <a:latin typeface="Times New Roman" pitchFamily="18" charset="0"/>
                <a:cs typeface="Times New Roman" pitchFamily="18" charset="0"/>
              </a:rPr>
              <a:t> 01/ĐNHT (ban </a:t>
            </a:r>
            <a:r>
              <a:rPr lang="en-US" sz="2200" dirty="0" err="1">
                <a:latin typeface="Times New Roman" pitchFamily="18" charset="0"/>
                <a:cs typeface="Times New Roman" pitchFamily="18" charset="0"/>
              </a:rPr>
              <a: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kèm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156/2013)</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liệu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liên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đến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yêu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Phô</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tô</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tờ</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tháng</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kê</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lớn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hơn</a:t>
            </a:r>
            <a:r>
              <a:rPr lang="en-US" sz="2200" dirty="0">
                <a:latin typeface="Times New Roman" pitchFamily="18" charset="0"/>
                <a:cs typeface="Times New Roman" pitchFamily="18" charset="0"/>
              </a:rPr>
              <a:t> 20 </a:t>
            </a:r>
            <a:r>
              <a:rPr lang="en-US" sz="2200" dirty="0" err="1">
                <a:latin typeface="Times New Roman" pitchFamily="18" charset="0"/>
                <a:cs typeface="Times New Roman" pitchFamily="18" charset="0"/>
              </a:rPr>
              <a:t>triệu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qua </a:t>
            </a:r>
            <a:r>
              <a:rPr lang="en-US" sz="2200" dirty="0" err="1">
                <a:latin typeface="Times New Roman" pitchFamily="18" charset="0"/>
                <a:cs typeface="Times New Roman" pitchFamily="18" charset="0"/>
              </a:rPr>
              <a:t>ngân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endParaRPr lang="vi-VN" sz="2200" dirty="0">
              <a:latin typeface="Times New Roman" pitchFamily="18" charset="0"/>
              <a:cs typeface="Times New Roman" pitchFamily="18" charset="0"/>
            </a:endParaRPr>
          </a:p>
          <a:p>
            <a:pPr algn="just"/>
            <a:r>
              <a:rPr lang="en-US" sz="2200" i="1" dirty="0">
                <a:latin typeface="Times New Roman" pitchFamily="18" charset="0"/>
                <a:cs typeface="Times New Roman" pitchFamily="18" charset="0"/>
              </a:rPr>
              <a:t>(Theo </a:t>
            </a:r>
            <a:r>
              <a:rPr lang="en-US" sz="2200" i="1" dirty="0" err="1">
                <a:latin typeface="Times New Roman" pitchFamily="18" charset="0"/>
                <a:cs typeface="Times New Roman" pitchFamily="18" charset="0"/>
              </a:rPr>
              <a:t>Điều</a:t>
            </a:r>
            <a:r>
              <a:rPr lang="en-US" sz="2200" i="1" dirty="0">
                <a:latin typeface="Times New Roman" pitchFamily="18" charset="0"/>
                <a:cs typeface="Times New Roman" pitchFamily="18" charset="0"/>
              </a:rPr>
              <a:t> 58 </a:t>
            </a:r>
            <a:r>
              <a:rPr lang="en-US" sz="2200" i="1" dirty="0" err="1">
                <a:latin typeface="Times New Roman" pitchFamily="18" charset="0"/>
                <a:cs typeface="Times New Roman" pitchFamily="18" charset="0"/>
              </a:rPr>
              <a:t>Luật</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Quản</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lý</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thuế</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số</a:t>
            </a:r>
            <a:r>
              <a:rPr lang="en-US" sz="2200" i="1" dirty="0">
                <a:latin typeface="Times New Roman" pitchFamily="18" charset="0"/>
                <a:cs typeface="Times New Roman" pitchFamily="18" charset="0"/>
              </a:rPr>
              <a:t> 21/2012/QH13 </a:t>
            </a:r>
            <a:r>
              <a:rPr lang="en-US" sz="2200" i="1" dirty="0" err="1">
                <a:latin typeface="Times New Roman" pitchFamily="18" charset="0"/>
                <a:cs typeface="Times New Roman" pitchFamily="18" charset="0"/>
              </a:rPr>
              <a:t>ngày</a:t>
            </a:r>
            <a:r>
              <a:rPr lang="en-US" sz="2200" i="1" dirty="0">
                <a:latin typeface="Times New Roman" pitchFamily="18" charset="0"/>
                <a:cs typeface="Times New Roman" pitchFamily="18" charset="0"/>
              </a:rPr>
              <a:t> 20/11/2012)</a:t>
            </a:r>
            <a:endParaRPr lang="vi-VN" sz="2200" dirty="0">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6385">
                                            <p:txEl>
                                              <p:pRg st="1" end="1"/>
                                            </p:txEl>
                                          </p:spTgt>
                                        </p:tgtEl>
                                        <p:attrNameLst>
                                          <p:attrName>style.visibility</p:attrName>
                                        </p:attrNameLst>
                                      </p:cBhvr>
                                      <p:to>
                                        <p:strVal val="visible"/>
                                      </p:to>
                                    </p:set>
                                    <p:animEffect transition="in" filter="wedge">
                                      <p:cBhvr>
                                        <p:cTn id="7" dur="2000"/>
                                        <p:tgtEl>
                                          <p:spTgt spid="16385">
                                            <p:txEl>
                                              <p:pRg st="1" end="1"/>
                                            </p:txEl>
                                          </p:spTgt>
                                        </p:tgtEl>
                                      </p:cBhvr>
                                    </p:animEffect>
                                  </p:childTnLst>
                                </p:cTn>
                              </p:par>
                              <p:par>
                                <p:cTn id="8" presetID="20" presetClass="entr" presetSubtype="0" fill="hold" nodeType="withEffect">
                                  <p:stCondLst>
                                    <p:cond delay="0"/>
                                  </p:stCondLst>
                                  <p:childTnLst>
                                    <p:set>
                                      <p:cBhvr>
                                        <p:cTn id="9" dur="1" fill="hold">
                                          <p:stCondLst>
                                            <p:cond delay="0"/>
                                          </p:stCondLst>
                                        </p:cTn>
                                        <p:tgtEl>
                                          <p:spTgt spid="16385">
                                            <p:txEl>
                                              <p:pRg st="2" end="2"/>
                                            </p:txEl>
                                          </p:spTgt>
                                        </p:tgtEl>
                                        <p:attrNameLst>
                                          <p:attrName>style.visibility</p:attrName>
                                        </p:attrNameLst>
                                      </p:cBhvr>
                                      <p:to>
                                        <p:strVal val="visible"/>
                                      </p:to>
                                    </p:set>
                                    <p:animEffect transition="in" filter="wedge">
                                      <p:cBhvr>
                                        <p:cTn id="10" dur="2000"/>
                                        <p:tgtEl>
                                          <p:spTgt spid="16385">
                                            <p:txEl>
                                              <p:pRg st="2" end="2"/>
                                            </p:txEl>
                                          </p:spTgt>
                                        </p:tgtEl>
                                      </p:cBhvr>
                                    </p:animEffect>
                                  </p:childTnLst>
                                </p:cTn>
                              </p:par>
                              <p:par>
                                <p:cTn id="11" presetID="20" presetClass="entr" presetSubtype="0" fill="hold" nodeType="withEffect">
                                  <p:stCondLst>
                                    <p:cond delay="0"/>
                                  </p:stCondLst>
                                  <p:childTnLst>
                                    <p:set>
                                      <p:cBhvr>
                                        <p:cTn id="12" dur="1" fill="hold">
                                          <p:stCondLst>
                                            <p:cond delay="0"/>
                                          </p:stCondLst>
                                        </p:cTn>
                                        <p:tgtEl>
                                          <p:spTgt spid="16385">
                                            <p:txEl>
                                              <p:pRg st="3" end="3"/>
                                            </p:txEl>
                                          </p:spTgt>
                                        </p:tgtEl>
                                        <p:attrNameLst>
                                          <p:attrName>style.visibility</p:attrName>
                                        </p:attrNameLst>
                                      </p:cBhvr>
                                      <p:to>
                                        <p:strVal val="visible"/>
                                      </p:to>
                                    </p:set>
                                    <p:animEffect transition="in" filter="wedge">
                                      <p:cBhvr>
                                        <p:cTn id="13" dur="2000"/>
                                        <p:tgtEl>
                                          <p:spTgt spid="16385">
                                            <p:txEl>
                                              <p:pRg st="3" end="3"/>
                                            </p:txEl>
                                          </p:spTgt>
                                        </p:tgtEl>
                                      </p:cBhvr>
                                    </p:animEffect>
                                  </p:childTnLst>
                                </p:cTn>
                              </p:par>
                              <p:par>
                                <p:cTn id="14" presetID="20" presetClass="entr" presetSubtype="0" fill="hold" nodeType="withEffect">
                                  <p:stCondLst>
                                    <p:cond delay="0"/>
                                  </p:stCondLst>
                                  <p:childTnLst>
                                    <p:set>
                                      <p:cBhvr>
                                        <p:cTn id="15" dur="1" fill="hold">
                                          <p:stCondLst>
                                            <p:cond delay="0"/>
                                          </p:stCondLst>
                                        </p:cTn>
                                        <p:tgtEl>
                                          <p:spTgt spid="16385">
                                            <p:txEl>
                                              <p:pRg st="4" end="4"/>
                                            </p:txEl>
                                          </p:spTgt>
                                        </p:tgtEl>
                                        <p:attrNameLst>
                                          <p:attrName>style.visibility</p:attrName>
                                        </p:attrNameLst>
                                      </p:cBhvr>
                                      <p:to>
                                        <p:strVal val="visible"/>
                                      </p:to>
                                    </p:set>
                                    <p:animEffect transition="in" filter="wedge">
                                      <p:cBhvr>
                                        <p:cTn id="16" dur="2000"/>
                                        <p:tgtEl>
                                          <p:spTgt spid="16385">
                                            <p:txEl>
                                              <p:pRg st="4" end="4"/>
                                            </p:txEl>
                                          </p:spTgt>
                                        </p:tgtEl>
                                      </p:cBhvr>
                                    </p:animEffect>
                                  </p:childTnLst>
                                </p:cTn>
                              </p:par>
                              <p:par>
                                <p:cTn id="17" presetID="20" presetClass="entr" presetSubtype="0" fill="hold" nodeType="withEffect">
                                  <p:stCondLst>
                                    <p:cond delay="0"/>
                                  </p:stCondLst>
                                  <p:childTnLst>
                                    <p:set>
                                      <p:cBhvr>
                                        <p:cTn id="18" dur="1" fill="hold">
                                          <p:stCondLst>
                                            <p:cond delay="0"/>
                                          </p:stCondLst>
                                        </p:cTn>
                                        <p:tgtEl>
                                          <p:spTgt spid="16385">
                                            <p:txEl>
                                              <p:pRg st="5" end="5"/>
                                            </p:txEl>
                                          </p:spTgt>
                                        </p:tgtEl>
                                        <p:attrNameLst>
                                          <p:attrName>style.visibility</p:attrName>
                                        </p:attrNameLst>
                                      </p:cBhvr>
                                      <p:to>
                                        <p:strVal val="visible"/>
                                      </p:to>
                                    </p:set>
                                    <p:animEffect transition="in" filter="wedge">
                                      <p:cBhvr>
                                        <p:cTn id="19" dur="2000"/>
                                        <p:tgtEl>
                                          <p:spTgt spid="16385">
                                            <p:txEl>
                                              <p:pRg st="5" end="5"/>
                                            </p:txEl>
                                          </p:spTgt>
                                        </p:tgtEl>
                                      </p:cBhvr>
                                    </p:animEffect>
                                  </p:childTnLst>
                                </p:cTn>
                              </p:par>
                              <p:par>
                                <p:cTn id="20" presetID="20" presetClass="entr" presetSubtype="0" fill="hold" nodeType="withEffect">
                                  <p:stCondLst>
                                    <p:cond delay="0"/>
                                  </p:stCondLst>
                                  <p:childTnLst>
                                    <p:set>
                                      <p:cBhvr>
                                        <p:cTn id="21" dur="1" fill="hold">
                                          <p:stCondLst>
                                            <p:cond delay="0"/>
                                          </p:stCondLst>
                                        </p:cTn>
                                        <p:tgtEl>
                                          <p:spTgt spid="16385">
                                            <p:txEl>
                                              <p:pRg st="6" end="6"/>
                                            </p:txEl>
                                          </p:spTgt>
                                        </p:tgtEl>
                                        <p:attrNameLst>
                                          <p:attrName>style.visibility</p:attrName>
                                        </p:attrNameLst>
                                      </p:cBhvr>
                                      <p:to>
                                        <p:strVal val="visible"/>
                                      </p:to>
                                    </p:set>
                                    <p:animEffect transition="in" filter="wedge">
                                      <p:cBhvr>
                                        <p:cTn id="22" dur="2000"/>
                                        <p:tgtEl>
                                          <p:spTgt spid="1638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4343400" cy="563562"/>
          </a:xfrm>
        </p:spPr>
        <p:txBody>
          <a:bodyPr/>
          <a:lstStyle/>
          <a:p>
            <a:r>
              <a:rPr lang="en-US" dirty="0">
                <a:latin typeface="Times New Roman" pitchFamily="18" charset="0"/>
                <a:cs typeface="Times New Roman" pitchFamily="18" charset="0"/>
              </a:rPr>
              <a:t>1.3. </a:t>
            </a:r>
            <a:r>
              <a:rPr lang="en-US" dirty="0" err="1">
                <a:latin typeface="Times New Roman" pitchFamily="18" charset="0"/>
                <a:cs typeface="Times New Roman" pitchFamily="18" charset="0"/>
              </a:rPr>
              <a:t>Hoàn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endParaRPr lang="vi-VN" dirty="0">
              <a:latin typeface="Times New Roman" pitchFamily="18" charset="0"/>
              <a:cs typeface="Times New Roman" pitchFamily="18" charset="0"/>
            </a:endParaRPr>
          </a:p>
        </p:txBody>
      </p:sp>
      <p:sp>
        <p:nvSpPr>
          <p:cNvPr id="16385" name="Rectangle 1"/>
          <p:cNvSpPr>
            <a:spLocks noChangeArrowheads="1"/>
          </p:cNvSpPr>
          <p:nvPr/>
        </p:nvSpPr>
        <p:spPr bwMode="auto">
          <a:xfrm>
            <a:off x="381000" y="1481562"/>
            <a:ext cx="8458200" cy="44935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dirty="0" err="1">
                <a:latin typeface="Times New Roman" pitchFamily="18" charset="0"/>
                <a:cs typeface="Times New Roman" pitchFamily="18" charset="0"/>
              </a:rPr>
              <a:t>Kể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từ</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1/1/2014 </a:t>
            </a:r>
            <a:r>
              <a:rPr lang="en-US" sz="2200" b="1" dirty="0" err="1">
                <a:latin typeface="Times New Roman" pitchFamily="18" charset="0"/>
                <a:cs typeface="Times New Roman" pitchFamily="18" charset="0"/>
              </a:rPr>
              <a:t>theo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Số</a:t>
            </a:r>
            <a:r>
              <a:rPr lang="en-US" sz="2200" b="1" dirty="0">
                <a:latin typeface="Times New Roman" pitchFamily="18" charset="0"/>
                <a:cs typeface="Times New Roman" pitchFamily="18" charset="0"/>
              </a:rPr>
              <a:t> 219/2013/TT-BTC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31/12/2013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Bộ</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tài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chính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quy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định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trường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hợp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điều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kiện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thủ</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tục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cụ</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sau</a:t>
            </a:r>
            <a:r>
              <a:rPr lang="en-US" sz="2200" b="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b="1" dirty="0">
                <a:latin typeface="Times New Roman" pitchFamily="18" charset="0"/>
                <a:cs typeface="Times New Roman" pitchFamily="18" charset="0"/>
              </a:rPr>
              <a:t>III. </a:t>
            </a:r>
            <a:r>
              <a:rPr lang="en-US" sz="2200" b="1" dirty="0" err="1">
                <a:latin typeface="Times New Roman" pitchFamily="18" charset="0"/>
                <a:cs typeface="Times New Roman" pitchFamily="18" charset="0"/>
              </a:rPr>
              <a:t>Đối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b="1" i="1" dirty="0">
                <a:latin typeface="Times New Roman" pitchFamily="18" charset="0"/>
                <a:cs typeface="Times New Roman" pitchFamily="18" charset="0"/>
              </a:rPr>
              <a:t>1. DN </a:t>
            </a:r>
            <a:r>
              <a:rPr lang="en-US" sz="2200" b="1" i="1" dirty="0" err="1">
                <a:latin typeface="Times New Roman" pitchFamily="18" charset="0"/>
                <a:cs typeface="Times New Roman" pitchFamily="18" charset="0"/>
              </a:rPr>
              <a:t>nộp</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thuế</a:t>
            </a:r>
            <a:r>
              <a:rPr lang="en-US" sz="2200" b="1" i="1" dirty="0">
                <a:latin typeface="Times New Roman" pitchFamily="18" charset="0"/>
                <a:cs typeface="Times New Roman" pitchFamily="18" charset="0"/>
              </a:rPr>
              <a:t> GTGT </a:t>
            </a:r>
            <a:r>
              <a:rPr lang="en-US" sz="2200" b="1" i="1" dirty="0" err="1">
                <a:latin typeface="Times New Roman" pitchFamily="18" charset="0"/>
                <a:cs typeface="Times New Roman" pitchFamily="18" charset="0"/>
              </a:rPr>
              <a:t>theo</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phương</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pháp</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khấu</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trừ</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nếu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kê</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kê</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tiếp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lũy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sau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ít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mười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sau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ít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bốn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vẫn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còn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6385">
                                            <p:txEl>
                                              <p:pRg st="1" end="1"/>
                                            </p:txEl>
                                          </p:spTgt>
                                        </p:tgtEl>
                                        <p:attrNameLst>
                                          <p:attrName>style.visibility</p:attrName>
                                        </p:attrNameLst>
                                      </p:cBhvr>
                                      <p:to>
                                        <p:strVal val="visible"/>
                                      </p:to>
                                    </p:set>
                                    <p:animEffect transition="in" filter="wedge">
                                      <p:cBhvr>
                                        <p:cTn id="7" dur="2000"/>
                                        <p:tgtEl>
                                          <p:spTgt spid="1638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16385">
                                            <p:txEl>
                                              <p:pRg st="2" end="2"/>
                                            </p:txEl>
                                          </p:spTgt>
                                        </p:tgtEl>
                                        <p:attrNameLst>
                                          <p:attrName>style.visibility</p:attrName>
                                        </p:attrNameLst>
                                      </p:cBhvr>
                                      <p:to>
                                        <p:strVal val="visible"/>
                                      </p:to>
                                    </p:set>
                                    <p:animEffect transition="in" filter="wedge">
                                      <p:cBhvr>
                                        <p:cTn id="12" dur="2000"/>
                                        <p:tgtEl>
                                          <p:spTgt spid="1638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4343400" cy="563562"/>
          </a:xfrm>
        </p:spPr>
        <p:txBody>
          <a:bodyPr/>
          <a:lstStyle/>
          <a:p>
            <a:r>
              <a:rPr lang="en-US" dirty="0">
                <a:latin typeface="Times New Roman" pitchFamily="18" charset="0"/>
                <a:cs typeface="Times New Roman" pitchFamily="18" charset="0"/>
              </a:rPr>
              <a:t>1.3. </a:t>
            </a:r>
            <a:r>
              <a:rPr lang="en-US" dirty="0" err="1">
                <a:latin typeface="Times New Roman" pitchFamily="18" charset="0"/>
                <a:cs typeface="Times New Roman" pitchFamily="18" charset="0"/>
              </a:rPr>
              <a:t>Hoàn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endParaRPr lang="vi-VN" dirty="0">
              <a:latin typeface="Times New Roman" pitchFamily="18" charset="0"/>
              <a:cs typeface="Times New Roman" pitchFamily="18" charset="0"/>
            </a:endParaRPr>
          </a:p>
        </p:txBody>
      </p:sp>
      <p:sp>
        <p:nvSpPr>
          <p:cNvPr id="16385" name="Rectangle 1"/>
          <p:cNvSpPr>
            <a:spLocks noChangeArrowheads="1"/>
          </p:cNvSpPr>
          <p:nvPr/>
        </p:nvSpPr>
        <p:spPr bwMode="auto">
          <a:xfrm>
            <a:off x="228600" y="914400"/>
            <a:ext cx="85344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b="1" dirty="0" err="1">
                <a:latin typeface="Times New Roman" pitchFamily="18" charset="0"/>
                <a:cs typeface="Times New Roman" pitchFamily="18" charset="0"/>
              </a:rPr>
              <a:t>Kể</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từ</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ngày</a:t>
            </a:r>
            <a:r>
              <a:rPr lang="en-US" b="1" dirty="0">
                <a:latin typeface="Times New Roman" pitchFamily="18" charset="0"/>
                <a:cs typeface="Times New Roman" pitchFamily="18" charset="0"/>
              </a:rPr>
              <a:t> 1/1/2014 </a:t>
            </a:r>
            <a:r>
              <a:rPr lang="en-US" b="1" dirty="0" err="1">
                <a:latin typeface="Times New Roman" pitchFamily="18" charset="0"/>
                <a:cs typeface="Times New Roman" pitchFamily="18" charset="0"/>
              </a:rPr>
              <a:t>theo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Thông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tư</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219/2013/TT-BTC </a:t>
            </a:r>
            <a:r>
              <a:rPr lang="en-US" b="1" dirty="0" err="1">
                <a:latin typeface="Times New Roman" pitchFamily="18" charset="0"/>
                <a:cs typeface="Times New Roman" pitchFamily="18" charset="0"/>
              </a:rPr>
              <a:t>ngày</a:t>
            </a:r>
            <a:r>
              <a:rPr lang="en-US" b="1" dirty="0">
                <a:latin typeface="Times New Roman" pitchFamily="18" charset="0"/>
                <a:cs typeface="Times New Roman" pitchFamily="18" charset="0"/>
              </a:rPr>
              <a:t> 31/12/2013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Bộ</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tài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chính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quy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định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các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đối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tượng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trường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hợp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được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hoàn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 </a:t>
            </a:r>
            <a:r>
              <a:rPr lang="en-US" b="1" dirty="0" err="1">
                <a:latin typeface="Times New Roman" pitchFamily="18" charset="0"/>
                <a:cs typeface="Times New Roman" pitchFamily="18" charset="0"/>
              </a:rPr>
              <a:t>điều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kiện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thủ</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tục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hoàn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 </a:t>
            </a:r>
            <a:r>
              <a:rPr lang="en-US" b="1" dirty="0" err="1">
                <a:latin typeface="Times New Roman" pitchFamily="18" charset="0"/>
                <a:cs typeface="Times New Roman" pitchFamily="18" charset="0"/>
              </a:rPr>
              <a:t>cụ</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thể</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như</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sau</a:t>
            </a:r>
            <a:r>
              <a:rPr lang="en-US" b="1" dirty="0">
                <a:latin typeface="Times New Roman" pitchFamily="18" charset="0"/>
                <a:cs typeface="Times New Roman" pitchFamily="18" charset="0"/>
              </a:rPr>
              <a:t>:</a:t>
            </a:r>
            <a:endParaRPr lang="vi-VN" dirty="0">
              <a:latin typeface="Times New Roman" pitchFamily="18" charset="0"/>
              <a:cs typeface="Times New Roman" pitchFamily="18" charset="0"/>
            </a:endParaRPr>
          </a:p>
          <a:p>
            <a:pPr algn="just"/>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III. </a:t>
            </a:r>
            <a:r>
              <a:rPr lang="en-US" b="1" dirty="0" err="1">
                <a:latin typeface="Times New Roman" pitchFamily="18" charset="0"/>
                <a:cs typeface="Times New Roman" pitchFamily="18" charset="0"/>
              </a:rPr>
              <a:t>Đối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tượng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được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hoàn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a:t>
            </a:r>
            <a:endParaRPr lang="vi-VN" dirty="0">
              <a:latin typeface="Times New Roman" pitchFamily="18" charset="0"/>
              <a:cs typeface="Times New Roman" pitchFamily="18" charset="0"/>
            </a:endParaRPr>
          </a:p>
          <a:p>
            <a:pPr algn="just"/>
            <a:r>
              <a:rPr lang="en-US" dirty="0">
                <a:latin typeface="Times New Roman" pitchFamily="18" charset="0"/>
                <a:cs typeface="Times New Roman" pitchFamily="18" charset="0"/>
              </a:rPr>
              <a:t> </a:t>
            </a:r>
            <a:r>
              <a:rPr lang="en-US" b="1" i="1" dirty="0">
                <a:latin typeface="Times New Roman" pitchFamily="18" charset="0"/>
                <a:cs typeface="Times New Roman" pitchFamily="18" charset="0"/>
              </a:rPr>
              <a:t>1. DN </a:t>
            </a:r>
            <a:r>
              <a:rPr lang="en-US" b="1" i="1" dirty="0" err="1">
                <a:latin typeface="Times New Roman" pitchFamily="18" charset="0"/>
                <a:cs typeface="Times New Roman" pitchFamily="18" charset="0"/>
              </a:rPr>
              <a:t>nộp</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thuế</a:t>
            </a:r>
            <a:r>
              <a:rPr lang="en-US" b="1" i="1" dirty="0">
                <a:latin typeface="Times New Roman" pitchFamily="18" charset="0"/>
                <a:cs typeface="Times New Roman" pitchFamily="18" charset="0"/>
              </a:rPr>
              <a:t> GTGT </a:t>
            </a:r>
            <a:r>
              <a:rPr lang="en-US" b="1" i="1" dirty="0" err="1">
                <a:latin typeface="Times New Roman" pitchFamily="18" charset="0"/>
                <a:cs typeface="Times New Roman" pitchFamily="18" charset="0"/>
              </a:rPr>
              <a:t>theo</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phương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pháp</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khấu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trừ</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thuế</a:t>
            </a:r>
            <a:endParaRPr lang="vi-VN" dirty="0">
              <a:latin typeface="Times New Roman" pitchFamily="18" charset="0"/>
              <a:cs typeface="Times New Roman" pitchFamily="18" charset="0"/>
            </a:endParaRPr>
          </a:p>
        </p:txBody>
      </p:sp>
      <p:sp>
        <p:nvSpPr>
          <p:cNvPr id="46081" name="Rectangle 1"/>
          <p:cNvSpPr>
            <a:spLocks noChangeArrowheads="1"/>
          </p:cNvSpPr>
          <p:nvPr/>
        </p:nvSpPr>
        <p:spPr bwMode="auto">
          <a:xfrm>
            <a:off x="152400" y="2454533"/>
            <a:ext cx="33528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en-US" b="1" i="1" u="sng"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Ví</a:t>
            </a:r>
            <a:r>
              <a:rPr kumimoji="0" lang="en-US" b="1" i="1" u="sng"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1" i="1" u="sng"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dụ</a:t>
            </a:r>
            <a:r>
              <a:rPr kumimoji="0" lang="en-US" b="1" i="1" u="sng"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bmk="công_ty_kế_toán_thiên_ưng">
                <a:ln>
                  <a:noFill/>
                </a:ln>
                <a:solidFill>
                  <a:schemeClr val="tx1"/>
                </a:solidFill>
                <a:effectLst/>
                <a:latin typeface="Times New Roman" pitchFamily="18" charset="0"/>
                <a:ea typeface="Times New Roman" pitchFamily="18" charset="0"/>
                <a:cs typeface="Times New Roman" pitchFamily="18" charset="0"/>
                <a:hlinkClick r:id="rId2" tooltip="công ty kế toán thiên ưng"/>
              </a:rPr>
              <a:t>Công</a:t>
            </a:r>
            <a:r>
              <a:rPr kumimoji="0" lang="en-US" b="1" i="0" u="none" strike="noStrike" cap="none" normalizeH="0" baseline="0" dirty="0" bmk="công_ty_kế_toán_thiên_ưng">
                <a:ln>
                  <a:noFill/>
                </a:ln>
                <a:solidFill>
                  <a:schemeClr val="tx1"/>
                </a:solidFill>
                <a:effectLst/>
                <a:latin typeface="Times New Roman" pitchFamily="18" charset="0"/>
                <a:ea typeface="Times New Roman" pitchFamily="18" charset="0"/>
                <a:cs typeface="Times New Roman" pitchFamily="18" charset="0"/>
                <a:hlinkClick r:id="rId2" tooltip="công ty kế toán thiên ưng"/>
              </a:rPr>
              <a:t> </a:t>
            </a:r>
            <a:r>
              <a:rPr kumimoji="0" lang="en-US" b="1" i="0" u="none" strike="noStrike" cap="none" normalizeH="0" baseline="0" dirty="0" err="1" bmk="công_ty_kế_toán_thiên_ưng">
                <a:ln>
                  <a:noFill/>
                </a:ln>
                <a:solidFill>
                  <a:schemeClr val="tx1"/>
                </a:solidFill>
                <a:effectLst/>
                <a:latin typeface="Times New Roman" pitchFamily="18" charset="0"/>
                <a:ea typeface="Times New Roman" pitchFamily="18" charset="0"/>
                <a:cs typeface="Times New Roman" pitchFamily="18" charset="0"/>
                <a:hlinkClick r:id="rId2" tooltip="công ty kế toán thiên ưng"/>
              </a:rPr>
              <a:t>ty</a:t>
            </a:r>
            <a:r>
              <a:rPr kumimoji="0" lang="en-US" b="1" i="0" u="none" strike="noStrike" cap="none" normalizeH="0" baseline="0" dirty="0" bmk="công_ty_kế_toán_thiên_ưng">
                <a:ln>
                  <a:noFill/>
                </a:ln>
                <a:solidFill>
                  <a:schemeClr val="tx1"/>
                </a:solidFill>
                <a:effectLst/>
                <a:latin typeface="Times New Roman" pitchFamily="18" charset="0"/>
                <a:ea typeface="Times New Roman" pitchFamily="18" charset="0"/>
                <a:cs typeface="Times New Roman" pitchFamily="18" charset="0"/>
                <a:hlinkClick r:id="rId2" tooltip="công ty kế toán thiên ưng"/>
              </a:rPr>
              <a:t> </a:t>
            </a:r>
            <a:r>
              <a:rPr kumimoji="0" lang="en-US" b="1" i="0" u="none" strike="noStrike" cap="none" normalizeH="0" baseline="0" dirty="0" err="1" bmk="công_ty_kế_toán_thiên_ưng">
                <a:ln>
                  <a:noFill/>
                </a:ln>
                <a:solidFill>
                  <a:schemeClr val="tx1"/>
                </a:solidFill>
                <a:effectLst/>
                <a:latin typeface="Times New Roman" pitchFamily="18" charset="0"/>
                <a:ea typeface="Times New Roman" pitchFamily="18" charset="0"/>
                <a:cs typeface="Times New Roman" pitchFamily="18" charset="0"/>
                <a:hlinkClick r:id="rId2" tooltip="công ty kế toán thiên ưng"/>
              </a:rPr>
              <a:t>kế</a:t>
            </a:r>
            <a:r>
              <a:rPr kumimoji="0" lang="en-US" b="1" i="0" u="none" strike="noStrike" cap="none" normalizeH="0" baseline="0" dirty="0" bmk="công_ty_kế_toán_thiên_ưng">
                <a:ln>
                  <a:noFill/>
                </a:ln>
                <a:solidFill>
                  <a:schemeClr val="tx1"/>
                </a:solidFill>
                <a:effectLst/>
                <a:latin typeface="Times New Roman" pitchFamily="18" charset="0"/>
                <a:ea typeface="Times New Roman" pitchFamily="18" charset="0"/>
                <a:cs typeface="Times New Roman" pitchFamily="18" charset="0"/>
                <a:hlinkClick r:id="rId2" tooltip="công ty kế toán thiên ưng"/>
              </a:rPr>
              <a:t> </a:t>
            </a:r>
            <a:r>
              <a:rPr kumimoji="0" lang="en-US" b="1" i="0" u="none" strike="noStrike" cap="none" normalizeH="0" baseline="0" dirty="0" err="1" bmk="công_ty_kế_toán_thiên_ưng">
                <a:ln>
                  <a:noFill/>
                </a:ln>
                <a:solidFill>
                  <a:schemeClr val="tx1"/>
                </a:solidFill>
                <a:effectLst/>
                <a:latin typeface="Times New Roman" pitchFamily="18" charset="0"/>
                <a:ea typeface="Times New Roman" pitchFamily="18" charset="0"/>
                <a:cs typeface="Times New Roman" pitchFamily="18" charset="0"/>
                <a:hlinkClick r:id="rId2" tooltip="công ty kế toán thiên ưng"/>
              </a:rPr>
              <a:t>toán</a:t>
            </a:r>
            <a:r>
              <a:rPr kumimoji="0" lang="en-US" b="1" i="0" u="none" strike="noStrike" cap="none" normalizeH="0" baseline="0" dirty="0" bmk="công_ty_kế_toán_thiên_ưng">
                <a:ln>
                  <a:noFill/>
                </a:ln>
                <a:solidFill>
                  <a:schemeClr val="tx1"/>
                </a:solidFill>
                <a:effectLst/>
                <a:latin typeface="Times New Roman" pitchFamily="18" charset="0"/>
                <a:ea typeface="Times New Roman" pitchFamily="18" charset="0"/>
                <a:cs typeface="Times New Roman" pitchFamily="18" charset="0"/>
                <a:hlinkClick r:id="rId2" tooltip="công ty kế toán thiên ưng"/>
              </a:rPr>
              <a:t> </a:t>
            </a:r>
            <a:r>
              <a:rPr kumimoji="0" lang="en-US" b="1" i="0" u="none" strike="noStrike" cap="none" normalizeH="0" baseline="0" dirty="0" err="1" bmk="công_ty_kế_toán_thiên_ưng">
                <a:ln>
                  <a:noFill/>
                </a:ln>
                <a:solidFill>
                  <a:schemeClr val="tx1"/>
                </a:solidFill>
                <a:effectLst/>
                <a:latin typeface="Times New Roman" pitchFamily="18" charset="0"/>
                <a:ea typeface="Times New Roman" pitchFamily="18" charset="0"/>
                <a:cs typeface="Times New Roman" pitchFamily="18" charset="0"/>
                <a:hlinkClick r:id="rId2" tooltip="công ty kế toán thiên ưng"/>
              </a:rPr>
              <a:t>Thiên</a:t>
            </a:r>
            <a:r>
              <a:rPr kumimoji="0" lang="en-US" b="1" i="0" u="none" strike="noStrike" cap="none" normalizeH="0" baseline="0" dirty="0" bmk="công_ty_kế_toán_thiên_ưng">
                <a:ln>
                  <a:noFill/>
                </a:ln>
                <a:solidFill>
                  <a:schemeClr val="tx1"/>
                </a:solidFill>
                <a:effectLst/>
                <a:latin typeface="Times New Roman" pitchFamily="18" charset="0"/>
                <a:ea typeface="Times New Roman" pitchFamily="18" charset="0"/>
                <a:cs typeface="Times New Roman" pitchFamily="18" charset="0"/>
                <a:hlinkClick r:id="rId2" tooltip="công ty kế toán thiên ưng"/>
              </a:rPr>
              <a:t> </a:t>
            </a:r>
            <a:r>
              <a:rPr kumimoji="0" lang="en-US" b="1" i="0" u="none" strike="noStrike" cap="none" normalizeH="0" baseline="0" dirty="0" err="1" bmk="công_ty_kế_toán_thiên_ưng">
                <a:ln>
                  <a:noFill/>
                </a:ln>
                <a:solidFill>
                  <a:schemeClr val="tx1"/>
                </a:solidFill>
                <a:effectLst/>
                <a:latin typeface="Times New Roman" pitchFamily="18" charset="0"/>
                <a:ea typeface="Times New Roman" pitchFamily="18" charset="0"/>
                <a:cs typeface="Times New Roman" pitchFamily="18" charset="0"/>
                <a:hlinkClick r:id="rId2" tooltip="công ty kế toán thiên ưng"/>
              </a:rPr>
              <a:t>Ưng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thực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hiện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kê</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khai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tháng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đầu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đầu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ra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như</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sau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Đơn</a:t>
            </a:r>
            <a:r>
              <a:rPr kumimoji="0" lang="en-US"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vị</a:t>
            </a:r>
            <a:r>
              <a:rPr kumimoji="0" lang="en-US"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triệu</a:t>
            </a:r>
            <a:r>
              <a:rPr kumimoji="0" lang="en-US"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đồng</a:t>
            </a:r>
            <a:r>
              <a:rPr kumimoji="0" lang="en-US"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p>
          <a:p>
            <a:pPr indent="228600" algn="just" eaLnBrk="0" hangingPunct="0"/>
            <a:r>
              <a:rPr lang="en-US" b="1" i="1" dirty="0">
                <a:latin typeface="Times New Roman" pitchFamily="18" charset="0"/>
                <a:cs typeface="Times New Roman" pitchFamily="18" charset="0"/>
              </a:rPr>
              <a:t>Theo </a:t>
            </a:r>
            <a:r>
              <a:rPr lang="en-US" b="1" i="1" dirty="0" err="1">
                <a:latin typeface="Times New Roman" pitchFamily="18" charset="0"/>
                <a:cs typeface="Times New Roman" pitchFamily="18" charset="0"/>
              </a:rPr>
              <a:t>ví</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dụ</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Thiên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Ưng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luỹ</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sau</a:t>
            </a:r>
            <a:r>
              <a:rPr lang="en-US" dirty="0">
                <a:latin typeface="Times New Roman" pitchFamily="18" charset="0"/>
                <a:cs typeface="Times New Roman" pitchFamily="18" charset="0"/>
              </a:rPr>
              <a:t> 12 </a:t>
            </a:r>
            <a:r>
              <a:rPr lang="en-US" dirty="0" err="1">
                <a:latin typeface="Times New Roman" pitchFamily="18" charset="0"/>
                <a:cs typeface="Times New Roman" pitchFamily="18" charset="0"/>
              </a:rPr>
              <a:t>tháng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từ</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đầu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số</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 </a:t>
            </a:r>
            <a:r>
              <a:rPr lang="en-US" dirty="0" err="1">
                <a:latin typeface="Times New Roman" pitchFamily="18" charset="0"/>
                <a:cs typeface="Times New Roman" pitchFamily="18" charset="0"/>
              </a:rPr>
              <a:t>đầu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chưa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khấu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trừ</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tháng</a:t>
            </a:r>
            <a:r>
              <a:rPr lang="en-US" dirty="0">
                <a:latin typeface="Times New Roman" pitchFamily="18" charset="0"/>
                <a:cs typeface="Times New Roman" pitchFamily="18" charset="0"/>
              </a:rPr>
              <a:t> 5/2014) </a:t>
            </a:r>
            <a:r>
              <a:rPr lang="en-US" dirty="0" err="1">
                <a:latin typeface="Times New Roman" pitchFamily="18" charset="0"/>
                <a:cs typeface="Times New Roman" pitchFamily="18" charset="0"/>
              </a:rPr>
              <a:t>đến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tháng</a:t>
            </a:r>
            <a:r>
              <a:rPr lang="en-US" dirty="0">
                <a:latin typeface="Times New Roman" pitchFamily="18" charset="0"/>
                <a:cs typeface="Times New Roman" pitchFamily="18" charset="0"/>
              </a:rPr>
              <a:t> 4/2015 </a:t>
            </a:r>
            <a:r>
              <a:rPr lang="en-US" dirty="0" err="1">
                <a:latin typeface="Times New Roman" pitchFamily="18" charset="0"/>
                <a:cs typeface="Times New Roman" pitchFamily="18" charset="0"/>
              </a:rPr>
              <a:t>vẫn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còn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số</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đầu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chưa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khấu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trừ</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Thiên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Ưng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thuộc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tượng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 </a:t>
            </a:r>
            <a:r>
              <a:rPr lang="en-US" dirty="0" err="1">
                <a:latin typeface="Times New Roman" pitchFamily="18" charset="0"/>
                <a:cs typeface="Times New Roman" pitchFamily="18" charset="0"/>
              </a:rPr>
              <a:t>với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số</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tối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a:t>
            </a:r>
            <a:r>
              <a:rPr lang="en-US" dirty="0">
                <a:latin typeface="Times New Roman" pitchFamily="18" charset="0"/>
                <a:cs typeface="Times New Roman" pitchFamily="18" charset="0"/>
              </a:rPr>
              <a:t> 190 </a:t>
            </a:r>
            <a:r>
              <a:rPr lang="en-US" dirty="0" err="1">
                <a:latin typeface="Times New Roman" pitchFamily="18" charset="0"/>
                <a:cs typeface="Times New Roman" pitchFamily="18" charset="0"/>
              </a:rPr>
              <a:t>triệu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đồng</a:t>
            </a:r>
            <a:r>
              <a:rPr lang="en-US" dirty="0">
                <a:latin typeface="Times New Roman" pitchFamily="18" charset="0"/>
                <a:cs typeface="Times New Roman" pitchFamily="18" charset="0"/>
              </a:rPr>
              <a:t>.</a:t>
            </a:r>
            <a:endParaRPr lang="vi-VN" dirty="0">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a:ln>
                <a:noFill/>
              </a:ln>
              <a:solidFill>
                <a:schemeClr val="tx1"/>
              </a:solidFill>
              <a:effectLst/>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3657604" y="2438406"/>
          <a:ext cx="5333996" cy="4190993"/>
        </p:xfrm>
        <a:graphic>
          <a:graphicData uri="http://schemas.openxmlformats.org/drawingml/2006/table">
            <a:tbl>
              <a:tblPr/>
              <a:tblGrid>
                <a:gridCol w="969817">
                  <a:extLst>
                    <a:ext uri="{9D8B030D-6E8A-4147-A177-3AD203B41FA5}">
                      <a16:colId xmlns:a16="http://schemas.microsoft.com/office/drawing/2014/main" val="20000"/>
                    </a:ext>
                  </a:extLst>
                </a:gridCol>
                <a:gridCol w="808181">
                  <a:extLst>
                    <a:ext uri="{9D8B030D-6E8A-4147-A177-3AD203B41FA5}">
                      <a16:colId xmlns:a16="http://schemas.microsoft.com/office/drawing/2014/main" val="20001"/>
                    </a:ext>
                  </a:extLst>
                </a:gridCol>
                <a:gridCol w="808181">
                  <a:extLst>
                    <a:ext uri="{9D8B030D-6E8A-4147-A177-3AD203B41FA5}">
                      <a16:colId xmlns:a16="http://schemas.microsoft.com/office/drawing/2014/main" val="20002"/>
                    </a:ext>
                  </a:extLst>
                </a:gridCol>
                <a:gridCol w="808181">
                  <a:extLst>
                    <a:ext uri="{9D8B030D-6E8A-4147-A177-3AD203B41FA5}">
                      <a16:colId xmlns:a16="http://schemas.microsoft.com/office/drawing/2014/main" val="20003"/>
                    </a:ext>
                  </a:extLst>
                </a:gridCol>
                <a:gridCol w="754303">
                  <a:extLst>
                    <a:ext uri="{9D8B030D-6E8A-4147-A177-3AD203B41FA5}">
                      <a16:colId xmlns:a16="http://schemas.microsoft.com/office/drawing/2014/main" val="20004"/>
                    </a:ext>
                  </a:extLst>
                </a:gridCol>
                <a:gridCol w="1185333">
                  <a:extLst>
                    <a:ext uri="{9D8B030D-6E8A-4147-A177-3AD203B41FA5}">
                      <a16:colId xmlns:a16="http://schemas.microsoft.com/office/drawing/2014/main" val="20005"/>
                    </a:ext>
                  </a:extLst>
                </a:gridCol>
              </a:tblGrid>
              <a:tr h="1396999">
                <a:tc>
                  <a:txBody>
                    <a:bodyPr/>
                    <a:lstStyle/>
                    <a:p>
                      <a:pPr algn="ctr">
                        <a:lnSpc>
                          <a:spcPct val="150000"/>
                        </a:lnSpc>
                        <a:spcAft>
                          <a:spcPts val="0"/>
                        </a:spcAft>
                      </a:pPr>
                      <a:endParaRPr lang="vi-VN" sz="900" dirty="0">
                        <a:latin typeface=".VnTime"/>
                        <a:ea typeface="Times New Roman"/>
                        <a:cs typeface="Times New Roman"/>
                      </a:endParaRPr>
                    </a:p>
                    <a:p>
                      <a:pPr algn="ctr">
                        <a:lnSpc>
                          <a:spcPct val="150000"/>
                        </a:lnSpc>
                        <a:spcAft>
                          <a:spcPts val="0"/>
                        </a:spcAft>
                      </a:pPr>
                      <a:r>
                        <a:rPr lang="en-US" sz="800" b="1" dirty="0" err="1">
                          <a:latin typeface="Times New Roman"/>
                          <a:ea typeface="Times New Roman"/>
                          <a:cs typeface="Times New Roman"/>
                        </a:rPr>
                        <a:t>Kỳ</a:t>
                      </a:r>
                      <a:r>
                        <a:rPr lang="en-US" sz="800" b="1" dirty="0">
                          <a:latin typeface="Times New Roman"/>
                          <a:ea typeface="Times New Roman"/>
                          <a:cs typeface="Times New Roman"/>
                        </a:rPr>
                        <a:t> </a:t>
                      </a:r>
                      <a:r>
                        <a:rPr lang="en-US" sz="800" b="1" dirty="0" err="1">
                          <a:latin typeface="Times New Roman"/>
                          <a:ea typeface="Times New Roman"/>
                          <a:cs typeface="Times New Roman"/>
                        </a:rPr>
                        <a:t>tính</a:t>
                      </a:r>
                      <a:r>
                        <a:rPr lang="en-US" sz="800" b="1" dirty="0">
                          <a:latin typeface="Times New Roman"/>
                          <a:ea typeface="Times New Roman"/>
                          <a:cs typeface="Times New Roman"/>
                        </a:rPr>
                        <a:t> </a:t>
                      </a:r>
                      <a:r>
                        <a:rPr lang="en-US" sz="800" b="1" dirty="0" err="1">
                          <a:latin typeface="Times New Roman"/>
                          <a:ea typeface="Times New Roman"/>
                          <a:cs typeface="Times New Roman"/>
                        </a:rPr>
                        <a:t>thuế</a:t>
                      </a:r>
                      <a:endParaRPr lang="vi-VN" sz="900" dirty="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b="1" dirty="0" err="1">
                          <a:latin typeface="Times New Roman"/>
                          <a:ea typeface="Times New Roman"/>
                          <a:cs typeface="Times New Roman"/>
                        </a:rPr>
                        <a:t>Thuế</a:t>
                      </a:r>
                      <a:r>
                        <a:rPr lang="en-US" sz="800" b="1" dirty="0">
                          <a:latin typeface="Times New Roman"/>
                          <a:ea typeface="Times New Roman"/>
                          <a:cs typeface="Times New Roman"/>
                        </a:rPr>
                        <a:t> </a:t>
                      </a:r>
                      <a:r>
                        <a:rPr lang="en-US" sz="800" b="1" dirty="0" err="1">
                          <a:latin typeface="Times New Roman"/>
                          <a:ea typeface="Times New Roman"/>
                          <a:cs typeface="Times New Roman"/>
                        </a:rPr>
                        <a:t>đầu</a:t>
                      </a:r>
                      <a:r>
                        <a:rPr lang="en-US" sz="800" b="1" dirty="0">
                          <a:latin typeface="Times New Roman"/>
                          <a:ea typeface="Times New Roman"/>
                          <a:cs typeface="Times New Roman"/>
                        </a:rPr>
                        <a:t> </a:t>
                      </a:r>
                      <a:r>
                        <a:rPr lang="en-US" sz="800" b="1" dirty="0" err="1">
                          <a:latin typeface="Times New Roman"/>
                          <a:ea typeface="Times New Roman"/>
                          <a:cs typeface="Times New Roman"/>
                        </a:rPr>
                        <a:t>vào</a:t>
                      </a:r>
                      <a:r>
                        <a:rPr lang="en-US" sz="800" b="1" dirty="0">
                          <a:latin typeface="Times New Roman"/>
                          <a:ea typeface="Times New Roman"/>
                          <a:cs typeface="Times New Roman"/>
                        </a:rPr>
                        <a:t> </a:t>
                      </a:r>
                      <a:r>
                        <a:rPr lang="en-US" sz="800" b="1" dirty="0" err="1">
                          <a:latin typeface="Times New Roman"/>
                          <a:ea typeface="Times New Roman"/>
                          <a:cs typeface="Times New Roman"/>
                        </a:rPr>
                        <a:t>còn</a:t>
                      </a:r>
                      <a:r>
                        <a:rPr lang="en-US" sz="800" b="1" dirty="0">
                          <a:latin typeface="Times New Roman"/>
                          <a:ea typeface="Times New Roman"/>
                          <a:cs typeface="Times New Roman"/>
                        </a:rPr>
                        <a:t> </a:t>
                      </a:r>
                      <a:r>
                        <a:rPr lang="en-US" sz="800" b="1" dirty="0" err="1">
                          <a:latin typeface="Times New Roman"/>
                          <a:ea typeface="Times New Roman"/>
                          <a:cs typeface="Times New Roman"/>
                        </a:rPr>
                        <a:t>được</a:t>
                      </a:r>
                      <a:r>
                        <a:rPr lang="en-US" sz="800" b="1" dirty="0">
                          <a:latin typeface="Times New Roman"/>
                          <a:ea typeface="Times New Roman"/>
                          <a:cs typeface="Times New Roman"/>
                        </a:rPr>
                        <a:t> </a:t>
                      </a:r>
                      <a:r>
                        <a:rPr lang="en-US" sz="800" b="1" dirty="0" err="1">
                          <a:latin typeface="Times New Roman"/>
                          <a:ea typeface="Times New Roman"/>
                          <a:cs typeface="Times New Roman"/>
                        </a:rPr>
                        <a:t>khấu</a:t>
                      </a:r>
                      <a:r>
                        <a:rPr lang="en-US" sz="800" b="1" dirty="0">
                          <a:latin typeface="Times New Roman"/>
                          <a:ea typeface="Times New Roman"/>
                          <a:cs typeface="Times New Roman"/>
                        </a:rPr>
                        <a:t> </a:t>
                      </a:r>
                      <a:r>
                        <a:rPr lang="en-US" sz="800" b="1" dirty="0" err="1">
                          <a:latin typeface="Times New Roman"/>
                          <a:ea typeface="Times New Roman"/>
                          <a:cs typeface="Times New Roman"/>
                        </a:rPr>
                        <a:t>trừ</a:t>
                      </a:r>
                      <a:r>
                        <a:rPr lang="en-US" sz="800" b="1" dirty="0">
                          <a:latin typeface="Times New Roman"/>
                          <a:ea typeface="Times New Roman"/>
                          <a:cs typeface="Times New Roman"/>
                        </a:rPr>
                        <a:t> </a:t>
                      </a:r>
                      <a:r>
                        <a:rPr lang="en-US" sz="800" b="1" dirty="0" err="1">
                          <a:latin typeface="Times New Roman"/>
                          <a:ea typeface="Times New Roman"/>
                          <a:cs typeface="Times New Roman"/>
                        </a:rPr>
                        <a:t>từ</a:t>
                      </a:r>
                      <a:r>
                        <a:rPr lang="en-US" sz="800" b="1" dirty="0">
                          <a:latin typeface="Times New Roman"/>
                          <a:ea typeface="Times New Roman"/>
                          <a:cs typeface="Times New Roman"/>
                        </a:rPr>
                        <a:t> </a:t>
                      </a:r>
                      <a:r>
                        <a:rPr lang="en-US" sz="800" b="1" dirty="0" err="1">
                          <a:latin typeface="Times New Roman"/>
                          <a:ea typeface="Times New Roman"/>
                          <a:cs typeface="Times New Roman"/>
                        </a:rPr>
                        <a:t>kỳ</a:t>
                      </a:r>
                      <a:r>
                        <a:rPr lang="en-US" sz="800" b="1" dirty="0">
                          <a:latin typeface="Times New Roman"/>
                          <a:ea typeface="Times New Roman"/>
                          <a:cs typeface="Times New Roman"/>
                        </a:rPr>
                        <a:t> </a:t>
                      </a:r>
                      <a:r>
                        <a:rPr lang="en-US" sz="800" b="1" dirty="0" err="1">
                          <a:latin typeface="Times New Roman"/>
                          <a:ea typeface="Times New Roman"/>
                          <a:cs typeface="Times New Roman"/>
                        </a:rPr>
                        <a:t>trước</a:t>
                      </a:r>
                      <a:r>
                        <a:rPr lang="en-US" sz="800" b="1" dirty="0">
                          <a:latin typeface="Times New Roman"/>
                          <a:ea typeface="Times New Roman"/>
                          <a:cs typeface="Times New Roman"/>
                        </a:rPr>
                        <a:t> </a:t>
                      </a:r>
                      <a:r>
                        <a:rPr lang="en-US" sz="800" b="1" dirty="0" err="1">
                          <a:latin typeface="Times New Roman"/>
                          <a:ea typeface="Times New Roman"/>
                          <a:cs typeface="Times New Roman"/>
                        </a:rPr>
                        <a:t>chuyển</a:t>
                      </a:r>
                      <a:r>
                        <a:rPr lang="en-US" sz="800" b="1" dirty="0">
                          <a:latin typeface="Times New Roman"/>
                          <a:ea typeface="Times New Roman"/>
                          <a:cs typeface="Times New Roman"/>
                        </a:rPr>
                        <a:t> sang</a:t>
                      </a:r>
                      <a:endParaRPr lang="vi-VN" sz="900" dirty="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b="1">
                          <a:latin typeface="Times New Roman"/>
                          <a:ea typeface="Times New Roman"/>
                          <a:cs typeface="Times New Roman"/>
                        </a:rPr>
                        <a:t>Thuế đầu vào được khấu trừ trong kỳ</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b="1">
                          <a:latin typeface="Times New Roman"/>
                          <a:ea typeface="Times New Roman"/>
                          <a:cs typeface="Times New Roman"/>
                        </a:rPr>
                        <a:t>Thuế đầu ra của hàng hóa, dịch vụ bán ra  trong kỳ</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b="1">
                          <a:latin typeface="Times New Roman"/>
                          <a:ea typeface="Times New Roman"/>
                          <a:cs typeface="Times New Roman"/>
                        </a:rPr>
                        <a:t>Thuế GTGT phát sinh trong kỳ</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b="1" dirty="0" err="1">
                          <a:latin typeface="Times New Roman"/>
                          <a:ea typeface="Times New Roman"/>
                          <a:cs typeface="Times New Roman"/>
                        </a:rPr>
                        <a:t>Thuế</a:t>
                      </a:r>
                      <a:r>
                        <a:rPr lang="en-US" sz="800" b="1" dirty="0">
                          <a:latin typeface="Times New Roman"/>
                          <a:ea typeface="Times New Roman"/>
                          <a:cs typeface="Times New Roman"/>
                        </a:rPr>
                        <a:t> GTGT </a:t>
                      </a:r>
                      <a:r>
                        <a:rPr lang="en-US" sz="800" b="1" dirty="0" err="1">
                          <a:latin typeface="Times New Roman"/>
                          <a:ea typeface="Times New Roman"/>
                          <a:cs typeface="Times New Roman"/>
                        </a:rPr>
                        <a:t>còn</a:t>
                      </a:r>
                      <a:r>
                        <a:rPr lang="en-US" sz="800" b="1" dirty="0">
                          <a:latin typeface="Times New Roman"/>
                          <a:ea typeface="Times New Roman"/>
                          <a:cs typeface="Times New Roman"/>
                        </a:rPr>
                        <a:t> </a:t>
                      </a:r>
                      <a:r>
                        <a:rPr lang="en-US" sz="800" b="1" dirty="0" err="1">
                          <a:latin typeface="Times New Roman"/>
                          <a:ea typeface="Times New Roman"/>
                          <a:cs typeface="Times New Roman"/>
                        </a:rPr>
                        <a:t>phải</a:t>
                      </a:r>
                      <a:r>
                        <a:rPr lang="en-US" sz="800" b="1" dirty="0">
                          <a:latin typeface="Times New Roman"/>
                          <a:ea typeface="Times New Roman"/>
                          <a:cs typeface="Times New Roman"/>
                        </a:rPr>
                        <a:t> </a:t>
                      </a:r>
                      <a:r>
                        <a:rPr lang="en-US" sz="800" b="1" dirty="0" err="1">
                          <a:latin typeface="Times New Roman"/>
                          <a:ea typeface="Times New Roman"/>
                          <a:cs typeface="Times New Roman"/>
                        </a:rPr>
                        <a:t>nộp</a:t>
                      </a:r>
                      <a:r>
                        <a:rPr lang="en-US" sz="800" b="1" dirty="0">
                          <a:latin typeface="Times New Roman"/>
                          <a:ea typeface="Times New Roman"/>
                          <a:cs typeface="Times New Roman"/>
                        </a:rPr>
                        <a:t> (</a:t>
                      </a:r>
                      <a:r>
                        <a:rPr lang="en-US" sz="800" b="1" dirty="0" err="1">
                          <a:latin typeface="Times New Roman"/>
                          <a:ea typeface="Times New Roman"/>
                          <a:cs typeface="Times New Roman"/>
                        </a:rPr>
                        <a:t>hoặc</a:t>
                      </a:r>
                      <a:r>
                        <a:rPr lang="en-US" sz="800" b="1" dirty="0">
                          <a:latin typeface="Times New Roman"/>
                          <a:ea typeface="Times New Roman"/>
                          <a:cs typeface="Times New Roman"/>
                        </a:rPr>
                        <a:t> </a:t>
                      </a:r>
                      <a:r>
                        <a:rPr lang="en-US" sz="800" b="1" dirty="0" err="1">
                          <a:latin typeface="Times New Roman"/>
                          <a:ea typeface="Times New Roman"/>
                          <a:cs typeface="Times New Roman"/>
                        </a:rPr>
                        <a:t>chưa</a:t>
                      </a:r>
                      <a:r>
                        <a:rPr lang="en-US" sz="800" b="1" dirty="0">
                          <a:latin typeface="Times New Roman"/>
                          <a:ea typeface="Times New Roman"/>
                          <a:cs typeface="Times New Roman"/>
                        </a:rPr>
                        <a:t> </a:t>
                      </a:r>
                      <a:r>
                        <a:rPr lang="en-US" sz="800" b="1" dirty="0" err="1">
                          <a:latin typeface="Times New Roman"/>
                          <a:ea typeface="Times New Roman"/>
                          <a:cs typeface="Times New Roman"/>
                        </a:rPr>
                        <a:t>khấu</a:t>
                      </a:r>
                      <a:r>
                        <a:rPr lang="en-US" sz="800" b="1" dirty="0">
                          <a:latin typeface="Times New Roman"/>
                          <a:ea typeface="Times New Roman"/>
                          <a:cs typeface="Times New Roman"/>
                        </a:rPr>
                        <a:t> </a:t>
                      </a:r>
                      <a:r>
                        <a:rPr lang="en-US" sz="800" b="1" dirty="0" err="1">
                          <a:latin typeface="Times New Roman"/>
                          <a:ea typeface="Times New Roman"/>
                          <a:cs typeface="Times New Roman"/>
                        </a:rPr>
                        <a:t>trừ</a:t>
                      </a:r>
                      <a:r>
                        <a:rPr lang="en-US" sz="800" b="1" dirty="0">
                          <a:latin typeface="Times New Roman"/>
                          <a:ea typeface="Times New Roman"/>
                          <a:cs typeface="Times New Roman"/>
                        </a:rPr>
                        <a:t> </a:t>
                      </a:r>
                      <a:r>
                        <a:rPr lang="en-US" sz="800" b="1" dirty="0" err="1">
                          <a:latin typeface="Times New Roman"/>
                          <a:ea typeface="Times New Roman"/>
                          <a:cs typeface="Times New Roman"/>
                        </a:rPr>
                        <a:t>hết</a:t>
                      </a:r>
                      <a:r>
                        <a:rPr lang="en-US" sz="800" b="1" dirty="0">
                          <a:latin typeface="Times New Roman"/>
                          <a:ea typeface="Times New Roman"/>
                          <a:cs typeface="Times New Roman"/>
                        </a:rPr>
                        <a:t> </a:t>
                      </a:r>
                      <a:r>
                        <a:rPr lang="en-US" sz="800" b="1" dirty="0" err="1">
                          <a:latin typeface="Times New Roman"/>
                          <a:ea typeface="Times New Roman"/>
                          <a:cs typeface="Times New Roman"/>
                        </a:rPr>
                        <a:t>kỳ</a:t>
                      </a:r>
                      <a:r>
                        <a:rPr lang="en-US" sz="800" b="1" dirty="0">
                          <a:latin typeface="Times New Roman"/>
                          <a:ea typeface="Times New Roman"/>
                          <a:cs typeface="Times New Roman"/>
                        </a:rPr>
                        <a:t> </a:t>
                      </a:r>
                      <a:r>
                        <a:rPr lang="en-US" sz="800" b="1" dirty="0" err="1">
                          <a:latin typeface="Times New Roman"/>
                          <a:ea typeface="Times New Roman"/>
                          <a:cs typeface="Times New Roman"/>
                        </a:rPr>
                        <a:t>này</a:t>
                      </a:r>
                      <a:r>
                        <a:rPr lang="en-US" sz="800" b="1" dirty="0">
                          <a:latin typeface="Times New Roman"/>
                          <a:ea typeface="Times New Roman"/>
                          <a:cs typeface="Times New Roman"/>
                        </a:rPr>
                        <a:t> </a:t>
                      </a:r>
                      <a:r>
                        <a:rPr lang="en-US" sz="800" b="1" dirty="0" err="1">
                          <a:latin typeface="Times New Roman"/>
                          <a:ea typeface="Times New Roman"/>
                          <a:cs typeface="Times New Roman"/>
                        </a:rPr>
                        <a:t>được</a:t>
                      </a:r>
                      <a:r>
                        <a:rPr lang="en-US" sz="800" b="1" dirty="0">
                          <a:latin typeface="Times New Roman"/>
                          <a:ea typeface="Times New Roman"/>
                          <a:cs typeface="Times New Roman"/>
                        </a:rPr>
                        <a:t> </a:t>
                      </a:r>
                      <a:r>
                        <a:rPr lang="en-US" sz="800" b="1" dirty="0" err="1">
                          <a:latin typeface="Times New Roman"/>
                          <a:ea typeface="Times New Roman"/>
                          <a:cs typeface="Times New Roman"/>
                        </a:rPr>
                        <a:t>khấu</a:t>
                      </a:r>
                      <a:r>
                        <a:rPr lang="en-US" sz="800" b="1" dirty="0">
                          <a:latin typeface="Times New Roman"/>
                          <a:ea typeface="Times New Roman"/>
                          <a:cs typeface="Times New Roman"/>
                        </a:rPr>
                        <a:t> </a:t>
                      </a:r>
                      <a:r>
                        <a:rPr lang="en-US" sz="800" b="1" dirty="0" err="1">
                          <a:latin typeface="Times New Roman"/>
                          <a:ea typeface="Times New Roman"/>
                          <a:cs typeface="Times New Roman"/>
                        </a:rPr>
                        <a:t>trừ</a:t>
                      </a:r>
                      <a:r>
                        <a:rPr lang="en-US" sz="800" b="1" dirty="0">
                          <a:latin typeface="Times New Roman"/>
                          <a:ea typeface="Times New Roman"/>
                          <a:cs typeface="Times New Roman"/>
                        </a:rPr>
                        <a:t> </a:t>
                      </a:r>
                      <a:r>
                        <a:rPr lang="en-US" sz="800" b="1" dirty="0" err="1">
                          <a:latin typeface="Times New Roman"/>
                          <a:ea typeface="Times New Roman"/>
                          <a:cs typeface="Times New Roman"/>
                        </a:rPr>
                        <a:t>chuyển</a:t>
                      </a:r>
                      <a:r>
                        <a:rPr lang="en-US" sz="800" b="1" dirty="0">
                          <a:latin typeface="Times New Roman"/>
                          <a:ea typeface="Times New Roman"/>
                          <a:cs typeface="Times New Roman"/>
                        </a:rPr>
                        <a:t> </a:t>
                      </a:r>
                      <a:r>
                        <a:rPr lang="en-US" sz="800" b="1" dirty="0" err="1">
                          <a:latin typeface="Times New Roman"/>
                          <a:ea typeface="Times New Roman"/>
                          <a:cs typeface="Times New Roman"/>
                        </a:rPr>
                        <a:t>kỳ</a:t>
                      </a:r>
                      <a:r>
                        <a:rPr lang="en-US" sz="800" b="1" dirty="0">
                          <a:latin typeface="Times New Roman"/>
                          <a:ea typeface="Times New Roman"/>
                          <a:cs typeface="Times New Roman"/>
                        </a:rPr>
                        <a:t> </a:t>
                      </a:r>
                      <a:r>
                        <a:rPr lang="en-US" sz="800" b="1" dirty="0" err="1">
                          <a:latin typeface="Times New Roman"/>
                          <a:ea typeface="Times New Roman"/>
                          <a:cs typeface="Times New Roman"/>
                        </a:rPr>
                        <a:t>sau</a:t>
                      </a:r>
                      <a:r>
                        <a:rPr lang="en-US" sz="800" b="1" dirty="0">
                          <a:latin typeface="Times New Roman"/>
                          <a:ea typeface="Times New Roman"/>
                          <a:cs typeface="Times New Roman"/>
                        </a:rPr>
                        <a:t>) </a:t>
                      </a:r>
                      <a:r>
                        <a:rPr lang="en-US" sz="800" b="1" dirty="0" err="1">
                          <a:latin typeface="Times New Roman"/>
                          <a:ea typeface="Times New Roman"/>
                          <a:cs typeface="Times New Roman"/>
                        </a:rPr>
                        <a:t>trong</a:t>
                      </a:r>
                      <a:r>
                        <a:rPr lang="en-US" sz="800" b="1" dirty="0">
                          <a:latin typeface="Times New Roman"/>
                          <a:ea typeface="Times New Roman"/>
                          <a:cs typeface="Times New Roman"/>
                        </a:rPr>
                        <a:t> </a:t>
                      </a:r>
                      <a:r>
                        <a:rPr lang="en-US" sz="800" b="1" dirty="0" err="1">
                          <a:latin typeface="Times New Roman"/>
                          <a:ea typeface="Times New Roman"/>
                          <a:cs typeface="Times New Roman"/>
                        </a:rPr>
                        <a:t>kỳ</a:t>
                      </a:r>
                      <a:endParaRPr lang="vi-VN" sz="900" dirty="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0"/>
                  </a:ext>
                </a:extLst>
              </a:tr>
              <a:tr h="199571">
                <a:tc>
                  <a:txBody>
                    <a:bodyPr/>
                    <a:lstStyle/>
                    <a:p>
                      <a:pPr algn="ctr">
                        <a:lnSpc>
                          <a:spcPct val="150000"/>
                        </a:lnSpc>
                        <a:spcAft>
                          <a:spcPts val="0"/>
                        </a:spcAft>
                      </a:pPr>
                      <a:r>
                        <a:rPr lang="en-US" sz="800">
                          <a:latin typeface="Times New Roman"/>
                          <a:ea typeface="Times New Roman"/>
                          <a:cs typeface="Times New Roman"/>
                        </a:rPr>
                        <a:t>(1)</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(2)</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(4)</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(5)=(4)-(3)</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(6)=(5)-(2)</a:t>
                      </a:r>
                      <a:endParaRPr lang="vi-VN" sz="90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1"/>
                  </a:ext>
                </a:extLst>
              </a:tr>
              <a:tr h="199571">
                <a:tc>
                  <a:txBody>
                    <a:bodyPr/>
                    <a:lstStyle/>
                    <a:p>
                      <a:pPr algn="ctr">
                        <a:lnSpc>
                          <a:spcPct val="150000"/>
                        </a:lnSpc>
                        <a:spcAft>
                          <a:spcPts val="0"/>
                        </a:spcAft>
                      </a:pPr>
                      <a:r>
                        <a:rPr lang="en-US" sz="800">
                          <a:latin typeface="Times New Roman"/>
                          <a:ea typeface="Times New Roman"/>
                          <a:cs typeface="Times New Roman"/>
                        </a:rPr>
                        <a:t>Tháng 4/2014</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350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360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10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10</a:t>
                      </a:r>
                      <a:endParaRPr lang="vi-VN" sz="90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2"/>
                  </a:ext>
                </a:extLst>
              </a:tr>
              <a:tr h="199571">
                <a:tc>
                  <a:txBody>
                    <a:bodyPr/>
                    <a:lstStyle/>
                    <a:p>
                      <a:pPr algn="ctr">
                        <a:lnSpc>
                          <a:spcPct val="150000"/>
                        </a:lnSpc>
                        <a:spcAft>
                          <a:spcPts val="0"/>
                        </a:spcAft>
                      </a:pPr>
                      <a:r>
                        <a:rPr lang="en-US" sz="800">
                          <a:latin typeface="Times New Roman"/>
                          <a:ea typeface="Times New Roman"/>
                          <a:cs typeface="Times New Roman"/>
                        </a:rPr>
                        <a:t>Tháng 5/2014</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500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100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-400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- 400</a:t>
                      </a:r>
                      <a:endParaRPr lang="vi-VN" sz="90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3"/>
                  </a:ext>
                </a:extLst>
              </a:tr>
              <a:tr h="199571">
                <a:tc>
                  <a:txBody>
                    <a:bodyPr/>
                    <a:lstStyle/>
                    <a:p>
                      <a:pPr algn="ctr">
                        <a:lnSpc>
                          <a:spcPct val="150000"/>
                        </a:lnSpc>
                        <a:spcAft>
                          <a:spcPts val="0"/>
                        </a:spcAft>
                      </a:pPr>
                      <a:r>
                        <a:rPr lang="en-US" sz="800">
                          <a:latin typeface="Times New Roman"/>
                          <a:ea typeface="Times New Roman"/>
                          <a:cs typeface="Times New Roman"/>
                        </a:rPr>
                        <a:t>Tháng 6/2014</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400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300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350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50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dirty="0">
                          <a:latin typeface="Times New Roman"/>
                          <a:ea typeface="Times New Roman"/>
                          <a:cs typeface="Times New Roman"/>
                        </a:rPr>
                        <a:t>- 350</a:t>
                      </a:r>
                      <a:endParaRPr lang="vi-VN" sz="900" dirty="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4"/>
                  </a:ext>
                </a:extLst>
              </a:tr>
              <a:tr h="199571">
                <a:tc>
                  <a:txBody>
                    <a:bodyPr/>
                    <a:lstStyle/>
                    <a:p>
                      <a:pPr algn="ctr">
                        <a:lnSpc>
                          <a:spcPct val="150000"/>
                        </a:lnSpc>
                        <a:spcAft>
                          <a:spcPts val="0"/>
                        </a:spcAft>
                      </a:pPr>
                      <a:r>
                        <a:rPr lang="en-US" sz="800">
                          <a:latin typeface="Times New Roman"/>
                          <a:ea typeface="Times New Roman"/>
                          <a:cs typeface="Times New Roman"/>
                        </a:rPr>
                        <a:t>Tháng 7/2014</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350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250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260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10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- 340</a:t>
                      </a:r>
                      <a:endParaRPr lang="vi-VN" sz="90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5"/>
                  </a:ext>
                </a:extLst>
              </a:tr>
              <a:tr h="199571">
                <a:tc>
                  <a:txBody>
                    <a:bodyPr/>
                    <a:lstStyle/>
                    <a:p>
                      <a:pPr algn="ctr">
                        <a:lnSpc>
                          <a:spcPct val="150000"/>
                        </a:lnSpc>
                        <a:spcAft>
                          <a:spcPts val="0"/>
                        </a:spcAft>
                      </a:pPr>
                      <a:r>
                        <a:rPr lang="en-US" sz="800">
                          <a:latin typeface="Times New Roman"/>
                          <a:ea typeface="Times New Roman"/>
                          <a:cs typeface="Times New Roman"/>
                        </a:rPr>
                        <a:t>Tháng 8/2014</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340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310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300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-10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- 350</a:t>
                      </a:r>
                      <a:endParaRPr lang="vi-VN" sz="90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6"/>
                  </a:ext>
                </a:extLst>
              </a:tr>
              <a:tr h="199571">
                <a:tc>
                  <a:txBody>
                    <a:bodyPr/>
                    <a:lstStyle/>
                    <a:p>
                      <a:pPr algn="ctr">
                        <a:lnSpc>
                          <a:spcPct val="150000"/>
                        </a:lnSpc>
                        <a:spcAft>
                          <a:spcPts val="0"/>
                        </a:spcAft>
                      </a:pPr>
                      <a:r>
                        <a:rPr lang="en-US" sz="800">
                          <a:latin typeface="Times New Roman"/>
                          <a:ea typeface="Times New Roman"/>
                          <a:cs typeface="Times New Roman"/>
                        </a:rPr>
                        <a:t>Tháng 9/2014</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350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300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350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50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-300</a:t>
                      </a:r>
                      <a:endParaRPr lang="vi-VN" sz="90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7"/>
                  </a:ext>
                </a:extLst>
              </a:tr>
              <a:tr h="199571">
                <a:tc>
                  <a:txBody>
                    <a:bodyPr/>
                    <a:lstStyle/>
                    <a:p>
                      <a:pPr algn="ctr">
                        <a:lnSpc>
                          <a:spcPct val="150000"/>
                        </a:lnSpc>
                        <a:spcAft>
                          <a:spcPts val="0"/>
                        </a:spcAft>
                      </a:pPr>
                      <a:r>
                        <a:rPr lang="en-US" sz="800">
                          <a:latin typeface="Times New Roman"/>
                          <a:ea typeface="Times New Roman"/>
                          <a:cs typeface="Times New Roman"/>
                        </a:rPr>
                        <a:t>Tháng 10/2014</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300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250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330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80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-220</a:t>
                      </a:r>
                      <a:endParaRPr lang="vi-VN" sz="90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8"/>
                  </a:ext>
                </a:extLst>
              </a:tr>
              <a:tr h="199571">
                <a:tc>
                  <a:txBody>
                    <a:bodyPr/>
                    <a:lstStyle/>
                    <a:p>
                      <a:pPr algn="ctr">
                        <a:lnSpc>
                          <a:spcPct val="150000"/>
                        </a:lnSpc>
                        <a:spcAft>
                          <a:spcPts val="0"/>
                        </a:spcAft>
                      </a:pPr>
                      <a:r>
                        <a:rPr lang="en-US" sz="800">
                          <a:latin typeface="Times New Roman"/>
                          <a:ea typeface="Times New Roman"/>
                          <a:cs typeface="Times New Roman"/>
                        </a:rPr>
                        <a:t>Tháng 112014</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220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300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350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50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-170</a:t>
                      </a:r>
                      <a:endParaRPr lang="vi-VN" sz="90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9"/>
                  </a:ext>
                </a:extLst>
              </a:tr>
              <a:tr h="199571">
                <a:tc>
                  <a:txBody>
                    <a:bodyPr/>
                    <a:lstStyle/>
                    <a:p>
                      <a:pPr algn="ctr">
                        <a:lnSpc>
                          <a:spcPct val="150000"/>
                        </a:lnSpc>
                        <a:spcAft>
                          <a:spcPts val="0"/>
                        </a:spcAft>
                      </a:pPr>
                      <a:r>
                        <a:rPr lang="en-US" sz="800">
                          <a:latin typeface="Times New Roman"/>
                          <a:ea typeface="Times New Roman"/>
                          <a:cs typeface="Times New Roman"/>
                        </a:rPr>
                        <a:t>Thàng 12/2014</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170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290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350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60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-110</a:t>
                      </a:r>
                      <a:endParaRPr lang="vi-VN" sz="90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10"/>
                  </a:ext>
                </a:extLst>
              </a:tr>
              <a:tr h="199571">
                <a:tc>
                  <a:txBody>
                    <a:bodyPr/>
                    <a:lstStyle/>
                    <a:p>
                      <a:pPr algn="ctr">
                        <a:lnSpc>
                          <a:spcPct val="150000"/>
                        </a:lnSpc>
                        <a:spcAft>
                          <a:spcPts val="0"/>
                        </a:spcAft>
                      </a:pPr>
                      <a:r>
                        <a:rPr lang="en-US" sz="800">
                          <a:latin typeface="Times New Roman"/>
                          <a:ea typeface="Times New Roman"/>
                          <a:cs typeface="Times New Roman"/>
                        </a:rPr>
                        <a:t>Tháng  1/2015</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110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360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350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-10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-120</a:t>
                      </a:r>
                      <a:endParaRPr lang="vi-VN" sz="90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11"/>
                  </a:ext>
                </a:extLst>
              </a:tr>
              <a:tr h="199571">
                <a:tc>
                  <a:txBody>
                    <a:bodyPr/>
                    <a:lstStyle/>
                    <a:p>
                      <a:pPr algn="ctr">
                        <a:lnSpc>
                          <a:spcPct val="150000"/>
                        </a:lnSpc>
                        <a:spcAft>
                          <a:spcPts val="0"/>
                        </a:spcAft>
                      </a:pPr>
                      <a:r>
                        <a:rPr lang="en-US" sz="800">
                          <a:latin typeface="Times New Roman"/>
                          <a:ea typeface="Times New Roman"/>
                          <a:cs typeface="Times New Roman"/>
                        </a:rPr>
                        <a:t>Tháng 2/2015</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120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350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310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-40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-160</a:t>
                      </a:r>
                      <a:endParaRPr lang="vi-VN" sz="90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12"/>
                  </a:ext>
                </a:extLst>
              </a:tr>
              <a:tr h="199571">
                <a:tc>
                  <a:txBody>
                    <a:bodyPr/>
                    <a:lstStyle/>
                    <a:p>
                      <a:pPr algn="ctr">
                        <a:lnSpc>
                          <a:spcPct val="150000"/>
                        </a:lnSpc>
                        <a:spcAft>
                          <a:spcPts val="0"/>
                        </a:spcAft>
                      </a:pPr>
                      <a:r>
                        <a:rPr lang="en-US" sz="800">
                          <a:latin typeface="Times New Roman"/>
                          <a:ea typeface="Times New Roman"/>
                          <a:cs typeface="Times New Roman"/>
                        </a:rPr>
                        <a:t>Tháng 3/2015</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160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270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320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50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-110</a:t>
                      </a:r>
                      <a:endParaRPr lang="vi-VN" sz="90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13"/>
                  </a:ext>
                </a:extLst>
              </a:tr>
              <a:tr h="199571">
                <a:tc>
                  <a:txBody>
                    <a:bodyPr/>
                    <a:lstStyle/>
                    <a:p>
                      <a:pPr algn="ctr">
                        <a:lnSpc>
                          <a:spcPct val="150000"/>
                        </a:lnSpc>
                        <a:spcAft>
                          <a:spcPts val="0"/>
                        </a:spcAft>
                      </a:pPr>
                      <a:r>
                        <a:rPr lang="en-US" sz="800">
                          <a:latin typeface="Times New Roman"/>
                          <a:ea typeface="Times New Roman"/>
                          <a:cs typeface="Times New Roman"/>
                        </a:rPr>
                        <a:t>Tháng 4/2015</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110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400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320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a:latin typeface="Times New Roman"/>
                          <a:ea typeface="Times New Roman"/>
                          <a:cs typeface="Times New Roman"/>
                        </a:rPr>
                        <a:t>-80</a:t>
                      </a:r>
                      <a:endParaRPr lang="vi-VN" sz="9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800" dirty="0">
                          <a:latin typeface="Times New Roman"/>
                          <a:ea typeface="Times New Roman"/>
                          <a:cs typeface="Times New Roman"/>
                        </a:rPr>
                        <a:t>-190</a:t>
                      </a:r>
                      <a:endParaRPr lang="vi-VN" sz="900" dirty="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46081"/>
                                        </p:tgtEl>
                                        <p:attrNameLst>
                                          <p:attrName>style.visibility</p:attrName>
                                        </p:attrNameLst>
                                      </p:cBhvr>
                                      <p:to>
                                        <p:strVal val="visible"/>
                                      </p:to>
                                    </p:set>
                                    <p:animEffect transition="in" filter="wedge">
                                      <p:cBhvr>
                                        <p:cTn id="7" dur="2000"/>
                                        <p:tgtEl>
                                          <p:spTgt spid="46081"/>
                                        </p:tgtEl>
                                      </p:cBhvr>
                                    </p:animEffect>
                                  </p:childTnLst>
                                </p:cTn>
                              </p:par>
                              <p:par>
                                <p:cTn id="8" presetID="2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edge">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2133600" y="76200"/>
            <a:ext cx="5029200" cy="563562"/>
          </a:xfrm>
        </p:spPr>
        <p:txBody>
          <a:bodyPr/>
          <a:lstStyle/>
          <a:p>
            <a:r>
              <a:rPr lang="en-US" sz="2800" i="1" dirty="0" err="1">
                <a:latin typeface="Times New Roman" panose="02020603050405020304" pitchFamily="18" charset="0"/>
                <a:cs typeface="Times New Roman" panose="02020603050405020304" pitchFamily="18" charset="0"/>
              </a:rPr>
              <a:t>Thực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hành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khai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báo</a:t>
            </a:r>
            <a:r>
              <a:rPr lang="pt-BR" sz="2800" i="1" dirty="0">
                <a:latin typeface="Times New Roman" pitchFamily="18" charset="0"/>
                <a:cs typeface="Times New Roman" pitchFamily="18" charset="0"/>
              </a:rPr>
              <a:t> thuế là gì?</a:t>
            </a:r>
            <a:endParaRPr lang="vi-VN" sz="2800" i="1" dirty="0">
              <a:latin typeface="Times New Roman" pitchFamily="18" charset="0"/>
              <a:cs typeface="Times New Roman" pitchFamily="18" charset="0"/>
            </a:endParaRPr>
          </a:p>
        </p:txBody>
      </p:sp>
      <p:sp>
        <p:nvSpPr>
          <p:cNvPr id="69635" name="Rectangle 3"/>
          <p:cNvSpPr>
            <a:spLocks noGrp="1" noChangeArrowheads="1"/>
          </p:cNvSpPr>
          <p:nvPr>
            <p:ph type="body" idx="1"/>
          </p:nvPr>
        </p:nvSpPr>
        <p:spPr>
          <a:xfrm>
            <a:off x="228600" y="1028700"/>
            <a:ext cx="4267200" cy="5638800"/>
          </a:xfrm>
        </p:spPr>
        <p:txBody>
          <a:bodyPr/>
          <a:lstStyle/>
          <a:p>
            <a:pPr marL="0" indent="457200" algn="just">
              <a:lnSpc>
                <a:spcPct val="150000"/>
              </a:lnSpc>
              <a:spcBef>
                <a:spcPts val="0"/>
              </a:spcBef>
              <a:buNone/>
            </a:pPr>
            <a:r>
              <a:rPr lang="vi-VN" sz="2200" b="0" dirty="0">
                <a:solidFill>
                  <a:schemeClr val="tx1"/>
                </a:solidFill>
                <a:latin typeface="Times New Roman" panose="02020603050405020304" pitchFamily="18" charset="0"/>
                <a:cs typeface="Times New Roman" panose="02020603050405020304" pitchFamily="18" charset="0"/>
              </a:rPr>
              <a:t>Nghiệp vụ khai báo thuế là công việc hàng tháng và quyết toán thuế vào cuối niên độ và nhân viên kế toán cần phải thông thạo. Luật thuế có nhiều và thường xuyên thay đổi phù hợp với thực tế tại doanh nghiệp. Hiểu công việc cụ thể của một kế toán thuế trong doanh nghiệp thực tế, giúp các bạn hình dung là một kế toán thuế các bạn sẽ phải làm những việc gì?</a:t>
            </a:r>
            <a:endParaRPr lang="en-US" sz="2200" b="0" i="1" dirty="0">
              <a:solidFill>
                <a:schemeClr val="tx1"/>
              </a:solidFill>
              <a:latin typeface="Times New Roman" pitchFamily="18" charset="0"/>
              <a:cs typeface="Times New Roman" pitchFamily="18" charset="0"/>
            </a:endParaRPr>
          </a:p>
        </p:txBody>
      </p:sp>
      <p:sp>
        <p:nvSpPr>
          <p:cNvPr id="3" name="AutoShape 2" descr="Tất tần tật về chuyên ngành Thuế 2021 - Cổng thông tin học bổng Du học  Trung Quố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Tất tần tật về chuyên ngành Thuế 2021 - Cổng thông tin học bổng Du học  Trung Quố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AutoShape 2" descr="Tổng Cục Thuế - Bộ Tài Chính - Chi tiết ti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Kê khai các tài khoản thuế trong doanh nghiệp"/>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2" name="Picture 6" descr="Tổng cục Thuế thúc tiến độ thực hiện việc giảm tiền thuê đấ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143000"/>
            <a:ext cx="4267200" cy="541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3438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wheel(1)">
                                      <p:cBhvr>
                                        <p:cTn id="7" dur="2000"/>
                                        <p:tgtEl>
                                          <p:spTgt spid="6963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Effect transition="in" filter="circle(in)">
                                      <p:cBhvr>
                                        <p:cTn id="12" dur="2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4343400" cy="563562"/>
          </a:xfrm>
        </p:spPr>
        <p:txBody>
          <a:bodyPr/>
          <a:lstStyle/>
          <a:p>
            <a:r>
              <a:rPr lang="en-US" dirty="0">
                <a:latin typeface="Times New Roman" pitchFamily="18" charset="0"/>
                <a:cs typeface="Times New Roman" pitchFamily="18" charset="0"/>
              </a:rPr>
              <a:t>1.3. </a:t>
            </a:r>
            <a:r>
              <a:rPr lang="en-US" dirty="0" err="1">
                <a:latin typeface="Times New Roman" pitchFamily="18" charset="0"/>
                <a:cs typeface="Times New Roman" pitchFamily="18" charset="0"/>
              </a:rPr>
              <a:t>Hoàn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endParaRPr lang="vi-VN" dirty="0">
              <a:latin typeface="Times New Roman" pitchFamily="18" charset="0"/>
              <a:cs typeface="Times New Roman" pitchFamily="18" charset="0"/>
            </a:endParaRPr>
          </a:p>
        </p:txBody>
      </p:sp>
      <p:sp>
        <p:nvSpPr>
          <p:cNvPr id="16385" name="Rectangle 1"/>
          <p:cNvSpPr>
            <a:spLocks noChangeArrowheads="1"/>
          </p:cNvSpPr>
          <p:nvPr/>
        </p:nvSpPr>
        <p:spPr bwMode="auto">
          <a:xfrm>
            <a:off x="381000" y="1650839"/>
            <a:ext cx="84582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dirty="0" err="1">
                <a:latin typeface="Times New Roman" pitchFamily="18" charset="0"/>
                <a:cs typeface="Times New Roman" pitchFamily="18" charset="0"/>
              </a:rPr>
              <a:t>Kể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từ</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1/1/2014 </a:t>
            </a:r>
            <a:r>
              <a:rPr lang="en-US" sz="2200" b="1" dirty="0" err="1">
                <a:latin typeface="Times New Roman" pitchFamily="18" charset="0"/>
                <a:cs typeface="Times New Roman" pitchFamily="18" charset="0"/>
              </a:rPr>
              <a:t>theo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Số</a:t>
            </a:r>
            <a:r>
              <a:rPr lang="en-US" sz="2200" b="1" dirty="0">
                <a:latin typeface="Times New Roman" pitchFamily="18" charset="0"/>
                <a:cs typeface="Times New Roman" pitchFamily="18" charset="0"/>
              </a:rPr>
              <a:t> 219/2013/TT-BTC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31/12/2013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Bộ</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tài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chính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quy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định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trường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hợp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điều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kiện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thủ</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tục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cụ</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sau</a:t>
            </a:r>
            <a:r>
              <a:rPr lang="en-US" sz="2200" b="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b="1" dirty="0">
                <a:latin typeface="Times New Roman" pitchFamily="18" charset="0"/>
                <a:cs typeface="Times New Roman" pitchFamily="18" charset="0"/>
              </a:rPr>
              <a:t>III. </a:t>
            </a:r>
            <a:r>
              <a:rPr lang="en-US" sz="2200" b="1" dirty="0" err="1">
                <a:latin typeface="Times New Roman" pitchFamily="18" charset="0"/>
                <a:cs typeface="Times New Roman" pitchFamily="18" charset="0"/>
              </a:rPr>
              <a:t>Đối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b="1" i="1" dirty="0">
                <a:latin typeface="Times New Roman" pitchFamily="18" charset="0"/>
                <a:cs typeface="Times New Roman" pitchFamily="18" charset="0"/>
              </a:rPr>
              <a:t>2. DN </a:t>
            </a:r>
            <a:r>
              <a:rPr lang="en-US" sz="2200" b="1" i="1" dirty="0" err="1">
                <a:latin typeface="Times New Roman" pitchFamily="18" charset="0"/>
                <a:cs typeface="Times New Roman" pitchFamily="18" charset="0"/>
              </a:rPr>
              <a:t>mới</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thành</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lập</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từ</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dự</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án</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đầu</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đăng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đăng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tìm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kiếm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thăm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dò</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triển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mỏ</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đoạn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nếu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01 </a:t>
            </a:r>
            <a:r>
              <a:rPr lang="en-US" sz="2200" dirty="0" err="1">
                <a:latin typeface="Times New Roman" pitchFamily="18" charset="0"/>
                <a:cs typeface="Times New Roman" pitchFamily="18" charset="0"/>
              </a:rPr>
              <a:t>năm</a:t>
            </a:r>
            <a:r>
              <a:rPr lang="en-US" sz="2200" dirty="0">
                <a:latin typeface="Times New Roman" pitchFamily="18" charset="0"/>
                <a:cs typeface="Times New Roman" pitchFamily="18" charset="0"/>
              </a:rPr>
              <a:t> (12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dịch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dụng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năm</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nếu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luỹ</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dịch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mua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dụng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300 </a:t>
            </a:r>
            <a:r>
              <a:rPr lang="en-US" sz="2200" dirty="0" err="1">
                <a:latin typeface="Times New Roman" pitchFamily="18" charset="0"/>
                <a:cs typeface="Times New Roman" pitchFamily="18" charset="0"/>
              </a:rPr>
              <a:t>triệu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đồng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a:t>
            </a:r>
            <a:endParaRPr lang="vi-VN" sz="2200" dirty="0">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6385">
                                            <p:txEl>
                                              <p:pRg st="2" end="2"/>
                                            </p:txEl>
                                          </p:spTgt>
                                        </p:tgtEl>
                                        <p:attrNameLst>
                                          <p:attrName>style.visibility</p:attrName>
                                        </p:attrNameLst>
                                      </p:cBhvr>
                                      <p:to>
                                        <p:strVal val="visible"/>
                                      </p:to>
                                    </p:set>
                                    <p:animEffect transition="in" filter="wedge">
                                      <p:cBhvr>
                                        <p:cTn id="7" dur="2000"/>
                                        <p:tgtEl>
                                          <p:spTgt spid="1638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16385">
                                            <p:txEl>
                                              <p:pRg st="3" end="3"/>
                                            </p:txEl>
                                          </p:spTgt>
                                        </p:tgtEl>
                                        <p:attrNameLst>
                                          <p:attrName>style.visibility</p:attrName>
                                        </p:attrNameLst>
                                      </p:cBhvr>
                                      <p:to>
                                        <p:strVal val="visible"/>
                                      </p:to>
                                    </p:set>
                                    <p:animEffect transition="in" filter="wedge">
                                      <p:cBhvr>
                                        <p:cTn id="12" dur="2000"/>
                                        <p:tgtEl>
                                          <p:spTgt spid="1638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4343400" cy="563562"/>
          </a:xfrm>
        </p:spPr>
        <p:txBody>
          <a:bodyPr/>
          <a:lstStyle/>
          <a:p>
            <a:r>
              <a:rPr lang="en-US" dirty="0">
                <a:latin typeface="Times New Roman" pitchFamily="18" charset="0"/>
                <a:cs typeface="Times New Roman" pitchFamily="18" charset="0"/>
              </a:rPr>
              <a:t>1.3. </a:t>
            </a:r>
            <a:r>
              <a:rPr lang="en-US" dirty="0" err="1">
                <a:latin typeface="Times New Roman" pitchFamily="18" charset="0"/>
                <a:cs typeface="Times New Roman" pitchFamily="18" charset="0"/>
              </a:rPr>
              <a:t>Hoàn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endParaRPr lang="vi-VN" dirty="0">
              <a:latin typeface="Times New Roman" pitchFamily="18" charset="0"/>
              <a:cs typeface="Times New Roman" pitchFamily="18" charset="0"/>
            </a:endParaRPr>
          </a:p>
        </p:txBody>
      </p:sp>
      <p:sp>
        <p:nvSpPr>
          <p:cNvPr id="16385" name="Rectangle 1"/>
          <p:cNvSpPr>
            <a:spLocks noChangeArrowheads="1"/>
          </p:cNvSpPr>
          <p:nvPr/>
        </p:nvSpPr>
        <p:spPr bwMode="auto">
          <a:xfrm>
            <a:off x="381000" y="804456"/>
            <a:ext cx="8458200"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dirty="0" err="1">
                <a:latin typeface="Times New Roman" pitchFamily="18" charset="0"/>
                <a:cs typeface="Times New Roman" pitchFamily="18" charset="0"/>
              </a:rPr>
              <a:t>Kể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từ</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1/1/2014 </a:t>
            </a:r>
            <a:r>
              <a:rPr lang="en-US" sz="2200" b="1" dirty="0" err="1">
                <a:latin typeface="Times New Roman" pitchFamily="18" charset="0"/>
                <a:cs typeface="Times New Roman" pitchFamily="18" charset="0"/>
              </a:rPr>
              <a:t>theo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Số</a:t>
            </a:r>
            <a:r>
              <a:rPr lang="en-US" sz="2200" b="1" dirty="0">
                <a:latin typeface="Times New Roman" pitchFamily="18" charset="0"/>
                <a:cs typeface="Times New Roman" pitchFamily="18" charset="0"/>
              </a:rPr>
              <a:t> 219/2013/TT-BTC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31/12/2013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Bộ</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tài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chính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quy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định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trường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hợp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điều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kiện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thủ</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tục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cụ</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sau</a:t>
            </a:r>
            <a:r>
              <a:rPr lang="en-US" sz="2200" b="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b="1" dirty="0">
                <a:latin typeface="Times New Roman" pitchFamily="18" charset="0"/>
                <a:cs typeface="Times New Roman" pitchFamily="18" charset="0"/>
              </a:rPr>
              <a:t>III. </a:t>
            </a:r>
            <a:r>
              <a:rPr lang="en-US" sz="2200" b="1" dirty="0" err="1">
                <a:latin typeface="Times New Roman" pitchFamily="18" charset="0"/>
                <a:cs typeface="Times New Roman" pitchFamily="18" charset="0"/>
              </a:rPr>
              <a:t>Đối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b="1" i="1" dirty="0">
                <a:latin typeface="Times New Roman" pitchFamily="18" charset="0"/>
                <a:cs typeface="Times New Roman" pitchFamily="18" charset="0"/>
              </a:rPr>
              <a:t>3. </a:t>
            </a:r>
            <a:r>
              <a:rPr lang="en-US" sz="2200" b="1" i="1" dirty="0" err="1">
                <a:latin typeface="Times New Roman" pitchFamily="18" charset="0"/>
                <a:cs typeface="Times New Roman" pitchFamily="18" charset="0"/>
              </a:rPr>
              <a:t>Hoàn</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thuế</a:t>
            </a:r>
            <a:r>
              <a:rPr lang="en-US" sz="2200" b="1" i="1" dirty="0">
                <a:latin typeface="Times New Roman" pitchFamily="18" charset="0"/>
                <a:cs typeface="Times New Roman" pitchFamily="18" charset="0"/>
              </a:rPr>
              <a:t> GTGT </a:t>
            </a:r>
            <a:r>
              <a:rPr lang="en-US" sz="2200" b="1" i="1" dirty="0" err="1">
                <a:latin typeface="Times New Roman" pitchFamily="18" charset="0"/>
                <a:cs typeface="Times New Roman" pitchFamily="18" charset="0"/>
              </a:rPr>
              <a:t>đối</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với</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dự</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án</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đầu</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tư</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mới</a:t>
            </a:r>
            <a:r>
              <a:rPr lang="en-US" sz="2200" b="1" i="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a) DN </a:t>
            </a:r>
            <a:r>
              <a:rPr lang="en-US" sz="2200" dirty="0" err="1">
                <a:latin typeface="Times New Roman" pitchFamily="18" charset="0"/>
                <a:cs typeface="Times New Roman" pitchFamily="18" charset="0"/>
              </a:rPr>
              <a:t>đang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thuộc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xây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để</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cùng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tỉnh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đoạn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hiện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kê</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riêng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chuyển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để</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bù</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việc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kê</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hiện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chuyển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bằng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err="1">
                <a:latin typeface="Times New Roman" pitchFamily="18" charset="0"/>
                <a:cs typeface="Times New Roman" pitchFamily="18" charset="0"/>
              </a:rPr>
              <a:t>Sau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bù</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nếu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300 </a:t>
            </a:r>
            <a:r>
              <a:rPr lang="en-US" sz="2200" dirty="0" err="1">
                <a:latin typeface="Times New Roman" pitchFamily="18" charset="0"/>
                <a:cs typeface="Times New Roman" pitchFamily="18" charset="0"/>
              </a:rPr>
              <a:t>triệu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đồng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6385">
                                            <p:txEl>
                                              <p:pRg st="2" end="2"/>
                                            </p:txEl>
                                          </p:spTgt>
                                        </p:tgtEl>
                                        <p:attrNameLst>
                                          <p:attrName>style.visibility</p:attrName>
                                        </p:attrNameLst>
                                      </p:cBhvr>
                                      <p:to>
                                        <p:strVal val="visible"/>
                                      </p:to>
                                    </p:set>
                                    <p:animEffect transition="in" filter="wedge">
                                      <p:cBhvr>
                                        <p:cTn id="7" dur="2000"/>
                                        <p:tgtEl>
                                          <p:spTgt spid="1638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16385">
                                            <p:txEl>
                                              <p:pRg st="3" end="3"/>
                                            </p:txEl>
                                          </p:spTgt>
                                        </p:tgtEl>
                                        <p:attrNameLst>
                                          <p:attrName>style.visibility</p:attrName>
                                        </p:attrNameLst>
                                      </p:cBhvr>
                                      <p:to>
                                        <p:strVal val="visible"/>
                                      </p:to>
                                    </p:set>
                                    <p:animEffect transition="in" filter="wedge">
                                      <p:cBhvr>
                                        <p:cTn id="12" dur="2000"/>
                                        <p:tgtEl>
                                          <p:spTgt spid="1638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16385">
                                            <p:txEl>
                                              <p:pRg st="4" end="4"/>
                                            </p:txEl>
                                          </p:spTgt>
                                        </p:tgtEl>
                                        <p:attrNameLst>
                                          <p:attrName>style.visibility</p:attrName>
                                        </p:attrNameLst>
                                      </p:cBhvr>
                                      <p:to>
                                        <p:strVal val="visible"/>
                                      </p:to>
                                    </p:set>
                                    <p:animEffect transition="in" filter="wedge">
                                      <p:cBhvr>
                                        <p:cTn id="17" dur="2000"/>
                                        <p:tgtEl>
                                          <p:spTgt spid="1638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4343400" cy="563562"/>
          </a:xfrm>
        </p:spPr>
        <p:txBody>
          <a:bodyPr/>
          <a:lstStyle/>
          <a:p>
            <a:r>
              <a:rPr lang="en-US" dirty="0">
                <a:latin typeface="Times New Roman" pitchFamily="18" charset="0"/>
                <a:cs typeface="Times New Roman" pitchFamily="18" charset="0"/>
              </a:rPr>
              <a:t>1.3. </a:t>
            </a:r>
            <a:r>
              <a:rPr lang="en-US" dirty="0" err="1">
                <a:latin typeface="Times New Roman" pitchFamily="18" charset="0"/>
                <a:cs typeface="Times New Roman" pitchFamily="18" charset="0"/>
              </a:rPr>
              <a:t>Hoàn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endParaRPr lang="vi-VN" dirty="0">
              <a:latin typeface="Times New Roman" pitchFamily="18" charset="0"/>
              <a:cs typeface="Times New Roman" pitchFamily="18" charset="0"/>
            </a:endParaRPr>
          </a:p>
        </p:txBody>
      </p:sp>
      <p:sp>
        <p:nvSpPr>
          <p:cNvPr id="16385" name="Rectangle 1"/>
          <p:cNvSpPr>
            <a:spLocks noChangeArrowheads="1"/>
          </p:cNvSpPr>
          <p:nvPr/>
        </p:nvSpPr>
        <p:spPr bwMode="auto">
          <a:xfrm>
            <a:off x="304800" y="1152465"/>
            <a:ext cx="86106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b="1" dirty="0" err="1">
                <a:latin typeface="Times New Roman" pitchFamily="18" charset="0"/>
                <a:cs typeface="Times New Roman" pitchFamily="18" charset="0"/>
              </a:rPr>
              <a:t>Kể</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ngày</a:t>
            </a:r>
            <a:r>
              <a:rPr lang="en-US" sz="2000" b="1" dirty="0">
                <a:latin typeface="Times New Roman" pitchFamily="18" charset="0"/>
                <a:cs typeface="Times New Roman" pitchFamily="18" charset="0"/>
              </a:rPr>
              <a:t> 1/1/2014 </a:t>
            </a:r>
            <a:r>
              <a:rPr lang="en-US" sz="2000" b="1" dirty="0" err="1">
                <a:latin typeface="Times New Roman" pitchFamily="18" charset="0"/>
                <a:cs typeface="Times New Roman" pitchFamily="18" charset="0"/>
              </a:rPr>
              <a:t>theo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Số</a:t>
            </a:r>
            <a:r>
              <a:rPr lang="en-US" sz="2000" b="1" dirty="0">
                <a:latin typeface="Times New Roman" pitchFamily="18" charset="0"/>
                <a:cs typeface="Times New Roman" pitchFamily="18" charset="0"/>
              </a:rPr>
              <a:t> 219/2013/TT-BTC </a:t>
            </a:r>
            <a:r>
              <a:rPr lang="en-US" sz="2000" b="1" dirty="0" err="1">
                <a:latin typeface="Times New Roman" pitchFamily="18" charset="0"/>
                <a:cs typeface="Times New Roman" pitchFamily="18" charset="0"/>
              </a:rPr>
              <a:t>ngày</a:t>
            </a:r>
            <a:r>
              <a:rPr lang="en-US" sz="2000" b="1" dirty="0">
                <a:latin typeface="Times New Roman" pitchFamily="18" charset="0"/>
                <a:cs typeface="Times New Roman" pitchFamily="18" charset="0"/>
              </a:rPr>
              <a:t> 31/12/2013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Bộ</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tài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định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tượng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trường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hợp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được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hoàn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thuế</a:t>
            </a:r>
            <a:r>
              <a:rPr lang="en-US" sz="2000" b="1" dirty="0">
                <a:latin typeface="Times New Roman" pitchFamily="18" charset="0"/>
                <a:cs typeface="Times New Roman" pitchFamily="18" charset="0"/>
              </a:rPr>
              <a:t> GTGT, </a:t>
            </a:r>
            <a:r>
              <a:rPr lang="en-US" sz="2000" b="1" dirty="0" err="1">
                <a:latin typeface="Times New Roman" pitchFamily="18" charset="0"/>
                <a:cs typeface="Times New Roman" pitchFamily="18" charset="0"/>
              </a:rPr>
              <a:t>điều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kiện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thủ</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tục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hoàn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thuế</a:t>
            </a:r>
            <a:r>
              <a:rPr lang="en-US" sz="2000" b="1" dirty="0">
                <a:latin typeface="Times New Roman" pitchFamily="18" charset="0"/>
                <a:cs typeface="Times New Roman" pitchFamily="18" charset="0"/>
              </a:rPr>
              <a:t> GTGT </a:t>
            </a:r>
            <a:r>
              <a:rPr lang="en-US" sz="2000" b="1" dirty="0" err="1">
                <a:latin typeface="Times New Roman" pitchFamily="18" charset="0"/>
                <a:cs typeface="Times New Roman" pitchFamily="18" charset="0"/>
              </a:rPr>
              <a:t>cụ</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thể</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sau</a:t>
            </a:r>
            <a:r>
              <a:rPr lang="en-US" sz="2000" b="1"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III. </a:t>
            </a:r>
            <a:r>
              <a:rPr lang="en-US" sz="2000" b="1" dirty="0" err="1">
                <a:latin typeface="Times New Roman" pitchFamily="18" charset="0"/>
                <a:cs typeface="Times New Roman" pitchFamily="18" charset="0"/>
              </a:rPr>
              <a:t>Đối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tượng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được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hoàn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thuế</a:t>
            </a:r>
            <a:r>
              <a:rPr lang="en-US" sz="2000" b="1" dirty="0">
                <a:latin typeface="Times New Roman" pitchFamily="18" charset="0"/>
                <a:cs typeface="Times New Roman" pitchFamily="18" charset="0"/>
              </a:rPr>
              <a:t> GTGT:</a:t>
            </a:r>
            <a:endParaRPr lang="vi-VN"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 </a:t>
            </a:r>
            <a:r>
              <a:rPr lang="en-US" sz="2000" b="1" i="1" dirty="0">
                <a:latin typeface="Times New Roman" pitchFamily="18" charset="0"/>
                <a:cs typeface="Times New Roman" pitchFamily="18" charset="0"/>
              </a:rPr>
              <a:t>3. </a:t>
            </a:r>
            <a:r>
              <a:rPr lang="en-US" sz="2000" b="1" i="1" dirty="0" err="1">
                <a:latin typeface="Times New Roman" pitchFamily="18" charset="0"/>
                <a:cs typeface="Times New Roman" pitchFamily="18" charset="0"/>
              </a:rPr>
              <a:t>Hoàn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thuế</a:t>
            </a:r>
            <a:r>
              <a:rPr lang="en-US" sz="2000" b="1" i="1" dirty="0">
                <a:latin typeface="Times New Roman" pitchFamily="18" charset="0"/>
                <a:cs typeface="Times New Roman" pitchFamily="18" charset="0"/>
              </a:rPr>
              <a:t> GTGT </a:t>
            </a:r>
            <a:r>
              <a:rPr lang="en-US" sz="2000" b="1" i="1" dirty="0" err="1">
                <a:latin typeface="Times New Roman" pitchFamily="18" charset="0"/>
                <a:cs typeface="Times New Roman" pitchFamily="18" charset="0"/>
              </a:rPr>
              <a:t>đối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với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dự</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án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đầu</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tư</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mới</a:t>
            </a:r>
            <a:r>
              <a:rPr lang="en-US" sz="2000" b="1" i="1"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a:p>
            <a:pPr algn="just"/>
            <a:r>
              <a:rPr lang="en-US" sz="2000" dirty="0" err="1">
                <a:latin typeface="Times New Roman" pitchFamily="18" charset="0"/>
                <a:cs typeface="Times New Roman" pitchFamily="18" charset="0"/>
              </a:rPr>
              <a:t>Sau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bù</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trừ</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nếu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GTGT </a:t>
            </a:r>
            <a:r>
              <a:rPr lang="en-US" sz="2000" dirty="0" err="1">
                <a:latin typeface="Times New Roman" pitchFamily="18" charset="0"/>
                <a:cs typeface="Times New Roman" pitchFamily="18" charset="0"/>
              </a:rPr>
              <a:t>đầu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đầu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chưa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khấu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trừ</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nhỏ</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hơn</a:t>
            </a:r>
            <a:r>
              <a:rPr lang="en-US" sz="2000" dirty="0">
                <a:latin typeface="Times New Roman" pitchFamily="18" charset="0"/>
                <a:cs typeface="Times New Roman" pitchFamily="18" charset="0"/>
              </a:rPr>
              <a:t> 300 </a:t>
            </a:r>
            <a:r>
              <a:rPr lang="en-US" sz="2000" dirty="0" err="1">
                <a:latin typeface="Times New Roman" pitchFamily="18" charset="0"/>
                <a:cs typeface="Times New Roman" pitchFamily="18" charset="0"/>
              </a:rPr>
              <a:t>triệu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đồng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thì</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chuyển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GTGT </a:t>
            </a:r>
            <a:r>
              <a:rPr lang="en-US" sz="2000" dirty="0" err="1">
                <a:latin typeface="Times New Roman" pitchFamily="18" charset="0"/>
                <a:cs typeface="Times New Roman" pitchFamily="18" charset="0"/>
              </a:rPr>
              <a:t>đầu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đầu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kê</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tiếp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b) DN </a:t>
            </a:r>
            <a:r>
              <a:rPr lang="en-US" sz="2000" dirty="0" err="1">
                <a:latin typeface="Times New Roman" pitchFamily="18" charset="0"/>
                <a:cs typeface="Times New Roman" pitchFamily="18" charset="0"/>
              </a:rPr>
              <a:t>đang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thuộc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nộp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GTGT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phương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pháp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khấu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trừ</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đầu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trừ</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đầu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xây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dựng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để</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địa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bàn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tỉnh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trực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thuộc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Trung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ương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tỉnh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đóng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sở</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chính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đang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đoạn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đầu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chưa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chưa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đăng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ký</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chưa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đăng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ký</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thì</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cơ</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sở</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hồ</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sơ</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riêng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đầu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đồng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thời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phải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chuyển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GTGT </a:t>
            </a:r>
            <a:r>
              <a:rPr lang="en-US" sz="2000" dirty="0" err="1">
                <a:latin typeface="Times New Roman" pitchFamily="18" charset="0"/>
                <a:cs typeface="Times New Roman" pitchFamily="18" charset="0"/>
              </a:rPr>
              <a:t>đầu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đầu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để</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bù</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trừ</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việc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kê</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GTGT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sản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xuất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đang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thực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hiện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GTGT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chuyển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đầu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bằng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GTGT </a:t>
            </a:r>
            <a:r>
              <a:rPr lang="en-US" sz="2000" dirty="0" err="1">
                <a:latin typeface="Times New Roman" pitchFamily="18" charset="0"/>
                <a:cs typeface="Times New Roman" pitchFamily="18" charset="0"/>
              </a:rPr>
              <a:t>phải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nộp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sản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xuất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cơ</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sở</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6385">
                                            <p:txEl>
                                              <p:pRg st="3" end="3"/>
                                            </p:txEl>
                                          </p:spTgt>
                                        </p:tgtEl>
                                        <p:attrNameLst>
                                          <p:attrName>style.visibility</p:attrName>
                                        </p:attrNameLst>
                                      </p:cBhvr>
                                      <p:to>
                                        <p:strVal val="visible"/>
                                      </p:to>
                                    </p:set>
                                    <p:animEffect transition="in" filter="wedge">
                                      <p:cBhvr>
                                        <p:cTn id="7" dur="2000"/>
                                        <p:tgtEl>
                                          <p:spTgt spid="1638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16385">
                                            <p:txEl>
                                              <p:pRg st="4" end="4"/>
                                            </p:txEl>
                                          </p:spTgt>
                                        </p:tgtEl>
                                        <p:attrNameLst>
                                          <p:attrName>style.visibility</p:attrName>
                                        </p:attrNameLst>
                                      </p:cBhvr>
                                      <p:to>
                                        <p:strVal val="visible"/>
                                      </p:to>
                                    </p:set>
                                    <p:animEffect transition="in" filter="wedge">
                                      <p:cBhvr>
                                        <p:cTn id="12" dur="2000"/>
                                        <p:tgtEl>
                                          <p:spTgt spid="1638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4343400" cy="563562"/>
          </a:xfrm>
        </p:spPr>
        <p:txBody>
          <a:bodyPr/>
          <a:lstStyle/>
          <a:p>
            <a:r>
              <a:rPr lang="en-US" dirty="0">
                <a:latin typeface="Times New Roman" pitchFamily="18" charset="0"/>
                <a:cs typeface="Times New Roman" pitchFamily="18" charset="0"/>
              </a:rPr>
              <a:t>1.3. </a:t>
            </a:r>
            <a:r>
              <a:rPr lang="en-US" dirty="0" err="1">
                <a:latin typeface="Times New Roman" pitchFamily="18" charset="0"/>
                <a:cs typeface="Times New Roman" pitchFamily="18" charset="0"/>
              </a:rPr>
              <a:t>Hoàn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endParaRPr lang="vi-VN" dirty="0">
              <a:latin typeface="Times New Roman" pitchFamily="18" charset="0"/>
              <a:cs typeface="Times New Roman" pitchFamily="18" charset="0"/>
            </a:endParaRPr>
          </a:p>
        </p:txBody>
      </p:sp>
      <p:sp>
        <p:nvSpPr>
          <p:cNvPr id="16385" name="Rectangle 1"/>
          <p:cNvSpPr>
            <a:spLocks noChangeArrowheads="1"/>
          </p:cNvSpPr>
          <p:nvPr/>
        </p:nvSpPr>
        <p:spPr bwMode="auto">
          <a:xfrm>
            <a:off x="381000" y="1650841"/>
            <a:ext cx="84582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dirty="0" err="1">
                <a:latin typeface="Times New Roman" pitchFamily="18" charset="0"/>
                <a:cs typeface="Times New Roman" pitchFamily="18" charset="0"/>
              </a:rPr>
              <a:t>Kể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từ</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1/1/2014 </a:t>
            </a:r>
            <a:r>
              <a:rPr lang="en-US" sz="2200" b="1" dirty="0" err="1">
                <a:latin typeface="Times New Roman" pitchFamily="18" charset="0"/>
                <a:cs typeface="Times New Roman" pitchFamily="18" charset="0"/>
              </a:rPr>
              <a:t>theo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Số</a:t>
            </a:r>
            <a:r>
              <a:rPr lang="en-US" sz="2200" b="1" dirty="0">
                <a:latin typeface="Times New Roman" pitchFamily="18" charset="0"/>
                <a:cs typeface="Times New Roman" pitchFamily="18" charset="0"/>
              </a:rPr>
              <a:t> 219/2013/TT-BTC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31/12/2013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Bộ</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tài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chính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quy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định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trường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hợp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điều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kiện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thủ</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tục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cụ</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sau</a:t>
            </a:r>
            <a:r>
              <a:rPr lang="en-US" sz="2200" b="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b="1" dirty="0">
                <a:latin typeface="Times New Roman" pitchFamily="18" charset="0"/>
                <a:cs typeface="Times New Roman" pitchFamily="18" charset="0"/>
              </a:rPr>
              <a:t>III. </a:t>
            </a:r>
            <a:r>
              <a:rPr lang="en-US" sz="2200" b="1" dirty="0" err="1">
                <a:latin typeface="Times New Roman" pitchFamily="18" charset="0"/>
                <a:cs typeface="Times New Roman" pitchFamily="18" charset="0"/>
              </a:rPr>
              <a:t>Đối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b="1" i="1" dirty="0">
                <a:latin typeface="Times New Roman" pitchFamily="18" charset="0"/>
                <a:cs typeface="Times New Roman" pitchFamily="18" charset="0"/>
              </a:rPr>
              <a:t>3. </a:t>
            </a:r>
            <a:r>
              <a:rPr lang="en-US" sz="2200" b="1" i="1" dirty="0" err="1">
                <a:latin typeface="Times New Roman" pitchFamily="18" charset="0"/>
                <a:cs typeface="Times New Roman" pitchFamily="18" charset="0"/>
              </a:rPr>
              <a:t>Hoàn</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thuế</a:t>
            </a:r>
            <a:r>
              <a:rPr lang="en-US" sz="2200" b="1" i="1" dirty="0">
                <a:latin typeface="Times New Roman" pitchFamily="18" charset="0"/>
                <a:cs typeface="Times New Roman" pitchFamily="18" charset="0"/>
              </a:rPr>
              <a:t> GTGT </a:t>
            </a:r>
            <a:r>
              <a:rPr lang="en-US" sz="2200" b="1" i="1" dirty="0" err="1">
                <a:latin typeface="Times New Roman" pitchFamily="18" charset="0"/>
                <a:cs typeface="Times New Roman" pitchFamily="18" charset="0"/>
              </a:rPr>
              <a:t>đối</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với</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dự</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án</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đầu</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tư</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mới</a:t>
            </a:r>
            <a:r>
              <a:rPr lang="en-US" sz="2200" b="1" i="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err="1">
                <a:latin typeface="Times New Roman" pitchFamily="18" charset="0"/>
                <a:cs typeface="Times New Roman" pitchFamily="18" charset="0"/>
              </a:rPr>
              <a:t>Sau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bù</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nếu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300 </a:t>
            </a:r>
            <a:r>
              <a:rPr lang="en-US" sz="2200" dirty="0" err="1">
                <a:latin typeface="Times New Roman" pitchFamily="18" charset="0"/>
                <a:cs typeface="Times New Roman" pitchFamily="18" charset="0"/>
              </a:rPr>
              <a:t>triệu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đồng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err="1">
                <a:latin typeface="Times New Roman" pitchFamily="18" charset="0"/>
                <a:cs typeface="Times New Roman" pitchFamily="18" charset="0"/>
              </a:rPr>
              <a:t>Sau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bù</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nếu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nhỏ</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hơn</a:t>
            </a:r>
            <a:r>
              <a:rPr lang="en-US" sz="2200" dirty="0">
                <a:latin typeface="Times New Roman" pitchFamily="18" charset="0"/>
                <a:cs typeface="Times New Roman" pitchFamily="18" charset="0"/>
              </a:rPr>
              <a:t> 300 </a:t>
            </a:r>
            <a:r>
              <a:rPr lang="en-US" sz="2200" dirty="0" err="1">
                <a:latin typeface="Times New Roman" pitchFamily="18" charset="0"/>
                <a:cs typeface="Times New Roman" pitchFamily="18" charset="0"/>
              </a:rPr>
              <a:t>triệu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đồng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chuyển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kê</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tiếp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6385">
                                            <p:txEl>
                                              <p:pRg st="3" end="3"/>
                                            </p:txEl>
                                          </p:spTgt>
                                        </p:tgtEl>
                                        <p:attrNameLst>
                                          <p:attrName>style.visibility</p:attrName>
                                        </p:attrNameLst>
                                      </p:cBhvr>
                                      <p:to>
                                        <p:strVal val="visible"/>
                                      </p:to>
                                    </p:set>
                                    <p:animEffect transition="in" filter="wedge">
                                      <p:cBhvr>
                                        <p:cTn id="7" dur="2000"/>
                                        <p:tgtEl>
                                          <p:spTgt spid="1638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16385">
                                            <p:txEl>
                                              <p:pRg st="4" end="4"/>
                                            </p:txEl>
                                          </p:spTgt>
                                        </p:tgtEl>
                                        <p:attrNameLst>
                                          <p:attrName>style.visibility</p:attrName>
                                        </p:attrNameLst>
                                      </p:cBhvr>
                                      <p:to>
                                        <p:strVal val="visible"/>
                                      </p:to>
                                    </p:set>
                                    <p:animEffect transition="in" filter="wedge">
                                      <p:cBhvr>
                                        <p:cTn id="12" dur="2000"/>
                                        <p:tgtEl>
                                          <p:spTgt spid="1638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4343400" cy="563562"/>
          </a:xfrm>
        </p:spPr>
        <p:txBody>
          <a:bodyPr/>
          <a:lstStyle/>
          <a:p>
            <a:r>
              <a:rPr lang="en-US" dirty="0">
                <a:latin typeface="Times New Roman" pitchFamily="18" charset="0"/>
                <a:cs typeface="Times New Roman" pitchFamily="18" charset="0"/>
              </a:rPr>
              <a:t>1.3. </a:t>
            </a:r>
            <a:r>
              <a:rPr lang="en-US" dirty="0" err="1">
                <a:latin typeface="Times New Roman" pitchFamily="18" charset="0"/>
                <a:cs typeface="Times New Roman" pitchFamily="18" charset="0"/>
              </a:rPr>
              <a:t>Hoàn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endParaRPr lang="vi-VN" dirty="0">
              <a:latin typeface="Times New Roman" pitchFamily="18" charset="0"/>
              <a:cs typeface="Times New Roman" pitchFamily="18" charset="0"/>
            </a:endParaRPr>
          </a:p>
        </p:txBody>
      </p:sp>
      <p:sp>
        <p:nvSpPr>
          <p:cNvPr id="16385" name="Rectangle 1"/>
          <p:cNvSpPr>
            <a:spLocks noChangeArrowheads="1"/>
          </p:cNvSpPr>
          <p:nvPr/>
        </p:nvSpPr>
        <p:spPr bwMode="auto">
          <a:xfrm>
            <a:off x="381000" y="804457"/>
            <a:ext cx="8458200"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dirty="0" err="1">
                <a:latin typeface="Times New Roman" pitchFamily="18" charset="0"/>
                <a:cs typeface="Times New Roman" pitchFamily="18" charset="0"/>
              </a:rPr>
              <a:t>Kể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từ</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1/1/2014 </a:t>
            </a:r>
            <a:r>
              <a:rPr lang="en-US" sz="2200" b="1" dirty="0" err="1">
                <a:latin typeface="Times New Roman" pitchFamily="18" charset="0"/>
                <a:cs typeface="Times New Roman" pitchFamily="18" charset="0"/>
              </a:rPr>
              <a:t>theo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Số</a:t>
            </a:r>
            <a:r>
              <a:rPr lang="en-US" sz="2200" b="1" dirty="0">
                <a:latin typeface="Times New Roman" pitchFamily="18" charset="0"/>
                <a:cs typeface="Times New Roman" pitchFamily="18" charset="0"/>
              </a:rPr>
              <a:t> 219/2013/TT-BTC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31/12/2013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Bộ</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tài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chính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quy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định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trường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hợp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điều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kiện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thủ</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tục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cụ</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sau</a:t>
            </a:r>
            <a:r>
              <a:rPr lang="en-US" sz="2200" b="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b="1" dirty="0">
                <a:latin typeface="Times New Roman" pitchFamily="18" charset="0"/>
                <a:cs typeface="Times New Roman" pitchFamily="18" charset="0"/>
              </a:rPr>
              <a:t>III. </a:t>
            </a:r>
            <a:r>
              <a:rPr lang="en-US" sz="2200" b="1" dirty="0" err="1">
                <a:latin typeface="Times New Roman" pitchFamily="18" charset="0"/>
                <a:cs typeface="Times New Roman" pitchFamily="18" charset="0"/>
              </a:rPr>
              <a:t>Đối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b="1" i="1" dirty="0">
                <a:latin typeface="Times New Roman" pitchFamily="18" charset="0"/>
                <a:cs typeface="Times New Roman" pitchFamily="18" charset="0"/>
              </a:rPr>
              <a:t>4. DN </a:t>
            </a:r>
            <a:r>
              <a:rPr lang="en-US" sz="2200" b="1" i="1" dirty="0" err="1">
                <a:latin typeface="Times New Roman" pitchFamily="18" charset="0"/>
                <a:cs typeface="Times New Roman" pitchFamily="18" charset="0"/>
              </a:rPr>
              <a:t>trong</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kê</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kê</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dịch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nếu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dịch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300 </a:t>
            </a:r>
            <a:r>
              <a:rPr lang="en-US" sz="2200" dirty="0" err="1">
                <a:latin typeface="Times New Roman" pitchFamily="18" charset="0"/>
                <a:cs typeface="Times New Roman" pitchFamily="18" charset="0"/>
              </a:rPr>
              <a:t>triệu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đồng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tăng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tăng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dịch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đủ</a:t>
            </a:r>
            <a:r>
              <a:rPr lang="en-US" sz="2200" dirty="0">
                <a:latin typeface="Times New Roman" pitchFamily="18" charset="0"/>
                <a:cs typeface="Times New Roman" pitchFamily="18" charset="0"/>
              </a:rPr>
              <a:t> 300 </a:t>
            </a:r>
            <a:r>
              <a:rPr lang="en-US" sz="2200" dirty="0" err="1">
                <a:latin typeface="Times New Roman" pitchFamily="18" charset="0"/>
                <a:cs typeface="Times New Roman" pitchFamily="18" charset="0"/>
              </a:rPr>
              <a:t>triệu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đồng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tiếp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a:t>
            </a:r>
            <a:r>
              <a:rPr lang="en-US" sz="2200" dirty="0" err="1">
                <a:latin typeface="Times New Roman" pitchFamily="18" charset="0"/>
                <a:cs typeface="Times New Roman" pitchFamily="18" charset="0"/>
              </a:rPr>
              <a:t>quý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vừa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dịch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vừa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dịch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nước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dịch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nếu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dịch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300 </a:t>
            </a:r>
            <a:r>
              <a:rPr lang="en-US" sz="2200" dirty="0" err="1">
                <a:latin typeface="Times New Roman" pitchFamily="18" charset="0"/>
                <a:cs typeface="Times New Roman" pitchFamily="18" charset="0"/>
              </a:rPr>
              <a:t>triệu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đồng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lên</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6385">
                                            <p:txEl>
                                              <p:pRg st="2" end="2"/>
                                            </p:txEl>
                                          </p:spTgt>
                                        </p:tgtEl>
                                        <p:attrNameLst>
                                          <p:attrName>style.visibility</p:attrName>
                                        </p:attrNameLst>
                                      </p:cBhvr>
                                      <p:to>
                                        <p:strVal val="visible"/>
                                      </p:to>
                                    </p:set>
                                    <p:animEffect transition="in" filter="wedge">
                                      <p:cBhvr>
                                        <p:cTn id="7" dur="2000"/>
                                        <p:tgtEl>
                                          <p:spTgt spid="1638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16385">
                                            <p:txEl>
                                              <p:pRg st="3" end="3"/>
                                            </p:txEl>
                                          </p:spTgt>
                                        </p:tgtEl>
                                        <p:attrNameLst>
                                          <p:attrName>style.visibility</p:attrName>
                                        </p:attrNameLst>
                                      </p:cBhvr>
                                      <p:to>
                                        <p:strVal val="visible"/>
                                      </p:to>
                                    </p:set>
                                    <p:animEffect transition="in" filter="wedge">
                                      <p:cBhvr>
                                        <p:cTn id="12" dur="2000"/>
                                        <p:tgtEl>
                                          <p:spTgt spid="1638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828800" y="236220"/>
            <a:ext cx="4343400" cy="563562"/>
          </a:xfrm>
        </p:spPr>
        <p:txBody>
          <a:bodyPr/>
          <a:lstStyle/>
          <a:p>
            <a:r>
              <a:rPr lang="en-US" dirty="0">
                <a:latin typeface="Times New Roman" pitchFamily="18" charset="0"/>
                <a:cs typeface="Times New Roman" pitchFamily="18" charset="0"/>
              </a:rPr>
              <a:t>1.3. </a:t>
            </a:r>
            <a:r>
              <a:rPr lang="en-US" dirty="0" err="1">
                <a:latin typeface="Times New Roman" pitchFamily="18" charset="0"/>
                <a:cs typeface="Times New Roman" pitchFamily="18" charset="0"/>
              </a:rPr>
              <a:t>Hoàn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endParaRPr lang="vi-VN" dirty="0">
              <a:latin typeface="Times New Roman" pitchFamily="18" charset="0"/>
              <a:cs typeface="Times New Roman" pitchFamily="18" charset="0"/>
            </a:endParaRPr>
          </a:p>
        </p:txBody>
      </p:sp>
      <p:sp>
        <p:nvSpPr>
          <p:cNvPr id="16385" name="Rectangle 1"/>
          <p:cNvSpPr>
            <a:spLocks noChangeArrowheads="1"/>
          </p:cNvSpPr>
          <p:nvPr/>
        </p:nvSpPr>
        <p:spPr bwMode="auto">
          <a:xfrm>
            <a:off x="152400" y="914400"/>
            <a:ext cx="87630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b="1" dirty="0" err="1">
                <a:latin typeface="Times New Roman" pitchFamily="18" charset="0"/>
                <a:cs typeface="Times New Roman" pitchFamily="18" charset="0"/>
              </a:rPr>
              <a:t>Kể</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từ</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ngày</a:t>
            </a:r>
            <a:r>
              <a:rPr lang="en-US" b="1" dirty="0">
                <a:latin typeface="Times New Roman" pitchFamily="18" charset="0"/>
                <a:cs typeface="Times New Roman" pitchFamily="18" charset="0"/>
              </a:rPr>
              <a:t> 1/1/2014 </a:t>
            </a:r>
            <a:r>
              <a:rPr lang="en-US" b="1" dirty="0" err="1">
                <a:latin typeface="Times New Roman" pitchFamily="18" charset="0"/>
                <a:cs typeface="Times New Roman" pitchFamily="18" charset="0"/>
              </a:rPr>
              <a:t>theo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Thông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tư</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219/2013/TT-BTC </a:t>
            </a:r>
            <a:r>
              <a:rPr lang="en-US" b="1" dirty="0" err="1">
                <a:latin typeface="Times New Roman" pitchFamily="18" charset="0"/>
                <a:cs typeface="Times New Roman" pitchFamily="18" charset="0"/>
              </a:rPr>
              <a:t>ngày</a:t>
            </a:r>
            <a:r>
              <a:rPr lang="en-US" b="1" dirty="0">
                <a:latin typeface="Times New Roman" pitchFamily="18" charset="0"/>
                <a:cs typeface="Times New Roman" pitchFamily="18" charset="0"/>
              </a:rPr>
              <a:t> 31/12/2013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Bộ</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tài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chính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quy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định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các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đối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tượng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trường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hợp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được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hoàn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 </a:t>
            </a:r>
            <a:r>
              <a:rPr lang="en-US" b="1" dirty="0" err="1">
                <a:latin typeface="Times New Roman" pitchFamily="18" charset="0"/>
                <a:cs typeface="Times New Roman" pitchFamily="18" charset="0"/>
              </a:rPr>
              <a:t>điều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kiện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thủ</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tục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hoàn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 </a:t>
            </a:r>
            <a:r>
              <a:rPr lang="en-US" b="1" dirty="0" err="1">
                <a:latin typeface="Times New Roman" pitchFamily="18" charset="0"/>
                <a:cs typeface="Times New Roman" pitchFamily="18" charset="0"/>
              </a:rPr>
              <a:t>cụ</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thể</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như</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sau</a:t>
            </a:r>
            <a:r>
              <a:rPr lang="en-US" b="1" dirty="0">
                <a:latin typeface="Times New Roman" pitchFamily="18" charset="0"/>
                <a:cs typeface="Times New Roman" pitchFamily="18" charset="0"/>
              </a:rPr>
              <a:t>:</a:t>
            </a:r>
            <a:endParaRPr lang="vi-VN" dirty="0">
              <a:latin typeface="Times New Roman" pitchFamily="18" charset="0"/>
              <a:cs typeface="Times New Roman" pitchFamily="18" charset="0"/>
            </a:endParaRPr>
          </a:p>
          <a:p>
            <a:pPr algn="just"/>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III. </a:t>
            </a:r>
            <a:r>
              <a:rPr lang="en-US" b="1" dirty="0" err="1">
                <a:latin typeface="Times New Roman" pitchFamily="18" charset="0"/>
                <a:cs typeface="Times New Roman" pitchFamily="18" charset="0"/>
              </a:rPr>
              <a:t>Đối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tượng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được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hoàn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a:t>
            </a:r>
            <a:endParaRPr lang="vi-VN" dirty="0">
              <a:latin typeface="Times New Roman" pitchFamily="18" charset="0"/>
              <a:cs typeface="Times New Roman" pitchFamily="18" charset="0"/>
            </a:endParaRPr>
          </a:p>
          <a:p>
            <a:pPr algn="just"/>
            <a:r>
              <a:rPr lang="en-US" dirty="0">
                <a:latin typeface="Times New Roman" pitchFamily="18" charset="0"/>
                <a:cs typeface="Times New Roman" pitchFamily="18" charset="0"/>
              </a:rPr>
              <a:t> </a:t>
            </a:r>
            <a:r>
              <a:rPr lang="en-US" b="1" i="1" dirty="0">
                <a:latin typeface="Times New Roman" pitchFamily="18" charset="0"/>
                <a:cs typeface="Times New Roman" pitchFamily="18" charset="0"/>
              </a:rPr>
              <a:t>4. DN </a:t>
            </a:r>
            <a:r>
              <a:rPr lang="en-US" b="1" i="1" dirty="0" err="1">
                <a:latin typeface="Times New Roman" pitchFamily="18" charset="0"/>
                <a:cs typeface="Times New Roman" pitchFamily="18" charset="0"/>
              </a:rPr>
              <a:t>trong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Số</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 </a:t>
            </a:r>
            <a:r>
              <a:rPr lang="en-US" dirty="0" err="1">
                <a:latin typeface="Times New Roman" pitchFamily="18" charset="0"/>
                <a:cs typeface="Times New Roman" pitchFamily="18" charset="0"/>
              </a:rPr>
              <a:t>đầu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dịch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xuất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khẩu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sau</a:t>
            </a:r>
            <a:r>
              <a:rPr lang="en-US" dirty="0">
                <a:latin typeface="Times New Roman" pitchFamily="18" charset="0"/>
                <a:cs typeface="Times New Roman" pitchFamily="18" charset="0"/>
              </a:rPr>
              <a:t>:</a:t>
            </a:r>
            <a:endParaRPr lang="vi-VN"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76200" y="2743200"/>
          <a:ext cx="8915400" cy="2057400"/>
        </p:xfrm>
        <a:graphic>
          <a:graphicData uri="http://schemas.openxmlformats.org/drawingml/2006/table">
            <a:tbl>
              <a:tblPr/>
              <a:tblGrid>
                <a:gridCol w="1295400">
                  <a:extLst>
                    <a:ext uri="{9D8B030D-6E8A-4147-A177-3AD203B41FA5}">
                      <a16:colId xmlns:a16="http://schemas.microsoft.com/office/drawing/2014/main" val="20000"/>
                    </a:ext>
                  </a:extLst>
                </a:gridCol>
                <a:gridCol w="5334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304800">
                  <a:extLst>
                    <a:ext uri="{9D8B030D-6E8A-4147-A177-3AD203B41FA5}">
                      <a16:colId xmlns:a16="http://schemas.microsoft.com/office/drawing/2014/main" val="20003"/>
                    </a:ext>
                  </a:extLst>
                </a:gridCol>
                <a:gridCol w="5410200">
                  <a:extLst>
                    <a:ext uri="{9D8B030D-6E8A-4147-A177-3AD203B41FA5}">
                      <a16:colId xmlns:a16="http://schemas.microsoft.com/office/drawing/2014/main" val="20004"/>
                    </a:ext>
                  </a:extLst>
                </a:gridCol>
              </a:tblGrid>
              <a:tr h="1676400">
                <a:tc>
                  <a:txBody>
                    <a:bodyPr/>
                    <a:lstStyle/>
                    <a:p>
                      <a:pPr algn="ctr">
                        <a:lnSpc>
                          <a:spcPct val="150000"/>
                        </a:lnSpc>
                        <a:spcAft>
                          <a:spcPts val="0"/>
                        </a:spcAft>
                      </a:pPr>
                      <a:r>
                        <a:rPr lang="en-US" sz="1800" b="1" dirty="0" err="1">
                          <a:latin typeface="Times New Roman"/>
                          <a:ea typeface="Times New Roman"/>
                          <a:cs typeface="Times New Roman"/>
                        </a:rPr>
                        <a:t>Số</a:t>
                      </a:r>
                      <a:r>
                        <a:rPr lang="en-US" sz="1800" b="1" dirty="0">
                          <a:latin typeface="Times New Roman"/>
                          <a:ea typeface="Times New Roman"/>
                          <a:cs typeface="Times New Roman"/>
                        </a:rPr>
                        <a:t> </a:t>
                      </a:r>
                      <a:r>
                        <a:rPr lang="en-US" sz="1800" b="1" dirty="0" err="1">
                          <a:latin typeface="Times New Roman"/>
                          <a:ea typeface="Times New Roman"/>
                          <a:cs typeface="Times New Roman"/>
                        </a:rPr>
                        <a:t>thuế</a:t>
                      </a:r>
                      <a:r>
                        <a:rPr lang="en-US" sz="1800" b="1" dirty="0">
                          <a:latin typeface="Times New Roman"/>
                          <a:ea typeface="Times New Roman"/>
                          <a:cs typeface="Times New Roman"/>
                        </a:rPr>
                        <a:t> GTGT </a:t>
                      </a:r>
                      <a:r>
                        <a:rPr lang="en-US" sz="1800" b="1" dirty="0" err="1">
                          <a:latin typeface="Times New Roman"/>
                          <a:ea typeface="Times New Roman"/>
                          <a:cs typeface="Times New Roman"/>
                        </a:rPr>
                        <a:t>chưa</a:t>
                      </a:r>
                      <a:r>
                        <a:rPr lang="en-US" sz="1800" b="1" dirty="0">
                          <a:latin typeface="Times New Roman"/>
                          <a:ea typeface="Times New Roman"/>
                          <a:cs typeface="Times New Roman"/>
                        </a:rPr>
                        <a:t> </a:t>
                      </a:r>
                      <a:r>
                        <a:rPr lang="en-US" sz="1800" b="1" dirty="0" err="1">
                          <a:latin typeface="Times New Roman"/>
                          <a:ea typeface="Times New Roman"/>
                          <a:cs typeface="Times New Roman"/>
                        </a:rPr>
                        <a:t>khấu</a:t>
                      </a:r>
                      <a:r>
                        <a:rPr lang="en-US" sz="1800" b="1" dirty="0">
                          <a:latin typeface="Times New Roman"/>
                          <a:ea typeface="Times New Roman"/>
                          <a:cs typeface="Times New Roman"/>
                        </a:rPr>
                        <a:t> </a:t>
                      </a:r>
                      <a:r>
                        <a:rPr lang="en-US" sz="1800" b="1" dirty="0" err="1">
                          <a:latin typeface="Times New Roman"/>
                          <a:ea typeface="Times New Roman"/>
                          <a:cs typeface="Times New Roman"/>
                        </a:rPr>
                        <a:t>trừ</a:t>
                      </a:r>
                      <a:r>
                        <a:rPr lang="en-US" sz="1800" b="1" dirty="0">
                          <a:latin typeface="Times New Roman"/>
                          <a:ea typeface="Times New Roman"/>
                          <a:cs typeface="Times New Roman"/>
                        </a:rPr>
                        <a:t> </a:t>
                      </a:r>
                      <a:r>
                        <a:rPr lang="en-US" sz="1800" b="1" dirty="0" err="1">
                          <a:latin typeface="Times New Roman"/>
                          <a:ea typeface="Times New Roman"/>
                          <a:cs typeface="Times New Roman"/>
                        </a:rPr>
                        <a:t>hết</a:t>
                      </a:r>
                      <a:r>
                        <a:rPr lang="en-US" sz="1800" b="1" dirty="0">
                          <a:latin typeface="Times New Roman"/>
                          <a:ea typeface="Times New Roman"/>
                          <a:cs typeface="Times New Roman"/>
                        </a:rPr>
                        <a:t> </a:t>
                      </a:r>
                      <a:r>
                        <a:rPr lang="en-US" sz="1800" b="1" dirty="0" err="1">
                          <a:latin typeface="Times New Roman"/>
                          <a:ea typeface="Times New Roman"/>
                          <a:cs typeface="Times New Roman"/>
                        </a:rPr>
                        <a:t>của</a:t>
                      </a:r>
                      <a:r>
                        <a:rPr lang="en-US" sz="1800" b="1" dirty="0">
                          <a:latin typeface="Times New Roman"/>
                          <a:ea typeface="Times New Roman"/>
                          <a:cs typeface="Times New Roman"/>
                        </a:rPr>
                        <a:t> </a:t>
                      </a:r>
                      <a:r>
                        <a:rPr lang="en-US" sz="1800" b="1" dirty="0" err="1">
                          <a:latin typeface="Times New Roman"/>
                          <a:ea typeface="Times New Roman"/>
                          <a:cs typeface="Times New Roman"/>
                        </a:rPr>
                        <a:t>tháng</a:t>
                      </a:r>
                      <a:r>
                        <a:rPr lang="en-US" sz="1800" b="1" dirty="0">
                          <a:latin typeface="Times New Roman"/>
                          <a:ea typeface="Times New Roman"/>
                          <a:cs typeface="Times New Roman"/>
                        </a:rPr>
                        <a:t> /</a:t>
                      </a:r>
                      <a:r>
                        <a:rPr lang="en-US" sz="1800" b="1" dirty="0" err="1">
                          <a:latin typeface="Times New Roman"/>
                          <a:ea typeface="Times New Roman"/>
                          <a:cs typeface="Times New Roman"/>
                        </a:rPr>
                        <a:t>quý</a:t>
                      </a:r>
                      <a:endParaRPr lang="vi-VN" sz="1800" b="1" dirty="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1800" b="1" dirty="0">
                          <a:latin typeface="Times New Roman"/>
                          <a:ea typeface="Times New Roman"/>
                          <a:cs typeface="Times New Roman"/>
                        </a:rPr>
                        <a:t>=</a:t>
                      </a:r>
                      <a:endParaRPr lang="vi-VN" sz="1800" b="1" dirty="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1800" b="1" dirty="0" err="1">
                          <a:latin typeface="Times New Roman"/>
                          <a:ea typeface="Times New Roman"/>
                          <a:cs typeface="Times New Roman"/>
                        </a:rPr>
                        <a:t>Thuế</a:t>
                      </a:r>
                      <a:r>
                        <a:rPr lang="en-US" sz="1800" b="1" dirty="0">
                          <a:latin typeface="Times New Roman"/>
                          <a:ea typeface="Times New Roman"/>
                          <a:cs typeface="Times New Roman"/>
                        </a:rPr>
                        <a:t> GTGT </a:t>
                      </a:r>
                      <a:r>
                        <a:rPr lang="en-US" sz="1800" b="1" dirty="0" err="1">
                          <a:latin typeface="Times New Roman"/>
                          <a:ea typeface="Times New Roman"/>
                          <a:cs typeface="Times New Roman"/>
                        </a:rPr>
                        <a:t>đầu</a:t>
                      </a:r>
                      <a:r>
                        <a:rPr lang="en-US" sz="1800" b="1" dirty="0">
                          <a:latin typeface="Times New Roman"/>
                          <a:ea typeface="Times New Roman"/>
                          <a:cs typeface="Times New Roman"/>
                        </a:rPr>
                        <a:t> </a:t>
                      </a:r>
                      <a:r>
                        <a:rPr lang="en-US" sz="1800" b="1" dirty="0" err="1">
                          <a:latin typeface="Times New Roman"/>
                          <a:ea typeface="Times New Roman"/>
                          <a:cs typeface="Times New Roman"/>
                        </a:rPr>
                        <a:t>ra</a:t>
                      </a:r>
                      <a:r>
                        <a:rPr lang="en-US" sz="1800" b="1" dirty="0">
                          <a:latin typeface="Times New Roman"/>
                          <a:ea typeface="Times New Roman"/>
                          <a:cs typeface="Times New Roman"/>
                        </a:rPr>
                        <a:t> </a:t>
                      </a:r>
                      <a:r>
                        <a:rPr lang="en-US" sz="1800" b="1" dirty="0" err="1">
                          <a:latin typeface="Times New Roman"/>
                          <a:ea typeface="Times New Roman"/>
                          <a:cs typeface="Times New Roman"/>
                        </a:rPr>
                        <a:t>của</a:t>
                      </a:r>
                      <a:r>
                        <a:rPr lang="en-US" sz="1800" b="1" dirty="0">
                          <a:latin typeface="Times New Roman"/>
                          <a:ea typeface="Times New Roman"/>
                          <a:cs typeface="Times New Roman"/>
                        </a:rPr>
                        <a:t> </a:t>
                      </a:r>
                      <a:r>
                        <a:rPr lang="en-US" sz="1800" b="1" dirty="0" err="1">
                          <a:latin typeface="Times New Roman"/>
                          <a:ea typeface="Times New Roman"/>
                          <a:cs typeface="Times New Roman"/>
                        </a:rPr>
                        <a:t>hàng</a:t>
                      </a:r>
                      <a:r>
                        <a:rPr lang="en-US" sz="1800" b="1" dirty="0">
                          <a:latin typeface="Times New Roman"/>
                          <a:ea typeface="Times New Roman"/>
                          <a:cs typeface="Times New Roman"/>
                        </a:rPr>
                        <a:t> </a:t>
                      </a:r>
                      <a:r>
                        <a:rPr lang="en-US" sz="1800" b="1" dirty="0" err="1">
                          <a:latin typeface="Times New Roman"/>
                          <a:ea typeface="Times New Roman"/>
                          <a:cs typeface="Times New Roman"/>
                        </a:rPr>
                        <a:t>hóa</a:t>
                      </a:r>
                      <a:r>
                        <a:rPr lang="en-US" sz="1800" b="1" dirty="0">
                          <a:latin typeface="Times New Roman"/>
                          <a:ea typeface="Times New Roman"/>
                          <a:cs typeface="Times New Roman"/>
                        </a:rPr>
                        <a:t>, </a:t>
                      </a:r>
                      <a:r>
                        <a:rPr lang="en-US" sz="1800" b="1" dirty="0" err="1">
                          <a:latin typeface="Times New Roman"/>
                          <a:ea typeface="Times New Roman"/>
                          <a:cs typeface="Times New Roman"/>
                        </a:rPr>
                        <a:t>dịch</a:t>
                      </a:r>
                      <a:r>
                        <a:rPr lang="en-US" sz="1800" b="1" dirty="0">
                          <a:latin typeface="Times New Roman"/>
                          <a:ea typeface="Times New Roman"/>
                          <a:cs typeface="Times New Roman"/>
                        </a:rPr>
                        <a:t> </a:t>
                      </a:r>
                      <a:r>
                        <a:rPr lang="en-US" sz="1800" b="1" dirty="0" err="1">
                          <a:latin typeface="Times New Roman"/>
                          <a:ea typeface="Times New Roman"/>
                          <a:cs typeface="Times New Roman"/>
                        </a:rPr>
                        <a:t>vụ</a:t>
                      </a:r>
                      <a:r>
                        <a:rPr lang="en-US" sz="1800" b="1" dirty="0">
                          <a:latin typeface="Times New Roman"/>
                          <a:ea typeface="Times New Roman"/>
                          <a:cs typeface="Times New Roman"/>
                        </a:rPr>
                        <a:t> </a:t>
                      </a:r>
                      <a:r>
                        <a:rPr lang="en-US" sz="1800" b="1" dirty="0" err="1">
                          <a:latin typeface="Times New Roman"/>
                          <a:ea typeface="Times New Roman"/>
                          <a:cs typeface="Times New Roman"/>
                        </a:rPr>
                        <a:t>bán</a:t>
                      </a:r>
                      <a:r>
                        <a:rPr lang="en-US" sz="1800" b="1" dirty="0">
                          <a:latin typeface="Times New Roman"/>
                          <a:ea typeface="Times New Roman"/>
                          <a:cs typeface="Times New Roman"/>
                        </a:rPr>
                        <a:t> </a:t>
                      </a:r>
                      <a:r>
                        <a:rPr lang="en-US" sz="1800" b="1" dirty="0" err="1">
                          <a:latin typeface="Times New Roman"/>
                          <a:ea typeface="Times New Roman"/>
                          <a:cs typeface="Times New Roman"/>
                        </a:rPr>
                        <a:t>trong</a:t>
                      </a:r>
                      <a:r>
                        <a:rPr lang="en-US" sz="1800" b="1" dirty="0">
                          <a:latin typeface="Times New Roman"/>
                          <a:ea typeface="Times New Roman"/>
                          <a:cs typeface="Times New Roman"/>
                        </a:rPr>
                        <a:t> </a:t>
                      </a:r>
                      <a:r>
                        <a:rPr lang="en-US" sz="1800" b="1" dirty="0" err="1">
                          <a:latin typeface="Times New Roman"/>
                          <a:ea typeface="Times New Roman"/>
                          <a:cs typeface="Times New Roman"/>
                        </a:rPr>
                        <a:t>nước</a:t>
                      </a:r>
                      <a:endParaRPr lang="vi-VN" sz="1800" b="1" dirty="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1800" b="1" dirty="0">
                          <a:latin typeface="Times New Roman"/>
                          <a:ea typeface="Times New Roman"/>
                          <a:cs typeface="Times New Roman"/>
                        </a:rPr>
                        <a:t>_</a:t>
                      </a:r>
                      <a:endParaRPr lang="vi-VN" sz="1800" b="1" dirty="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1800" b="1" dirty="0" err="1">
                          <a:latin typeface="Times New Roman"/>
                          <a:ea typeface="Times New Roman"/>
                          <a:cs typeface="Times New Roman"/>
                        </a:rPr>
                        <a:t>Tổng</a:t>
                      </a:r>
                      <a:r>
                        <a:rPr lang="en-US" sz="1800" b="1" dirty="0">
                          <a:latin typeface="Times New Roman"/>
                          <a:ea typeface="Times New Roman"/>
                          <a:cs typeface="Times New Roman"/>
                        </a:rPr>
                        <a:t> </a:t>
                      </a:r>
                      <a:r>
                        <a:rPr lang="en-US" sz="1800" b="1" dirty="0" err="1">
                          <a:latin typeface="Times New Roman"/>
                          <a:ea typeface="Times New Roman"/>
                          <a:cs typeface="Times New Roman"/>
                        </a:rPr>
                        <a:t>số</a:t>
                      </a:r>
                      <a:r>
                        <a:rPr lang="en-US" sz="1800" b="1" dirty="0">
                          <a:latin typeface="Times New Roman"/>
                          <a:ea typeface="Times New Roman"/>
                          <a:cs typeface="Times New Roman"/>
                        </a:rPr>
                        <a:t> </a:t>
                      </a:r>
                      <a:r>
                        <a:rPr lang="en-US" sz="1800" b="1" dirty="0" err="1">
                          <a:latin typeface="Times New Roman"/>
                          <a:ea typeface="Times New Roman"/>
                          <a:cs typeface="Times New Roman"/>
                        </a:rPr>
                        <a:t>thuế</a:t>
                      </a:r>
                      <a:r>
                        <a:rPr lang="en-US" sz="1800" b="1" dirty="0">
                          <a:latin typeface="Times New Roman"/>
                          <a:ea typeface="Times New Roman"/>
                          <a:cs typeface="Times New Roman"/>
                        </a:rPr>
                        <a:t> GTGT </a:t>
                      </a:r>
                      <a:r>
                        <a:rPr lang="en-US" sz="1800" b="1" dirty="0" err="1">
                          <a:latin typeface="Times New Roman"/>
                          <a:ea typeface="Times New Roman"/>
                          <a:cs typeface="Times New Roman"/>
                        </a:rPr>
                        <a:t>đầu</a:t>
                      </a:r>
                      <a:r>
                        <a:rPr lang="en-US" sz="1800" b="1" dirty="0">
                          <a:latin typeface="Times New Roman"/>
                          <a:ea typeface="Times New Roman"/>
                          <a:cs typeface="Times New Roman"/>
                        </a:rPr>
                        <a:t> </a:t>
                      </a:r>
                      <a:r>
                        <a:rPr lang="en-US" sz="1800" b="1" dirty="0" err="1">
                          <a:latin typeface="Times New Roman"/>
                          <a:ea typeface="Times New Roman"/>
                          <a:cs typeface="Times New Roman"/>
                        </a:rPr>
                        <a:t>vào</a:t>
                      </a:r>
                      <a:r>
                        <a:rPr lang="en-US" sz="1800" b="1" dirty="0">
                          <a:latin typeface="Times New Roman"/>
                          <a:ea typeface="Times New Roman"/>
                          <a:cs typeface="Times New Roman"/>
                        </a:rPr>
                        <a:t> </a:t>
                      </a:r>
                      <a:r>
                        <a:rPr lang="en-US" sz="1800" b="1" dirty="0" err="1">
                          <a:latin typeface="Times New Roman"/>
                          <a:ea typeface="Times New Roman"/>
                          <a:cs typeface="Times New Roman"/>
                        </a:rPr>
                        <a:t>được</a:t>
                      </a:r>
                      <a:r>
                        <a:rPr lang="en-US" sz="1800" b="1" dirty="0">
                          <a:latin typeface="Times New Roman"/>
                          <a:ea typeface="Times New Roman"/>
                          <a:cs typeface="Times New Roman"/>
                        </a:rPr>
                        <a:t> </a:t>
                      </a:r>
                      <a:r>
                        <a:rPr lang="en-US" sz="1800" b="1" dirty="0" err="1">
                          <a:latin typeface="Times New Roman"/>
                          <a:ea typeface="Times New Roman"/>
                          <a:cs typeface="Times New Roman"/>
                        </a:rPr>
                        <a:t>khấu</a:t>
                      </a:r>
                      <a:r>
                        <a:rPr lang="en-US" sz="1800" b="1" dirty="0">
                          <a:latin typeface="Times New Roman"/>
                          <a:ea typeface="Times New Roman"/>
                          <a:cs typeface="Times New Roman"/>
                        </a:rPr>
                        <a:t> </a:t>
                      </a:r>
                      <a:r>
                        <a:rPr lang="en-US" sz="1800" b="1" dirty="0" err="1">
                          <a:latin typeface="Times New Roman"/>
                          <a:ea typeface="Times New Roman"/>
                          <a:cs typeface="Times New Roman"/>
                        </a:rPr>
                        <a:t>trừ</a:t>
                      </a:r>
                      <a:r>
                        <a:rPr lang="en-US" sz="1800" b="1" dirty="0">
                          <a:latin typeface="Times New Roman"/>
                          <a:ea typeface="Times New Roman"/>
                          <a:cs typeface="Times New Roman"/>
                        </a:rPr>
                        <a:t> </a:t>
                      </a:r>
                      <a:r>
                        <a:rPr lang="en-US" sz="1800" b="1" dirty="0" err="1">
                          <a:latin typeface="Times New Roman"/>
                          <a:ea typeface="Times New Roman"/>
                          <a:cs typeface="Times New Roman"/>
                        </a:rPr>
                        <a:t>trong</a:t>
                      </a:r>
                      <a:r>
                        <a:rPr lang="en-US" sz="1800" b="1" dirty="0">
                          <a:latin typeface="Times New Roman"/>
                          <a:ea typeface="Times New Roman"/>
                          <a:cs typeface="Times New Roman"/>
                        </a:rPr>
                        <a:t> </a:t>
                      </a:r>
                      <a:r>
                        <a:rPr lang="en-US" sz="1800" b="1" dirty="0" err="1">
                          <a:latin typeface="Times New Roman"/>
                          <a:ea typeface="Times New Roman"/>
                          <a:cs typeface="Times New Roman"/>
                        </a:rPr>
                        <a:t>tháng</a:t>
                      </a:r>
                      <a:r>
                        <a:rPr lang="en-US" sz="1800" b="1" dirty="0">
                          <a:latin typeface="Times New Roman"/>
                          <a:ea typeface="Times New Roman"/>
                          <a:cs typeface="Times New Roman"/>
                        </a:rPr>
                        <a:t>/</a:t>
                      </a:r>
                      <a:r>
                        <a:rPr lang="en-US" sz="1800" b="1" dirty="0" err="1">
                          <a:latin typeface="Times New Roman"/>
                          <a:ea typeface="Times New Roman"/>
                          <a:cs typeface="Times New Roman"/>
                        </a:rPr>
                        <a:t>quý</a:t>
                      </a:r>
                      <a:r>
                        <a:rPr lang="en-US" sz="1800" b="1" dirty="0">
                          <a:latin typeface="Times New Roman"/>
                          <a:ea typeface="Times New Roman"/>
                          <a:cs typeface="Times New Roman"/>
                        </a:rPr>
                        <a:t> (</a:t>
                      </a:r>
                      <a:r>
                        <a:rPr lang="en-US" sz="1800" b="1" dirty="0" err="1">
                          <a:latin typeface="Times New Roman"/>
                          <a:ea typeface="Times New Roman"/>
                          <a:cs typeface="Times New Roman"/>
                        </a:rPr>
                        <a:t>bao</a:t>
                      </a:r>
                      <a:r>
                        <a:rPr lang="en-US" sz="1800" b="1" dirty="0">
                          <a:latin typeface="Times New Roman"/>
                          <a:ea typeface="Times New Roman"/>
                          <a:cs typeface="Times New Roman"/>
                        </a:rPr>
                        <a:t> </a:t>
                      </a:r>
                      <a:r>
                        <a:rPr lang="en-US" sz="1800" b="1" dirty="0" err="1">
                          <a:latin typeface="Times New Roman"/>
                          <a:ea typeface="Times New Roman"/>
                          <a:cs typeface="Times New Roman"/>
                        </a:rPr>
                        <a:t>gồm</a:t>
                      </a:r>
                      <a:r>
                        <a:rPr lang="en-US" sz="1800" b="1" dirty="0">
                          <a:latin typeface="Times New Roman"/>
                          <a:ea typeface="Times New Roman"/>
                          <a:cs typeface="Times New Roman"/>
                        </a:rPr>
                        <a:t>: </a:t>
                      </a:r>
                      <a:r>
                        <a:rPr lang="en-US" sz="1800" b="1" dirty="0" err="1">
                          <a:latin typeface="Times New Roman"/>
                          <a:ea typeface="Times New Roman"/>
                          <a:cs typeface="Times New Roman"/>
                        </a:rPr>
                        <a:t>thuế</a:t>
                      </a:r>
                      <a:r>
                        <a:rPr lang="en-US" sz="1800" b="1" dirty="0">
                          <a:latin typeface="Times New Roman"/>
                          <a:ea typeface="Times New Roman"/>
                          <a:cs typeface="Times New Roman"/>
                        </a:rPr>
                        <a:t> GTGT </a:t>
                      </a:r>
                      <a:r>
                        <a:rPr lang="en-US" sz="1800" b="1" dirty="0" err="1">
                          <a:latin typeface="Times New Roman"/>
                          <a:ea typeface="Times New Roman"/>
                          <a:cs typeface="Times New Roman"/>
                        </a:rPr>
                        <a:t>đầu</a:t>
                      </a:r>
                      <a:r>
                        <a:rPr lang="en-US" sz="1800" b="1" dirty="0">
                          <a:latin typeface="Times New Roman"/>
                          <a:ea typeface="Times New Roman"/>
                          <a:cs typeface="Times New Roman"/>
                        </a:rPr>
                        <a:t> </a:t>
                      </a:r>
                      <a:r>
                        <a:rPr lang="en-US" sz="1800" b="1" dirty="0" err="1">
                          <a:latin typeface="Times New Roman"/>
                          <a:ea typeface="Times New Roman"/>
                          <a:cs typeface="Times New Roman"/>
                        </a:rPr>
                        <a:t>vào</a:t>
                      </a:r>
                      <a:r>
                        <a:rPr lang="en-US" sz="1800" b="1" dirty="0">
                          <a:latin typeface="Times New Roman"/>
                          <a:ea typeface="Times New Roman"/>
                          <a:cs typeface="Times New Roman"/>
                        </a:rPr>
                        <a:t> </a:t>
                      </a:r>
                      <a:r>
                        <a:rPr lang="en-US" sz="1800" b="1" dirty="0" err="1">
                          <a:latin typeface="Times New Roman"/>
                          <a:ea typeface="Times New Roman"/>
                          <a:cs typeface="Times New Roman"/>
                        </a:rPr>
                        <a:t>phục</a:t>
                      </a:r>
                      <a:r>
                        <a:rPr lang="en-US" sz="1800" b="1" dirty="0">
                          <a:latin typeface="Times New Roman"/>
                          <a:ea typeface="Times New Roman"/>
                          <a:cs typeface="Times New Roman"/>
                        </a:rPr>
                        <a:t> </a:t>
                      </a:r>
                      <a:r>
                        <a:rPr lang="en-US" sz="1800" b="1" dirty="0" err="1">
                          <a:latin typeface="Times New Roman"/>
                          <a:ea typeface="Times New Roman"/>
                          <a:cs typeface="Times New Roman"/>
                        </a:rPr>
                        <a:t>vụ</a:t>
                      </a:r>
                      <a:r>
                        <a:rPr lang="en-US" sz="1800" b="1" dirty="0">
                          <a:latin typeface="Times New Roman"/>
                          <a:ea typeface="Times New Roman"/>
                          <a:cs typeface="Times New Roman"/>
                        </a:rPr>
                        <a:t> </a:t>
                      </a:r>
                      <a:r>
                        <a:rPr lang="en-US" sz="1800" b="1" dirty="0" err="1">
                          <a:latin typeface="Times New Roman"/>
                          <a:ea typeface="Times New Roman"/>
                          <a:cs typeface="Times New Roman"/>
                        </a:rPr>
                        <a:t>hoạt</a:t>
                      </a:r>
                      <a:r>
                        <a:rPr lang="en-US" sz="1800" b="1" dirty="0">
                          <a:latin typeface="Times New Roman"/>
                          <a:ea typeface="Times New Roman"/>
                          <a:cs typeface="Times New Roman"/>
                        </a:rPr>
                        <a:t> </a:t>
                      </a:r>
                      <a:r>
                        <a:rPr lang="en-US" sz="1800" b="1" dirty="0" err="1">
                          <a:latin typeface="Times New Roman"/>
                          <a:ea typeface="Times New Roman"/>
                          <a:cs typeface="Times New Roman"/>
                        </a:rPr>
                        <a:t>động</a:t>
                      </a:r>
                      <a:r>
                        <a:rPr lang="en-US" sz="1800" b="1" dirty="0">
                          <a:latin typeface="Times New Roman"/>
                          <a:ea typeface="Times New Roman"/>
                          <a:cs typeface="Times New Roman"/>
                        </a:rPr>
                        <a:t> </a:t>
                      </a:r>
                      <a:r>
                        <a:rPr lang="en-US" sz="1800" b="1" dirty="0" err="1">
                          <a:latin typeface="Times New Roman"/>
                          <a:ea typeface="Times New Roman"/>
                          <a:cs typeface="Times New Roman"/>
                        </a:rPr>
                        <a:t>xuất</a:t>
                      </a:r>
                      <a:r>
                        <a:rPr lang="en-US" sz="1800" b="1" dirty="0">
                          <a:latin typeface="Times New Roman"/>
                          <a:ea typeface="Times New Roman"/>
                          <a:cs typeface="Times New Roman"/>
                        </a:rPr>
                        <a:t> </a:t>
                      </a:r>
                      <a:r>
                        <a:rPr lang="en-US" sz="1800" b="1" dirty="0" err="1">
                          <a:latin typeface="Times New Roman"/>
                          <a:ea typeface="Times New Roman"/>
                          <a:cs typeface="Times New Roman"/>
                        </a:rPr>
                        <a:t>khẩu</a:t>
                      </a:r>
                      <a:r>
                        <a:rPr lang="en-US" sz="1800" b="1" dirty="0">
                          <a:latin typeface="Times New Roman"/>
                          <a:ea typeface="Times New Roman"/>
                          <a:cs typeface="Times New Roman"/>
                        </a:rPr>
                        <a:t>, </a:t>
                      </a:r>
                      <a:r>
                        <a:rPr lang="en-US" sz="1800" b="1" dirty="0" err="1">
                          <a:latin typeface="Times New Roman"/>
                          <a:ea typeface="Times New Roman"/>
                          <a:cs typeface="Times New Roman"/>
                        </a:rPr>
                        <a:t>phục</a:t>
                      </a:r>
                      <a:r>
                        <a:rPr lang="en-US" sz="1800" b="1" dirty="0">
                          <a:latin typeface="Times New Roman"/>
                          <a:ea typeface="Times New Roman"/>
                          <a:cs typeface="Times New Roman"/>
                        </a:rPr>
                        <a:t> </a:t>
                      </a:r>
                      <a:r>
                        <a:rPr lang="en-US" sz="1800" b="1" dirty="0" err="1">
                          <a:latin typeface="Times New Roman"/>
                          <a:ea typeface="Times New Roman"/>
                          <a:cs typeface="Times New Roman"/>
                        </a:rPr>
                        <a:t>vụ</a:t>
                      </a:r>
                      <a:r>
                        <a:rPr lang="en-US" sz="1800" b="1" dirty="0">
                          <a:latin typeface="Times New Roman"/>
                          <a:ea typeface="Times New Roman"/>
                          <a:cs typeface="Times New Roman"/>
                        </a:rPr>
                        <a:t> </a:t>
                      </a:r>
                      <a:r>
                        <a:rPr lang="en-US" sz="1800" b="1" dirty="0" err="1">
                          <a:latin typeface="Times New Roman"/>
                          <a:ea typeface="Times New Roman"/>
                          <a:cs typeface="Times New Roman"/>
                        </a:rPr>
                        <a:t>hoạt</a:t>
                      </a:r>
                      <a:r>
                        <a:rPr lang="en-US" sz="1800" b="1" dirty="0">
                          <a:latin typeface="Times New Roman"/>
                          <a:ea typeface="Times New Roman"/>
                          <a:cs typeface="Times New Roman"/>
                        </a:rPr>
                        <a:t> </a:t>
                      </a:r>
                      <a:r>
                        <a:rPr lang="en-US" sz="1800" b="1" dirty="0" err="1">
                          <a:latin typeface="Times New Roman"/>
                          <a:ea typeface="Times New Roman"/>
                          <a:cs typeface="Times New Roman"/>
                        </a:rPr>
                        <a:t>động</a:t>
                      </a:r>
                      <a:r>
                        <a:rPr lang="en-US" sz="1800" b="1" dirty="0">
                          <a:latin typeface="Times New Roman"/>
                          <a:ea typeface="Times New Roman"/>
                          <a:cs typeface="Times New Roman"/>
                        </a:rPr>
                        <a:t> </a:t>
                      </a:r>
                      <a:r>
                        <a:rPr lang="en-US" sz="1800" b="1" dirty="0" err="1">
                          <a:latin typeface="Times New Roman"/>
                          <a:ea typeface="Times New Roman"/>
                          <a:cs typeface="Times New Roman"/>
                        </a:rPr>
                        <a:t>kinh</a:t>
                      </a:r>
                      <a:r>
                        <a:rPr lang="en-US" sz="1800" b="1" dirty="0">
                          <a:latin typeface="Times New Roman"/>
                          <a:ea typeface="Times New Roman"/>
                          <a:cs typeface="Times New Roman"/>
                        </a:rPr>
                        <a:t> </a:t>
                      </a:r>
                      <a:r>
                        <a:rPr lang="en-US" sz="1800" b="1" dirty="0" err="1">
                          <a:latin typeface="Times New Roman"/>
                          <a:ea typeface="Times New Roman"/>
                          <a:cs typeface="Times New Roman"/>
                        </a:rPr>
                        <a:t>doanh</a:t>
                      </a:r>
                      <a:r>
                        <a:rPr lang="en-US" sz="1800" b="1" dirty="0">
                          <a:latin typeface="Times New Roman"/>
                          <a:ea typeface="Times New Roman"/>
                          <a:cs typeface="Times New Roman"/>
                        </a:rPr>
                        <a:t> </a:t>
                      </a:r>
                      <a:r>
                        <a:rPr lang="en-US" sz="1800" b="1" dirty="0" err="1">
                          <a:latin typeface="Times New Roman"/>
                          <a:ea typeface="Times New Roman"/>
                          <a:cs typeface="Times New Roman"/>
                        </a:rPr>
                        <a:t>trong</a:t>
                      </a:r>
                      <a:r>
                        <a:rPr lang="en-US" sz="1800" b="1" dirty="0">
                          <a:latin typeface="Times New Roman"/>
                          <a:ea typeface="Times New Roman"/>
                          <a:cs typeface="Times New Roman"/>
                        </a:rPr>
                        <a:t> </a:t>
                      </a:r>
                      <a:r>
                        <a:rPr lang="en-US" sz="1800" b="1" dirty="0" err="1">
                          <a:latin typeface="Times New Roman"/>
                          <a:ea typeface="Times New Roman"/>
                          <a:cs typeface="Times New Roman"/>
                        </a:rPr>
                        <a:t>nước</a:t>
                      </a:r>
                      <a:r>
                        <a:rPr lang="en-US" sz="1800" b="1" dirty="0">
                          <a:latin typeface="Times New Roman"/>
                          <a:ea typeface="Times New Roman"/>
                          <a:cs typeface="Times New Roman"/>
                        </a:rPr>
                        <a:t> </a:t>
                      </a:r>
                      <a:r>
                        <a:rPr lang="en-US" sz="1800" b="1" dirty="0" err="1">
                          <a:latin typeface="Times New Roman"/>
                          <a:ea typeface="Times New Roman"/>
                          <a:cs typeface="Times New Roman"/>
                        </a:rPr>
                        <a:t>chịu</a:t>
                      </a:r>
                      <a:r>
                        <a:rPr lang="en-US" sz="1800" b="1" dirty="0">
                          <a:latin typeface="Times New Roman"/>
                          <a:ea typeface="Times New Roman"/>
                          <a:cs typeface="Times New Roman"/>
                        </a:rPr>
                        <a:t> </a:t>
                      </a:r>
                      <a:r>
                        <a:rPr lang="en-US" sz="1800" b="1" dirty="0" err="1">
                          <a:latin typeface="Times New Roman"/>
                          <a:ea typeface="Times New Roman"/>
                          <a:cs typeface="Times New Roman"/>
                        </a:rPr>
                        <a:t>thuế</a:t>
                      </a:r>
                      <a:r>
                        <a:rPr lang="en-US" sz="1800" b="1" dirty="0">
                          <a:latin typeface="Times New Roman"/>
                          <a:ea typeface="Times New Roman"/>
                          <a:cs typeface="Times New Roman"/>
                        </a:rPr>
                        <a:t> </a:t>
                      </a:r>
                      <a:r>
                        <a:rPr lang="en-US" sz="1800" b="1" dirty="0" err="1">
                          <a:latin typeface="Times New Roman"/>
                          <a:ea typeface="Times New Roman"/>
                          <a:cs typeface="Times New Roman"/>
                        </a:rPr>
                        <a:t>trong</a:t>
                      </a:r>
                      <a:r>
                        <a:rPr lang="en-US" sz="1800" b="1" dirty="0">
                          <a:latin typeface="Times New Roman"/>
                          <a:ea typeface="Times New Roman"/>
                          <a:cs typeface="Times New Roman"/>
                        </a:rPr>
                        <a:t> </a:t>
                      </a:r>
                      <a:r>
                        <a:rPr lang="en-US" sz="1800" b="1" dirty="0" err="1">
                          <a:latin typeface="Times New Roman"/>
                          <a:ea typeface="Times New Roman"/>
                          <a:cs typeface="Times New Roman"/>
                        </a:rPr>
                        <a:t>tháng</a:t>
                      </a:r>
                      <a:r>
                        <a:rPr lang="en-US" sz="1800" b="1" dirty="0">
                          <a:latin typeface="Times New Roman"/>
                          <a:ea typeface="Times New Roman"/>
                          <a:cs typeface="Times New Roman"/>
                        </a:rPr>
                        <a:t>/</a:t>
                      </a:r>
                      <a:r>
                        <a:rPr lang="en-US" sz="1800" b="1" dirty="0" err="1">
                          <a:latin typeface="Times New Roman"/>
                          <a:ea typeface="Times New Roman"/>
                          <a:cs typeface="Times New Roman"/>
                        </a:rPr>
                        <a:t>quý</a:t>
                      </a:r>
                      <a:r>
                        <a:rPr lang="en-US" sz="1800" b="1" dirty="0">
                          <a:latin typeface="Times New Roman"/>
                          <a:ea typeface="Times New Roman"/>
                          <a:cs typeface="Times New Roman"/>
                        </a:rPr>
                        <a:t> </a:t>
                      </a:r>
                      <a:r>
                        <a:rPr lang="en-US" sz="1800" b="1" dirty="0" err="1">
                          <a:latin typeface="Times New Roman"/>
                          <a:ea typeface="Times New Roman"/>
                          <a:cs typeface="Times New Roman"/>
                        </a:rPr>
                        <a:t>và</a:t>
                      </a:r>
                      <a:r>
                        <a:rPr lang="en-US" sz="1800" b="1" dirty="0">
                          <a:latin typeface="Times New Roman"/>
                          <a:ea typeface="Times New Roman"/>
                          <a:cs typeface="Times New Roman"/>
                        </a:rPr>
                        <a:t> </a:t>
                      </a:r>
                      <a:r>
                        <a:rPr lang="en-US" sz="1800" b="1" dirty="0" err="1">
                          <a:latin typeface="Times New Roman"/>
                          <a:ea typeface="Times New Roman"/>
                          <a:cs typeface="Times New Roman"/>
                        </a:rPr>
                        <a:t>thuế</a:t>
                      </a:r>
                      <a:r>
                        <a:rPr lang="en-US" sz="1800" b="1" dirty="0">
                          <a:latin typeface="Times New Roman"/>
                          <a:ea typeface="Times New Roman"/>
                          <a:cs typeface="Times New Roman"/>
                        </a:rPr>
                        <a:t> GTGT </a:t>
                      </a:r>
                      <a:r>
                        <a:rPr lang="en-US" sz="1800" b="1" dirty="0" err="1">
                          <a:latin typeface="Times New Roman"/>
                          <a:ea typeface="Times New Roman"/>
                          <a:cs typeface="Times New Roman"/>
                        </a:rPr>
                        <a:t>chưa</a:t>
                      </a:r>
                      <a:r>
                        <a:rPr lang="en-US" sz="1800" b="1" dirty="0">
                          <a:latin typeface="Times New Roman"/>
                          <a:ea typeface="Times New Roman"/>
                          <a:cs typeface="Times New Roman"/>
                        </a:rPr>
                        <a:t> </a:t>
                      </a:r>
                      <a:r>
                        <a:rPr lang="en-US" sz="1800" b="1" dirty="0" err="1">
                          <a:latin typeface="Times New Roman"/>
                          <a:ea typeface="Times New Roman"/>
                          <a:cs typeface="Times New Roman"/>
                        </a:rPr>
                        <a:t>khấu</a:t>
                      </a:r>
                      <a:r>
                        <a:rPr lang="en-US" sz="1800" b="1" dirty="0">
                          <a:latin typeface="Times New Roman"/>
                          <a:ea typeface="Times New Roman"/>
                          <a:cs typeface="Times New Roman"/>
                        </a:rPr>
                        <a:t> </a:t>
                      </a:r>
                      <a:r>
                        <a:rPr lang="en-US" sz="1800" b="1" dirty="0" err="1">
                          <a:latin typeface="Times New Roman"/>
                          <a:ea typeface="Times New Roman"/>
                          <a:cs typeface="Times New Roman"/>
                        </a:rPr>
                        <a:t>trừ</a:t>
                      </a:r>
                      <a:r>
                        <a:rPr lang="en-US" sz="1800" b="1" dirty="0">
                          <a:latin typeface="Times New Roman"/>
                          <a:ea typeface="Times New Roman"/>
                          <a:cs typeface="Times New Roman"/>
                        </a:rPr>
                        <a:t> </a:t>
                      </a:r>
                      <a:r>
                        <a:rPr lang="en-US" sz="1800" b="1" dirty="0" err="1">
                          <a:latin typeface="Times New Roman"/>
                          <a:ea typeface="Times New Roman"/>
                          <a:cs typeface="Times New Roman"/>
                        </a:rPr>
                        <a:t>hết</a:t>
                      </a:r>
                      <a:r>
                        <a:rPr lang="en-US" sz="1800" b="1" dirty="0">
                          <a:latin typeface="Times New Roman"/>
                          <a:ea typeface="Times New Roman"/>
                          <a:cs typeface="Times New Roman"/>
                        </a:rPr>
                        <a:t> </a:t>
                      </a:r>
                      <a:r>
                        <a:rPr lang="en-US" sz="1800" b="1" dirty="0" err="1">
                          <a:latin typeface="Times New Roman"/>
                          <a:ea typeface="Times New Roman"/>
                          <a:cs typeface="Times New Roman"/>
                        </a:rPr>
                        <a:t>từ</a:t>
                      </a:r>
                      <a:r>
                        <a:rPr lang="en-US" sz="1800" b="1" dirty="0">
                          <a:latin typeface="Times New Roman"/>
                          <a:ea typeface="Times New Roman"/>
                          <a:cs typeface="Times New Roman"/>
                        </a:rPr>
                        <a:t> </a:t>
                      </a:r>
                      <a:r>
                        <a:rPr lang="en-US" sz="1800" b="1" dirty="0" err="1">
                          <a:latin typeface="Times New Roman"/>
                          <a:ea typeface="Times New Roman"/>
                          <a:cs typeface="Times New Roman"/>
                        </a:rPr>
                        <a:t>tháng</a:t>
                      </a:r>
                      <a:r>
                        <a:rPr lang="en-US" sz="1800" b="1" dirty="0">
                          <a:latin typeface="Times New Roman"/>
                          <a:ea typeface="Times New Roman"/>
                          <a:cs typeface="Times New Roman"/>
                        </a:rPr>
                        <a:t>/</a:t>
                      </a:r>
                      <a:r>
                        <a:rPr lang="en-US" sz="1800" b="1" dirty="0" err="1">
                          <a:latin typeface="Times New Roman"/>
                          <a:ea typeface="Times New Roman"/>
                          <a:cs typeface="Times New Roman"/>
                        </a:rPr>
                        <a:t>quý</a:t>
                      </a:r>
                      <a:r>
                        <a:rPr lang="en-US" sz="1800" b="1" dirty="0">
                          <a:latin typeface="Times New Roman"/>
                          <a:ea typeface="Times New Roman"/>
                          <a:cs typeface="Times New Roman"/>
                        </a:rPr>
                        <a:t> </a:t>
                      </a:r>
                      <a:r>
                        <a:rPr lang="en-US" sz="1800" b="1" dirty="0" err="1">
                          <a:latin typeface="Times New Roman"/>
                          <a:ea typeface="Times New Roman"/>
                          <a:cs typeface="Times New Roman"/>
                        </a:rPr>
                        <a:t>trước</a:t>
                      </a:r>
                      <a:r>
                        <a:rPr lang="en-US" sz="1800" b="1" dirty="0">
                          <a:latin typeface="Times New Roman"/>
                          <a:ea typeface="Times New Roman"/>
                          <a:cs typeface="Times New Roman"/>
                        </a:rPr>
                        <a:t> </a:t>
                      </a:r>
                      <a:r>
                        <a:rPr lang="en-US" sz="1800" b="1" dirty="0" err="1">
                          <a:latin typeface="Times New Roman"/>
                          <a:ea typeface="Times New Roman"/>
                          <a:cs typeface="Times New Roman"/>
                        </a:rPr>
                        <a:t>chuyển</a:t>
                      </a:r>
                      <a:r>
                        <a:rPr lang="en-US" sz="1800" b="1" dirty="0">
                          <a:latin typeface="Times New Roman"/>
                          <a:ea typeface="Times New Roman"/>
                          <a:cs typeface="Times New Roman"/>
                        </a:rPr>
                        <a:t> sang)</a:t>
                      </a:r>
                      <a:endParaRPr lang="vi-VN" sz="1800" b="1" dirty="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5" name="Table 4"/>
          <p:cNvGraphicFramePr>
            <a:graphicFrameLocks noGrp="1"/>
          </p:cNvGraphicFramePr>
          <p:nvPr/>
        </p:nvGraphicFramePr>
        <p:xfrm>
          <a:off x="76200" y="4953000"/>
          <a:ext cx="8915400" cy="1744980"/>
        </p:xfrm>
        <a:graphic>
          <a:graphicData uri="http://schemas.openxmlformats.org/drawingml/2006/table">
            <a:tbl>
              <a:tblPr/>
              <a:tblGrid>
                <a:gridCol w="1798064">
                  <a:extLst>
                    <a:ext uri="{9D8B030D-6E8A-4147-A177-3AD203B41FA5}">
                      <a16:colId xmlns:a16="http://schemas.microsoft.com/office/drawing/2014/main" val="20000"/>
                    </a:ext>
                  </a:extLst>
                </a:gridCol>
                <a:gridCol w="449516">
                  <a:extLst>
                    <a:ext uri="{9D8B030D-6E8A-4147-A177-3AD203B41FA5}">
                      <a16:colId xmlns:a16="http://schemas.microsoft.com/office/drawing/2014/main" val="20001"/>
                    </a:ext>
                  </a:extLst>
                </a:gridCol>
                <a:gridCol w="1498387">
                  <a:extLst>
                    <a:ext uri="{9D8B030D-6E8A-4147-A177-3AD203B41FA5}">
                      <a16:colId xmlns:a16="http://schemas.microsoft.com/office/drawing/2014/main" val="20002"/>
                    </a:ext>
                  </a:extLst>
                </a:gridCol>
                <a:gridCol w="299677">
                  <a:extLst>
                    <a:ext uri="{9D8B030D-6E8A-4147-A177-3AD203B41FA5}">
                      <a16:colId xmlns:a16="http://schemas.microsoft.com/office/drawing/2014/main" val="20003"/>
                    </a:ext>
                  </a:extLst>
                </a:gridCol>
                <a:gridCol w="3745966">
                  <a:extLst>
                    <a:ext uri="{9D8B030D-6E8A-4147-A177-3AD203B41FA5}">
                      <a16:colId xmlns:a16="http://schemas.microsoft.com/office/drawing/2014/main" val="20004"/>
                    </a:ext>
                  </a:extLst>
                </a:gridCol>
                <a:gridCol w="374597">
                  <a:extLst>
                    <a:ext uri="{9D8B030D-6E8A-4147-A177-3AD203B41FA5}">
                      <a16:colId xmlns:a16="http://schemas.microsoft.com/office/drawing/2014/main" val="20005"/>
                    </a:ext>
                  </a:extLst>
                </a:gridCol>
                <a:gridCol w="749193">
                  <a:extLst>
                    <a:ext uri="{9D8B030D-6E8A-4147-A177-3AD203B41FA5}">
                      <a16:colId xmlns:a16="http://schemas.microsoft.com/office/drawing/2014/main" val="20006"/>
                    </a:ext>
                  </a:extLst>
                </a:gridCol>
              </a:tblGrid>
              <a:tr h="446115">
                <a:tc rowSpan="2">
                  <a:txBody>
                    <a:bodyPr/>
                    <a:lstStyle/>
                    <a:p>
                      <a:pPr algn="ctr">
                        <a:lnSpc>
                          <a:spcPct val="150000"/>
                        </a:lnSpc>
                        <a:spcAft>
                          <a:spcPts val="0"/>
                        </a:spcAft>
                      </a:pPr>
                      <a:r>
                        <a:rPr lang="en-US" sz="1800" b="1" dirty="0" err="1">
                          <a:latin typeface="Times New Roman"/>
                          <a:ea typeface="Times New Roman"/>
                          <a:cs typeface="Times New Roman"/>
                        </a:rPr>
                        <a:t>Số</a:t>
                      </a:r>
                      <a:r>
                        <a:rPr lang="en-US" sz="1800" b="1" dirty="0">
                          <a:latin typeface="Times New Roman"/>
                          <a:ea typeface="Times New Roman"/>
                          <a:cs typeface="Times New Roman"/>
                        </a:rPr>
                        <a:t> </a:t>
                      </a:r>
                      <a:r>
                        <a:rPr lang="en-US" sz="1800" b="1" dirty="0" err="1">
                          <a:latin typeface="Times New Roman"/>
                          <a:ea typeface="Times New Roman"/>
                          <a:cs typeface="Times New Roman"/>
                        </a:rPr>
                        <a:t>thuế</a:t>
                      </a:r>
                      <a:r>
                        <a:rPr lang="en-US" sz="1800" b="1" dirty="0">
                          <a:latin typeface="Times New Roman"/>
                          <a:ea typeface="Times New Roman"/>
                          <a:cs typeface="Times New Roman"/>
                        </a:rPr>
                        <a:t> GTGT </a:t>
                      </a:r>
                      <a:r>
                        <a:rPr lang="en-US" sz="1800" b="1" dirty="0" err="1">
                          <a:latin typeface="Times New Roman"/>
                          <a:ea typeface="Times New Roman"/>
                          <a:cs typeface="Times New Roman"/>
                        </a:rPr>
                        <a:t>đầu</a:t>
                      </a:r>
                      <a:r>
                        <a:rPr lang="en-US" sz="1800" b="1" dirty="0">
                          <a:latin typeface="Times New Roman"/>
                          <a:ea typeface="Times New Roman"/>
                          <a:cs typeface="Times New Roman"/>
                        </a:rPr>
                        <a:t> </a:t>
                      </a:r>
                      <a:r>
                        <a:rPr lang="en-US" sz="1800" b="1" dirty="0" err="1">
                          <a:latin typeface="Times New Roman"/>
                          <a:ea typeface="Times New Roman"/>
                          <a:cs typeface="Times New Roman"/>
                        </a:rPr>
                        <a:t>vào</a:t>
                      </a:r>
                      <a:r>
                        <a:rPr lang="en-US" sz="1800" b="1" dirty="0">
                          <a:latin typeface="Times New Roman"/>
                          <a:ea typeface="Times New Roman"/>
                          <a:cs typeface="Times New Roman"/>
                        </a:rPr>
                        <a:t> </a:t>
                      </a:r>
                      <a:r>
                        <a:rPr lang="en-US" sz="1800" b="1" dirty="0" err="1">
                          <a:latin typeface="Times New Roman"/>
                          <a:ea typeface="Times New Roman"/>
                          <a:cs typeface="Times New Roman"/>
                        </a:rPr>
                        <a:t>của</a:t>
                      </a:r>
                      <a:r>
                        <a:rPr lang="en-US" sz="1800" b="1" dirty="0">
                          <a:latin typeface="Times New Roman"/>
                          <a:ea typeface="Times New Roman"/>
                          <a:cs typeface="Times New Roman"/>
                        </a:rPr>
                        <a:t> </a:t>
                      </a:r>
                      <a:r>
                        <a:rPr lang="en-US" sz="1800" b="1" dirty="0" err="1">
                          <a:latin typeface="Times New Roman"/>
                          <a:ea typeface="Times New Roman"/>
                          <a:cs typeface="Times New Roman"/>
                        </a:rPr>
                        <a:t>hàng</a:t>
                      </a:r>
                      <a:r>
                        <a:rPr lang="en-US" sz="1800" b="1" dirty="0">
                          <a:latin typeface="Times New Roman"/>
                          <a:ea typeface="Times New Roman"/>
                          <a:cs typeface="Times New Roman"/>
                        </a:rPr>
                        <a:t> </a:t>
                      </a:r>
                      <a:r>
                        <a:rPr lang="en-US" sz="1800" b="1" dirty="0" err="1">
                          <a:latin typeface="Times New Roman"/>
                          <a:ea typeface="Times New Roman"/>
                          <a:cs typeface="Times New Roman"/>
                        </a:rPr>
                        <a:t>hóa</a:t>
                      </a:r>
                      <a:r>
                        <a:rPr lang="en-US" sz="1800" b="1" dirty="0">
                          <a:latin typeface="Times New Roman"/>
                          <a:ea typeface="Times New Roman"/>
                          <a:cs typeface="Times New Roman"/>
                        </a:rPr>
                        <a:t>, </a:t>
                      </a:r>
                      <a:r>
                        <a:rPr lang="en-US" sz="1800" b="1" dirty="0" err="1">
                          <a:latin typeface="Times New Roman"/>
                          <a:ea typeface="Times New Roman"/>
                          <a:cs typeface="Times New Roman"/>
                        </a:rPr>
                        <a:t>dịch</a:t>
                      </a:r>
                      <a:r>
                        <a:rPr lang="en-US" sz="1800" b="1" dirty="0">
                          <a:latin typeface="Times New Roman"/>
                          <a:ea typeface="Times New Roman"/>
                          <a:cs typeface="Times New Roman"/>
                        </a:rPr>
                        <a:t> </a:t>
                      </a:r>
                      <a:r>
                        <a:rPr lang="en-US" sz="1800" b="1" dirty="0" err="1">
                          <a:latin typeface="Times New Roman"/>
                          <a:ea typeface="Times New Roman"/>
                          <a:cs typeface="Times New Roman"/>
                        </a:rPr>
                        <a:t>vụ</a:t>
                      </a:r>
                      <a:r>
                        <a:rPr lang="en-US" sz="1800" b="1" dirty="0">
                          <a:latin typeface="Times New Roman"/>
                          <a:ea typeface="Times New Roman"/>
                          <a:cs typeface="Times New Roman"/>
                        </a:rPr>
                        <a:t> </a:t>
                      </a:r>
                      <a:r>
                        <a:rPr lang="en-US" sz="1800" b="1" dirty="0" err="1">
                          <a:latin typeface="Times New Roman"/>
                          <a:ea typeface="Times New Roman"/>
                          <a:cs typeface="Times New Roman"/>
                        </a:rPr>
                        <a:t>xuất</a:t>
                      </a:r>
                      <a:r>
                        <a:rPr lang="en-US" sz="1800" b="1" dirty="0">
                          <a:latin typeface="Times New Roman"/>
                          <a:ea typeface="Times New Roman"/>
                          <a:cs typeface="Times New Roman"/>
                        </a:rPr>
                        <a:t> </a:t>
                      </a:r>
                      <a:r>
                        <a:rPr lang="en-US" sz="1800" b="1" dirty="0" err="1">
                          <a:latin typeface="Times New Roman"/>
                          <a:ea typeface="Times New Roman"/>
                          <a:cs typeface="Times New Roman"/>
                        </a:rPr>
                        <a:t>khẩu</a:t>
                      </a:r>
                      <a:r>
                        <a:rPr lang="en-US" sz="1800" b="1" dirty="0">
                          <a:latin typeface="Times New Roman"/>
                          <a:ea typeface="Times New Roman"/>
                          <a:cs typeface="Times New Roman"/>
                        </a:rPr>
                        <a:t> </a:t>
                      </a:r>
                      <a:endParaRPr lang="vi-VN" sz="1800" b="1" dirty="0">
                        <a:latin typeface=".VnTime"/>
                        <a:ea typeface="Times New Roman"/>
                        <a:cs typeface="Times New Roman"/>
                      </a:endParaRPr>
                    </a:p>
                  </a:txBody>
                  <a:tcPr marL="9525" marR="9525" marT="9525" marB="9525" anchor="ctr">
                    <a:lnL>
                      <a:noFill/>
                    </a:lnL>
                    <a:lnR>
                      <a:noFill/>
                    </a:lnR>
                    <a:lnT>
                      <a:noFill/>
                    </a:lnT>
                    <a:lnB>
                      <a:noFill/>
                    </a:lnB>
                  </a:tcPr>
                </a:tc>
                <a:tc rowSpan="2">
                  <a:txBody>
                    <a:bodyPr/>
                    <a:lstStyle/>
                    <a:p>
                      <a:pPr algn="ctr">
                        <a:lnSpc>
                          <a:spcPct val="150000"/>
                        </a:lnSpc>
                        <a:spcAft>
                          <a:spcPts val="0"/>
                        </a:spcAft>
                      </a:pPr>
                      <a:r>
                        <a:rPr lang="en-US" sz="1800" b="1" dirty="0">
                          <a:latin typeface="Times New Roman"/>
                          <a:ea typeface="Times New Roman"/>
                          <a:cs typeface="Times New Roman"/>
                        </a:rPr>
                        <a:t> = </a:t>
                      </a:r>
                      <a:endParaRPr lang="vi-VN" sz="1800" b="1" dirty="0">
                        <a:latin typeface=".VnTime"/>
                        <a:ea typeface="Times New Roman"/>
                        <a:cs typeface="Times New Roman"/>
                      </a:endParaRPr>
                    </a:p>
                  </a:txBody>
                  <a:tcPr marL="9525" marR="9525" marT="9525" marB="9525" anchor="ctr">
                    <a:lnL>
                      <a:noFill/>
                    </a:lnL>
                    <a:lnR>
                      <a:noFill/>
                    </a:lnR>
                    <a:lnT>
                      <a:noFill/>
                    </a:lnT>
                    <a:lnB>
                      <a:noFill/>
                    </a:lnB>
                  </a:tcPr>
                </a:tc>
                <a:tc rowSpan="2">
                  <a:txBody>
                    <a:bodyPr/>
                    <a:lstStyle/>
                    <a:p>
                      <a:pPr algn="ctr">
                        <a:lnSpc>
                          <a:spcPct val="150000"/>
                        </a:lnSpc>
                        <a:spcAft>
                          <a:spcPts val="0"/>
                        </a:spcAft>
                      </a:pPr>
                      <a:r>
                        <a:rPr lang="en-US" sz="1800" b="1" dirty="0" err="1">
                          <a:latin typeface="Times New Roman"/>
                          <a:ea typeface="Times New Roman"/>
                          <a:cs typeface="Times New Roman"/>
                        </a:rPr>
                        <a:t>Số</a:t>
                      </a:r>
                      <a:r>
                        <a:rPr lang="en-US" sz="1800" b="1" dirty="0">
                          <a:latin typeface="Times New Roman"/>
                          <a:ea typeface="Times New Roman"/>
                          <a:cs typeface="Times New Roman"/>
                        </a:rPr>
                        <a:t> </a:t>
                      </a:r>
                      <a:r>
                        <a:rPr lang="en-US" sz="1800" b="1" dirty="0" err="1">
                          <a:latin typeface="Times New Roman"/>
                          <a:ea typeface="Times New Roman"/>
                          <a:cs typeface="Times New Roman"/>
                        </a:rPr>
                        <a:t>thuế</a:t>
                      </a:r>
                      <a:r>
                        <a:rPr lang="en-US" sz="1800" b="1" dirty="0">
                          <a:latin typeface="Times New Roman"/>
                          <a:ea typeface="Times New Roman"/>
                          <a:cs typeface="Times New Roman"/>
                        </a:rPr>
                        <a:t> GTGT </a:t>
                      </a:r>
                      <a:r>
                        <a:rPr lang="en-US" sz="1800" b="1" dirty="0" err="1">
                          <a:latin typeface="Times New Roman"/>
                          <a:ea typeface="Times New Roman"/>
                          <a:cs typeface="Times New Roman"/>
                        </a:rPr>
                        <a:t>chưa</a:t>
                      </a:r>
                      <a:r>
                        <a:rPr lang="en-US" sz="1800" b="1" dirty="0">
                          <a:latin typeface="Times New Roman"/>
                          <a:ea typeface="Times New Roman"/>
                          <a:cs typeface="Times New Roman"/>
                        </a:rPr>
                        <a:t> </a:t>
                      </a:r>
                      <a:r>
                        <a:rPr lang="en-US" sz="1800" b="1" dirty="0" err="1">
                          <a:latin typeface="Times New Roman"/>
                          <a:ea typeface="Times New Roman"/>
                          <a:cs typeface="Times New Roman"/>
                        </a:rPr>
                        <a:t>khấu</a:t>
                      </a:r>
                      <a:r>
                        <a:rPr lang="en-US" sz="1800" b="1" dirty="0">
                          <a:latin typeface="Times New Roman"/>
                          <a:ea typeface="Times New Roman"/>
                          <a:cs typeface="Times New Roman"/>
                        </a:rPr>
                        <a:t> </a:t>
                      </a:r>
                      <a:r>
                        <a:rPr lang="en-US" sz="1800" b="1" dirty="0" err="1">
                          <a:latin typeface="Times New Roman"/>
                          <a:ea typeface="Times New Roman"/>
                          <a:cs typeface="Times New Roman"/>
                        </a:rPr>
                        <a:t>trừ</a:t>
                      </a:r>
                      <a:r>
                        <a:rPr lang="en-US" sz="1800" b="1" dirty="0">
                          <a:latin typeface="Times New Roman"/>
                          <a:ea typeface="Times New Roman"/>
                          <a:cs typeface="Times New Roman"/>
                        </a:rPr>
                        <a:t> </a:t>
                      </a:r>
                      <a:r>
                        <a:rPr lang="en-US" sz="1800" b="1" dirty="0" err="1">
                          <a:latin typeface="Times New Roman"/>
                          <a:ea typeface="Times New Roman"/>
                          <a:cs typeface="Times New Roman"/>
                        </a:rPr>
                        <a:t>hết</a:t>
                      </a:r>
                      <a:r>
                        <a:rPr lang="en-US" sz="1800" b="1" dirty="0">
                          <a:latin typeface="Times New Roman"/>
                          <a:ea typeface="Times New Roman"/>
                          <a:cs typeface="Times New Roman"/>
                        </a:rPr>
                        <a:t> </a:t>
                      </a:r>
                      <a:r>
                        <a:rPr lang="en-US" sz="1800" b="1" dirty="0" err="1">
                          <a:latin typeface="Times New Roman"/>
                          <a:ea typeface="Times New Roman"/>
                          <a:cs typeface="Times New Roman"/>
                        </a:rPr>
                        <a:t>của</a:t>
                      </a:r>
                      <a:r>
                        <a:rPr lang="en-US" sz="1800" b="1" dirty="0">
                          <a:latin typeface="Times New Roman"/>
                          <a:ea typeface="Times New Roman"/>
                          <a:cs typeface="Times New Roman"/>
                        </a:rPr>
                        <a:t> </a:t>
                      </a:r>
                      <a:r>
                        <a:rPr lang="en-US" sz="1800" b="1" dirty="0" err="1">
                          <a:latin typeface="Times New Roman"/>
                          <a:ea typeface="Times New Roman"/>
                          <a:cs typeface="Times New Roman"/>
                        </a:rPr>
                        <a:t>tháng</a:t>
                      </a:r>
                      <a:r>
                        <a:rPr lang="en-US" sz="1800" b="1" dirty="0">
                          <a:latin typeface="Times New Roman"/>
                          <a:ea typeface="Times New Roman"/>
                          <a:cs typeface="Times New Roman"/>
                        </a:rPr>
                        <a:t>/</a:t>
                      </a:r>
                      <a:r>
                        <a:rPr lang="en-US" sz="1800" b="1" dirty="0" err="1">
                          <a:latin typeface="Times New Roman"/>
                          <a:ea typeface="Times New Roman"/>
                          <a:cs typeface="Times New Roman"/>
                        </a:rPr>
                        <a:t>quý</a:t>
                      </a:r>
                      <a:endParaRPr lang="vi-VN" sz="1800" b="1" dirty="0">
                        <a:latin typeface=".VnTime"/>
                        <a:ea typeface="Times New Roman"/>
                        <a:cs typeface="Times New Roman"/>
                      </a:endParaRPr>
                    </a:p>
                  </a:txBody>
                  <a:tcPr marL="9525" marR="9525" marT="9525" marB="9525" anchor="ctr">
                    <a:lnL>
                      <a:noFill/>
                    </a:lnL>
                    <a:lnR>
                      <a:noFill/>
                    </a:lnR>
                    <a:lnT>
                      <a:noFill/>
                    </a:lnT>
                    <a:lnB>
                      <a:noFill/>
                    </a:lnB>
                  </a:tcPr>
                </a:tc>
                <a:tc rowSpan="2">
                  <a:txBody>
                    <a:bodyPr/>
                    <a:lstStyle/>
                    <a:p>
                      <a:pPr algn="ctr">
                        <a:lnSpc>
                          <a:spcPct val="150000"/>
                        </a:lnSpc>
                        <a:spcAft>
                          <a:spcPts val="0"/>
                        </a:spcAft>
                      </a:pPr>
                      <a:r>
                        <a:rPr lang="en-US" sz="1800" b="1" dirty="0">
                          <a:latin typeface="Times New Roman"/>
                          <a:ea typeface="Times New Roman"/>
                          <a:cs typeface="Times New Roman"/>
                        </a:rPr>
                        <a:t> x </a:t>
                      </a:r>
                      <a:endParaRPr lang="vi-VN" sz="1800" b="1" dirty="0">
                        <a:latin typeface=".VnTime"/>
                        <a:ea typeface="Times New Roman"/>
                        <a:cs typeface="Times New Roman"/>
                      </a:endParaRPr>
                    </a:p>
                  </a:txBody>
                  <a:tcPr marL="9525" marR="9525" marT="9525" marB="9525" anchor="ctr">
                    <a:lnL>
                      <a:noFill/>
                    </a:lnL>
                    <a:lnR>
                      <a:noFill/>
                    </a:lnR>
                    <a:lnT>
                      <a:noFill/>
                    </a:lnT>
                    <a:lnB>
                      <a:noFill/>
                    </a:lnB>
                  </a:tcPr>
                </a:tc>
                <a:tc>
                  <a:txBody>
                    <a:bodyPr/>
                    <a:lstStyle/>
                    <a:p>
                      <a:pPr algn="ctr">
                        <a:lnSpc>
                          <a:spcPct val="150000"/>
                        </a:lnSpc>
                        <a:spcAft>
                          <a:spcPts val="0"/>
                        </a:spcAft>
                      </a:pPr>
                      <a:r>
                        <a:rPr lang="en-US" sz="1800" b="1" u="sng" dirty="0" err="1">
                          <a:latin typeface="Times New Roman"/>
                          <a:ea typeface="Times New Roman"/>
                          <a:cs typeface="Times New Roman"/>
                        </a:rPr>
                        <a:t>Tổng</a:t>
                      </a:r>
                      <a:r>
                        <a:rPr lang="en-US" sz="1800" b="1" u="sng" dirty="0">
                          <a:latin typeface="Times New Roman"/>
                          <a:ea typeface="Times New Roman"/>
                          <a:cs typeface="Times New Roman"/>
                        </a:rPr>
                        <a:t> </a:t>
                      </a:r>
                      <a:r>
                        <a:rPr lang="en-US" sz="1800" b="1" u="sng" dirty="0" err="1">
                          <a:latin typeface="Times New Roman"/>
                          <a:ea typeface="Times New Roman"/>
                          <a:cs typeface="Times New Roman"/>
                        </a:rPr>
                        <a:t>doanh</a:t>
                      </a:r>
                      <a:r>
                        <a:rPr lang="en-US" sz="1800" b="1" u="sng" dirty="0">
                          <a:latin typeface="Times New Roman"/>
                          <a:ea typeface="Times New Roman"/>
                          <a:cs typeface="Times New Roman"/>
                        </a:rPr>
                        <a:t> </a:t>
                      </a:r>
                      <a:r>
                        <a:rPr lang="en-US" sz="1800" b="1" u="sng" dirty="0" err="1">
                          <a:latin typeface="Times New Roman"/>
                          <a:ea typeface="Times New Roman"/>
                          <a:cs typeface="Times New Roman"/>
                        </a:rPr>
                        <a:t>thu</a:t>
                      </a:r>
                      <a:r>
                        <a:rPr lang="en-US" sz="1800" b="1" u="sng" dirty="0">
                          <a:latin typeface="Times New Roman"/>
                          <a:ea typeface="Times New Roman"/>
                          <a:cs typeface="Times New Roman"/>
                        </a:rPr>
                        <a:t> </a:t>
                      </a:r>
                      <a:r>
                        <a:rPr lang="en-US" sz="1800" b="1" u="sng" dirty="0" err="1">
                          <a:latin typeface="Times New Roman"/>
                          <a:ea typeface="Times New Roman"/>
                          <a:cs typeface="Times New Roman"/>
                        </a:rPr>
                        <a:t>xuất</a:t>
                      </a:r>
                      <a:r>
                        <a:rPr lang="en-US" sz="1800" b="1" u="sng" dirty="0">
                          <a:latin typeface="Times New Roman"/>
                          <a:ea typeface="Times New Roman"/>
                          <a:cs typeface="Times New Roman"/>
                        </a:rPr>
                        <a:t> </a:t>
                      </a:r>
                      <a:r>
                        <a:rPr lang="en-US" sz="1800" b="1" u="sng" dirty="0" err="1">
                          <a:latin typeface="Times New Roman"/>
                          <a:ea typeface="Times New Roman"/>
                          <a:cs typeface="Times New Roman"/>
                        </a:rPr>
                        <a:t>khẩu</a:t>
                      </a:r>
                      <a:r>
                        <a:rPr lang="en-US" sz="1800" b="1" u="sng" dirty="0">
                          <a:latin typeface="Times New Roman"/>
                          <a:ea typeface="Times New Roman"/>
                          <a:cs typeface="Times New Roman"/>
                        </a:rPr>
                        <a:t> </a:t>
                      </a:r>
                      <a:r>
                        <a:rPr lang="en-US" sz="1800" b="1" u="sng" dirty="0" err="1">
                          <a:latin typeface="Times New Roman"/>
                          <a:ea typeface="Times New Roman"/>
                          <a:cs typeface="Times New Roman"/>
                        </a:rPr>
                        <a:t>trong</a:t>
                      </a:r>
                      <a:r>
                        <a:rPr lang="en-US" sz="1800" b="1" u="sng" dirty="0">
                          <a:latin typeface="Times New Roman"/>
                          <a:ea typeface="Times New Roman"/>
                          <a:cs typeface="Times New Roman"/>
                        </a:rPr>
                        <a:t> </a:t>
                      </a:r>
                      <a:r>
                        <a:rPr lang="en-US" sz="1800" b="1" u="sng" dirty="0" err="1">
                          <a:latin typeface="Times New Roman"/>
                          <a:ea typeface="Times New Roman"/>
                          <a:cs typeface="Times New Roman"/>
                        </a:rPr>
                        <a:t>kỳ</a:t>
                      </a:r>
                      <a:endParaRPr lang="vi-VN" sz="1800" b="1" u="sng" dirty="0">
                        <a:latin typeface=".VnTime"/>
                        <a:ea typeface="Times New Roman"/>
                        <a:cs typeface="Times New Roman"/>
                      </a:endParaRPr>
                    </a:p>
                  </a:txBody>
                  <a:tcPr marL="9525" marR="9525" marT="9525" marB="9525" anchor="ctr">
                    <a:lnL>
                      <a:noFill/>
                    </a:lnL>
                    <a:lnR>
                      <a:noFill/>
                    </a:lnR>
                    <a:lnT>
                      <a:noFill/>
                    </a:lnT>
                    <a:lnB>
                      <a:noFill/>
                    </a:lnB>
                  </a:tcPr>
                </a:tc>
                <a:tc rowSpan="2">
                  <a:txBody>
                    <a:bodyPr/>
                    <a:lstStyle/>
                    <a:p>
                      <a:pPr algn="ctr">
                        <a:lnSpc>
                          <a:spcPct val="150000"/>
                        </a:lnSpc>
                        <a:spcAft>
                          <a:spcPts val="0"/>
                        </a:spcAft>
                      </a:pPr>
                      <a:r>
                        <a:rPr lang="en-US" sz="1800" b="1" dirty="0">
                          <a:latin typeface="Times New Roman"/>
                          <a:ea typeface="Times New Roman"/>
                          <a:cs typeface="Times New Roman"/>
                        </a:rPr>
                        <a:t> x</a:t>
                      </a:r>
                      <a:endParaRPr lang="vi-VN" sz="1800" b="1" dirty="0">
                        <a:latin typeface=".VnTime"/>
                        <a:ea typeface="Times New Roman"/>
                        <a:cs typeface="Times New Roman"/>
                      </a:endParaRPr>
                    </a:p>
                  </a:txBody>
                  <a:tcPr marL="9525" marR="9525" marT="9525" marB="9525" anchor="ctr">
                    <a:lnL>
                      <a:noFill/>
                    </a:lnL>
                    <a:lnR>
                      <a:noFill/>
                    </a:lnR>
                    <a:lnT>
                      <a:noFill/>
                    </a:lnT>
                    <a:lnB>
                      <a:noFill/>
                    </a:lnB>
                  </a:tcPr>
                </a:tc>
                <a:tc rowSpan="2">
                  <a:txBody>
                    <a:bodyPr/>
                    <a:lstStyle/>
                    <a:p>
                      <a:pPr algn="ctr">
                        <a:lnSpc>
                          <a:spcPct val="150000"/>
                        </a:lnSpc>
                        <a:spcAft>
                          <a:spcPts val="0"/>
                        </a:spcAft>
                      </a:pPr>
                      <a:r>
                        <a:rPr lang="en-US" sz="1800" b="1" dirty="0">
                          <a:latin typeface="Times New Roman"/>
                          <a:ea typeface="Times New Roman"/>
                          <a:cs typeface="Times New Roman"/>
                        </a:rPr>
                        <a:t>100%</a:t>
                      </a:r>
                      <a:endParaRPr lang="vi-VN" sz="1800" b="1" dirty="0">
                        <a:latin typeface=".VnTime"/>
                        <a:ea typeface="Times New Roman"/>
                        <a:cs typeface="Times New Roman"/>
                      </a:endParaRPr>
                    </a:p>
                  </a:txBody>
                  <a:tcPr marL="9525" marR="9525" marT="9525" marB="9525" anchor="ctr">
                    <a:lnL>
                      <a:noFill/>
                    </a:lnL>
                    <a:lnR>
                      <a:noFill/>
                    </a:lnR>
                    <a:lnT>
                      <a:noFill/>
                    </a:lnT>
                    <a:lnB>
                      <a:noFill/>
                    </a:lnB>
                  </a:tcPr>
                </a:tc>
                <a:extLst>
                  <a:ext uri="{0D108BD9-81ED-4DB2-BD59-A6C34878D82A}">
                    <a16:rowId xmlns:a16="http://schemas.microsoft.com/office/drawing/2014/main" val="10000"/>
                  </a:ext>
                </a:extLst>
              </a:tr>
              <a:tr h="1298865">
                <a:tc vMerge="1">
                  <a:txBody>
                    <a:bodyPr/>
                    <a:lstStyle/>
                    <a:p>
                      <a:endParaRPr lang="vi-VN"/>
                    </a:p>
                  </a:txBody>
                  <a:tcPr/>
                </a:tc>
                <a:tc vMerge="1">
                  <a:txBody>
                    <a:bodyPr/>
                    <a:lstStyle/>
                    <a:p>
                      <a:endParaRPr lang="vi-VN"/>
                    </a:p>
                  </a:txBody>
                  <a:tcPr/>
                </a:tc>
                <a:tc vMerge="1">
                  <a:txBody>
                    <a:bodyPr/>
                    <a:lstStyle/>
                    <a:p>
                      <a:endParaRPr lang="vi-VN"/>
                    </a:p>
                  </a:txBody>
                  <a:tcPr/>
                </a:tc>
                <a:tc vMerge="1">
                  <a:txBody>
                    <a:bodyPr/>
                    <a:lstStyle/>
                    <a:p>
                      <a:endParaRPr lang="vi-VN"/>
                    </a:p>
                  </a:txBody>
                  <a:tcPr/>
                </a:tc>
                <a:tc>
                  <a:txBody>
                    <a:bodyPr/>
                    <a:lstStyle/>
                    <a:p>
                      <a:pPr indent="228600" algn="ctr">
                        <a:lnSpc>
                          <a:spcPct val="150000"/>
                        </a:lnSpc>
                        <a:spcAft>
                          <a:spcPts val="0"/>
                        </a:spcAft>
                      </a:pPr>
                      <a:r>
                        <a:rPr lang="en-US" sz="1800" b="1" dirty="0" err="1">
                          <a:latin typeface="Times New Roman"/>
                          <a:ea typeface="Times New Roman"/>
                          <a:cs typeface="Times New Roman"/>
                        </a:rPr>
                        <a:t>Tổng</a:t>
                      </a:r>
                      <a:r>
                        <a:rPr lang="en-US" sz="1800" b="1" dirty="0">
                          <a:latin typeface="Times New Roman"/>
                          <a:ea typeface="Times New Roman"/>
                          <a:cs typeface="Times New Roman"/>
                        </a:rPr>
                        <a:t> </a:t>
                      </a:r>
                      <a:r>
                        <a:rPr lang="en-US" sz="1800" b="1" dirty="0" err="1">
                          <a:latin typeface="Times New Roman"/>
                          <a:ea typeface="Times New Roman"/>
                          <a:cs typeface="Times New Roman"/>
                        </a:rPr>
                        <a:t>doanh</a:t>
                      </a:r>
                      <a:r>
                        <a:rPr lang="en-US" sz="1800" b="1" dirty="0">
                          <a:latin typeface="Times New Roman"/>
                          <a:ea typeface="Times New Roman"/>
                          <a:cs typeface="Times New Roman"/>
                        </a:rPr>
                        <a:t> </a:t>
                      </a:r>
                      <a:r>
                        <a:rPr lang="en-US" sz="1800" b="1" dirty="0" err="1">
                          <a:latin typeface="Times New Roman"/>
                          <a:ea typeface="Times New Roman"/>
                          <a:cs typeface="Times New Roman"/>
                        </a:rPr>
                        <a:t>thu</a:t>
                      </a:r>
                      <a:r>
                        <a:rPr lang="en-US" sz="1800" b="1" dirty="0">
                          <a:latin typeface="Times New Roman"/>
                          <a:ea typeface="Times New Roman"/>
                          <a:cs typeface="Times New Roman"/>
                        </a:rPr>
                        <a:t> </a:t>
                      </a:r>
                      <a:r>
                        <a:rPr lang="en-US" sz="1800" b="1" dirty="0" err="1">
                          <a:latin typeface="Times New Roman"/>
                          <a:ea typeface="Times New Roman"/>
                          <a:cs typeface="Times New Roman"/>
                        </a:rPr>
                        <a:t>hàng</a:t>
                      </a:r>
                      <a:r>
                        <a:rPr lang="en-US" sz="1800" b="1" dirty="0">
                          <a:latin typeface="Times New Roman"/>
                          <a:ea typeface="Times New Roman"/>
                          <a:cs typeface="Times New Roman"/>
                        </a:rPr>
                        <a:t> </a:t>
                      </a:r>
                      <a:r>
                        <a:rPr lang="en-US" sz="1800" b="1" dirty="0" err="1">
                          <a:latin typeface="Times New Roman"/>
                          <a:ea typeface="Times New Roman"/>
                          <a:cs typeface="Times New Roman"/>
                        </a:rPr>
                        <a:t>hóa</a:t>
                      </a:r>
                      <a:r>
                        <a:rPr lang="en-US" sz="1800" b="1" dirty="0">
                          <a:latin typeface="Times New Roman"/>
                          <a:ea typeface="Times New Roman"/>
                          <a:cs typeface="Times New Roman"/>
                        </a:rPr>
                        <a:t>, </a:t>
                      </a:r>
                      <a:r>
                        <a:rPr lang="en-US" sz="1800" b="1" dirty="0" err="1">
                          <a:latin typeface="Times New Roman"/>
                          <a:ea typeface="Times New Roman"/>
                          <a:cs typeface="Times New Roman"/>
                        </a:rPr>
                        <a:t>dịch</a:t>
                      </a:r>
                      <a:r>
                        <a:rPr lang="en-US" sz="1800" b="1" dirty="0">
                          <a:latin typeface="Times New Roman"/>
                          <a:ea typeface="Times New Roman"/>
                          <a:cs typeface="Times New Roman"/>
                        </a:rPr>
                        <a:t> </a:t>
                      </a:r>
                      <a:r>
                        <a:rPr lang="en-US" sz="1800" b="1" dirty="0" err="1">
                          <a:latin typeface="Times New Roman"/>
                          <a:ea typeface="Times New Roman"/>
                          <a:cs typeface="Times New Roman"/>
                        </a:rPr>
                        <a:t>vụ</a:t>
                      </a:r>
                      <a:r>
                        <a:rPr lang="en-US" sz="1800" b="1" dirty="0">
                          <a:latin typeface="Times New Roman"/>
                          <a:ea typeface="Times New Roman"/>
                          <a:cs typeface="Times New Roman"/>
                        </a:rPr>
                        <a:t> </a:t>
                      </a:r>
                      <a:r>
                        <a:rPr lang="en-US" sz="1800" b="1" dirty="0" err="1">
                          <a:latin typeface="Times New Roman"/>
                          <a:ea typeface="Times New Roman"/>
                          <a:cs typeface="Times New Roman"/>
                        </a:rPr>
                        <a:t>trong</a:t>
                      </a:r>
                      <a:r>
                        <a:rPr lang="en-US" sz="1800" b="1" dirty="0">
                          <a:latin typeface="Times New Roman"/>
                          <a:ea typeface="Times New Roman"/>
                          <a:cs typeface="Times New Roman"/>
                        </a:rPr>
                        <a:t> </a:t>
                      </a:r>
                      <a:r>
                        <a:rPr lang="en-US" sz="1800" b="1" dirty="0" err="1">
                          <a:latin typeface="Times New Roman"/>
                          <a:ea typeface="Times New Roman"/>
                          <a:cs typeface="Times New Roman"/>
                        </a:rPr>
                        <a:t>kỳ</a:t>
                      </a:r>
                      <a:r>
                        <a:rPr lang="en-US" sz="1800" b="1" dirty="0">
                          <a:latin typeface="Times New Roman"/>
                          <a:ea typeface="Times New Roman"/>
                          <a:cs typeface="Times New Roman"/>
                        </a:rPr>
                        <a:t> </a:t>
                      </a:r>
                      <a:r>
                        <a:rPr lang="en-US" sz="1800" b="1" dirty="0" err="1">
                          <a:latin typeface="Times New Roman"/>
                          <a:ea typeface="Times New Roman"/>
                          <a:cs typeface="Times New Roman"/>
                        </a:rPr>
                        <a:t>bán</a:t>
                      </a:r>
                      <a:r>
                        <a:rPr lang="en-US" sz="1800" b="1" dirty="0">
                          <a:latin typeface="Times New Roman"/>
                          <a:ea typeface="Times New Roman"/>
                          <a:cs typeface="Times New Roman"/>
                        </a:rPr>
                        <a:t> </a:t>
                      </a:r>
                      <a:r>
                        <a:rPr lang="en-US" sz="1800" b="1" dirty="0" err="1">
                          <a:latin typeface="Times New Roman"/>
                          <a:ea typeface="Times New Roman"/>
                          <a:cs typeface="Times New Roman"/>
                        </a:rPr>
                        <a:t>ra</a:t>
                      </a:r>
                      <a:r>
                        <a:rPr lang="en-US" sz="1800" b="1" dirty="0">
                          <a:latin typeface="Times New Roman"/>
                          <a:ea typeface="Times New Roman"/>
                          <a:cs typeface="Times New Roman"/>
                        </a:rPr>
                        <a:t> </a:t>
                      </a:r>
                      <a:r>
                        <a:rPr lang="en-US" sz="1800" b="1" dirty="0" err="1">
                          <a:latin typeface="Times New Roman"/>
                          <a:ea typeface="Times New Roman"/>
                          <a:cs typeface="Times New Roman"/>
                        </a:rPr>
                        <a:t>chịu</a:t>
                      </a:r>
                      <a:r>
                        <a:rPr lang="en-US" sz="1800" b="1" dirty="0">
                          <a:latin typeface="Times New Roman"/>
                          <a:ea typeface="Times New Roman"/>
                          <a:cs typeface="Times New Roman"/>
                        </a:rPr>
                        <a:t> </a:t>
                      </a:r>
                      <a:r>
                        <a:rPr lang="en-US" sz="1800" b="1" dirty="0" err="1">
                          <a:latin typeface="Times New Roman"/>
                          <a:ea typeface="Times New Roman"/>
                          <a:cs typeface="Times New Roman"/>
                        </a:rPr>
                        <a:t>thuế</a:t>
                      </a:r>
                      <a:r>
                        <a:rPr lang="en-US" sz="1800" b="1" dirty="0">
                          <a:latin typeface="Times New Roman"/>
                          <a:ea typeface="Times New Roman"/>
                          <a:cs typeface="Times New Roman"/>
                        </a:rPr>
                        <a:t> (</a:t>
                      </a:r>
                      <a:r>
                        <a:rPr lang="en-US" sz="1800" b="1" dirty="0" err="1">
                          <a:latin typeface="Times New Roman"/>
                          <a:ea typeface="Times New Roman"/>
                          <a:cs typeface="Times New Roman"/>
                        </a:rPr>
                        <a:t>bao</a:t>
                      </a:r>
                      <a:r>
                        <a:rPr lang="en-US" sz="1800" b="1" dirty="0">
                          <a:latin typeface="Times New Roman"/>
                          <a:ea typeface="Times New Roman"/>
                          <a:cs typeface="Times New Roman"/>
                        </a:rPr>
                        <a:t> </a:t>
                      </a:r>
                      <a:r>
                        <a:rPr lang="en-US" sz="1800" b="1" dirty="0" err="1">
                          <a:latin typeface="Times New Roman"/>
                          <a:ea typeface="Times New Roman"/>
                          <a:cs typeface="Times New Roman"/>
                        </a:rPr>
                        <a:t>gồm</a:t>
                      </a:r>
                      <a:r>
                        <a:rPr lang="en-US" sz="1800" b="1" dirty="0">
                          <a:latin typeface="Times New Roman"/>
                          <a:ea typeface="Times New Roman"/>
                          <a:cs typeface="Times New Roman"/>
                        </a:rPr>
                        <a:t> </a:t>
                      </a:r>
                      <a:r>
                        <a:rPr lang="en-US" sz="1800" b="1" dirty="0" err="1">
                          <a:latin typeface="Times New Roman"/>
                          <a:ea typeface="Times New Roman"/>
                          <a:cs typeface="Times New Roman"/>
                        </a:rPr>
                        <a:t>cả</a:t>
                      </a:r>
                      <a:r>
                        <a:rPr lang="en-US" sz="1800" b="1" dirty="0">
                          <a:latin typeface="Times New Roman"/>
                          <a:ea typeface="Times New Roman"/>
                          <a:cs typeface="Times New Roman"/>
                        </a:rPr>
                        <a:t> </a:t>
                      </a:r>
                      <a:r>
                        <a:rPr lang="en-US" sz="1800" b="1" dirty="0" err="1">
                          <a:latin typeface="Times New Roman"/>
                          <a:ea typeface="Times New Roman"/>
                          <a:cs typeface="Times New Roman"/>
                        </a:rPr>
                        <a:t>doanh</a:t>
                      </a:r>
                      <a:r>
                        <a:rPr lang="en-US" sz="1800" b="1" dirty="0">
                          <a:latin typeface="Times New Roman"/>
                          <a:ea typeface="Times New Roman"/>
                          <a:cs typeface="Times New Roman"/>
                        </a:rPr>
                        <a:t> </a:t>
                      </a:r>
                      <a:r>
                        <a:rPr lang="en-US" sz="1800" b="1" dirty="0" err="1">
                          <a:latin typeface="Times New Roman"/>
                          <a:ea typeface="Times New Roman"/>
                          <a:cs typeface="Times New Roman"/>
                        </a:rPr>
                        <a:t>thu</a:t>
                      </a:r>
                      <a:r>
                        <a:rPr lang="en-US" sz="1800" b="1" dirty="0">
                          <a:latin typeface="Times New Roman"/>
                          <a:ea typeface="Times New Roman"/>
                          <a:cs typeface="Times New Roman"/>
                        </a:rPr>
                        <a:t> </a:t>
                      </a:r>
                      <a:r>
                        <a:rPr lang="en-US" sz="1800" b="1" dirty="0" err="1">
                          <a:latin typeface="Times New Roman"/>
                          <a:ea typeface="Times New Roman"/>
                          <a:cs typeface="Times New Roman"/>
                        </a:rPr>
                        <a:t>xuất</a:t>
                      </a:r>
                      <a:r>
                        <a:rPr lang="en-US" sz="1800" b="1" dirty="0">
                          <a:latin typeface="Times New Roman"/>
                          <a:ea typeface="Times New Roman"/>
                          <a:cs typeface="Times New Roman"/>
                        </a:rPr>
                        <a:t> </a:t>
                      </a:r>
                      <a:r>
                        <a:rPr lang="en-US" sz="1800" b="1" dirty="0" err="1">
                          <a:latin typeface="Times New Roman"/>
                          <a:ea typeface="Times New Roman"/>
                          <a:cs typeface="Times New Roman"/>
                        </a:rPr>
                        <a:t>khẩu</a:t>
                      </a:r>
                      <a:r>
                        <a:rPr lang="en-US" sz="1800" b="1" dirty="0">
                          <a:latin typeface="Times New Roman"/>
                          <a:ea typeface="Times New Roman"/>
                          <a:cs typeface="Times New Roman"/>
                        </a:rPr>
                        <a:t>)</a:t>
                      </a:r>
                      <a:endParaRPr lang="vi-VN" sz="1800" b="1" dirty="0">
                        <a:latin typeface=".VnTime"/>
                        <a:ea typeface="Times New Roman"/>
                        <a:cs typeface="Times New Roman"/>
                      </a:endParaRPr>
                    </a:p>
                  </a:txBody>
                  <a:tcPr marL="9525" marR="9525" marT="9525" marB="9525" anchor="ctr">
                    <a:lnL>
                      <a:noFill/>
                    </a:lnL>
                    <a:lnR>
                      <a:noFill/>
                    </a:lnR>
                    <a:lnT>
                      <a:noFill/>
                    </a:lnT>
                    <a:lnB>
                      <a:noFill/>
                    </a:lnB>
                  </a:tcPr>
                </a:tc>
                <a:tc vMerge="1">
                  <a:txBody>
                    <a:bodyPr/>
                    <a:lstStyle/>
                    <a:p>
                      <a:endParaRPr lang="vi-VN"/>
                    </a:p>
                  </a:txBody>
                  <a:tcPr/>
                </a:tc>
                <a:tc vMerge="1">
                  <a:txBody>
                    <a:bodyPr/>
                    <a:lstStyle/>
                    <a:p>
                      <a:endParaRPr lang="vi-VN"/>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828800" y="236220"/>
            <a:ext cx="4343400" cy="563562"/>
          </a:xfrm>
        </p:spPr>
        <p:txBody>
          <a:bodyPr/>
          <a:lstStyle/>
          <a:p>
            <a:r>
              <a:rPr lang="en-US" dirty="0">
                <a:latin typeface="Times New Roman" pitchFamily="18" charset="0"/>
                <a:cs typeface="Times New Roman" pitchFamily="18" charset="0"/>
              </a:rPr>
              <a:t>1.3. </a:t>
            </a:r>
            <a:r>
              <a:rPr lang="en-US" dirty="0" err="1">
                <a:latin typeface="Times New Roman" pitchFamily="18" charset="0"/>
                <a:cs typeface="Times New Roman" pitchFamily="18" charset="0"/>
              </a:rPr>
              <a:t>Hoàn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endParaRPr lang="vi-VN" dirty="0">
              <a:latin typeface="Times New Roman" pitchFamily="18" charset="0"/>
              <a:cs typeface="Times New Roman" pitchFamily="18" charset="0"/>
            </a:endParaRPr>
          </a:p>
        </p:txBody>
      </p:sp>
      <p:sp>
        <p:nvSpPr>
          <p:cNvPr id="16385" name="Rectangle 1"/>
          <p:cNvSpPr>
            <a:spLocks noChangeArrowheads="1"/>
          </p:cNvSpPr>
          <p:nvPr/>
        </p:nvSpPr>
        <p:spPr bwMode="auto">
          <a:xfrm>
            <a:off x="304800" y="1169075"/>
            <a:ext cx="84582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b="1" dirty="0" err="1">
                <a:latin typeface="Times New Roman" pitchFamily="18" charset="0"/>
                <a:cs typeface="Times New Roman" pitchFamily="18" charset="0"/>
              </a:rPr>
              <a:t>Kể</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từ</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ngày</a:t>
            </a:r>
            <a:r>
              <a:rPr lang="en-US" b="1" dirty="0">
                <a:latin typeface="Times New Roman" pitchFamily="18" charset="0"/>
                <a:cs typeface="Times New Roman" pitchFamily="18" charset="0"/>
              </a:rPr>
              <a:t> 1/1/2014 </a:t>
            </a:r>
            <a:r>
              <a:rPr lang="en-US" b="1" dirty="0" err="1">
                <a:latin typeface="Times New Roman" pitchFamily="18" charset="0"/>
                <a:cs typeface="Times New Roman" pitchFamily="18" charset="0"/>
              </a:rPr>
              <a:t>theo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Thông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tư</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219/2013/TT-BTC </a:t>
            </a:r>
            <a:r>
              <a:rPr lang="en-US" b="1" dirty="0" err="1">
                <a:latin typeface="Times New Roman" pitchFamily="18" charset="0"/>
                <a:cs typeface="Times New Roman" pitchFamily="18" charset="0"/>
              </a:rPr>
              <a:t>ngày</a:t>
            </a:r>
            <a:r>
              <a:rPr lang="en-US" b="1" dirty="0">
                <a:latin typeface="Times New Roman" pitchFamily="18" charset="0"/>
                <a:cs typeface="Times New Roman" pitchFamily="18" charset="0"/>
              </a:rPr>
              <a:t> 31/12/2013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Bộ</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tài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chính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quy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định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các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đối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tượng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trường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hợp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được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hoàn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 </a:t>
            </a:r>
            <a:r>
              <a:rPr lang="en-US" b="1" dirty="0" err="1">
                <a:latin typeface="Times New Roman" pitchFamily="18" charset="0"/>
                <a:cs typeface="Times New Roman" pitchFamily="18" charset="0"/>
              </a:rPr>
              <a:t>điều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kiện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thủ</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tục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hoàn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 </a:t>
            </a:r>
            <a:r>
              <a:rPr lang="en-US" b="1" dirty="0" err="1">
                <a:latin typeface="Times New Roman" pitchFamily="18" charset="0"/>
                <a:cs typeface="Times New Roman" pitchFamily="18" charset="0"/>
              </a:rPr>
              <a:t>cụ</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thể</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như</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sau</a:t>
            </a:r>
            <a:r>
              <a:rPr lang="en-US" b="1" dirty="0">
                <a:latin typeface="Times New Roman" pitchFamily="18" charset="0"/>
                <a:cs typeface="Times New Roman" pitchFamily="18" charset="0"/>
              </a:rPr>
              <a:t>:</a:t>
            </a:r>
            <a:endParaRPr lang="vi-VN" dirty="0">
              <a:latin typeface="Times New Roman" pitchFamily="18" charset="0"/>
              <a:cs typeface="Times New Roman" pitchFamily="18" charset="0"/>
            </a:endParaRPr>
          </a:p>
          <a:p>
            <a:pPr algn="just"/>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III. </a:t>
            </a:r>
            <a:r>
              <a:rPr lang="en-US" b="1" dirty="0" err="1">
                <a:latin typeface="Times New Roman" pitchFamily="18" charset="0"/>
                <a:cs typeface="Times New Roman" pitchFamily="18" charset="0"/>
              </a:rPr>
              <a:t>Đối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tượng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được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hoàn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a:t>
            </a:r>
            <a:endParaRPr lang="vi-VN" dirty="0">
              <a:latin typeface="Times New Roman" pitchFamily="18" charset="0"/>
              <a:cs typeface="Times New Roman" pitchFamily="18" charset="0"/>
            </a:endParaRPr>
          </a:p>
          <a:p>
            <a:pPr algn="just"/>
            <a:r>
              <a:rPr lang="en-US" dirty="0">
                <a:latin typeface="Times New Roman" pitchFamily="18" charset="0"/>
                <a:cs typeface="Times New Roman" pitchFamily="18" charset="0"/>
              </a:rPr>
              <a:t> </a:t>
            </a:r>
            <a:r>
              <a:rPr lang="en-US" b="1" i="1" dirty="0">
                <a:latin typeface="Times New Roman" pitchFamily="18" charset="0"/>
                <a:cs typeface="Times New Roman" pitchFamily="18" charset="0"/>
              </a:rPr>
              <a:t>4. DN </a:t>
            </a:r>
            <a:r>
              <a:rPr lang="en-US" b="1" i="1" dirty="0" err="1">
                <a:latin typeface="Times New Roman" pitchFamily="18" charset="0"/>
                <a:cs typeface="Times New Roman" pitchFamily="18" charset="0"/>
              </a:rPr>
              <a:t>trong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tháng</a:t>
            </a:r>
            <a:r>
              <a:rPr lang="en-US" dirty="0">
                <a:latin typeface="Times New Roman" pitchFamily="18" charset="0"/>
                <a:cs typeface="Times New Roman" pitchFamily="18" charset="0"/>
              </a:rPr>
              <a:t>: </a:t>
            </a:r>
            <a:r>
              <a:rPr lang="en-US" dirty="0"/>
              <a:t> </a:t>
            </a:r>
            <a:r>
              <a:rPr lang="en-US" dirty="0" err="1">
                <a:latin typeface="Times New Roman" pitchFamily="18" charset="0"/>
                <a:cs typeface="Times New Roman" pitchFamily="18" charset="0"/>
              </a:rPr>
              <a:t>Riêng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với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mua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xuất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khẩu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thì</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số</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 </a:t>
            </a:r>
            <a:r>
              <a:rPr lang="en-US" dirty="0" err="1">
                <a:latin typeface="Times New Roman" pitchFamily="18" charset="0"/>
                <a:cs typeface="Times New Roman" pitchFamily="18" charset="0"/>
              </a:rPr>
              <a:t>đầu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xuất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khẩu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sau</a:t>
            </a:r>
            <a:r>
              <a:rPr lang="en-US" dirty="0">
                <a:latin typeface="Times New Roman" pitchFamily="18" charset="0"/>
                <a:cs typeface="Times New Roman" pitchFamily="18" charset="0"/>
              </a:rPr>
              <a:t>:</a:t>
            </a:r>
            <a:endParaRPr lang="vi-VN" dirty="0">
              <a:latin typeface="Times New Roman" pitchFamily="18" charset="0"/>
              <a:cs typeface="Times New Roman" pitchFamily="18" charset="0"/>
            </a:endParaRPr>
          </a:p>
        </p:txBody>
      </p:sp>
      <p:graphicFrame>
        <p:nvGraphicFramePr>
          <p:cNvPr id="6" name="Table 5"/>
          <p:cNvGraphicFramePr>
            <a:graphicFrameLocks noGrp="1"/>
          </p:cNvGraphicFramePr>
          <p:nvPr/>
        </p:nvGraphicFramePr>
        <p:xfrm>
          <a:off x="304801" y="3374662"/>
          <a:ext cx="8610599" cy="1664970"/>
        </p:xfrm>
        <a:graphic>
          <a:graphicData uri="http://schemas.openxmlformats.org/drawingml/2006/table">
            <a:tbl>
              <a:tblPr/>
              <a:tblGrid>
                <a:gridCol w="1534561">
                  <a:extLst>
                    <a:ext uri="{9D8B030D-6E8A-4147-A177-3AD203B41FA5}">
                      <a16:colId xmlns:a16="http://schemas.microsoft.com/office/drawing/2014/main" val="20000"/>
                    </a:ext>
                  </a:extLst>
                </a:gridCol>
                <a:gridCol w="341014">
                  <a:extLst>
                    <a:ext uri="{9D8B030D-6E8A-4147-A177-3AD203B41FA5}">
                      <a16:colId xmlns:a16="http://schemas.microsoft.com/office/drawing/2014/main" val="20001"/>
                    </a:ext>
                  </a:extLst>
                </a:gridCol>
                <a:gridCol w="1782024">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gridCol w="1752600">
                  <a:extLst>
                    <a:ext uri="{9D8B030D-6E8A-4147-A177-3AD203B41FA5}">
                      <a16:colId xmlns:a16="http://schemas.microsoft.com/office/drawing/2014/main" val="20004"/>
                    </a:ext>
                  </a:extLst>
                </a:gridCol>
                <a:gridCol w="381000">
                  <a:extLst>
                    <a:ext uri="{9D8B030D-6E8A-4147-A177-3AD203B41FA5}">
                      <a16:colId xmlns:a16="http://schemas.microsoft.com/office/drawing/2014/main" val="20005"/>
                    </a:ext>
                  </a:extLst>
                </a:gridCol>
                <a:gridCol w="1098912">
                  <a:extLst>
                    <a:ext uri="{9D8B030D-6E8A-4147-A177-3AD203B41FA5}">
                      <a16:colId xmlns:a16="http://schemas.microsoft.com/office/drawing/2014/main" val="20006"/>
                    </a:ext>
                  </a:extLst>
                </a:gridCol>
                <a:gridCol w="255948">
                  <a:extLst>
                    <a:ext uri="{9D8B030D-6E8A-4147-A177-3AD203B41FA5}">
                      <a16:colId xmlns:a16="http://schemas.microsoft.com/office/drawing/2014/main" val="20007"/>
                    </a:ext>
                  </a:extLst>
                </a:gridCol>
                <a:gridCol w="702540">
                  <a:extLst>
                    <a:ext uri="{9D8B030D-6E8A-4147-A177-3AD203B41FA5}">
                      <a16:colId xmlns:a16="http://schemas.microsoft.com/office/drawing/2014/main" val="20008"/>
                    </a:ext>
                  </a:extLst>
                </a:gridCol>
              </a:tblGrid>
              <a:tr h="0">
                <a:tc>
                  <a:txBody>
                    <a:bodyPr/>
                    <a:lstStyle/>
                    <a:p>
                      <a:pPr algn="ctr">
                        <a:lnSpc>
                          <a:spcPct val="150000"/>
                        </a:lnSpc>
                        <a:spcAft>
                          <a:spcPts val="0"/>
                        </a:spcAft>
                      </a:pPr>
                      <a:r>
                        <a:rPr lang="en-US" sz="1800" b="1" dirty="0">
                          <a:latin typeface="Times New Roman"/>
                          <a:ea typeface="Times New Roman"/>
                          <a:cs typeface="Times New Roman"/>
                        </a:rPr>
                        <a:t> </a:t>
                      </a:r>
                      <a:r>
                        <a:rPr lang="en-US" sz="1800" b="1" dirty="0" err="1">
                          <a:latin typeface="Times New Roman"/>
                          <a:ea typeface="Times New Roman"/>
                          <a:cs typeface="Times New Roman"/>
                        </a:rPr>
                        <a:t>Số</a:t>
                      </a:r>
                      <a:r>
                        <a:rPr lang="en-US" sz="1800" b="1" dirty="0">
                          <a:latin typeface="Times New Roman"/>
                          <a:ea typeface="Times New Roman"/>
                          <a:cs typeface="Times New Roman"/>
                        </a:rPr>
                        <a:t> </a:t>
                      </a:r>
                      <a:r>
                        <a:rPr lang="en-US" sz="1800" b="1" dirty="0" err="1">
                          <a:latin typeface="Times New Roman"/>
                          <a:ea typeface="Times New Roman"/>
                          <a:cs typeface="Times New Roman"/>
                        </a:rPr>
                        <a:t>thuế</a:t>
                      </a:r>
                      <a:r>
                        <a:rPr lang="en-US" sz="1800" b="1" dirty="0">
                          <a:latin typeface="Times New Roman"/>
                          <a:ea typeface="Times New Roman"/>
                          <a:cs typeface="Times New Roman"/>
                        </a:rPr>
                        <a:t> GTGT </a:t>
                      </a:r>
                      <a:r>
                        <a:rPr lang="en-US" sz="1800" b="1" dirty="0" err="1">
                          <a:latin typeface="Times New Roman"/>
                          <a:ea typeface="Times New Roman"/>
                          <a:cs typeface="Times New Roman"/>
                        </a:rPr>
                        <a:t>đầu</a:t>
                      </a:r>
                      <a:r>
                        <a:rPr lang="en-US" sz="1800" b="1" dirty="0">
                          <a:latin typeface="Times New Roman"/>
                          <a:ea typeface="Times New Roman"/>
                          <a:cs typeface="Times New Roman"/>
                        </a:rPr>
                        <a:t> </a:t>
                      </a:r>
                      <a:r>
                        <a:rPr lang="en-US" sz="1800" b="1" dirty="0" err="1">
                          <a:latin typeface="Times New Roman"/>
                          <a:ea typeface="Times New Roman"/>
                          <a:cs typeface="Times New Roman"/>
                        </a:rPr>
                        <a:t>vào</a:t>
                      </a:r>
                      <a:r>
                        <a:rPr lang="en-US" sz="1800" b="1" dirty="0">
                          <a:latin typeface="Times New Roman"/>
                          <a:ea typeface="Times New Roman"/>
                          <a:cs typeface="Times New Roman"/>
                        </a:rPr>
                        <a:t> </a:t>
                      </a:r>
                      <a:r>
                        <a:rPr lang="en-US" sz="1800" b="1" dirty="0" err="1">
                          <a:latin typeface="Times New Roman"/>
                          <a:ea typeface="Times New Roman"/>
                          <a:cs typeface="Times New Roman"/>
                        </a:rPr>
                        <a:t>của</a:t>
                      </a:r>
                      <a:r>
                        <a:rPr lang="en-US" sz="1800" b="1" dirty="0">
                          <a:latin typeface="Times New Roman"/>
                          <a:ea typeface="Times New Roman"/>
                          <a:cs typeface="Times New Roman"/>
                        </a:rPr>
                        <a:t> </a:t>
                      </a:r>
                      <a:r>
                        <a:rPr lang="en-US" sz="1800" b="1" dirty="0" err="1">
                          <a:latin typeface="Times New Roman"/>
                          <a:ea typeface="Times New Roman"/>
                          <a:cs typeface="Times New Roman"/>
                        </a:rPr>
                        <a:t>hàng</a:t>
                      </a:r>
                      <a:r>
                        <a:rPr lang="en-US" sz="1800" b="1" dirty="0">
                          <a:latin typeface="Times New Roman"/>
                          <a:ea typeface="Times New Roman"/>
                          <a:cs typeface="Times New Roman"/>
                        </a:rPr>
                        <a:t> </a:t>
                      </a:r>
                      <a:r>
                        <a:rPr lang="en-US" sz="1800" b="1" dirty="0" err="1">
                          <a:latin typeface="Times New Roman"/>
                          <a:ea typeface="Times New Roman"/>
                          <a:cs typeface="Times New Roman"/>
                        </a:rPr>
                        <a:t>hóa</a:t>
                      </a:r>
                      <a:r>
                        <a:rPr lang="en-US" sz="1800" b="1" dirty="0">
                          <a:latin typeface="Times New Roman"/>
                          <a:ea typeface="Times New Roman"/>
                          <a:cs typeface="Times New Roman"/>
                        </a:rPr>
                        <a:t>, </a:t>
                      </a:r>
                      <a:r>
                        <a:rPr lang="en-US" sz="1800" b="1" dirty="0" err="1">
                          <a:latin typeface="Times New Roman"/>
                          <a:ea typeface="Times New Roman"/>
                          <a:cs typeface="Times New Roman"/>
                        </a:rPr>
                        <a:t>dịch</a:t>
                      </a:r>
                      <a:r>
                        <a:rPr lang="en-US" sz="1800" b="1" dirty="0">
                          <a:latin typeface="Times New Roman"/>
                          <a:ea typeface="Times New Roman"/>
                          <a:cs typeface="Times New Roman"/>
                        </a:rPr>
                        <a:t> </a:t>
                      </a:r>
                      <a:r>
                        <a:rPr lang="en-US" sz="1800" b="1" dirty="0" err="1">
                          <a:latin typeface="Times New Roman"/>
                          <a:ea typeface="Times New Roman"/>
                          <a:cs typeface="Times New Roman"/>
                        </a:rPr>
                        <a:t>vụ</a:t>
                      </a:r>
                      <a:r>
                        <a:rPr lang="en-US" sz="1800" b="1" dirty="0">
                          <a:latin typeface="Times New Roman"/>
                          <a:ea typeface="Times New Roman"/>
                          <a:cs typeface="Times New Roman"/>
                        </a:rPr>
                        <a:t> </a:t>
                      </a:r>
                      <a:r>
                        <a:rPr lang="en-US" sz="1800" b="1" dirty="0" err="1">
                          <a:latin typeface="Times New Roman"/>
                          <a:ea typeface="Times New Roman"/>
                          <a:cs typeface="Times New Roman"/>
                        </a:rPr>
                        <a:t>xuất</a:t>
                      </a:r>
                      <a:r>
                        <a:rPr lang="en-US" sz="1800" b="1" dirty="0">
                          <a:latin typeface="Times New Roman"/>
                          <a:ea typeface="Times New Roman"/>
                          <a:cs typeface="Times New Roman"/>
                        </a:rPr>
                        <a:t> </a:t>
                      </a:r>
                      <a:r>
                        <a:rPr lang="en-US" sz="1800" b="1" dirty="0" err="1">
                          <a:latin typeface="Times New Roman"/>
                          <a:ea typeface="Times New Roman"/>
                          <a:cs typeface="Times New Roman"/>
                        </a:rPr>
                        <a:t>khẩu</a:t>
                      </a:r>
                      <a:endParaRPr lang="vi-VN" sz="1800" b="1" dirty="0">
                        <a:latin typeface=".VnTime"/>
                        <a:ea typeface="Times New Roman"/>
                        <a:cs typeface="Times New Roman"/>
                      </a:endParaRPr>
                    </a:p>
                  </a:txBody>
                  <a:tcPr marL="9525" marR="9525" marT="9525" marB="9525" anchor="ctr">
                    <a:lnL>
                      <a:noFill/>
                    </a:lnL>
                    <a:lnR>
                      <a:noFill/>
                    </a:lnR>
                    <a:lnT>
                      <a:noFill/>
                    </a:lnT>
                    <a:lnB>
                      <a:noFill/>
                    </a:lnB>
                  </a:tcPr>
                </a:tc>
                <a:tc>
                  <a:txBody>
                    <a:bodyPr/>
                    <a:lstStyle/>
                    <a:p>
                      <a:pPr algn="ctr">
                        <a:lnSpc>
                          <a:spcPct val="150000"/>
                        </a:lnSpc>
                        <a:spcAft>
                          <a:spcPts val="0"/>
                        </a:spcAft>
                      </a:pPr>
                      <a:r>
                        <a:rPr lang="en-US" sz="1800" b="1" dirty="0">
                          <a:latin typeface="Times New Roman"/>
                          <a:ea typeface="Times New Roman"/>
                          <a:cs typeface="Times New Roman"/>
                        </a:rPr>
                        <a:t> = </a:t>
                      </a:r>
                      <a:endParaRPr lang="vi-VN" sz="1800" b="1" dirty="0">
                        <a:latin typeface=".VnTime"/>
                        <a:ea typeface="Times New Roman"/>
                        <a:cs typeface="Times New Roman"/>
                      </a:endParaRPr>
                    </a:p>
                  </a:txBody>
                  <a:tcPr marL="9525" marR="9525" marT="9525" marB="9525" anchor="ctr">
                    <a:lnL>
                      <a:noFill/>
                    </a:lnL>
                    <a:lnR>
                      <a:noFill/>
                    </a:lnR>
                    <a:lnT>
                      <a:noFill/>
                    </a:lnT>
                    <a:lnB>
                      <a:noFill/>
                    </a:lnB>
                  </a:tcPr>
                </a:tc>
                <a:tc>
                  <a:txBody>
                    <a:bodyPr/>
                    <a:lstStyle/>
                    <a:p>
                      <a:pPr algn="ctr">
                        <a:lnSpc>
                          <a:spcPct val="150000"/>
                        </a:lnSpc>
                        <a:spcAft>
                          <a:spcPts val="0"/>
                        </a:spcAft>
                      </a:pPr>
                      <a:r>
                        <a:rPr lang="en-US" sz="1800" b="1" dirty="0">
                          <a:latin typeface="Times New Roman"/>
                          <a:ea typeface="Times New Roman"/>
                          <a:cs typeface="Times New Roman"/>
                        </a:rPr>
                        <a:t>(</a:t>
                      </a:r>
                      <a:r>
                        <a:rPr lang="en-US" sz="1800" b="1" dirty="0" err="1">
                          <a:latin typeface="Times New Roman"/>
                          <a:ea typeface="Times New Roman"/>
                          <a:cs typeface="Times New Roman"/>
                        </a:rPr>
                        <a:t>Số</a:t>
                      </a:r>
                      <a:r>
                        <a:rPr lang="en-US" sz="1800" b="1" dirty="0">
                          <a:latin typeface="Times New Roman"/>
                          <a:ea typeface="Times New Roman"/>
                          <a:cs typeface="Times New Roman"/>
                        </a:rPr>
                        <a:t> </a:t>
                      </a:r>
                      <a:r>
                        <a:rPr lang="en-US" sz="1800" b="1" dirty="0" err="1">
                          <a:latin typeface="Times New Roman"/>
                          <a:ea typeface="Times New Roman"/>
                          <a:cs typeface="Times New Roman"/>
                        </a:rPr>
                        <a:t>thuế</a:t>
                      </a:r>
                      <a:r>
                        <a:rPr lang="en-US" sz="1800" b="1" dirty="0">
                          <a:latin typeface="Times New Roman"/>
                          <a:ea typeface="Times New Roman"/>
                          <a:cs typeface="Times New Roman"/>
                        </a:rPr>
                        <a:t> GTGT </a:t>
                      </a:r>
                      <a:r>
                        <a:rPr lang="en-US" sz="1800" b="1" dirty="0" err="1">
                          <a:latin typeface="Times New Roman"/>
                          <a:ea typeface="Times New Roman"/>
                          <a:cs typeface="Times New Roman"/>
                        </a:rPr>
                        <a:t>chưa</a:t>
                      </a:r>
                      <a:r>
                        <a:rPr lang="en-US" sz="1800" b="1" dirty="0">
                          <a:latin typeface="Times New Roman"/>
                          <a:ea typeface="Times New Roman"/>
                          <a:cs typeface="Times New Roman"/>
                        </a:rPr>
                        <a:t> </a:t>
                      </a:r>
                      <a:r>
                        <a:rPr lang="en-US" sz="1800" b="1" dirty="0" err="1">
                          <a:latin typeface="Times New Roman"/>
                          <a:ea typeface="Times New Roman"/>
                          <a:cs typeface="Times New Roman"/>
                        </a:rPr>
                        <a:t>khấu</a:t>
                      </a:r>
                      <a:r>
                        <a:rPr lang="en-US" sz="1800" b="1" dirty="0">
                          <a:latin typeface="Times New Roman"/>
                          <a:ea typeface="Times New Roman"/>
                          <a:cs typeface="Times New Roman"/>
                        </a:rPr>
                        <a:t> </a:t>
                      </a:r>
                      <a:r>
                        <a:rPr lang="en-US" sz="1800" b="1" dirty="0" err="1">
                          <a:latin typeface="Times New Roman"/>
                          <a:ea typeface="Times New Roman"/>
                          <a:cs typeface="Times New Roman"/>
                        </a:rPr>
                        <a:t>trừ</a:t>
                      </a:r>
                      <a:r>
                        <a:rPr lang="en-US" sz="1800" b="1" dirty="0">
                          <a:latin typeface="Times New Roman"/>
                          <a:ea typeface="Times New Roman"/>
                          <a:cs typeface="Times New Roman"/>
                        </a:rPr>
                        <a:t> </a:t>
                      </a:r>
                      <a:r>
                        <a:rPr lang="en-US" sz="1800" b="1" dirty="0" err="1">
                          <a:latin typeface="Times New Roman"/>
                          <a:ea typeface="Times New Roman"/>
                          <a:cs typeface="Times New Roman"/>
                        </a:rPr>
                        <a:t>hết</a:t>
                      </a:r>
                      <a:r>
                        <a:rPr lang="en-US" sz="1800" b="1" dirty="0">
                          <a:latin typeface="Times New Roman"/>
                          <a:ea typeface="Times New Roman"/>
                          <a:cs typeface="Times New Roman"/>
                        </a:rPr>
                        <a:t> </a:t>
                      </a:r>
                      <a:r>
                        <a:rPr lang="en-US" sz="1800" b="1" dirty="0" err="1">
                          <a:latin typeface="Times New Roman"/>
                          <a:ea typeface="Times New Roman"/>
                          <a:cs typeface="Times New Roman"/>
                        </a:rPr>
                        <a:t>của</a:t>
                      </a:r>
                      <a:r>
                        <a:rPr lang="en-US" sz="1800" b="1" dirty="0">
                          <a:latin typeface="Times New Roman"/>
                          <a:ea typeface="Times New Roman"/>
                          <a:cs typeface="Times New Roman"/>
                        </a:rPr>
                        <a:t> </a:t>
                      </a:r>
                      <a:r>
                        <a:rPr lang="en-US" sz="1800" b="1" dirty="0" err="1">
                          <a:latin typeface="Times New Roman"/>
                          <a:ea typeface="Times New Roman"/>
                          <a:cs typeface="Times New Roman"/>
                        </a:rPr>
                        <a:t>tháng</a:t>
                      </a:r>
                      <a:r>
                        <a:rPr lang="en-US" sz="1800" b="1" dirty="0">
                          <a:latin typeface="Times New Roman"/>
                          <a:ea typeface="Times New Roman"/>
                          <a:cs typeface="Times New Roman"/>
                        </a:rPr>
                        <a:t> /</a:t>
                      </a:r>
                      <a:r>
                        <a:rPr lang="en-US" sz="1800" b="1" dirty="0" err="1">
                          <a:latin typeface="Times New Roman"/>
                          <a:ea typeface="Times New Roman"/>
                          <a:cs typeface="Times New Roman"/>
                        </a:rPr>
                        <a:t>quý</a:t>
                      </a:r>
                      <a:endParaRPr lang="vi-VN" sz="1800" b="1" dirty="0">
                        <a:latin typeface=".VnTime"/>
                        <a:ea typeface="Times New Roman"/>
                        <a:cs typeface="Times New Roman"/>
                      </a:endParaRPr>
                    </a:p>
                  </a:txBody>
                  <a:tcPr marL="9525" marR="9525" marT="9525" marB="9525" anchor="ctr">
                    <a:lnL>
                      <a:noFill/>
                    </a:lnL>
                    <a:lnR>
                      <a:noFill/>
                    </a:lnR>
                    <a:lnT>
                      <a:noFill/>
                    </a:lnT>
                    <a:lnB>
                      <a:noFill/>
                    </a:lnB>
                  </a:tcPr>
                </a:tc>
                <a:tc>
                  <a:txBody>
                    <a:bodyPr/>
                    <a:lstStyle/>
                    <a:p>
                      <a:pPr algn="ctr">
                        <a:lnSpc>
                          <a:spcPct val="150000"/>
                        </a:lnSpc>
                        <a:spcAft>
                          <a:spcPts val="0"/>
                        </a:spcAft>
                      </a:pPr>
                      <a:r>
                        <a:rPr lang="en-US" sz="1800" b="1">
                          <a:latin typeface="Times New Roman"/>
                          <a:ea typeface="Times New Roman"/>
                          <a:cs typeface="Times New Roman"/>
                        </a:rPr>
                        <a:t>  - </a:t>
                      </a:r>
                      <a:endParaRPr lang="vi-VN" sz="1800" b="1">
                        <a:latin typeface=".VnTime"/>
                        <a:ea typeface="Times New Roman"/>
                        <a:cs typeface="Times New Roman"/>
                      </a:endParaRPr>
                    </a:p>
                  </a:txBody>
                  <a:tcPr marL="9525" marR="9525" marT="9525" marB="9525" anchor="ctr">
                    <a:lnL>
                      <a:noFill/>
                    </a:lnL>
                    <a:lnR>
                      <a:noFill/>
                    </a:lnR>
                    <a:lnT>
                      <a:noFill/>
                    </a:lnT>
                    <a:lnB>
                      <a:noFill/>
                    </a:lnB>
                  </a:tcPr>
                </a:tc>
                <a:tc>
                  <a:txBody>
                    <a:bodyPr/>
                    <a:lstStyle/>
                    <a:p>
                      <a:pPr algn="ctr">
                        <a:lnSpc>
                          <a:spcPct val="150000"/>
                        </a:lnSpc>
                        <a:spcAft>
                          <a:spcPts val="0"/>
                        </a:spcAft>
                      </a:pPr>
                      <a:r>
                        <a:rPr lang="en-US" sz="1800" b="1" dirty="0" err="1">
                          <a:latin typeface="Times New Roman"/>
                          <a:ea typeface="Times New Roman"/>
                          <a:cs typeface="Times New Roman"/>
                        </a:rPr>
                        <a:t>Số</a:t>
                      </a:r>
                      <a:r>
                        <a:rPr lang="en-US" sz="1800" b="1" dirty="0">
                          <a:latin typeface="Times New Roman"/>
                          <a:ea typeface="Times New Roman"/>
                          <a:cs typeface="Times New Roman"/>
                        </a:rPr>
                        <a:t> </a:t>
                      </a:r>
                      <a:r>
                        <a:rPr lang="en-US" sz="1800" b="1" dirty="0" err="1">
                          <a:latin typeface="Times New Roman"/>
                          <a:ea typeface="Times New Roman"/>
                          <a:cs typeface="Times New Roman"/>
                        </a:rPr>
                        <a:t>thuế</a:t>
                      </a:r>
                      <a:r>
                        <a:rPr lang="en-US" sz="1800" b="1" dirty="0">
                          <a:latin typeface="Times New Roman"/>
                          <a:ea typeface="Times New Roman"/>
                          <a:cs typeface="Times New Roman"/>
                        </a:rPr>
                        <a:t> GTGT </a:t>
                      </a:r>
                      <a:r>
                        <a:rPr lang="en-US" sz="1800" b="1" dirty="0" err="1">
                          <a:latin typeface="Times New Roman"/>
                          <a:ea typeface="Times New Roman"/>
                          <a:cs typeface="Times New Roman"/>
                        </a:rPr>
                        <a:t>đầu</a:t>
                      </a:r>
                      <a:r>
                        <a:rPr lang="en-US" sz="1800" b="1" dirty="0">
                          <a:latin typeface="Times New Roman"/>
                          <a:ea typeface="Times New Roman"/>
                          <a:cs typeface="Times New Roman"/>
                        </a:rPr>
                        <a:t> </a:t>
                      </a:r>
                      <a:r>
                        <a:rPr lang="en-US" sz="1800" b="1" dirty="0" err="1">
                          <a:latin typeface="Times New Roman"/>
                          <a:ea typeface="Times New Roman"/>
                          <a:cs typeface="Times New Roman"/>
                        </a:rPr>
                        <a:t>vào</a:t>
                      </a:r>
                      <a:r>
                        <a:rPr lang="en-US" sz="1800" b="1" dirty="0">
                          <a:latin typeface="Times New Roman"/>
                          <a:ea typeface="Times New Roman"/>
                          <a:cs typeface="Times New Roman"/>
                        </a:rPr>
                        <a:t> </a:t>
                      </a:r>
                      <a:r>
                        <a:rPr lang="en-US" sz="1800" b="1" dirty="0" err="1">
                          <a:latin typeface="Times New Roman"/>
                          <a:ea typeface="Times New Roman"/>
                          <a:cs typeface="Times New Roman"/>
                        </a:rPr>
                        <a:t>của</a:t>
                      </a:r>
                      <a:r>
                        <a:rPr lang="en-US" sz="1800" b="1" dirty="0">
                          <a:latin typeface="Times New Roman"/>
                          <a:ea typeface="Times New Roman"/>
                          <a:cs typeface="Times New Roman"/>
                        </a:rPr>
                        <a:t> </a:t>
                      </a:r>
                      <a:r>
                        <a:rPr lang="en-US" sz="1800" b="1" dirty="0" err="1">
                          <a:latin typeface="Times New Roman"/>
                          <a:ea typeface="Times New Roman"/>
                          <a:cs typeface="Times New Roman"/>
                        </a:rPr>
                        <a:t>hàng</a:t>
                      </a:r>
                      <a:r>
                        <a:rPr lang="en-US" sz="1800" b="1" dirty="0">
                          <a:latin typeface="Times New Roman"/>
                          <a:ea typeface="Times New Roman"/>
                          <a:cs typeface="Times New Roman"/>
                        </a:rPr>
                        <a:t> </a:t>
                      </a:r>
                      <a:r>
                        <a:rPr lang="en-US" sz="1800" b="1" dirty="0" err="1">
                          <a:latin typeface="Times New Roman"/>
                          <a:ea typeface="Times New Roman"/>
                          <a:cs typeface="Times New Roman"/>
                        </a:rPr>
                        <a:t>hóa</a:t>
                      </a:r>
                      <a:r>
                        <a:rPr lang="en-US" sz="1800" b="1" dirty="0">
                          <a:latin typeface="Times New Roman"/>
                          <a:ea typeface="Times New Roman"/>
                          <a:cs typeface="Times New Roman"/>
                        </a:rPr>
                        <a:t>   </a:t>
                      </a:r>
                      <a:r>
                        <a:rPr lang="en-US" sz="1800" b="1" dirty="0" err="1">
                          <a:latin typeface="Times New Roman"/>
                          <a:ea typeface="Times New Roman"/>
                          <a:cs typeface="Times New Roman"/>
                        </a:rPr>
                        <a:t>còn</a:t>
                      </a:r>
                      <a:r>
                        <a:rPr lang="en-US" sz="1800" b="1" dirty="0">
                          <a:latin typeface="Times New Roman"/>
                          <a:ea typeface="Times New Roman"/>
                          <a:cs typeface="Times New Roman"/>
                        </a:rPr>
                        <a:t> </a:t>
                      </a:r>
                      <a:r>
                        <a:rPr lang="en-US" sz="1800" b="1" dirty="0" err="1">
                          <a:latin typeface="Times New Roman"/>
                          <a:ea typeface="Times New Roman"/>
                          <a:cs typeface="Times New Roman"/>
                        </a:rPr>
                        <a:t>tồn</a:t>
                      </a:r>
                      <a:r>
                        <a:rPr lang="en-US" sz="1800" b="1" dirty="0">
                          <a:latin typeface="Times New Roman"/>
                          <a:ea typeface="Times New Roman"/>
                          <a:cs typeface="Times New Roman"/>
                        </a:rPr>
                        <a:t> </a:t>
                      </a:r>
                      <a:r>
                        <a:rPr lang="en-US" sz="1800" b="1" dirty="0" err="1">
                          <a:latin typeface="Times New Roman"/>
                          <a:ea typeface="Times New Roman"/>
                          <a:cs typeface="Times New Roman"/>
                        </a:rPr>
                        <a:t>kho</a:t>
                      </a:r>
                      <a:r>
                        <a:rPr lang="en-US" sz="1800" b="1" dirty="0">
                          <a:latin typeface="Times New Roman"/>
                          <a:ea typeface="Times New Roman"/>
                          <a:cs typeface="Times New Roman"/>
                        </a:rPr>
                        <a:t> </a:t>
                      </a:r>
                      <a:r>
                        <a:rPr lang="en-US" sz="1800" b="1" dirty="0" err="1">
                          <a:latin typeface="Times New Roman"/>
                          <a:ea typeface="Times New Roman"/>
                          <a:cs typeface="Times New Roman"/>
                        </a:rPr>
                        <a:t>cuối</a:t>
                      </a:r>
                      <a:r>
                        <a:rPr lang="en-US" sz="1800" b="1" dirty="0">
                          <a:latin typeface="Times New Roman"/>
                          <a:ea typeface="Times New Roman"/>
                          <a:cs typeface="Times New Roman"/>
                        </a:rPr>
                        <a:t> </a:t>
                      </a:r>
                      <a:r>
                        <a:rPr lang="en-US" sz="1800" b="1" dirty="0" err="1">
                          <a:latin typeface="Times New Roman"/>
                          <a:ea typeface="Times New Roman"/>
                          <a:cs typeface="Times New Roman"/>
                        </a:rPr>
                        <a:t>tháng</a:t>
                      </a:r>
                      <a:r>
                        <a:rPr lang="en-US" sz="1800" b="1" dirty="0">
                          <a:latin typeface="Times New Roman"/>
                          <a:ea typeface="Times New Roman"/>
                          <a:cs typeface="Times New Roman"/>
                        </a:rPr>
                        <a:t>/</a:t>
                      </a:r>
                      <a:r>
                        <a:rPr lang="en-US" sz="1800" b="1" dirty="0" err="1">
                          <a:latin typeface="Times New Roman"/>
                          <a:ea typeface="Times New Roman"/>
                          <a:cs typeface="Times New Roman"/>
                        </a:rPr>
                        <a:t>quý</a:t>
                      </a:r>
                      <a:r>
                        <a:rPr lang="en-US" sz="1800" b="1" dirty="0">
                          <a:latin typeface="Times New Roman"/>
                          <a:ea typeface="Times New Roman"/>
                          <a:cs typeface="Times New Roman"/>
                        </a:rPr>
                        <a:t>)</a:t>
                      </a:r>
                      <a:endParaRPr lang="vi-VN" sz="1800" b="1" dirty="0">
                        <a:latin typeface=".VnTime"/>
                        <a:ea typeface="Times New Roman"/>
                        <a:cs typeface="Times New Roman"/>
                      </a:endParaRPr>
                    </a:p>
                  </a:txBody>
                  <a:tcPr marL="9525" marR="9525" marT="9525" marB="9525" anchor="ctr">
                    <a:lnL>
                      <a:noFill/>
                    </a:lnL>
                    <a:lnR>
                      <a:noFill/>
                    </a:lnR>
                    <a:lnT>
                      <a:noFill/>
                    </a:lnT>
                    <a:lnB>
                      <a:noFill/>
                    </a:lnB>
                  </a:tcPr>
                </a:tc>
                <a:tc>
                  <a:txBody>
                    <a:bodyPr/>
                    <a:lstStyle/>
                    <a:p>
                      <a:pPr algn="ctr">
                        <a:lnSpc>
                          <a:spcPct val="150000"/>
                        </a:lnSpc>
                        <a:spcAft>
                          <a:spcPts val="0"/>
                        </a:spcAft>
                      </a:pPr>
                      <a:r>
                        <a:rPr lang="en-US" sz="1800" b="1" dirty="0">
                          <a:latin typeface="Times New Roman"/>
                          <a:ea typeface="Times New Roman"/>
                          <a:cs typeface="Times New Roman"/>
                        </a:rPr>
                        <a:t> x </a:t>
                      </a:r>
                      <a:endParaRPr lang="vi-VN" sz="1800" b="1" dirty="0">
                        <a:latin typeface=".VnTime"/>
                        <a:ea typeface="Times New Roman"/>
                        <a:cs typeface="Times New Roman"/>
                      </a:endParaRPr>
                    </a:p>
                  </a:txBody>
                  <a:tcPr marL="9525" marR="9525" marT="9525" marB="9525" anchor="ctr">
                    <a:lnL>
                      <a:noFill/>
                    </a:lnL>
                    <a:lnR>
                      <a:noFill/>
                    </a:lnR>
                    <a:lnT>
                      <a:noFill/>
                    </a:lnT>
                    <a:lnB>
                      <a:noFill/>
                    </a:lnB>
                  </a:tcPr>
                </a:tc>
                <a:tc>
                  <a:txBody>
                    <a:bodyPr/>
                    <a:lstStyle/>
                    <a:p>
                      <a:pPr algn="ctr">
                        <a:lnSpc>
                          <a:spcPct val="150000"/>
                        </a:lnSpc>
                        <a:spcAft>
                          <a:spcPts val="0"/>
                        </a:spcAft>
                      </a:pPr>
                      <a:r>
                        <a:rPr lang="en-US" sz="1800" b="1" dirty="0" err="1">
                          <a:latin typeface="Times New Roman"/>
                          <a:ea typeface="Times New Roman"/>
                          <a:cs typeface="Times New Roman"/>
                        </a:rPr>
                        <a:t>Tổng</a:t>
                      </a:r>
                      <a:r>
                        <a:rPr lang="en-US" sz="1800" b="1" dirty="0">
                          <a:latin typeface="Times New Roman"/>
                          <a:ea typeface="Times New Roman"/>
                          <a:cs typeface="Times New Roman"/>
                        </a:rPr>
                        <a:t> </a:t>
                      </a:r>
                      <a:r>
                        <a:rPr lang="en-US" sz="1800" b="1" dirty="0" err="1">
                          <a:latin typeface="Times New Roman"/>
                          <a:ea typeface="Times New Roman"/>
                          <a:cs typeface="Times New Roman"/>
                        </a:rPr>
                        <a:t>doanh</a:t>
                      </a:r>
                      <a:r>
                        <a:rPr lang="en-US" sz="1800" b="1" dirty="0">
                          <a:latin typeface="Times New Roman"/>
                          <a:ea typeface="Times New Roman"/>
                          <a:cs typeface="Times New Roman"/>
                        </a:rPr>
                        <a:t> </a:t>
                      </a:r>
                      <a:r>
                        <a:rPr lang="en-US" sz="1800" b="1" dirty="0" err="1">
                          <a:latin typeface="Times New Roman"/>
                          <a:ea typeface="Times New Roman"/>
                          <a:cs typeface="Times New Roman"/>
                        </a:rPr>
                        <a:t>thu</a:t>
                      </a:r>
                      <a:r>
                        <a:rPr lang="en-US" sz="1800" b="1" dirty="0">
                          <a:latin typeface="Times New Roman"/>
                          <a:ea typeface="Times New Roman"/>
                          <a:cs typeface="Times New Roman"/>
                        </a:rPr>
                        <a:t> </a:t>
                      </a:r>
                      <a:r>
                        <a:rPr lang="en-US" sz="1800" b="1" dirty="0" err="1">
                          <a:latin typeface="Times New Roman"/>
                          <a:ea typeface="Times New Roman"/>
                          <a:cs typeface="Times New Roman"/>
                        </a:rPr>
                        <a:t>xuất</a:t>
                      </a:r>
                      <a:r>
                        <a:rPr lang="en-US" sz="1800" b="1" dirty="0">
                          <a:latin typeface="Times New Roman"/>
                          <a:ea typeface="Times New Roman"/>
                          <a:cs typeface="Times New Roman"/>
                        </a:rPr>
                        <a:t> </a:t>
                      </a:r>
                      <a:r>
                        <a:rPr lang="en-US" sz="1800" b="1" dirty="0" err="1">
                          <a:latin typeface="Times New Roman"/>
                          <a:ea typeface="Times New Roman"/>
                          <a:cs typeface="Times New Roman"/>
                        </a:rPr>
                        <a:t>khẩu</a:t>
                      </a:r>
                      <a:r>
                        <a:rPr lang="en-US" sz="1800" b="1" dirty="0">
                          <a:latin typeface="Times New Roman"/>
                          <a:ea typeface="Times New Roman"/>
                          <a:cs typeface="Times New Roman"/>
                        </a:rPr>
                        <a:t> </a:t>
                      </a:r>
                      <a:r>
                        <a:rPr lang="en-US" sz="1800" b="1" dirty="0" err="1">
                          <a:latin typeface="Times New Roman"/>
                          <a:ea typeface="Times New Roman"/>
                          <a:cs typeface="Times New Roman"/>
                        </a:rPr>
                        <a:t>trong</a:t>
                      </a:r>
                      <a:r>
                        <a:rPr lang="en-US" sz="1800" b="1" dirty="0">
                          <a:latin typeface="Times New Roman"/>
                          <a:ea typeface="Times New Roman"/>
                          <a:cs typeface="Times New Roman"/>
                        </a:rPr>
                        <a:t> </a:t>
                      </a:r>
                      <a:r>
                        <a:rPr lang="en-US" sz="1800" b="1" dirty="0" err="1">
                          <a:latin typeface="Times New Roman"/>
                          <a:ea typeface="Times New Roman"/>
                          <a:cs typeface="Times New Roman"/>
                        </a:rPr>
                        <a:t>kỳ</a:t>
                      </a:r>
                      <a:endParaRPr lang="vi-VN" sz="1800" b="1" dirty="0">
                        <a:latin typeface=".VnTime"/>
                        <a:ea typeface="Times New Roman"/>
                        <a:cs typeface="Times New Roman"/>
                      </a:endParaRPr>
                    </a:p>
                  </a:txBody>
                  <a:tcPr marL="9525" marR="9525" marT="9525" marB="9525" anchor="ctr">
                    <a:lnL>
                      <a:noFill/>
                    </a:lnL>
                    <a:lnR>
                      <a:noFill/>
                    </a:lnR>
                    <a:lnT>
                      <a:noFill/>
                    </a:lnT>
                    <a:lnB>
                      <a:noFill/>
                    </a:lnB>
                  </a:tcPr>
                </a:tc>
                <a:tc>
                  <a:txBody>
                    <a:bodyPr/>
                    <a:lstStyle/>
                    <a:p>
                      <a:pPr algn="ctr">
                        <a:lnSpc>
                          <a:spcPct val="150000"/>
                        </a:lnSpc>
                        <a:spcAft>
                          <a:spcPts val="0"/>
                        </a:spcAft>
                      </a:pPr>
                      <a:r>
                        <a:rPr lang="en-US" sz="1800" b="1">
                          <a:latin typeface="Times New Roman"/>
                          <a:ea typeface="Times New Roman"/>
                          <a:cs typeface="Times New Roman"/>
                        </a:rPr>
                        <a:t> x </a:t>
                      </a:r>
                      <a:endParaRPr lang="vi-VN" sz="1800" b="1">
                        <a:latin typeface=".VnTime"/>
                        <a:ea typeface="Times New Roman"/>
                        <a:cs typeface="Times New Roman"/>
                      </a:endParaRPr>
                    </a:p>
                  </a:txBody>
                  <a:tcPr marL="9525" marR="9525" marT="9525" marB="9525" anchor="ctr">
                    <a:lnL>
                      <a:noFill/>
                    </a:lnL>
                    <a:lnR>
                      <a:noFill/>
                    </a:lnR>
                    <a:lnT>
                      <a:noFill/>
                    </a:lnT>
                    <a:lnB>
                      <a:noFill/>
                    </a:lnB>
                  </a:tcPr>
                </a:tc>
                <a:tc>
                  <a:txBody>
                    <a:bodyPr/>
                    <a:lstStyle/>
                    <a:p>
                      <a:pPr algn="ctr">
                        <a:lnSpc>
                          <a:spcPct val="150000"/>
                        </a:lnSpc>
                        <a:spcAft>
                          <a:spcPts val="0"/>
                        </a:spcAft>
                      </a:pPr>
                      <a:r>
                        <a:rPr lang="en-US" sz="1800" b="1" dirty="0">
                          <a:latin typeface="Times New Roman"/>
                          <a:ea typeface="Times New Roman"/>
                          <a:cs typeface="Times New Roman"/>
                        </a:rPr>
                        <a:t>100%</a:t>
                      </a:r>
                      <a:endParaRPr lang="vi-VN" sz="1800" b="1" dirty="0">
                        <a:latin typeface=".VnTime"/>
                        <a:ea typeface="Times New Roman"/>
                        <a:cs typeface="Times New Roman"/>
                      </a:endParaRPr>
                    </a:p>
                  </a:txBody>
                  <a:tcPr marL="9525" marR="9525" marT="9525" marB="9525"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63489" name="Rectangle 1"/>
          <p:cNvSpPr>
            <a:spLocks noChangeArrowheads="1"/>
          </p:cNvSpPr>
          <p:nvPr/>
        </p:nvSpPr>
        <p:spPr bwMode="auto">
          <a:xfrm>
            <a:off x="381000" y="5152072"/>
            <a:ext cx="83820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Nếu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đầu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xuất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đã</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phân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bổ</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như</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trên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chưa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khấu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trừ</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nhỏ</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300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triệu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đồng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thì</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cơ</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sở</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không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xét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hoàn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tháng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quý</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mà</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kết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chuyển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sang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kỳ</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tiếp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nếu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đầu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xuất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chưa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khấu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trừ</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300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triệu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đồng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trở</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lên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thì</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cơ</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sở</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hoàn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tháng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quý</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63489"/>
                                        </p:tgtEl>
                                        <p:attrNameLst>
                                          <p:attrName>style.visibility</p:attrName>
                                        </p:attrNameLst>
                                      </p:cBhvr>
                                      <p:to>
                                        <p:strVal val="visible"/>
                                      </p:to>
                                    </p:set>
                                    <p:animEffect transition="in" filter="wedge">
                                      <p:cBhvr>
                                        <p:cTn id="10" dur="2000"/>
                                        <p:tgtEl>
                                          <p:spTgt spid="634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8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4343400" cy="563562"/>
          </a:xfrm>
        </p:spPr>
        <p:txBody>
          <a:bodyPr/>
          <a:lstStyle/>
          <a:p>
            <a:r>
              <a:rPr lang="en-US" dirty="0">
                <a:latin typeface="Times New Roman" pitchFamily="18" charset="0"/>
                <a:cs typeface="Times New Roman" pitchFamily="18" charset="0"/>
              </a:rPr>
              <a:t>1.3. </a:t>
            </a:r>
            <a:r>
              <a:rPr lang="en-US" dirty="0" err="1">
                <a:latin typeface="Times New Roman" pitchFamily="18" charset="0"/>
                <a:cs typeface="Times New Roman" pitchFamily="18" charset="0"/>
              </a:rPr>
              <a:t>Hoàn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endParaRPr lang="vi-VN" dirty="0">
              <a:latin typeface="Times New Roman" pitchFamily="18" charset="0"/>
              <a:cs typeface="Times New Roman" pitchFamily="18" charset="0"/>
            </a:endParaRPr>
          </a:p>
        </p:txBody>
      </p:sp>
      <p:sp>
        <p:nvSpPr>
          <p:cNvPr id="16385" name="Rectangle 1"/>
          <p:cNvSpPr>
            <a:spLocks noChangeArrowheads="1"/>
          </p:cNvSpPr>
          <p:nvPr/>
        </p:nvSpPr>
        <p:spPr bwMode="auto">
          <a:xfrm>
            <a:off x="381000" y="973734"/>
            <a:ext cx="84582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dirty="0" err="1">
                <a:latin typeface="Times New Roman" pitchFamily="18" charset="0"/>
                <a:cs typeface="Times New Roman" pitchFamily="18" charset="0"/>
              </a:rPr>
              <a:t>Kể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từ</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1/1/2014 </a:t>
            </a:r>
            <a:r>
              <a:rPr lang="en-US" sz="2200" b="1" dirty="0" err="1">
                <a:latin typeface="Times New Roman" pitchFamily="18" charset="0"/>
                <a:cs typeface="Times New Roman" pitchFamily="18" charset="0"/>
              </a:rPr>
              <a:t>theo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Số</a:t>
            </a:r>
            <a:r>
              <a:rPr lang="en-US" sz="2200" b="1" dirty="0">
                <a:latin typeface="Times New Roman" pitchFamily="18" charset="0"/>
                <a:cs typeface="Times New Roman" pitchFamily="18" charset="0"/>
              </a:rPr>
              <a:t> 219/2013/TT-BTC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31/12/2013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Bộ</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tài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chính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quy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định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trường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hợp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điều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kiện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thủ</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tục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cụ</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sau</a:t>
            </a:r>
            <a:r>
              <a:rPr lang="en-US" sz="2200" b="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b="1" dirty="0">
                <a:latin typeface="Times New Roman" pitchFamily="18" charset="0"/>
                <a:cs typeface="Times New Roman" pitchFamily="18" charset="0"/>
              </a:rPr>
              <a:t>III. </a:t>
            </a:r>
            <a:r>
              <a:rPr lang="en-US" sz="2200" b="1" dirty="0" err="1">
                <a:latin typeface="Times New Roman" pitchFamily="18" charset="0"/>
                <a:cs typeface="Times New Roman" pitchFamily="18" charset="0"/>
              </a:rPr>
              <a:t>Đối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b="1" i="1" dirty="0">
                <a:latin typeface="Times New Roman" pitchFamily="18" charset="0"/>
                <a:cs typeface="Times New Roman" pitchFamily="18" charset="0"/>
              </a:rPr>
              <a:t>5. DN </a:t>
            </a:r>
            <a:r>
              <a:rPr lang="en-US" sz="2200" b="1" i="1" dirty="0" err="1">
                <a:latin typeface="Times New Roman" pitchFamily="18" charset="0"/>
                <a:cs typeface="Times New Roman" pitchFamily="18" charset="0"/>
              </a:rPr>
              <a:t>nộp</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thuế</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giá</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trị</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gia</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tăng</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theo</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phương</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pháp</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khấu</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trừ</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tăng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chuyển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đổi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hữu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chuyển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đổi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sáp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thể</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chấm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dứt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tăng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thừa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tăng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hết</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đoạn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thể</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thuộc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nước</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6385">
                                            <p:txEl>
                                              <p:pRg st="2" end="2"/>
                                            </p:txEl>
                                          </p:spTgt>
                                        </p:tgtEl>
                                        <p:attrNameLst>
                                          <p:attrName>style.visibility</p:attrName>
                                        </p:attrNameLst>
                                      </p:cBhvr>
                                      <p:to>
                                        <p:strVal val="visible"/>
                                      </p:to>
                                    </p:set>
                                    <p:animEffect transition="in" filter="wheel(4)">
                                      <p:cBhvr>
                                        <p:cTn id="7" dur="2000"/>
                                        <p:tgtEl>
                                          <p:spTgt spid="16385">
                                            <p:txEl>
                                              <p:pRg st="2" end="2"/>
                                            </p:txEl>
                                          </p:spTgt>
                                        </p:tgtEl>
                                      </p:cBhvr>
                                    </p:animEffect>
                                  </p:childTnLst>
                                </p:cTn>
                              </p:par>
                              <p:par>
                                <p:cTn id="8" presetID="21" presetClass="entr" presetSubtype="4" fill="hold" nodeType="withEffect">
                                  <p:stCondLst>
                                    <p:cond delay="0"/>
                                  </p:stCondLst>
                                  <p:childTnLst>
                                    <p:set>
                                      <p:cBhvr>
                                        <p:cTn id="9" dur="1" fill="hold">
                                          <p:stCondLst>
                                            <p:cond delay="0"/>
                                          </p:stCondLst>
                                        </p:cTn>
                                        <p:tgtEl>
                                          <p:spTgt spid="16385">
                                            <p:txEl>
                                              <p:pRg st="3" end="3"/>
                                            </p:txEl>
                                          </p:spTgt>
                                        </p:tgtEl>
                                        <p:attrNameLst>
                                          <p:attrName>style.visibility</p:attrName>
                                        </p:attrNameLst>
                                      </p:cBhvr>
                                      <p:to>
                                        <p:strVal val="visible"/>
                                      </p:to>
                                    </p:set>
                                    <p:animEffect transition="in" filter="wheel(4)">
                                      <p:cBhvr>
                                        <p:cTn id="10" dur="2000"/>
                                        <p:tgtEl>
                                          <p:spTgt spid="1638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4343400" cy="563562"/>
          </a:xfrm>
        </p:spPr>
        <p:txBody>
          <a:bodyPr/>
          <a:lstStyle/>
          <a:p>
            <a:r>
              <a:rPr lang="en-US" dirty="0">
                <a:latin typeface="Times New Roman" pitchFamily="18" charset="0"/>
                <a:cs typeface="Times New Roman" pitchFamily="18" charset="0"/>
              </a:rPr>
              <a:t>1.3. </a:t>
            </a:r>
            <a:r>
              <a:rPr lang="en-US" dirty="0" err="1">
                <a:latin typeface="Times New Roman" pitchFamily="18" charset="0"/>
                <a:cs typeface="Times New Roman" pitchFamily="18" charset="0"/>
              </a:rPr>
              <a:t>Hoàn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endParaRPr lang="vi-VN" dirty="0">
              <a:latin typeface="Times New Roman" pitchFamily="18" charset="0"/>
              <a:cs typeface="Times New Roman" pitchFamily="18" charset="0"/>
            </a:endParaRPr>
          </a:p>
        </p:txBody>
      </p:sp>
      <p:sp>
        <p:nvSpPr>
          <p:cNvPr id="16385" name="Rectangle 1"/>
          <p:cNvSpPr>
            <a:spLocks noChangeArrowheads="1"/>
          </p:cNvSpPr>
          <p:nvPr/>
        </p:nvSpPr>
        <p:spPr bwMode="auto">
          <a:xfrm>
            <a:off x="381000" y="804457"/>
            <a:ext cx="8458200"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dirty="0" err="1">
                <a:latin typeface="Times New Roman" pitchFamily="18" charset="0"/>
                <a:cs typeface="Times New Roman" pitchFamily="18" charset="0"/>
              </a:rPr>
              <a:t>Kể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từ</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1/1/2014 </a:t>
            </a:r>
            <a:r>
              <a:rPr lang="en-US" sz="2200" b="1" dirty="0" err="1">
                <a:latin typeface="Times New Roman" pitchFamily="18" charset="0"/>
                <a:cs typeface="Times New Roman" pitchFamily="18" charset="0"/>
              </a:rPr>
              <a:t>theo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Số</a:t>
            </a:r>
            <a:r>
              <a:rPr lang="en-US" sz="2200" b="1" dirty="0">
                <a:latin typeface="Times New Roman" pitchFamily="18" charset="0"/>
                <a:cs typeface="Times New Roman" pitchFamily="18" charset="0"/>
              </a:rPr>
              <a:t> 219/2013/TT-BTC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31/12/2013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Bộ</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tài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chính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quy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định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trường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hợp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điều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kiện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thủ</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tục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 </a:t>
            </a:r>
            <a:r>
              <a:rPr lang="en-US" sz="2200" b="1" dirty="0" err="1">
                <a:latin typeface="Times New Roman" pitchFamily="18" charset="0"/>
                <a:cs typeface="Times New Roman" pitchFamily="18" charset="0"/>
              </a:rPr>
              <a:t>cụ</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sau</a:t>
            </a:r>
            <a:r>
              <a:rPr lang="en-US" sz="2200" b="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b="1" dirty="0">
                <a:latin typeface="Times New Roman" pitchFamily="18" charset="0"/>
                <a:cs typeface="Times New Roman" pitchFamily="18" charset="0"/>
              </a:rPr>
              <a:t>III. </a:t>
            </a:r>
            <a:r>
              <a:rPr lang="en-US" sz="2200" b="1" dirty="0" err="1">
                <a:latin typeface="Times New Roman" pitchFamily="18" charset="0"/>
                <a:cs typeface="Times New Roman" pitchFamily="18" charset="0"/>
              </a:rPr>
              <a:t>Đối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GTGT: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b="1" i="1" dirty="0">
                <a:latin typeface="Times New Roman" pitchFamily="18" charset="0"/>
                <a:cs typeface="Times New Roman" pitchFamily="18" charset="0"/>
              </a:rPr>
              <a:t>6. </a:t>
            </a:r>
            <a:r>
              <a:rPr lang="en-US" sz="2200" b="1" i="1" dirty="0" err="1">
                <a:latin typeface="Times New Roman" pitchFamily="18" charset="0"/>
                <a:cs typeface="Times New Roman" pitchFamily="18" charset="0"/>
              </a:rPr>
              <a:t>Hoàn</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thuế</a:t>
            </a:r>
            <a:r>
              <a:rPr lang="en-US" sz="2200" b="1" i="1" dirty="0">
                <a:latin typeface="Times New Roman" pitchFamily="18" charset="0"/>
                <a:cs typeface="Times New Roman" pitchFamily="18" charset="0"/>
              </a:rPr>
              <a:t> GTGT </a:t>
            </a:r>
            <a:r>
              <a:rPr lang="en-US" sz="2200" b="1" i="1" dirty="0" err="1">
                <a:latin typeface="Times New Roman" pitchFamily="18" charset="0"/>
                <a:cs typeface="Times New Roman" pitchFamily="18" charset="0"/>
              </a:rPr>
              <a:t>đối</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với</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các</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chương</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trình</a:t>
            </a:r>
            <a:r>
              <a:rPr lang="en-US" sz="2200" b="1" i="1"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dụng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nguồn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vốn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hỗ</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triển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thức</a:t>
            </a:r>
            <a:r>
              <a:rPr lang="en-US" sz="2200" dirty="0">
                <a:latin typeface="Times New Roman" pitchFamily="18" charset="0"/>
                <a:cs typeface="Times New Roman" pitchFamily="18" charset="0"/>
              </a:rPr>
              <a:t> (ODA) </a:t>
            </a:r>
            <a:r>
              <a:rPr lang="en-US" sz="2200" dirty="0" err="1">
                <a:latin typeface="Times New Roman" pitchFamily="18" charset="0"/>
                <a:cs typeface="Times New Roman" pitchFamily="18" charset="0"/>
              </a:rPr>
              <a:t>không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viện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viện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đạo</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a)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dụng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vốn</a:t>
            </a:r>
            <a:r>
              <a:rPr lang="en-US" sz="2200" dirty="0">
                <a:latin typeface="Times New Roman" pitchFamily="18" charset="0"/>
                <a:cs typeface="Times New Roman" pitchFamily="18" charset="0"/>
              </a:rPr>
              <a:t> ODA </a:t>
            </a:r>
            <a:r>
              <a:rPr lang="en-US" sz="2200" dirty="0" err="1">
                <a:latin typeface="Times New Roman" pitchFamily="18" charset="0"/>
                <a:cs typeface="Times New Roman" pitchFamily="18" charset="0"/>
              </a:rPr>
              <a:t>không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chủ</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trình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tổ</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chức</a:t>
            </a:r>
            <a:r>
              <a:rPr lang="en-US" sz="2200" dirty="0">
                <a:latin typeface="Times New Roman" pitchFamily="18" charset="0"/>
                <a:cs typeface="Times New Roman" pitchFamily="18" charset="0"/>
              </a:rPr>
              <a:t> do </a:t>
            </a:r>
            <a:r>
              <a:rPr lang="en-US" sz="2200" dirty="0" err="1">
                <a:latin typeface="Times New Roman" pitchFamily="18" charset="0"/>
                <a:cs typeface="Times New Roman" pitchFamily="18" charset="0"/>
              </a:rPr>
              <a:t>phía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nước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ngoài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chỉ</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việc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trình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đã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dịch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mua</a:t>
            </a:r>
            <a:r>
              <a:rPr lang="en-US" sz="2200" dirty="0">
                <a:latin typeface="Times New Roman" pitchFamily="18" charset="0"/>
                <a:cs typeface="Times New Roman" pitchFamily="18" charset="0"/>
              </a:rPr>
              <a:t> ở </a:t>
            </a:r>
            <a:r>
              <a:rPr lang="en-US" sz="2200" dirty="0" err="1">
                <a:latin typeface="Times New Roman" pitchFamily="18" charset="0"/>
                <a:cs typeface="Times New Roman" pitchFamily="18" charset="0"/>
              </a:rPr>
              <a:t>Việt</a:t>
            </a:r>
            <a:r>
              <a:rPr lang="en-US" sz="2200" dirty="0">
                <a:latin typeface="Times New Roman" pitchFamily="18" charset="0"/>
                <a:cs typeface="Times New Roman" pitchFamily="18" charset="0"/>
              </a:rPr>
              <a:t> Nam </a:t>
            </a:r>
            <a:r>
              <a:rPr lang="en-US" sz="2200" dirty="0" err="1">
                <a:latin typeface="Times New Roman" pitchFamily="18" charset="0"/>
                <a:cs typeface="Times New Roman" pitchFamily="18" charset="0"/>
              </a:rPr>
              <a:t>để</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dụng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trình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b) </a:t>
            </a:r>
            <a:r>
              <a:rPr lang="en-US" sz="2200" dirty="0" err="1">
                <a:latin typeface="Times New Roman" pitchFamily="18" charset="0"/>
                <a:cs typeface="Times New Roman" pitchFamily="18" charset="0"/>
              </a:rPr>
              <a:t>Tổ</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chức</a:t>
            </a:r>
            <a:r>
              <a:rPr lang="en-US" sz="2200" dirty="0">
                <a:latin typeface="Times New Roman" pitchFamily="18" charset="0"/>
                <a:cs typeface="Times New Roman" pitchFamily="18" charset="0"/>
              </a:rPr>
              <a:t> ở </a:t>
            </a:r>
            <a:r>
              <a:rPr lang="en-US" sz="2200" dirty="0" err="1">
                <a:latin typeface="Times New Roman" pitchFamily="18" charset="0"/>
                <a:cs typeface="Times New Roman" pitchFamily="18" charset="0"/>
              </a:rPr>
              <a:t>Việt</a:t>
            </a:r>
            <a:r>
              <a:rPr lang="en-US" sz="2200" dirty="0">
                <a:latin typeface="Times New Roman" pitchFamily="18" charset="0"/>
                <a:cs typeface="Times New Roman" pitchFamily="18" charset="0"/>
              </a:rPr>
              <a:t> Nam </a:t>
            </a:r>
            <a:r>
              <a:rPr lang="en-US" sz="2200" dirty="0" err="1">
                <a:latin typeface="Times New Roman" pitchFamily="18" charset="0"/>
                <a:cs typeface="Times New Roman" pitchFamily="18" charset="0"/>
              </a:rPr>
              <a:t>sử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dụng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tiền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viện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đạo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tổ</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chức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nước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ngoài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để</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mua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dịch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phục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trình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viện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viện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đạo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Việt</a:t>
            </a:r>
            <a:r>
              <a:rPr lang="en-US" sz="2200" dirty="0">
                <a:latin typeface="Times New Roman" pitchFamily="18" charset="0"/>
                <a:cs typeface="Times New Roman" pitchFamily="18" charset="0"/>
              </a:rPr>
              <a:t> Nam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đã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dịch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đó</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6385">
                                            <p:txEl>
                                              <p:pRg st="2" end="2"/>
                                            </p:txEl>
                                          </p:spTgt>
                                        </p:tgtEl>
                                        <p:attrNameLst>
                                          <p:attrName>style.visibility</p:attrName>
                                        </p:attrNameLst>
                                      </p:cBhvr>
                                      <p:to>
                                        <p:strVal val="visible"/>
                                      </p:to>
                                    </p:set>
                                    <p:animEffect transition="in" filter="wheel(4)">
                                      <p:cBhvr>
                                        <p:cTn id="7" dur="2000"/>
                                        <p:tgtEl>
                                          <p:spTgt spid="1638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16385">
                                            <p:txEl>
                                              <p:pRg st="3" end="3"/>
                                            </p:txEl>
                                          </p:spTgt>
                                        </p:tgtEl>
                                        <p:attrNameLst>
                                          <p:attrName>style.visibility</p:attrName>
                                        </p:attrNameLst>
                                      </p:cBhvr>
                                      <p:to>
                                        <p:strVal val="visible"/>
                                      </p:to>
                                    </p:set>
                                    <p:animEffect transition="in" filter="wheel(4)">
                                      <p:cBhvr>
                                        <p:cTn id="12" dur="2000"/>
                                        <p:tgtEl>
                                          <p:spTgt spid="1638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16385">
                                            <p:txEl>
                                              <p:pRg st="4" end="4"/>
                                            </p:txEl>
                                          </p:spTgt>
                                        </p:tgtEl>
                                        <p:attrNameLst>
                                          <p:attrName>style.visibility</p:attrName>
                                        </p:attrNameLst>
                                      </p:cBhvr>
                                      <p:to>
                                        <p:strVal val="visible"/>
                                      </p:to>
                                    </p:set>
                                    <p:animEffect transition="in" filter="wheel(4)">
                                      <p:cBhvr>
                                        <p:cTn id="17" dur="2000"/>
                                        <p:tgtEl>
                                          <p:spTgt spid="1638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4343400" cy="563562"/>
          </a:xfrm>
        </p:spPr>
        <p:txBody>
          <a:bodyPr/>
          <a:lstStyle/>
          <a:p>
            <a:r>
              <a:rPr lang="en-US" dirty="0">
                <a:latin typeface="Times New Roman" pitchFamily="18" charset="0"/>
                <a:cs typeface="Times New Roman" pitchFamily="18" charset="0"/>
              </a:rPr>
              <a:t>1.3. </a:t>
            </a:r>
            <a:r>
              <a:rPr lang="en-US" dirty="0" err="1">
                <a:latin typeface="Times New Roman" pitchFamily="18" charset="0"/>
                <a:cs typeface="Times New Roman" pitchFamily="18" charset="0"/>
              </a:rPr>
              <a:t>Hoàn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endParaRPr lang="vi-VN" dirty="0">
              <a:latin typeface="Times New Roman" pitchFamily="18" charset="0"/>
              <a:cs typeface="Times New Roman" pitchFamily="18" charset="0"/>
            </a:endParaRPr>
          </a:p>
        </p:txBody>
      </p:sp>
      <p:sp>
        <p:nvSpPr>
          <p:cNvPr id="16385" name="Rectangle 1"/>
          <p:cNvSpPr>
            <a:spLocks noChangeArrowheads="1"/>
          </p:cNvSpPr>
          <p:nvPr/>
        </p:nvSpPr>
        <p:spPr bwMode="auto">
          <a:xfrm>
            <a:off x="381000" y="912180"/>
            <a:ext cx="84582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b="1" dirty="0" err="1">
                <a:latin typeface="Times New Roman" pitchFamily="18" charset="0"/>
                <a:cs typeface="Times New Roman" pitchFamily="18" charset="0"/>
              </a:rPr>
              <a:t>Kể</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ngày</a:t>
            </a:r>
            <a:r>
              <a:rPr lang="en-US" sz="2000" b="1" dirty="0">
                <a:latin typeface="Times New Roman" pitchFamily="18" charset="0"/>
                <a:cs typeface="Times New Roman" pitchFamily="18" charset="0"/>
              </a:rPr>
              <a:t> 1/1/2014 </a:t>
            </a:r>
            <a:r>
              <a:rPr lang="en-US" sz="2000" b="1" dirty="0" err="1">
                <a:latin typeface="Times New Roman" pitchFamily="18" charset="0"/>
                <a:cs typeface="Times New Roman" pitchFamily="18" charset="0"/>
              </a:rPr>
              <a:t>theo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Số</a:t>
            </a:r>
            <a:r>
              <a:rPr lang="en-US" sz="2000" b="1" dirty="0">
                <a:latin typeface="Times New Roman" pitchFamily="18" charset="0"/>
                <a:cs typeface="Times New Roman" pitchFamily="18" charset="0"/>
              </a:rPr>
              <a:t> 219/2013/TT-BTC </a:t>
            </a:r>
            <a:r>
              <a:rPr lang="en-US" sz="2000" b="1" dirty="0" err="1">
                <a:latin typeface="Times New Roman" pitchFamily="18" charset="0"/>
                <a:cs typeface="Times New Roman" pitchFamily="18" charset="0"/>
              </a:rPr>
              <a:t>ngày</a:t>
            </a:r>
            <a:r>
              <a:rPr lang="en-US" sz="2000" b="1" dirty="0">
                <a:latin typeface="Times New Roman" pitchFamily="18" charset="0"/>
                <a:cs typeface="Times New Roman" pitchFamily="18" charset="0"/>
              </a:rPr>
              <a:t> 31/12/2013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Bộ</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tài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định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tượng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trường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hợp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được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hoàn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thuế</a:t>
            </a:r>
            <a:r>
              <a:rPr lang="en-US" sz="2000" b="1" dirty="0">
                <a:latin typeface="Times New Roman" pitchFamily="18" charset="0"/>
                <a:cs typeface="Times New Roman" pitchFamily="18" charset="0"/>
              </a:rPr>
              <a:t> GTGT, </a:t>
            </a:r>
            <a:r>
              <a:rPr lang="en-US" sz="2000" b="1" dirty="0" err="1">
                <a:latin typeface="Times New Roman" pitchFamily="18" charset="0"/>
                <a:cs typeface="Times New Roman" pitchFamily="18" charset="0"/>
              </a:rPr>
              <a:t>điều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kiện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thủ</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tục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hoàn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thuế</a:t>
            </a:r>
            <a:r>
              <a:rPr lang="en-US" sz="2000" b="1" dirty="0">
                <a:latin typeface="Times New Roman" pitchFamily="18" charset="0"/>
                <a:cs typeface="Times New Roman" pitchFamily="18" charset="0"/>
              </a:rPr>
              <a:t> GTGT </a:t>
            </a:r>
            <a:r>
              <a:rPr lang="en-US" sz="2000" b="1" dirty="0" err="1">
                <a:latin typeface="Times New Roman" pitchFamily="18" charset="0"/>
                <a:cs typeface="Times New Roman" pitchFamily="18" charset="0"/>
              </a:rPr>
              <a:t>cụ</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thể</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sau</a:t>
            </a:r>
            <a:r>
              <a:rPr lang="en-US" sz="2000" b="1"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III. </a:t>
            </a:r>
            <a:r>
              <a:rPr lang="en-US" sz="2000" b="1" dirty="0" err="1">
                <a:latin typeface="Times New Roman" pitchFamily="18" charset="0"/>
                <a:cs typeface="Times New Roman" pitchFamily="18" charset="0"/>
              </a:rPr>
              <a:t>Đối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tượng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được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hoàn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thuế</a:t>
            </a:r>
            <a:r>
              <a:rPr lang="en-US" sz="2000" b="1" dirty="0">
                <a:latin typeface="Times New Roman" pitchFamily="18" charset="0"/>
                <a:cs typeface="Times New Roman" pitchFamily="18" charset="0"/>
              </a:rPr>
              <a:t> GTGT:</a:t>
            </a:r>
            <a:endParaRPr lang="vi-VN"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    </a:t>
            </a:r>
            <a:r>
              <a:rPr lang="en-US" sz="2000" b="1" i="1" dirty="0">
                <a:latin typeface="Times New Roman" pitchFamily="18" charset="0"/>
                <a:cs typeface="Times New Roman" pitchFamily="18" charset="0"/>
              </a:rPr>
              <a:t>7. </a:t>
            </a:r>
            <a:r>
              <a:rPr lang="en-US" sz="2000" b="1" i="1" dirty="0" err="1">
                <a:latin typeface="Times New Roman" pitchFamily="18" charset="0"/>
                <a:cs typeface="Times New Roman" pitchFamily="18" charset="0"/>
              </a:rPr>
              <a:t>Đối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tượng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được</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hưởng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quyền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ưu</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đãi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miễn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trừ</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ngoại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giao</a:t>
            </a:r>
            <a:r>
              <a:rPr lang="en-US" sz="2000" b="1" i="1"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định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pháp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luật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về</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ưu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đãi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miễn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trừ</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ngoại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giao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mua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hàng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hóa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dịch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Việt</a:t>
            </a:r>
            <a:r>
              <a:rPr lang="en-US" sz="2000" dirty="0">
                <a:latin typeface="Times New Roman" pitchFamily="18" charset="0"/>
                <a:cs typeface="Times New Roman" pitchFamily="18" charset="0"/>
              </a:rPr>
              <a:t> Nam </a:t>
            </a:r>
            <a:r>
              <a:rPr lang="en-US" sz="2000" dirty="0" err="1">
                <a:latin typeface="Times New Roman" pitchFamily="18" charset="0"/>
                <a:cs typeface="Times New Roman" pitchFamily="18" charset="0"/>
              </a:rPr>
              <a:t>để</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sử</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dụng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hoàn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giá</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trị</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tăng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ghi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hóa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giá</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trị</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tăng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hoặc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chứng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từ</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toán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ghi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giá</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toán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giá</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trị</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tăng</a:t>
            </a:r>
            <a:r>
              <a:rPr lang="en-US" sz="2000" dirty="0">
                <a:latin typeface="Times New Roman" pitchFamily="18" charset="0"/>
                <a:cs typeface="Times New Roman" pitchFamily="18" charset="0"/>
              </a:rPr>
              <a:t>.   </a:t>
            </a:r>
            <a:endParaRPr lang="vi-VN"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 </a:t>
            </a:r>
            <a:r>
              <a:rPr lang="en-US" sz="2000" b="1" i="1" dirty="0">
                <a:latin typeface="Times New Roman" pitchFamily="18" charset="0"/>
                <a:cs typeface="Times New Roman" pitchFamily="18" charset="0"/>
              </a:rPr>
              <a:t>8. </a:t>
            </a:r>
            <a:r>
              <a:rPr lang="en-US" sz="2000" b="1" i="1" dirty="0" err="1">
                <a:latin typeface="Times New Roman" pitchFamily="18" charset="0"/>
                <a:cs typeface="Times New Roman" pitchFamily="18" charset="0"/>
              </a:rPr>
              <a:t>Người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nước</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ngoài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người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Việt</a:t>
            </a:r>
            <a:r>
              <a:rPr lang="en-US" sz="2000" b="1" i="1" dirty="0">
                <a:latin typeface="Times New Roman" pitchFamily="18" charset="0"/>
                <a:cs typeface="Times New Roman" pitchFamily="18" charset="0"/>
              </a:rPr>
              <a:t> Nam </a:t>
            </a:r>
            <a:r>
              <a:rPr lang="en-US" sz="2000" b="1" i="1" dirty="0" err="1">
                <a:latin typeface="Times New Roman" pitchFamily="18" charset="0"/>
                <a:cs typeface="Times New Roman" pitchFamily="18" charset="0"/>
              </a:rPr>
              <a:t>định</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cư</a:t>
            </a:r>
            <a:r>
              <a:rPr lang="en-US" sz="2000" b="1" i="1" dirty="0">
                <a:latin typeface="Times New Roman" pitchFamily="18" charset="0"/>
                <a:cs typeface="Times New Roman" pitchFamily="18" charset="0"/>
              </a:rPr>
              <a:t> ở </a:t>
            </a:r>
            <a:r>
              <a:rPr lang="en-US" sz="2000" b="1" i="1" dirty="0" err="1">
                <a:latin typeface="Times New Roman" pitchFamily="18" charset="0"/>
                <a:cs typeface="Times New Roman" pitchFamily="18" charset="0"/>
              </a:rPr>
              <a:t>nước</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ngoài</a:t>
            </a:r>
            <a:r>
              <a:rPr lang="en-US" sz="2000" b="1" i="1" dirty="0">
                <a:latin typeface="Times New Roman" pitchFamily="18" charset="0"/>
                <a:cs typeface="Times New Roman" pitchFamily="18" charset="0"/>
              </a:rPr>
              <a:t> </a:t>
            </a:r>
            <a:r>
              <a:rPr lang="en-US" sz="2000" dirty="0" err="1">
                <a:latin typeface="Times New Roman" pitchFamily="18" charset="0"/>
                <a:cs typeface="Times New Roman" pitchFamily="18" charset="0"/>
              </a:rPr>
              <a:t>mang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hộ</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chiếu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hoặc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giấy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tờ</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cảnh</a:t>
            </a:r>
            <a:r>
              <a:rPr lang="en-US" sz="2000" dirty="0">
                <a:latin typeface="Times New Roman" pitchFamily="18" charset="0"/>
                <a:cs typeface="Times New Roman" pitchFamily="18" charset="0"/>
              </a:rPr>
              <a:t> do </a:t>
            </a:r>
            <a:r>
              <a:rPr lang="en-US" sz="2000" dirty="0" err="1">
                <a:latin typeface="Times New Roman" pitchFamily="18" charset="0"/>
                <a:cs typeface="Times New Roman" pitchFamily="18" charset="0"/>
              </a:rPr>
              <a:t>cơ</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quan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thẩm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quyền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nước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ngoài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cấp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hoàn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hàng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hóa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mua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Việt</a:t>
            </a:r>
            <a:r>
              <a:rPr lang="en-US" sz="2000" dirty="0">
                <a:latin typeface="Times New Roman" pitchFamily="18" charset="0"/>
                <a:cs typeface="Times New Roman" pitchFamily="18" charset="0"/>
              </a:rPr>
              <a:t> Nam </a:t>
            </a:r>
            <a:r>
              <a:rPr lang="en-US" sz="2000" dirty="0" err="1">
                <a:latin typeface="Times New Roman" pitchFamily="18" charset="0"/>
                <a:cs typeface="Times New Roman" pitchFamily="18" charset="0"/>
              </a:rPr>
              <a:t>mang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người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xuất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cảnh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Việc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hoàn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GTGT </a:t>
            </a:r>
            <a:r>
              <a:rPr lang="en-US" sz="2000" dirty="0" err="1">
                <a:latin typeface="Times New Roman" pitchFamily="18" charset="0"/>
                <a:cs typeface="Times New Roman" pitchFamily="18" charset="0"/>
              </a:rPr>
              <a:t>thực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hiện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hướng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dẫn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Bộ</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chính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về</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hoàn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GTGT </a:t>
            </a:r>
            <a:r>
              <a:rPr lang="en-US" sz="2000" dirty="0" err="1">
                <a:latin typeface="Times New Roman" pitchFamily="18" charset="0"/>
                <a:cs typeface="Times New Roman" pitchFamily="18" charset="0"/>
              </a:rPr>
              <a:t>đối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hàng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hóa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người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nước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ngoài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người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Việt</a:t>
            </a:r>
            <a:r>
              <a:rPr lang="en-US" sz="2000" dirty="0">
                <a:latin typeface="Times New Roman" pitchFamily="18" charset="0"/>
                <a:cs typeface="Times New Roman" pitchFamily="18" charset="0"/>
              </a:rPr>
              <a:t> Nam </a:t>
            </a:r>
            <a:r>
              <a:rPr lang="en-US" sz="2000" dirty="0" err="1">
                <a:latin typeface="Times New Roman" pitchFamily="18" charset="0"/>
                <a:cs typeface="Times New Roman" pitchFamily="18" charset="0"/>
              </a:rPr>
              <a:t>định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cư</a:t>
            </a:r>
            <a:r>
              <a:rPr lang="en-US" sz="2000" dirty="0">
                <a:latin typeface="Times New Roman" pitchFamily="18" charset="0"/>
                <a:cs typeface="Times New Roman" pitchFamily="18" charset="0"/>
              </a:rPr>
              <a:t> ở </a:t>
            </a:r>
            <a:r>
              <a:rPr lang="en-US" sz="2000" dirty="0" err="1">
                <a:latin typeface="Times New Roman" pitchFamily="18" charset="0"/>
                <a:cs typeface="Times New Roman" pitchFamily="18" charset="0"/>
              </a:rPr>
              <a:t>nước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ngoài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mua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Việt</a:t>
            </a:r>
            <a:r>
              <a:rPr lang="en-US" sz="2000" dirty="0">
                <a:latin typeface="Times New Roman" pitchFamily="18" charset="0"/>
                <a:cs typeface="Times New Roman" pitchFamily="18" charset="0"/>
              </a:rPr>
              <a:t> Nam </a:t>
            </a:r>
            <a:r>
              <a:rPr lang="en-US" sz="2000" dirty="0" err="1">
                <a:latin typeface="Times New Roman" pitchFamily="18" charset="0"/>
                <a:cs typeface="Times New Roman" pitchFamily="18" charset="0"/>
              </a:rPr>
              <a:t>mang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xuất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cảnh</a:t>
            </a:r>
            <a:r>
              <a:rPr lang="en-US" sz="2000"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 </a:t>
            </a:r>
            <a:r>
              <a:rPr lang="en-US" sz="2000" b="1" i="1" dirty="0">
                <a:latin typeface="Times New Roman" pitchFamily="18" charset="0"/>
                <a:cs typeface="Times New Roman" pitchFamily="18" charset="0"/>
              </a:rPr>
              <a:t>9. </a:t>
            </a:r>
            <a:r>
              <a:rPr lang="en-US" sz="2000" b="1" i="1" dirty="0" err="1">
                <a:latin typeface="Times New Roman" pitchFamily="18" charset="0"/>
                <a:cs typeface="Times New Roman" pitchFamily="18" charset="0"/>
              </a:rPr>
              <a:t>Cơ</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sở</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kinh</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doanh</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có</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quyết</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định</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xử</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lý</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hoàn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cơ</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quan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thẩm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quyền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định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pháp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luật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trường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hợp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hoàn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giá</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trị</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tăng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điều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ước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quốc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hòa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hội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chủ</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nghĩa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Việt</a:t>
            </a:r>
            <a:r>
              <a:rPr lang="en-US" sz="2000" dirty="0">
                <a:latin typeface="Times New Roman" pitchFamily="18" charset="0"/>
                <a:cs typeface="Times New Roman" pitchFamily="18" charset="0"/>
              </a:rPr>
              <a:t> Nam </a:t>
            </a:r>
            <a:r>
              <a:rPr lang="en-US" sz="2000" dirty="0" err="1">
                <a:latin typeface="Times New Roman" pitchFamily="18" charset="0"/>
                <a:cs typeface="Times New Roman" pitchFamily="18" charset="0"/>
              </a:rPr>
              <a:t>là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viên</a:t>
            </a:r>
            <a:r>
              <a:rPr lang="en-US" sz="2000"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6385">
                                            <p:txEl>
                                              <p:pRg st="2" end="2"/>
                                            </p:txEl>
                                          </p:spTgt>
                                        </p:tgtEl>
                                        <p:attrNameLst>
                                          <p:attrName>style.visibility</p:attrName>
                                        </p:attrNameLst>
                                      </p:cBhvr>
                                      <p:to>
                                        <p:strVal val="visible"/>
                                      </p:to>
                                    </p:set>
                                    <p:animEffect transition="in" filter="wheel(4)">
                                      <p:cBhvr>
                                        <p:cTn id="7" dur="2000"/>
                                        <p:tgtEl>
                                          <p:spTgt spid="1638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16385">
                                            <p:txEl>
                                              <p:pRg st="3" end="3"/>
                                            </p:txEl>
                                          </p:spTgt>
                                        </p:tgtEl>
                                        <p:attrNameLst>
                                          <p:attrName>style.visibility</p:attrName>
                                        </p:attrNameLst>
                                      </p:cBhvr>
                                      <p:to>
                                        <p:strVal val="visible"/>
                                      </p:to>
                                    </p:set>
                                    <p:animEffect transition="in" filter="wheel(4)">
                                      <p:cBhvr>
                                        <p:cTn id="12" dur="2000"/>
                                        <p:tgtEl>
                                          <p:spTgt spid="1638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16385">
                                            <p:txEl>
                                              <p:pRg st="4" end="4"/>
                                            </p:txEl>
                                          </p:spTgt>
                                        </p:tgtEl>
                                        <p:attrNameLst>
                                          <p:attrName>style.visibility</p:attrName>
                                        </p:attrNameLst>
                                      </p:cBhvr>
                                      <p:to>
                                        <p:strVal val="visible"/>
                                      </p:to>
                                    </p:set>
                                    <p:animEffect transition="in" filter="wheel(4)">
                                      <p:cBhvr>
                                        <p:cTn id="17" dur="2000"/>
                                        <p:tgtEl>
                                          <p:spTgt spid="1638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13"/>
          <p:cNvSpPr txBox="1"/>
          <p:nvPr/>
        </p:nvSpPr>
        <p:spPr>
          <a:xfrm>
            <a:off x="1600200" y="5334000"/>
            <a:ext cx="7467600" cy="954107"/>
          </a:xfrm>
          <a:prstGeom prst="rect">
            <a:avLst/>
          </a:prstGeom>
          <a:noFill/>
        </p:spPr>
        <p:txBody>
          <a:bodyPr wrap="square" rtlCol="0">
            <a:spAutoFit/>
          </a:bodyPr>
          <a:lstStyle/>
          <a:p>
            <a:pPr algn="ctr"/>
            <a:r>
              <a:rPr lang="en-US" sz="2800" b="1" dirty="0">
                <a:latin typeface="Arial" pitchFamily="34" charset="0"/>
                <a:cs typeface="Arial" pitchFamily="34" charset="0"/>
              </a:rPr>
              <a:t> </a:t>
            </a:r>
            <a:r>
              <a:rPr lang="en-US" sz="2800" b="1" dirty="0">
                <a:latin typeface="Times New Roman" pitchFamily="18" charset="0"/>
                <a:cs typeface="Times New Roman" pitchFamily="18" charset="0"/>
              </a:rPr>
              <a:t>BÀI 1: THỰC HÀNH KẾ TOÁN KÊ KHAI VÀ NỘP THUẾ GIÁ TRỊ GIA TĂNG</a:t>
            </a:r>
          </a:p>
        </p:txBody>
      </p:sp>
    </p:spTree>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533400" y="1299151"/>
            <a:ext cx="3937975"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a:latin typeface="Times New Roman" pitchFamily="18" charset="0"/>
                <a:cs typeface="Times New Roman" pitchFamily="18" charset="0"/>
              </a:rPr>
              <a:t>1. </a:t>
            </a:r>
            <a:r>
              <a:rPr lang="en-US" sz="2400" dirty="0" err="1">
                <a:latin typeface="Times New Roman" pitchFamily="18" charset="0"/>
                <a:cs typeface="Times New Roman" pitchFamily="18" charset="0"/>
              </a:rPr>
              <a:t>Khái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chịu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2. </a:t>
            </a:r>
            <a:r>
              <a:rPr lang="en-US" sz="2400" dirty="0" err="1">
                <a:latin typeface="Times New Roman" pitchFamily="18" charset="0"/>
                <a:cs typeface="Times New Roman" pitchFamily="18" charset="0"/>
              </a:rPr>
              <a:t>Nguyên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tắc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3.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bổ</a:t>
            </a:r>
            <a:r>
              <a:rPr lang="en-US" sz="2400" dirty="0">
                <a:latin typeface="Times New Roman" pitchFamily="18" charset="0"/>
                <a:cs typeface="Times New Roman" pitchFamily="18" charset="0"/>
              </a:rPr>
              <a:t> sung.</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4.Thời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5.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a:t>
            </a:r>
            <a:endParaRPr lang="vi-VN" sz="2400" dirty="0">
              <a:latin typeface="Times New Roman" pitchFamily="18" charset="0"/>
              <a:cs typeface="Times New Roman" pitchFamily="18" charset="0"/>
            </a:endParaRPr>
          </a:p>
        </p:txBody>
      </p:sp>
      <p:sp>
        <p:nvSpPr>
          <p:cNvPr id="7" name="Rectangle 6"/>
          <p:cNvSpPr/>
          <p:nvPr/>
        </p:nvSpPr>
        <p:spPr>
          <a:xfrm>
            <a:off x="2545017" y="228600"/>
            <a:ext cx="3592522" cy="461665"/>
          </a:xfrm>
          <a:prstGeom prst="rect">
            <a:avLst/>
          </a:prstGeom>
        </p:spPr>
        <p:txBody>
          <a:bodyPr wrap="none">
            <a:spAutoFit/>
          </a:bodyPr>
          <a:lstStyle/>
          <a:p>
            <a:pPr lvl="0" algn="just"/>
            <a:r>
              <a:rPr lang="es-ES" sz="2400" b="1" dirty="0">
                <a:solidFill>
                  <a:schemeClr val="bg1"/>
                </a:solidFill>
                <a:latin typeface="Times New Roman" pitchFamily="18" charset="0"/>
                <a:ea typeface="Times New Roman" pitchFamily="18" charset="0"/>
                <a:cs typeface="Times New Roman" pitchFamily="18" charset="0"/>
              </a:rPr>
              <a:t>CÂU HỎI ÔN TẬP BÀI 1</a:t>
            </a:r>
            <a:endParaRPr lang="vi-VN" sz="2400" dirty="0">
              <a:solidFill>
                <a:schemeClr val="bg1"/>
              </a:solidFill>
              <a:latin typeface="Arial" pitchFamily="34" charset="0"/>
              <a:cs typeface="Arial" pitchFamily="34" charset="0"/>
            </a:endParaRPr>
          </a:p>
        </p:txBody>
      </p:sp>
      <p:sp>
        <p:nvSpPr>
          <p:cNvPr id="62467" name="AutoShape 3"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62469" name="AutoShape 5"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62471" name="Picture 7" descr="CẨM NANG THUẾ GIÁ TRỊ GIA TĂNG (PHẦN 2)"/>
          <p:cNvPicPr>
            <a:picLocks noChangeAspect="1" noChangeArrowheads="1"/>
          </p:cNvPicPr>
          <p:nvPr/>
        </p:nvPicPr>
        <p:blipFill>
          <a:blip r:embed="rId2" cstate="print"/>
          <a:srcRect/>
          <a:stretch>
            <a:fillRect/>
          </a:stretch>
        </p:blipFill>
        <p:spPr bwMode="auto">
          <a:xfrm>
            <a:off x="4648200" y="1600200"/>
            <a:ext cx="4191000" cy="3733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62465"/>
                                        </p:tgtEl>
                                        <p:attrNameLst>
                                          <p:attrName>style.visibility</p:attrName>
                                        </p:attrNameLst>
                                      </p:cBhvr>
                                      <p:to>
                                        <p:strVal val="visible"/>
                                      </p:to>
                                    </p:set>
                                    <p:animEffect transition="in" filter="wheel(4)">
                                      <p:cBhvr>
                                        <p:cTn id="7" dur="2000"/>
                                        <p:tgtEl>
                                          <p:spTgt spid="6246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4)">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5"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9" name="WordArt 5"/>
          <p:cNvSpPr>
            <a:spLocks noChangeArrowheads="1" noChangeShapeType="1" noTextEdit="1"/>
          </p:cNvSpPr>
          <p:nvPr/>
        </p:nvSpPr>
        <p:spPr bwMode="gray">
          <a:xfrm>
            <a:off x="3429000" y="5410200"/>
            <a:ext cx="5378450" cy="685800"/>
          </a:xfrm>
          <a:prstGeom prst="rect">
            <a:avLst/>
          </a:prstGeom>
        </p:spPr>
        <p:txBody>
          <a:bodyPr wrap="none" fromWordArt="1">
            <a:prstTxWarp prst="textDeflate">
              <a:avLst>
                <a:gd name="adj" fmla="val 0"/>
              </a:avLst>
            </a:prstTxWarp>
          </a:bodyPr>
          <a:lstStyle/>
          <a:p>
            <a:pPr algn="ctr"/>
            <a:r>
              <a:rPr lang="en-US" sz="3600" b="1" kern="10" dirty="0">
                <a:ln w="19050">
                  <a:solidFill>
                    <a:schemeClr val="bg1"/>
                  </a:solidFill>
                  <a:round/>
                  <a:headEnd/>
                  <a:tailEnd/>
                </a:ln>
                <a:gradFill rotWithShape="1">
                  <a:gsLst>
                    <a:gs pos="0">
                      <a:schemeClr val="accent1">
                        <a:gamma/>
                        <a:shade val="46275"/>
                        <a:invGamma/>
                      </a:schemeClr>
                    </a:gs>
                    <a:gs pos="100000">
                      <a:schemeClr val="accent1"/>
                    </a:gs>
                  </a:gsLst>
                  <a:lin ang="0" scaled="1"/>
                </a:gradFill>
                <a:effectLst>
                  <a:outerShdw dist="63500" dir="2212194" algn="ctr" rotWithShape="0">
                    <a:srgbClr val="868686">
                      <a:alpha val="50000"/>
                    </a:srgbClr>
                  </a:outerShdw>
                </a:effectLst>
                <a:latin typeface="Arial"/>
                <a:cs typeface="Arial"/>
              </a:rPr>
              <a:t>Thank You !</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88069"/>
                                        </p:tgtEl>
                                        <p:attrNameLst>
                                          <p:attrName>style.visibility</p:attrName>
                                        </p:attrNameLst>
                                      </p:cBhvr>
                                      <p:to>
                                        <p:strVal val="visible"/>
                                      </p:to>
                                    </p:set>
                                    <p:animEffect transition="in" filter="fade">
                                      <p:cBhvr>
                                        <p:cTn id="7" dur="2000"/>
                                        <p:tgtEl>
                                          <p:spTgt spid="88069"/>
                                        </p:tgtEl>
                                      </p:cBhvr>
                                    </p:animEffect>
                                    <p:anim calcmode="lin" valueType="num">
                                      <p:cBhvr>
                                        <p:cTn id="8" dur="2000" fill="hold"/>
                                        <p:tgtEl>
                                          <p:spTgt spid="88069"/>
                                        </p:tgtEl>
                                        <p:attrNameLst>
                                          <p:attrName>ppt_w</p:attrName>
                                        </p:attrNameLst>
                                      </p:cBhvr>
                                      <p:tavLst>
                                        <p:tav tm="0" fmla="#ppt_w*sin(2.5*pi*$)">
                                          <p:val>
                                            <p:fltVal val="0"/>
                                          </p:val>
                                        </p:tav>
                                        <p:tav tm="100000">
                                          <p:val>
                                            <p:fltVal val="1"/>
                                          </p:val>
                                        </p:tav>
                                      </p:tavLst>
                                    </p:anim>
                                    <p:anim calcmode="lin" valueType="num">
                                      <p:cBhvr>
                                        <p:cTn id="9" dur="2000" fill="hold"/>
                                        <p:tgtEl>
                                          <p:spTgt spid="8806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533400" y="1114487"/>
            <a:ext cx="3937975"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ty TNHH </a:t>
            </a:r>
            <a:r>
              <a:rPr lang="en-US" sz="2400" dirty="0" err="1">
                <a:latin typeface="Times New Roman" panose="02020603050405020304" pitchFamily="18" charset="0"/>
                <a:cs typeface="Times New Roman" panose="02020603050405020304" pitchFamily="18" charset="0"/>
              </a:rPr>
              <a:t>dịch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hợp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Tâm</a:t>
            </a:r>
            <a:r>
              <a:rPr lang="en-US" sz="2400" dirty="0">
                <a:latin typeface="Times New Roman" panose="02020603050405020304" pitchFamily="18" charset="0"/>
                <a:cs typeface="Times New Roman" panose="02020603050405020304" pitchFamily="18" charset="0"/>
              </a:rPr>
              <a:t>:</a:t>
            </a:r>
          </a:p>
          <a:p>
            <a:pPr algn="just"/>
            <a:r>
              <a:rPr lang="en-US" sz="2400" dirty="0">
                <a:latin typeface="Times New Roman" panose="02020603050405020304" pitchFamily="18" charset="0"/>
                <a:cs typeface="Times New Roman" panose="02020603050405020304" pitchFamily="18" charset="0"/>
              </a:rPr>
              <a:t>- MST: 2801039997) </a:t>
            </a:r>
          </a:p>
          <a:p>
            <a:pPr algn="just"/>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chỉ</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269 – </a:t>
            </a:r>
            <a:r>
              <a:rPr lang="en-US" sz="2400" dirty="0" err="1">
                <a:latin typeface="Times New Roman" panose="02020603050405020304" pitchFamily="18" charset="0"/>
                <a:cs typeface="Times New Roman" panose="02020603050405020304" pitchFamily="18" charset="0"/>
              </a:rPr>
              <a:t>Đường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a:t>
            </a:r>
            <a:r>
              <a:rPr lang="en-US" sz="2400" dirty="0">
                <a:latin typeface="Times New Roman" panose="02020603050405020304" pitchFamily="18" charset="0"/>
                <a:cs typeface="Times New Roman" panose="02020603050405020304" pitchFamily="18" charset="0"/>
              </a:rPr>
              <a:t> – P. </a:t>
            </a:r>
            <a:r>
              <a:rPr lang="en-US" sz="2400" dirty="0" err="1">
                <a:latin typeface="Times New Roman" panose="02020603050405020304" pitchFamily="18" charset="0"/>
                <a:cs typeface="Times New Roman" panose="02020603050405020304" pitchFamily="18" charset="0"/>
              </a:rPr>
              <a:t>Điện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Biên</a:t>
            </a:r>
            <a:r>
              <a:rPr lang="en-US" sz="2400" dirty="0">
                <a:latin typeface="Times New Roman" panose="02020603050405020304" pitchFamily="18" charset="0"/>
                <a:cs typeface="Times New Roman" panose="02020603050405020304" pitchFamily="18" charset="0"/>
              </a:rPr>
              <a:t> – TP. Thanh </a:t>
            </a:r>
            <a:r>
              <a:rPr lang="en-US" sz="2400" dirty="0" err="1">
                <a:latin typeface="Times New Roman" panose="02020603050405020304" pitchFamily="18" charset="0"/>
                <a:cs typeface="Times New Roman" panose="02020603050405020304" pitchFamily="18" charset="0"/>
              </a:rPr>
              <a:t>Hóa</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Tỉnh</a:t>
            </a:r>
            <a:r>
              <a:rPr lang="en-US" sz="2400" dirty="0">
                <a:latin typeface="Times New Roman" panose="02020603050405020304" pitchFamily="18" charset="0"/>
                <a:cs typeface="Times New Roman" panose="02020603050405020304" pitchFamily="18" charset="0"/>
              </a:rPr>
              <a:t> Thanh </a:t>
            </a:r>
            <a:r>
              <a:rPr lang="en-US" sz="2400" dirty="0" err="1">
                <a:latin typeface="Times New Roman" panose="02020603050405020304" pitchFamily="18" charset="0"/>
                <a:cs typeface="Times New Roman" panose="02020603050405020304" pitchFamily="18" charset="0"/>
              </a:rPr>
              <a:t>Hóa</a:t>
            </a: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tồn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kê</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xuyên</a:t>
            </a: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GTGT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khấu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trừ</a:t>
            </a:r>
            <a:endParaRPr lang="en-US" sz="2400" dirty="0">
              <a:latin typeface="Times New Roman" panose="02020603050405020304" pitchFamily="18" charset="0"/>
              <a:cs typeface="Times New Roman" panose="02020603050405020304" pitchFamily="18" charset="0"/>
            </a:endParaRPr>
          </a:p>
        </p:txBody>
      </p:sp>
      <p:sp>
        <p:nvSpPr>
          <p:cNvPr id="7" name="Rectangle 6"/>
          <p:cNvSpPr/>
          <p:nvPr/>
        </p:nvSpPr>
        <p:spPr>
          <a:xfrm>
            <a:off x="3601396" y="228600"/>
            <a:ext cx="1479764" cy="461665"/>
          </a:xfrm>
          <a:prstGeom prst="rect">
            <a:avLst/>
          </a:prstGeom>
        </p:spPr>
        <p:txBody>
          <a:bodyPr wrap="none">
            <a:spAutoFit/>
          </a:bodyPr>
          <a:lstStyle/>
          <a:p>
            <a:pPr lvl="0" algn="just"/>
            <a:r>
              <a:rPr lang="es-ES" sz="2400" b="1" dirty="0">
                <a:solidFill>
                  <a:schemeClr val="bg1"/>
                </a:solidFill>
                <a:latin typeface="Times New Roman" pitchFamily="18" charset="0"/>
                <a:ea typeface="Times New Roman" pitchFamily="18" charset="0"/>
                <a:cs typeface="Times New Roman" pitchFamily="18" charset="0"/>
              </a:rPr>
              <a:t>BÀI TẬP </a:t>
            </a:r>
            <a:endParaRPr lang="vi-VN" sz="2400" dirty="0">
              <a:solidFill>
                <a:schemeClr val="bg1"/>
              </a:solidFill>
              <a:latin typeface="Arial" pitchFamily="34" charset="0"/>
              <a:cs typeface="Arial" pitchFamily="34" charset="0"/>
            </a:endParaRPr>
          </a:p>
        </p:txBody>
      </p:sp>
      <p:sp>
        <p:nvSpPr>
          <p:cNvPr id="62467" name="AutoShape 3"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62469" name="AutoShape 5"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62471" name="Picture 7" descr="CẨM NANG THUẾ GIÁ TRỊ GIA TĂNG (PHẦN 2)"/>
          <p:cNvPicPr>
            <a:picLocks noChangeAspect="1" noChangeArrowheads="1"/>
          </p:cNvPicPr>
          <p:nvPr/>
        </p:nvPicPr>
        <p:blipFill>
          <a:blip r:embed="rId2" cstate="print"/>
          <a:srcRect/>
          <a:stretch>
            <a:fillRect/>
          </a:stretch>
        </p:blipFill>
        <p:spPr bwMode="auto">
          <a:xfrm>
            <a:off x="4648200" y="1600200"/>
            <a:ext cx="4191000" cy="3733800"/>
          </a:xfrm>
          <a:prstGeom prst="rect">
            <a:avLst/>
          </a:prstGeom>
          <a:noFill/>
        </p:spPr>
      </p:pic>
    </p:spTree>
    <p:extLst>
      <p:ext uri="{BB962C8B-B14F-4D97-AF65-F5344CB8AC3E}">
        <p14:creationId xmlns:p14="http://schemas.microsoft.com/office/powerpoint/2010/main" val="3955674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62465"/>
                                        </p:tgtEl>
                                        <p:attrNameLst>
                                          <p:attrName>style.visibility</p:attrName>
                                        </p:attrNameLst>
                                      </p:cBhvr>
                                      <p:to>
                                        <p:strVal val="visible"/>
                                      </p:to>
                                    </p:set>
                                    <p:animEffect transition="in" filter="wheel(4)">
                                      <p:cBhvr>
                                        <p:cTn id="7" dur="2000"/>
                                        <p:tgtEl>
                                          <p:spTgt spid="6246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4)">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5" grpId="0"/>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307975" y="873978"/>
            <a:ext cx="8531225"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Trong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tháng</a:t>
            </a:r>
            <a:r>
              <a:rPr lang="en-US" sz="2300" dirty="0">
                <a:latin typeface="Times New Roman" panose="02020603050405020304" pitchFamily="18" charset="0"/>
                <a:cs typeface="Times New Roman" panose="02020603050405020304" pitchFamily="18" charset="0"/>
              </a:rPr>
              <a:t> 08 </a:t>
            </a:r>
            <a:r>
              <a:rPr lang="en-US" sz="2300" dirty="0" err="1">
                <a:latin typeface="Times New Roman" panose="02020603050405020304" pitchFamily="18" charset="0"/>
                <a:cs typeface="Times New Roman" panose="02020603050405020304" pitchFamily="18" charset="0"/>
              </a:rPr>
              <a:t>năm</a:t>
            </a:r>
            <a:r>
              <a:rPr lang="en-US" sz="2300" dirty="0">
                <a:latin typeface="Times New Roman" panose="02020603050405020304" pitchFamily="18" charset="0"/>
                <a:cs typeface="Times New Roman" panose="02020603050405020304" pitchFamily="18" charset="0"/>
              </a:rPr>
              <a:t> 2015 </a:t>
            </a:r>
            <a:r>
              <a:rPr lang="en-US" sz="2300" dirty="0" err="1">
                <a:latin typeface="Times New Roman" panose="02020603050405020304" pitchFamily="18" charset="0"/>
                <a:cs typeface="Times New Roman" panose="02020603050405020304" pitchFamily="18" charset="0"/>
              </a:rPr>
              <a:t>có</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một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số</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nghiệp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vụ</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kinh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tế</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phát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sinh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như</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sau</a:t>
            </a:r>
            <a:r>
              <a:rPr lang="en-US" sz="2300" dirty="0">
                <a:latin typeface="Times New Roman" panose="02020603050405020304" pitchFamily="18" charset="0"/>
                <a:cs typeface="Times New Roman" panose="02020603050405020304" pitchFamily="18" charset="0"/>
              </a:rPr>
              <a:t>:</a:t>
            </a:r>
          </a:p>
          <a:p>
            <a:pPr algn="just"/>
            <a:r>
              <a:rPr lang="en-US" sz="2300" dirty="0">
                <a:latin typeface="Times New Roman" panose="02020603050405020304" pitchFamily="18" charset="0"/>
                <a:cs typeface="Times New Roman" panose="02020603050405020304" pitchFamily="18" charset="0"/>
              </a:rPr>
              <a:t>1. </a:t>
            </a:r>
            <a:r>
              <a:rPr lang="en-US" sz="2300" dirty="0" err="1">
                <a:latin typeface="Times New Roman" panose="02020603050405020304" pitchFamily="18" charset="0"/>
                <a:cs typeface="Times New Roman" panose="02020603050405020304" pitchFamily="18" charset="0"/>
              </a:rPr>
              <a:t>Ngày</a:t>
            </a:r>
            <a:r>
              <a:rPr lang="en-US" sz="2300" dirty="0">
                <a:latin typeface="Times New Roman" panose="02020603050405020304" pitchFamily="18" charset="0"/>
                <a:cs typeface="Times New Roman" panose="02020603050405020304" pitchFamily="18" charset="0"/>
              </a:rPr>
              <a:t> 28/08/2015, </a:t>
            </a:r>
            <a:r>
              <a:rPr lang="en-US" sz="2300" dirty="0" err="1">
                <a:latin typeface="Times New Roman" panose="02020603050405020304" pitchFamily="18" charset="0"/>
                <a:cs typeface="Times New Roman" panose="02020603050405020304" pitchFamily="18" charset="0"/>
              </a:rPr>
              <a:t>mua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treo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của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Công</a:t>
            </a:r>
            <a:r>
              <a:rPr lang="en-US" sz="2300" dirty="0">
                <a:latin typeface="Times New Roman" panose="02020603050405020304" pitchFamily="18" charset="0"/>
                <a:cs typeface="Times New Roman" panose="02020603050405020304" pitchFamily="18" charset="0"/>
              </a:rPr>
              <a:t> ty </a:t>
            </a:r>
            <a:r>
              <a:rPr lang="en-US" sz="2300" dirty="0" err="1">
                <a:latin typeface="Times New Roman" panose="02020603050405020304" pitchFamily="18" charset="0"/>
                <a:cs typeface="Times New Roman" panose="02020603050405020304" pitchFamily="18" charset="0"/>
              </a:rPr>
              <a:t>cổ</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phần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điện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Trần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Phú</a:t>
            </a:r>
            <a:r>
              <a:rPr lang="en-US" sz="2300" dirty="0">
                <a:latin typeface="Times New Roman" panose="02020603050405020304" pitchFamily="18" charset="0"/>
                <a:cs typeface="Times New Roman" panose="02020603050405020304" pitchFamily="18" charset="0"/>
              </a:rPr>
              <a:t> (MST: 0100106063), </a:t>
            </a:r>
            <a:r>
              <a:rPr lang="en-US" sz="2300" dirty="0" err="1">
                <a:latin typeface="Times New Roman" panose="02020603050405020304" pitchFamily="18" charset="0"/>
                <a:cs typeface="Times New Roman" panose="02020603050405020304" pitchFamily="18" charset="0"/>
              </a:rPr>
              <a:t>trị</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mua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chưa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có</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thuế</a:t>
            </a:r>
            <a:r>
              <a:rPr lang="en-US" sz="2300" dirty="0">
                <a:latin typeface="Times New Roman" panose="02020603050405020304" pitchFamily="18" charset="0"/>
                <a:cs typeface="Times New Roman" panose="02020603050405020304" pitchFamily="18" charset="0"/>
              </a:rPr>
              <a:t> GTGT 24.746.000đ, </a:t>
            </a:r>
            <a:r>
              <a:rPr lang="en-US" sz="2300" dirty="0" err="1">
                <a:latin typeface="Times New Roman" panose="02020603050405020304" pitchFamily="18" charset="0"/>
                <a:cs typeface="Times New Roman" panose="02020603050405020304" pitchFamily="18" charset="0"/>
              </a:rPr>
              <a:t>thuế</a:t>
            </a:r>
            <a:r>
              <a:rPr lang="en-US" sz="2300" dirty="0">
                <a:latin typeface="Times New Roman" panose="02020603050405020304" pitchFamily="18" charset="0"/>
                <a:cs typeface="Times New Roman" panose="02020603050405020304" pitchFamily="18" charset="0"/>
              </a:rPr>
              <a:t> GTGT 10%, </a:t>
            </a:r>
            <a:r>
              <a:rPr lang="en-US" sz="2300" dirty="0" err="1">
                <a:latin typeface="Times New Roman" panose="02020603050405020304" pitchFamily="18" charset="0"/>
                <a:cs typeface="Times New Roman" panose="02020603050405020304" pitchFamily="18" charset="0"/>
              </a:rPr>
              <a:t>tiền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mua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treo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thanh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toán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người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bằng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tiền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mặt</a:t>
            </a:r>
            <a:r>
              <a:rPr lang="en-US" sz="2300" dirty="0">
                <a:latin typeface="Times New Roman" panose="02020603050405020304" pitchFamily="18" charset="0"/>
                <a:cs typeface="Times New Roman" panose="02020603050405020304" pitchFamily="18" charset="0"/>
              </a:rPr>
              <a:t> (HĐ GTGT </a:t>
            </a:r>
            <a:r>
              <a:rPr lang="en-US" sz="2300" dirty="0" err="1">
                <a:latin typeface="Times New Roman" panose="02020603050405020304" pitchFamily="18" charset="0"/>
                <a:cs typeface="Times New Roman" panose="02020603050405020304" pitchFamily="18" charset="0"/>
              </a:rPr>
              <a:t>số</a:t>
            </a:r>
            <a:r>
              <a:rPr lang="en-US" sz="2300" dirty="0">
                <a:latin typeface="Times New Roman" panose="02020603050405020304" pitchFamily="18" charset="0"/>
                <a:cs typeface="Times New Roman" panose="02020603050405020304" pitchFamily="18" charset="0"/>
              </a:rPr>
              <a:t> 0003154, </a:t>
            </a:r>
            <a:r>
              <a:rPr lang="en-US" sz="2300" dirty="0" err="1">
                <a:latin typeface="Times New Roman" panose="02020603050405020304" pitchFamily="18" charset="0"/>
                <a:cs typeface="Times New Roman" panose="02020603050405020304" pitchFamily="18" charset="0"/>
              </a:rPr>
              <a:t>ngày</a:t>
            </a:r>
            <a:r>
              <a:rPr lang="en-US" sz="2300" dirty="0">
                <a:latin typeface="Times New Roman" panose="02020603050405020304" pitchFamily="18" charset="0"/>
                <a:cs typeface="Times New Roman" panose="02020603050405020304" pitchFamily="18" charset="0"/>
              </a:rPr>
              <a:t> 28/08/2015).</a:t>
            </a:r>
          </a:p>
          <a:p>
            <a:pPr algn="just"/>
            <a:r>
              <a:rPr lang="en-US" sz="2300" dirty="0">
                <a:latin typeface="Times New Roman" panose="02020603050405020304" pitchFamily="18" charset="0"/>
                <a:cs typeface="Times New Roman" panose="02020603050405020304" pitchFamily="18" charset="0"/>
              </a:rPr>
              <a:t>2. </a:t>
            </a:r>
            <a:r>
              <a:rPr lang="en-US" sz="2300" dirty="0" err="1">
                <a:latin typeface="Times New Roman" panose="02020603050405020304" pitchFamily="18" charset="0"/>
                <a:cs typeface="Times New Roman" panose="02020603050405020304" pitchFamily="18" charset="0"/>
              </a:rPr>
              <a:t>Ngày</a:t>
            </a:r>
            <a:r>
              <a:rPr lang="en-US" sz="2300" dirty="0">
                <a:latin typeface="Times New Roman" panose="02020603050405020304" pitchFamily="18" charset="0"/>
                <a:cs typeface="Times New Roman" panose="02020603050405020304" pitchFamily="18" charset="0"/>
              </a:rPr>
              <a:t> 29/08/2015, </a:t>
            </a:r>
            <a:r>
              <a:rPr lang="en-US" sz="2300" dirty="0" err="1">
                <a:latin typeface="Times New Roman" panose="02020603050405020304" pitchFamily="18" charset="0"/>
                <a:cs typeface="Times New Roman" panose="02020603050405020304" pitchFamily="18" charset="0"/>
              </a:rPr>
              <a:t>mua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dây</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bọc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tròn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dẹt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của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Công</a:t>
            </a:r>
            <a:r>
              <a:rPr lang="en-US" sz="2300" dirty="0">
                <a:latin typeface="Times New Roman" panose="02020603050405020304" pitchFamily="18" charset="0"/>
                <a:cs typeface="Times New Roman" panose="02020603050405020304" pitchFamily="18" charset="0"/>
              </a:rPr>
              <a:t> ty </a:t>
            </a:r>
            <a:r>
              <a:rPr lang="en-US" sz="2300" dirty="0" err="1">
                <a:latin typeface="Times New Roman" panose="02020603050405020304" pitchFamily="18" charset="0"/>
                <a:cs typeface="Times New Roman" panose="02020603050405020304" pitchFamily="18" charset="0"/>
              </a:rPr>
              <a:t>cổ</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phần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điện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Trần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Phú</a:t>
            </a:r>
            <a:r>
              <a:rPr lang="en-US" sz="2300" dirty="0">
                <a:latin typeface="Times New Roman" panose="02020603050405020304" pitchFamily="18" charset="0"/>
                <a:cs typeface="Times New Roman" panose="02020603050405020304" pitchFamily="18" charset="0"/>
              </a:rPr>
              <a:t> (MST: 0100106063), </a:t>
            </a:r>
            <a:r>
              <a:rPr lang="en-US" sz="2300" dirty="0" err="1">
                <a:latin typeface="Times New Roman" panose="02020603050405020304" pitchFamily="18" charset="0"/>
                <a:cs typeface="Times New Roman" panose="02020603050405020304" pitchFamily="18" charset="0"/>
              </a:rPr>
              <a:t>trị</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mua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chưa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có</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thuế</a:t>
            </a:r>
            <a:r>
              <a:rPr lang="en-US" sz="2300" dirty="0">
                <a:latin typeface="Times New Roman" panose="02020603050405020304" pitchFamily="18" charset="0"/>
                <a:cs typeface="Times New Roman" panose="02020603050405020304" pitchFamily="18" charset="0"/>
              </a:rPr>
              <a:t> GTGT 740.954.483đ, </a:t>
            </a:r>
            <a:r>
              <a:rPr lang="en-US" sz="2300" dirty="0" err="1">
                <a:latin typeface="Times New Roman" panose="02020603050405020304" pitchFamily="18" charset="0"/>
                <a:cs typeface="Times New Roman" panose="02020603050405020304" pitchFamily="18" charset="0"/>
              </a:rPr>
              <a:t>thuế</a:t>
            </a:r>
            <a:r>
              <a:rPr lang="en-US" sz="2300" dirty="0">
                <a:latin typeface="Times New Roman" panose="02020603050405020304" pitchFamily="18" charset="0"/>
                <a:cs typeface="Times New Roman" panose="02020603050405020304" pitchFamily="18" charset="0"/>
              </a:rPr>
              <a:t> GTGT 10%, </a:t>
            </a:r>
            <a:r>
              <a:rPr lang="en-US" sz="2300" dirty="0" err="1">
                <a:latin typeface="Times New Roman" panose="02020603050405020304" pitchFamily="18" charset="0"/>
                <a:cs typeface="Times New Roman" panose="02020603050405020304" pitchFamily="18" charset="0"/>
              </a:rPr>
              <a:t>tiền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mua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dây</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bọc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thanh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toán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người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bằng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chuyển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khoản</a:t>
            </a:r>
            <a:r>
              <a:rPr lang="en-US" sz="2300" dirty="0">
                <a:latin typeface="Times New Roman" panose="02020603050405020304" pitchFamily="18" charset="0"/>
                <a:cs typeface="Times New Roman" panose="02020603050405020304" pitchFamily="18" charset="0"/>
              </a:rPr>
              <a:t> – NH </a:t>
            </a:r>
            <a:r>
              <a:rPr lang="en-US" sz="2300" dirty="0" err="1">
                <a:latin typeface="Times New Roman" panose="02020603050405020304" pitchFamily="18" charset="0"/>
                <a:cs typeface="Times New Roman" panose="02020603050405020304" pitchFamily="18" charset="0"/>
              </a:rPr>
              <a:t>đã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báo</a:t>
            </a:r>
            <a:r>
              <a:rPr lang="en-US" sz="2300" dirty="0">
                <a:latin typeface="Times New Roman" panose="02020603050405020304" pitchFamily="18" charset="0"/>
                <a:cs typeface="Times New Roman" panose="02020603050405020304" pitchFamily="18" charset="0"/>
              </a:rPr>
              <a:t> (HĐ GTGT </a:t>
            </a:r>
            <a:r>
              <a:rPr lang="en-US" sz="2300" dirty="0" err="1">
                <a:latin typeface="Times New Roman" panose="02020603050405020304" pitchFamily="18" charset="0"/>
                <a:cs typeface="Times New Roman" panose="02020603050405020304" pitchFamily="18" charset="0"/>
              </a:rPr>
              <a:t>số</a:t>
            </a:r>
            <a:r>
              <a:rPr lang="en-US" sz="2300" dirty="0">
                <a:latin typeface="Times New Roman" panose="02020603050405020304" pitchFamily="18" charset="0"/>
                <a:cs typeface="Times New Roman" panose="02020603050405020304" pitchFamily="18" charset="0"/>
              </a:rPr>
              <a:t> 0003167, </a:t>
            </a:r>
            <a:r>
              <a:rPr lang="en-US" sz="2300" dirty="0" err="1">
                <a:latin typeface="Times New Roman" panose="02020603050405020304" pitchFamily="18" charset="0"/>
                <a:cs typeface="Times New Roman" panose="02020603050405020304" pitchFamily="18" charset="0"/>
              </a:rPr>
              <a:t>ngày</a:t>
            </a:r>
            <a:r>
              <a:rPr lang="en-US" sz="2300" dirty="0">
                <a:latin typeface="Times New Roman" panose="02020603050405020304" pitchFamily="18" charset="0"/>
                <a:cs typeface="Times New Roman" panose="02020603050405020304" pitchFamily="18" charset="0"/>
              </a:rPr>
              <a:t> 29/08/2015).</a:t>
            </a:r>
          </a:p>
          <a:p>
            <a:pPr algn="just"/>
            <a:r>
              <a:rPr lang="en-US" sz="2300" dirty="0">
                <a:latin typeface="Times New Roman" panose="02020603050405020304" pitchFamily="18" charset="0"/>
                <a:cs typeface="Times New Roman" panose="02020603050405020304" pitchFamily="18" charset="0"/>
              </a:rPr>
              <a:t>3. </a:t>
            </a:r>
            <a:r>
              <a:rPr lang="en-US" sz="2300" dirty="0" err="1">
                <a:latin typeface="Times New Roman" panose="02020603050405020304" pitchFamily="18" charset="0"/>
                <a:cs typeface="Times New Roman" panose="02020603050405020304" pitchFamily="18" charset="0"/>
              </a:rPr>
              <a:t>Ngày</a:t>
            </a:r>
            <a:r>
              <a:rPr lang="en-US" sz="2300" dirty="0">
                <a:latin typeface="Times New Roman" panose="02020603050405020304" pitchFamily="18" charset="0"/>
                <a:cs typeface="Times New Roman" panose="02020603050405020304" pitchFamily="18" charset="0"/>
              </a:rPr>
              <a:t> 29/08/2015, </a:t>
            </a:r>
            <a:r>
              <a:rPr lang="en-US" sz="2300" dirty="0" err="1">
                <a:latin typeface="Times New Roman" panose="02020603050405020304" pitchFamily="18" charset="0"/>
                <a:cs typeface="Times New Roman" panose="02020603050405020304" pitchFamily="18" charset="0"/>
              </a:rPr>
              <a:t>mua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dây</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bọc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tròn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dẹt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của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Công</a:t>
            </a:r>
            <a:r>
              <a:rPr lang="en-US" sz="2300" dirty="0">
                <a:latin typeface="Times New Roman" panose="02020603050405020304" pitchFamily="18" charset="0"/>
                <a:cs typeface="Times New Roman" panose="02020603050405020304" pitchFamily="18" charset="0"/>
              </a:rPr>
              <a:t> ty </a:t>
            </a:r>
            <a:r>
              <a:rPr lang="en-US" sz="2300" dirty="0" err="1">
                <a:latin typeface="Times New Roman" panose="02020603050405020304" pitchFamily="18" charset="0"/>
                <a:cs typeface="Times New Roman" panose="02020603050405020304" pitchFamily="18" charset="0"/>
              </a:rPr>
              <a:t>cổ</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phần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điện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Trần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Phú</a:t>
            </a:r>
            <a:r>
              <a:rPr lang="en-US" sz="2300" dirty="0">
                <a:latin typeface="Times New Roman" panose="02020603050405020304" pitchFamily="18" charset="0"/>
                <a:cs typeface="Times New Roman" panose="02020603050405020304" pitchFamily="18" charset="0"/>
              </a:rPr>
              <a:t> (MST: 0100106063), </a:t>
            </a:r>
            <a:r>
              <a:rPr lang="en-US" sz="2300" dirty="0" err="1">
                <a:latin typeface="Times New Roman" panose="02020603050405020304" pitchFamily="18" charset="0"/>
                <a:cs typeface="Times New Roman" panose="02020603050405020304" pitchFamily="18" charset="0"/>
              </a:rPr>
              <a:t>trị</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mua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chưa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có</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thuế</a:t>
            </a:r>
            <a:r>
              <a:rPr lang="en-US" sz="2300" dirty="0">
                <a:latin typeface="Times New Roman" panose="02020603050405020304" pitchFamily="18" charset="0"/>
                <a:cs typeface="Times New Roman" panose="02020603050405020304" pitchFamily="18" charset="0"/>
              </a:rPr>
              <a:t> GTGT 122.648.274đ, </a:t>
            </a:r>
            <a:r>
              <a:rPr lang="en-US" sz="2300" dirty="0" err="1">
                <a:latin typeface="Times New Roman" panose="02020603050405020304" pitchFamily="18" charset="0"/>
                <a:cs typeface="Times New Roman" panose="02020603050405020304" pitchFamily="18" charset="0"/>
              </a:rPr>
              <a:t>thuế</a:t>
            </a:r>
            <a:r>
              <a:rPr lang="en-US" sz="2300" dirty="0">
                <a:latin typeface="Times New Roman" panose="02020603050405020304" pitchFamily="18" charset="0"/>
                <a:cs typeface="Times New Roman" panose="02020603050405020304" pitchFamily="18" charset="0"/>
              </a:rPr>
              <a:t> GTGT 10%, </a:t>
            </a:r>
            <a:r>
              <a:rPr lang="en-US" sz="2300" dirty="0" err="1">
                <a:latin typeface="Times New Roman" panose="02020603050405020304" pitchFamily="18" charset="0"/>
                <a:cs typeface="Times New Roman" panose="02020603050405020304" pitchFamily="18" charset="0"/>
              </a:rPr>
              <a:t>tiền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mua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treo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thanh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toán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người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bằng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tiền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gửi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ngân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hàng</a:t>
            </a:r>
            <a:r>
              <a:rPr lang="en-US" sz="2300" dirty="0">
                <a:latin typeface="Times New Roman" panose="02020603050405020304" pitchFamily="18" charset="0"/>
                <a:cs typeface="Times New Roman" panose="02020603050405020304" pitchFamily="18" charset="0"/>
              </a:rPr>
              <a:t> – NH </a:t>
            </a:r>
            <a:r>
              <a:rPr lang="en-US" sz="2300" dirty="0" err="1">
                <a:latin typeface="Times New Roman" panose="02020603050405020304" pitchFamily="18" charset="0"/>
                <a:cs typeface="Times New Roman" panose="02020603050405020304" pitchFamily="18" charset="0"/>
              </a:rPr>
              <a:t>đã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báo</a:t>
            </a:r>
            <a:r>
              <a:rPr lang="en-US" sz="2300" dirty="0">
                <a:latin typeface="Times New Roman" panose="02020603050405020304" pitchFamily="18" charset="0"/>
                <a:cs typeface="Times New Roman" panose="02020603050405020304" pitchFamily="18" charset="0"/>
              </a:rPr>
              <a:t> (HĐ GTGT </a:t>
            </a:r>
            <a:r>
              <a:rPr lang="en-US" sz="2300" dirty="0" err="1">
                <a:latin typeface="Times New Roman" panose="02020603050405020304" pitchFamily="18" charset="0"/>
                <a:cs typeface="Times New Roman" panose="02020603050405020304" pitchFamily="18" charset="0"/>
              </a:rPr>
              <a:t>số</a:t>
            </a:r>
            <a:r>
              <a:rPr lang="en-US" sz="2300" dirty="0">
                <a:latin typeface="Times New Roman" panose="02020603050405020304" pitchFamily="18" charset="0"/>
                <a:cs typeface="Times New Roman" panose="02020603050405020304" pitchFamily="18" charset="0"/>
              </a:rPr>
              <a:t> 0003172, </a:t>
            </a:r>
            <a:r>
              <a:rPr lang="en-US" sz="2300" dirty="0" err="1">
                <a:latin typeface="Times New Roman" panose="02020603050405020304" pitchFamily="18" charset="0"/>
                <a:cs typeface="Times New Roman" panose="02020603050405020304" pitchFamily="18" charset="0"/>
              </a:rPr>
              <a:t>ngày</a:t>
            </a:r>
            <a:r>
              <a:rPr lang="en-US" sz="2300" dirty="0">
                <a:latin typeface="Times New Roman" panose="02020603050405020304" pitchFamily="18" charset="0"/>
                <a:cs typeface="Times New Roman" panose="02020603050405020304" pitchFamily="18" charset="0"/>
              </a:rPr>
              <a:t> 29/08/2015).</a:t>
            </a:r>
          </a:p>
        </p:txBody>
      </p:sp>
      <p:sp>
        <p:nvSpPr>
          <p:cNvPr id="7" name="Rectangle 6"/>
          <p:cNvSpPr/>
          <p:nvPr/>
        </p:nvSpPr>
        <p:spPr>
          <a:xfrm>
            <a:off x="3601396" y="228600"/>
            <a:ext cx="1479764" cy="461665"/>
          </a:xfrm>
          <a:prstGeom prst="rect">
            <a:avLst/>
          </a:prstGeom>
        </p:spPr>
        <p:txBody>
          <a:bodyPr wrap="none">
            <a:spAutoFit/>
          </a:bodyPr>
          <a:lstStyle/>
          <a:p>
            <a:pPr lvl="0" algn="just"/>
            <a:r>
              <a:rPr lang="es-ES" sz="2400" b="1" dirty="0">
                <a:solidFill>
                  <a:schemeClr val="bg1"/>
                </a:solidFill>
                <a:latin typeface="Times New Roman" pitchFamily="18" charset="0"/>
                <a:ea typeface="Times New Roman" pitchFamily="18" charset="0"/>
                <a:cs typeface="Times New Roman" pitchFamily="18" charset="0"/>
              </a:rPr>
              <a:t>BÀI TẬP </a:t>
            </a:r>
            <a:endParaRPr lang="vi-VN" sz="2400" dirty="0">
              <a:solidFill>
                <a:schemeClr val="bg1"/>
              </a:solidFill>
              <a:latin typeface="Arial" pitchFamily="34" charset="0"/>
              <a:cs typeface="Arial" pitchFamily="34" charset="0"/>
            </a:endParaRPr>
          </a:p>
        </p:txBody>
      </p:sp>
      <p:sp>
        <p:nvSpPr>
          <p:cNvPr id="62467" name="AutoShape 3"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62469" name="AutoShape 5"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Tree>
    <p:extLst>
      <p:ext uri="{BB962C8B-B14F-4D97-AF65-F5344CB8AC3E}">
        <p14:creationId xmlns:p14="http://schemas.microsoft.com/office/powerpoint/2010/main" val="230306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2465">
                                            <p:txEl>
                                              <p:pRg st="0" end="0"/>
                                            </p:txEl>
                                          </p:spTgt>
                                        </p:tgtEl>
                                        <p:attrNameLst>
                                          <p:attrName>style.visibility</p:attrName>
                                        </p:attrNameLst>
                                      </p:cBhvr>
                                      <p:to>
                                        <p:strVal val="visible"/>
                                      </p:to>
                                    </p:set>
                                    <p:animEffect transition="in" filter="wheel(1)">
                                      <p:cBhvr>
                                        <p:cTn id="12" dur="2000"/>
                                        <p:tgtEl>
                                          <p:spTgt spid="62465">
                                            <p:txEl>
                                              <p:pRg st="0" end="0"/>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62465">
                                            <p:txEl>
                                              <p:pRg st="1" end="1"/>
                                            </p:txEl>
                                          </p:spTgt>
                                        </p:tgtEl>
                                        <p:attrNameLst>
                                          <p:attrName>style.visibility</p:attrName>
                                        </p:attrNameLst>
                                      </p:cBhvr>
                                      <p:to>
                                        <p:strVal val="visible"/>
                                      </p:to>
                                    </p:set>
                                    <p:animEffect transition="in" filter="wheel(1)">
                                      <p:cBhvr>
                                        <p:cTn id="15" dur="2000"/>
                                        <p:tgtEl>
                                          <p:spTgt spid="6246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62465">
                                            <p:txEl>
                                              <p:pRg st="2" end="2"/>
                                            </p:txEl>
                                          </p:spTgt>
                                        </p:tgtEl>
                                        <p:attrNameLst>
                                          <p:attrName>style.visibility</p:attrName>
                                        </p:attrNameLst>
                                      </p:cBhvr>
                                      <p:to>
                                        <p:strVal val="visible"/>
                                      </p:to>
                                    </p:set>
                                    <p:animEffect transition="in" filter="wheel(1)">
                                      <p:cBhvr>
                                        <p:cTn id="20" dur="2000"/>
                                        <p:tgtEl>
                                          <p:spTgt spid="6246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62465">
                                            <p:txEl>
                                              <p:pRg st="3" end="3"/>
                                            </p:txEl>
                                          </p:spTgt>
                                        </p:tgtEl>
                                        <p:attrNameLst>
                                          <p:attrName>style.visibility</p:attrName>
                                        </p:attrNameLst>
                                      </p:cBhvr>
                                      <p:to>
                                        <p:strVal val="visible"/>
                                      </p:to>
                                    </p:set>
                                    <p:animEffect transition="in" filter="wheel(1)">
                                      <p:cBhvr>
                                        <p:cTn id="25" dur="2000"/>
                                        <p:tgtEl>
                                          <p:spTgt spid="6246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307975" y="650097"/>
            <a:ext cx="8607425" cy="61093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Trong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tháng</a:t>
            </a:r>
            <a:r>
              <a:rPr lang="en-US" sz="2300" dirty="0">
                <a:latin typeface="Times New Roman" panose="02020603050405020304" pitchFamily="18" charset="0"/>
                <a:cs typeface="Times New Roman" panose="02020603050405020304" pitchFamily="18" charset="0"/>
              </a:rPr>
              <a:t> 08 </a:t>
            </a:r>
            <a:r>
              <a:rPr lang="en-US" sz="2300" dirty="0" err="1">
                <a:latin typeface="Times New Roman" panose="02020603050405020304" pitchFamily="18" charset="0"/>
                <a:cs typeface="Times New Roman" panose="02020603050405020304" pitchFamily="18" charset="0"/>
              </a:rPr>
              <a:t>năm</a:t>
            </a:r>
            <a:r>
              <a:rPr lang="en-US" sz="2300" dirty="0">
                <a:latin typeface="Times New Roman" panose="02020603050405020304" pitchFamily="18" charset="0"/>
                <a:cs typeface="Times New Roman" panose="02020603050405020304" pitchFamily="18" charset="0"/>
              </a:rPr>
              <a:t> 2015 </a:t>
            </a:r>
            <a:r>
              <a:rPr lang="en-US" sz="2300" dirty="0" err="1">
                <a:latin typeface="Times New Roman" panose="02020603050405020304" pitchFamily="18" charset="0"/>
                <a:cs typeface="Times New Roman" panose="02020603050405020304" pitchFamily="18" charset="0"/>
              </a:rPr>
              <a:t>có</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một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số</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nghiệp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vụ</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kinh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tế</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phát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sinh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như</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sau</a:t>
            </a:r>
            <a:r>
              <a:rPr lang="en-US" sz="2300" dirty="0">
                <a:latin typeface="Times New Roman" panose="02020603050405020304" pitchFamily="18" charset="0"/>
                <a:cs typeface="Times New Roman" panose="02020603050405020304" pitchFamily="18" charset="0"/>
              </a:rPr>
              <a:t>:</a:t>
            </a:r>
          </a:p>
          <a:p>
            <a:pPr algn="just"/>
            <a:r>
              <a:rPr lang="en-US" sz="2300" dirty="0">
                <a:latin typeface="Times New Roman" panose="02020603050405020304" pitchFamily="18" charset="0"/>
                <a:cs typeface="Times New Roman" panose="02020603050405020304" pitchFamily="18" charset="0"/>
              </a:rPr>
              <a:t>4. </a:t>
            </a:r>
            <a:r>
              <a:rPr lang="en-US" sz="2300" dirty="0" err="1">
                <a:latin typeface="Times New Roman" panose="02020603050405020304" pitchFamily="18" charset="0"/>
                <a:cs typeface="Times New Roman" panose="02020603050405020304" pitchFamily="18" charset="0"/>
              </a:rPr>
              <a:t>Ngày</a:t>
            </a:r>
            <a:r>
              <a:rPr lang="en-US" sz="2300" dirty="0">
                <a:latin typeface="Times New Roman" panose="02020603050405020304" pitchFamily="18" charset="0"/>
                <a:cs typeface="Times New Roman" panose="02020603050405020304" pitchFamily="18" charset="0"/>
              </a:rPr>
              <a:t> 26/08/2015, </a:t>
            </a:r>
            <a:r>
              <a:rPr lang="en-US" sz="2300" dirty="0" err="1">
                <a:latin typeface="Times New Roman" panose="02020603050405020304" pitchFamily="18" charset="0"/>
                <a:cs typeface="Times New Roman" panose="02020603050405020304" pitchFamily="18" charset="0"/>
              </a:rPr>
              <a:t>Công</a:t>
            </a:r>
            <a:r>
              <a:rPr lang="en-US" sz="2300" dirty="0">
                <a:latin typeface="Times New Roman" panose="02020603050405020304" pitchFamily="18" charset="0"/>
                <a:cs typeface="Times New Roman" panose="02020603050405020304" pitchFamily="18" charset="0"/>
              </a:rPr>
              <a:t> ty </a:t>
            </a:r>
            <a:r>
              <a:rPr lang="en-US" sz="2300" dirty="0" err="1">
                <a:latin typeface="Times New Roman" panose="02020603050405020304" pitchFamily="18" charset="0"/>
                <a:cs typeface="Times New Roman" panose="02020603050405020304" pitchFamily="18" charset="0"/>
              </a:rPr>
              <a:t>xuất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treo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Công</a:t>
            </a:r>
            <a:r>
              <a:rPr lang="en-US" sz="2300" dirty="0">
                <a:latin typeface="Times New Roman" panose="02020603050405020304" pitchFamily="18" charset="0"/>
                <a:cs typeface="Times New Roman" panose="02020603050405020304" pitchFamily="18" charset="0"/>
              </a:rPr>
              <a:t> ty TNHH </a:t>
            </a:r>
            <a:r>
              <a:rPr lang="en-US" sz="2300" dirty="0" err="1">
                <a:latin typeface="Times New Roman" panose="02020603050405020304" pitchFamily="18" charset="0"/>
                <a:cs typeface="Times New Roman" panose="02020603050405020304" pitchFamily="18" charset="0"/>
              </a:rPr>
              <a:t>Điện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tử</a:t>
            </a:r>
            <a:r>
              <a:rPr lang="en-US" sz="2300" dirty="0">
                <a:latin typeface="Times New Roman" panose="02020603050405020304" pitchFamily="18" charset="0"/>
                <a:cs typeface="Times New Roman" panose="02020603050405020304" pitchFamily="18" charset="0"/>
              </a:rPr>
              <a:t> Minh </a:t>
            </a:r>
            <a:r>
              <a:rPr lang="en-US" sz="2300" dirty="0" err="1">
                <a:latin typeface="Times New Roman" panose="02020603050405020304" pitchFamily="18" charset="0"/>
                <a:cs typeface="Times New Roman" panose="02020603050405020304" pitchFamily="18" charset="0"/>
              </a:rPr>
              <a:t>Xuân</a:t>
            </a:r>
            <a:r>
              <a:rPr lang="en-US" sz="2300" dirty="0">
                <a:latin typeface="Times New Roman" panose="02020603050405020304" pitchFamily="18" charset="0"/>
                <a:cs typeface="Times New Roman" panose="02020603050405020304" pitchFamily="18" charset="0"/>
              </a:rPr>
              <a:t> (MST: 2801381294), </a:t>
            </a:r>
            <a:r>
              <a:rPr lang="en-US" sz="2300" dirty="0" err="1">
                <a:latin typeface="Times New Roman" panose="02020603050405020304" pitchFamily="18" charset="0"/>
                <a:cs typeface="Times New Roman" panose="02020603050405020304" pitchFamily="18" charset="0"/>
              </a:rPr>
              <a:t>giá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chưa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có</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thuế</a:t>
            </a:r>
            <a:r>
              <a:rPr lang="en-US" sz="2300" dirty="0">
                <a:latin typeface="Times New Roman" panose="02020603050405020304" pitchFamily="18" charset="0"/>
                <a:cs typeface="Times New Roman" panose="02020603050405020304" pitchFamily="18" charset="0"/>
              </a:rPr>
              <a:t> GTGT 99.714.400đ, </a:t>
            </a:r>
            <a:r>
              <a:rPr lang="en-US" sz="2300" dirty="0" err="1">
                <a:latin typeface="Times New Roman" panose="02020603050405020304" pitchFamily="18" charset="0"/>
                <a:cs typeface="Times New Roman" panose="02020603050405020304" pitchFamily="18" charset="0"/>
              </a:rPr>
              <a:t>thuế</a:t>
            </a:r>
            <a:r>
              <a:rPr lang="en-US" sz="2300" dirty="0">
                <a:latin typeface="Times New Roman" panose="02020603050405020304" pitchFamily="18" charset="0"/>
                <a:cs typeface="Times New Roman" panose="02020603050405020304" pitchFamily="18" charset="0"/>
              </a:rPr>
              <a:t> GTGT 10%, </a:t>
            </a:r>
            <a:r>
              <a:rPr lang="en-US" sz="2300" dirty="0" err="1">
                <a:latin typeface="Times New Roman" panose="02020603050405020304" pitchFamily="18" charset="0"/>
                <a:cs typeface="Times New Roman" panose="02020603050405020304" pitchFamily="18" charset="0"/>
              </a:rPr>
              <a:t>tiền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mua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treo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người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mua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thanh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toán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Công</a:t>
            </a:r>
            <a:r>
              <a:rPr lang="en-US" sz="2300" dirty="0">
                <a:latin typeface="Times New Roman" panose="02020603050405020304" pitchFamily="18" charset="0"/>
                <a:cs typeface="Times New Roman" panose="02020603050405020304" pitchFamily="18" charset="0"/>
              </a:rPr>
              <a:t> ty </a:t>
            </a:r>
            <a:r>
              <a:rPr lang="en-US" sz="2300" dirty="0" err="1">
                <a:latin typeface="Times New Roman" panose="02020603050405020304" pitchFamily="18" charset="0"/>
                <a:cs typeface="Times New Roman" panose="02020603050405020304" pitchFamily="18" charset="0"/>
              </a:rPr>
              <a:t>bằng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chuyển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khoản</a:t>
            </a:r>
            <a:r>
              <a:rPr lang="en-US" sz="2300" dirty="0">
                <a:latin typeface="Times New Roman" panose="02020603050405020304" pitchFamily="18" charset="0"/>
                <a:cs typeface="Times New Roman" panose="02020603050405020304" pitchFamily="18" charset="0"/>
              </a:rPr>
              <a:t> – NH </a:t>
            </a:r>
            <a:r>
              <a:rPr lang="en-US" sz="2300" dirty="0" err="1">
                <a:latin typeface="Times New Roman" panose="02020603050405020304" pitchFamily="18" charset="0"/>
                <a:cs typeface="Times New Roman" panose="02020603050405020304" pitchFamily="18" charset="0"/>
              </a:rPr>
              <a:t>đã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báo</a:t>
            </a:r>
            <a:r>
              <a:rPr lang="en-US" sz="2300" dirty="0">
                <a:latin typeface="Times New Roman" panose="02020603050405020304" pitchFamily="18" charset="0"/>
                <a:cs typeface="Times New Roman" panose="02020603050405020304" pitchFamily="18" charset="0"/>
              </a:rPr>
              <a:t> (HĐ GTGT </a:t>
            </a:r>
            <a:r>
              <a:rPr lang="en-US" sz="2300" dirty="0" err="1">
                <a:latin typeface="Times New Roman" panose="02020603050405020304" pitchFamily="18" charset="0"/>
                <a:cs typeface="Times New Roman" panose="02020603050405020304" pitchFamily="18" charset="0"/>
              </a:rPr>
              <a:t>số</a:t>
            </a:r>
            <a:r>
              <a:rPr lang="en-US" sz="2300" dirty="0">
                <a:latin typeface="Times New Roman" panose="02020603050405020304" pitchFamily="18" charset="0"/>
                <a:cs typeface="Times New Roman" panose="02020603050405020304" pitchFamily="18" charset="0"/>
              </a:rPr>
              <a:t> 0003162, </a:t>
            </a:r>
            <a:r>
              <a:rPr lang="en-US" sz="2300" dirty="0" err="1">
                <a:latin typeface="Times New Roman" panose="02020603050405020304" pitchFamily="18" charset="0"/>
                <a:cs typeface="Times New Roman" panose="02020603050405020304" pitchFamily="18" charset="0"/>
              </a:rPr>
              <a:t>ngày</a:t>
            </a:r>
            <a:r>
              <a:rPr lang="en-US" sz="2300" dirty="0">
                <a:latin typeface="Times New Roman" panose="02020603050405020304" pitchFamily="18" charset="0"/>
                <a:cs typeface="Times New Roman" panose="02020603050405020304" pitchFamily="18" charset="0"/>
              </a:rPr>
              <a:t> 26/08/2015).</a:t>
            </a:r>
          </a:p>
          <a:p>
            <a:pPr algn="just"/>
            <a:r>
              <a:rPr lang="en-US" sz="2300" dirty="0">
                <a:latin typeface="Times New Roman" panose="02020603050405020304" pitchFamily="18" charset="0"/>
                <a:cs typeface="Times New Roman" panose="02020603050405020304" pitchFamily="18" charset="0"/>
              </a:rPr>
              <a:t>5. </a:t>
            </a:r>
            <a:r>
              <a:rPr lang="en-US" sz="2300" dirty="0" err="1">
                <a:latin typeface="Times New Roman" panose="02020603050405020304" pitchFamily="18" charset="0"/>
                <a:cs typeface="Times New Roman" panose="02020603050405020304" pitchFamily="18" charset="0"/>
              </a:rPr>
              <a:t>Ngày</a:t>
            </a:r>
            <a:r>
              <a:rPr lang="en-US" sz="2300" dirty="0">
                <a:latin typeface="Times New Roman" panose="02020603050405020304" pitchFamily="18" charset="0"/>
                <a:cs typeface="Times New Roman" panose="02020603050405020304" pitchFamily="18" charset="0"/>
              </a:rPr>
              <a:t> 30/08/2015, </a:t>
            </a:r>
            <a:r>
              <a:rPr lang="en-US" sz="2300" dirty="0" err="1">
                <a:latin typeface="Times New Roman" panose="02020603050405020304" pitchFamily="18" charset="0"/>
                <a:cs typeface="Times New Roman" panose="02020603050405020304" pitchFamily="18" charset="0"/>
              </a:rPr>
              <a:t>Công</a:t>
            </a:r>
            <a:r>
              <a:rPr lang="en-US" sz="2300" dirty="0">
                <a:latin typeface="Times New Roman" panose="02020603050405020304" pitchFamily="18" charset="0"/>
                <a:cs typeface="Times New Roman" panose="02020603050405020304" pitchFamily="18" charset="0"/>
              </a:rPr>
              <a:t> ty </a:t>
            </a:r>
            <a:r>
              <a:rPr lang="en-US" sz="2300" dirty="0" err="1">
                <a:latin typeface="Times New Roman" panose="02020603050405020304" pitchFamily="18" charset="0"/>
                <a:cs typeface="Times New Roman" panose="02020603050405020304" pitchFamily="18" charset="0"/>
              </a:rPr>
              <a:t>xuất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treo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Công</a:t>
            </a:r>
            <a:r>
              <a:rPr lang="en-US" sz="2300" dirty="0">
                <a:latin typeface="Times New Roman" panose="02020603050405020304" pitchFamily="18" charset="0"/>
                <a:cs typeface="Times New Roman" panose="02020603050405020304" pitchFamily="18" charset="0"/>
              </a:rPr>
              <a:t> ty TNHH DVTM </a:t>
            </a:r>
            <a:r>
              <a:rPr lang="en-US" sz="2300" dirty="0" err="1">
                <a:latin typeface="Times New Roman" panose="02020603050405020304" pitchFamily="18" charset="0"/>
                <a:cs typeface="Times New Roman" panose="02020603050405020304" pitchFamily="18" charset="0"/>
              </a:rPr>
              <a:t>Thành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Phương</a:t>
            </a:r>
            <a:r>
              <a:rPr lang="en-US" sz="2300" dirty="0">
                <a:latin typeface="Times New Roman" panose="02020603050405020304" pitchFamily="18" charset="0"/>
                <a:cs typeface="Times New Roman" panose="02020603050405020304" pitchFamily="18" charset="0"/>
              </a:rPr>
              <a:t> (MST: 2801147858), </a:t>
            </a:r>
            <a:r>
              <a:rPr lang="en-US" sz="2300" dirty="0" err="1">
                <a:latin typeface="Times New Roman" panose="02020603050405020304" pitchFamily="18" charset="0"/>
                <a:cs typeface="Times New Roman" panose="02020603050405020304" pitchFamily="18" charset="0"/>
              </a:rPr>
              <a:t>giá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chưa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có</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thuế</a:t>
            </a:r>
            <a:r>
              <a:rPr lang="en-US" sz="2300" dirty="0">
                <a:latin typeface="Times New Roman" panose="02020603050405020304" pitchFamily="18" charset="0"/>
                <a:cs typeface="Times New Roman" panose="02020603050405020304" pitchFamily="18" charset="0"/>
              </a:rPr>
              <a:t> GTGT 356.014.080đ, </a:t>
            </a:r>
            <a:r>
              <a:rPr lang="en-US" sz="2300" dirty="0" err="1">
                <a:latin typeface="Times New Roman" panose="02020603050405020304" pitchFamily="18" charset="0"/>
                <a:cs typeface="Times New Roman" panose="02020603050405020304" pitchFamily="18" charset="0"/>
              </a:rPr>
              <a:t>thuế</a:t>
            </a:r>
            <a:r>
              <a:rPr lang="en-US" sz="2300" dirty="0">
                <a:latin typeface="Times New Roman" panose="02020603050405020304" pitchFamily="18" charset="0"/>
                <a:cs typeface="Times New Roman" panose="02020603050405020304" pitchFamily="18" charset="0"/>
              </a:rPr>
              <a:t> GTGT 10%, </a:t>
            </a:r>
            <a:r>
              <a:rPr lang="en-US" sz="2300" dirty="0" err="1">
                <a:latin typeface="Times New Roman" panose="02020603050405020304" pitchFamily="18" charset="0"/>
                <a:cs typeface="Times New Roman" panose="02020603050405020304" pitchFamily="18" charset="0"/>
              </a:rPr>
              <a:t>tiền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mua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treo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người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mua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thanh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toán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Công</a:t>
            </a:r>
            <a:r>
              <a:rPr lang="en-US" sz="2300" dirty="0">
                <a:latin typeface="Times New Roman" panose="02020603050405020304" pitchFamily="18" charset="0"/>
                <a:cs typeface="Times New Roman" panose="02020603050405020304" pitchFamily="18" charset="0"/>
              </a:rPr>
              <a:t> ty </a:t>
            </a:r>
            <a:r>
              <a:rPr lang="en-US" sz="2300" dirty="0" err="1">
                <a:latin typeface="Times New Roman" panose="02020603050405020304" pitchFamily="18" charset="0"/>
                <a:cs typeface="Times New Roman" panose="02020603050405020304" pitchFamily="18" charset="0"/>
              </a:rPr>
              <a:t>bằng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chuyển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khoản</a:t>
            </a:r>
            <a:r>
              <a:rPr lang="en-US" sz="2300" dirty="0">
                <a:latin typeface="Times New Roman" panose="02020603050405020304" pitchFamily="18" charset="0"/>
                <a:cs typeface="Times New Roman" panose="02020603050405020304" pitchFamily="18" charset="0"/>
              </a:rPr>
              <a:t> – NH </a:t>
            </a:r>
            <a:r>
              <a:rPr lang="en-US" sz="2300" dirty="0" err="1">
                <a:latin typeface="Times New Roman" panose="02020603050405020304" pitchFamily="18" charset="0"/>
                <a:cs typeface="Times New Roman" panose="02020603050405020304" pitchFamily="18" charset="0"/>
              </a:rPr>
              <a:t>đã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báo</a:t>
            </a:r>
            <a:r>
              <a:rPr lang="en-US" sz="2300" dirty="0">
                <a:latin typeface="Times New Roman" panose="02020603050405020304" pitchFamily="18" charset="0"/>
                <a:cs typeface="Times New Roman" panose="02020603050405020304" pitchFamily="18" charset="0"/>
              </a:rPr>
              <a:t> (HĐ GTGT </a:t>
            </a:r>
            <a:r>
              <a:rPr lang="en-US" sz="2300" dirty="0" err="1">
                <a:latin typeface="Times New Roman" panose="02020603050405020304" pitchFamily="18" charset="0"/>
                <a:cs typeface="Times New Roman" panose="02020603050405020304" pitchFamily="18" charset="0"/>
              </a:rPr>
              <a:t>số</a:t>
            </a:r>
            <a:r>
              <a:rPr lang="en-US" sz="2300" dirty="0">
                <a:latin typeface="Times New Roman" panose="02020603050405020304" pitchFamily="18" charset="0"/>
                <a:cs typeface="Times New Roman" panose="02020603050405020304" pitchFamily="18" charset="0"/>
              </a:rPr>
              <a:t> 0003165, </a:t>
            </a:r>
            <a:r>
              <a:rPr lang="en-US" sz="2300" dirty="0" err="1">
                <a:latin typeface="Times New Roman" panose="02020603050405020304" pitchFamily="18" charset="0"/>
                <a:cs typeface="Times New Roman" panose="02020603050405020304" pitchFamily="18" charset="0"/>
              </a:rPr>
              <a:t>ngày</a:t>
            </a:r>
            <a:r>
              <a:rPr lang="en-US" sz="2300" dirty="0">
                <a:latin typeface="Times New Roman" panose="02020603050405020304" pitchFamily="18" charset="0"/>
                <a:cs typeface="Times New Roman" panose="02020603050405020304" pitchFamily="18" charset="0"/>
              </a:rPr>
              <a:t> 30/08/2015)</a:t>
            </a:r>
          </a:p>
          <a:p>
            <a:pPr algn="just"/>
            <a:r>
              <a:rPr lang="en-US" sz="2300" dirty="0">
                <a:latin typeface="Times New Roman" panose="02020603050405020304" pitchFamily="18" charset="0"/>
                <a:cs typeface="Times New Roman" panose="02020603050405020304" pitchFamily="18" charset="0"/>
              </a:rPr>
              <a:t>6. </a:t>
            </a:r>
            <a:r>
              <a:rPr lang="en-US" sz="2300" dirty="0" err="1">
                <a:latin typeface="Times New Roman" panose="02020603050405020304" pitchFamily="18" charset="0"/>
                <a:cs typeface="Times New Roman" panose="02020603050405020304" pitchFamily="18" charset="0"/>
              </a:rPr>
              <a:t>Ngày</a:t>
            </a:r>
            <a:r>
              <a:rPr lang="en-US" sz="2300" dirty="0">
                <a:latin typeface="Times New Roman" panose="02020603050405020304" pitchFamily="18" charset="0"/>
                <a:cs typeface="Times New Roman" panose="02020603050405020304" pitchFamily="18" charset="0"/>
              </a:rPr>
              <a:t> 30/08/2015, </a:t>
            </a:r>
            <a:r>
              <a:rPr lang="en-US" sz="2300" dirty="0" err="1">
                <a:latin typeface="Times New Roman" panose="02020603050405020304" pitchFamily="18" charset="0"/>
                <a:cs typeface="Times New Roman" panose="02020603050405020304" pitchFamily="18" charset="0"/>
              </a:rPr>
              <a:t>Công</a:t>
            </a:r>
            <a:r>
              <a:rPr lang="en-US" sz="2300" dirty="0">
                <a:latin typeface="Times New Roman" panose="02020603050405020304" pitchFamily="18" charset="0"/>
                <a:cs typeface="Times New Roman" panose="02020603050405020304" pitchFamily="18" charset="0"/>
              </a:rPr>
              <a:t> ty </a:t>
            </a:r>
            <a:r>
              <a:rPr lang="en-US" sz="2300" dirty="0" err="1">
                <a:latin typeface="Times New Roman" panose="02020603050405020304" pitchFamily="18" charset="0"/>
                <a:cs typeface="Times New Roman" panose="02020603050405020304" pitchFamily="18" charset="0"/>
              </a:rPr>
              <a:t>xuất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hàng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theo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Bảng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kê</a:t>
            </a:r>
            <a:r>
              <a:rPr lang="en-US" sz="2300" dirty="0">
                <a:latin typeface="Times New Roman" panose="02020603050405020304" pitchFamily="18" charset="0"/>
                <a:cs typeface="Times New Roman" panose="02020603050405020304" pitchFamily="18" charset="0"/>
              </a:rPr>
              <a:t> 03/2015 </a:t>
            </a:r>
            <a:r>
              <a:rPr lang="en-US" sz="2300" dirty="0" err="1">
                <a:latin typeface="Times New Roman" panose="02020603050405020304" pitchFamily="18" charset="0"/>
                <a:cs typeface="Times New Roman" panose="02020603050405020304" pitchFamily="18" charset="0"/>
              </a:rPr>
              <a:t>cho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Công</a:t>
            </a:r>
            <a:r>
              <a:rPr lang="en-US" sz="2300" dirty="0">
                <a:latin typeface="Times New Roman" panose="02020603050405020304" pitchFamily="18" charset="0"/>
                <a:cs typeface="Times New Roman" panose="02020603050405020304" pitchFamily="18" charset="0"/>
              </a:rPr>
              <a:t> ty TNHH </a:t>
            </a:r>
            <a:r>
              <a:rPr lang="en-US" sz="2300" dirty="0" err="1">
                <a:latin typeface="Times New Roman" panose="02020603050405020304" pitchFamily="18" charset="0"/>
                <a:cs typeface="Times New Roman" panose="02020603050405020304" pitchFamily="18" charset="0"/>
              </a:rPr>
              <a:t>đầu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tư</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phát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triển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Thăng</a:t>
            </a:r>
            <a:r>
              <a:rPr lang="en-US" sz="2300" dirty="0">
                <a:latin typeface="Times New Roman" panose="02020603050405020304" pitchFamily="18" charset="0"/>
                <a:cs typeface="Times New Roman" panose="02020603050405020304" pitchFamily="18" charset="0"/>
              </a:rPr>
              <a:t>  Long (MST: 2800962465), </a:t>
            </a:r>
            <a:r>
              <a:rPr lang="en-US" sz="2300" dirty="0" err="1">
                <a:latin typeface="Times New Roman" panose="02020603050405020304" pitchFamily="18" charset="0"/>
                <a:cs typeface="Times New Roman" panose="02020603050405020304" pitchFamily="18" charset="0"/>
              </a:rPr>
              <a:t>giá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chưa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có</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thuế</a:t>
            </a:r>
            <a:r>
              <a:rPr lang="en-US" sz="2300" dirty="0">
                <a:latin typeface="Times New Roman" panose="02020603050405020304" pitchFamily="18" charset="0"/>
                <a:cs typeface="Times New Roman" panose="02020603050405020304" pitchFamily="18" charset="0"/>
              </a:rPr>
              <a:t> GTGT 962.098.150đ, </a:t>
            </a:r>
            <a:r>
              <a:rPr lang="en-US" sz="2300" dirty="0" err="1">
                <a:latin typeface="Times New Roman" panose="02020603050405020304" pitchFamily="18" charset="0"/>
                <a:cs typeface="Times New Roman" panose="02020603050405020304" pitchFamily="18" charset="0"/>
              </a:rPr>
              <a:t>thuế</a:t>
            </a:r>
            <a:r>
              <a:rPr lang="en-US" sz="2300" dirty="0">
                <a:latin typeface="Times New Roman" panose="02020603050405020304" pitchFamily="18" charset="0"/>
                <a:cs typeface="Times New Roman" panose="02020603050405020304" pitchFamily="18" charset="0"/>
              </a:rPr>
              <a:t> GTGT 10%, </a:t>
            </a:r>
            <a:r>
              <a:rPr lang="en-US" sz="2300" dirty="0" err="1">
                <a:latin typeface="Times New Roman" panose="02020603050405020304" pitchFamily="18" charset="0"/>
                <a:cs typeface="Times New Roman" panose="02020603050405020304" pitchFamily="18" charset="0"/>
              </a:rPr>
              <a:t>tiền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mua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hàng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người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mua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thanh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toán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Công</a:t>
            </a:r>
            <a:r>
              <a:rPr lang="en-US" sz="2300" dirty="0">
                <a:latin typeface="Times New Roman" panose="02020603050405020304" pitchFamily="18" charset="0"/>
                <a:cs typeface="Times New Roman" panose="02020603050405020304" pitchFamily="18" charset="0"/>
              </a:rPr>
              <a:t> ty </a:t>
            </a:r>
            <a:r>
              <a:rPr lang="en-US" sz="2300" dirty="0" err="1">
                <a:latin typeface="Times New Roman" panose="02020603050405020304" pitchFamily="18" charset="0"/>
                <a:cs typeface="Times New Roman" panose="02020603050405020304" pitchFamily="18" charset="0"/>
              </a:rPr>
              <a:t>bằng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chuyển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khoản</a:t>
            </a:r>
            <a:r>
              <a:rPr lang="en-US" sz="2300" dirty="0">
                <a:latin typeface="Times New Roman" panose="02020603050405020304" pitchFamily="18" charset="0"/>
                <a:cs typeface="Times New Roman" panose="02020603050405020304" pitchFamily="18" charset="0"/>
              </a:rPr>
              <a:t> – NH </a:t>
            </a:r>
            <a:r>
              <a:rPr lang="en-US" sz="2300" dirty="0" err="1">
                <a:latin typeface="Times New Roman" panose="02020603050405020304" pitchFamily="18" charset="0"/>
                <a:cs typeface="Times New Roman" panose="02020603050405020304" pitchFamily="18" charset="0"/>
              </a:rPr>
              <a:t>đã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báo</a:t>
            </a:r>
            <a:r>
              <a:rPr lang="en-US" sz="2300" dirty="0">
                <a:latin typeface="Times New Roman" panose="02020603050405020304" pitchFamily="18" charset="0"/>
                <a:cs typeface="Times New Roman" panose="02020603050405020304" pitchFamily="18" charset="0"/>
              </a:rPr>
              <a:t> (HĐ GTGT </a:t>
            </a:r>
            <a:r>
              <a:rPr lang="en-US" sz="2300" dirty="0" err="1">
                <a:latin typeface="Times New Roman" panose="02020603050405020304" pitchFamily="18" charset="0"/>
                <a:cs typeface="Times New Roman" panose="02020603050405020304" pitchFamily="18" charset="0"/>
              </a:rPr>
              <a:t>số</a:t>
            </a:r>
            <a:r>
              <a:rPr lang="en-US" sz="2300" dirty="0">
                <a:latin typeface="Times New Roman" panose="02020603050405020304" pitchFamily="18" charset="0"/>
                <a:cs typeface="Times New Roman" panose="02020603050405020304" pitchFamily="18" charset="0"/>
              </a:rPr>
              <a:t> 0003180, </a:t>
            </a:r>
            <a:r>
              <a:rPr lang="en-US" sz="2300" dirty="0" err="1">
                <a:latin typeface="Times New Roman" panose="02020603050405020304" pitchFamily="18" charset="0"/>
                <a:cs typeface="Times New Roman" panose="02020603050405020304" pitchFamily="18" charset="0"/>
              </a:rPr>
              <a:t>ngày</a:t>
            </a:r>
            <a:r>
              <a:rPr lang="en-US" sz="2300" dirty="0">
                <a:latin typeface="Times New Roman" panose="02020603050405020304" pitchFamily="18" charset="0"/>
                <a:cs typeface="Times New Roman" panose="02020603050405020304" pitchFamily="18" charset="0"/>
              </a:rPr>
              <a:t> 30/08/2015)</a:t>
            </a:r>
          </a:p>
        </p:txBody>
      </p:sp>
      <p:sp>
        <p:nvSpPr>
          <p:cNvPr id="7" name="Rectangle 6"/>
          <p:cNvSpPr/>
          <p:nvPr/>
        </p:nvSpPr>
        <p:spPr>
          <a:xfrm>
            <a:off x="3601396" y="228600"/>
            <a:ext cx="1479764" cy="461665"/>
          </a:xfrm>
          <a:prstGeom prst="rect">
            <a:avLst/>
          </a:prstGeom>
        </p:spPr>
        <p:txBody>
          <a:bodyPr wrap="none">
            <a:spAutoFit/>
          </a:bodyPr>
          <a:lstStyle/>
          <a:p>
            <a:pPr lvl="0" algn="just"/>
            <a:r>
              <a:rPr lang="es-ES" sz="2400" b="1" dirty="0">
                <a:solidFill>
                  <a:schemeClr val="bg1"/>
                </a:solidFill>
                <a:latin typeface="Times New Roman" pitchFamily="18" charset="0"/>
                <a:ea typeface="Times New Roman" pitchFamily="18" charset="0"/>
                <a:cs typeface="Times New Roman" pitchFamily="18" charset="0"/>
              </a:rPr>
              <a:t>BÀI TẬP </a:t>
            </a:r>
            <a:endParaRPr lang="vi-VN" sz="2400" dirty="0">
              <a:solidFill>
                <a:schemeClr val="bg1"/>
              </a:solidFill>
              <a:latin typeface="Arial" pitchFamily="34" charset="0"/>
              <a:cs typeface="Arial" pitchFamily="34" charset="0"/>
            </a:endParaRPr>
          </a:p>
        </p:txBody>
      </p:sp>
      <p:sp>
        <p:nvSpPr>
          <p:cNvPr id="62467" name="AutoShape 3"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62469" name="AutoShape 5"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Tree>
    <p:extLst>
      <p:ext uri="{BB962C8B-B14F-4D97-AF65-F5344CB8AC3E}">
        <p14:creationId xmlns:p14="http://schemas.microsoft.com/office/powerpoint/2010/main" val="254170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2465">
                                            <p:txEl>
                                              <p:pRg st="1" end="1"/>
                                            </p:txEl>
                                          </p:spTgt>
                                        </p:tgtEl>
                                        <p:attrNameLst>
                                          <p:attrName>style.visibility</p:attrName>
                                        </p:attrNameLst>
                                      </p:cBhvr>
                                      <p:to>
                                        <p:strVal val="visible"/>
                                      </p:to>
                                    </p:set>
                                    <p:animEffect transition="in" filter="wheel(1)">
                                      <p:cBhvr>
                                        <p:cTn id="7" dur="2000"/>
                                        <p:tgtEl>
                                          <p:spTgt spid="6246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2465">
                                            <p:txEl>
                                              <p:pRg st="2" end="2"/>
                                            </p:txEl>
                                          </p:spTgt>
                                        </p:tgtEl>
                                        <p:attrNameLst>
                                          <p:attrName>style.visibility</p:attrName>
                                        </p:attrNameLst>
                                      </p:cBhvr>
                                      <p:to>
                                        <p:strVal val="visible"/>
                                      </p:to>
                                    </p:set>
                                    <p:animEffect transition="in" filter="wheel(1)">
                                      <p:cBhvr>
                                        <p:cTn id="12" dur="2000"/>
                                        <p:tgtEl>
                                          <p:spTgt spid="6246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62465">
                                            <p:txEl>
                                              <p:pRg st="3" end="3"/>
                                            </p:txEl>
                                          </p:spTgt>
                                        </p:tgtEl>
                                        <p:attrNameLst>
                                          <p:attrName>style.visibility</p:attrName>
                                        </p:attrNameLst>
                                      </p:cBhvr>
                                      <p:to>
                                        <p:strVal val="visible"/>
                                      </p:to>
                                    </p:set>
                                    <p:animEffect transition="in" filter="wheel(1)">
                                      <p:cBhvr>
                                        <p:cTn id="17" dur="2000"/>
                                        <p:tgtEl>
                                          <p:spTgt spid="6246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3124200" y="76200"/>
            <a:ext cx="2438400" cy="563562"/>
          </a:xfrm>
        </p:spPr>
        <p:txBody>
          <a:bodyPr/>
          <a:lstStyle/>
          <a:p>
            <a:pPr algn="ctr"/>
            <a:r>
              <a:rPr lang="en-US" sz="2800" dirty="0">
                <a:latin typeface="Times New Roman" pitchFamily="18" charset="0"/>
                <a:cs typeface="Times New Roman" pitchFamily="18" charset="0"/>
              </a:rPr>
              <a:t>BÀI TẬP</a:t>
            </a:r>
            <a:endParaRPr lang="vi-VN" sz="2800" dirty="0">
              <a:latin typeface="Times New Roman" pitchFamily="18" charset="0"/>
              <a:cs typeface="Times New Roman" pitchFamily="18" charset="0"/>
            </a:endParaRPr>
          </a:p>
        </p:txBody>
      </p:sp>
      <p:sp>
        <p:nvSpPr>
          <p:cNvPr id="16385" name="Rectangle 1"/>
          <p:cNvSpPr>
            <a:spLocks noChangeArrowheads="1"/>
          </p:cNvSpPr>
          <p:nvPr/>
        </p:nvSpPr>
        <p:spPr bwMode="auto">
          <a:xfrm>
            <a:off x="152400" y="2442895"/>
            <a:ext cx="25908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US" sz="2400" b="1" i="1" u="sng" dirty="0" err="1">
                <a:latin typeface="Times New Roman" panose="02020603050405020304" pitchFamily="18" charset="0"/>
                <a:cs typeface="Times New Roman" panose="02020603050405020304" pitchFamily="18" charset="0"/>
              </a:rPr>
              <a:t>Yêu</a:t>
            </a:r>
            <a:r>
              <a:rPr lang="en-US" sz="2400" b="1" i="1" u="sng" dirty="0">
                <a:latin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cs typeface="Times New Roman" panose="02020603050405020304" pitchFamily="18" charset="0"/>
              </a:rPr>
              <a:t>cầu</a:t>
            </a:r>
            <a:r>
              <a:rPr lang="en-US" sz="2400" b="1" i="1" u="sng"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t>
            </a:r>
          </a:p>
          <a:p>
            <a:pPr algn="just"/>
            <a:r>
              <a:rPr lang="en-US" sz="2400" dirty="0" err="1">
                <a:latin typeface="Times New Roman" panose="02020603050405020304" pitchFamily="18" charset="0"/>
                <a:cs typeface="Times New Roman" panose="02020603050405020304" pitchFamily="18" charset="0"/>
              </a:rPr>
              <a:t>Lập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kê</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hóa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chứng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hóa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GTGT (</a:t>
            </a:r>
            <a:r>
              <a:rPr lang="en-US" sz="2400" dirty="0" err="1">
                <a:latin typeface="Times New Roman" panose="02020603050405020304" pitchFamily="18" charset="0"/>
                <a:cs typeface="Times New Roman" panose="02020603050405020304" pitchFamily="18" charset="0"/>
              </a:rPr>
              <a:t>Mẫu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kèm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Phụ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lục</a:t>
            </a:r>
            <a:r>
              <a:rPr lang="en-US" sz="2400" dirty="0">
                <a:latin typeface="Times New Roman" panose="02020603050405020304" pitchFamily="18" charset="0"/>
                <a:cs typeface="Times New Roman" panose="02020603050405020304" pitchFamily="18" charset="0"/>
              </a:rPr>
              <a:t> 01)</a:t>
            </a:r>
          </a:p>
        </p:txBody>
      </p:sp>
      <p:pic>
        <p:nvPicPr>
          <p:cNvPr id="45058" name="Picture 2"/>
          <p:cNvPicPr>
            <a:picLocks noChangeAspect="1" noChangeArrowheads="1"/>
          </p:cNvPicPr>
          <p:nvPr/>
        </p:nvPicPr>
        <p:blipFill>
          <a:blip r:embed="rId2" cstate="print"/>
          <a:srcRect/>
          <a:stretch>
            <a:fillRect/>
          </a:stretch>
        </p:blipFill>
        <p:spPr bwMode="auto">
          <a:xfrm>
            <a:off x="2828925" y="1219200"/>
            <a:ext cx="6162675" cy="5410200"/>
          </a:xfrm>
          <a:prstGeom prst="rect">
            <a:avLst/>
          </a:prstGeom>
          <a:noFill/>
          <a:ln w="9525">
            <a:noFill/>
            <a:miter lim="800000"/>
            <a:headEnd/>
            <a:tailEnd/>
          </a:ln>
        </p:spPr>
      </p:pic>
    </p:spTree>
    <p:extLst>
      <p:ext uri="{BB962C8B-B14F-4D97-AF65-F5344CB8AC3E}">
        <p14:creationId xmlns:p14="http://schemas.microsoft.com/office/powerpoint/2010/main" val="3692002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wheel(4)">
                                      <p:cBhvr>
                                        <p:cTn id="7" dur="2000"/>
                                        <p:tgtEl>
                                          <p:spTgt spid="16385"/>
                                        </p:tgtEl>
                                      </p:cBhvr>
                                    </p:animEffect>
                                  </p:childTnLst>
                                </p:cTn>
                              </p:par>
                              <p:par>
                                <p:cTn id="8" presetID="21" presetClass="entr" presetSubtype="1" fill="hold" nodeType="withEffect">
                                  <p:stCondLst>
                                    <p:cond delay="0"/>
                                  </p:stCondLst>
                                  <p:childTnLst>
                                    <p:set>
                                      <p:cBhvr>
                                        <p:cTn id="9" dur="1" fill="hold">
                                          <p:stCondLst>
                                            <p:cond delay="0"/>
                                          </p:stCondLst>
                                        </p:cTn>
                                        <p:tgtEl>
                                          <p:spTgt spid="45058"/>
                                        </p:tgtEl>
                                        <p:attrNameLst>
                                          <p:attrName>style.visibility</p:attrName>
                                        </p:attrNameLst>
                                      </p:cBhvr>
                                      <p:to>
                                        <p:strVal val="visible"/>
                                      </p:to>
                                    </p:set>
                                    <p:animEffect transition="in" filter="wheel(1)">
                                      <p:cBhvr>
                                        <p:cTn id="10" dur="2000"/>
                                        <p:tgtEl>
                                          <p:spTgt spid="45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13"/>
          <p:cNvSpPr txBox="1"/>
          <p:nvPr/>
        </p:nvSpPr>
        <p:spPr>
          <a:xfrm>
            <a:off x="1981200" y="5181600"/>
            <a:ext cx="7086600" cy="1384995"/>
          </a:xfrm>
          <a:prstGeom prst="rect">
            <a:avLst/>
          </a:prstGeom>
          <a:noFill/>
        </p:spPr>
        <p:txBody>
          <a:bodyPr wrap="square" rtlCol="0">
            <a:spAutoFit/>
          </a:bodyPr>
          <a:lstStyle/>
          <a:p>
            <a:pPr algn="ctr"/>
            <a:r>
              <a:rPr lang="en-US" sz="2800" b="1" dirty="0">
                <a:latin typeface="Arial" pitchFamily="34" charset="0"/>
                <a:cs typeface="Arial" pitchFamily="34" charset="0"/>
              </a:rPr>
              <a:t> </a:t>
            </a:r>
            <a:r>
              <a:rPr lang="en-US" sz="2800" b="1" dirty="0">
                <a:latin typeface="Times New Roman" pitchFamily="18" charset="0"/>
                <a:cs typeface="Times New Roman" pitchFamily="18" charset="0"/>
              </a:rPr>
              <a:t>BÀI 2: THỰC HÀNH KẾ TOÁN KÊ KHAI VÀ NỘP THUẾ THU NHẬP DN, THUẾ THU NHẬP CÁ NHÂN</a:t>
            </a:r>
          </a:p>
        </p:txBody>
      </p:sp>
    </p:spTree>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2667000" y="109538"/>
            <a:ext cx="2590800" cy="563562"/>
          </a:xfrm>
        </p:spPr>
        <p:txBody>
          <a:bodyPr/>
          <a:lstStyle/>
          <a:p>
            <a:pPr algn="ctr"/>
            <a:r>
              <a:rPr lang="en-US" sz="3600" dirty="0" err="1">
                <a:latin typeface="Times New Roman" pitchFamily="18" charset="0"/>
                <a:cs typeface="Times New Roman" pitchFamily="18" charset="0"/>
              </a:rPr>
              <a:t>Nội</a:t>
            </a:r>
            <a:r>
              <a:rPr lang="en-US" sz="3600" dirty="0">
                <a:latin typeface="Times New Roman" pitchFamily="18" charset="0"/>
                <a:cs typeface="Times New Roman" pitchFamily="18" charset="0"/>
              </a:rPr>
              <a:t> dung</a:t>
            </a:r>
            <a:endParaRPr lang="en-US" sz="3600" dirty="0">
              <a:solidFill>
                <a:schemeClr val="accent1"/>
              </a:solidFill>
              <a:latin typeface="Times New Roman" pitchFamily="18" charset="0"/>
              <a:cs typeface="Times New Roman" pitchFamily="18" charset="0"/>
            </a:endParaRPr>
          </a:p>
        </p:txBody>
      </p:sp>
      <p:grpSp>
        <p:nvGrpSpPr>
          <p:cNvPr id="67591" name="Group 7"/>
          <p:cNvGrpSpPr>
            <a:grpSpLocks/>
          </p:cNvGrpSpPr>
          <p:nvPr/>
        </p:nvGrpSpPr>
        <p:grpSpPr bwMode="auto">
          <a:xfrm>
            <a:off x="1539875" y="2147201"/>
            <a:ext cx="762000" cy="665162"/>
            <a:chOff x="3174" y="2656"/>
            <a:chExt cx="1549" cy="1351"/>
          </a:xfrm>
        </p:grpSpPr>
        <p:sp>
          <p:nvSpPr>
            <p:cNvPr id="67592"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593"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594" name="AutoShape 10"/>
            <p:cNvSpPr>
              <a:spLocks noChangeArrowheads="1"/>
            </p:cNvSpPr>
            <p:nvPr/>
          </p:nvSpPr>
          <p:spPr bwMode="gray">
            <a:xfrm>
              <a:off x="3264" y="2736"/>
              <a:ext cx="1350" cy="1168"/>
            </a:xfrm>
            <a:prstGeom prst="hexagon">
              <a:avLst>
                <a:gd name="adj" fmla="val 28896"/>
                <a:gd name="vf" fmla="val 115470"/>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endParaRPr lang="en-US"/>
            </a:p>
          </p:txBody>
        </p:sp>
      </p:grpSp>
      <p:sp>
        <p:nvSpPr>
          <p:cNvPr id="67598" name="Line 14"/>
          <p:cNvSpPr>
            <a:spLocks noChangeShapeType="1"/>
          </p:cNvSpPr>
          <p:nvPr/>
        </p:nvSpPr>
        <p:spPr bwMode="auto">
          <a:xfrm>
            <a:off x="2248255" y="2661716"/>
            <a:ext cx="4800600" cy="0"/>
          </a:xfrm>
          <a:prstGeom prst="line">
            <a:avLst/>
          </a:prstGeom>
          <a:noFill/>
          <a:ln w="25400">
            <a:solidFill>
              <a:schemeClr val="tx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7601" name="Group 17"/>
          <p:cNvGrpSpPr>
            <a:grpSpLocks/>
          </p:cNvGrpSpPr>
          <p:nvPr/>
        </p:nvGrpSpPr>
        <p:grpSpPr bwMode="auto">
          <a:xfrm>
            <a:off x="1539875" y="3678238"/>
            <a:ext cx="762000" cy="665162"/>
            <a:chOff x="1110" y="2656"/>
            <a:chExt cx="1549" cy="1351"/>
          </a:xfrm>
        </p:grpSpPr>
        <p:sp>
          <p:nvSpPr>
            <p:cNvPr id="67602"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3"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4" name="AutoShape 20"/>
            <p:cNvSpPr>
              <a:spLocks noChangeArrowheads="1"/>
            </p:cNvSpPr>
            <p:nvPr/>
          </p:nvSpPr>
          <p:spPr bwMode="gray">
            <a:xfrm>
              <a:off x="1200" y="2736"/>
              <a:ext cx="1350" cy="1168"/>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7609" name="Line 25"/>
          <p:cNvSpPr>
            <a:spLocks noChangeShapeType="1"/>
          </p:cNvSpPr>
          <p:nvPr/>
        </p:nvSpPr>
        <p:spPr bwMode="auto">
          <a:xfrm>
            <a:off x="2248255" y="4222335"/>
            <a:ext cx="4800600" cy="0"/>
          </a:xfrm>
          <a:prstGeom prst="line">
            <a:avLst/>
          </a:prstGeom>
          <a:noFill/>
          <a:ln w="25400">
            <a:solidFill>
              <a:schemeClr val="tx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 name="Group 1"/>
          <p:cNvGrpSpPr/>
          <p:nvPr/>
        </p:nvGrpSpPr>
        <p:grpSpPr>
          <a:xfrm>
            <a:off x="1635586" y="3270808"/>
            <a:ext cx="724657" cy="1148792"/>
            <a:chOff x="2320454" y="3997133"/>
            <a:chExt cx="693937" cy="2731243"/>
          </a:xfrm>
        </p:grpSpPr>
        <p:sp>
          <p:nvSpPr>
            <p:cNvPr id="67600" name="Text Box 16"/>
            <p:cNvSpPr txBox="1">
              <a:spLocks noChangeArrowheads="1"/>
            </p:cNvSpPr>
            <p:nvPr/>
          </p:nvSpPr>
          <p:spPr bwMode="gray">
            <a:xfrm>
              <a:off x="2320454" y="6266711"/>
              <a:ext cx="6126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dirty="0">
                  <a:solidFill>
                    <a:schemeClr val="bg1"/>
                  </a:solidFill>
                  <a:latin typeface="Times New Roman" pitchFamily="18" charset="0"/>
                  <a:cs typeface="Times New Roman" pitchFamily="18" charset="0"/>
                </a:rPr>
                <a:t>2.</a:t>
              </a:r>
              <a:r>
                <a:rPr lang="en-US" sz="2400" dirty="0">
                  <a:solidFill>
                    <a:schemeClr val="bg1"/>
                  </a:solidFill>
                </a:rPr>
                <a:t>	</a:t>
              </a:r>
            </a:p>
          </p:txBody>
        </p:sp>
        <p:sp>
          <p:nvSpPr>
            <p:cNvPr id="67610" name="Text Box 26"/>
            <p:cNvSpPr txBox="1">
              <a:spLocks noChangeArrowheads="1"/>
            </p:cNvSpPr>
            <p:nvPr/>
          </p:nvSpPr>
          <p:spPr bwMode="auto">
            <a:xfrm>
              <a:off x="2837491" y="3997133"/>
              <a:ext cx="176900" cy="1097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endParaRPr lang="en-US" sz="2400" b="1" dirty="0">
                <a:latin typeface="Times New Roman" pitchFamily="18" charset="0"/>
                <a:cs typeface="Times New Roman" pitchFamily="18" charset="0"/>
              </a:endParaRPr>
            </a:p>
          </p:txBody>
        </p:sp>
      </p:grpSp>
      <p:sp>
        <p:nvSpPr>
          <p:cNvPr id="67615" name="Text Box 31"/>
          <p:cNvSpPr txBox="1">
            <a:spLocks noChangeArrowheads="1"/>
          </p:cNvSpPr>
          <p:nvPr/>
        </p:nvSpPr>
        <p:spPr bwMode="auto">
          <a:xfrm>
            <a:off x="1371600" y="1055985"/>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b="0"/>
          </a:p>
        </p:txBody>
      </p:sp>
      <p:sp>
        <p:nvSpPr>
          <p:cNvPr id="18" name="Text Box 15"/>
          <p:cNvSpPr txBox="1">
            <a:spLocks noChangeArrowheads="1"/>
          </p:cNvSpPr>
          <p:nvPr/>
        </p:nvSpPr>
        <p:spPr bwMode="auto">
          <a:xfrm>
            <a:off x="1828800" y="2205335"/>
            <a:ext cx="5791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n-US" sz="2400" b="1" dirty="0">
                <a:latin typeface="Times New Roman" pitchFamily="18" charset="0"/>
                <a:cs typeface="Times New Roman" pitchFamily="18" charset="0"/>
              </a:rPr>
              <a:t> 1. </a:t>
            </a:r>
            <a:r>
              <a:rPr lang="en-US" sz="2400" b="1" dirty="0" err="1">
                <a:latin typeface="Times New Roman" pitchFamily="18" charset="0"/>
                <a:cs typeface="Times New Roman" pitchFamily="18" charset="0"/>
              </a:rPr>
              <a:t>Kế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toán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nhập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doanh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nghiệp</a:t>
            </a:r>
            <a:endParaRPr lang="en-US" sz="2400" b="1" dirty="0">
              <a:latin typeface="Times New Roman" pitchFamily="18" charset="0"/>
              <a:cs typeface="Times New Roman" pitchFamily="18" charset="0"/>
            </a:endParaRPr>
          </a:p>
        </p:txBody>
      </p:sp>
      <p:sp>
        <p:nvSpPr>
          <p:cNvPr id="19" name="Rectangle 18"/>
          <p:cNvSpPr/>
          <p:nvPr/>
        </p:nvSpPr>
        <p:spPr>
          <a:xfrm>
            <a:off x="2215382" y="3733800"/>
            <a:ext cx="4642618" cy="461665"/>
          </a:xfrm>
          <a:prstGeom prst="rect">
            <a:avLst/>
          </a:prstGeom>
        </p:spPr>
        <p:txBody>
          <a:bodyPr wrap="none">
            <a:spAutoFit/>
          </a:bodyPr>
          <a:lstStyle/>
          <a:p>
            <a:pPr eaLnBrk="0" hangingPunct="0"/>
            <a:r>
              <a:rPr lang="en-US" sz="2400" b="1" dirty="0">
                <a:latin typeface="Times New Roman" pitchFamily="18" charset="0"/>
                <a:cs typeface="Times New Roman" pitchFamily="18" charset="0"/>
              </a:rPr>
              <a:t> 2. </a:t>
            </a:r>
            <a:r>
              <a:rPr lang="en-US" sz="2400" b="1" dirty="0" err="1">
                <a:latin typeface="Times New Roman" pitchFamily="18" charset="0"/>
                <a:cs typeface="Times New Roman" pitchFamily="18" charset="0"/>
              </a:rPr>
              <a:t>Kế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toán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nhập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cá</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nhân</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37541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7586"/>
                                        </p:tgtEl>
                                        <p:attrNameLst>
                                          <p:attrName>style.visibility</p:attrName>
                                        </p:attrNameLst>
                                      </p:cBhvr>
                                      <p:to>
                                        <p:strVal val="visible"/>
                                      </p:to>
                                    </p:set>
                                    <p:animEffect transition="in" filter="barn(inVertical)">
                                      <p:cBhvr>
                                        <p:cTn id="7" dur="500"/>
                                        <p:tgtEl>
                                          <p:spTgt spid="6758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67591"/>
                                        </p:tgtEl>
                                        <p:attrNameLst>
                                          <p:attrName>style.visibility</p:attrName>
                                        </p:attrNameLst>
                                      </p:cBhvr>
                                      <p:to>
                                        <p:strVal val="visible"/>
                                      </p:to>
                                    </p:set>
                                    <p:anim calcmode="lin" valueType="num">
                                      <p:cBhvr>
                                        <p:cTn id="12" dur="1000" fill="hold"/>
                                        <p:tgtEl>
                                          <p:spTgt spid="67591"/>
                                        </p:tgtEl>
                                        <p:attrNameLst>
                                          <p:attrName>ppt_w</p:attrName>
                                        </p:attrNameLst>
                                      </p:cBhvr>
                                      <p:tavLst>
                                        <p:tav tm="0">
                                          <p:val>
                                            <p:strVal val="#ppt_w*0.70"/>
                                          </p:val>
                                        </p:tav>
                                        <p:tav tm="100000">
                                          <p:val>
                                            <p:strVal val="#ppt_w"/>
                                          </p:val>
                                        </p:tav>
                                      </p:tavLst>
                                    </p:anim>
                                    <p:anim calcmode="lin" valueType="num">
                                      <p:cBhvr>
                                        <p:cTn id="13" dur="1000" fill="hold"/>
                                        <p:tgtEl>
                                          <p:spTgt spid="67591"/>
                                        </p:tgtEl>
                                        <p:attrNameLst>
                                          <p:attrName>ppt_h</p:attrName>
                                        </p:attrNameLst>
                                      </p:cBhvr>
                                      <p:tavLst>
                                        <p:tav tm="0">
                                          <p:val>
                                            <p:strVal val="#ppt_h"/>
                                          </p:val>
                                        </p:tav>
                                        <p:tav tm="100000">
                                          <p:val>
                                            <p:strVal val="#ppt_h"/>
                                          </p:val>
                                        </p:tav>
                                      </p:tavLst>
                                    </p:anim>
                                    <p:animEffect transition="in" filter="fade">
                                      <p:cBhvr>
                                        <p:cTn id="14" dur="1000"/>
                                        <p:tgtEl>
                                          <p:spTgt spid="67591"/>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67598"/>
                                        </p:tgtEl>
                                        <p:attrNameLst>
                                          <p:attrName>style.visibility</p:attrName>
                                        </p:attrNameLst>
                                      </p:cBhvr>
                                      <p:to>
                                        <p:strVal val="visible"/>
                                      </p:to>
                                    </p:set>
                                    <p:anim calcmode="lin" valueType="num">
                                      <p:cBhvr>
                                        <p:cTn id="17" dur="1000" fill="hold"/>
                                        <p:tgtEl>
                                          <p:spTgt spid="67598"/>
                                        </p:tgtEl>
                                        <p:attrNameLst>
                                          <p:attrName>ppt_w</p:attrName>
                                        </p:attrNameLst>
                                      </p:cBhvr>
                                      <p:tavLst>
                                        <p:tav tm="0">
                                          <p:val>
                                            <p:strVal val="#ppt_w*0.70"/>
                                          </p:val>
                                        </p:tav>
                                        <p:tav tm="100000">
                                          <p:val>
                                            <p:strVal val="#ppt_w"/>
                                          </p:val>
                                        </p:tav>
                                      </p:tavLst>
                                    </p:anim>
                                    <p:anim calcmode="lin" valueType="num">
                                      <p:cBhvr>
                                        <p:cTn id="18" dur="1000" fill="hold"/>
                                        <p:tgtEl>
                                          <p:spTgt spid="67598"/>
                                        </p:tgtEl>
                                        <p:attrNameLst>
                                          <p:attrName>ppt_h</p:attrName>
                                        </p:attrNameLst>
                                      </p:cBhvr>
                                      <p:tavLst>
                                        <p:tav tm="0">
                                          <p:val>
                                            <p:strVal val="#ppt_h"/>
                                          </p:val>
                                        </p:tav>
                                        <p:tav tm="100000">
                                          <p:val>
                                            <p:strVal val="#ppt_h"/>
                                          </p:val>
                                        </p:tav>
                                      </p:tavLst>
                                    </p:anim>
                                    <p:animEffect transition="in" filter="fade">
                                      <p:cBhvr>
                                        <p:cTn id="19" dur="1000"/>
                                        <p:tgtEl>
                                          <p:spTgt spid="67598"/>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1000" fill="hold"/>
                                        <p:tgtEl>
                                          <p:spTgt spid="18"/>
                                        </p:tgtEl>
                                        <p:attrNameLst>
                                          <p:attrName>ppt_w</p:attrName>
                                        </p:attrNameLst>
                                      </p:cBhvr>
                                      <p:tavLst>
                                        <p:tav tm="0">
                                          <p:val>
                                            <p:strVal val="#ppt_w*0.70"/>
                                          </p:val>
                                        </p:tav>
                                        <p:tav tm="100000">
                                          <p:val>
                                            <p:strVal val="#ppt_w"/>
                                          </p:val>
                                        </p:tav>
                                      </p:tavLst>
                                    </p:anim>
                                    <p:anim calcmode="lin" valueType="num">
                                      <p:cBhvr>
                                        <p:cTn id="23" dur="1000" fill="hold"/>
                                        <p:tgtEl>
                                          <p:spTgt spid="18"/>
                                        </p:tgtEl>
                                        <p:attrNameLst>
                                          <p:attrName>ppt_h</p:attrName>
                                        </p:attrNameLst>
                                      </p:cBhvr>
                                      <p:tavLst>
                                        <p:tav tm="0">
                                          <p:val>
                                            <p:strVal val="#ppt_h"/>
                                          </p:val>
                                        </p:tav>
                                        <p:tav tm="100000">
                                          <p:val>
                                            <p:strVal val="#ppt_h"/>
                                          </p:val>
                                        </p:tav>
                                      </p:tavLst>
                                    </p:anim>
                                    <p:animEffect transition="in" filter="fade">
                                      <p:cBhvr>
                                        <p:cTn id="24" dur="10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67601"/>
                                        </p:tgtEl>
                                        <p:attrNameLst>
                                          <p:attrName>style.visibility</p:attrName>
                                        </p:attrNameLst>
                                      </p:cBhvr>
                                      <p:to>
                                        <p:strVal val="visible"/>
                                      </p:to>
                                    </p:set>
                                    <p:anim calcmode="lin" valueType="num">
                                      <p:cBhvr>
                                        <p:cTn id="29" dur="1000" fill="hold"/>
                                        <p:tgtEl>
                                          <p:spTgt spid="67601"/>
                                        </p:tgtEl>
                                        <p:attrNameLst>
                                          <p:attrName>ppt_w</p:attrName>
                                        </p:attrNameLst>
                                      </p:cBhvr>
                                      <p:tavLst>
                                        <p:tav tm="0">
                                          <p:val>
                                            <p:strVal val="#ppt_w*0.70"/>
                                          </p:val>
                                        </p:tav>
                                        <p:tav tm="100000">
                                          <p:val>
                                            <p:strVal val="#ppt_w"/>
                                          </p:val>
                                        </p:tav>
                                      </p:tavLst>
                                    </p:anim>
                                    <p:anim calcmode="lin" valueType="num">
                                      <p:cBhvr>
                                        <p:cTn id="30" dur="1000" fill="hold"/>
                                        <p:tgtEl>
                                          <p:spTgt spid="67601"/>
                                        </p:tgtEl>
                                        <p:attrNameLst>
                                          <p:attrName>ppt_h</p:attrName>
                                        </p:attrNameLst>
                                      </p:cBhvr>
                                      <p:tavLst>
                                        <p:tav tm="0">
                                          <p:val>
                                            <p:strVal val="#ppt_h"/>
                                          </p:val>
                                        </p:tav>
                                        <p:tav tm="100000">
                                          <p:val>
                                            <p:strVal val="#ppt_h"/>
                                          </p:val>
                                        </p:tav>
                                      </p:tavLst>
                                    </p:anim>
                                    <p:animEffect transition="in" filter="fade">
                                      <p:cBhvr>
                                        <p:cTn id="31" dur="1000"/>
                                        <p:tgtEl>
                                          <p:spTgt spid="67601"/>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1000" fill="hold"/>
                                        <p:tgtEl>
                                          <p:spTgt spid="19"/>
                                        </p:tgtEl>
                                        <p:attrNameLst>
                                          <p:attrName>ppt_w</p:attrName>
                                        </p:attrNameLst>
                                      </p:cBhvr>
                                      <p:tavLst>
                                        <p:tav tm="0">
                                          <p:val>
                                            <p:strVal val="#ppt_w*0.70"/>
                                          </p:val>
                                        </p:tav>
                                        <p:tav tm="100000">
                                          <p:val>
                                            <p:strVal val="#ppt_w"/>
                                          </p:val>
                                        </p:tav>
                                      </p:tavLst>
                                    </p:anim>
                                    <p:anim calcmode="lin" valueType="num">
                                      <p:cBhvr>
                                        <p:cTn id="35" dur="1000" fill="hold"/>
                                        <p:tgtEl>
                                          <p:spTgt spid="19"/>
                                        </p:tgtEl>
                                        <p:attrNameLst>
                                          <p:attrName>ppt_h</p:attrName>
                                        </p:attrNameLst>
                                      </p:cBhvr>
                                      <p:tavLst>
                                        <p:tav tm="0">
                                          <p:val>
                                            <p:strVal val="#ppt_h"/>
                                          </p:val>
                                        </p:tav>
                                        <p:tav tm="100000">
                                          <p:val>
                                            <p:strVal val="#ppt_h"/>
                                          </p:val>
                                        </p:tav>
                                      </p:tavLst>
                                    </p:anim>
                                    <p:animEffect transition="in" filter="fade">
                                      <p:cBhvr>
                                        <p:cTn id="36" dur="1000"/>
                                        <p:tgtEl>
                                          <p:spTgt spid="19"/>
                                        </p:tgtEl>
                                      </p:cBhvr>
                                    </p:animEffect>
                                  </p:childTnLst>
                                </p:cTn>
                              </p:par>
                              <p:par>
                                <p:cTn id="37" presetID="55" presetClass="entr" presetSubtype="0" fill="hold" grpId="0" nodeType="withEffect">
                                  <p:stCondLst>
                                    <p:cond delay="0"/>
                                  </p:stCondLst>
                                  <p:childTnLst>
                                    <p:set>
                                      <p:cBhvr>
                                        <p:cTn id="38" dur="1" fill="hold">
                                          <p:stCondLst>
                                            <p:cond delay="0"/>
                                          </p:stCondLst>
                                        </p:cTn>
                                        <p:tgtEl>
                                          <p:spTgt spid="67609"/>
                                        </p:tgtEl>
                                        <p:attrNameLst>
                                          <p:attrName>style.visibility</p:attrName>
                                        </p:attrNameLst>
                                      </p:cBhvr>
                                      <p:to>
                                        <p:strVal val="visible"/>
                                      </p:to>
                                    </p:set>
                                    <p:anim calcmode="lin" valueType="num">
                                      <p:cBhvr>
                                        <p:cTn id="39" dur="1000" fill="hold"/>
                                        <p:tgtEl>
                                          <p:spTgt spid="67609"/>
                                        </p:tgtEl>
                                        <p:attrNameLst>
                                          <p:attrName>ppt_w</p:attrName>
                                        </p:attrNameLst>
                                      </p:cBhvr>
                                      <p:tavLst>
                                        <p:tav tm="0">
                                          <p:val>
                                            <p:strVal val="#ppt_w*0.70"/>
                                          </p:val>
                                        </p:tav>
                                        <p:tav tm="100000">
                                          <p:val>
                                            <p:strVal val="#ppt_w"/>
                                          </p:val>
                                        </p:tav>
                                      </p:tavLst>
                                    </p:anim>
                                    <p:anim calcmode="lin" valueType="num">
                                      <p:cBhvr>
                                        <p:cTn id="40" dur="1000" fill="hold"/>
                                        <p:tgtEl>
                                          <p:spTgt spid="67609"/>
                                        </p:tgtEl>
                                        <p:attrNameLst>
                                          <p:attrName>ppt_h</p:attrName>
                                        </p:attrNameLst>
                                      </p:cBhvr>
                                      <p:tavLst>
                                        <p:tav tm="0">
                                          <p:val>
                                            <p:strVal val="#ppt_h"/>
                                          </p:val>
                                        </p:tav>
                                        <p:tav tm="100000">
                                          <p:val>
                                            <p:strVal val="#ppt_h"/>
                                          </p:val>
                                        </p:tav>
                                      </p:tavLst>
                                    </p:anim>
                                    <p:animEffect transition="in" filter="fade">
                                      <p:cBhvr>
                                        <p:cTn id="41" dur="1000"/>
                                        <p:tgtEl>
                                          <p:spTgt spid="676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p:bldP spid="67598" grpId="0" animBg="1"/>
      <p:bldP spid="67609" grpId="0" animBg="1"/>
      <p:bldP spid="18" grpId="0"/>
      <p:bldP spid="1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905000" y="152400"/>
            <a:ext cx="5867400" cy="563562"/>
          </a:xfrm>
        </p:spPr>
        <p:txBody>
          <a:bodyPr/>
          <a:lstStyle/>
          <a:p>
            <a:r>
              <a:rPr lang="pt-BR" sz="2800" dirty="0">
                <a:latin typeface="Times New Roman" pitchFamily="18" charset="0"/>
                <a:cs typeface="Times New Roman" pitchFamily="18" charset="0"/>
              </a:rPr>
              <a:t>2.1. Thuế thu nhập doanh nghiệp</a:t>
            </a:r>
            <a:endParaRPr lang="vi-VN" sz="2800" dirty="0">
              <a:latin typeface="Times New Roman" pitchFamily="18" charset="0"/>
              <a:cs typeface="Times New Roman" pitchFamily="18" charset="0"/>
            </a:endParaRPr>
          </a:p>
        </p:txBody>
      </p:sp>
      <p:sp>
        <p:nvSpPr>
          <p:cNvPr id="69635" name="Rectangle 3"/>
          <p:cNvSpPr>
            <a:spLocks noGrp="1" noChangeArrowheads="1"/>
          </p:cNvSpPr>
          <p:nvPr>
            <p:ph type="body" idx="1"/>
          </p:nvPr>
        </p:nvSpPr>
        <p:spPr>
          <a:xfrm>
            <a:off x="76200" y="1295400"/>
            <a:ext cx="4191000" cy="5029200"/>
          </a:xfrm>
        </p:spPr>
        <p:txBody>
          <a:bodyPr/>
          <a:lstStyle/>
          <a:p>
            <a:pPr algn="just">
              <a:spcBef>
                <a:spcPts val="0"/>
              </a:spcBef>
              <a:buNone/>
            </a:pPr>
            <a:r>
              <a:rPr lang="pt-BR" sz="2400" b="0" dirty="0">
                <a:solidFill>
                  <a:schemeClr val="tx1"/>
                </a:solidFill>
                <a:latin typeface="Times New Roman" pitchFamily="18" charset="0"/>
                <a:cs typeface="Times New Roman" pitchFamily="18" charset="0"/>
              </a:rPr>
              <a:t>	Thuế thu nhập doanh nghiệp (TNDN) là loại thuế trực thu đánh vào thu nhập nhận được của pháp nhân kinh doanh. Thuế TNDN tồn tại như một thực tế khách quan.</a:t>
            </a:r>
            <a:endParaRPr lang="vi-VN" sz="2400" b="0" dirty="0">
              <a:solidFill>
                <a:schemeClr val="tx1"/>
              </a:solidFill>
              <a:latin typeface="Times New Roman" pitchFamily="18" charset="0"/>
              <a:cs typeface="Times New Roman" pitchFamily="18" charset="0"/>
            </a:endParaRPr>
          </a:p>
          <a:p>
            <a:pPr algn="just">
              <a:spcBef>
                <a:spcPts val="0"/>
              </a:spcBef>
              <a:buNone/>
            </a:pPr>
            <a:r>
              <a:rPr lang="pt-BR" sz="2400" b="0" dirty="0">
                <a:solidFill>
                  <a:schemeClr val="tx1"/>
                </a:solidFill>
                <a:latin typeface="Times New Roman" pitchFamily="18" charset="0"/>
                <a:cs typeface="Times New Roman" pitchFamily="18" charset="0"/>
              </a:rPr>
              <a:t>	Ở Việt Nam, Luật thuế thu nhập doanh nghiệp được Quốc hội nước Cộng hòa xã hội chủ nghĩa Việt Nam thông qua ngày 10/5/1997 và có hiệu lực thi hành từ ngày 01/01/1999 thay cho Luật thuế lợi tức.</a:t>
            </a:r>
            <a:endParaRPr lang="vi-VN" sz="2400" b="0" dirty="0">
              <a:solidFill>
                <a:schemeClr val="tx1"/>
              </a:solidFill>
              <a:latin typeface="Times New Roman" pitchFamily="18" charset="0"/>
              <a:cs typeface="Times New Roman" pitchFamily="18" charset="0"/>
            </a:endParaRPr>
          </a:p>
        </p:txBody>
      </p:sp>
      <p:sp>
        <p:nvSpPr>
          <p:cNvPr id="37890" name="AutoShape 2" descr="Nhiều ưu đãi về thuế thu nhập doanh nghiệ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37892" name="Picture 4" descr="CIT là gì? Những điều cần biết về thuế thu nhập doanh nghiệp"/>
          <p:cNvPicPr>
            <a:picLocks noChangeAspect="1" noChangeArrowheads="1"/>
          </p:cNvPicPr>
          <p:nvPr/>
        </p:nvPicPr>
        <p:blipFill>
          <a:blip r:embed="rId2" cstate="print"/>
          <a:srcRect/>
          <a:stretch>
            <a:fillRect/>
          </a:stretch>
        </p:blipFill>
        <p:spPr bwMode="auto">
          <a:xfrm>
            <a:off x="4419600" y="1447800"/>
            <a:ext cx="4427060" cy="4876800"/>
          </a:xfrm>
          <a:prstGeom prst="rect">
            <a:avLst/>
          </a:prstGeom>
          <a:noFill/>
        </p:spPr>
      </p:pic>
    </p:spTree>
    <p:extLst>
      <p:ext uri="{BB962C8B-B14F-4D97-AF65-F5344CB8AC3E}">
        <p14:creationId xmlns:p14="http://schemas.microsoft.com/office/powerpoint/2010/main" val="411238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wheel(1)">
                                      <p:cBhvr>
                                        <p:cTn id="7" dur="2000"/>
                                        <p:tgtEl>
                                          <p:spTgt spid="69634"/>
                                        </p:tgtEl>
                                      </p:cBhvr>
                                    </p:animEffect>
                                  </p:childTnLst>
                                </p:cTn>
                              </p:par>
                              <p:par>
                                <p:cTn id="8" presetID="21" presetClass="entr" presetSubtype="4" fill="hold" nodeType="withEffect">
                                  <p:stCondLst>
                                    <p:cond delay="0"/>
                                  </p:stCondLst>
                                  <p:childTnLst>
                                    <p:set>
                                      <p:cBhvr>
                                        <p:cTn id="9" dur="1" fill="hold">
                                          <p:stCondLst>
                                            <p:cond delay="0"/>
                                          </p:stCondLst>
                                        </p:cTn>
                                        <p:tgtEl>
                                          <p:spTgt spid="37892"/>
                                        </p:tgtEl>
                                        <p:attrNameLst>
                                          <p:attrName>style.visibility</p:attrName>
                                        </p:attrNameLst>
                                      </p:cBhvr>
                                      <p:to>
                                        <p:strVal val="visible"/>
                                      </p:to>
                                    </p:set>
                                    <p:animEffect transition="in" filter="wheel(4)">
                                      <p:cBhvr>
                                        <p:cTn id="10" dur="2000"/>
                                        <p:tgtEl>
                                          <p:spTgt spid="3789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9635">
                                            <p:txEl>
                                              <p:pRg st="0" end="0"/>
                                            </p:txEl>
                                          </p:spTgt>
                                        </p:tgtEl>
                                        <p:attrNameLst>
                                          <p:attrName>style.visibility</p:attrName>
                                        </p:attrNameLst>
                                      </p:cBhvr>
                                      <p:to>
                                        <p:strVal val="visible"/>
                                      </p:to>
                                    </p:set>
                                    <p:animEffect transition="in" filter="circle(in)">
                                      <p:cBhvr>
                                        <p:cTn id="15" dur="2000"/>
                                        <p:tgtEl>
                                          <p:spTgt spid="6963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9635">
                                            <p:txEl>
                                              <p:pRg st="1" end="1"/>
                                            </p:txEl>
                                          </p:spTgt>
                                        </p:tgtEl>
                                        <p:attrNameLst>
                                          <p:attrName>style.visibility</p:attrName>
                                        </p:attrNameLst>
                                      </p:cBhvr>
                                      <p:to>
                                        <p:strVal val="visible"/>
                                      </p:to>
                                    </p:set>
                                    <p:animEffect transition="in" filter="circle(in)">
                                      <p:cBhvr>
                                        <p:cTn id="20" dur="2000"/>
                                        <p:tgtEl>
                                          <p:spTgt spid="696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981200" y="152400"/>
            <a:ext cx="5715000" cy="563562"/>
          </a:xfrm>
        </p:spPr>
        <p:txBody>
          <a:bodyPr/>
          <a:lstStyle/>
          <a:p>
            <a:r>
              <a:rPr lang="en-US" i="1" dirty="0">
                <a:latin typeface="Times New Roman" pitchFamily="18" charset="0"/>
                <a:cs typeface="Times New Roman" pitchFamily="18" charset="0"/>
              </a:rPr>
              <a:t>2.1.1. </a:t>
            </a:r>
            <a:r>
              <a:rPr lang="en-US" i="1" dirty="0" err="1">
                <a:latin typeface="Times New Roman" pitchFamily="18" charset="0"/>
                <a:cs typeface="Times New Roman" pitchFamily="18" charset="0"/>
              </a:rPr>
              <a:t>Khái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niệm</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thuế</a:t>
            </a:r>
            <a:r>
              <a:rPr lang="en-US" i="1" dirty="0">
                <a:latin typeface="Times New Roman" pitchFamily="18" charset="0"/>
                <a:cs typeface="Times New Roman" pitchFamily="18" charset="0"/>
              </a:rPr>
              <a:t> TNDN</a:t>
            </a:r>
            <a:endParaRPr lang="vi-VN" dirty="0">
              <a:latin typeface="Times New Roman" pitchFamily="18" charset="0"/>
              <a:cs typeface="Times New Roman" pitchFamily="18" charset="0"/>
            </a:endParaRPr>
          </a:p>
        </p:txBody>
      </p:sp>
      <p:sp>
        <p:nvSpPr>
          <p:cNvPr id="69635" name="Rectangle 3"/>
          <p:cNvSpPr>
            <a:spLocks noGrp="1" noChangeArrowheads="1"/>
          </p:cNvSpPr>
          <p:nvPr>
            <p:ph type="body" idx="1"/>
          </p:nvPr>
        </p:nvSpPr>
        <p:spPr>
          <a:xfrm>
            <a:off x="228600" y="1905000"/>
            <a:ext cx="3733800" cy="3886200"/>
          </a:xfrm>
        </p:spPr>
        <p:txBody>
          <a:bodyPr/>
          <a:lstStyle/>
          <a:p>
            <a:pPr algn="just"/>
            <a:r>
              <a:rPr lang="en-US" b="0" dirty="0" err="1">
                <a:solidFill>
                  <a:schemeClr val="tx1"/>
                </a:solidFill>
                <a:latin typeface="Times New Roman" pitchFamily="18" charset="0"/>
                <a:cs typeface="Times New Roman" pitchFamily="18" charset="0"/>
              </a:rPr>
              <a:t>Thuế</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thu</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nhập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doanh</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nghiệp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là</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loại</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thuế</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trực</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thu</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đánh</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trên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phần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thu</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nhập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sau</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khi</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trừ</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đi</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các</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khoản</a:t>
            </a:r>
            <a:r>
              <a:rPr lang="en-US" b="0" dirty="0">
                <a:solidFill>
                  <a:schemeClr val="tx1"/>
                </a:solidFill>
                <a:latin typeface="Times New Roman" pitchFamily="18" charset="0"/>
                <a:cs typeface="Times New Roman" pitchFamily="18" charset="0"/>
              </a:rPr>
              <a:t> chi </a:t>
            </a:r>
            <a:r>
              <a:rPr lang="en-US" b="0" dirty="0" err="1">
                <a:solidFill>
                  <a:schemeClr val="tx1"/>
                </a:solidFill>
                <a:latin typeface="Times New Roman" pitchFamily="18" charset="0"/>
                <a:cs typeface="Times New Roman" pitchFamily="18" charset="0"/>
              </a:rPr>
              <a:t>phí</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hợp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lý</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hợp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pháp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liên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quan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đến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thu</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nhập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của</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đối</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tượng</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nộp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thuế</a:t>
            </a:r>
            <a:r>
              <a:rPr lang="en-US" b="0" dirty="0">
                <a:solidFill>
                  <a:schemeClr val="tx1"/>
                </a:solidFill>
                <a:latin typeface="Times New Roman" pitchFamily="18" charset="0"/>
                <a:cs typeface="Times New Roman" pitchFamily="18" charset="0"/>
              </a:rPr>
              <a:t>.</a:t>
            </a:r>
            <a:endParaRPr lang="vi-VN" b="0" dirty="0">
              <a:solidFill>
                <a:schemeClr val="tx1"/>
              </a:solidFill>
              <a:latin typeface="Times New Roman" pitchFamily="18" charset="0"/>
              <a:cs typeface="Times New Roman" pitchFamily="18" charset="0"/>
            </a:endParaRPr>
          </a:p>
        </p:txBody>
      </p:sp>
      <p:sp>
        <p:nvSpPr>
          <p:cNvPr id="37890" name="AutoShape 2" descr="Nhiều ưu đãi về thuế thu nhập doanh nghiệ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54274" name="AutoShape 2" descr="Phương pháp và căn cứ tính thuế Thuế Thu Nhập Doanh Nghiệp mới nhấ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54276" name="AutoShape 4" descr="Phương pháp và căn cứ tính thuế Thuế Thu Nhập Doanh Nghiệp mới nhấ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54278" name="AutoShape 6" descr="Phương pháp và căn cứ tính thuế Thuế Thu Nhập Doanh Nghiệp mới nhấ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54280" name="Picture 8" descr="Thuế thu nhập doanh nghiệp là gì? Những nơi nộp thuế TNDN cần biết -  Easybooks - Phần mềm kế toán online dành cho mọi doanh nghiệp"/>
          <p:cNvPicPr>
            <a:picLocks noChangeAspect="1" noChangeArrowheads="1"/>
          </p:cNvPicPr>
          <p:nvPr/>
        </p:nvPicPr>
        <p:blipFill>
          <a:blip r:embed="rId2" cstate="print"/>
          <a:srcRect/>
          <a:stretch>
            <a:fillRect/>
          </a:stretch>
        </p:blipFill>
        <p:spPr bwMode="auto">
          <a:xfrm>
            <a:off x="4419600" y="1447800"/>
            <a:ext cx="4495800" cy="4724400"/>
          </a:xfrm>
          <a:prstGeom prst="rect">
            <a:avLst/>
          </a:prstGeom>
          <a:noFill/>
        </p:spPr>
      </p:pic>
    </p:spTree>
    <p:extLst>
      <p:ext uri="{BB962C8B-B14F-4D97-AF65-F5344CB8AC3E}">
        <p14:creationId xmlns:p14="http://schemas.microsoft.com/office/powerpoint/2010/main" val="150009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wheel(1)">
                                      <p:cBhvr>
                                        <p:cTn id="7" dur="2000"/>
                                        <p:tgtEl>
                                          <p:spTgt spid="69634"/>
                                        </p:tgtEl>
                                      </p:cBhvr>
                                    </p:animEffect>
                                  </p:childTnLst>
                                </p:cTn>
                              </p:par>
                              <p:par>
                                <p:cTn id="8" presetID="21" presetClass="entr" presetSubtype="4" fill="hold" nodeType="withEffect">
                                  <p:stCondLst>
                                    <p:cond delay="0"/>
                                  </p:stCondLst>
                                  <p:childTnLst>
                                    <p:set>
                                      <p:cBhvr>
                                        <p:cTn id="9" dur="1" fill="hold">
                                          <p:stCondLst>
                                            <p:cond delay="0"/>
                                          </p:stCondLst>
                                        </p:cTn>
                                        <p:tgtEl>
                                          <p:spTgt spid="54280"/>
                                        </p:tgtEl>
                                        <p:attrNameLst>
                                          <p:attrName>style.visibility</p:attrName>
                                        </p:attrNameLst>
                                      </p:cBhvr>
                                      <p:to>
                                        <p:strVal val="visible"/>
                                      </p:to>
                                    </p:set>
                                    <p:animEffect transition="in" filter="wheel(4)">
                                      <p:cBhvr>
                                        <p:cTn id="10" dur="2000"/>
                                        <p:tgtEl>
                                          <p:spTgt spid="54280"/>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9635">
                                            <p:txEl>
                                              <p:pRg st="0" end="0"/>
                                            </p:txEl>
                                          </p:spTgt>
                                        </p:tgtEl>
                                        <p:attrNameLst>
                                          <p:attrName>style.visibility</p:attrName>
                                        </p:attrNameLst>
                                      </p:cBhvr>
                                      <p:to>
                                        <p:strVal val="visible"/>
                                      </p:to>
                                    </p:set>
                                    <p:animEffect transition="in" filter="circle(in)">
                                      <p:cBhvr>
                                        <p:cTn id="15" dur="2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2667000" y="109538"/>
            <a:ext cx="2590800" cy="563562"/>
          </a:xfrm>
        </p:spPr>
        <p:txBody>
          <a:bodyPr/>
          <a:lstStyle/>
          <a:p>
            <a:pPr algn="ctr"/>
            <a:r>
              <a:rPr lang="en-US" sz="3600" dirty="0" err="1">
                <a:latin typeface="Times New Roman" pitchFamily="18" charset="0"/>
                <a:cs typeface="Times New Roman" pitchFamily="18" charset="0"/>
              </a:rPr>
              <a:t>Nội</a:t>
            </a:r>
            <a:r>
              <a:rPr lang="en-US" sz="3600" dirty="0">
                <a:latin typeface="Times New Roman" pitchFamily="18" charset="0"/>
                <a:cs typeface="Times New Roman" pitchFamily="18" charset="0"/>
              </a:rPr>
              <a:t> dung</a:t>
            </a:r>
            <a:endParaRPr lang="en-US" sz="3600" dirty="0">
              <a:solidFill>
                <a:schemeClr val="accent1"/>
              </a:solidFill>
              <a:latin typeface="Times New Roman" pitchFamily="18" charset="0"/>
              <a:cs typeface="Times New Roman" pitchFamily="18" charset="0"/>
            </a:endParaRPr>
          </a:p>
        </p:txBody>
      </p:sp>
      <p:grpSp>
        <p:nvGrpSpPr>
          <p:cNvPr id="67591" name="Group 7"/>
          <p:cNvGrpSpPr>
            <a:grpSpLocks/>
          </p:cNvGrpSpPr>
          <p:nvPr/>
        </p:nvGrpSpPr>
        <p:grpSpPr bwMode="auto">
          <a:xfrm>
            <a:off x="1539875" y="2147201"/>
            <a:ext cx="762000" cy="665162"/>
            <a:chOff x="3174" y="2656"/>
            <a:chExt cx="1549" cy="1351"/>
          </a:xfrm>
        </p:grpSpPr>
        <p:sp>
          <p:nvSpPr>
            <p:cNvPr id="67592"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593"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594" name="AutoShape 10"/>
            <p:cNvSpPr>
              <a:spLocks noChangeArrowheads="1"/>
            </p:cNvSpPr>
            <p:nvPr/>
          </p:nvSpPr>
          <p:spPr bwMode="gray">
            <a:xfrm>
              <a:off x="3264" y="2736"/>
              <a:ext cx="1350" cy="1168"/>
            </a:xfrm>
            <a:prstGeom prst="hexagon">
              <a:avLst>
                <a:gd name="adj" fmla="val 28896"/>
                <a:gd name="vf" fmla="val 115470"/>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endParaRPr lang="en-US"/>
            </a:p>
          </p:txBody>
        </p:sp>
      </p:grpSp>
      <p:sp>
        <p:nvSpPr>
          <p:cNvPr id="67598" name="Line 14"/>
          <p:cNvSpPr>
            <a:spLocks noChangeShapeType="1"/>
          </p:cNvSpPr>
          <p:nvPr/>
        </p:nvSpPr>
        <p:spPr bwMode="auto">
          <a:xfrm>
            <a:off x="2248255" y="2661716"/>
            <a:ext cx="4800600" cy="0"/>
          </a:xfrm>
          <a:prstGeom prst="line">
            <a:avLst/>
          </a:prstGeom>
          <a:noFill/>
          <a:ln w="25400">
            <a:solidFill>
              <a:schemeClr val="tx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7601" name="Group 17"/>
          <p:cNvGrpSpPr>
            <a:grpSpLocks/>
          </p:cNvGrpSpPr>
          <p:nvPr/>
        </p:nvGrpSpPr>
        <p:grpSpPr bwMode="auto">
          <a:xfrm>
            <a:off x="1539875" y="3034409"/>
            <a:ext cx="762000" cy="665162"/>
            <a:chOff x="1110" y="2656"/>
            <a:chExt cx="1549" cy="1351"/>
          </a:xfrm>
        </p:grpSpPr>
        <p:sp>
          <p:nvSpPr>
            <p:cNvPr id="67602"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3"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4" name="AutoShape 20"/>
            <p:cNvSpPr>
              <a:spLocks noChangeArrowheads="1"/>
            </p:cNvSpPr>
            <p:nvPr/>
          </p:nvSpPr>
          <p:spPr bwMode="gray">
            <a:xfrm>
              <a:off x="1200" y="2736"/>
              <a:ext cx="1350" cy="1168"/>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7609" name="Line 25"/>
          <p:cNvSpPr>
            <a:spLocks noChangeShapeType="1"/>
          </p:cNvSpPr>
          <p:nvPr/>
        </p:nvSpPr>
        <p:spPr bwMode="auto">
          <a:xfrm>
            <a:off x="2248255" y="3536535"/>
            <a:ext cx="4800600" cy="0"/>
          </a:xfrm>
          <a:prstGeom prst="line">
            <a:avLst/>
          </a:prstGeom>
          <a:noFill/>
          <a:ln w="25400">
            <a:solidFill>
              <a:schemeClr val="tx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 name="Group 1"/>
          <p:cNvGrpSpPr/>
          <p:nvPr/>
        </p:nvGrpSpPr>
        <p:grpSpPr>
          <a:xfrm>
            <a:off x="1635586" y="2585008"/>
            <a:ext cx="724657" cy="1148792"/>
            <a:chOff x="2320454" y="3997133"/>
            <a:chExt cx="693937" cy="2731243"/>
          </a:xfrm>
        </p:grpSpPr>
        <p:sp>
          <p:nvSpPr>
            <p:cNvPr id="67600" name="Text Box 16"/>
            <p:cNvSpPr txBox="1">
              <a:spLocks noChangeArrowheads="1"/>
            </p:cNvSpPr>
            <p:nvPr/>
          </p:nvSpPr>
          <p:spPr bwMode="gray">
            <a:xfrm>
              <a:off x="2320454" y="6266711"/>
              <a:ext cx="6126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dirty="0">
                  <a:solidFill>
                    <a:schemeClr val="bg1"/>
                  </a:solidFill>
                  <a:latin typeface="Times New Roman" pitchFamily="18" charset="0"/>
                  <a:cs typeface="Times New Roman" pitchFamily="18" charset="0"/>
                </a:rPr>
                <a:t>2.</a:t>
              </a:r>
              <a:r>
                <a:rPr lang="en-US" sz="2400" dirty="0">
                  <a:solidFill>
                    <a:schemeClr val="bg1"/>
                  </a:solidFill>
                </a:rPr>
                <a:t>	</a:t>
              </a:r>
            </a:p>
          </p:txBody>
        </p:sp>
        <p:sp>
          <p:nvSpPr>
            <p:cNvPr id="67610" name="Text Box 26"/>
            <p:cNvSpPr txBox="1">
              <a:spLocks noChangeArrowheads="1"/>
            </p:cNvSpPr>
            <p:nvPr/>
          </p:nvSpPr>
          <p:spPr bwMode="auto">
            <a:xfrm>
              <a:off x="2837491" y="3997133"/>
              <a:ext cx="176900" cy="1097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endParaRPr lang="en-US" sz="2400" b="1" dirty="0">
                <a:latin typeface="Times New Roman" pitchFamily="18" charset="0"/>
                <a:cs typeface="Times New Roman" pitchFamily="18" charset="0"/>
              </a:endParaRPr>
            </a:p>
          </p:txBody>
        </p:sp>
      </p:grpSp>
      <p:sp>
        <p:nvSpPr>
          <p:cNvPr id="67615" name="Text Box 31"/>
          <p:cNvSpPr txBox="1">
            <a:spLocks noChangeArrowheads="1"/>
          </p:cNvSpPr>
          <p:nvPr/>
        </p:nvSpPr>
        <p:spPr bwMode="auto">
          <a:xfrm>
            <a:off x="1371600" y="1055985"/>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b="0"/>
          </a:p>
        </p:txBody>
      </p:sp>
      <p:sp>
        <p:nvSpPr>
          <p:cNvPr id="18" name="Text Box 15"/>
          <p:cNvSpPr txBox="1">
            <a:spLocks noChangeArrowheads="1"/>
          </p:cNvSpPr>
          <p:nvPr/>
        </p:nvSpPr>
        <p:spPr bwMode="auto">
          <a:xfrm>
            <a:off x="2590800" y="2133600"/>
            <a:ext cx="405803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n-US" sz="2400" b="1" dirty="0">
                <a:latin typeface="Times New Roman" pitchFamily="18" charset="0"/>
                <a:cs typeface="Times New Roman" pitchFamily="18" charset="0"/>
              </a:rPr>
              <a:t> 1. </a:t>
            </a:r>
            <a:r>
              <a:rPr lang="en-US" sz="2400" b="1" dirty="0" err="1">
                <a:latin typeface="Times New Roman" pitchFamily="18" charset="0"/>
                <a:cs typeface="Times New Roman" pitchFamily="18" charset="0"/>
              </a:rPr>
              <a:t>Khái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niệm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GTGT</a:t>
            </a:r>
          </a:p>
        </p:txBody>
      </p:sp>
      <p:sp>
        <p:nvSpPr>
          <p:cNvPr id="19" name="Rectangle 18"/>
          <p:cNvSpPr/>
          <p:nvPr/>
        </p:nvSpPr>
        <p:spPr>
          <a:xfrm>
            <a:off x="1752600" y="3048000"/>
            <a:ext cx="6006773" cy="461665"/>
          </a:xfrm>
          <a:prstGeom prst="rect">
            <a:avLst/>
          </a:prstGeom>
        </p:spPr>
        <p:txBody>
          <a:bodyPr wrap="none">
            <a:spAutoFit/>
          </a:bodyPr>
          <a:lstStyle/>
          <a:p>
            <a:pPr eaLnBrk="0" hangingPunct="0"/>
            <a:r>
              <a:rPr lang="en-US" sz="2400" b="1" dirty="0">
                <a:latin typeface="Times New Roman" pitchFamily="18" charset="0"/>
                <a:cs typeface="Times New Roman" pitchFamily="18" charset="0"/>
              </a:rPr>
              <a:t> 2. </a:t>
            </a:r>
            <a:r>
              <a:rPr lang="en-US" sz="2400" b="1" dirty="0" err="1">
                <a:latin typeface="Times New Roman" pitchFamily="18" charset="0"/>
                <a:cs typeface="Times New Roman" pitchFamily="18" charset="0"/>
              </a:rPr>
              <a:t>Nội</a:t>
            </a:r>
            <a:r>
              <a:rPr lang="en-US" sz="2400" b="1" dirty="0">
                <a:latin typeface="Times New Roman" pitchFamily="18" charset="0"/>
                <a:cs typeface="Times New Roman" pitchFamily="18" charset="0"/>
              </a:rPr>
              <a:t> dung </a:t>
            </a:r>
            <a:r>
              <a:rPr lang="en-US" sz="2400" b="1" dirty="0" err="1">
                <a:latin typeface="Times New Roman" pitchFamily="18" charset="0"/>
                <a:cs typeface="Times New Roman" pitchFamily="18" charset="0"/>
              </a:rPr>
              <a:t>cơ</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bản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giá</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trị</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tăng</a:t>
            </a:r>
            <a:r>
              <a:rPr lang="en-US" sz="2400" b="1" dirty="0">
                <a:latin typeface="Times New Roman" pitchFamily="18" charset="0"/>
                <a:cs typeface="Times New Roman" pitchFamily="18" charset="0"/>
              </a:rPr>
              <a:t> </a:t>
            </a:r>
          </a:p>
        </p:txBody>
      </p:sp>
      <p:grpSp>
        <p:nvGrpSpPr>
          <p:cNvPr id="20" name="Group 7"/>
          <p:cNvGrpSpPr>
            <a:grpSpLocks/>
          </p:cNvGrpSpPr>
          <p:nvPr/>
        </p:nvGrpSpPr>
        <p:grpSpPr bwMode="auto">
          <a:xfrm>
            <a:off x="1524000" y="3983038"/>
            <a:ext cx="762000" cy="665162"/>
            <a:chOff x="3174" y="2656"/>
            <a:chExt cx="1549" cy="1351"/>
          </a:xfrm>
        </p:grpSpPr>
        <p:sp>
          <p:nvSpPr>
            <p:cNvPr id="21"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AutoShape 10"/>
            <p:cNvSpPr>
              <a:spLocks noChangeArrowheads="1"/>
            </p:cNvSpPr>
            <p:nvPr/>
          </p:nvSpPr>
          <p:spPr bwMode="gray">
            <a:xfrm>
              <a:off x="3264" y="2736"/>
              <a:ext cx="1350" cy="1168"/>
            </a:xfrm>
            <a:prstGeom prst="hexagon">
              <a:avLst>
                <a:gd name="adj" fmla="val 28896"/>
                <a:gd name="vf" fmla="val 115470"/>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endParaRPr lang="en-US"/>
            </a:p>
          </p:txBody>
        </p:sp>
      </p:grpSp>
      <p:sp>
        <p:nvSpPr>
          <p:cNvPr id="24" name="Line 14"/>
          <p:cNvSpPr>
            <a:spLocks noChangeShapeType="1"/>
          </p:cNvSpPr>
          <p:nvPr/>
        </p:nvSpPr>
        <p:spPr bwMode="auto">
          <a:xfrm>
            <a:off x="2232380" y="4497553"/>
            <a:ext cx="4800600" cy="0"/>
          </a:xfrm>
          <a:prstGeom prst="line">
            <a:avLst/>
          </a:prstGeom>
          <a:noFill/>
          <a:ln w="25400">
            <a:solidFill>
              <a:schemeClr val="tx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 name="Text Box 15"/>
          <p:cNvSpPr txBox="1">
            <a:spLocks noChangeArrowheads="1"/>
          </p:cNvSpPr>
          <p:nvPr/>
        </p:nvSpPr>
        <p:spPr bwMode="auto">
          <a:xfrm>
            <a:off x="2574925" y="3969437"/>
            <a:ext cx="405803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n-US" sz="2400" b="1" dirty="0">
                <a:latin typeface="Times New Roman" pitchFamily="18" charset="0"/>
                <a:cs typeface="Times New Roman" pitchFamily="18" charset="0"/>
              </a:rPr>
              <a:t> 3. </a:t>
            </a:r>
            <a:r>
              <a:rPr lang="en-US" sz="2400" b="1" dirty="0" err="1">
                <a:latin typeface="Times New Roman" pitchFamily="18" charset="0"/>
                <a:cs typeface="Times New Roman" pitchFamily="18" charset="0"/>
              </a:rPr>
              <a:t>Hoàn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GTGT</a:t>
            </a:r>
          </a:p>
        </p:txBody>
      </p:sp>
    </p:spTree>
    <p:extLst>
      <p:ext uri="{BB962C8B-B14F-4D97-AF65-F5344CB8AC3E}">
        <p14:creationId xmlns:p14="http://schemas.microsoft.com/office/powerpoint/2010/main" val="246361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7586"/>
                                        </p:tgtEl>
                                        <p:attrNameLst>
                                          <p:attrName>style.visibility</p:attrName>
                                        </p:attrNameLst>
                                      </p:cBhvr>
                                      <p:to>
                                        <p:strVal val="visible"/>
                                      </p:to>
                                    </p:set>
                                    <p:animEffect transition="in" filter="barn(inVertical)">
                                      <p:cBhvr>
                                        <p:cTn id="7" dur="500"/>
                                        <p:tgtEl>
                                          <p:spTgt spid="6758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67591"/>
                                        </p:tgtEl>
                                        <p:attrNameLst>
                                          <p:attrName>style.visibility</p:attrName>
                                        </p:attrNameLst>
                                      </p:cBhvr>
                                      <p:to>
                                        <p:strVal val="visible"/>
                                      </p:to>
                                    </p:set>
                                    <p:anim calcmode="lin" valueType="num">
                                      <p:cBhvr>
                                        <p:cTn id="12" dur="1000" fill="hold"/>
                                        <p:tgtEl>
                                          <p:spTgt spid="67591"/>
                                        </p:tgtEl>
                                        <p:attrNameLst>
                                          <p:attrName>ppt_w</p:attrName>
                                        </p:attrNameLst>
                                      </p:cBhvr>
                                      <p:tavLst>
                                        <p:tav tm="0">
                                          <p:val>
                                            <p:strVal val="#ppt_w*0.70"/>
                                          </p:val>
                                        </p:tav>
                                        <p:tav tm="100000">
                                          <p:val>
                                            <p:strVal val="#ppt_w"/>
                                          </p:val>
                                        </p:tav>
                                      </p:tavLst>
                                    </p:anim>
                                    <p:anim calcmode="lin" valueType="num">
                                      <p:cBhvr>
                                        <p:cTn id="13" dur="1000" fill="hold"/>
                                        <p:tgtEl>
                                          <p:spTgt spid="67591"/>
                                        </p:tgtEl>
                                        <p:attrNameLst>
                                          <p:attrName>ppt_h</p:attrName>
                                        </p:attrNameLst>
                                      </p:cBhvr>
                                      <p:tavLst>
                                        <p:tav tm="0">
                                          <p:val>
                                            <p:strVal val="#ppt_h"/>
                                          </p:val>
                                        </p:tav>
                                        <p:tav tm="100000">
                                          <p:val>
                                            <p:strVal val="#ppt_h"/>
                                          </p:val>
                                        </p:tav>
                                      </p:tavLst>
                                    </p:anim>
                                    <p:animEffect transition="in" filter="fade">
                                      <p:cBhvr>
                                        <p:cTn id="14" dur="1000"/>
                                        <p:tgtEl>
                                          <p:spTgt spid="67591"/>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67598"/>
                                        </p:tgtEl>
                                        <p:attrNameLst>
                                          <p:attrName>style.visibility</p:attrName>
                                        </p:attrNameLst>
                                      </p:cBhvr>
                                      <p:to>
                                        <p:strVal val="visible"/>
                                      </p:to>
                                    </p:set>
                                    <p:anim calcmode="lin" valueType="num">
                                      <p:cBhvr>
                                        <p:cTn id="17" dur="1000" fill="hold"/>
                                        <p:tgtEl>
                                          <p:spTgt spid="67598"/>
                                        </p:tgtEl>
                                        <p:attrNameLst>
                                          <p:attrName>ppt_w</p:attrName>
                                        </p:attrNameLst>
                                      </p:cBhvr>
                                      <p:tavLst>
                                        <p:tav tm="0">
                                          <p:val>
                                            <p:strVal val="#ppt_w*0.70"/>
                                          </p:val>
                                        </p:tav>
                                        <p:tav tm="100000">
                                          <p:val>
                                            <p:strVal val="#ppt_w"/>
                                          </p:val>
                                        </p:tav>
                                      </p:tavLst>
                                    </p:anim>
                                    <p:anim calcmode="lin" valueType="num">
                                      <p:cBhvr>
                                        <p:cTn id="18" dur="1000" fill="hold"/>
                                        <p:tgtEl>
                                          <p:spTgt spid="67598"/>
                                        </p:tgtEl>
                                        <p:attrNameLst>
                                          <p:attrName>ppt_h</p:attrName>
                                        </p:attrNameLst>
                                      </p:cBhvr>
                                      <p:tavLst>
                                        <p:tav tm="0">
                                          <p:val>
                                            <p:strVal val="#ppt_h"/>
                                          </p:val>
                                        </p:tav>
                                        <p:tav tm="100000">
                                          <p:val>
                                            <p:strVal val="#ppt_h"/>
                                          </p:val>
                                        </p:tav>
                                      </p:tavLst>
                                    </p:anim>
                                    <p:animEffect transition="in" filter="fade">
                                      <p:cBhvr>
                                        <p:cTn id="19" dur="1000"/>
                                        <p:tgtEl>
                                          <p:spTgt spid="67598"/>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1000" fill="hold"/>
                                        <p:tgtEl>
                                          <p:spTgt spid="18"/>
                                        </p:tgtEl>
                                        <p:attrNameLst>
                                          <p:attrName>ppt_w</p:attrName>
                                        </p:attrNameLst>
                                      </p:cBhvr>
                                      <p:tavLst>
                                        <p:tav tm="0">
                                          <p:val>
                                            <p:strVal val="#ppt_w*0.70"/>
                                          </p:val>
                                        </p:tav>
                                        <p:tav tm="100000">
                                          <p:val>
                                            <p:strVal val="#ppt_w"/>
                                          </p:val>
                                        </p:tav>
                                      </p:tavLst>
                                    </p:anim>
                                    <p:anim calcmode="lin" valueType="num">
                                      <p:cBhvr>
                                        <p:cTn id="23" dur="1000" fill="hold"/>
                                        <p:tgtEl>
                                          <p:spTgt spid="18"/>
                                        </p:tgtEl>
                                        <p:attrNameLst>
                                          <p:attrName>ppt_h</p:attrName>
                                        </p:attrNameLst>
                                      </p:cBhvr>
                                      <p:tavLst>
                                        <p:tav tm="0">
                                          <p:val>
                                            <p:strVal val="#ppt_h"/>
                                          </p:val>
                                        </p:tav>
                                        <p:tav tm="100000">
                                          <p:val>
                                            <p:strVal val="#ppt_h"/>
                                          </p:val>
                                        </p:tav>
                                      </p:tavLst>
                                    </p:anim>
                                    <p:animEffect transition="in" filter="fade">
                                      <p:cBhvr>
                                        <p:cTn id="24" dur="10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67601"/>
                                        </p:tgtEl>
                                        <p:attrNameLst>
                                          <p:attrName>style.visibility</p:attrName>
                                        </p:attrNameLst>
                                      </p:cBhvr>
                                      <p:to>
                                        <p:strVal val="visible"/>
                                      </p:to>
                                    </p:set>
                                    <p:anim calcmode="lin" valueType="num">
                                      <p:cBhvr>
                                        <p:cTn id="29" dur="1000" fill="hold"/>
                                        <p:tgtEl>
                                          <p:spTgt spid="67601"/>
                                        </p:tgtEl>
                                        <p:attrNameLst>
                                          <p:attrName>ppt_w</p:attrName>
                                        </p:attrNameLst>
                                      </p:cBhvr>
                                      <p:tavLst>
                                        <p:tav tm="0">
                                          <p:val>
                                            <p:strVal val="#ppt_w*0.70"/>
                                          </p:val>
                                        </p:tav>
                                        <p:tav tm="100000">
                                          <p:val>
                                            <p:strVal val="#ppt_w"/>
                                          </p:val>
                                        </p:tav>
                                      </p:tavLst>
                                    </p:anim>
                                    <p:anim calcmode="lin" valueType="num">
                                      <p:cBhvr>
                                        <p:cTn id="30" dur="1000" fill="hold"/>
                                        <p:tgtEl>
                                          <p:spTgt spid="67601"/>
                                        </p:tgtEl>
                                        <p:attrNameLst>
                                          <p:attrName>ppt_h</p:attrName>
                                        </p:attrNameLst>
                                      </p:cBhvr>
                                      <p:tavLst>
                                        <p:tav tm="0">
                                          <p:val>
                                            <p:strVal val="#ppt_h"/>
                                          </p:val>
                                        </p:tav>
                                        <p:tav tm="100000">
                                          <p:val>
                                            <p:strVal val="#ppt_h"/>
                                          </p:val>
                                        </p:tav>
                                      </p:tavLst>
                                    </p:anim>
                                    <p:animEffect transition="in" filter="fade">
                                      <p:cBhvr>
                                        <p:cTn id="31" dur="1000"/>
                                        <p:tgtEl>
                                          <p:spTgt spid="67601"/>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1000" fill="hold"/>
                                        <p:tgtEl>
                                          <p:spTgt spid="19"/>
                                        </p:tgtEl>
                                        <p:attrNameLst>
                                          <p:attrName>ppt_w</p:attrName>
                                        </p:attrNameLst>
                                      </p:cBhvr>
                                      <p:tavLst>
                                        <p:tav tm="0">
                                          <p:val>
                                            <p:strVal val="#ppt_w*0.70"/>
                                          </p:val>
                                        </p:tav>
                                        <p:tav tm="100000">
                                          <p:val>
                                            <p:strVal val="#ppt_w"/>
                                          </p:val>
                                        </p:tav>
                                      </p:tavLst>
                                    </p:anim>
                                    <p:anim calcmode="lin" valueType="num">
                                      <p:cBhvr>
                                        <p:cTn id="35" dur="1000" fill="hold"/>
                                        <p:tgtEl>
                                          <p:spTgt spid="19"/>
                                        </p:tgtEl>
                                        <p:attrNameLst>
                                          <p:attrName>ppt_h</p:attrName>
                                        </p:attrNameLst>
                                      </p:cBhvr>
                                      <p:tavLst>
                                        <p:tav tm="0">
                                          <p:val>
                                            <p:strVal val="#ppt_h"/>
                                          </p:val>
                                        </p:tav>
                                        <p:tav tm="100000">
                                          <p:val>
                                            <p:strVal val="#ppt_h"/>
                                          </p:val>
                                        </p:tav>
                                      </p:tavLst>
                                    </p:anim>
                                    <p:animEffect transition="in" filter="fade">
                                      <p:cBhvr>
                                        <p:cTn id="36" dur="1000"/>
                                        <p:tgtEl>
                                          <p:spTgt spid="19"/>
                                        </p:tgtEl>
                                      </p:cBhvr>
                                    </p:animEffect>
                                  </p:childTnLst>
                                </p:cTn>
                              </p:par>
                              <p:par>
                                <p:cTn id="37" presetID="55" presetClass="entr" presetSubtype="0" fill="hold" grpId="0" nodeType="withEffect">
                                  <p:stCondLst>
                                    <p:cond delay="0"/>
                                  </p:stCondLst>
                                  <p:childTnLst>
                                    <p:set>
                                      <p:cBhvr>
                                        <p:cTn id="38" dur="1" fill="hold">
                                          <p:stCondLst>
                                            <p:cond delay="0"/>
                                          </p:stCondLst>
                                        </p:cTn>
                                        <p:tgtEl>
                                          <p:spTgt spid="67609"/>
                                        </p:tgtEl>
                                        <p:attrNameLst>
                                          <p:attrName>style.visibility</p:attrName>
                                        </p:attrNameLst>
                                      </p:cBhvr>
                                      <p:to>
                                        <p:strVal val="visible"/>
                                      </p:to>
                                    </p:set>
                                    <p:anim calcmode="lin" valueType="num">
                                      <p:cBhvr>
                                        <p:cTn id="39" dur="1000" fill="hold"/>
                                        <p:tgtEl>
                                          <p:spTgt spid="67609"/>
                                        </p:tgtEl>
                                        <p:attrNameLst>
                                          <p:attrName>ppt_w</p:attrName>
                                        </p:attrNameLst>
                                      </p:cBhvr>
                                      <p:tavLst>
                                        <p:tav tm="0">
                                          <p:val>
                                            <p:strVal val="#ppt_w*0.70"/>
                                          </p:val>
                                        </p:tav>
                                        <p:tav tm="100000">
                                          <p:val>
                                            <p:strVal val="#ppt_w"/>
                                          </p:val>
                                        </p:tav>
                                      </p:tavLst>
                                    </p:anim>
                                    <p:anim calcmode="lin" valueType="num">
                                      <p:cBhvr>
                                        <p:cTn id="40" dur="1000" fill="hold"/>
                                        <p:tgtEl>
                                          <p:spTgt spid="67609"/>
                                        </p:tgtEl>
                                        <p:attrNameLst>
                                          <p:attrName>ppt_h</p:attrName>
                                        </p:attrNameLst>
                                      </p:cBhvr>
                                      <p:tavLst>
                                        <p:tav tm="0">
                                          <p:val>
                                            <p:strVal val="#ppt_h"/>
                                          </p:val>
                                        </p:tav>
                                        <p:tav tm="100000">
                                          <p:val>
                                            <p:strVal val="#ppt_h"/>
                                          </p:val>
                                        </p:tav>
                                      </p:tavLst>
                                    </p:anim>
                                    <p:animEffect transition="in" filter="fade">
                                      <p:cBhvr>
                                        <p:cTn id="41" dur="1000"/>
                                        <p:tgtEl>
                                          <p:spTgt spid="67609"/>
                                        </p:tgtEl>
                                      </p:cBhvr>
                                    </p:animEffect>
                                  </p:childTnLst>
                                </p:cTn>
                              </p:par>
                            </p:childTnLst>
                          </p:cTn>
                        </p:par>
                      </p:childTnLst>
                    </p:cTn>
                  </p:par>
                  <p:par>
                    <p:cTn id="42" fill="hold">
                      <p:stCondLst>
                        <p:cond delay="indefinite"/>
                      </p:stCondLst>
                      <p:childTnLst>
                        <p:par>
                          <p:cTn id="43" fill="hold">
                            <p:stCondLst>
                              <p:cond delay="0"/>
                            </p:stCondLst>
                            <p:childTnLst>
                              <p:par>
                                <p:cTn id="44" presetID="55" presetClass="entr" presetSubtype="0" fill="hold" nodeType="clickEffect">
                                  <p:stCondLst>
                                    <p:cond delay="0"/>
                                  </p:stCondLst>
                                  <p:childTnLst>
                                    <p:set>
                                      <p:cBhvr>
                                        <p:cTn id="45" dur="1" fill="hold">
                                          <p:stCondLst>
                                            <p:cond delay="0"/>
                                          </p:stCondLst>
                                        </p:cTn>
                                        <p:tgtEl>
                                          <p:spTgt spid="20"/>
                                        </p:tgtEl>
                                        <p:attrNameLst>
                                          <p:attrName>style.visibility</p:attrName>
                                        </p:attrNameLst>
                                      </p:cBhvr>
                                      <p:to>
                                        <p:strVal val="visible"/>
                                      </p:to>
                                    </p:set>
                                    <p:anim calcmode="lin" valueType="num">
                                      <p:cBhvr>
                                        <p:cTn id="46" dur="1000" fill="hold"/>
                                        <p:tgtEl>
                                          <p:spTgt spid="20"/>
                                        </p:tgtEl>
                                        <p:attrNameLst>
                                          <p:attrName>ppt_w</p:attrName>
                                        </p:attrNameLst>
                                      </p:cBhvr>
                                      <p:tavLst>
                                        <p:tav tm="0">
                                          <p:val>
                                            <p:strVal val="#ppt_w*0.70"/>
                                          </p:val>
                                        </p:tav>
                                        <p:tav tm="100000">
                                          <p:val>
                                            <p:strVal val="#ppt_w"/>
                                          </p:val>
                                        </p:tav>
                                      </p:tavLst>
                                    </p:anim>
                                    <p:anim calcmode="lin" valueType="num">
                                      <p:cBhvr>
                                        <p:cTn id="47" dur="1000" fill="hold"/>
                                        <p:tgtEl>
                                          <p:spTgt spid="20"/>
                                        </p:tgtEl>
                                        <p:attrNameLst>
                                          <p:attrName>ppt_h</p:attrName>
                                        </p:attrNameLst>
                                      </p:cBhvr>
                                      <p:tavLst>
                                        <p:tav tm="0">
                                          <p:val>
                                            <p:strVal val="#ppt_h"/>
                                          </p:val>
                                        </p:tav>
                                        <p:tav tm="100000">
                                          <p:val>
                                            <p:strVal val="#ppt_h"/>
                                          </p:val>
                                        </p:tav>
                                      </p:tavLst>
                                    </p:anim>
                                    <p:animEffect transition="in" filter="fade">
                                      <p:cBhvr>
                                        <p:cTn id="48" dur="1000"/>
                                        <p:tgtEl>
                                          <p:spTgt spid="20"/>
                                        </p:tgtEl>
                                      </p:cBhvr>
                                    </p:animEffect>
                                  </p:childTnLst>
                                </p:cTn>
                              </p:par>
                              <p:par>
                                <p:cTn id="49" presetID="55"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anim calcmode="lin" valueType="num">
                                      <p:cBhvr>
                                        <p:cTn id="51" dur="1000" fill="hold"/>
                                        <p:tgtEl>
                                          <p:spTgt spid="24"/>
                                        </p:tgtEl>
                                        <p:attrNameLst>
                                          <p:attrName>ppt_w</p:attrName>
                                        </p:attrNameLst>
                                      </p:cBhvr>
                                      <p:tavLst>
                                        <p:tav tm="0">
                                          <p:val>
                                            <p:strVal val="#ppt_w*0.70"/>
                                          </p:val>
                                        </p:tav>
                                        <p:tav tm="100000">
                                          <p:val>
                                            <p:strVal val="#ppt_w"/>
                                          </p:val>
                                        </p:tav>
                                      </p:tavLst>
                                    </p:anim>
                                    <p:anim calcmode="lin" valueType="num">
                                      <p:cBhvr>
                                        <p:cTn id="52" dur="1000" fill="hold"/>
                                        <p:tgtEl>
                                          <p:spTgt spid="24"/>
                                        </p:tgtEl>
                                        <p:attrNameLst>
                                          <p:attrName>ppt_h</p:attrName>
                                        </p:attrNameLst>
                                      </p:cBhvr>
                                      <p:tavLst>
                                        <p:tav tm="0">
                                          <p:val>
                                            <p:strVal val="#ppt_h"/>
                                          </p:val>
                                        </p:tav>
                                        <p:tav tm="100000">
                                          <p:val>
                                            <p:strVal val="#ppt_h"/>
                                          </p:val>
                                        </p:tav>
                                      </p:tavLst>
                                    </p:anim>
                                    <p:animEffect transition="in" filter="fade">
                                      <p:cBhvr>
                                        <p:cTn id="53" dur="1000"/>
                                        <p:tgtEl>
                                          <p:spTgt spid="24"/>
                                        </p:tgtEl>
                                      </p:cBhvr>
                                    </p:animEffect>
                                  </p:childTnLst>
                                </p:cTn>
                              </p:par>
                              <p:par>
                                <p:cTn id="54" presetID="55"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 calcmode="lin" valueType="num">
                                      <p:cBhvr>
                                        <p:cTn id="56" dur="1000" fill="hold"/>
                                        <p:tgtEl>
                                          <p:spTgt spid="25"/>
                                        </p:tgtEl>
                                        <p:attrNameLst>
                                          <p:attrName>ppt_w</p:attrName>
                                        </p:attrNameLst>
                                      </p:cBhvr>
                                      <p:tavLst>
                                        <p:tav tm="0">
                                          <p:val>
                                            <p:strVal val="#ppt_w*0.70"/>
                                          </p:val>
                                        </p:tav>
                                        <p:tav tm="100000">
                                          <p:val>
                                            <p:strVal val="#ppt_w"/>
                                          </p:val>
                                        </p:tav>
                                      </p:tavLst>
                                    </p:anim>
                                    <p:anim calcmode="lin" valueType="num">
                                      <p:cBhvr>
                                        <p:cTn id="57" dur="1000" fill="hold"/>
                                        <p:tgtEl>
                                          <p:spTgt spid="25"/>
                                        </p:tgtEl>
                                        <p:attrNameLst>
                                          <p:attrName>ppt_h</p:attrName>
                                        </p:attrNameLst>
                                      </p:cBhvr>
                                      <p:tavLst>
                                        <p:tav tm="0">
                                          <p:val>
                                            <p:strVal val="#ppt_h"/>
                                          </p:val>
                                        </p:tav>
                                        <p:tav tm="100000">
                                          <p:val>
                                            <p:strVal val="#ppt_h"/>
                                          </p:val>
                                        </p:tav>
                                      </p:tavLst>
                                    </p:anim>
                                    <p:animEffect transition="in" filter="fade">
                                      <p:cBhvr>
                                        <p:cTn id="58"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p:bldP spid="67598" grpId="0" animBg="1"/>
      <p:bldP spid="67609" grpId="0" animBg="1"/>
      <p:bldP spid="18" grpId="0"/>
      <p:bldP spid="19" grpId="0"/>
      <p:bldP spid="24" grpId="0" animBg="1"/>
      <p:bldP spid="2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19200"/>
            <a:ext cx="8305800" cy="5410200"/>
          </a:xfrm>
        </p:spPr>
        <p:txBody>
          <a:bodyPr/>
          <a:lstStyle/>
          <a:p>
            <a:pPr algn="just">
              <a:lnSpc>
                <a:spcPct val="150000"/>
              </a:lnSpc>
            </a:pPr>
            <a:r>
              <a:rPr lang="en-US" sz="2400" dirty="0" err="1">
                <a:solidFill>
                  <a:schemeClr val="tx1"/>
                </a:solidFill>
                <a:latin typeface="Times New Roman" pitchFamily="18" charset="0"/>
                <a:cs typeface="Times New Roman" pitchFamily="18" charset="0"/>
              </a:rPr>
              <a:t>Đối</a:t>
            </a:r>
            <a:r>
              <a:rPr lang="en-US" sz="2400" dirty="0">
                <a:solidFill>
                  <a:schemeClr val="tx1"/>
                </a:solidFill>
                <a:latin typeface="Times New Roman" pitchFamily="18" charset="0"/>
                <a:cs typeface="Times New Roman" pitchFamily="18" charset="0"/>
              </a:rPr>
              <a:t> t</a:t>
            </a:r>
            <a:r>
              <a:rPr lang="vi-VN" sz="2400" dirty="0">
                <a:solidFill>
                  <a:schemeClr val="tx1"/>
                </a:solidFill>
                <a:latin typeface="Times New Roman" pitchFamily="18" charset="0"/>
                <a:cs typeface="Times New Roman" pitchFamily="18" charset="0"/>
              </a:rPr>
              <a:t>ượng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chịu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thuế</a:t>
            </a:r>
            <a:endParaRPr lang="en-US" sz="2400" dirty="0">
              <a:solidFill>
                <a:schemeClr val="tx1"/>
              </a:solidFill>
              <a:latin typeface="Times New Roman" pitchFamily="18" charset="0"/>
              <a:cs typeface="Times New Roman" pitchFamily="18" charset="0"/>
            </a:endParaRPr>
          </a:p>
          <a:p>
            <a:pPr algn="just">
              <a:buNone/>
            </a:pPr>
            <a:r>
              <a:rPr lang="en-US" sz="2400" b="0" dirty="0">
                <a:solidFill>
                  <a:schemeClr val="tx1"/>
                </a:solidFill>
                <a:latin typeface="Times New Roman" pitchFamily="18" charset="0"/>
                <a:cs typeface="Times New Roman" pitchFamily="18" charset="0"/>
              </a:rPr>
              <a:t>	Thu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chịu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bao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gồm</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từ</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hoạt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động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xuất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kinh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doanh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và</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khác</a:t>
            </a:r>
            <a:r>
              <a:rPr lang="en-US" sz="2400" b="0" dirty="0">
                <a:solidFill>
                  <a:schemeClr val="tx1"/>
                </a:solidFill>
                <a:latin typeface="Times New Roman" pitchFamily="18" charset="0"/>
                <a:cs typeface="Times New Roman" pitchFamily="18" charset="0"/>
              </a:rPr>
              <a:t>.</a:t>
            </a:r>
            <a:endParaRPr lang="vi-VN" sz="2400" b="0" dirty="0">
              <a:solidFill>
                <a:schemeClr val="tx1"/>
              </a:solidFill>
              <a:latin typeface="Times New Roman" pitchFamily="18" charset="0"/>
              <a:cs typeface="Times New Roman" pitchFamily="18" charset="0"/>
            </a:endParaRPr>
          </a:p>
          <a:p>
            <a:pPr algn="just">
              <a:buNone/>
            </a:pPr>
            <a:r>
              <a:rPr lang="en-US" sz="2400" b="0" dirty="0">
                <a:solidFill>
                  <a:schemeClr val="tx1"/>
                </a:solidFill>
                <a:latin typeface="Times New Roman" pitchFamily="18" charset="0"/>
                <a:cs typeface="Times New Roman" pitchFamily="18" charset="0"/>
              </a:rPr>
              <a:t>	Thu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khác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bao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gồm</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từ</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chuyển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nhượng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vốn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chuyển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nhượng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bất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động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sản</a:t>
            </a:r>
            <a:r>
              <a:rPr lang="en-US" sz="2400" b="0" dirty="0">
                <a:solidFill>
                  <a:schemeClr val="tx1"/>
                </a:solidFill>
                <a:latin typeface="Times New Roman" pitchFamily="18" charset="0"/>
                <a:cs typeface="Times New Roman" pitchFamily="18" charset="0"/>
              </a:rPr>
              <a:t>; Thu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từ</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quyền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sở</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hữu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quyền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sử</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dụng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sản</a:t>
            </a:r>
            <a:r>
              <a:rPr lang="en-US" sz="2400" b="0" dirty="0">
                <a:solidFill>
                  <a:schemeClr val="tx1"/>
                </a:solidFill>
                <a:latin typeface="Times New Roman" pitchFamily="18" charset="0"/>
                <a:cs typeface="Times New Roman" pitchFamily="18" charset="0"/>
              </a:rPr>
              <a:t>; Thu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từ</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chuyển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nhượng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thuê</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lý</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sản</a:t>
            </a:r>
            <a:r>
              <a:rPr lang="en-US" sz="2400" b="0" dirty="0">
                <a:solidFill>
                  <a:schemeClr val="tx1"/>
                </a:solidFill>
                <a:latin typeface="Times New Roman" pitchFamily="18" charset="0"/>
                <a:cs typeface="Times New Roman" pitchFamily="18" charset="0"/>
              </a:rPr>
              <a:t>; Thu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từ</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lãi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tiền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gửi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vay</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vốn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bán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ngoại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tệ</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Hoàn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các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khoán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dự</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phòng</a:t>
            </a:r>
            <a:r>
              <a:rPr lang="en-US" sz="2400" b="0" dirty="0">
                <a:solidFill>
                  <a:schemeClr val="tx1"/>
                </a:solidFill>
                <a:latin typeface="Times New Roman" pitchFamily="18" charset="0"/>
                <a:cs typeface="Times New Roman" pitchFamily="18" charset="0"/>
              </a:rPr>
              <a:t>; Thu </a:t>
            </a:r>
            <a:r>
              <a:rPr lang="en-US" sz="2400" b="0" dirty="0" err="1">
                <a:solidFill>
                  <a:schemeClr val="tx1"/>
                </a:solidFill>
                <a:latin typeface="Times New Roman" pitchFamily="18" charset="0"/>
                <a:cs typeface="Times New Roman" pitchFamily="18" charset="0"/>
              </a:rPr>
              <a:t>khoản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nợ</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khó</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đòi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đã</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xóa</a:t>
            </a:r>
            <a:r>
              <a:rPr lang="en-US" sz="2400" b="0" dirty="0">
                <a:solidFill>
                  <a:schemeClr val="tx1"/>
                </a:solidFill>
                <a:latin typeface="Times New Roman" pitchFamily="18" charset="0"/>
                <a:cs typeface="Times New Roman" pitchFamily="18" charset="0"/>
              </a:rPr>
              <a:t> nay </a:t>
            </a:r>
            <a:r>
              <a:rPr lang="en-US" sz="2400" b="0" dirty="0" err="1">
                <a:solidFill>
                  <a:schemeClr val="tx1"/>
                </a:solidFill>
                <a:latin typeface="Times New Roman" pitchFamily="18" charset="0"/>
                <a:cs typeface="Times New Roman" pitchFamily="18" charset="0"/>
              </a:rPr>
              <a:t>đòi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được</a:t>
            </a:r>
            <a:r>
              <a:rPr lang="en-US" sz="2400" b="0" dirty="0">
                <a:solidFill>
                  <a:schemeClr val="tx1"/>
                </a:solidFill>
                <a:latin typeface="Times New Roman" pitchFamily="18" charset="0"/>
                <a:cs typeface="Times New Roman" pitchFamily="18" charset="0"/>
              </a:rPr>
              <a:t>; Thu </a:t>
            </a:r>
            <a:r>
              <a:rPr lang="en-US" sz="2400" b="0" dirty="0" err="1">
                <a:solidFill>
                  <a:schemeClr val="tx1"/>
                </a:solidFill>
                <a:latin typeface="Times New Roman" pitchFamily="18" charset="0"/>
                <a:cs typeface="Times New Roman" pitchFamily="18" charset="0"/>
              </a:rPr>
              <a:t>khoản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nợ</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phải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trả</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không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xác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định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được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chủ</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khoản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từ</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kinh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doanh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của</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những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năm</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trước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bị</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bỏ</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sót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và</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các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khoản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khác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kể</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cả</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nhận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được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từ</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hoạt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động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xuất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kinh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doanh</a:t>
            </a:r>
            <a:r>
              <a:rPr lang="en-US" sz="2400" b="0" dirty="0">
                <a:solidFill>
                  <a:schemeClr val="tx1"/>
                </a:solidFill>
                <a:latin typeface="Times New Roman" pitchFamily="18" charset="0"/>
                <a:cs typeface="Times New Roman" pitchFamily="18" charset="0"/>
              </a:rPr>
              <a:t> ở </a:t>
            </a:r>
            <a:r>
              <a:rPr lang="en-US" sz="2400" b="0" dirty="0" err="1">
                <a:solidFill>
                  <a:schemeClr val="tx1"/>
                </a:solidFill>
                <a:latin typeface="Times New Roman" pitchFamily="18" charset="0"/>
                <a:cs typeface="Times New Roman" pitchFamily="18" charset="0"/>
              </a:rPr>
              <a:t>ngoài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Việt</a:t>
            </a:r>
            <a:r>
              <a:rPr lang="en-US" sz="2400" b="0" dirty="0">
                <a:solidFill>
                  <a:schemeClr val="tx1"/>
                </a:solidFill>
                <a:latin typeface="Times New Roman" pitchFamily="18" charset="0"/>
                <a:cs typeface="Times New Roman" pitchFamily="18" charset="0"/>
              </a:rPr>
              <a:t> Nam.</a:t>
            </a:r>
            <a:endParaRPr lang="vi-VN" sz="24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447800" y="122238"/>
            <a:ext cx="7086600" cy="563562"/>
          </a:xfrm>
        </p:spPr>
        <p:txBody>
          <a:bodyPr/>
          <a:lstStyle/>
          <a:p>
            <a:r>
              <a:rPr lang="vi-VN" sz="2400" i="1" dirty="0">
                <a:latin typeface="Times New Roman" pitchFamily="18" charset="0"/>
                <a:cs typeface="Times New Roman" pitchFamily="18" charset="0"/>
              </a:rPr>
              <a:t>2.</a:t>
            </a:r>
            <a:r>
              <a:rPr lang="nb-NO" sz="2400" i="1" dirty="0">
                <a:latin typeface="Times New Roman" pitchFamily="18" charset="0"/>
                <a:cs typeface="Times New Roman" pitchFamily="18" charset="0"/>
              </a:rPr>
              <a:t>1.2. Nội dung cơ bản của thuế thu nh</a:t>
            </a:r>
            <a:r>
              <a:rPr lang="vi-VN" sz="2400" i="1" dirty="0">
                <a:latin typeface="Times New Roman" pitchFamily="18" charset="0"/>
                <a:cs typeface="Times New Roman" pitchFamily="18" charset="0"/>
              </a:rPr>
              <a:t>ập DN</a:t>
            </a:r>
            <a:br>
              <a:rPr lang="vi-VN" sz="2400" dirty="0">
                <a:latin typeface="Times New Roman" pitchFamily="18" charset="0"/>
                <a:cs typeface="Times New Roman" pitchFamily="18" charset="0"/>
              </a:rPr>
            </a:br>
            <a:r>
              <a:rPr lang="vi-VN" sz="2400" b="0" i="1" dirty="0">
                <a:latin typeface="Times New Roman" pitchFamily="18" charset="0"/>
                <a:cs typeface="Times New Roman" pitchFamily="18" charset="0"/>
              </a:rPr>
              <a:t>2.</a:t>
            </a:r>
            <a:r>
              <a:rPr lang="nb-NO" sz="2400" b="0" i="1" dirty="0">
                <a:latin typeface="Times New Roman" pitchFamily="18" charset="0"/>
                <a:cs typeface="Times New Roman" pitchFamily="18" charset="0"/>
              </a:rPr>
              <a:t>1.2.1. Đối tượng chịu thuế và đối tượng nộp thuế</a:t>
            </a:r>
            <a:endParaRPr lang="vi-VN" sz="2400" b="0" i="1" dirty="0">
              <a:latin typeface="Times New Roman" pitchFamily="18" charset="0"/>
              <a:cs typeface="Times New Roman" pitchFamily="18" charset="0"/>
            </a:endParaRPr>
          </a:p>
        </p:txBody>
      </p:sp>
    </p:spTree>
    <p:extLst>
      <p:ext uri="{BB962C8B-B14F-4D97-AF65-F5344CB8AC3E}">
        <p14:creationId xmlns:p14="http://schemas.microsoft.com/office/powerpoint/2010/main" val="2862051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109538"/>
            <a:ext cx="4343400" cy="563562"/>
          </a:xfrm>
        </p:spPr>
        <p:txBody>
          <a:bodyPr/>
          <a:lstStyle/>
          <a:p>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t</a:t>
            </a:r>
            <a:r>
              <a:rPr lang="vi-VN" dirty="0">
                <a:latin typeface="Times New Roman" pitchFamily="18" charset="0"/>
                <a:cs typeface="Times New Roman" pitchFamily="18" charset="0"/>
              </a:rPr>
              <a:t>ượng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nộp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152400" y="1066800"/>
            <a:ext cx="8610600" cy="5410200"/>
          </a:xfrm>
        </p:spPr>
        <p:txBody>
          <a:bodyPr/>
          <a:lstStyle/>
          <a:p>
            <a:pPr algn="just"/>
            <a:r>
              <a:rPr lang="en-US" sz="2400" b="0" dirty="0" err="1">
                <a:solidFill>
                  <a:schemeClr val="tx1"/>
                </a:solidFill>
                <a:latin typeface="Times New Roman" pitchFamily="18" charset="0"/>
                <a:cs typeface="Times New Roman" pitchFamily="18" charset="0"/>
              </a:rPr>
              <a:t>Đối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tượng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nộp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TNDN </a:t>
            </a:r>
            <a:r>
              <a:rPr lang="en-US" sz="2400" b="0" dirty="0" err="1">
                <a:solidFill>
                  <a:schemeClr val="tx1"/>
                </a:solidFill>
                <a:latin typeface="Times New Roman" pitchFamily="18" charset="0"/>
                <a:cs typeface="Times New Roman" pitchFamily="18" charset="0"/>
              </a:rPr>
              <a:t>là</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tổ</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chức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hoạt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động</a:t>
            </a:r>
            <a:r>
              <a:rPr lang="en-US" sz="2400" b="0" dirty="0">
                <a:solidFill>
                  <a:schemeClr val="tx1"/>
                </a:solidFill>
                <a:latin typeface="Times New Roman" pitchFamily="18" charset="0"/>
                <a:cs typeface="Times New Roman" pitchFamily="18" charset="0"/>
              </a:rPr>
              <a:t> SXKD HHDV </a:t>
            </a:r>
            <a:r>
              <a:rPr lang="en-US" sz="2400" b="0" dirty="0" err="1">
                <a:solidFill>
                  <a:schemeClr val="tx1"/>
                </a:solidFill>
                <a:latin typeface="Times New Roman" pitchFamily="18" charset="0"/>
                <a:cs typeface="Times New Roman" pitchFamily="18" charset="0"/>
              </a:rPr>
              <a:t>có</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chịu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theo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quy</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định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gọi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chung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là</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doanh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nghiệp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bao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gồm</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Doanh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nghiệp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được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thành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và</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hoạt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động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theo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quy</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định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của</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Luật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Doanh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nghiệp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Việt</a:t>
            </a:r>
            <a:r>
              <a:rPr lang="en-US" sz="2400" b="0" dirty="0">
                <a:solidFill>
                  <a:schemeClr val="tx1"/>
                </a:solidFill>
                <a:latin typeface="Times New Roman" pitchFamily="18" charset="0"/>
                <a:cs typeface="Times New Roman" pitchFamily="18" charset="0"/>
              </a:rPr>
              <a:t> Nam. </a:t>
            </a:r>
            <a:r>
              <a:rPr lang="en-US" sz="2400" b="0" dirty="0" err="1">
                <a:solidFill>
                  <a:schemeClr val="tx1"/>
                </a:solidFill>
                <a:latin typeface="Times New Roman" pitchFamily="18" charset="0"/>
                <a:cs typeface="Times New Roman" pitchFamily="18" charset="0"/>
              </a:rPr>
              <a:t>Đơn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vị</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sự</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nghiệp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công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ngoài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công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có</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xuất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kinh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doanh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hàng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hóa</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dịch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vụ</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có</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chịu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trong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tất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cả</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các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lĩnh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vực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Tổ</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chức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được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thành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và</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hoạt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động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theo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Luật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Hợp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tác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xã</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Doanh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nghiệp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được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thành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theo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quy</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định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của</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pháp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luật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nước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ngoài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gọi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là</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doanh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nghiệp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nước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ngoài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có</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cơ</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sở</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thường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trú</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tại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Việt</a:t>
            </a:r>
            <a:r>
              <a:rPr lang="en-US" sz="2400" b="0" dirty="0">
                <a:solidFill>
                  <a:schemeClr val="tx1"/>
                </a:solidFill>
                <a:latin typeface="Times New Roman" pitchFamily="18" charset="0"/>
                <a:cs typeface="Times New Roman" pitchFamily="18" charset="0"/>
              </a:rPr>
              <a:t> Nam; </a:t>
            </a:r>
            <a:r>
              <a:rPr lang="en-US" sz="2400" b="0" dirty="0" err="1">
                <a:solidFill>
                  <a:schemeClr val="tx1"/>
                </a:solidFill>
                <a:latin typeface="Times New Roman" pitchFamily="18" charset="0"/>
                <a:cs typeface="Times New Roman" pitchFamily="18" charset="0"/>
              </a:rPr>
              <a:t>Tổ</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chức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khác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ngoài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các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tổ</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chức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có</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hoạt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động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xuất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kinh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doanh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hàng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hóa</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hoặc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dịch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vụ</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có</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chịu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Tổ</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chức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nước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ngoài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xuất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kinh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doanh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tại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Việt</a:t>
            </a:r>
            <a:r>
              <a:rPr lang="en-US" sz="2400" b="0" dirty="0">
                <a:solidFill>
                  <a:schemeClr val="tx1"/>
                </a:solidFill>
                <a:latin typeface="Times New Roman" pitchFamily="18" charset="0"/>
                <a:cs typeface="Times New Roman" pitchFamily="18" charset="0"/>
              </a:rPr>
              <a:t> Nam </a:t>
            </a:r>
            <a:r>
              <a:rPr lang="en-US" sz="2400" b="0" dirty="0" err="1">
                <a:solidFill>
                  <a:schemeClr val="tx1"/>
                </a:solidFill>
                <a:latin typeface="Times New Roman" pitchFamily="18" charset="0"/>
                <a:cs typeface="Times New Roman" pitchFamily="18" charset="0"/>
              </a:rPr>
              <a:t>không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theo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Luật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Đầu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tư</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Luật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Doanh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nghiệp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hoặc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có</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phát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sinh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tại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Việt</a:t>
            </a:r>
            <a:r>
              <a:rPr lang="en-US" sz="2400" b="0" dirty="0">
                <a:solidFill>
                  <a:schemeClr val="tx1"/>
                </a:solidFill>
                <a:latin typeface="Times New Roman" pitchFamily="18" charset="0"/>
                <a:cs typeface="Times New Roman" pitchFamily="18" charset="0"/>
              </a:rPr>
              <a:t> Nam </a:t>
            </a:r>
            <a:r>
              <a:rPr lang="en-US" sz="2400" b="0" dirty="0" err="1">
                <a:solidFill>
                  <a:schemeClr val="tx1"/>
                </a:solidFill>
                <a:latin typeface="Times New Roman" pitchFamily="18" charset="0"/>
                <a:cs typeface="Times New Roman" pitchFamily="18" charset="0"/>
              </a:rPr>
              <a:t>nộp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TNDN </a:t>
            </a:r>
            <a:r>
              <a:rPr lang="en-US" sz="2400" b="0" dirty="0" err="1">
                <a:solidFill>
                  <a:schemeClr val="tx1"/>
                </a:solidFill>
                <a:latin typeface="Times New Roman" pitchFamily="18" charset="0"/>
                <a:cs typeface="Times New Roman" pitchFamily="18" charset="0"/>
              </a:rPr>
              <a:t>theo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hướng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dẫn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riêng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của</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Bộ</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chính</a:t>
            </a:r>
            <a:r>
              <a:rPr lang="en-US" sz="2400" b="0" dirty="0">
                <a:solidFill>
                  <a:schemeClr val="tx1"/>
                </a:solidFill>
                <a:latin typeface="Times New Roman" pitchFamily="18" charset="0"/>
                <a:cs typeface="Times New Roman" pitchFamily="18" charset="0"/>
              </a:rPr>
              <a:t>.</a:t>
            </a:r>
            <a:endParaRPr lang="vi-VN" sz="2400" b="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356560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09538"/>
            <a:ext cx="7239000" cy="563562"/>
          </a:xfrm>
        </p:spPr>
        <p:txBody>
          <a:bodyPr/>
          <a:lstStyle/>
          <a:p>
            <a:r>
              <a:rPr lang="en-US" sz="2800" dirty="0" err="1">
                <a:latin typeface="Times New Roman" pitchFamily="18" charset="0"/>
                <a:cs typeface="Times New Roman" pitchFamily="18" charset="0"/>
              </a:rPr>
              <a:t>Đối</a:t>
            </a:r>
            <a:r>
              <a:rPr lang="en-US" sz="2800" dirty="0">
                <a:latin typeface="Times New Roman" pitchFamily="18" charset="0"/>
                <a:cs typeface="Times New Roman" pitchFamily="18" charset="0"/>
              </a:rPr>
              <a:t> t</a:t>
            </a:r>
            <a:r>
              <a:rPr lang="vi-VN" sz="2800" dirty="0">
                <a:latin typeface="Times New Roman" pitchFamily="18" charset="0"/>
                <a:cs typeface="Times New Roman" pitchFamily="18" charset="0"/>
              </a:rPr>
              <a:t>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thuộc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nộp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thuế</a:t>
            </a:r>
            <a:r>
              <a:rPr lang="en-US" sz="2800" dirty="0">
                <a:latin typeface="Times New Roman" pitchFamily="18" charset="0"/>
                <a:cs typeface="Times New Roman" pitchFamily="18" charset="0"/>
              </a:rPr>
              <a:t> TNDN</a:t>
            </a:r>
          </a:p>
        </p:txBody>
      </p:sp>
      <p:sp>
        <p:nvSpPr>
          <p:cNvPr id="3" name="Content Placeholder 2"/>
          <p:cNvSpPr>
            <a:spLocks noGrp="1"/>
          </p:cNvSpPr>
          <p:nvPr>
            <p:ph idx="1"/>
          </p:nvPr>
        </p:nvSpPr>
        <p:spPr>
          <a:xfrm>
            <a:off x="381000" y="1600200"/>
            <a:ext cx="8458200" cy="4419600"/>
          </a:xfrm>
        </p:spPr>
        <p:txBody>
          <a:bodyPr/>
          <a:lstStyle/>
          <a:p>
            <a:pPr algn="just"/>
            <a:r>
              <a:rPr lang="en-US" b="0" dirty="0" err="1">
                <a:solidFill>
                  <a:schemeClr val="tx1"/>
                </a:solidFill>
                <a:latin typeface="Times New Roman" pitchFamily="18" charset="0"/>
                <a:cs typeface="Times New Roman" pitchFamily="18" charset="0"/>
              </a:rPr>
              <a:t>Hộ</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gia</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đình</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cá</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nhân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tổ</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hợp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tác</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hợp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tác</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xã</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sản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xuất</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nông</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nghiệp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có</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thu</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nhập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từ</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sản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phẩm</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trồng</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trọt</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chăn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nuôi</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nuôi</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trồng</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thủy</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sản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không</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thuộc</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diện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nộp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thuế</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thu</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nhập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doanh</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nghiệp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trừ</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hộ</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gia</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đình</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và</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cá</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nhân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nông</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dân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sản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xuất</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hàng</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hóa</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lớn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có</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thu</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nhập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cao</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theo</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quy</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định</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của</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Chính</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phủ</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thu</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nhập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từ</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chế</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biến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nông</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sản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của</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hợp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tác</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xã</a:t>
            </a:r>
            <a:r>
              <a:rPr lang="en-US" b="0" dirty="0">
                <a:solidFill>
                  <a:schemeClr val="tx1"/>
                </a:solidFill>
                <a:latin typeface="Times New Roman" pitchFamily="18" charset="0"/>
                <a:cs typeface="Times New Roman" pitchFamily="18" charset="0"/>
              </a:rPr>
              <a:t>; Thu </a:t>
            </a:r>
            <a:r>
              <a:rPr lang="en-US" b="0" dirty="0" err="1">
                <a:solidFill>
                  <a:schemeClr val="tx1"/>
                </a:solidFill>
                <a:latin typeface="Times New Roman" pitchFamily="18" charset="0"/>
                <a:cs typeface="Times New Roman" pitchFamily="18" charset="0"/>
              </a:rPr>
              <a:t>nhập</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từ</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trồng</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trọt</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chăn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nuôi</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nuôi</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trồng</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chế</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biến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nông</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sản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của</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doanh</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nghiệp</a:t>
            </a:r>
            <a:r>
              <a:rPr lang="en-US" b="0" dirty="0">
                <a:solidFill>
                  <a:schemeClr val="tx1"/>
                </a:solidFill>
                <a:latin typeface="Times New Roman" pitchFamily="18" charset="0"/>
                <a:cs typeface="Times New Roman" pitchFamily="18" charset="0"/>
              </a:rPr>
              <a:t> ở </a:t>
            </a:r>
            <a:r>
              <a:rPr lang="en-US" b="0" dirty="0" err="1">
                <a:solidFill>
                  <a:schemeClr val="tx1"/>
                </a:solidFill>
                <a:latin typeface="Times New Roman" pitchFamily="18" charset="0"/>
                <a:cs typeface="Times New Roman" pitchFamily="18" charset="0"/>
              </a:rPr>
              <a:t>địa</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bàn</a:t>
            </a:r>
            <a:r>
              <a:rPr lang="en-US" b="0" dirty="0">
                <a:solidFill>
                  <a:schemeClr val="tx1"/>
                </a:solidFill>
                <a:latin typeface="Times New Roman" pitchFamily="18" charset="0"/>
                <a:cs typeface="Times New Roman" pitchFamily="18" charset="0"/>
              </a:rPr>
              <a:t> co </a:t>
            </a:r>
            <a:r>
              <a:rPr lang="en-US" b="0" dirty="0" err="1">
                <a:solidFill>
                  <a:schemeClr val="tx1"/>
                </a:solidFill>
                <a:latin typeface="Times New Roman" pitchFamily="18" charset="0"/>
                <a:cs typeface="Times New Roman" pitchFamily="18" charset="0"/>
              </a:rPr>
              <a:t>điều</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kiện</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kinh</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tế</a:t>
            </a:r>
            <a:r>
              <a:rPr lang="en-US" b="0" dirty="0">
                <a:solidFill>
                  <a:schemeClr val="tx1"/>
                </a:solidFill>
                <a:latin typeface="Times New Roman" pitchFamily="18" charset="0"/>
                <a:cs typeface="Times New Roman" pitchFamily="18" charset="0"/>
              </a:rPr>
              <a:t> - </a:t>
            </a:r>
            <a:r>
              <a:rPr lang="en-US" b="0" dirty="0" err="1">
                <a:solidFill>
                  <a:schemeClr val="tx1"/>
                </a:solidFill>
                <a:latin typeface="Times New Roman" pitchFamily="18" charset="0"/>
                <a:cs typeface="Times New Roman" pitchFamily="18" charset="0"/>
              </a:rPr>
              <a:t>xã</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hội</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đặc</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biệt</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khó</a:t>
            </a:r>
            <a:r>
              <a:rPr lang="en-US" b="0" dirty="0">
                <a:solidFill>
                  <a:schemeClr val="tx1"/>
                </a:solidFill>
                <a:latin typeface="Times New Roman" pitchFamily="18" charset="0"/>
                <a:cs typeface="Times New Roman" pitchFamily="18" charset="0"/>
              </a:rPr>
              <a:t> </a:t>
            </a:r>
            <a:r>
              <a:rPr lang="en-US" b="0" dirty="0" err="1">
                <a:solidFill>
                  <a:schemeClr val="tx1"/>
                </a:solidFill>
                <a:latin typeface="Times New Roman" pitchFamily="18" charset="0"/>
                <a:cs typeface="Times New Roman" pitchFamily="18" charset="0"/>
              </a:rPr>
              <a:t>khăn</a:t>
            </a:r>
            <a:r>
              <a:rPr lang="en-US" b="0" dirty="0">
                <a:solidFill>
                  <a:schemeClr val="tx1"/>
                </a:solidFill>
                <a:latin typeface="Times New Roman" pitchFamily="18" charset="0"/>
                <a:cs typeface="Times New Roman" pitchFamily="18" charset="0"/>
              </a:rPr>
              <a:t>.</a:t>
            </a:r>
            <a:endParaRPr lang="vi-VN" b="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028096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AutoShape 3"/>
          <p:cNvSpPr>
            <a:spLocks noChangeArrowheads="1"/>
          </p:cNvSpPr>
          <p:nvPr/>
        </p:nvSpPr>
        <p:spPr bwMode="auto">
          <a:xfrm>
            <a:off x="5562600" y="3352800"/>
            <a:ext cx="22860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1" name="AutoShape 5"/>
          <p:cNvSpPr>
            <a:spLocks noChangeArrowheads="1"/>
          </p:cNvSpPr>
          <p:nvPr/>
        </p:nvSpPr>
        <p:spPr bwMode="auto">
          <a:xfrm>
            <a:off x="1143000" y="3352800"/>
            <a:ext cx="22860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2" name="Text Box 6"/>
          <p:cNvSpPr txBox="1">
            <a:spLocks noChangeArrowheads="1"/>
          </p:cNvSpPr>
          <p:nvPr/>
        </p:nvSpPr>
        <p:spPr bwMode="auto">
          <a:xfrm>
            <a:off x="1543050" y="3981271"/>
            <a:ext cx="15049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400" b="1" dirty="0">
                <a:latin typeface="Times New Roman" pitchFamily="18" charset="0"/>
                <a:cs typeface="Times New Roman" pitchFamily="18" charset="0"/>
              </a:rPr>
              <a:t>Thu </a:t>
            </a:r>
            <a:r>
              <a:rPr lang="en-US" sz="2400" b="1" dirty="0" err="1">
                <a:latin typeface="Times New Roman" pitchFamily="18" charset="0"/>
                <a:cs typeface="Times New Roman" pitchFamily="18" charset="0"/>
              </a:rPr>
              <a:t>nhập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tính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trong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kỳ</a:t>
            </a:r>
            <a:endParaRPr lang="vi-VN" sz="2400" b="1" dirty="0">
              <a:latin typeface="Times New Roman" pitchFamily="18" charset="0"/>
              <a:cs typeface="Times New Roman" pitchFamily="18" charset="0"/>
            </a:endParaRPr>
          </a:p>
        </p:txBody>
      </p:sp>
      <p:sp>
        <p:nvSpPr>
          <p:cNvPr id="70663" name="Freeform 7"/>
          <p:cNvSpPr>
            <a:spLocks/>
          </p:cNvSpPr>
          <p:nvPr/>
        </p:nvSpPr>
        <p:spPr bwMode="gray">
          <a:xfrm>
            <a:off x="3222625" y="3255963"/>
            <a:ext cx="903288"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n-US"/>
          </a:p>
        </p:txBody>
      </p:sp>
      <p:sp>
        <p:nvSpPr>
          <p:cNvPr id="70664" name="AutoShape 8"/>
          <p:cNvSpPr>
            <a:spLocks noChangeAspect="1" noChangeArrowheads="1" noTextEdit="1"/>
          </p:cNvSpPr>
          <p:nvPr/>
        </p:nvSpPr>
        <p:spPr bwMode="gray">
          <a:xfrm flipH="1">
            <a:off x="4868863" y="3252788"/>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0665" name="Freeform 9"/>
          <p:cNvSpPr>
            <a:spLocks/>
          </p:cNvSpPr>
          <p:nvPr/>
        </p:nvSpPr>
        <p:spPr bwMode="gray">
          <a:xfrm flipH="1">
            <a:off x="4875213" y="3255963"/>
            <a:ext cx="903287"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n-US"/>
          </a:p>
        </p:txBody>
      </p:sp>
      <p:grpSp>
        <p:nvGrpSpPr>
          <p:cNvPr id="70666" name="Group 10"/>
          <p:cNvGrpSpPr>
            <a:grpSpLocks/>
          </p:cNvGrpSpPr>
          <p:nvPr/>
        </p:nvGrpSpPr>
        <p:grpSpPr bwMode="auto">
          <a:xfrm>
            <a:off x="3048000" y="1628775"/>
            <a:ext cx="2998788" cy="1601788"/>
            <a:chOff x="1997" y="1314"/>
            <a:chExt cx="1889" cy="1009"/>
          </a:xfrm>
        </p:grpSpPr>
        <p:grpSp>
          <p:nvGrpSpPr>
            <p:cNvPr id="70667" name="Group 11"/>
            <p:cNvGrpSpPr>
              <a:grpSpLocks/>
            </p:cNvGrpSpPr>
            <p:nvPr/>
          </p:nvGrpSpPr>
          <p:grpSpPr bwMode="auto">
            <a:xfrm>
              <a:off x="1997" y="1404"/>
              <a:ext cx="1889" cy="919"/>
              <a:chOff x="1973" y="1027"/>
              <a:chExt cx="1926" cy="937"/>
            </a:xfrm>
          </p:grpSpPr>
          <p:sp>
            <p:nvSpPr>
              <p:cNvPr id="70668"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669"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0670"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1"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2"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3"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grpSp>
      <p:sp>
        <p:nvSpPr>
          <p:cNvPr id="70674" name="Text Box 18"/>
          <p:cNvSpPr txBox="1">
            <a:spLocks noChangeArrowheads="1"/>
          </p:cNvSpPr>
          <p:nvPr/>
        </p:nvSpPr>
        <p:spPr bwMode="auto">
          <a:xfrm>
            <a:off x="3777449" y="1828800"/>
            <a:ext cx="144623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3200" b="1" dirty="0" err="1">
                <a:solidFill>
                  <a:srgbClr val="000000"/>
                </a:solidFill>
                <a:latin typeface="Times New Roman" pitchFamily="18" charset="0"/>
                <a:cs typeface="Times New Roman" pitchFamily="18" charset="0"/>
              </a:rPr>
              <a:t>Căn</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cứ</a:t>
            </a:r>
            <a:endParaRPr lang="en-US" sz="3200" dirty="0">
              <a:solidFill>
                <a:srgbClr val="000000"/>
              </a:solidFill>
              <a:latin typeface="Times New Roman" pitchFamily="18" charset="0"/>
              <a:cs typeface="Times New Roman" pitchFamily="18" charset="0"/>
            </a:endParaRPr>
          </a:p>
        </p:txBody>
      </p:sp>
      <p:sp>
        <p:nvSpPr>
          <p:cNvPr id="70675" name="Text Box 19"/>
          <p:cNvSpPr txBox="1">
            <a:spLocks noChangeArrowheads="1"/>
          </p:cNvSpPr>
          <p:nvPr/>
        </p:nvSpPr>
        <p:spPr bwMode="auto">
          <a:xfrm>
            <a:off x="6263120" y="4122003"/>
            <a:ext cx="105208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400" b="1" dirty="0" err="1">
                <a:solidFill>
                  <a:srgbClr val="000000"/>
                </a:solidFill>
                <a:latin typeface="Times New Roman" pitchFamily="18" charset="0"/>
                <a:cs typeface="Times New Roman" pitchFamily="18" charset="0"/>
              </a:rPr>
              <a:t>Thuế</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suất</a:t>
            </a:r>
            <a:endParaRPr lang="en-US" sz="2400" b="1" dirty="0">
              <a:solidFill>
                <a:srgbClr val="000000"/>
              </a:solidFill>
              <a:latin typeface="Times New Roman" pitchFamily="18" charset="0"/>
              <a:cs typeface="Times New Roman" pitchFamily="18" charset="0"/>
            </a:endParaRPr>
          </a:p>
        </p:txBody>
      </p:sp>
      <p:sp>
        <p:nvSpPr>
          <p:cNvPr id="23553" name="Rectangle 1"/>
          <p:cNvSpPr>
            <a:spLocks noChangeArrowheads="1"/>
          </p:cNvSpPr>
          <p:nvPr/>
        </p:nvSpPr>
        <p:spPr bwMode="auto">
          <a:xfrm>
            <a:off x="1356691" y="177969"/>
            <a:ext cx="6114174" cy="49244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2.1.2.2. </a:t>
            </a:r>
            <a:r>
              <a:rPr kumimoji="0" lang="en-US" sz="2600"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Căn</a:t>
            </a:r>
            <a:r>
              <a:rPr kumimoji="0" lang="en-US" sz="2600"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cứ</a:t>
            </a:r>
            <a:r>
              <a:rPr kumimoji="0" lang="en-US" sz="2600"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và</a:t>
            </a:r>
            <a:r>
              <a:rPr kumimoji="0" lang="en-US" sz="2600"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phương</a:t>
            </a:r>
            <a:r>
              <a:rPr kumimoji="0" lang="en-US" sz="2600"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pháp</a:t>
            </a:r>
            <a:r>
              <a:rPr kumimoji="0" lang="en-US" sz="2600"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tính</a:t>
            </a:r>
            <a:r>
              <a:rPr kumimoji="0" lang="en-US" sz="2600"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thuế</a:t>
            </a:r>
            <a:r>
              <a:rPr kumimoji="0" lang="en-US" sz="2600"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endParaRPr kumimoji="0" lang="en-US" sz="2600" i="0"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endParaRPr>
          </a:p>
        </p:txBody>
      </p:sp>
    </p:spTree>
    <p:extLst>
      <p:ext uri="{BB962C8B-B14F-4D97-AF65-F5344CB8AC3E}">
        <p14:creationId xmlns:p14="http://schemas.microsoft.com/office/powerpoint/2010/main" val="23262410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3553"/>
                                        </p:tgtEl>
                                        <p:attrNameLst>
                                          <p:attrName>style.visibility</p:attrName>
                                        </p:attrNameLst>
                                      </p:cBhvr>
                                      <p:to>
                                        <p:strVal val="visible"/>
                                      </p:to>
                                    </p:set>
                                    <p:animEffect transition="in" filter="wedge">
                                      <p:cBhvr>
                                        <p:cTn id="7" dur="2000"/>
                                        <p:tgtEl>
                                          <p:spTgt spid="2355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0666"/>
                                        </p:tgtEl>
                                        <p:attrNameLst>
                                          <p:attrName>style.visibility</p:attrName>
                                        </p:attrNameLst>
                                      </p:cBhvr>
                                      <p:to>
                                        <p:strVal val="visible"/>
                                      </p:to>
                                    </p:set>
                                    <p:animEffect transition="in" filter="wheel(1)">
                                      <p:cBhvr>
                                        <p:cTn id="12" dur="2000"/>
                                        <p:tgtEl>
                                          <p:spTgt spid="7066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0674"/>
                                        </p:tgtEl>
                                        <p:attrNameLst>
                                          <p:attrName>style.visibility</p:attrName>
                                        </p:attrNameLst>
                                      </p:cBhvr>
                                      <p:to>
                                        <p:strVal val="visible"/>
                                      </p:to>
                                    </p:set>
                                    <p:animEffect transition="in" filter="wipe(down)">
                                      <p:cBhvr>
                                        <p:cTn id="15" dur="500"/>
                                        <p:tgtEl>
                                          <p:spTgt spid="7067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0663"/>
                                        </p:tgtEl>
                                        <p:attrNameLst>
                                          <p:attrName>style.visibility</p:attrName>
                                        </p:attrNameLst>
                                      </p:cBhvr>
                                      <p:to>
                                        <p:strVal val="visible"/>
                                      </p:to>
                                    </p:set>
                                    <p:animEffect transition="in" filter="barn(inVertical)">
                                      <p:cBhvr>
                                        <p:cTn id="20" dur="500"/>
                                        <p:tgtEl>
                                          <p:spTgt spid="7066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70661"/>
                                        </p:tgtEl>
                                        <p:attrNameLst>
                                          <p:attrName>style.visibility</p:attrName>
                                        </p:attrNameLst>
                                      </p:cBhvr>
                                      <p:to>
                                        <p:strVal val="visible"/>
                                      </p:to>
                                    </p:set>
                                    <p:animEffect transition="in" filter="wipe(down)">
                                      <p:cBhvr>
                                        <p:cTn id="23" dur="500"/>
                                        <p:tgtEl>
                                          <p:spTgt spid="70661"/>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70662"/>
                                        </p:tgtEl>
                                        <p:attrNameLst>
                                          <p:attrName>style.visibility</p:attrName>
                                        </p:attrNameLst>
                                      </p:cBhvr>
                                      <p:to>
                                        <p:strVal val="visible"/>
                                      </p:to>
                                    </p:set>
                                    <p:animEffect transition="in" filter="barn(inVertical)">
                                      <p:cBhvr>
                                        <p:cTn id="26" dur="500"/>
                                        <p:tgtEl>
                                          <p:spTgt spid="70662"/>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70665"/>
                                        </p:tgtEl>
                                        <p:attrNameLst>
                                          <p:attrName>style.visibility</p:attrName>
                                        </p:attrNameLst>
                                      </p:cBhvr>
                                      <p:to>
                                        <p:strVal val="visible"/>
                                      </p:to>
                                    </p:set>
                                    <p:animEffect transition="in" filter="wheel(1)">
                                      <p:cBhvr>
                                        <p:cTn id="31" dur="2000"/>
                                        <p:tgtEl>
                                          <p:spTgt spid="70665"/>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70659"/>
                                        </p:tgtEl>
                                        <p:attrNameLst>
                                          <p:attrName>style.visibility</p:attrName>
                                        </p:attrNameLst>
                                      </p:cBhvr>
                                      <p:to>
                                        <p:strVal val="visible"/>
                                      </p:to>
                                    </p:set>
                                    <p:animEffect transition="in" filter="wheel(1)">
                                      <p:cBhvr>
                                        <p:cTn id="34" dur="2000"/>
                                        <p:tgtEl>
                                          <p:spTgt spid="70659"/>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70675"/>
                                        </p:tgtEl>
                                        <p:attrNameLst>
                                          <p:attrName>style.visibility</p:attrName>
                                        </p:attrNameLst>
                                      </p:cBhvr>
                                      <p:to>
                                        <p:strVal val="visible"/>
                                      </p:to>
                                    </p:set>
                                    <p:animEffect transition="in" filter="wipe(down)">
                                      <p:cBhvr>
                                        <p:cTn id="37" dur="500"/>
                                        <p:tgtEl>
                                          <p:spTgt spid="70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animBg="1"/>
      <p:bldP spid="70661" grpId="0" animBg="1"/>
      <p:bldP spid="70662" grpId="0"/>
      <p:bldP spid="70663" grpId="0" animBg="1"/>
      <p:bldP spid="70665" grpId="0" animBg="1"/>
      <p:bldP spid="70674" grpId="0"/>
      <p:bldP spid="70675" grpId="0"/>
      <p:bldP spid="2355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76200"/>
            <a:ext cx="5181600" cy="563562"/>
          </a:xfrm>
        </p:spPr>
        <p:txBody>
          <a:bodyPr/>
          <a:lstStyle/>
          <a:p>
            <a:r>
              <a:rPr lang="en-US" dirty="0">
                <a:latin typeface="Times New Roman" pitchFamily="18" charset="0"/>
                <a:cs typeface="Times New Roman" pitchFamily="18" charset="0"/>
              </a:rPr>
              <a:t>Thu </a:t>
            </a:r>
            <a:r>
              <a:rPr lang="en-US" dirty="0" err="1">
                <a:latin typeface="Times New Roman" pitchFamily="18" charset="0"/>
                <a:cs typeface="Times New Roman" pitchFamily="18" charset="0"/>
              </a:rPr>
              <a:t>nhập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trong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kỳ</a:t>
            </a:r>
            <a:endParaRPr lang="vi-VN" dirty="0">
              <a:latin typeface="Times New Roman" pitchFamily="18" charset="0"/>
              <a:cs typeface="Times New Roman" pitchFamily="18" charset="0"/>
            </a:endParaRPr>
          </a:p>
        </p:txBody>
      </p:sp>
      <p:sp>
        <p:nvSpPr>
          <p:cNvPr id="2049" name="Rectangle 1"/>
          <p:cNvSpPr>
            <a:spLocks noChangeArrowheads="1"/>
          </p:cNvSpPr>
          <p:nvPr/>
        </p:nvSpPr>
        <p:spPr bwMode="auto">
          <a:xfrm>
            <a:off x="152400" y="1385753"/>
            <a:ext cx="883920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dirty="0">
                <a:latin typeface="Times New Roman" pitchFamily="18" charset="0"/>
                <a:cs typeface="Times New Roman" pitchFamily="18" charset="0"/>
              </a:rPr>
              <a:t>Thu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bằng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chịu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miễn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khoản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lỗ</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chuyển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năm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trước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Thu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thức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sau</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152400" y="2727960"/>
          <a:ext cx="8839199" cy="945642"/>
        </p:xfrm>
        <a:graphic>
          <a:graphicData uri="http://schemas.openxmlformats.org/drawingml/2006/table">
            <a:tbl>
              <a:tblPr/>
              <a:tblGrid>
                <a:gridCol w="1473201">
                  <a:extLst>
                    <a:ext uri="{9D8B030D-6E8A-4147-A177-3AD203B41FA5}">
                      <a16:colId xmlns:a16="http://schemas.microsoft.com/office/drawing/2014/main" val="20000"/>
                    </a:ext>
                  </a:extLst>
                </a:gridCol>
                <a:gridCol w="379476">
                  <a:extLst>
                    <a:ext uri="{9D8B030D-6E8A-4147-A177-3AD203B41FA5}">
                      <a16:colId xmlns:a16="http://schemas.microsoft.com/office/drawing/2014/main" val="20001"/>
                    </a:ext>
                  </a:extLst>
                </a:gridCol>
                <a:gridCol w="1391066">
                  <a:extLst>
                    <a:ext uri="{9D8B030D-6E8A-4147-A177-3AD203B41FA5}">
                      <a16:colId xmlns:a16="http://schemas.microsoft.com/office/drawing/2014/main" val="20002"/>
                    </a:ext>
                  </a:extLst>
                </a:gridCol>
                <a:gridCol w="338929">
                  <a:extLst>
                    <a:ext uri="{9D8B030D-6E8A-4147-A177-3AD203B41FA5}">
                      <a16:colId xmlns:a16="http://schemas.microsoft.com/office/drawing/2014/main" val="20003"/>
                    </a:ext>
                  </a:extLst>
                </a:gridCol>
                <a:gridCol w="2042935">
                  <a:extLst>
                    <a:ext uri="{9D8B030D-6E8A-4147-A177-3AD203B41FA5}">
                      <a16:colId xmlns:a16="http://schemas.microsoft.com/office/drawing/2014/main" val="20004"/>
                    </a:ext>
                  </a:extLst>
                </a:gridCol>
                <a:gridCol w="379476">
                  <a:extLst>
                    <a:ext uri="{9D8B030D-6E8A-4147-A177-3AD203B41FA5}">
                      <a16:colId xmlns:a16="http://schemas.microsoft.com/office/drawing/2014/main" val="20005"/>
                    </a:ext>
                  </a:extLst>
                </a:gridCol>
                <a:gridCol w="2834116">
                  <a:extLst>
                    <a:ext uri="{9D8B030D-6E8A-4147-A177-3AD203B41FA5}">
                      <a16:colId xmlns:a16="http://schemas.microsoft.com/office/drawing/2014/main" val="20006"/>
                    </a:ext>
                  </a:extLst>
                </a:gridCol>
              </a:tblGrid>
              <a:tr h="0">
                <a:tc>
                  <a:txBody>
                    <a:bodyPr/>
                    <a:lstStyle/>
                    <a:p>
                      <a:pPr algn="ctr">
                        <a:lnSpc>
                          <a:spcPct val="150000"/>
                        </a:lnSpc>
                        <a:spcAft>
                          <a:spcPts val="0"/>
                        </a:spcAft>
                      </a:pPr>
                      <a:r>
                        <a:rPr lang="en-US" sz="2200" b="1" dirty="0">
                          <a:latin typeface="Times New Roman" pitchFamily="18" charset="0"/>
                          <a:ea typeface="MS Mincho"/>
                          <a:cs typeface="Times New Roman" pitchFamily="18" charset="0"/>
                        </a:rPr>
                        <a:t>Thu </a:t>
                      </a:r>
                      <a:r>
                        <a:rPr lang="en-US" sz="2200" b="1" dirty="0" err="1">
                          <a:latin typeface="Times New Roman" pitchFamily="18" charset="0"/>
                          <a:ea typeface="MS Mincho"/>
                          <a:cs typeface="Times New Roman" pitchFamily="18" charset="0"/>
                        </a:rPr>
                        <a:t>nhập</a:t>
                      </a:r>
                      <a:r>
                        <a:rPr lang="en-US" sz="2200" b="1" dirty="0">
                          <a:latin typeface="Times New Roman" pitchFamily="18" charset="0"/>
                          <a:ea typeface="MS Mincho"/>
                          <a:cs typeface="Times New Roman" pitchFamily="18" charset="0"/>
                        </a:rPr>
                        <a:t> </a:t>
                      </a:r>
                      <a:endParaRPr lang="vi-VN" sz="2200" dirty="0">
                        <a:latin typeface="Times New Roman" pitchFamily="18" charset="0"/>
                        <a:ea typeface="Times New Roman"/>
                        <a:cs typeface="Times New Roman" pitchFamily="18" charset="0"/>
                      </a:endParaRPr>
                    </a:p>
                    <a:p>
                      <a:pPr algn="ctr">
                        <a:lnSpc>
                          <a:spcPct val="150000"/>
                        </a:lnSpc>
                        <a:spcAft>
                          <a:spcPts val="0"/>
                        </a:spcAft>
                      </a:pPr>
                      <a:r>
                        <a:rPr lang="en-US" sz="2200" b="1" dirty="0" err="1">
                          <a:latin typeface="Times New Roman" pitchFamily="18" charset="0"/>
                          <a:ea typeface="MS Mincho"/>
                          <a:cs typeface="Times New Roman" pitchFamily="18" charset="0"/>
                        </a:rPr>
                        <a:t>tính</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thuế</a:t>
                      </a:r>
                      <a:endParaRPr lang="vi-VN" sz="2200" dirty="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200" b="1">
                          <a:latin typeface="Times New Roman" pitchFamily="18" charset="0"/>
                          <a:ea typeface="MS Mincho"/>
                          <a:cs typeface="Times New Roman" pitchFamily="18" charset="0"/>
                        </a:rPr>
                        <a:t>=</a:t>
                      </a:r>
                      <a:endParaRPr lang="vi-VN" sz="220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200" b="1" dirty="0">
                          <a:latin typeface="Times New Roman" pitchFamily="18" charset="0"/>
                          <a:ea typeface="MS Mincho"/>
                          <a:cs typeface="Times New Roman" pitchFamily="18" charset="0"/>
                        </a:rPr>
                        <a:t>Thu </a:t>
                      </a:r>
                      <a:r>
                        <a:rPr lang="en-US" sz="2200" b="1" dirty="0" err="1">
                          <a:latin typeface="Times New Roman" pitchFamily="18" charset="0"/>
                          <a:ea typeface="MS Mincho"/>
                          <a:cs typeface="Times New Roman" pitchFamily="18" charset="0"/>
                        </a:rPr>
                        <a:t>nhập</a:t>
                      </a:r>
                      <a:endParaRPr lang="vi-VN" sz="2200" dirty="0">
                        <a:latin typeface="Times New Roman" pitchFamily="18" charset="0"/>
                        <a:ea typeface="Times New Roman"/>
                        <a:cs typeface="Times New Roman" pitchFamily="18" charset="0"/>
                      </a:endParaRPr>
                    </a:p>
                    <a:p>
                      <a:pPr algn="ctr">
                        <a:lnSpc>
                          <a:spcPct val="150000"/>
                        </a:lnSpc>
                        <a:spcAft>
                          <a:spcPts val="0"/>
                        </a:spcAft>
                      </a:pPr>
                      <a:r>
                        <a:rPr lang="en-US" sz="2200" b="1" dirty="0" err="1">
                          <a:latin typeface="Times New Roman" pitchFamily="18" charset="0"/>
                          <a:ea typeface="MS Mincho"/>
                          <a:cs typeface="Times New Roman" pitchFamily="18" charset="0"/>
                        </a:rPr>
                        <a:t>chịu</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thuế</a:t>
                      </a:r>
                      <a:endParaRPr lang="vi-VN" sz="2200" dirty="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200" b="1">
                          <a:latin typeface="Times New Roman" pitchFamily="18" charset="0"/>
                          <a:ea typeface="MS Mincho"/>
                          <a:cs typeface="Times New Roman" pitchFamily="18" charset="0"/>
                        </a:rPr>
                        <a:t>-</a:t>
                      </a:r>
                      <a:endParaRPr lang="vi-VN" sz="220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200" b="1">
                          <a:latin typeface="Times New Roman" pitchFamily="18" charset="0"/>
                          <a:ea typeface="MS Mincho"/>
                          <a:cs typeface="Times New Roman" pitchFamily="18" charset="0"/>
                        </a:rPr>
                        <a:t>Thu nhập được </a:t>
                      </a:r>
                      <a:endParaRPr lang="vi-VN" sz="2200">
                        <a:latin typeface="Times New Roman" pitchFamily="18" charset="0"/>
                        <a:ea typeface="Times New Roman"/>
                        <a:cs typeface="Times New Roman" pitchFamily="18" charset="0"/>
                      </a:endParaRPr>
                    </a:p>
                    <a:p>
                      <a:pPr algn="ctr">
                        <a:lnSpc>
                          <a:spcPct val="150000"/>
                        </a:lnSpc>
                        <a:spcAft>
                          <a:spcPts val="0"/>
                        </a:spcAft>
                      </a:pPr>
                      <a:r>
                        <a:rPr lang="en-US" sz="2200" b="1">
                          <a:latin typeface="Times New Roman" pitchFamily="18" charset="0"/>
                          <a:ea typeface="MS Mincho"/>
                          <a:cs typeface="Times New Roman" pitchFamily="18" charset="0"/>
                        </a:rPr>
                        <a:t>miễn thuế</a:t>
                      </a:r>
                      <a:endParaRPr lang="vi-VN" sz="220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200" b="1">
                          <a:latin typeface="Times New Roman" pitchFamily="18" charset="0"/>
                          <a:ea typeface="MS Mincho"/>
                          <a:cs typeface="Times New Roman" pitchFamily="18" charset="0"/>
                        </a:rPr>
                        <a:t>+</a:t>
                      </a:r>
                      <a:endParaRPr lang="vi-VN" sz="220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200" b="1" dirty="0" err="1">
                          <a:latin typeface="Times New Roman" pitchFamily="18" charset="0"/>
                          <a:ea typeface="MS Mincho"/>
                          <a:cs typeface="Times New Roman" pitchFamily="18" charset="0"/>
                        </a:rPr>
                        <a:t>Các</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khoản</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lỗ</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được</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kết</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chuyển</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theo</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quy</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định</a:t>
                      </a:r>
                      <a:endParaRPr lang="vi-VN" sz="2200" dirty="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31745" name="Rectangle 1"/>
          <p:cNvSpPr>
            <a:spLocks noChangeArrowheads="1"/>
          </p:cNvSpPr>
          <p:nvPr/>
        </p:nvSpPr>
        <p:spPr bwMode="auto">
          <a:xfrm>
            <a:off x="228600" y="4073604"/>
            <a:ext cx="868680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Thu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chịu</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trong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kỳ</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bao</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gồm</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hoạt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động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sản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xuất</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khác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Thu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chịu</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trong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kỳ</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xác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như</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sau</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en-US" sz="22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7" name="Table 6"/>
          <p:cNvGraphicFramePr>
            <a:graphicFrameLocks noGrp="1"/>
          </p:cNvGraphicFramePr>
          <p:nvPr/>
        </p:nvGraphicFramePr>
        <p:xfrm>
          <a:off x="304800" y="5334000"/>
          <a:ext cx="8534400" cy="945642"/>
        </p:xfrm>
        <a:graphic>
          <a:graphicData uri="http://schemas.openxmlformats.org/drawingml/2006/table">
            <a:tbl>
              <a:tblPr/>
              <a:tblGrid>
                <a:gridCol w="1522113">
                  <a:extLst>
                    <a:ext uri="{9D8B030D-6E8A-4147-A177-3AD203B41FA5}">
                      <a16:colId xmlns:a16="http://schemas.microsoft.com/office/drawing/2014/main" val="20000"/>
                    </a:ext>
                  </a:extLst>
                </a:gridCol>
                <a:gridCol w="367082">
                  <a:extLst>
                    <a:ext uri="{9D8B030D-6E8A-4147-A177-3AD203B41FA5}">
                      <a16:colId xmlns:a16="http://schemas.microsoft.com/office/drawing/2014/main" val="20001"/>
                    </a:ext>
                  </a:extLst>
                </a:gridCol>
                <a:gridCol w="1452282">
                  <a:extLst>
                    <a:ext uri="{9D8B030D-6E8A-4147-A177-3AD203B41FA5}">
                      <a16:colId xmlns:a16="http://schemas.microsoft.com/office/drawing/2014/main" val="20002"/>
                    </a:ext>
                  </a:extLst>
                </a:gridCol>
                <a:gridCol w="428418">
                  <a:extLst>
                    <a:ext uri="{9D8B030D-6E8A-4147-A177-3AD203B41FA5}">
                      <a16:colId xmlns:a16="http://schemas.microsoft.com/office/drawing/2014/main" val="20003"/>
                    </a:ext>
                  </a:extLst>
                </a:gridCol>
                <a:gridCol w="2157191">
                  <a:extLst>
                    <a:ext uri="{9D8B030D-6E8A-4147-A177-3AD203B41FA5}">
                      <a16:colId xmlns:a16="http://schemas.microsoft.com/office/drawing/2014/main" val="20004"/>
                    </a:ext>
                  </a:extLst>
                </a:gridCol>
                <a:gridCol w="426531">
                  <a:extLst>
                    <a:ext uri="{9D8B030D-6E8A-4147-A177-3AD203B41FA5}">
                      <a16:colId xmlns:a16="http://schemas.microsoft.com/office/drawing/2014/main" val="20005"/>
                    </a:ext>
                  </a:extLst>
                </a:gridCol>
                <a:gridCol w="2180783">
                  <a:extLst>
                    <a:ext uri="{9D8B030D-6E8A-4147-A177-3AD203B41FA5}">
                      <a16:colId xmlns:a16="http://schemas.microsoft.com/office/drawing/2014/main" val="20006"/>
                    </a:ext>
                  </a:extLst>
                </a:gridCol>
              </a:tblGrid>
              <a:tr h="0">
                <a:tc>
                  <a:txBody>
                    <a:bodyPr/>
                    <a:lstStyle/>
                    <a:p>
                      <a:pPr algn="ctr">
                        <a:lnSpc>
                          <a:spcPct val="150000"/>
                        </a:lnSpc>
                        <a:spcAft>
                          <a:spcPts val="0"/>
                        </a:spcAft>
                      </a:pPr>
                      <a:r>
                        <a:rPr lang="en-US" sz="2200" b="1" dirty="0">
                          <a:latin typeface="Times New Roman" pitchFamily="18" charset="0"/>
                          <a:ea typeface="MS Mincho"/>
                          <a:cs typeface="Times New Roman" pitchFamily="18" charset="0"/>
                        </a:rPr>
                        <a:t>Thu </a:t>
                      </a:r>
                      <a:r>
                        <a:rPr lang="en-US" sz="2200" b="1" dirty="0" err="1">
                          <a:latin typeface="Times New Roman" pitchFamily="18" charset="0"/>
                          <a:ea typeface="MS Mincho"/>
                          <a:cs typeface="Times New Roman" pitchFamily="18" charset="0"/>
                        </a:rPr>
                        <a:t>nhập</a:t>
                      </a:r>
                      <a:r>
                        <a:rPr lang="en-US" sz="2200" b="1" dirty="0">
                          <a:latin typeface="Times New Roman" pitchFamily="18" charset="0"/>
                          <a:ea typeface="MS Mincho"/>
                          <a:cs typeface="Times New Roman" pitchFamily="18" charset="0"/>
                        </a:rPr>
                        <a:t> </a:t>
                      </a:r>
                      <a:endParaRPr lang="vi-VN" sz="2200" dirty="0">
                        <a:latin typeface="Times New Roman" pitchFamily="18" charset="0"/>
                        <a:ea typeface="Times New Roman"/>
                        <a:cs typeface="Times New Roman" pitchFamily="18" charset="0"/>
                      </a:endParaRPr>
                    </a:p>
                    <a:p>
                      <a:pPr algn="ctr">
                        <a:lnSpc>
                          <a:spcPct val="150000"/>
                        </a:lnSpc>
                        <a:spcAft>
                          <a:spcPts val="0"/>
                        </a:spcAft>
                      </a:pPr>
                      <a:r>
                        <a:rPr lang="en-US" sz="2200" b="1" dirty="0" err="1">
                          <a:latin typeface="Times New Roman" pitchFamily="18" charset="0"/>
                          <a:ea typeface="MS Mincho"/>
                          <a:cs typeface="Times New Roman" pitchFamily="18" charset="0"/>
                        </a:rPr>
                        <a:t>chịu</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thuế</a:t>
                      </a:r>
                      <a:endParaRPr lang="vi-VN" sz="2200" dirty="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200" b="1">
                          <a:latin typeface="Times New Roman" pitchFamily="18" charset="0"/>
                          <a:ea typeface="MS Mincho"/>
                          <a:cs typeface="Times New Roman" pitchFamily="18" charset="0"/>
                        </a:rPr>
                        <a:t>=</a:t>
                      </a:r>
                      <a:endParaRPr lang="vi-VN" sz="220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200" b="1" dirty="0" err="1">
                          <a:latin typeface="Times New Roman" pitchFamily="18" charset="0"/>
                          <a:ea typeface="MS Mincho"/>
                          <a:cs typeface="Times New Roman" pitchFamily="18" charset="0"/>
                        </a:rPr>
                        <a:t>Doanh</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thu</a:t>
                      </a:r>
                      <a:endParaRPr lang="vi-VN" sz="2200" dirty="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200" b="1">
                          <a:latin typeface="Times New Roman" pitchFamily="18" charset="0"/>
                          <a:ea typeface="MS Mincho"/>
                          <a:cs typeface="Times New Roman" pitchFamily="18" charset="0"/>
                        </a:rPr>
                        <a:t>-</a:t>
                      </a:r>
                      <a:endParaRPr lang="vi-VN" sz="220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200" b="1" dirty="0">
                          <a:latin typeface="Times New Roman" pitchFamily="18" charset="0"/>
                          <a:ea typeface="MS Mincho"/>
                          <a:cs typeface="Times New Roman" pitchFamily="18" charset="0"/>
                        </a:rPr>
                        <a:t>Chi </a:t>
                      </a:r>
                      <a:r>
                        <a:rPr lang="en-US" sz="2200" b="1" dirty="0" err="1">
                          <a:latin typeface="Times New Roman" pitchFamily="18" charset="0"/>
                          <a:ea typeface="MS Mincho"/>
                          <a:cs typeface="Times New Roman" pitchFamily="18" charset="0"/>
                        </a:rPr>
                        <a:t>phí</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được</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trừ</a:t>
                      </a:r>
                      <a:endParaRPr lang="vi-VN" sz="2200" dirty="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200" b="1">
                          <a:latin typeface="Times New Roman" pitchFamily="18" charset="0"/>
                          <a:ea typeface="MS Mincho"/>
                          <a:cs typeface="Times New Roman" pitchFamily="18" charset="0"/>
                        </a:rPr>
                        <a:t>+</a:t>
                      </a:r>
                      <a:endParaRPr lang="vi-VN" sz="220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200" b="1" dirty="0" err="1">
                          <a:latin typeface="Times New Roman" pitchFamily="18" charset="0"/>
                          <a:ea typeface="MS Mincho"/>
                          <a:cs typeface="Times New Roman" pitchFamily="18" charset="0"/>
                        </a:rPr>
                        <a:t>Các</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khoản</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thu</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nhập</a:t>
                      </a:r>
                      <a:r>
                        <a:rPr lang="en-US" sz="2200" b="1" dirty="0">
                          <a:latin typeface="Times New Roman" pitchFamily="18" charset="0"/>
                          <a:ea typeface="MS Mincho"/>
                          <a:cs typeface="Times New Roman" pitchFamily="18" charset="0"/>
                        </a:rPr>
                        <a:t> </a:t>
                      </a:r>
                      <a:r>
                        <a:rPr lang="en-US" sz="2200" b="1" dirty="0" err="1">
                          <a:latin typeface="Times New Roman" pitchFamily="18" charset="0"/>
                          <a:ea typeface="MS Mincho"/>
                          <a:cs typeface="Times New Roman" pitchFamily="18" charset="0"/>
                        </a:rPr>
                        <a:t>khác</a:t>
                      </a:r>
                      <a:endParaRPr lang="vi-VN" sz="2200" dirty="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4" fill="hold" grpId="0" nodeType="clickEffect">
                                  <p:stCondLst>
                                    <p:cond delay="0"/>
                                  </p:stCondLst>
                                  <p:childTnLst>
                                    <p:set>
                                      <p:cBhvr>
                                        <p:cTn id="10" dur="1" fill="hold">
                                          <p:stCondLst>
                                            <p:cond delay="0"/>
                                          </p:stCondLst>
                                        </p:cTn>
                                        <p:tgtEl>
                                          <p:spTgt spid="2049"/>
                                        </p:tgtEl>
                                        <p:attrNameLst>
                                          <p:attrName>style.visibility</p:attrName>
                                        </p:attrNameLst>
                                      </p:cBhvr>
                                      <p:to>
                                        <p:strVal val="visible"/>
                                      </p:to>
                                    </p:set>
                                    <p:animEffect transition="in" filter="wheel(4)">
                                      <p:cBhvr>
                                        <p:cTn id="11" dur="2000"/>
                                        <p:tgtEl>
                                          <p:spTgt spid="2049"/>
                                        </p:tgtEl>
                                      </p:cBhvr>
                                    </p:animEffect>
                                  </p:childTnLst>
                                </p:cTn>
                              </p:par>
                              <p:par>
                                <p:cTn id="12" presetID="20"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edge">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4" fill="hold" grpId="0" nodeType="clickEffect">
                                  <p:stCondLst>
                                    <p:cond delay="0"/>
                                  </p:stCondLst>
                                  <p:childTnLst>
                                    <p:set>
                                      <p:cBhvr>
                                        <p:cTn id="18" dur="1" fill="hold">
                                          <p:stCondLst>
                                            <p:cond delay="0"/>
                                          </p:stCondLst>
                                        </p:cTn>
                                        <p:tgtEl>
                                          <p:spTgt spid="31745"/>
                                        </p:tgtEl>
                                        <p:attrNameLst>
                                          <p:attrName>style.visibility</p:attrName>
                                        </p:attrNameLst>
                                      </p:cBhvr>
                                      <p:to>
                                        <p:strVal val="visible"/>
                                      </p:to>
                                    </p:set>
                                    <p:animEffect transition="in" filter="wheel(4)">
                                      <p:cBhvr>
                                        <p:cTn id="19" dur="2000"/>
                                        <p:tgtEl>
                                          <p:spTgt spid="31745"/>
                                        </p:tgtEl>
                                      </p:cBhvr>
                                    </p:animEffect>
                                  </p:childTnLst>
                                </p:cTn>
                              </p:par>
                              <p:par>
                                <p:cTn id="20" presetID="21" presetClass="entr" presetSubtype="4"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4)">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49" grpId="0"/>
      <p:bldP spid="3174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109538"/>
            <a:ext cx="2667000" cy="563562"/>
          </a:xfrm>
        </p:spPr>
        <p:txBody>
          <a:bodyPr/>
          <a:lstStyle/>
          <a:p>
            <a:pPr algn="ctr"/>
            <a:r>
              <a:rPr lang="en-US" sz="3600" dirty="0" err="1">
                <a:latin typeface="Times New Roman" pitchFamily="18" charset="0"/>
                <a:cs typeface="Times New Roman" pitchFamily="18" charset="0"/>
              </a:rPr>
              <a:t>Thuế</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suất</a:t>
            </a:r>
            <a:endParaRPr lang="vi-VN" sz="3600" dirty="0"/>
          </a:p>
        </p:txBody>
      </p:sp>
      <p:sp>
        <p:nvSpPr>
          <p:cNvPr id="3" name="Content Placeholder 2"/>
          <p:cNvSpPr>
            <a:spLocks noGrp="1"/>
          </p:cNvSpPr>
          <p:nvPr>
            <p:ph idx="1"/>
          </p:nvPr>
        </p:nvSpPr>
        <p:spPr>
          <a:xfrm>
            <a:off x="-76200" y="990600"/>
            <a:ext cx="5791200" cy="5715000"/>
          </a:xfrm>
        </p:spPr>
        <p:txBody>
          <a:bodyPr/>
          <a:lstStyle/>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TNDN: (Theo </a:t>
            </a:r>
            <a:r>
              <a:rPr lang="en-US" sz="2000" b="0" dirty="0" err="1">
                <a:solidFill>
                  <a:schemeClr val="tx1"/>
                </a:solidFill>
                <a:latin typeface="Times New Roman" pitchFamily="18" charset="0"/>
                <a:cs typeface="Times New Roman" pitchFamily="18" charset="0"/>
              </a:rPr>
              <a:t>Khoản</a:t>
            </a:r>
            <a:r>
              <a:rPr lang="en-US" sz="2000" b="0" dirty="0">
                <a:solidFill>
                  <a:schemeClr val="tx1"/>
                </a:solidFill>
                <a:latin typeface="Times New Roman" pitchFamily="18" charset="0"/>
                <a:cs typeface="Times New Roman" pitchFamily="18" charset="0"/>
              </a:rPr>
              <a:t> 6 </a:t>
            </a:r>
            <a:r>
              <a:rPr lang="en-US" sz="2000" b="0" dirty="0" err="1">
                <a:solidFill>
                  <a:schemeClr val="tx1"/>
                </a:solidFill>
                <a:latin typeface="Times New Roman" pitchFamily="18" charset="0"/>
                <a:cs typeface="Times New Roman" pitchFamily="18" charset="0"/>
              </a:rPr>
              <a:t>Điều</a:t>
            </a:r>
            <a:r>
              <a:rPr lang="en-US" sz="2000" b="0" dirty="0">
                <a:solidFill>
                  <a:schemeClr val="tx1"/>
                </a:solidFill>
                <a:latin typeface="Times New Roman" pitchFamily="18" charset="0"/>
                <a:cs typeface="Times New Roman" pitchFamily="18" charset="0"/>
              </a:rPr>
              <a:t> 1 </a:t>
            </a:r>
            <a:r>
              <a:rPr lang="en-US" sz="2000" b="0" dirty="0" err="1">
                <a:solidFill>
                  <a:schemeClr val="tx1"/>
                </a:solidFill>
                <a:latin typeface="Times New Roman" pitchFamily="18" charset="0"/>
                <a:cs typeface="Times New Roman" pitchFamily="18" charset="0"/>
              </a:rPr>
              <a:t>Luật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a:t>
            </a:r>
            <a:r>
              <a:rPr lang="en-US" sz="2000" b="0" dirty="0">
                <a:solidFill>
                  <a:schemeClr val="tx1"/>
                </a:solidFill>
                <a:latin typeface="Times New Roman" pitchFamily="18" charset="0"/>
                <a:cs typeface="Times New Roman" pitchFamily="18" charset="0"/>
              </a:rPr>
              <a:t> 32/2013/QH13 - </a:t>
            </a:r>
            <a:r>
              <a:rPr lang="en-US" sz="2000" b="0" dirty="0" err="1">
                <a:solidFill>
                  <a:schemeClr val="tx1"/>
                </a:solidFill>
                <a:latin typeface="Times New Roman" pitchFamily="18" charset="0"/>
                <a:cs typeface="Times New Roman" pitchFamily="18" charset="0"/>
              </a:rPr>
              <a:t>Luật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doanh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nghiệp</a:t>
            </a:r>
            <a:r>
              <a:rPr lang="en-US" sz="2000" b="0" dirty="0">
                <a:solidFill>
                  <a:schemeClr val="tx1"/>
                </a:solidFill>
                <a:latin typeface="Times New Roman" pitchFamily="18" charset="0"/>
                <a:cs typeface="Times New Roman" pitchFamily="18" charset="0"/>
              </a:rPr>
              <a:t>, ban </a:t>
            </a:r>
            <a:r>
              <a:rPr lang="en-US" sz="2000" b="0" dirty="0" err="1">
                <a:solidFill>
                  <a:schemeClr val="tx1"/>
                </a:solidFill>
                <a:latin typeface="Times New Roman" pitchFamily="18" charset="0"/>
                <a:cs typeface="Times New Roman" pitchFamily="18" charset="0"/>
              </a:rPr>
              <a:t>hành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ngày</a:t>
            </a:r>
            <a:r>
              <a:rPr lang="en-US" sz="2000" b="0" dirty="0">
                <a:solidFill>
                  <a:schemeClr val="tx1"/>
                </a:solidFill>
                <a:latin typeface="Times New Roman" pitchFamily="18" charset="0"/>
                <a:cs typeface="Times New Roman" pitchFamily="18" charset="0"/>
              </a:rPr>
              <a:t> 19/6/2013,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hiệu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ngày</a:t>
            </a:r>
            <a:r>
              <a:rPr lang="en-US" sz="2000" b="0" dirty="0">
                <a:solidFill>
                  <a:schemeClr val="tx1"/>
                </a:solidFill>
                <a:latin typeface="Times New Roman" pitchFamily="18" charset="0"/>
                <a:cs typeface="Times New Roman" pitchFamily="18" charset="0"/>
              </a:rPr>
              <a:t> 01/01/2014):</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doanh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nghiệp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a:t>
            </a:r>
            <a:r>
              <a:rPr lang="en-US" sz="2000" b="0" dirty="0">
                <a:solidFill>
                  <a:schemeClr val="tx1"/>
                </a:solidFill>
                <a:latin typeface="Times New Roman" pitchFamily="18" charset="0"/>
                <a:cs typeface="Times New Roman" pitchFamily="18" charset="0"/>
              </a:rPr>
              <a:t> 22% </a:t>
            </a:r>
            <a:r>
              <a:rPr lang="en-US" sz="2000" b="0" dirty="0" err="1">
                <a:solidFill>
                  <a:schemeClr val="tx1"/>
                </a:solidFill>
                <a:latin typeface="Times New Roman" pitchFamily="18" charset="0"/>
                <a:cs typeface="Times New Roman" pitchFamily="18" charset="0"/>
              </a:rPr>
              <a:t>kể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ngày</a:t>
            </a:r>
            <a:r>
              <a:rPr lang="en-US" sz="2000" b="0" dirty="0">
                <a:solidFill>
                  <a:schemeClr val="tx1"/>
                </a:solidFill>
                <a:latin typeface="Times New Roman" pitchFamily="18" charset="0"/>
                <a:cs typeface="Times New Roman" pitchFamily="18" charset="0"/>
              </a:rPr>
              <a:t> 01/01/2014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chuyển</a:t>
            </a:r>
            <a:r>
              <a:rPr lang="en-US" sz="2000" b="0" dirty="0">
                <a:solidFill>
                  <a:schemeClr val="tx1"/>
                </a:solidFill>
                <a:latin typeface="Times New Roman" pitchFamily="18" charset="0"/>
                <a:cs typeface="Times New Roman" pitchFamily="18" charset="0"/>
              </a:rPr>
              <a:t> sang </a:t>
            </a:r>
            <a:r>
              <a:rPr lang="en-US" sz="2000" b="0" dirty="0" err="1">
                <a:solidFill>
                  <a:schemeClr val="tx1"/>
                </a:solidFill>
                <a:latin typeface="Times New Roman" pitchFamily="18" charset="0"/>
                <a:cs typeface="Times New Roman" pitchFamily="18" charset="0"/>
              </a:rPr>
              <a:t>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20% </a:t>
            </a:r>
            <a:r>
              <a:rPr lang="en-US" sz="2000" b="0" dirty="0" err="1">
                <a:solidFill>
                  <a:schemeClr val="tx1"/>
                </a:solidFill>
                <a:latin typeface="Times New Roman" pitchFamily="18" charset="0"/>
                <a:cs typeface="Times New Roman" pitchFamily="18" charset="0"/>
              </a:rPr>
              <a:t>kể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ngày</a:t>
            </a:r>
            <a:r>
              <a:rPr lang="en-US" sz="2000" b="0" dirty="0">
                <a:solidFill>
                  <a:schemeClr val="tx1"/>
                </a:solidFill>
                <a:latin typeface="Times New Roman" pitchFamily="18" charset="0"/>
                <a:cs typeface="Times New Roman" pitchFamily="18" charset="0"/>
              </a:rPr>
              <a:t> 01/01/2016.</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doanh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nghiệp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a:t>
            </a:r>
            <a:r>
              <a:rPr lang="en-US" sz="2000" b="0" dirty="0">
                <a:solidFill>
                  <a:schemeClr val="tx1"/>
                </a:solidFill>
                <a:latin typeface="Times New Roman" pitchFamily="18" charset="0"/>
                <a:cs typeface="Times New Roman" pitchFamily="18" charset="0"/>
              </a:rPr>
              <a:t> 20%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doanh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nghiệp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tổng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doanh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năm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trước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liền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kề</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quá</a:t>
            </a:r>
            <a:r>
              <a:rPr lang="en-US" sz="2000" b="0" dirty="0">
                <a:solidFill>
                  <a:schemeClr val="tx1"/>
                </a:solidFill>
                <a:latin typeface="Times New Roman" pitchFamily="18" charset="0"/>
                <a:cs typeface="Times New Roman" pitchFamily="18" charset="0"/>
              </a:rPr>
              <a:t> 20 </a:t>
            </a:r>
            <a:r>
              <a:rPr lang="en-US" sz="2000" b="0" dirty="0" err="1">
                <a:solidFill>
                  <a:schemeClr val="tx1"/>
                </a:solidFill>
                <a:latin typeface="Times New Roman" pitchFamily="18" charset="0"/>
                <a:cs typeface="Times New Roman" pitchFamily="18" charset="0"/>
              </a:rPr>
              <a:t>tỷ</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doanh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nghiệp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hoạt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động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tìm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kiếm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thăm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dò</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khai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Việt</a:t>
            </a:r>
            <a:r>
              <a:rPr lang="en-US" sz="2000" b="0" dirty="0">
                <a:solidFill>
                  <a:schemeClr val="tx1"/>
                </a:solidFill>
                <a:latin typeface="Times New Roman" pitchFamily="18" charset="0"/>
                <a:cs typeface="Times New Roman" pitchFamily="18" charset="0"/>
              </a:rPr>
              <a:t> Nam </a:t>
            </a:r>
            <a:r>
              <a:rPr lang="en-US" sz="2000" b="0" dirty="0" err="1">
                <a:solidFill>
                  <a:schemeClr val="tx1"/>
                </a:solidFill>
                <a:latin typeface="Times New Roman" pitchFamily="18" charset="0"/>
                <a:cs typeface="Times New Roman" pitchFamily="18" charset="0"/>
              </a:rPr>
              <a:t>từ</a:t>
            </a:r>
            <a:r>
              <a:rPr lang="en-US" sz="2000" b="0" dirty="0">
                <a:solidFill>
                  <a:schemeClr val="tx1"/>
                </a:solidFill>
                <a:latin typeface="Times New Roman" pitchFamily="18" charset="0"/>
                <a:cs typeface="Times New Roman" pitchFamily="18" charset="0"/>
              </a:rPr>
              <a:t> 32% </a:t>
            </a:r>
            <a:r>
              <a:rPr lang="en-US" sz="2000" b="0" dirty="0" err="1">
                <a:solidFill>
                  <a:schemeClr val="tx1"/>
                </a:solidFill>
                <a:latin typeface="Times New Roman" pitchFamily="18" charset="0"/>
                <a:cs typeface="Times New Roman" pitchFamily="18" charset="0"/>
              </a:rPr>
              <a:t>đến</a:t>
            </a:r>
            <a:r>
              <a:rPr lang="en-US" sz="2000" b="0" dirty="0">
                <a:solidFill>
                  <a:schemeClr val="tx1"/>
                </a:solidFill>
                <a:latin typeface="Times New Roman" pitchFamily="18" charset="0"/>
                <a:cs typeface="Times New Roman" pitchFamily="18" charset="0"/>
              </a:rPr>
              <a:t> 50%. </a:t>
            </a:r>
            <a:r>
              <a:rPr lang="en-US" sz="2000" b="0" dirty="0" err="1">
                <a:solidFill>
                  <a:schemeClr val="tx1"/>
                </a:solidFill>
                <a:latin typeface="Times New Roman" pitchFamily="18" charset="0"/>
                <a:cs typeface="Times New Roman" pitchFamily="18" charset="0"/>
              </a:rPr>
              <a:t>Căn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cứ</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vị</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khai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điều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kiện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khai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trữ</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lượng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mỏ</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doanh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nghiệp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dự</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tư</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tìm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kiếm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thăm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dò</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khai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gửi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hồ</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dự</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tư</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đến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Bộ</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Tài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chính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trình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Thủ</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tướng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Chính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phủ</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quyết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mức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cự</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từng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dự</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từng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sở</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kinh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doanh</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p:txBody>
      </p:sp>
      <p:sp>
        <p:nvSpPr>
          <p:cNvPr id="30722" name="AutoShape 2" descr="Thuế giá trị gia tăng (VAT) đối với hàng nhập khẩu - HP Toàn Cầ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30724" name="AutoShape 4" descr="Thuế giá trị gia tăng (VAT) đối với hàng nhập khẩu - HP Toàn Cầ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4" name="Picture 2" descr="Phương pháp tính thuế thu nhập doanh nghiệp 2017"/>
          <p:cNvPicPr>
            <a:picLocks noChangeAspect="1" noChangeArrowheads="1"/>
          </p:cNvPicPr>
          <p:nvPr/>
        </p:nvPicPr>
        <p:blipFill>
          <a:blip r:embed="rId2" cstate="print"/>
          <a:srcRect/>
          <a:stretch>
            <a:fillRect/>
          </a:stretch>
        </p:blipFill>
        <p:spPr bwMode="auto">
          <a:xfrm>
            <a:off x="5867400" y="1219200"/>
            <a:ext cx="3124200" cy="5334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4)">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4)">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4)">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09538"/>
            <a:ext cx="7162800" cy="563562"/>
          </a:xfrm>
        </p:spPr>
        <p:txBody>
          <a:bodyPr/>
          <a:lstStyle/>
          <a:p>
            <a:pPr algn="ctr"/>
            <a:r>
              <a:rPr lang="en-US" dirty="0" err="1">
                <a:latin typeface="Times New Roman" pitchFamily="18" charset="0"/>
                <a:cs typeface="Times New Roman" pitchFamily="18" charset="0"/>
              </a:rPr>
              <a:t>Phương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TNDN</a:t>
            </a:r>
          </a:p>
        </p:txBody>
      </p:sp>
      <p:sp>
        <p:nvSpPr>
          <p:cNvPr id="51202" name="Rectangle 2"/>
          <p:cNvSpPr>
            <a:spLocks noChangeArrowheads="1"/>
          </p:cNvSpPr>
          <p:nvPr/>
        </p:nvSpPr>
        <p:spPr bwMode="auto">
          <a:xfrm>
            <a:off x="533400" y="1270337"/>
            <a:ext cx="84582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phải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nộp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tính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bằng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tính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suất</a:t>
            </a:r>
            <a:endParaRPr lang="vi-VN" sz="2000" dirty="0">
              <a:latin typeface="Times New Roman" pitchFamily="18" charset="0"/>
              <a:cs typeface="Times New Roman" pitchFamily="18" charset="0"/>
            </a:endParaRPr>
          </a:p>
          <a:p>
            <a:pPr algn="just"/>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TNDN </a:t>
            </a:r>
            <a:r>
              <a:rPr lang="en-US" sz="2000" dirty="0" err="1">
                <a:latin typeface="Times New Roman" pitchFamily="18" charset="0"/>
                <a:cs typeface="Times New Roman" pitchFamily="18" charset="0"/>
              </a:rPr>
              <a:t>phải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nộp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định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thức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sau</a:t>
            </a:r>
            <a:r>
              <a:rPr lang="en-US" sz="2000"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p:txBody>
      </p:sp>
      <p:sp>
        <p:nvSpPr>
          <p:cNvPr id="28675" name="AutoShape 3" descr="Hướng dẫn tính thuế thu nhập doanh nghiệp tạm tính quý mới nhất | Bài viết  hay | Tin tứ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28677" name="Picture 5" descr="Hệ thống các văn bản luật thuế TNDN mới nhất"/>
          <p:cNvPicPr>
            <a:picLocks noChangeAspect="1" noChangeArrowheads="1"/>
          </p:cNvPicPr>
          <p:nvPr/>
        </p:nvPicPr>
        <p:blipFill>
          <a:blip r:embed="rId2" cstate="print"/>
          <a:srcRect/>
          <a:stretch>
            <a:fillRect/>
          </a:stretch>
        </p:blipFill>
        <p:spPr bwMode="auto">
          <a:xfrm>
            <a:off x="1371600" y="2647949"/>
            <a:ext cx="6524625" cy="3829051"/>
          </a:xfrm>
          <a:prstGeom prst="rect">
            <a:avLst/>
          </a:prstGeom>
          <a:noFill/>
        </p:spPr>
      </p:pic>
    </p:spTree>
    <p:extLst>
      <p:ext uri="{BB962C8B-B14F-4D97-AF65-F5344CB8AC3E}">
        <p14:creationId xmlns:p14="http://schemas.microsoft.com/office/powerpoint/2010/main" val="105269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51202"/>
                                        </p:tgtEl>
                                        <p:attrNameLst>
                                          <p:attrName>style.visibility</p:attrName>
                                        </p:attrNameLst>
                                      </p:cBhvr>
                                      <p:to>
                                        <p:strVal val="visible"/>
                                      </p:to>
                                    </p:set>
                                    <p:animEffect transition="in" filter="wheel(4)">
                                      <p:cBhvr>
                                        <p:cTn id="14" dur="2000"/>
                                        <p:tgtEl>
                                          <p:spTgt spid="51202"/>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nodeType="clickEffect">
                                  <p:stCondLst>
                                    <p:cond delay="0"/>
                                  </p:stCondLst>
                                  <p:childTnLst>
                                    <p:set>
                                      <p:cBhvr>
                                        <p:cTn id="18" dur="1" fill="hold">
                                          <p:stCondLst>
                                            <p:cond delay="0"/>
                                          </p:stCondLst>
                                        </p:cTn>
                                        <p:tgtEl>
                                          <p:spTgt spid="28677"/>
                                        </p:tgtEl>
                                        <p:attrNameLst>
                                          <p:attrName>style.visibility</p:attrName>
                                        </p:attrNameLst>
                                      </p:cBhvr>
                                      <p:to>
                                        <p:strVal val="visible"/>
                                      </p:to>
                                    </p:set>
                                    <p:animEffect transition="in" filter="wedge">
                                      <p:cBhvr>
                                        <p:cTn id="19" dur="2000"/>
                                        <p:tgtEl>
                                          <p:spTgt spid="286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120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09538"/>
            <a:ext cx="7162800" cy="563562"/>
          </a:xfrm>
        </p:spPr>
        <p:txBody>
          <a:bodyPr/>
          <a:lstStyle/>
          <a:p>
            <a:pPr algn="ctr"/>
            <a:r>
              <a:rPr lang="en-US" dirty="0" err="1">
                <a:latin typeface="Times New Roman" pitchFamily="18" charset="0"/>
                <a:cs typeface="Times New Roman" pitchFamily="18" charset="0"/>
              </a:rPr>
              <a:t>Phương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TNDN</a:t>
            </a:r>
          </a:p>
        </p:txBody>
      </p:sp>
      <p:sp>
        <p:nvSpPr>
          <p:cNvPr id="28673" name="Rectangle 1"/>
          <p:cNvSpPr>
            <a:spLocks noChangeArrowheads="1"/>
          </p:cNvSpPr>
          <p:nvPr/>
        </p:nvSpPr>
        <p:spPr bwMode="auto">
          <a:xfrm>
            <a:off x="177438" y="1417023"/>
            <a:ext cx="866176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Trường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hợp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nghiệp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nếu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trích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quỹ</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triển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học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công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nghệ</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thì</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nghiệp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phải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xác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như</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sau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en-US" sz="20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6" name="Table 5"/>
          <p:cNvGraphicFramePr>
            <a:graphicFrameLocks noGrp="1"/>
          </p:cNvGraphicFramePr>
          <p:nvPr/>
        </p:nvGraphicFramePr>
        <p:xfrm>
          <a:off x="304800" y="2493200"/>
          <a:ext cx="8610600" cy="859600"/>
        </p:xfrm>
        <a:graphic>
          <a:graphicData uri="http://schemas.openxmlformats.org/drawingml/2006/table">
            <a:tbl>
              <a:tblPr/>
              <a:tblGrid>
                <a:gridCol w="1722832">
                  <a:extLst>
                    <a:ext uri="{9D8B030D-6E8A-4147-A177-3AD203B41FA5}">
                      <a16:colId xmlns:a16="http://schemas.microsoft.com/office/drawing/2014/main" val="20000"/>
                    </a:ext>
                  </a:extLst>
                </a:gridCol>
                <a:gridCol w="483072">
                  <a:extLst>
                    <a:ext uri="{9D8B030D-6E8A-4147-A177-3AD203B41FA5}">
                      <a16:colId xmlns:a16="http://schemas.microsoft.com/office/drawing/2014/main" val="20001"/>
                    </a:ext>
                  </a:extLst>
                </a:gridCol>
                <a:gridCol w="1326562">
                  <a:extLst>
                    <a:ext uri="{9D8B030D-6E8A-4147-A177-3AD203B41FA5}">
                      <a16:colId xmlns:a16="http://schemas.microsoft.com/office/drawing/2014/main" val="20002"/>
                    </a:ext>
                  </a:extLst>
                </a:gridCol>
                <a:gridCol w="241748">
                  <a:extLst>
                    <a:ext uri="{9D8B030D-6E8A-4147-A177-3AD203B41FA5}">
                      <a16:colId xmlns:a16="http://schemas.microsoft.com/office/drawing/2014/main" val="20003"/>
                    </a:ext>
                  </a:extLst>
                </a:gridCol>
                <a:gridCol w="2901265">
                  <a:extLst>
                    <a:ext uri="{9D8B030D-6E8A-4147-A177-3AD203B41FA5}">
                      <a16:colId xmlns:a16="http://schemas.microsoft.com/office/drawing/2014/main" val="20004"/>
                    </a:ext>
                  </a:extLst>
                </a:gridCol>
                <a:gridCol w="326451">
                  <a:extLst>
                    <a:ext uri="{9D8B030D-6E8A-4147-A177-3AD203B41FA5}">
                      <a16:colId xmlns:a16="http://schemas.microsoft.com/office/drawing/2014/main" val="20005"/>
                    </a:ext>
                  </a:extLst>
                </a:gridCol>
                <a:gridCol w="1608670">
                  <a:extLst>
                    <a:ext uri="{9D8B030D-6E8A-4147-A177-3AD203B41FA5}">
                      <a16:colId xmlns:a16="http://schemas.microsoft.com/office/drawing/2014/main" val="20006"/>
                    </a:ext>
                  </a:extLst>
                </a:gridCol>
              </a:tblGrid>
              <a:tr h="0">
                <a:tc>
                  <a:txBody>
                    <a:bodyPr/>
                    <a:lstStyle/>
                    <a:p>
                      <a:pPr algn="ctr">
                        <a:lnSpc>
                          <a:spcPct val="150000"/>
                        </a:lnSpc>
                        <a:spcAft>
                          <a:spcPts val="0"/>
                        </a:spcAft>
                      </a:pPr>
                      <a:r>
                        <a:rPr lang="en-US" sz="2000" b="1" dirty="0" err="1">
                          <a:latin typeface="Times New Roman" pitchFamily="18" charset="0"/>
                          <a:ea typeface="MS Mincho"/>
                          <a:cs typeface="Times New Roman" pitchFamily="18" charset="0"/>
                        </a:rPr>
                        <a:t>Thuế</a:t>
                      </a:r>
                      <a:r>
                        <a:rPr lang="en-US" sz="2000" b="1" dirty="0">
                          <a:latin typeface="Times New Roman" pitchFamily="18" charset="0"/>
                          <a:ea typeface="MS Mincho"/>
                          <a:cs typeface="Times New Roman" pitchFamily="18" charset="0"/>
                        </a:rPr>
                        <a:t> TNDN</a:t>
                      </a:r>
                      <a:endParaRPr lang="vi-VN" sz="2000" dirty="0">
                        <a:latin typeface="Times New Roman" pitchFamily="18" charset="0"/>
                        <a:ea typeface="Times New Roman"/>
                        <a:cs typeface="Times New Roman" pitchFamily="18" charset="0"/>
                      </a:endParaRPr>
                    </a:p>
                    <a:p>
                      <a:pPr algn="ctr">
                        <a:lnSpc>
                          <a:spcPct val="150000"/>
                        </a:lnSpc>
                        <a:spcAft>
                          <a:spcPts val="0"/>
                        </a:spcAft>
                      </a:pPr>
                      <a:r>
                        <a:rPr lang="en-US" sz="2000" b="1" dirty="0" err="1">
                          <a:latin typeface="Times New Roman" pitchFamily="18" charset="0"/>
                          <a:ea typeface="MS Mincho"/>
                          <a:cs typeface="Times New Roman" pitchFamily="18" charset="0"/>
                        </a:rPr>
                        <a:t>phải</a:t>
                      </a:r>
                      <a:r>
                        <a:rPr lang="en-US" sz="2000" b="1" dirty="0">
                          <a:latin typeface="Times New Roman" pitchFamily="18" charset="0"/>
                          <a:ea typeface="MS Mincho"/>
                          <a:cs typeface="Times New Roman" pitchFamily="18" charset="0"/>
                        </a:rPr>
                        <a:t> </a:t>
                      </a:r>
                      <a:r>
                        <a:rPr lang="en-US" sz="2000" b="1" dirty="0" err="1">
                          <a:latin typeface="Times New Roman" pitchFamily="18" charset="0"/>
                          <a:ea typeface="MS Mincho"/>
                          <a:cs typeface="Times New Roman" pitchFamily="18" charset="0"/>
                        </a:rPr>
                        <a:t>nộp</a:t>
                      </a:r>
                      <a:endParaRPr lang="vi-VN" sz="2000" dirty="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000" b="1">
                          <a:latin typeface="Times New Roman" pitchFamily="18" charset="0"/>
                          <a:ea typeface="MS Mincho"/>
                          <a:cs typeface="Times New Roman" pitchFamily="18" charset="0"/>
                        </a:rPr>
                        <a:t>=</a:t>
                      </a:r>
                      <a:endParaRPr lang="vi-VN" sz="200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000" b="1" dirty="0">
                          <a:latin typeface="Times New Roman" pitchFamily="18" charset="0"/>
                          <a:ea typeface="MS Mincho"/>
                          <a:cs typeface="Times New Roman" pitchFamily="18" charset="0"/>
                        </a:rPr>
                        <a:t>Thu </a:t>
                      </a:r>
                      <a:r>
                        <a:rPr lang="en-US" sz="2000" b="1" dirty="0" err="1">
                          <a:latin typeface="Times New Roman" pitchFamily="18" charset="0"/>
                          <a:ea typeface="MS Mincho"/>
                          <a:cs typeface="Times New Roman" pitchFamily="18" charset="0"/>
                        </a:rPr>
                        <a:t>nhập</a:t>
                      </a:r>
                      <a:endParaRPr lang="vi-VN" sz="2000" dirty="0">
                        <a:latin typeface="Times New Roman" pitchFamily="18" charset="0"/>
                        <a:ea typeface="Times New Roman"/>
                        <a:cs typeface="Times New Roman" pitchFamily="18" charset="0"/>
                      </a:endParaRPr>
                    </a:p>
                    <a:p>
                      <a:pPr algn="ctr">
                        <a:lnSpc>
                          <a:spcPct val="150000"/>
                        </a:lnSpc>
                        <a:spcAft>
                          <a:spcPts val="0"/>
                        </a:spcAft>
                      </a:pPr>
                      <a:r>
                        <a:rPr lang="en-US" sz="2000" b="1" dirty="0" err="1">
                          <a:latin typeface="Times New Roman" pitchFamily="18" charset="0"/>
                          <a:ea typeface="MS Mincho"/>
                          <a:cs typeface="Times New Roman" pitchFamily="18" charset="0"/>
                        </a:rPr>
                        <a:t>tính</a:t>
                      </a:r>
                      <a:r>
                        <a:rPr lang="en-US" sz="2000" b="1" dirty="0">
                          <a:latin typeface="Times New Roman" pitchFamily="18" charset="0"/>
                          <a:ea typeface="MS Mincho"/>
                          <a:cs typeface="Times New Roman" pitchFamily="18" charset="0"/>
                        </a:rPr>
                        <a:t> </a:t>
                      </a:r>
                      <a:r>
                        <a:rPr lang="en-US" sz="2000" b="1" dirty="0" err="1">
                          <a:latin typeface="Times New Roman" pitchFamily="18" charset="0"/>
                          <a:ea typeface="MS Mincho"/>
                          <a:cs typeface="Times New Roman" pitchFamily="18" charset="0"/>
                        </a:rPr>
                        <a:t>thuế</a:t>
                      </a:r>
                      <a:endParaRPr lang="vi-VN" sz="2000" dirty="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000" b="1" dirty="0">
                          <a:latin typeface="Times New Roman" pitchFamily="18" charset="0"/>
                          <a:ea typeface="MS Mincho"/>
                          <a:cs typeface="Times New Roman" pitchFamily="18" charset="0"/>
                        </a:rPr>
                        <a:t>-</a:t>
                      </a:r>
                      <a:endParaRPr lang="vi-VN" sz="2000" dirty="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000" b="1" dirty="0" err="1">
                          <a:latin typeface="Times New Roman" pitchFamily="18" charset="0"/>
                          <a:ea typeface="MS Mincho"/>
                          <a:cs typeface="Times New Roman" pitchFamily="18" charset="0"/>
                        </a:rPr>
                        <a:t>Phần</a:t>
                      </a:r>
                      <a:r>
                        <a:rPr lang="en-US" sz="2000" b="1" dirty="0">
                          <a:latin typeface="Times New Roman" pitchFamily="18" charset="0"/>
                          <a:ea typeface="MS Mincho"/>
                          <a:cs typeface="Times New Roman" pitchFamily="18" charset="0"/>
                        </a:rPr>
                        <a:t> </a:t>
                      </a:r>
                      <a:r>
                        <a:rPr lang="en-US" sz="2000" b="1" dirty="0" err="1">
                          <a:latin typeface="Times New Roman" pitchFamily="18" charset="0"/>
                          <a:ea typeface="MS Mincho"/>
                          <a:cs typeface="Times New Roman" pitchFamily="18" charset="0"/>
                        </a:rPr>
                        <a:t>trích</a:t>
                      </a:r>
                      <a:r>
                        <a:rPr lang="en-US" sz="2000" b="1" dirty="0">
                          <a:latin typeface="Times New Roman" pitchFamily="18" charset="0"/>
                          <a:ea typeface="MS Mincho"/>
                          <a:cs typeface="Times New Roman" pitchFamily="18" charset="0"/>
                        </a:rPr>
                        <a:t> </a:t>
                      </a:r>
                      <a:r>
                        <a:rPr lang="en-US" sz="2000" b="1" dirty="0" err="1">
                          <a:latin typeface="Times New Roman" pitchFamily="18" charset="0"/>
                          <a:ea typeface="MS Mincho"/>
                          <a:cs typeface="Times New Roman" pitchFamily="18" charset="0"/>
                        </a:rPr>
                        <a:t>lập</a:t>
                      </a:r>
                      <a:r>
                        <a:rPr lang="en-US" sz="2000" b="1" dirty="0">
                          <a:latin typeface="Times New Roman" pitchFamily="18" charset="0"/>
                          <a:ea typeface="MS Mincho"/>
                          <a:cs typeface="Times New Roman" pitchFamily="18" charset="0"/>
                        </a:rPr>
                        <a:t> </a:t>
                      </a:r>
                      <a:r>
                        <a:rPr lang="en-US" sz="2000" b="1" dirty="0" err="1">
                          <a:latin typeface="Times New Roman" pitchFamily="18" charset="0"/>
                          <a:ea typeface="MS Mincho"/>
                          <a:cs typeface="Times New Roman" pitchFamily="18" charset="0"/>
                        </a:rPr>
                        <a:t>quỹ</a:t>
                      </a:r>
                      <a:r>
                        <a:rPr lang="en-US" sz="2000" b="1" dirty="0">
                          <a:latin typeface="Times New Roman" pitchFamily="18" charset="0"/>
                          <a:ea typeface="MS Mincho"/>
                          <a:cs typeface="Times New Roman" pitchFamily="18" charset="0"/>
                        </a:rPr>
                        <a:t> KH&amp;CN (</a:t>
                      </a:r>
                      <a:r>
                        <a:rPr lang="en-US" sz="2000" b="1" dirty="0" err="1">
                          <a:latin typeface="Times New Roman" pitchFamily="18" charset="0"/>
                          <a:ea typeface="MS Mincho"/>
                          <a:cs typeface="Times New Roman" pitchFamily="18" charset="0"/>
                        </a:rPr>
                        <a:t>nếu</a:t>
                      </a:r>
                      <a:r>
                        <a:rPr lang="en-US" sz="2000" b="1" dirty="0">
                          <a:latin typeface="Times New Roman" pitchFamily="18" charset="0"/>
                          <a:ea typeface="MS Mincho"/>
                          <a:cs typeface="Times New Roman" pitchFamily="18" charset="0"/>
                        </a:rPr>
                        <a:t> </a:t>
                      </a:r>
                      <a:r>
                        <a:rPr lang="en-US" sz="2000" b="1" dirty="0" err="1">
                          <a:latin typeface="Times New Roman" pitchFamily="18" charset="0"/>
                          <a:ea typeface="MS Mincho"/>
                          <a:cs typeface="Times New Roman" pitchFamily="18" charset="0"/>
                        </a:rPr>
                        <a:t>có</a:t>
                      </a:r>
                      <a:r>
                        <a:rPr lang="en-US" sz="2000" b="1" dirty="0">
                          <a:latin typeface="Times New Roman" pitchFamily="18" charset="0"/>
                          <a:ea typeface="MS Mincho"/>
                          <a:cs typeface="Times New Roman" pitchFamily="18" charset="0"/>
                        </a:rPr>
                        <a:t>)</a:t>
                      </a:r>
                      <a:endParaRPr lang="vi-VN" sz="2000" dirty="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000" b="1" dirty="0">
                          <a:latin typeface="Times New Roman" pitchFamily="18" charset="0"/>
                          <a:ea typeface="MS Mincho"/>
                          <a:cs typeface="Times New Roman" pitchFamily="18" charset="0"/>
                        </a:rPr>
                        <a:t>x</a:t>
                      </a:r>
                      <a:endParaRPr lang="vi-VN" sz="2000" dirty="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000" b="1" dirty="0" err="1">
                          <a:latin typeface="Times New Roman" pitchFamily="18" charset="0"/>
                          <a:ea typeface="MS Mincho"/>
                          <a:cs typeface="Times New Roman" pitchFamily="18" charset="0"/>
                        </a:rPr>
                        <a:t>Thuế</a:t>
                      </a:r>
                      <a:r>
                        <a:rPr lang="en-US" sz="2000" b="1" dirty="0">
                          <a:latin typeface="Times New Roman" pitchFamily="18" charset="0"/>
                          <a:ea typeface="MS Mincho"/>
                          <a:cs typeface="Times New Roman" pitchFamily="18" charset="0"/>
                        </a:rPr>
                        <a:t> </a:t>
                      </a:r>
                      <a:r>
                        <a:rPr lang="en-US" sz="2000" b="1" dirty="0" err="1">
                          <a:latin typeface="Times New Roman" pitchFamily="18" charset="0"/>
                          <a:ea typeface="MS Mincho"/>
                          <a:cs typeface="Times New Roman" pitchFamily="18" charset="0"/>
                        </a:rPr>
                        <a:t>suất</a:t>
                      </a:r>
                      <a:r>
                        <a:rPr lang="en-US" sz="2000" b="1" dirty="0">
                          <a:latin typeface="Times New Roman" pitchFamily="18" charset="0"/>
                          <a:ea typeface="MS Mincho"/>
                          <a:cs typeface="Times New Roman" pitchFamily="18" charset="0"/>
                        </a:rPr>
                        <a:t> </a:t>
                      </a:r>
                      <a:r>
                        <a:rPr lang="en-US" sz="2000" b="1" dirty="0" err="1">
                          <a:latin typeface="Times New Roman" pitchFamily="18" charset="0"/>
                          <a:ea typeface="MS Mincho"/>
                          <a:cs typeface="Times New Roman" pitchFamily="18" charset="0"/>
                        </a:rPr>
                        <a:t>thuế</a:t>
                      </a:r>
                      <a:r>
                        <a:rPr lang="en-US" sz="2000" b="1" dirty="0">
                          <a:latin typeface="Times New Roman" pitchFamily="18" charset="0"/>
                          <a:ea typeface="MS Mincho"/>
                          <a:cs typeface="Times New Roman" pitchFamily="18" charset="0"/>
                        </a:rPr>
                        <a:t> TNDN</a:t>
                      </a:r>
                      <a:endParaRPr lang="vi-VN" sz="2000" dirty="0">
                        <a:latin typeface="Times New Roman" pitchFamily="18" charset="0"/>
                        <a:ea typeface="Times New Roman"/>
                        <a:cs typeface="Times New Roman"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7" name="Rectangle 6"/>
          <p:cNvSpPr/>
          <p:nvPr/>
        </p:nvSpPr>
        <p:spPr>
          <a:xfrm>
            <a:off x="381000" y="3690878"/>
            <a:ext cx="8458200" cy="2862322"/>
          </a:xfrm>
          <a:prstGeom prst="rect">
            <a:avLst/>
          </a:prstGeom>
        </p:spPr>
        <p:txBody>
          <a:bodyPr wrap="square">
            <a:spAutoFit/>
          </a:bodyPr>
          <a:lstStyle/>
          <a:p>
            <a:pPr algn="just"/>
            <a:r>
              <a:rPr lang="en-US" sz="2000" dirty="0" err="1">
                <a:latin typeface="Times New Roman" pitchFamily="18" charset="0"/>
                <a:cs typeface="Times New Roman" pitchFamily="18" charset="0"/>
              </a:rPr>
              <a:t>Đơn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vị</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tổ</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chức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phải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định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pháp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luật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Việt</a:t>
            </a:r>
            <a:r>
              <a:rPr lang="en-US" sz="2000" dirty="0">
                <a:latin typeface="Times New Roman" pitchFamily="18" charset="0"/>
                <a:cs typeface="Times New Roman" pitchFamily="18" charset="0"/>
              </a:rPr>
              <a:t> Nam,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nộp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GTGT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phương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pháp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trực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tiếp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HHDV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chịu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vị</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này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định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nhưng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định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chi </a:t>
            </a:r>
            <a:r>
              <a:rPr lang="en-US" sz="2000" dirty="0" err="1">
                <a:latin typeface="Times New Roman" pitchFamily="18" charset="0"/>
                <a:cs typeface="Times New Roman" pitchFamily="18" charset="0"/>
              </a:rPr>
              <a:t>phí</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thì</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kê</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nộp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tính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tỷ</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lệ</a:t>
            </a:r>
            <a:r>
              <a:rPr lang="en-US" sz="2000" dirty="0">
                <a:latin typeface="Times New Roman" pitchFamily="18" charset="0"/>
                <a:cs typeface="Times New Roman" pitchFamily="18" charset="0"/>
              </a:rPr>
              <a:t> % </a:t>
            </a:r>
            <a:r>
              <a:rPr lang="en-US" sz="2000" dirty="0" err="1">
                <a:latin typeface="Times New Roman" pitchFamily="18" charset="0"/>
                <a:cs typeface="Times New Roman" pitchFamily="18" charset="0"/>
              </a:rPr>
              <a:t>trên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hàng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hóa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dịch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thể</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sau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dịch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bao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gồm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lãi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tiền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gửi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lãi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tiền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vay</a:t>
            </a:r>
            <a:r>
              <a:rPr lang="en-US" sz="2000" dirty="0">
                <a:latin typeface="Times New Roman" pitchFamily="18" charset="0"/>
                <a:cs typeface="Times New Roman" pitchFamily="18" charset="0"/>
              </a:rPr>
              <a:t> ): 5%; </a:t>
            </a:r>
            <a:r>
              <a:rPr lang="en-US" sz="2000" dirty="0" err="1">
                <a:latin typeface="Times New Roman" pitchFamily="18" charset="0"/>
                <a:cs typeface="Times New Roman" pitchFamily="18" charset="0"/>
              </a:rPr>
              <a:t>Riêng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giáo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dục</a:t>
            </a:r>
            <a:r>
              <a:rPr lang="en-US" sz="2000" dirty="0">
                <a:latin typeface="Times New Roman" pitchFamily="18" charset="0"/>
                <a:cs typeface="Times New Roman" pitchFamily="18" charset="0"/>
              </a:rPr>
              <a:t>, y </a:t>
            </a:r>
            <a:r>
              <a:rPr lang="en-US" sz="2000" dirty="0" err="1">
                <a:latin typeface="Times New Roman" pitchFamily="18" charset="0"/>
                <a:cs typeface="Times New Roman" pitchFamily="18" charset="0"/>
              </a:rPr>
              <a:t>tế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biểu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diễn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nghệ</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thuật</a:t>
            </a:r>
            <a:r>
              <a:rPr lang="en-US" sz="2000" dirty="0">
                <a:latin typeface="Times New Roman" pitchFamily="18" charset="0"/>
                <a:cs typeface="Times New Roman" pitchFamily="18" charset="0"/>
              </a:rPr>
              <a:t>: 2%; </a:t>
            </a:r>
            <a:r>
              <a:rPr lang="en-US" sz="2000" dirty="0" err="1">
                <a:latin typeface="Times New Roman" pitchFamily="18" charset="0"/>
                <a:cs typeface="Times New Roman" pitchFamily="18" charset="0"/>
              </a:rPr>
              <a:t>Đối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hàng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hóa</a:t>
            </a:r>
            <a:r>
              <a:rPr lang="en-US" sz="2000" dirty="0">
                <a:latin typeface="Times New Roman" pitchFamily="18" charset="0"/>
                <a:cs typeface="Times New Roman" pitchFamily="18" charset="0"/>
              </a:rPr>
              <a:t>: 1%; </a:t>
            </a:r>
            <a:r>
              <a:rPr lang="en-US" sz="2000" dirty="0" err="1">
                <a:latin typeface="Times New Roman" pitchFamily="18" charset="0"/>
                <a:cs typeface="Times New Roman" pitchFamily="18" charset="0"/>
              </a:rPr>
              <a:t>Đối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khác</a:t>
            </a:r>
            <a:r>
              <a:rPr lang="en-US" sz="2000" dirty="0">
                <a:latin typeface="Times New Roman" pitchFamily="18" charset="0"/>
                <a:cs typeface="Times New Roman" pitchFamily="18" charset="0"/>
              </a:rPr>
              <a:t>: 2%.</a:t>
            </a:r>
            <a:endParaRPr lang="vi-VN" sz="2000" dirty="0">
              <a:latin typeface="Times New Roman" pitchFamily="18" charset="0"/>
              <a:cs typeface="Times New Roman" pitchFamily="18" charset="0"/>
            </a:endParaRPr>
          </a:p>
        </p:txBody>
      </p:sp>
    </p:spTree>
    <p:extLst>
      <p:ext uri="{BB962C8B-B14F-4D97-AF65-F5344CB8AC3E}">
        <p14:creationId xmlns:p14="http://schemas.microsoft.com/office/powerpoint/2010/main" val="1761941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8673"/>
                                        </p:tgtEl>
                                        <p:attrNameLst>
                                          <p:attrName>style.visibility</p:attrName>
                                        </p:attrNameLst>
                                      </p:cBhvr>
                                      <p:to>
                                        <p:strVal val="visible"/>
                                      </p:to>
                                    </p:set>
                                    <p:animEffect transition="in" filter="wheel(4)">
                                      <p:cBhvr>
                                        <p:cTn id="7" dur="2000"/>
                                        <p:tgtEl>
                                          <p:spTgt spid="28673"/>
                                        </p:tgtEl>
                                      </p:cBhvr>
                                    </p:animEffect>
                                  </p:childTnLst>
                                </p:cTn>
                              </p:par>
                              <p:par>
                                <p:cTn id="8" presetID="21"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4)">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edge">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3" grpId="0"/>
      <p:bldP spid="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5410200" cy="563562"/>
          </a:xfrm>
        </p:spPr>
        <p:txBody>
          <a:bodyPr/>
          <a:lstStyle/>
          <a:p>
            <a:r>
              <a:rPr lang="en-US" sz="2800" b="0" i="1" dirty="0">
                <a:latin typeface="Times New Roman" pitchFamily="18" charset="0"/>
                <a:cs typeface="Times New Roman" pitchFamily="18" charset="0"/>
              </a:rPr>
              <a:t>2.1.2.3. </a:t>
            </a:r>
            <a:r>
              <a:rPr lang="en-US" sz="2800" b="0" i="1" dirty="0" err="1">
                <a:latin typeface="Times New Roman" pitchFamily="18" charset="0"/>
                <a:cs typeface="Times New Roman" pitchFamily="18" charset="0"/>
              </a:rPr>
              <a:t>Kê</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khai</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và</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nộp</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thuế</a:t>
            </a:r>
            <a:endParaRPr lang="vi-VN" sz="2800" b="0" dirty="0">
              <a:latin typeface="Times New Roman" pitchFamily="18" charset="0"/>
              <a:cs typeface="Times New Roman" pitchFamily="18" charset="0"/>
            </a:endParaRPr>
          </a:p>
        </p:txBody>
      </p:sp>
      <p:sp>
        <p:nvSpPr>
          <p:cNvPr id="16385" name="Rectangle 1"/>
          <p:cNvSpPr>
            <a:spLocks noChangeArrowheads="1"/>
          </p:cNvSpPr>
          <p:nvPr/>
        </p:nvSpPr>
        <p:spPr bwMode="auto">
          <a:xfrm>
            <a:off x="76200" y="1650832"/>
            <a:ext cx="89154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Trách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nhiệm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nộp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hồ</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sơ</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khai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nhập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doanh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nghiệp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cơ</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quan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a:t>
            </a:r>
            <a:endParaRPr lang="vi-VN" sz="2200" b="1"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Người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hồ</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tiếp</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người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thuộc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thuộc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hồ</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thuộc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tiếp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thuộc</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người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thuộc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nhưng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thuộc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thuộc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hồ</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hồ</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người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nhiệm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trung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phần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trực</a:t>
            </a:r>
            <a:r>
              <a:rPr lang="en-US" sz="2200" dirty="0">
                <a:latin typeface="Times New Roman" pitchFamily="18" charset="0"/>
                <a:cs typeface="Times New Roman" pitchFamily="18" charset="0"/>
              </a:rPr>
              <a:t> </a:t>
            </a:r>
            <a:r>
              <a:rPr lang="en-US" sz="2200" err="1">
                <a:latin typeface="Times New Roman" pitchFamily="18" charset="0"/>
                <a:cs typeface="Times New Roman" pitchFamily="18" charset="0"/>
              </a:rPr>
              <a:t>thuộc</a:t>
            </a:r>
            <a:r>
              <a:rPr lang="en-US" sz="220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spTree>
    <p:extLst>
      <p:ext uri="{BB962C8B-B14F-4D97-AF65-F5344CB8AC3E}">
        <p14:creationId xmlns:p14="http://schemas.microsoft.com/office/powerpoint/2010/main" val="291888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0658"/>
                                        </p:tgtEl>
                                        <p:attrNameLst>
                                          <p:attrName>style.visibility</p:attrName>
                                        </p:attrNameLst>
                                      </p:cBhvr>
                                      <p:to>
                                        <p:strVal val="visible"/>
                                      </p:to>
                                    </p:set>
                                    <p:animEffect transition="in" filter="circle(in)">
                                      <p:cBhvr>
                                        <p:cTn id="7" dur="2000"/>
                                        <p:tgtEl>
                                          <p:spTgt spid="70658"/>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6385"/>
                                        </p:tgtEl>
                                        <p:attrNameLst>
                                          <p:attrName>style.visibility</p:attrName>
                                        </p:attrNameLst>
                                      </p:cBhvr>
                                      <p:to>
                                        <p:strVal val="visible"/>
                                      </p:to>
                                    </p:set>
                                    <p:animEffect transition="in" filter="wedge">
                                      <p:cBhvr>
                                        <p:cTn id="12"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P spid="16385"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5410200" cy="563562"/>
          </a:xfrm>
        </p:spPr>
        <p:txBody>
          <a:bodyPr/>
          <a:lstStyle/>
          <a:p>
            <a:r>
              <a:rPr lang="en-US" sz="2800" b="0" i="1" dirty="0">
                <a:latin typeface="Times New Roman" pitchFamily="18" charset="0"/>
                <a:cs typeface="Times New Roman" pitchFamily="18" charset="0"/>
              </a:rPr>
              <a:t>2.1.2.3. </a:t>
            </a:r>
            <a:r>
              <a:rPr lang="en-US" sz="2800" b="0" i="1" dirty="0" err="1">
                <a:latin typeface="Times New Roman" pitchFamily="18" charset="0"/>
                <a:cs typeface="Times New Roman" pitchFamily="18" charset="0"/>
              </a:rPr>
              <a:t>Kê</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khai</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và</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nộp</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thuế</a:t>
            </a:r>
            <a:endParaRPr lang="vi-VN" sz="2800" b="0" dirty="0">
              <a:latin typeface="Times New Roman" pitchFamily="18" charset="0"/>
              <a:cs typeface="Times New Roman" pitchFamily="18" charset="0"/>
            </a:endParaRPr>
          </a:p>
        </p:txBody>
      </p:sp>
      <p:sp>
        <p:nvSpPr>
          <p:cNvPr id="16385" name="Rectangle 1"/>
          <p:cNvSpPr>
            <a:spLocks noChangeArrowheads="1"/>
          </p:cNvSpPr>
          <p:nvPr/>
        </p:nvSpPr>
        <p:spPr bwMode="auto">
          <a:xfrm>
            <a:off x="76200" y="1120200"/>
            <a:ext cx="89916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người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bao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gồm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lắp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ráp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thuộc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tỉnh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thuộc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trung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đóng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hồ</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người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nhiệm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trung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phần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ở </a:t>
            </a:r>
            <a:r>
              <a:rPr lang="en-US" sz="2200" dirty="0" err="1">
                <a:latin typeface="Times New Roman" pitchFamily="18" charset="0"/>
                <a:cs typeface="Times New Roman" pitchFamily="18" charset="0"/>
              </a:rPr>
              <a:t>nơi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sở</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thuộc</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tổng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thuộc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nếu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chi </a:t>
            </a:r>
            <a:r>
              <a:rPr lang="en-US" sz="2200" dirty="0" err="1">
                <a:latin typeface="Times New Roman" pitchFamily="18" charset="0"/>
                <a:cs typeface="Times New Roman" pitchFamily="18" charset="0"/>
              </a:rPr>
              <a:t>phí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chịu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kê</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tiếp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viên</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chung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đoàn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tổng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riêng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tiếp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viên</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i="1" dirty="0" err="1">
                <a:latin typeface="Times New Roman" pitchFamily="18" charset="0"/>
                <a:cs typeface="Times New Roman" pitchFamily="18" charset="0"/>
              </a:rPr>
              <a:t>Trường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hợp</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cần</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áp</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dụng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khai</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thuế</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khác</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với</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hướng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dẫn</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trên</a:t>
            </a:r>
            <a:r>
              <a:rPr lang="en-US" sz="2200" dirty="0">
                <a:latin typeface="Times New Roman" pitchFamily="18" charset="0"/>
                <a:cs typeface="Times New Roman" pitchFamily="18" charset="0"/>
              </a:rPr>
              <a:t> </a:t>
            </a:r>
            <a:r>
              <a:rPr lang="en-US" sz="2200" i="1" dirty="0" err="1">
                <a:latin typeface="Times New Roman" pitchFamily="18" charset="0"/>
                <a:cs typeface="Times New Roman" pitchFamily="18" charset="0"/>
              </a:rPr>
              <a:t>này</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thì</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tập</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đoàn</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kinh</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tế</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tổng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công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ty</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phải</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báo</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cáo</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với</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Bộ</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Tài</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chính</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để</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có</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hướng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dẫn</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riêng</a:t>
            </a:r>
            <a:r>
              <a:rPr lang="en-US" sz="2200" i="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spTree>
    <p:extLst>
      <p:ext uri="{BB962C8B-B14F-4D97-AF65-F5344CB8AC3E}">
        <p14:creationId xmlns:p14="http://schemas.microsoft.com/office/powerpoint/2010/main" val="589842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wheel(4)">
                                      <p:cBhvr>
                                        <p:cTn id="7"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676400" y="152400"/>
            <a:ext cx="6096000" cy="563562"/>
          </a:xfrm>
        </p:spPr>
        <p:txBody>
          <a:bodyPr/>
          <a:lstStyle/>
          <a:p>
            <a:r>
              <a:rPr lang="pt-BR" sz="2800" dirty="0">
                <a:latin typeface="Times New Roman" pitchFamily="18" charset="0"/>
                <a:cs typeface="Times New Roman" pitchFamily="18" charset="0"/>
              </a:rPr>
              <a:t>1.1. Khái niệm thuế GTGT</a:t>
            </a:r>
            <a:endParaRPr lang="vi-VN" sz="2800" dirty="0">
              <a:latin typeface="Times New Roman" pitchFamily="18" charset="0"/>
              <a:cs typeface="Times New Roman" pitchFamily="18" charset="0"/>
            </a:endParaRPr>
          </a:p>
        </p:txBody>
      </p:sp>
      <p:sp>
        <p:nvSpPr>
          <p:cNvPr id="69635" name="Rectangle 3"/>
          <p:cNvSpPr>
            <a:spLocks noGrp="1" noChangeArrowheads="1"/>
          </p:cNvSpPr>
          <p:nvPr>
            <p:ph type="body" idx="1"/>
          </p:nvPr>
        </p:nvSpPr>
        <p:spPr>
          <a:xfrm>
            <a:off x="685800" y="1752600"/>
            <a:ext cx="4572000" cy="3962400"/>
          </a:xfrm>
        </p:spPr>
        <p:txBody>
          <a:bodyPr/>
          <a:lstStyle/>
          <a:p>
            <a:pPr marL="0" indent="457200" algn="just">
              <a:lnSpc>
                <a:spcPct val="150000"/>
              </a:lnSpc>
              <a:spcBef>
                <a:spcPts val="0"/>
              </a:spcBef>
              <a:buNone/>
            </a:pP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GTGT (</a:t>
            </a:r>
            <a:r>
              <a:rPr lang="es-ES" sz="2400" b="0" i="1" dirty="0">
                <a:solidFill>
                  <a:schemeClr val="tx1"/>
                </a:solidFill>
                <a:latin typeface="Times New Roman" pitchFamily="18" charset="0"/>
                <a:cs typeface="Times New Roman" pitchFamily="18" charset="0"/>
              </a:rPr>
              <a:t>VAT - </a:t>
            </a:r>
            <a:r>
              <a:rPr lang="es-ES" sz="2400" b="0" i="1" dirty="0" err="1">
                <a:solidFill>
                  <a:schemeClr val="tx1"/>
                </a:solidFill>
                <a:latin typeface="Times New Roman" pitchFamily="18" charset="0"/>
                <a:cs typeface="Times New Roman" pitchFamily="18" charset="0"/>
              </a:rPr>
              <a:t>Value</a:t>
            </a:r>
            <a:r>
              <a:rPr lang="es-ES" sz="2400" b="0" i="1" dirty="0">
                <a:solidFill>
                  <a:schemeClr val="tx1"/>
                </a:solidFill>
                <a:latin typeface="Times New Roman" pitchFamily="18" charset="0"/>
                <a:cs typeface="Times New Roman" pitchFamily="18" charset="0"/>
              </a:rPr>
              <a:t> </a:t>
            </a:r>
            <a:r>
              <a:rPr lang="es-ES" sz="2400" b="0" i="1" dirty="0" err="1">
                <a:solidFill>
                  <a:schemeClr val="tx1"/>
                </a:solidFill>
                <a:latin typeface="Times New Roman" pitchFamily="18" charset="0"/>
                <a:cs typeface="Times New Roman" pitchFamily="18" charset="0"/>
              </a:rPr>
              <a:t>Added</a:t>
            </a:r>
            <a:r>
              <a:rPr lang="es-ES" sz="2400" b="0" i="1" dirty="0">
                <a:solidFill>
                  <a:schemeClr val="tx1"/>
                </a:solidFill>
                <a:latin typeface="Times New Roman" pitchFamily="18" charset="0"/>
                <a:cs typeface="Times New Roman" pitchFamily="18" charset="0"/>
              </a:rPr>
              <a:t> </a:t>
            </a:r>
            <a:r>
              <a:rPr lang="es-ES" sz="2400" b="0" i="1" dirty="0" err="1">
                <a:solidFill>
                  <a:schemeClr val="tx1"/>
                </a:solidFill>
                <a:latin typeface="Times New Roman" pitchFamily="18" charset="0"/>
                <a:cs typeface="Times New Roman" pitchFamily="18" charset="0"/>
              </a:rPr>
              <a:t>Tax</a:t>
            </a:r>
            <a:r>
              <a:rPr lang="es-ES" sz="2400" b="0" i="1" dirty="0">
                <a:solidFill>
                  <a:schemeClr val="tx1"/>
                </a:solidFill>
                <a:latin typeface="Times New Roman" pitchFamily="18" charset="0"/>
                <a:cs typeface="Times New Roman" pitchFamily="18" charset="0"/>
              </a:rPr>
              <a: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là</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sắc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gián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tính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trên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khoản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giá</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trị</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tăng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thêm</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của</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hàng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hóa</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dịch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vụ</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phát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sinh</a:t>
            </a:r>
            <a:r>
              <a:rPr lang="en-US" sz="2400" b="0" dirty="0">
                <a:solidFill>
                  <a:schemeClr val="tx1"/>
                </a:solidFill>
                <a:latin typeface="Times New Roman" pitchFamily="18" charset="0"/>
                <a:cs typeface="Times New Roman" pitchFamily="18" charset="0"/>
              </a:rPr>
              <a:t> ở </a:t>
            </a:r>
            <a:r>
              <a:rPr lang="en-US" sz="2400" b="0" dirty="0" err="1">
                <a:solidFill>
                  <a:schemeClr val="tx1"/>
                </a:solidFill>
                <a:latin typeface="Times New Roman" pitchFamily="18" charset="0"/>
                <a:cs typeface="Times New Roman" pitchFamily="18" charset="0"/>
              </a:rPr>
              <a:t>từng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khâu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từ</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xuất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lưu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thông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đến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tiêu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dùng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và</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được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a:t>
            </a:r>
            <a:r>
              <a:rPr lang="en-US" sz="2400" b="0" dirty="0">
                <a:solidFill>
                  <a:schemeClr val="tx1"/>
                </a:solidFill>
                <a:latin typeface="Times New Roman" pitchFamily="18" charset="0"/>
                <a:cs typeface="Times New Roman" pitchFamily="18" charset="0"/>
              </a:rPr>
              <a:t> ở </a:t>
            </a:r>
            <a:r>
              <a:rPr lang="en-US" sz="2400" b="0" dirty="0" err="1">
                <a:solidFill>
                  <a:schemeClr val="tx1"/>
                </a:solidFill>
                <a:latin typeface="Times New Roman" pitchFamily="18" charset="0"/>
                <a:cs typeface="Times New Roman" pitchFamily="18" charset="0"/>
              </a:rPr>
              <a:t>khâu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tiêu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dùng</a:t>
            </a:r>
            <a:r>
              <a:rPr lang="en-US" sz="2400" b="0" dirty="0">
                <a:solidFill>
                  <a:schemeClr val="tx1"/>
                </a:solidFill>
                <a:latin typeface="Times New Roman" pitchFamily="18" charset="0"/>
                <a:cs typeface="Times New Roman" pitchFamily="18" charset="0"/>
              </a:rPr>
              <a:t>.</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65682" y="1752600"/>
            <a:ext cx="3649717" cy="3657600"/>
          </a:xfrm>
          <a:prstGeom prst="rect">
            <a:avLst/>
          </a:prstGeom>
        </p:spPr>
      </p:pic>
    </p:spTree>
    <p:extLst>
      <p:ext uri="{BB962C8B-B14F-4D97-AF65-F5344CB8AC3E}">
        <p14:creationId xmlns:p14="http://schemas.microsoft.com/office/powerpoint/2010/main" val="1084651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wheel(1)">
                                      <p:cBhvr>
                                        <p:cTn id="7" dur="2000"/>
                                        <p:tgtEl>
                                          <p:spTgt spid="6963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Effect transition="in" filter="circle(in)">
                                      <p:cBhvr>
                                        <p:cTn id="12" dur="2000"/>
                                        <p:tgtEl>
                                          <p:spTgt spid="69635">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5410200" cy="563562"/>
          </a:xfrm>
        </p:spPr>
        <p:txBody>
          <a:bodyPr/>
          <a:lstStyle/>
          <a:p>
            <a:r>
              <a:rPr lang="en-US" sz="2800" b="0" i="1" dirty="0">
                <a:latin typeface="Times New Roman" pitchFamily="18" charset="0"/>
                <a:cs typeface="Times New Roman" pitchFamily="18" charset="0"/>
              </a:rPr>
              <a:t>2.1.2.3. </a:t>
            </a:r>
            <a:r>
              <a:rPr lang="en-US" sz="2800" b="0" i="1" dirty="0" err="1">
                <a:latin typeface="Times New Roman" pitchFamily="18" charset="0"/>
                <a:cs typeface="Times New Roman" pitchFamily="18" charset="0"/>
              </a:rPr>
              <a:t>Kê</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khai</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và</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nộp</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thuế</a:t>
            </a:r>
            <a:endParaRPr lang="vi-VN" sz="2800" b="0" dirty="0">
              <a:latin typeface="Times New Roman" pitchFamily="18" charset="0"/>
              <a:cs typeface="Times New Roman" pitchFamily="18" charset="0"/>
            </a:endParaRPr>
          </a:p>
        </p:txBody>
      </p:sp>
      <p:sp>
        <p:nvSpPr>
          <p:cNvPr id="16385" name="Rectangle 1"/>
          <p:cNvSpPr>
            <a:spLocks noChangeArrowheads="1"/>
          </p:cNvSpPr>
          <p:nvPr/>
        </p:nvSpPr>
        <p:spPr bwMode="auto">
          <a:xfrm>
            <a:off x="152400" y="1243314"/>
            <a:ext cx="88392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Khai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nhập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doanh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nghiệp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là</a:t>
            </a:r>
            <a:r>
              <a:rPr lang="en-US" sz="2400" b="1" dirty="0">
                <a:latin typeface="Times New Roman" pitchFamily="18" charset="0"/>
                <a:cs typeface="Times New Roman" pitchFamily="18" charset="0"/>
              </a:rPr>
              <a:t>:</a:t>
            </a:r>
            <a:endParaRPr lang="vi-VN" sz="2400" b="1" dirty="0">
              <a:latin typeface="Times New Roman" pitchFamily="18" charset="0"/>
              <a:cs typeface="Times New Roman" pitchFamily="18" charset="0"/>
            </a:endParaRPr>
          </a:p>
          <a:p>
            <a:pPr algn="just"/>
            <a:r>
              <a:rPr lang="en-US" sz="2400" b="1"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sinh</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năm</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đổi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dứt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i="1" dirty="0" err="1">
                <a:latin typeface="Times New Roman" pitchFamily="18" charset="0"/>
                <a:cs typeface="Times New Roman" pitchFamily="18" charset="0"/>
              </a:rPr>
              <a:t>Trường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hợp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chuyển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đổi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loại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hình</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doanh</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nghiệp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mà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bên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tiếp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nhận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thừa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toàn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bộ</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nghĩa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vụ</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về</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của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doanh</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nghiệp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trước</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chuyển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đổi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như</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chuyển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đổi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loại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hình</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doanh</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nghiệp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từ</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Công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ty</a:t>
            </a:r>
            <a:r>
              <a:rPr lang="en-US" sz="2400" i="1" dirty="0">
                <a:latin typeface="Times New Roman" pitchFamily="18" charset="0"/>
                <a:cs typeface="Times New Roman" pitchFamily="18" charset="0"/>
              </a:rPr>
              <a:t> TNHH sang </a:t>
            </a:r>
            <a:r>
              <a:rPr lang="en-US" sz="2400" i="1" dirty="0" err="1">
                <a:latin typeface="Times New Roman" pitchFamily="18" charset="0"/>
                <a:cs typeface="Times New Roman" pitchFamily="18" charset="0"/>
              </a:rPr>
              <a:t>Công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ty</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cổ</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phần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hoặc</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ngược</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lại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chuyển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đổi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Doanh</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nghiệp</a:t>
            </a:r>
            <a:r>
              <a:rPr lang="en-US" sz="2400" i="1" dirty="0">
                <a:latin typeface="Times New Roman" pitchFamily="18" charset="0"/>
                <a:cs typeface="Times New Roman" pitchFamily="18" charset="0"/>
              </a:rPr>
              <a:t> 100% </a:t>
            </a:r>
            <a:r>
              <a:rPr lang="en-US" sz="2400" i="1" dirty="0" err="1">
                <a:latin typeface="Times New Roman" pitchFamily="18" charset="0"/>
                <a:cs typeface="Times New Roman" pitchFamily="18" charset="0"/>
              </a:rPr>
              <a:t>vốn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Nhà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nước</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thành</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Công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ty</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cổ</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phần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các</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trường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hợp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khác</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theo</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quy</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định</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của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pháp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luật</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thì</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không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phải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khai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quyết</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đến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thời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điểm</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có</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quyết</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định</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về</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việc</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chuyển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đổi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doanh</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nghiệp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chỉ</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khai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quyết</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năm</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theo</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quy</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định</a:t>
            </a:r>
            <a:r>
              <a:rPr lang="en-US" sz="2400" i="1"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789123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wheel(4)">
                                      <p:cBhvr>
                                        <p:cTn id="7"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5410200" cy="563562"/>
          </a:xfrm>
        </p:spPr>
        <p:txBody>
          <a:bodyPr/>
          <a:lstStyle/>
          <a:p>
            <a:r>
              <a:rPr lang="en-US" sz="2800" b="0" i="1" dirty="0">
                <a:latin typeface="Times New Roman" pitchFamily="18" charset="0"/>
                <a:cs typeface="Times New Roman" pitchFamily="18" charset="0"/>
              </a:rPr>
              <a:t>2.1.2.3. </a:t>
            </a:r>
            <a:r>
              <a:rPr lang="en-US" sz="2800" b="0" i="1" dirty="0" err="1">
                <a:latin typeface="Times New Roman" pitchFamily="18" charset="0"/>
                <a:cs typeface="Times New Roman" pitchFamily="18" charset="0"/>
              </a:rPr>
              <a:t>Kê</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khai</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và</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nộp</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thuế</a:t>
            </a:r>
            <a:endParaRPr lang="vi-VN" sz="2800" b="0" dirty="0">
              <a:latin typeface="Times New Roman" pitchFamily="18" charset="0"/>
              <a:cs typeface="Times New Roman" pitchFamily="18" charset="0"/>
            </a:endParaRPr>
          </a:p>
        </p:txBody>
      </p:sp>
      <p:sp>
        <p:nvSpPr>
          <p:cNvPr id="16385" name="Rectangle 1"/>
          <p:cNvSpPr>
            <a:spLocks noChangeArrowheads="1"/>
          </p:cNvSpPr>
          <p:nvPr/>
        </p:nvSpPr>
        <p:spPr bwMode="auto">
          <a:xfrm>
            <a:off x="304800" y="1600200"/>
            <a:ext cx="86868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b="1" dirty="0" err="1">
                <a:latin typeface="Times New Roman" pitchFamily="18" charset="0"/>
                <a:cs typeface="Times New Roman" pitchFamily="18" charset="0"/>
              </a:rPr>
              <a:t>Các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trường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hợp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kê</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khai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nhập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doanh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nghiệp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theo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từng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lần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phát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sinh</a:t>
            </a:r>
            <a:r>
              <a:rPr lang="en-US" sz="2400" b="1"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cầu</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ngoài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Việt</a:t>
            </a:r>
            <a:r>
              <a:rPr lang="en-US" sz="2400" dirty="0">
                <a:latin typeface="Times New Roman" pitchFamily="18" charset="0"/>
                <a:cs typeface="Times New Roman" pitchFamily="18" charset="0"/>
              </a:rPr>
              <a:t> Nam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Việt</a:t>
            </a:r>
            <a:r>
              <a:rPr lang="en-US" sz="2400" dirty="0">
                <a:latin typeface="Times New Roman" pitchFamily="18" charset="0"/>
                <a:cs typeface="Times New Roman" pitchFamily="18" charset="0"/>
              </a:rPr>
              <a:t> Nam (</a:t>
            </a:r>
            <a:r>
              <a:rPr lang="en-US" sz="2400" dirty="0" err="1">
                <a:latin typeface="Times New Roman" pitchFamily="18" charset="0"/>
                <a:cs typeface="Times New Roman" pitchFamily="18" charset="0"/>
              </a:rPr>
              <a:t>gọi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ngoài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vốn</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246575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wheel(4)">
                                      <p:cBhvr>
                                        <p:cTn id="7"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5410200" cy="563562"/>
          </a:xfrm>
        </p:spPr>
        <p:txBody>
          <a:bodyPr/>
          <a:lstStyle/>
          <a:p>
            <a:r>
              <a:rPr lang="en-US" sz="2800" b="0" i="1" dirty="0">
                <a:latin typeface="Times New Roman" pitchFamily="18" charset="0"/>
                <a:cs typeface="Times New Roman" pitchFamily="18" charset="0"/>
              </a:rPr>
              <a:t>2.1.2.3. </a:t>
            </a:r>
            <a:r>
              <a:rPr lang="en-US" sz="2800" b="0" i="1" dirty="0" err="1">
                <a:latin typeface="Times New Roman" pitchFamily="18" charset="0"/>
                <a:cs typeface="Times New Roman" pitchFamily="18" charset="0"/>
              </a:rPr>
              <a:t>Kê</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khai</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và</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nộp</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thuế</a:t>
            </a:r>
            <a:endParaRPr lang="vi-VN" sz="2800" b="0" dirty="0">
              <a:latin typeface="Times New Roman" pitchFamily="18" charset="0"/>
              <a:cs typeface="Times New Roman" pitchFamily="18" charset="0"/>
            </a:endParaRPr>
          </a:p>
        </p:txBody>
      </p:sp>
      <p:sp>
        <p:nvSpPr>
          <p:cNvPr id="16385" name="Rectangle 1"/>
          <p:cNvSpPr>
            <a:spLocks noChangeArrowheads="1"/>
          </p:cNvSpPr>
          <p:nvPr/>
        </p:nvSpPr>
        <p:spPr bwMode="auto">
          <a:xfrm>
            <a:off x="152400" y="1119456"/>
            <a:ext cx="36576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quyết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toán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thuế</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nhập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doanh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nghiệp</a:t>
            </a:r>
            <a:r>
              <a:rPr lang="en-US" sz="2000" b="1" dirty="0">
                <a:latin typeface="Times New Roman" pitchFamily="18" charset="0"/>
                <a:cs typeface="Times New Roman" pitchFamily="18" charset="0"/>
              </a:rPr>
              <a:t>:</a:t>
            </a:r>
            <a:endParaRPr lang="vi-VN" sz="2000" b="1" dirty="0">
              <a:latin typeface="Times New Roman" pitchFamily="18" charset="0"/>
              <a:cs typeface="Times New Roman" pitchFamily="18" charset="0"/>
            </a:endParaRPr>
          </a:p>
          <a:p>
            <a:pPr algn="just"/>
            <a:r>
              <a:rPr lang="en-US" sz="2000" u="sng" dirty="0" err="1">
                <a:latin typeface="Times New Roman" pitchFamily="18" charset="0"/>
                <a:cs typeface="Times New Roman" pitchFamily="18" charset="0"/>
              </a:rPr>
              <a:t>Khai</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quyết</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toán</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thuế</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thu</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nhập</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doanh</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nghiệp</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bao</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gồm</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khai</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quyết</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toán</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thuế</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thu</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nhập</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doanh</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nghiệp</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năm</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và</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khai</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quyết</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toán</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thuế</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thu</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nhập</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doanh</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nghiệp</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đến</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thời</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điểm</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có</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quyết</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định</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về</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việc</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doanh</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nghiệp</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thực</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hiện</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chia</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hợp</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nhất</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sáp</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nhập</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chuyển</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đổi</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loại</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hình</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doanh</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nghiệp</a:t>
            </a:r>
            <a:r>
              <a:rPr lang="am-ET" sz="2000" u="sng" dirty="0">
                <a:cs typeface="Times New Roman" pitchFamily="18" charset="0"/>
              </a:rPr>
              <a:t>, </a:t>
            </a:r>
            <a:r>
              <a:rPr lang="en-US" sz="2000" u="sng" dirty="0" err="1">
                <a:latin typeface="Times New Roman" pitchFamily="18" charset="0"/>
                <a:cs typeface="Times New Roman" pitchFamily="18" charset="0"/>
              </a:rPr>
              <a:t>giải</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thể</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chấm</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dứt</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hoạt</a:t>
            </a:r>
            <a:r>
              <a:rPr lang="en-US" sz="2000" u="sng" dirty="0">
                <a:latin typeface="Times New Roman" pitchFamily="18" charset="0"/>
                <a:cs typeface="Times New Roman" pitchFamily="18" charset="0"/>
              </a:rPr>
              <a:t> </a:t>
            </a:r>
            <a:r>
              <a:rPr lang="en-US" sz="2000" u="sng" dirty="0" err="1">
                <a:latin typeface="Times New Roman" pitchFamily="18" charset="0"/>
                <a:cs typeface="Times New Roman" pitchFamily="18" charset="0"/>
              </a:rPr>
              <a:t>động</a:t>
            </a:r>
            <a:r>
              <a:rPr lang="en-US" sz="2000" u="sng"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a:p>
            <a:pPr algn="just"/>
            <a:r>
              <a:rPr lang="en-US" sz="2000" b="1" dirty="0" err="1">
                <a:latin typeface="Times New Roman" pitchFamily="18" charset="0"/>
                <a:cs typeface="Times New Roman" pitchFamily="18" charset="0"/>
              </a:rPr>
              <a:t>Hồ</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gồm</a:t>
            </a:r>
            <a:r>
              <a:rPr lang="en-US" sz="2000" b="1" dirty="0">
                <a:latin typeface="Times New Roman" pitchFamily="18" charset="0"/>
                <a:cs typeface="Times New Roman" pitchFamily="18" charset="0"/>
              </a:rPr>
              <a:t>: </a:t>
            </a:r>
            <a:endParaRPr lang="vi-VN" sz="2000" dirty="0">
              <a:latin typeface="Times New Roman" pitchFamily="18" charset="0"/>
              <a:cs typeface="Times New Roman" pitchFamily="18" charset="0"/>
            </a:endParaRPr>
          </a:p>
          <a:p>
            <a:pPr lvl="0" algn="just"/>
            <a:r>
              <a:rPr lang="en-US" sz="2000" dirty="0" err="1">
                <a:latin typeface="Times New Roman" pitchFamily="18" charset="0"/>
                <a:cs typeface="Times New Roman" pitchFamily="18" charset="0"/>
              </a:rPr>
              <a:t>Tờ</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quyết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toán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mẫu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03/TNDN ban </a:t>
            </a:r>
            <a:r>
              <a:rPr lang="en-US" sz="2000" dirty="0" err="1">
                <a:latin typeface="Times New Roman" pitchFamily="18" charset="0"/>
                <a:cs typeface="Times New Roman" pitchFamily="18" charset="0"/>
              </a:rPr>
              <a: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kèm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151/2014/TT-BTC.</a:t>
            </a:r>
            <a:endParaRPr lang="vi-VN" sz="2000" dirty="0">
              <a:latin typeface="Times New Roman" pitchFamily="18" charset="0"/>
              <a:cs typeface="Times New Roman" pitchFamily="18" charset="0"/>
            </a:endParaRPr>
          </a:p>
        </p:txBody>
      </p:sp>
      <p:pic>
        <p:nvPicPr>
          <p:cNvPr id="23553" name="Picture 1"/>
          <p:cNvPicPr>
            <a:picLocks noChangeAspect="1" noChangeArrowheads="1"/>
          </p:cNvPicPr>
          <p:nvPr/>
        </p:nvPicPr>
        <p:blipFill>
          <a:blip r:embed="rId2" cstate="print"/>
          <a:srcRect/>
          <a:stretch>
            <a:fillRect/>
          </a:stretch>
        </p:blipFill>
        <p:spPr bwMode="auto">
          <a:xfrm>
            <a:off x="3886200" y="1295400"/>
            <a:ext cx="5038725" cy="5181600"/>
          </a:xfrm>
          <a:prstGeom prst="rect">
            <a:avLst/>
          </a:prstGeom>
          <a:noFill/>
          <a:ln w="9525">
            <a:noFill/>
            <a:miter lim="800000"/>
            <a:headEnd/>
            <a:tailEnd/>
          </a:ln>
        </p:spPr>
      </p:pic>
    </p:spTree>
    <p:extLst>
      <p:ext uri="{BB962C8B-B14F-4D97-AF65-F5344CB8AC3E}">
        <p14:creationId xmlns:p14="http://schemas.microsoft.com/office/powerpoint/2010/main" val="558866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wheel(4)">
                                      <p:cBhvr>
                                        <p:cTn id="7" dur="2000"/>
                                        <p:tgtEl>
                                          <p:spTgt spid="16385"/>
                                        </p:tgtEl>
                                      </p:cBhvr>
                                    </p:animEffect>
                                  </p:childTnLst>
                                </p:cTn>
                              </p:par>
                              <p:par>
                                <p:cTn id="8" presetID="21" presetClass="entr" presetSubtype="4" fill="hold" nodeType="withEffect">
                                  <p:stCondLst>
                                    <p:cond delay="0"/>
                                  </p:stCondLst>
                                  <p:childTnLst>
                                    <p:set>
                                      <p:cBhvr>
                                        <p:cTn id="9" dur="1" fill="hold">
                                          <p:stCondLst>
                                            <p:cond delay="0"/>
                                          </p:stCondLst>
                                        </p:cTn>
                                        <p:tgtEl>
                                          <p:spTgt spid="23553"/>
                                        </p:tgtEl>
                                        <p:attrNameLst>
                                          <p:attrName>style.visibility</p:attrName>
                                        </p:attrNameLst>
                                      </p:cBhvr>
                                      <p:to>
                                        <p:strVal val="visible"/>
                                      </p:to>
                                    </p:set>
                                    <p:animEffect transition="in" filter="wheel(4)">
                                      <p:cBhvr>
                                        <p:cTn id="10" dur="2000"/>
                                        <p:tgtEl>
                                          <p:spTgt spid="235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5410200" cy="563562"/>
          </a:xfrm>
        </p:spPr>
        <p:txBody>
          <a:bodyPr/>
          <a:lstStyle/>
          <a:p>
            <a:r>
              <a:rPr lang="en-US" sz="2800" b="0" i="1" dirty="0">
                <a:latin typeface="Times New Roman" pitchFamily="18" charset="0"/>
                <a:cs typeface="Times New Roman" pitchFamily="18" charset="0"/>
              </a:rPr>
              <a:t>2.1.2.3. </a:t>
            </a:r>
            <a:r>
              <a:rPr lang="en-US" sz="2800" b="0" i="1" dirty="0" err="1">
                <a:latin typeface="Times New Roman" pitchFamily="18" charset="0"/>
                <a:cs typeface="Times New Roman" pitchFamily="18" charset="0"/>
              </a:rPr>
              <a:t>Kê</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khai</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và</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nộp</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thuế</a:t>
            </a:r>
            <a:endParaRPr lang="vi-VN" sz="2800" b="0" dirty="0">
              <a:latin typeface="Times New Roman" pitchFamily="18" charset="0"/>
              <a:cs typeface="Times New Roman" pitchFamily="18" charset="0"/>
            </a:endParaRPr>
          </a:p>
        </p:txBody>
      </p:sp>
      <p:sp>
        <p:nvSpPr>
          <p:cNvPr id="16385" name="Rectangle 1"/>
          <p:cNvSpPr>
            <a:spLocks noChangeArrowheads="1"/>
          </p:cNvSpPr>
          <p:nvPr/>
        </p:nvSpPr>
        <p:spPr bwMode="auto">
          <a:xfrm>
            <a:off x="152400" y="990600"/>
            <a:ext cx="86868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quyết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toán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thuế</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nhập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doanh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nghiệp</a:t>
            </a:r>
            <a:r>
              <a:rPr lang="en-US" sz="2000" b="1" dirty="0">
                <a:latin typeface="Times New Roman" pitchFamily="18" charset="0"/>
                <a:cs typeface="Times New Roman" pitchFamily="18" charset="0"/>
              </a:rPr>
              <a:t>:</a:t>
            </a:r>
            <a:endParaRPr lang="vi-VN" sz="2000" b="1" dirty="0">
              <a:latin typeface="Times New Roman" pitchFamily="18" charset="0"/>
              <a:cs typeface="Times New Roman" pitchFamily="18" charset="0"/>
            </a:endParaRPr>
          </a:p>
          <a:p>
            <a:pPr algn="just"/>
            <a:r>
              <a:rPr lang="en-US" sz="2000" b="1" dirty="0" err="1">
                <a:latin typeface="Times New Roman" pitchFamily="18" charset="0"/>
                <a:cs typeface="Times New Roman" pitchFamily="18" charset="0"/>
              </a:rPr>
              <a:t>Hồ</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gồm</a:t>
            </a:r>
            <a:r>
              <a:rPr lang="en-US" sz="2000" b="1" dirty="0">
                <a:latin typeface="Times New Roman" pitchFamily="18" charset="0"/>
                <a:cs typeface="Times New Roman" pitchFamily="18" charset="0"/>
              </a:rPr>
              <a:t>: </a:t>
            </a:r>
            <a:endParaRPr lang="vi-VN" sz="2000" dirty="0">
              <a:latin typeface="Times New Roman" pitchFamily="18" charset="0"/>
              <a:cs typeface="Times New Roman" pitchFamily="18" charset="0"/>
            </a:endParaRPr>
          </a:p>
          <a:p>
            <a:pPr lvl="0" algn="just"/>
            <a:r>
              <a:rPr lang="en-US" sz="2000" dirty="0" err="1">
                <a:latin typeface="Times New Roman" pitchFamily="18" charset="0"/>
                <a:cs typeface="Times New Roman" pitchFamily="18" charset="0"/>
              </a:rPr>
              <a:t>Báo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cáo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chính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năm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hoặc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báo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cáo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chính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đến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thời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điểm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quyết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định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về</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việc</a:t>
            </a:r>
            <a:r>
              <a:rPr lang="am-ET" sz="2000" dirty="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thực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hiện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chia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hợp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sáp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nhập</a:t>
            </a:r>
            <a:r>
              <a:rPr lang="en-US" sz="2000" dirty="0">
                <a:latin typeface="Times New Roman" pitchFamily="18" charset="0"/>
                <a:cs typeface="Times New Roman" pitchFamily="18" charset="0"/>
              </a:rPr>
              <a:t>,</a:t>
            </a:r>
            <a:r>
              <a:rPr lang="am-ET" sz="2000" dirty="0">
                <a:cs typeface="Times New Roman" pitchFamily="18" charset="0"/>
              </a:rPr>
              <a:t> c</a:t>
            </a:r>
            <a:r>
              <a:rPr lang="en-US" sz="2000" dirty="0" err="1">
                <a:latin typeface="Times New Roman" pitchFamily="18" charset="0"/>
                <a:cs typeface="Times New Roman" pitchFamily="18" charset="0"/>
              </a:rPr>
              <a:t>huyển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đổi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loại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hình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giải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thể</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chấm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dứt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a:p>
            <a:pPr lvl="0" algn="just"/>
            <a:r>
              <a:rPr lang="en-US" sz="2000" dirty="0" err="1">
                <a:latin typeface="Times New Roman" pitchFamily="18" charset="0"/>
                <a:cs typeface="Times New Roman" pitchFamily="18" charset="0"/>
              </a:rPr>
              <a:t>Một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hoặc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một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lục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kèm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tờ</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ban </a:t>
            </a:r>
            <a:r>
              <a:rPr lang="en-US" sz="2000" dirty="0" err="1">
                <a:latin typeface="Times New Roman" pitchFamily="18" charset="0"/>
                <a:cs typeface="Times New Roman" pitchFamily="18" charset="0"/>
              </a:rPr>
              <a: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kèm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156/2013/TT-BTC </a:t>
            </a:r>
            <a:r>
              <a:rPr lang="en-US" sz="2000" dirty="0" err="1">
                <a:latin typeface="Times New Roman" pitchFamily="18" charset="0"/>
                <a:cs typeface="Times New Roman" pitchFamily="18" charset="0"/>
              </a:rPr>
              <a:t>và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151/2014/TT-BTC (</a:t>
            </a:r>
            <a:r>
              <a:rPr lang="en-US" sz="2000" dirty="0" err="1">
                <a:latin typeface="Times New Roman" pitchFamily="18" charset="0"/>
                <a:cs typeface="Times New Roman" pitchFamily="18" charset="0"/>
              </a:rPr>
              <a:t>tuỳ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thực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người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nộp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lục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sản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xuất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mẫu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03-1A/TNDN, </a:t>
            </a:r>
            <a:r>
              <a:rPr lang="en-US" sz="2000" dirty="0" err="1">
                <a:latin typeface="Times New Roman" pitchFamily="18" charset="0"/>
                <a:cs typeface="Times New Roman" pitchFamily="18" charset="0"/>
              </a:rPr>
              <a:t>mẫu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03-1B/TNDN, </a:t>
            </a:r>
            <a:r>
              <a:rPr lang="en-US" sz="2000" dirty="0" err="1">
                <a:latin typeface="Times New Roman" pitchFamily="18" charset="0"/>
                <a:cs typeface="Times New Roman" pitchFamily="18" charset="0"/>
              </a:rPr>
              <a:t>mẫu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03-1C/TNDN ban </a:t>
            </a:r>
            <a:r>
              <a:rPr lang="en-US" sz="2000" dirty="0" err="1">
                <a:latin typeface="Times New Roman" pitchFamily="18" charset="0"/>
                <a:cs typeface="Times New Roman" pitchFamily="18" charset="0"/>
              </a:rPr>
              <a: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kèm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156/2013/TT-BTC.</a:t>
            </a:r>
            <a:endParaRPr lang="vi-VN"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lục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chuyển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lỗ</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mẫu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03-2/TNDN ban </a:t>
            </a:r>
            <a:r>
              <a:rPr lang="en-US" sz="2000" dirty="0" err="1">
                <a:latin typeface="Times New Roman" pitchFamily="18" charset="0"/>
                <a:cs typeface="Times New Roman" pitchFamily="18" charset="0"/>
              </a:rPr>
              <a: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kèm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156/2013/TT-BTC.</a:t>
            </a:r>
            <a:endParaRPr lang="vi-VN"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lục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về</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ưu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đãi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về</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Mẫu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03-3A/TNDN, </a:t>
            </a:r>
            <a:r>
              <a:rPr lang="en-US" sz="2000" dirty="0" err="1">
                <a:latin typeface="Times New Roman" pitchFamily="18" charset="0"/>
                <a:cs typeface="Times New Roman" pitchFamily="18" charset="0"/>
              </a:rPr>
              <a:t>Mẫu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03-3B/TNDN, </a:t>
            </a:r>
            <a:r>
              <a:rPr lang="en-US" sz="2000" dirty="0" err="1">
                <a:latin typeface="Times New Roman" pitchFamily="18" charset="0"/>
                <a:cs typeface="Times New Roman" pitchFamily="18" charset="0"/>
              </a:rPr>
              <a:t>Mẫu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03-3C/TNDN</a:t>
            </a:r>
            <a:endParaRPr lang="vi-VN"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lục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nộp</a:t>
            </a:r>
            <a:r>
              <a:rPr lang="en-US" sz="2000" dirty="0">
                <a:latin typeface="Times New Roman" pitchFamily="18" charset="0"/>
                <a:cs typeface="Times New Roman" pitchFamily="18" charset="0"/>
              </a:rPr>
              <a:t> ở </a:t>
            </a:r>
            <a:r>
              <a:rPr lang="en-US" sz="2000" dirty="0" err="1">
                <a:latin typeface="Times New Roman" pitchFamily="18" charset="0"/>
                <a:cs typeface="Times New Roman" pitchFamily="18" charset="0"/>
              </a:rPr>
              <a:t>nước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ngoài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trừ</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tính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mẫu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03-4/TNDN ban </a:t>
            </a:r>
            <a:r>
              <a:rPr lang="en-US" sz="2000" dirty="0" err="1">
                <a:latin typeface="Times New Roman" pitchFamily="18" charset="0"/>
                <a:cs typeface="Times New Roman" pitchFamily="18" charset="0"/>
              </a:rPr>
              <a: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kèm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156/2013/TT-BTC.</a:t>
            </a:r>
            <a:endParaRPr lang="vi-VN" sz="2000" dirty="0">
              <a:latin typeface="Times New Roman" pitchFamily="18" charset="0"/>
              <a:cs typeface="Times New Roman" pitchFamily="18" charset="0"/>
            </a:endParaRPr>
          </a:p>
        </p:txBody>
      </p:sp>
    </p:spTree>
    <p:extLst>
      <p:ext uri="{BB962C8B-B14F-4D97-AF65-F5344CB8AC3E}">
        <p14:creationId xmlns:p14="http://schemas.microsoft.com/office/powerpoint/2010/main" val="942546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6385">
                                            <p:txEl>
                                              <p:pRg st="2" end="2"/>
                                            </p:txEl>
                                          </p:spTgt>
                                        </p:tgtEl>
                                        <p:attrNameLst>
                                          <p:attrName>style.visibility</p:attrName>
                                        </p:attrNameLst>
                                      </p:cBhvr>
                                      <p:to>
                                        <p:strVal val="visible"/>
                                      </p:to>
                                    </p:set>
                                    <p:animEffect transition="in" filter="wheel(4)">
                                      <p:cBhvr>
                                        <p:cTn id="7" dur="2000"/>
                                        <p:tgtEl>
                                          <p:spTgt spid="16385">
                                            <p:txEl>
                                              <p:pRg st="2" end="2"/>
                                            </p:txEl>
                                          </p:spTgt>
                                        </p:tgtEl>
                                      </p:cBhvr>
                                    </p:animEffect>
                                  </p:childTnLst>
                                </p:cTn>
                              </p:par>
                              <p:par>
                                <p:cTn id="8" presetID="21" presetClass="entr" presetSubtype="4" fill="hold" nodeType="withEffect">
                                  <p:stCondLst>
                                    <p:cond delay="0"/>
                                  </p:stCondLst>
                                  <p:childTnLst>
                                    <p:set>
                                      <p:cBhvr>
                                        <p:cTn id="9" dur="1" fill="hold">
                                          <p:stCondLst>
                                            <p:cond delay="0"/>
                                          </p:stCondLst>
                                        </p:cTn>
                                        <p:tgtEl>
                                          <p:spTgt spid="16385">
                                            <p:txEl>
                                              <p:pRg st="3" end="3"/>
                                            </p:txEl>
                                          </p:spTgt>
                                        </p:tgtEl>
                                        <p:attrNameLst>
                                          <p:attrName>style.visibility</p:attrName>
                                        </p:attrNameLst>
                                      </p:cBhvr>
                                      <p:to>
                                        <p:strVal val="visible"/>
                                      </p:to>
                                    </p:set>
                                    <p:animEffect transition="in" filter="wheel(4)">
                                      <p:cBhvr>
                                        <p:cTn id="10" dur="2000"/>
                                        <p:tgtEl>
                                          <p:spTgt spid="16385">
                                            <p:txEl>
                                              <p:pRg st="3" end="3"/>
                                            </p:txEl>
                                          </p:spTgt>
                                        </p:tgtEl>
                                      </p:cBhvr>
                                    </p:animEffect>
                                  </p:childTnLst>
                                </p:cTn>
                              </p:par>
                              <p:par>
                                <p:cTn id="11" presetID="21" presetClass="entr" presetSubtype="4" fill="hold" nodeType="withEffect">
                                  <p:stCondLst>
                                    <p:cond delay="0"/>
                                  </p:stCondLst>
                                  <p:childTnLst>
                                    <p:set>
                                      <p:cBhvr>
                                        <p:cTn id="12" dur="1" fill="hold">
                                          <p:stCondLst>
                                            <p:cond delay="0"/>
                                          </p:stCondLst>
                                        </p:cTn>
                                        <p:tgtEl>
                                          <p:spTgt spid="16385">
                                            <p:txEl>
                                              <p:pRg st="4" end="4"/>
                                            </p:txEl>
                                          </p:spTgt>
                                        </p:tgtEl>
                                        <p:attrNameLst>
                                          <p:attrName>style.visibility</p:attrName>
                                        </p:attrNameLst>
                                      </p:cBhvr>
                                      <p:to>
                                        <p:strVal val="visible"/>
                                      </p:to>
                                    </p:set>
                                    <p:animEffect transition="in" filter="wheel(4)">
                                      <p:cBhvr>
                                        <p:cTn id="13" dur="2000"/>
                                        <p:tgtEl>
                                          <p:spTgt spid="16385">
                                            <p:txEl>
                                              <p:pRg st="4" end="4"/>
                                            </p:txEl>
                                          </p:spTgt>
                                        </p:tgtEl>
                                      </p:cBhvr>
                                    </p:animEffect>
                                  </p:childTnLst>
                                </p:cTn>
                              </p:par>
                              <p:par>
                                <p:cTn id="14" presetID="21" presetClass="entr" presetSubtype="4" fill="hold" nodeType="withEffect">
                                  <p:stCondLst>
                                    <p:cond delay="0"/>
                                  </p:stCondLst>
                                  <p:childTnLst>
                                    <p:set>
                                      <p:cBhvr>
                                        <p:cTn id="15" dur="1" fill="hold">
                                          <p:stCondLst>
                                            <p:cond delay="0"/>
                                          </p:stCondLst>
                                        </p:cTn>
                                        <p:tgtEl>
                                          <p:spTgt spid="16385">
                                            <p:txEl>
                                              <p:pRg st="5" end="5"/>
                                            </p:txEl>
                                          </p:spTgt>
                                        </p:tgtEl>
                                        <p:attrNameLst>
                                          <p:attrName>style.visibility</p:attrName>
                                        </p:attrNameLst>
                                      </p:cBhvr>
                                      <p:to>
                                        <p:strVal val="visible"/>
                                      </p:to>
                                    </p:set>
                                    <p:animEffect transition="in" filter="wheel(4)">
                                      <p:cBhvr>
                                        <p:cTn id="16" dur="2000"/>
                                        <p:tgtEl>
                                          <p:spTgt spid="16385">
                                            <p:txEl>
                                              <p:pRg st="5" end="5"/>
                                            </p:txEl>
                                          </p:spTgt>
                                        </p:tgtEl>
                                      </p:cBhvr>
                                    </p:animEffect>
                                  </p:childTnLst>
                                </p:cTn>
                              </p:par>
                              <p:par>
                                <p:cTn id="17" presetID="21" presetClass="entr" presetSubtype="4" fill="hold" nodeType="withEffect">
                                  <p:stCondLst>
                                    <p:cond delay="0"/>
                                  </p:stCondLst>
                                  <p:childTnLst>
                                    <p:set>
                                      <p:cBhvr>
                                        <p:cTn id="18" dur="1" fill="hold">
                                          <p:stCondLst>
                                            <p:cond delay="0"/>
                                          </p:stCondLst>
                                        </p:cTn>
                                        <p:tgtEl>
                                          <p:spTgt spid="16385">
                                            <p:txEl>
                                              <p:pRg st="6" end="6"/>
                                            </p:txEl>
                                          </p:spTgt>
                                        </p:tgtEl>
                                        <p:attrNameLst>
                                          <p:attrName>style.visibility</p:attrName>
                                        </p:attrNameLst>
                                      </p:cBhvr>
                                      <p:to>
                                        <p:strVal val="visible"/>
                                      </p:to>
                                    </p:set>
                                    <p:animEffect transition="in" filter="wheel(4)">
                                      <p:cBhvr>
                                        <p:cTn id="19" dur="2000"/>
                                        <p:tgtEl>
                                          <p:spTgt spid="16385">
                                            <p:txEl>
                                              <p:pRg st="6" end="6"/>
                                            </p:txEl>
                                          </p:spTgt>
                                        </p:tgtEl>
                                      </p:cBhvr>
                                    </p:animEffect>
                                  </p:childTnLst>
                                </p:cTn>
                              </p:par>
                              <p:par>
                                <p:cTn id="20" presetID="21" presetClass="entr" presetSubtype="4" fill="hold" nodeType="withEffect">
                                  <p:stCondLst>
                                    <p:cond delay="0"/>
                                  </p:stCondLst>
                                  <p:childTnLst>
                                    <p:set>
                                      <p:cBhvr>
                                        <p:cTn id="21" dur="1" fill="hold">
                                          <p:stCondLst>
                                            <p:cond delay="0"/>
                                          </p:stCondLst>
                                        </p:cTn>
                                        <p:tgtEl>
                                          <p:spTgt spid="16385">
                                            <p:txEl>
                                              <p:pRg st="7" end="7"/>
                                            </p:txEl>
                                          </p:spTgt>
                                        </p:tgtEl>
                                        <p:attrNameLst>
                                          <p:attrName>style.visibility</p:attrName>
                                        </p:attrNameLst>
                                      </p:cBhvr>
                                      <p:to>
                                        <p:strVal val="visible"/>
                                      </p:to>
                                    </p:set>
                                    <p:animEffect transition="in" filter="wheel(4)">
                                      <p:cBhvr>
                                        <p:cTn id="22" dur="2000"/>
                                        <p:tgtEl>
                                          <p:spTgt spid="1638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0"/>
            <a:ext cx="5410200" cy="639762"/>
          </a:xfrm>
        </p:spPr>
        <p:txBody>
          <a:bodyPr/>
          <a:lstStyle/>
          <a:p>
            <a:r>
              <a:rPr lang="en-US" sz="2800" b="0" i="1" dirty="0">
                <a:latin typeface="Times New Roman" pitchFamily="18" charset="0"/>
                <a:cs typeface="Times New Roman" pitchFamily="18" charset="0"/>
              </a:rPr>
              <a:t>2.1.2.3. </a:t>
            </a:r>
            <a:r>
              <a:rPr lang="en-US" sz="2800" b="0" i="1" dirty="0" err="1">
                <a:latin typeface="Times New Roman" pitchFamily="18" charset="0"/>
                <a:cs typeface="Times New Roman" pitchFamily="18" charset="0"/>
              </a:rPr>
              <a:t>Kê</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khai</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và</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nộp</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thuế</a:t>
            </a:r>
            <a:endParaRPr lang="vi-VN" sz="2800" b="0" dirty="0">
              <a:latin typeface="Times New Roman" pitchFamily="18" charset="0"/>
              <a:cs typeface="Times New Roman" pitchFamily="18" charset="0"/>
            </a:endParaRPr>
          </a:p>
        </p:txBody>
      </p:sp>
      <p:sp>
        <p:nvSpPr>
          <p:cNvPr id="16385" name="Rectangle 1"/>
          <p:cNvSpPr>
            <a:spLocks noChangeArrowheads="1"/>
          </p:cNvSpPr>
          <p:nvPr/>
        </p:nvSpPr>
        <p:spPr bwMode="auto">
          <a:xfrm>
            <a:off x="228600" y="1463219"/>
            <a:ext cx="86868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quyết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toán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thuế</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nhập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doanh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nghiệp</a:t>
            </a:r>
            <a:r>
              <a:rPr lang="en-US" sz="2000" b="1" dirty="0">
                <a:latin typeface="Times New Roman" pitchFamily="18" charset="0"/>
                <a:cs typeface="Times New Roman" pitchFamily="18" charset="0"/>
              </a:rPr>
              <a:t>:</a:t>
            </a:r>
            <a:endParaRPr lang="vi-VN" sz="2000" b="1" dirty="0">
              <a:latin typeface="Times New Roman" pitchFamily="18" charset="0"/>
              <a:cs typeface="Times New Roman" pitchFamily="18" charset="0"/>
            </a:endParaRPr>
          </a:p>
          <a:p>
            <a:pPr algn="just"/>
            <a:r>
              <a:rPr lang="en-US" sz="2000" b="1" dirty="0" err="1">
                <a:latin typeface="Times New Roman" pitchFamily="18" charset="0"/>
                <a:cs typeface="Times New Roman" pitchFamily="18" charset="0"/>
              </a:rPr>
              <a:t>Hồ</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gồm</a:t>
            </a:r>
            <a:r>
              <a:rPr lang="en-US" sz="2000" b="1" dirty="0">
                <a:latin typeface="Times New Roman" pitchFamily="18" charset="0"/>
                <a:cs typeface="Times New Roman" pitchFamily="18" charset="0"/>
              </a:rPr>
              <a:t>: </a:t>
            </a:r>
            <a:endParaRPr lang="vi-VN"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lục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chuyển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sản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mẫu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03-5/TNDN ban </a:t>
            </a:r>
            <a:r>
              <a:rPr lang="en-US" sz="2000" dirty="0" err="1">
                <a:latin typeface="Times New Roman" pitchFamily="18" charset="0"/>
                <a:cs typeface="Times New Roman" pitchFamily="18" charset="0"/>
              </a:rPr>
              <a: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kèm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151/2014/TT-BTC</a:t>
            </a:r>
            <a:endParaRPr lang="vi-VN"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lục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báo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cáo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trích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sử</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dụng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quỹ</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khoa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học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nghệ</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nếu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mẫu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03-6/TNDN ban </a:t>
            </a:r>
            <a:r>
              <a:rPr lang="en-US" sz="2000" dirty="0" err="1">
                <a:latin typeface="Times New Roman" pitchFamily="18" charset="0"/>
                <a:cs typeface="Times New Roman" pitchFamily="18" charset="0"/>
              </a:rPr>
              <a: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kèm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156/2013/TT-BTC.</a:t>
            </a:r>
            <a:endParaRPr lang="vi-VN"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lục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thông</a:t>
            </a:r>
            <a:r>
              <a:rPr lang="en-US" sz="2000" dirty="0">
                <a:latin typeface="Times New Roman" pitchFamily="18" charset="0"/>
                <a:cs typeface="Times New Roman" pitchFamily="18" charset="0"/>
              </a:rPr>
              <a:t> tin </a:t>
            </a:r>
            <a:r>
              <a:rPr lang="en-US" sz="2000" dirty="0" err="1">
                <a:latin typeface="Times New Roman" pitchFamily="18" charset="0"/>
                <a:cs typeface="Times New Roman" pitchFamily="18" charset="0"/>
              </a:rPr>
              <a:t>về</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giao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dịch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liên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nếu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mẫu</a:t>
            </a:r>
            <a:r>
              <a:rPr lang="en-US" sz="2000" dirty="0">
                <a:latin typeface="Times New Roman" pitchFamily="18" charset="0"/>
                <a:cs typeface="Times New Roman" pitchFamily="18" charset="0"/>
              </a:rPr>
              <a:t> 03-7/TNDN ban </a:t>
            </a:r>
            <a:r>
              <a:rPr lang="en-US" sz="2000" dirty="0" err="1">
                <a:latin typeface="Times New Roman" pitchFamily="18" charset="0"/>
                <a:cs typeface="Times New Roman" pitchFamily="18" charset="0"/>
              </a:rPr>
              <a: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kèm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156/2013/TT-BTC.</a:t>
            </a:r>
            <a:endParaRPr lang="vi-VN"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lục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tính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nộp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vị</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sản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xuất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hạch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toán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thuộc</a:t>
            </a:r>
            <a:r>
              <a:rPr lang="en-US" sz="2000" dirty="0">
                <a:latin typeface="Times New Roman" pitchFamily="18" charset="0"/>
                <a:cs typeface="Times New Roman" pitchFamily="18" charset="0"/>
              </a:rPr>
              <a:t> ở </a:t>
            </a:r>
            <a:r>
              <a:rPr lang="en-US" sz="2000" dirty="0" err="1">
                <a:latin typeface="Times New Roman" pitchFamily="18" charset="0"/>
                <a:cs typeface="Times New Roman" pitchFamily="18" charset="0"/>
              </a:rPr>
              <a:t>tỉnh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trực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thuộc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Trung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ương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địa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phương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đóng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sở</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chính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nếu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mẫu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03-8/TNDN ban </a:t>
            </a:r>
            <a:r>
              <a:rPr lang="en-US" sz="2000" dirty="0" err="1">
                <a:latin typeface="Times New Roman" pitchFamily="18" charset="0"/>
                <a:cs typeface="Times New Roman" pitchFamily="18" charset="0"/>
              </a:rPr>
              <a: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kèm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156/2013/TT-BTC.</a:t>
            </a:r>
            <a:endParaRPr lang="vi-VN"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Trường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hợp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đầu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a:t>
            </a:r>
            <a:r>
              <a:rPr lang="en-US" sz="2000" dirty="0">
                <a:latin typeface="Times New Roman" pitchFamily="18" charset="0"/>
                <a:cs typeface="Times New Roman" pitchFamily="18" charset="0"/>
              </a:rPr>
              <a:t> ở </a:t>
            </a:r>
            <a:r>
              <a:rPr lang="en-US" sz="2000" dirty="0" err="1">
                <a:latin typeface="Times New Roman" pitchFamily="18" charset="0"/>
                <a:cs typeface="Times New Roman" pitchFamily="18" charset="0"/>
              </a:rPr>
              <a:t>nước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ngoài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ngoài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hồ</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sơ</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nêu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phải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bổ</a:t>
            </a:r>
            <a:r>
              <a:rPr lang="en-US" sz="2000" dirty="0">
                <a:latin typeface="Times New Roman" pitchFamily="18" charset="0"/>
                <a:cs typeface="Times New Roman" pitchFamily="18" charset="0"/>
              </a:rPr>
              <a:t> sung </a:t>
            </a:r>
            <a:r>
              <a:rPr lang="en-US" sz="2000" dirty="0" err="1">
                <a:latin typeface="Times New Roman" pitchFamily="18" charset="0"/>
                <a:cs typeface="Times New Roman" pitchFamily="18" charset="0"/>
              </a:rPr>
              <a:t>các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hồ</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sơ</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liệu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hướng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dẫn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Bộ</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chính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về</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p:txBody>
      </p:sp>
    </p:spTree>
    <p:extLst>
      <p:ext uri="{BB962C8B-B14F-4D97-AF65-F5344CB8AC3E}">
        <p14:creationId xmlns:p14="http://schemas.microsoft.com/office/powerpoint/2010/main" val="386783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6385">
                                            <p:txEl>
                                              <p:pRg st="2" end="2"/>
                                            </p:txEl>
                                          </p:spTgt>
                                        </p:tgtEl>
                                        <p:attrNameLst>
                                          <p:attrName>style.visibility</p:attrName>
                                        </p:attrNameLst>
                                      </p:cBhvr>
                                      <p:to>
                                        <p:strVal val="visible"/>
                                      </p:to>
                                    </p:set>
                                    <p:animEffect transition="in" filter="wheel(4)">
                                      <p:cBhvr>
                                        <p:cTn id="7" dur="2000"/>
                                        <p:tgtEl>
                                          <p:spTgt spid="16385">
                                            <p:txEl>
                                              <p:pRg st="2" end="2"/>
                                            </p:txEl>
                                          </p:spTgt>
                                        </p:tgtEl>
                                      </p:cBhvr>
                                    </p:animEffect>
                                  </p:childTnLst>
                                </p:cTn>
                              </p:par>
                              <p:par>
                                <p:cTn id="8" presetID="21" presetClass="entr" presetSubtype="4" fill="hold" nodeType="withEffect">
                                  <p:stCondLst>
                                    <p:cond delay="0"/>
                                  </p:stCondLst>
                                  <p:childTnLst>
                                    <p:set>
                                      <p:cBhvr>
                                        <p:cTn id="9" dur="1" fill="hold">
                                          <p:stCondLst>
                                            <p:cond delay="0"/>
                                          </p:stCondLst>
                                        </p:cTn>
                                        <p:tgtEl>
                                          <p:spTgt spid="16385">
                                            <p:txEl>
                                              <p:pRg st="3" end="3"/>
                                            </p:txEl>
                                          </p:spTgt>
                                        </p:tgtEl>
                                        <p:attrNameLst>
                                          <p:attrName>style.visibility</p:attrName>
                                        </p:attrNameLst>
                                      </p:cBhvr>
                                      <p:to>
                                        <p:strVal val="visible"/>
                                      </p:to>
                                    </p:set>
                                    <p:animEffect transition="in" filter="wheel(4)">
                                      <p:cBhvr>
                                        <p:cTn id="10" dur="2000"/>
                                        <p:tgtEl>
                                          <p:spTgt spid="16385">
                                            <p:txEl>
                                              <p:pRg st="3" end="3"/>
                                            </p:txEl>
                                          </p:spTgt>
                                        </p:tgtEl>
                                      </p:cBhvr>
                                    </p:animEffect>
                                  </p:childTnLst>
                                </p:cTn>
                              </p:par>
                              <p:par>
                                <p:cTn id="11" presetID="21" presetClass="entr" presetSubtype="4" fill="hold" nodeType="withEffect">
                                  <p:stCondLst>
                                    <p:cond delay="0"/>
                                  </p:stCondLst>
                                  <p:childTnLst>
                                    <p:set>
                                      <p:cBhvr>
                                        <p:cTn id="12" dur="1" fill="hold">
                                          <p:stCondLst>
                                            <p:cond delay="0"/>
                                          </p:stCondLst>
                                        </p:cTn>
                                        <p:tgtEl>
                                          <p:spTgt spid="16385">
                                            <p:txEl>
                                              <p:pRg st="4" end="4"/>
                                            </p:txEl>
                                          </p:spTgt>
                                        </p:tgtEl>
                                        <p:attrNameLst>
                                          <p:attrName>style.visibility</p:attrName>
                                        </p:attrNameLst>
                                      </p:cBhvr>
                                      <p:to>
                                        <p:strVal val="visible"/>
                                      </p:to>
                                    </p:set>
                                    <p:animEffect transition="in" filter="wheel(4)">
                                      <p:cBhvr>
                                        <p:cTn id="13" dur="2000"/>
                                        <p:tgtEl>
                                          <p:spTgt spid="16385">
                                            <p:txEl>
                                              <p:pRg st="4" end="4"/>
                                            </p:txEl>
                                          </p:spTgt>
                                        </p:tgtEl>
                                      </p:cBhvr>
                                    </p:animEffect>
                                  </p:childTnLst>
                                </p:cTn>
                              </p:par>
                              <p:par>
                                <p:cTn id="14" presetID="21" presetClass="entr" presetSubtype="4" fill="hold" nodeType="withEffect">
                                  <p:stCondLst>
                                    <p:cond delay="0"/>
                                  </p:stCondLst>
                                  <p:childTnLst>
                                    <p:set>
                                      <p:cBhvr>
                                        <p:cTn id="15" dur="1" fill="hold">
                                          <p:stCondLst>
                                            <p:cond delay="0"/>
                                          </p:stCondLst>
                                        </p:cTn>
                                        <p:tgtEl>
                                          <p:spTgt spid="16385">
                                            <p:txEl>
                                              <p:pRg st="5" end="5"/>
                                            </p:txEl>
                                          </p:spTgt>
                                        </p:tgtEl>
                                        <p:attrNameLst>
                                          <p:attrName>style.visibility</p:attrName>
                                        </p:attrNameLst>
                                      </p:cBhvr>
                                      <p:to>
                                        <p:strVal val="visible"/>
                                      </p:to>
                                    </p:set>
                                    <p:animEffect transition="in" filter="wheel(4)">
                                      <p:cBhvr>
                                        <p:cTn id="16" dur="2000"/>
                                        <p:tgtEl>
                                          <p:spTgt spid="16385">
                                            <p:txEl>
                                              <p:pRg st="5" end="5"/>
                                            </p:txEl>
                                          </p:spTgt>
                                        </p:tgtEl>
                                      </p:cBhvr>
                                    </p:animEffect>
                                  </p:childTnLst>
                                </p:cTn>
                              </p:par>
                              <p:par>
                                <p:cTn id="17" presetID="21" presetClass="entr" presetSubtype="4" fill="hold" nodeType="withEffect">
                                  <p:stCondLst>
                                    <p:cond delay="0"/>
                                  </p:stCondLst>
                                  <p:childTnLst>
                                    <p:set>
                                      <p:cBhvr>
                                        <p:cTn id="18" dur="1" fill="hold">
                                          <p:stCondLst>
                                            <p:cond delay="0"/>
                                          </p:stCondLst>
                                        </p:cTn>
                                        <p:tgtEl>
                                          <p:spTgt spid="16385">
                                            <p:txEl>
                                              <p:pRg st="6" end="6"/>
                                            </p:txEl>
                                          </p:spTgt>
                                        </p:tgtEl>
                                        <p:attrNameLst>
                                          <p:attrName>style.visibility</p:attrName>
                                        </p:attrNameLst>
                                      </p:cBhvr>
                                      <p:to>
                                        <p:strVal val="visible"/>
                                      </p:to>
                                    </p:set>
                                    <p:animEffect transition="in" filter="wheel(4)">
                                      <p:cBhvr>
                                        <p:cTn id="19" dur="2000"/>
                                        <p:tgtEl>
                                          <p:spTgt spid="1638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ướng dẫn kê khai thuế thu nhập doanh nghiệp mới nhất"/>
          <p:cNvPicPr>
            <a:picLocks noChangeAspect="1" noChangeArrowheads="1"/>
          </p:cNvPicPr>
          <p:nvPr/>
        </p:nvPicPr>
        <p:blipFill>
          <a:blip r:embed="rId2" cstate="print"/>
          <a:srcRect/>
          <a:stretch>
            <a:fillRect/>
          </a:stretch>
        </p:blipFill>
        <p:spPr bwMode="auto">
          <a:xfrm>
            <a:off x="838200" y="1371600"/>
            <a:ext cx="7696200" cy="4359177"/>
          </a:xfrm>
          <a:prstGeom prst="rect">
            <a:avLst/>
          </a:prstGeom>
          <a:noFill/>
        </p:spPr>
      </p:pic>
      <p:sp>
        <p:nvSpPr>
          <p:cNvPr id="3" name="Rectangle 2"/>
          <p:cNvSpPr>
            <a:spLocks noGrp="1" noChangeArrowheads="1"/>
          </p:cNvSpPr>
          <p:nvPr>
            <p:ph type="title"/>
          </p:nvPr>
        </p:nvSpPr>
        <p:spPr>
          <a:xfrm>
            <a:off x="1905000" y="122238"/>
            <a:ext cx="5410200" cy="639762"/>
          </a:xfrm>
        </p:spPr>
        <p:txBody>
          <a:bodyPr/>
          <a:lstStyle/>
          <a:p>
            <a:r>
              <a:rPr lang="en-US" sz="2800" b="0" i="1" dirty="0">
                <a:latin typeface="Times New Roman" pitchFamily="18" charset="0"/>
                <a:cs typeface="Times New Roman" pitchFamily="18" charset="0"/>
              </a:rPr>
              <a:t>2.1.2.3. </a:t>
            </a:r>
            <a:r>
              <a:rPr lang="en-US" sz="2800" b="0" i="1" dirty="0" err="1">
                <a:latin typeface="Times New Roman" pitchFamily="18" charset="0"/>
                <a:cs typeface="Times New Roman" pitchFamily="18" charset="0"/>
              </a:rPr>
              <a:t>Kê</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khai</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và</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nộp</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thuế</a:t>
            </a:r>
            <a:endParaRPr lang="vi-VN" sz="2800" b="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60418"/>
                                        </p:tgtEl>
                                        <p:attrNameLst>
                                          <p:attrName>style.visibility</p:attrName>
                                        </p:attrNameLst>
                                      </p:cBhvr>
                                      <p:to>
                                        <p:strVal val="visible"/>
                                      </p:to>
                                    </p:set>
                                    <p:animEffect transition="in" filter="wheel(4)">
                                      <p:cBhvr>
                                        <p:cTn id="7" dur="2000"/>
                                        <p:tgtEl>
                                          <p:spTgt spid="60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5257800" cy="563562"/>
          </a:xfrm>
        </p:spPr>
        <p:txBody>
          <a:bodyPr/>
          <a:lstStyle/>
          <a:p>
            <a:r>
              <a:rPr lang="en-US" i="1" dirty="0">
                <a:latin typeface="Times New Roman" pitchFamily="18" charset="0"/>
                <a:cs typeface="Times New Roman" pitchFamily="18" charset="0"/>
              </a:rPr>
              <a:t>2.1.3. </a:t>
            </a:r>
            <a:r>
              <a:rPr lang="en-US" i="1" dirty="0" err="1">
                <a:latin typeface="Times New Roman" pitchFamily="18" charset="0"/>
                <a:cs typeface="Times New Roman" pitchFamily="18" charset="0"/>
              </a:rPr>
              <a:t>Ưu</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đãi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thuế</a:t>
            </a:r>
            <a:r>
              <a:rPr lang="en-US" i="1" dirty="0">
                <a:latin typeface="Times New Roman" pitchFamily="18" charset="0"/>
                <a:cs typeface="Times New Roman" pitchFamily="18" charset="0"/>
              </a:rPr>
              <a:t> TNDN</a:t>
            </a:r>
            <a:endParaRPr lang="vi-VN" i="1" dirty="0">
              <a:latin typeface="Times New Roman" pitchFamily="18" charset="0"/>
              <a:cs typeface="Times New Roman" pitchFamily="18" charset="0"/>
            </a:endParaRPr>
          </a:p>
        </p:txBody>
      </p:sp>
      <p:sp>
        <p:nvSpPr>
          <p:cNvPr id="16385" name="Rectangle 1"/>
          <p:cNvSpPr>
            <a:spLocks noChangeArrowheads="1"/>
          </p:cNvSpPr>
          <p:nvPr/>
        </p:nvSpPr>
        <p:spPr bwMode="auto">
          <a:xfrm>
            <a:off x="304800" y="1600200"/>
            <a:ext cx="88392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dirty="0">
                <a:latin typeface="Times New Roman" pitchFamily="18" charset="0"/>
                <a:cs typeface="Times New Roman" pitchFamily="18" charset="0"/>
              </a:rPr>
              <a:t>Theo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78/2014/TT-BTC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18 </a:t>
            </a:r>
            <a:r>
              <a:rPr lang="en-US" sz="2400" dirty="0" err="1">
                <a:latin typeface="Times New Roman" pitchFamily="18" charset="0"/>
                <a:cs typeface="Times New Roman" pitchFamily="18" charset="0"/>
              </a:rPr>
              <a:t>tháng</a:t>
            </a:r>
            <a:r>
              <a:rPr lang="en-US" sz="2400" dirty="0">
                <a:latin typeface="Times New Roman" pitchFamily="18" charset="0"/>
                <a:cs typeface="Times New Roman" pitchFamily="18" charset="0"/>
              </a:rPr>
              <a:t> 06 </a:t>
            </a:r>
            <a:r>
              <a:rPr lang="en-US" sz="2400" dirty="0" err="1">
                <a:latin typeface="Times New Roman" pitchFamily="18" charset="0"/>
                <a:cs typeface="Times New Roman" pitchFamily="18" charset="0"/>
              </a:rPr>
              <a:t>năm</a:t>
            </a:r>
            <a:r>
              <a:rPr lang="en-US" sz="2400" dirty="0">
                <a:latin typeface="Times New Roman" pitchFamily="18" charset="0"/>
                <a:cs typeface="Times New Roman" pitchFamily="18" charset="0"/>
              </a:rPr>
              <a:t> 2014</a:t>
            </a:r>
            <a:endParaRPr lang="vi-VN" sz="2400" dirty="0">
              <a:latin typeface="Times New Roman" pitchFamily="18" charset="0"/>
              <a:cs typeface="Times New Roman" pitchFamily="18" charset="0"/>
            </a:endParaRPr>
          </a:p>
          <a:p>
            <a:r>
              <a:rPr lang="vi-VN" sz="2400" b="1" dirty="0">
                <a:latin typeface="Times New Roman" pitchFamily="18" charset="0"/>
                <a:cs typeface="Times New Roman" pitchFamily="18" charset="0"/>
              </a:rPr>
              <a:t>Điều 18. Điều kiện áp dụng ưu đãi thuế thu nhập doanh nghiệp</a:t>
            </a:r>
            <a:endParaRPr lang="vi-VN" sz="2400" dirty="0">
              <a:latin typeface="Times New Roman" pitchFamily="18" charset="0"/>
              <a:cs typeface="Times New Roman" pitchFamily="18" charset="0"/>
            </a:endParaRPr>
          </a:p>
        </p:txBody>
      </p:sp>
      <p:sp>
        <p:nvSpPr>
          <p:cNvPr id="17410" name="AutoShape 2" descr="Thuế thu nhập doanh nghiệp(TNDN) tóm lược trong 12 vấn đề"/>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17412" name="AutoShape 4" descr="Thuế thu nhập doanh nghiệp(TNDN) tóm lược trong 12 vấn đề"/>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17414" name="Picture 6" descr="Hướng dẫn Điều kiện khai thuế theo quý đối với người nộp thuế thuộc diện  khai thuế TNCN theo tháng - Học Kế Toán Tại Thanh Hóa"/>
          <p:cNvPicPr>
            <a:picLocks noChangeAspect="1" noChangeArrowheads="1"/>
          </p:cNvPicPr>
          <p:nvPr/>
        </p:nvPicPr>
        <p:blipFill>
          <a:blip r:embed="rId2" cstate="print"/>
          <a:srcRect/>
          <a:stretch>
            <a:fillRect/>
          </a:stretch>
        </p:blipFill>
        <p:spPr bwMode="auto">
          <a:xfrm>
            <a:off x="838200" y="3048000"/>
            <a:ext cx="7239000" cy="3352800"/>
          </a:xfrm>
          <a:prstGeom prst="rect">
            <a:avLst/>
          </a:prstGeom>
          <a:noFill/>
        </p:spPr>
      </p:pic>
    </p:spTree>
    <p:extLst>
      <p:ext uri="{BB962C8B-B14F-4D97-AF65-F5344CB8AC3E}">
        <p14:creationId xmlns:p14="http://schemas.microsoft.com/office/powerpoint/2010/main" val="41924915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0658"/>
                                        </p:tgtEl>
                                        <p:attrNameLst>
                                          <p:attrName>style.visibility</p:attrName>
                                        </p:attrNameLst>
                                      </p:cBhvr>
                                      <p:to>
                                        <p:strVal val="visible"/>
                                      </p:to>
                                    </p:set>
                                    <p:animEffect transition="in" filter="circle(in)">
                                      <p:cBhvr>
                                        <p:cTn id="7" dur="2000"/>
                                        <p:tgtEl>
                                          <p:spTgt spid="70658"/>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6385"/>
                                        </p:tgtEl>
                                        <p:attrNameLst>
                                          <p:attrName>style.visibility</p:attrName>
                                        </p:attrNameLst>
                                      </p:cBhvr>
                                      <p:to>
                                        <p:strVal val="visible"/>
                                      </p:to>
                                    </p:set>
                                    <p:animEffect transition="in" filter="wedge">
                                      <p:cBhvr>
                                        <p:cTn id="12" dur="2000"/>
                                        <p:tgtEl>
                                          <p:spTgt spid="16385"/>
                                        </p:tgtEl>
                                      </p:cBhvr>
                                    </p:animEffect>
                                  </p:childTnLst>
                                </p:cTn>
                              </p:par>
                              <p:par>
                                <p:cTn id="13" presetID="21" presetClass="entr" presetSubtype="4" fill="hold" nodeType="withEffect">
                                  <p:stCondLst>
                                    <p:cond delay="0"/>
                                  </p:stCondLst>
                                  <p:childTnLst>
                                    <p:set>
                                      <p:cBhvr>
                                        <p:cTn id="14" dur="1" fill="hold">
                                          <p:stCondLst>
                                            <p:cond delay="0"/>
                                          </p:stCondLst>
                                        </p:cTn>
                                        <p:tgtEl>
                                          <p:spTgt spid="17414"/>
                                        </p:tgtEl>
                                        <p:attrNameLst>
                                          <p:attrName>style.visibility</p:attrName>
                                        </p:attrNameLst>
                                      </p:cBhvr>
                                      <p:to>
                                        <p:strVal val="visible"/>
                                      </p:to>
                                    </p:set>
                                    <p:animEffect transition="in" filter="wheel(4)">
                                      <p:cBhvr>
                                        <p:cTn id="15" dur="20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P spid="1638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2362200" y="76200"/>
            <a:ext cx="4724400" cy="685800"/>
          </a:xfrm>
        </p:spPr>
        <p:txBody>
          <a:bodyPr/>
          <a:lstStyle/>
          <a:p>
            <a:r>
              <a:rPr lang="pt-BR" sz="2800" dirty="0">
                <a:latin typeface="Times New Roman" pitchFamily="18" charset="0"/>
                <a:cs typeface="Times New Roman" pitchFamily="18" charset="0"/>
              </a:rPr>
              <a:t>2.2. Thuế thu nhập cá nhân</a:t>
            </a:r>
            <a:br>
              <a:rPr lang="pt-BR" sz="2800" dirty="0">
                <a:latin typeface="Times New Roman" pitchFamily="18" charset="0"/>
                <a:cs typeface="Times New Roman" pitchFamily="18" charset="0"/>
              </a:rPr>
            </a:br>
            <a:r>
              <a:rPr lang="en-US" sz="2800" i="1" dirty="0">
                <a:latin typeface="Times New Roman" pitchFamily="18" charset="0"/>
                <a:cs typeface="Times New Roman" pitchFamily="18" charset="0"/>
              </a:rPr>
              <a:t>2.2.1. </a:t>
            </a:r>
            <a:r>
              <a:rPr lang="en-US" sz="2800" i="1" dirty="0" err="1">
                <a:latin typeface="Times New Roman" pitchFamily="18" charset="0"/>
                <a:cs typeface="Times New Roman" pitchFamily="18" charset="0"/>
              </a:rPr>
              <a:t>Khái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niệm</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thuế</a:t>
            </a:r>
            <a:r>
              <a:rPr lang="en-US" sz="2800" i="1" dirty="0">
                <a:latin typeface="Times New Roman" pitchFamily="18" charset="0"/>
                <a:cs typeface="Times New Roman" pitchFamily="18" charset="0"/>
              </a:rPr>
              <a:t> TNCN</a:t>
            </a:r>
            <a:endParaRPr lang="vi-VN" sz="2800" dirty="0">
              <a:latin typeface="Times New Roman" pitchFamily="18" charset="0"/>
              <a:cs typeface="Times New Roman" pitchFamily="18" charset="0"/>
            </a:endParaRPr>
          </a:p>
        </p:txBody>
      </p:sp>
      <p:sp>
        <p:nvSpPr>
          <p:cNvPr id="69635" name="Rectangle 3"/>
          <p:cNvSpPr>
            <a:spLocks noGrp="1" noChangeArrowheads="1"/>
          </p:cNvSpPr>
          <p:nvPr>
            <p:ph type="body" idx="1"/>
          </p:nvPr>
        </p:nvSpPr>
        <p:spPr>
          <a:xfrm>
            <a:off x="76200" y="1295400"/>
            <a:ext cx="4191000" cy="5029200"/>
          </a:xfrm>
        </p:spPr>
        <p:txBody>
          <a:bodyPr/>
          <a:lstStyle/>
          <a:p>
            <a:pPr algn="just"/>
            <a:r>
              <a:rPr lang="vi-VN" sz="2400" b="0" dirty="0">
                <a:solidFill>
                  <a:schemeClr val="tx1"/>
                </a:solidFill>
                <a:latin typeface="Times New Roman" pitchFamily="18" charset="0"/>
                <a:cs typeface="Times New Roman" pitchFamily="18" charset="0"/>
              </a:rPr>
              <a:t>Thuế thu nhập cá nhân là loại thuế trực thu đánh vào thu nhập chính đáng của từng cá nhân. Do là thuế trực thu nên nó phản ánh sự đồng nhất giữa đối tượng nộp thuế theo luật và đối tượng chịu thuế theo ý nghĩa kinh tế. Người chịu thuế thu nhập cá nhân không có khả năng chuyển giao gánh nặng thuế khóa sang cho các đối tượng khác tại thời điểm đánh thuế.</a:t>
            </a:r>
          </a:p>
        </p:txBody>
      </p:sp>
      <p:sp>
        <p:nvSpPr>
          <p:cNvPr id="37890" name="AutoShape 2" descr="Nhiều ưu đãi về thuế thu nhập doanh nghiệ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57346" name="Picture 2" descr="Thuế thu nhập cá nhân 2018 (TNCN) - Phần 1"/>
          <p:cNvPicPr>
            <a:picLocks noChangeAspect="1" noChangeArrowheads="1"/>
          </p:cNvPicPr>
          <p:nvPr/>
        </p:nvPicPr>
        <p:blipFill>
          <a:blip r:embed="rId3" cstate="print"/>
          <a:srcRect/>
          <a:stretch>
            <a:fillRect/>
          </a:stretch>
        </p:blipFill>
        <p:spPr bwMode="auto">
          <a:xfrm>
            <a:off x="4953000" y="1295400"/>
            <a:ext cx="3810000" cy="5074227"/>
          </a:xfrm>
          <a:prstGeom prst="rect">
            <a:avLst/>
          </a:prstGeom>
          <a:noFill/>
        </p:spPr>
      </p:pic>
    </p:spTree>
    <p:extLst>
      <p:ext uri="{BB962C8B-B14F-4D97-AF65-F5344CB8AC3E}">
        <p14:creationId xmlns:p14="http://schemas.microsoft.com/office/powerpoint/2010/main" val="13747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wheel(1)">
                                      <p:cBhvr>
                                        <p:cTn id="7" dur="2000"/>
                                        <p:tgtEl>
                                          <p:spTgt spid="6963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Effect transition="in" filter="circle(in)">
                                      <p:cBhvr>
                                        <p:cTn id="12" dur="2000"/>
                                        <p:tgtEl>
                                          <p:spTgt spid="69635">
                                            <p:txEl>
                                              <p:pRg st="0" end="0"/>
                                            </p:txEl>
                                          </p:spTgt>
                                        </p:tgtEl>
                                      </p:cBhvr>
                                    </p:animEffect>
                                  </p:childTnLst>
                                </p:cTn>
                              </p:par>
                              <p:par>
                                <p:cTn id="13" presetID="20" presetClass="entr" presetSubtype="0" fill="hold" nodeType="withEffect">
                                  <p:stCondLst>
                                    <p:cond delay="0"/>
                                  </p:stCondLst>
                                  <p:childTnLst>
                                    <p:set>
                                      <p:cBhvr>
                                        <p:cTn id="14" dur="1" fill="hold">
                                          <p:stCondLst>
                                            <p:cond delay="0"/>
                                          </p:stCondLst>
                                        </p:cTn>
                                        <p:tgtEl>
                                          <p:spTgt spid="57346"/>
                                        </p:tgtEl>
                                        <p:attrNameLst>
                                          <p:attrName>style.visibility</p:attrName>
                                        </p:attrNameLst>
                                      </p:cBhvr>
                                      <p:to>
                                        <p:strVal val="visible"/>
                                      </p:to>
                                    </p:set>
                                    <p:animEffect transition="in" filter="wedge">
                                      <p:cBhvr>
                                        <p:cTn id="15" dur="2000"/>
                                        <p:tgtEl>
                                          <p:spTgt spid="57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914400"/>
            <a:ext cx="9067800" cy="5410200"/>
          </a:xfrm>
        </p:spPr>
        <p:txBody>
          <a:bodyPr/>
          <a:lstStyle/>
          <a:p>
            <a:pPr marL="180000" algn="just">
              <a:lnSpc>
                <a:spcPct val="110000"/>
              </a:lnSpc>
              <a:spcBef>
                <a:spcPts val="0"/>
              </a:spcBef>
              <a:buNone/>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Đối</a:t>
            </a:r>
            <a:r>
              <a:rPr lang="en-US" sz="2000" dirty="0">
                <a:solidFill>
                  <a:schemeClr val="tx1"/>
                </a:solidFill>
                <a:latin typeface="Times New Roman" pitchFamily="18" charset="0"/>
                <a:cs typeface="Times New Roman" pitchFamily="18" charset="0"/>
              </a:rPr>
              <a:t> t</a:t>
            </a:r>
            <a:r>
              <a:rPr lang="vi-VN" sz="2000" dirty="0">
                <a:solidFill>
                  <a:schemeClr val="tx1"/>
                </a:solidFill>
                <a:latin typeface="Times New Roman" pitchFamily="18" charset="0"/>
                <a:cs typeface="Times New Roman" pitchFamily="18" charset="0"/>
              </a:rPr>
              <a:t>ượng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chịu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thuế</a:t>
            </a:r>
            <a:r>
              <a:rPr lang="en-US" sz="2000" dirty="0">
                <a:solidFill>
                  <a:schemeClr val="tx1"/>
                </a:solidFill>
                <a:latin typeface="Times New Roman" pitchFamily="18" charset="0"/>
                <a:cs typeface="Times New Roman" pitchFamily="18" charset="0"/>
              </a:rPr>
              <a:t>: </a:t>
            </a:r>
            <a:r>
              <a:rPr lang="en-US" sz="2000" b="0" dirty="0">
                <a:solidFill>
                  <a:schemeClr val="tx1"/>
                </a:solidFill>
                <a:latin typeface="Times New Roman" pitchFamily="18" charset="0"/>
                <a:cs typeface="Times New Roman" pitchFamily="18" charset="0"/>
              </a:rPr>
              <a:t>Thu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chịu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được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Điều</a:t>
            </a:r>
            <a:r>
              <a:rPr lang="en-US" sz="2000" b="0" dirty="0">
                <a:solidFill>
                  <a:schemeClr val="tx1"/>
                </a:solidFill>
                <a:latin typeface="Times New Roman" pitchFamily="18" charset="0"/>
                <a:cs typeface="Times New Roman" pitchFamily="18" charset="0"/>
              </a:rPr>
              <a:t> 3 </a:t>
            </a:r>
            <a:r>
              <a:rPr lang="en-US" sz="2000" b="0" dirty="0" err="1">
                <a:solidFill>
                  <a:schemeClr val="tx1"/>
                </a:solidFill>
                <a:latin typeface="Times New Roman" pitchFamily="18" charset="0"/>
                <a:cs typeface="Times New Roman" pitchFamily="18" charset="0"/>
              </a:rPr>
              <a:t>Luật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nhân</a:t>
            </a:r>
            <a:r>
              <a:rPr lang="en-US" sz="2000" b="0" dirty="0">
                <a:solidFill>
                  <a:schemeClr val="tx1"/>
                </a:solidFill>
                <a:latin typeface="Times New Roman" pitchFamily="18" charset="0"/>
                <a:cs typeface="Times New Roman" pitchFamily="18" charset="0"/>
              </a:rPr>
              <a:t>. Thu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chịu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nhân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gồm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loại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sau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đây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được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miễn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Điều</a:t>
            </a:r>
            <a:r>
              <a:rPr lang="en-US" sz="2000" b="0" dirty="0">
                <a:solidFill>
                  <a:schemeClr val="tx1"/>
                </a:solidFill>
                <a:latin typeface="Times New Roman" pitchFamily="18" charset="0"/>
                <a:cs typeface="Times New Roman" pitchFamily="18" charset="0"/>
              </a:rPr>
              <a:t> 4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Luật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này</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marL="180000" algn="just">
              <a:lnSpc>
                <a:spcPct val="110000"/>
              </a:lnSpc>
              <a:spcBef>
                <a:spcPts val="0"/>
              </a:spcBef>
              <a:buNone/>
            </a:pPr>
            <a:r>
              <a:rPr lang="en-US" sz="2000" b="0" dirty="0">
                <a:solidFill>
                  <a:schemeClr val="tx1"/>
                </a:solidFill>
                <a:latin typeface="Times New Roman" pitchFamily="18" charset="0"/>
                <a:cs typeface="Times New Roman" pitchFamily="18" charset="0"/>
              </a:rPr>
              <a:t>	1. Thu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kinh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doanh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gồm</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marL="180000" algn="just">
              <a:lnSpc>
                <a:spcPct val="110000"/>
              </a:lnSpc>
              <a:spcBef>
                <a:spcPts val="0"/>
              </a:spcBef>
              <a:buNone/>
            </a:pPr>
            <a:r>
              <a:rPr lang="en-US" sz="2000" b="0" dirty="0">
                <a:solidFill>
                  <a:schemeClr val="tx1"/>
                </a:solidFill>
                <a:latin typeface="Times New Roman" pitchFamily="18" charset="0"/>
                <a:cs typeface="Times New Roman" pitchFamily="18" charset="0"/>
              </a:rPr>
              <a:t>	a) Thu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hoạt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động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kinh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doanh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marL="180000" indent="0" algn="just">
              <a:spcBef>
                <a:spcPts val="0"/>
              </a:spcBef>
              <a:buNone/>
            </a:pPr>
            <a:r>
              <a:rPr lang="en-US" sz="2000" b="0" dirty="0">
                <a:solidFill>
                  <a:schemeClr val="tx1"/>
                </a:solidFill>
                <a:latin typeface="Times New Roman" pitchFamily="18" charset="0"/>
                <a:cs typeface="Times New Roman" pitchFamily="18" charset="0"/>
              </a:rPr>
              <a:t>b) Thu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hoạt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động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nghề</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độc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nhân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giấy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phép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chứng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chỉ</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nghề</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luật</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marL="180000" algn="just">
              <a:lnSpc>
                <a:spcPct val="110000"/>
              </a:lnSpc>
              <a:spcBef>
                <a:spcPts val="0"/>
              </a:spcBef>
              <a:buNone/>
            </a:pPr>
            <a:r>
              <a:rPr lang="en-US" sz="2000" b="0" dirty="0">
                <a:solidFill>
                  <a:schemeClr val="tx1"/>
                </a:solidFill>
                <a:latin typeface="Times New Roman" pitchFamily="18" charset="0"/>
                <a:cs typeface="Times New Roman" pitchFamily="18" charset="0"/>
              </a:rPr>
              <a:t>	2. Thu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tiền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lương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tiền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gồm</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marL="180000" algn="just">
              <a:lnSpc>
                <a:spcPct val="110000"/>
              </a:lnSpc>
              <a:spcBef>
                <a:spcPts val="0"/>
              </a:spcBef>
              <a:buNone/>
            </a:pPr>
            <a:r>
              <a:rPr lang="en-US" sz="2000" b="0" dirty="0">
                <a:solidFill>
                  <a:schemeClr val="tx1"/>
                </a:solidFill>
                <a:latin typeface="Times New Roman" pitchFamily="18" charset="0"/>
                <a:cs typeface="Times New Roman" pitchFamily="18" charset="0"/>
              </a:rPr>
              <a:t>	a) </a:t>
            </a:r>
            <a:r>
              <a:rPr lang="en-US" sz="2000" b="0" dirty="0" err="1">
                <a:solidFill>
                  <a:schemeClr val="tx1"/>
                </a:solidFill>
                <a:latin typeface="Times New Roman" pitchFamily="18" charset="0"/>
                <a:cs typeface="Times New Roman" pitchFamily="18" charset="0"/>
              </a:rPr>
              <a:t>Tiền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lương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tiền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khoản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tính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tiền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lương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tiền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công</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marL="180000" algn="just">
              <a:spcBef>
                <a:spcPts val="0"/>
              </a:spcBef>
              <a:buNone/>
            </a:pPr>
            <a:r>
              <a:rPr lang="en-US" sz="2000" b="0" dirty="0">
                <a:solidFill>
                  <a:schemeClr val="tx1"/>
                </a:solidFill>
                <a:latin typeface="Times New Roman" pitchFamily="18" charset="0"/>
                <a:cs typeface="Times New Roman" pitchFamily="18" charset="0"/>
              </a:rPr>
              <a:t>	b)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khoản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khoản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luật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về</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ưu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đãi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phòng</a:t>
            </a:r>
            <a:r>
              <a:rPr lang="en-US" sz="2000" b="0" dirty="0">
                <a:solidFill>
                  <a:schemeClr val="tx1"/>
                </a:solidFill>
                <a:latin typeface="Times New Roman" pitchFamily="18" charset="0"/>
                <a:cs typeface="Times New Roman" pitchFamily="18" charset="0"/>
              </a:rPr>
              <a:t>, an </a:t>
            </a:r>
            <a:r>
              <a:rPr lang="en-US" sz="2000" b="0" dirty="0" err="1">
                <a:solidFill>
                  <a:schemeClr val="tx1"/>
                </a:solidFill>
                <a:latin typeface="Times New Roman" pitchFamily="18" charset="0"/>
                <a:cs typeface="Times New Roman" pitchFamily="18" charset="0"/>
              </a:rPr>
              <a:t>ninh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độc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hiểm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những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ngành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nghề</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việc</a:t>
            </a:r>
            <a:r>
              <a:rPr lang="en-US" sz="2000" b="0" dirty="0">
                <a:solidFill>
                  <a:schemeClr val="tx1"/>
                </a:solidFill>
                <a:latin typeface="Times New Roman" pitchFamily="18" charset="0"/>
                <a:cs typeface="Times New Roman" pitchFamily="18" charset="0"/>
              </a:rPr>
              <a:t> ở </a:t>
            </a:r>
            <a:r>
              <a:rPr lang="en-US" sz="2000" b="0" dirty="0" err="1">
                <a:solidFill>
                  <a:schemeClr val="tx1"/>
                </a:solidFill>
                <a:latin typeface="Times New Roman" pitchFamily="18" charset="0"/>
                <a:cs typeface="Times New Roman" pitchFamily="18" charset="0"/>
              </a:rPr>
              <a:t>nơi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việc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yếu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tố</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độc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hiểm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hút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luật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khăn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đột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tai </a:t>
            </a:r>
            <a:r>
              <a:rPr lang="en-US" sz="2000" b="0" dirty="0" err="1">
                <a:solidFill>
                  <a:schemeClr val="tx1"/>
                </a:solidFill>
                <a:latin typeface="Times New Roman" pitchFamily="18" charset="0"/>
                <a:cs typeface="Times New Roman" pitchFamily="18" charset="0"/>
              </a:rPr>
              <a:t>nạn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động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bệnh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nghề</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nghiệp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một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lần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sinh</a:t>
            </a:r>
            <a:r>
              <a:rPr lang="en-US" sz="2000" b="0" dirty="0">
                <a:solidFill>
                  <a:schemeClr val="tx1"/>
                </a:solidFill>
                <a:latin typeface="Times New Roman" pitchFamily="18" charset="0"/>
                <a:cs typeface="Times New Roman" pitchFamily="18" charset="0"/>
              </a:rPr>
              <a:t> con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nuôi</a:t>
            </a:r>
            <a:r>
              <a:rPr lang="en-US" sz="2000" b="0" dirty="0">
                <a:solidFill>
                  <a:schemeClr val="tx1"/>
                </a:solidFill>
                <a:latin typeface="Times New Roman" pitchFamily="18" charset="0"/>
                <a:cs typeface="Times New Roman" pitchFamily="18" charset="0"/>
              </a:rPr>
              <a:t> con </a:t>
            </a:r>
            <a:r>
              <a:rPr lang="en-US" sz="2000" b="0" dirty="0" err="1">
                <a:solidFill>
                  <a:schemeClr val="tx1"/>
                </a:solidFill>
                <a:latin typeface="Times New Roman" pitchFamily="18" charset="0"/>
                <a:cs typeface="Times New Roman" pitchFamily="18" charset="0"/>
              </a:rPr>
              <a:t>nuôi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do </a:t>
            </a:r>
            <a:r>
              <a:rPr lang="en-US" sz="2000" b="0" dirty="0" err="1">
                <a:solidFill>
                  <a:schemeClr val="tx1"/>
                </a:solidFill>
                <a:latin typeface="Times New Roman" pitchFamily="18" charset="0"/>
                <a:cs typeface="Times New Roman" pitchFamily="18" charset="0"/>
              </a:rPr>
              <a:t>suy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giảm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năng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động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hưu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một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lần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tiền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tháng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thôi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việc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việc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Bộ</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luật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động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khoản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khác</a:t>
            </a:r>
            <a:r>
              <a:rPr lang="en-US" sz="2000" b="0" dirty="0">
                <a:solidFill>
                  <a:schemeClr val="tx1"/>
                </a:solidFill>
                <a:latin typeface="Times New Roman" pitchFamily="18" charset="0"/>
                <a:cs typeface="Times New Roman" pitchFamily="18" charset="0"/>
              </a:rPr>
              <a:t> do </a:t>
            </a:r>
            <a:r>
              <a:rPr lang="en-US" sz="2000" b="0" dirty="0" err="1">
                <a:solidFill>
                  <a:schemeClr val="tx1"/>
                </a:solidFill>
                <a:latin typeface="Times New Roman" pitchFamily="18" charset="0"/>
                <a:cs typeface="Times New Roman" pitchFamily="18" charset="0"/>
              </a:rPr>
              <a:t>Bảo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hiểm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hội</a:t>
            </a:r>
            <a:r>
              <a:rPr lang="en-US" sz="2000" b="0" dirty="0">
                <a:solidFill>
                  <a:schemeClr val="tx1"/>
                </a:solidFill>
                <a:latin typeface="Times New Roman" pitchFamily="18" charset="0"/>
                <a:cs typeface="Times New Roman" pitchFamily="18" charset="0"/>
              </a:rPr>
              <a:t> chi </a:t>
            </a:r>
            <a:r>
              <a:rPr lang="en-US" sz="2000" b="0" dirty="0" err="1">
                <a:solidFill>
                  <a:schemeClr val="tx1"/>
                </a:solidFill>
                <a:latin typeface="Times New Roman" pitchFamily="18" charset="0"/>
                <a:cs typeface="Times New Roman" pitchFamily="18" charset="0"/>
              </a:rPr>
              <a:t>trả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giải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quyết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tệ</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hội</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447800" y="122238"/>
            <a:ext cx="7086600" cy="563562"/>
          </a:xfrm>
        </p:spPr>
        <p:txBody>
          <a:bodyPr/>
          <a:lstStyle/>
          <a:p>
            <a:r>
              <a:rPr lang="vi-VN" sz="2400" i="1" dirty="0">
                <a:latin typeface="Times New Roman" pitchFamily="18" charset="0"/>
                <a:cs typeface="Times New Roman" pitchFamily="18" charset="0"/>
              </a:rPr>
              <a:t>2.2</a:t>
            </a:r>
            <a:r>
              <a:rPr lang="nb-NO" sz="2400" i="1" dirty="0">
                <a:latin typeface="Times New Roman" pitchFamily="18" charset="0"/>
                <a:cs typeface="Times New Roman" pitchFamily="18" charset="0"/>
              </a:rPr>
              <a:t>.2. Nội dung cơ bản của thuế thu nh</a:t>
            </a:r>
            <a:r>
              <a:rPr lang="vi-VN" sz="2400" i="1" dirty="0">
                <a:latin typeface="Times New Roman" pitchFamily="18" charset="0"/>
                <a:cs typeface="Times New Roman" pitchFamily="18" charset="0"/>
              </a:rPr>
              <a:t>ập CN</a:t>
            </a:r>
            <a:br>
              <a:rPr lang="vi-VN" sz="2400" dirty="0">
                <a:latin typeface="Times New Roman" pitchFamily="18" charset="0"/>
                <a:cs typeface="Times New Roman" pitchFamily="18" charset="0"/>
              </a:rPr>
            </a:br>
            <a:r>
              <a:rPr lang="vi-VN" sz="2400" b="0" i="1" dirty="0">
                <a:latin typeface="Times New Roman" pitchFamily="18" charset="0"/>
                <a:cs typeface="Times New Roman" pitchFamily="18" charset="0"/>
              </a:rPr>
              <a:t>2.2</a:t>
            </a:r>
            <a:r>
              <a:rPr lang="nb-NO" sz="2400" b="0" i="1" dirty="0">
                <a:latin typeface="Times New Roman" pitchFamily="18" charset="0"/>
                <a:cs typeface="Times New Roman" pitchFamily="18" charset="0"/>
              </a:rPr>
              <a:t>.2.1. Đối tượng chịu thuế và đối tượng nộp thuế</a:t>
            </a:r>
            <a:endParaRPr lang="vi-VN" sz="2400" b="0" i="1" dirty="0">
              <a:latin typeface="Times New Roman" pitchFamily="18" charset="0"/>
              <a:cs typeface="Times New Roman" pitchFamily="18" charset="0"/>
            </a:endParaRPr>
          </a:p>
        </p:txBody>
      </p:sp>
    </p:spTree>
    <p:extLst>
      <p:ext uri="{BB962C8B-B14F-4D97-AF65-F5344CB8AC3E}">
        <p14:creationId xmlns:p14="http://schemas.microsoft.com/office/powerpoint/2010/main" val="2533270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ircle(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circle(in)">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0"/>
            <a:ext cx="8686800" cy="6019800"/>
          </a:xfrm>
        </p:spPr>
        <p:txBody>
          <a:bodyPr/>
          <a:lstStyle/>
          <a:p>
            <a:pPr algn="just">
              <a:lnSpc>
                <a:spcPct val="150000"/>
              </a:lnSpc>
              <a:spcBef>
                <a:spcPts val="0"/>
              </a:spcBef>
              <a:buNone/>
            </a:pP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Đối</a:t>
            </a:r>
            <a:r>
              <a:rPr lang="en-US" sz="2200" dirty="0">
                <a:solidFill>
                  <a:schemeClr val="tx1"/>
                </a:solidFill>
                <a:latin typeface="Times New Roman" pitchFamily="18" charset="0"/>
                <a:cs typeface="Times New Roman" pitchFamily="18" charset="0"/>
              </a:rPr>
              <a:t> t</a:t>
            </a:r>
            <a:r>
              <a:rPr lang="vi-VN" sz="2200" dirty="0">
                <a:solidFill>
                  <a:schemeClr val="tx1"/>
                </a:solidFill>
                <a:latin typeface="Times New Roman" pitchFamily="18" charset="0"/>
                <a:cs typeface="Times New Roman" pitchFamily="18" charset="0"/>
              </a:rPr>
              <a:t>ượng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chịu</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thuế</a:t>
            </a:r>
            <a:endParaRPr lang="en-US" sz="2200" dirty="0">
              <a:solidFill>
                <a:schemeClr val="tx1"/>
              </a:solidFill>
              <a:latin typeface="Times New Roman" pitchFamily="18" charset="0"/>
              <a:cs typeface="Times New Roman" pitchFamily="18" charset="0"/>
            </a:endParaRPr>
          </a:p>
          <a:p>
            <a:pPr algn="just">
              <a:spcBef>
                <a:spcPts val="0"/>
              </a:spcBef>
              <a:buNone/>
            </a:pPr>
            <a:r>
              <a:rPr lang="en-US" sz="2200" b="0" dirty="0">
                <a:solidFill>
                  <a:schemeClr val="tx1"/>
                </a:solidFill>
                <a:latin typeface="Times New Roman" pitchFamily="18" charset="0"/>
                <a:cs typeface="Times New Roman" pitchFamily="18" charset="0"/>
              </a:rPr>
              <a:t>	c) </a:t>
            </a:r>
            <a:r>
              <a:rPr lang="en-US" sz="2200" b="0" dirty="0" err="1">
                <a:solidFill>
                  <a:schemeClr val="tx1"/>
                </a:solidFill>
                <a:latin typeface="Times New Roman" pitchFamily="18" charset="0"/>
                <a:cs typeface="Times New Roman" pitchFamily="18" charset="0"/>
              </a:rPr>
              <a:t>Tiền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thù</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lao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dưới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hình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thức</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algn="just">
              <a:spcBef>
                <a:spcPts val="0"/>
              </a:spcBef>
              <a:buNone/>
            </a:pPr>
            <a:r>
              <a:rPr lang="en-US" sz="2200" b="0" dirty="0">
                <a:solidFill>
                  <a:schemeClr val="tx1"/>
                </a:solidFill>
                <a:latin typeface="Times New Roman" pitchFamily="18" charset="0"/>
                <a:cs typeface="Times New Roman" pitchFamily="18" charset="0"/>
              </a:rPr>
              <a:t>	d) </a:t>
            </a:r>
            <a:r>
              <a:rPr lang="en-US" sz="2200" b="0" dirty="0" err="1">
                <a:solidFill>
                  <a:schemeClr val="tx1"/>
                </a:solidFill>
                <a:latin typeface="Times New Roman" pitchFamily="18" charset="0"/>
                <a:cs typeface="Times New Roman" pitchFamily="18" charset="0"/>
              </a:rPr>
              <a:t>Tiền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được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từ</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tham</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hiệp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hội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kinh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doanh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hội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đồng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quản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trị</a:t>
            </a:r>
            <a:r>
              <a:rPr lang="en-US" sz="2200" b="0" dirty="0">
                <a:solidFill>
                  <a:schemeClr val="tx1"/>
                </a:solidFill>
                <a:latin typeface="Times New Roman" pitchFamily="18" charset="0"/>
                <a:cs typeface="Times New Roman" pitchFamily="18" charset="0"/>
              </a:rPr>
              <a:t>, ban </a:t>
            </a:r>
            <a:r>
              <a:rPr lang="en-US" sz="2200" b="0" dirty="0" err="1">
                <a:solidFill>
                  <a:schemeClr val="tx1"/>
                </a:solidFill>
                <a:latin typeface="Times New Roman" pitchFamily="18" charset="0"/>
                <a:cs typeface="Times New Roman" pitchFamily="18" charset="0"/>
              </a:rPr>
              <a:t>kiểm</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soát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hội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đồng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quản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lý</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tổ</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chức</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algn="just">
              <a:spcBef>
                <a:spcPts val="0"/>
              </a:spcBef>
              <a:buNone/>
            </a:pPr>
            <a:r>
              <a:rPr lang="en-US" sz="2200" b="0" dirty="0">
                <a:solidFill>
                  <a:schemeClr val="tx1"/>
                </a:solidFill>
                <a:latin typeface="Times New Roman" pitchFamily="18" charset="0"/>
                <a:cs typeface="Times New Roman" pitchFamily="18" charset="0"/>
              </a:rPr>
              <a:t>	đ) </a:t>
            </a:r>
            <a:r>
              <a:rPr lang="en-US" sz="2200" b="0" dirty="0" err="1">
                <a:solidFill>
                  <a:schemeClr val="tx1"/>
                </a:solidFill>
                <a:latin typeface="Times New Roman" pitchFamily="18" charset="0"/>
                <a:cs typeface="Times New Roman" pitchFamily="18" charset="0"/>
              </a:rPr>
              <a:t>Các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khoản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lợi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ích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đối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tượng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nộp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được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bằng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tiền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hoặc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bằng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tiền</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algn="just">
              <a:spcBef>
                <a:spcPts val="0"/>
              </a:spcBef>
              <a:buNone/>
            </a:pPr>
            <a:r>
              <a:rPr lang="en-US" sz="2200" b="0" dirty="0">
                <a:solidFill>
                  <a:schemeClr val="tx1"/>
                </a:solidFill>
                <a:latin typeface="Times New Roman" pitchFamily="18" charset="0"/>
                <a:cs typeface="Times New Roman" pitchFamily="18" charset="0"/>
              </a:rPr>
              <a:t>	e) </a:t>
            </a:r>
            <a:r>
              <a:rPr lang="en-US" sz="2200" b="0" dirty="0" err="1">
                <a:solidFill>
                  <a:schemeClr val="tx1"/>
                </a:solidFill>
                <a:latin typeface="Times New Roman" pitchFamily="18" charset="0"/>
                <a:cs typeface="Times New Roman" pitchFamily="18" charset="0"/>
              </a:rPr>
              <a:t>Tiền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thưởng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trừ</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khoản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tiền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thưởng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kèm</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theo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danh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hiệu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được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nước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phong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tặng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tiền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thưởng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kèm</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theo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giải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thưởng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quốc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giải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thưởng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quốc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tiền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thưởng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về</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cải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tiến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kỹ</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thuật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sáng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phát</a:t>
            </a:r>
            <a:r>
              <a:rPr lang="en-US" sz="2200" b="0" dirty="0">
                <a:solidFill>
                  <a:schemeClr val="tx1"/>
                </a:solidFill>
                <a:latin typeface="Times New Roman" pitchFamily="18" charset="0"/>
                <a:cs typeface="Times New Roman" pitchFamily="18" charset="0"/>
              </a:rPr>
              <a:t> minh </a:t>
            </a:r>
            <a:r>
              <a:rPr lang="en-US" sz="2200" b="0" dirty="0" err="1">
                <a:solidFill>
                  <a:schemeClr val="tx1"/>
                </a:solidFill>
                <a:latin typeface="Times New Roman" pitchFamily="18" charset="0"/>
                <a:cs typeface="Times New Roman" pitchFamily="18" charset="0"/>
              </a:rPr>
              <a:t>được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cơ</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quan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nước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có</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thẩm</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quyền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tiền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thưởng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về</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việc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phát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hiện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khai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báo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hành</a:t>
            </a:r>
            <a:r>
              <a:rPr lang="en-US" sz="2200" b="0" dirty="0">
                <a:solidFill>
                  <a:schemeClr val="tx1"/>
                </a:solidFill>
                <a:latin typeface="Times New Roman" pitchFamily="18" charset="0"/>
                <a:cs typeface="Times New Roman" pitchFamily="18" charset="0"/>
              </a:rPr>
              <a:t> vi </a:t>
            </a:r>
            <a:r>
              <a:rPr lang="en-US" sz="2200" b="0" dirty="0" err="1">
                <a:solidFill>
                  <a:schemeClr val="tx1"/>
                </a:solidFill>
                <a:latin typeface="Times New Roman" pitchFamily="18" charset="0"/>
                <a:cs typeface="Times New Roman" pitchFamily="18" charset="0"/>
              </a:rPr>
              <a:t>vi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phạm</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pháp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luật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với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cơ</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quan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nước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có</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thẩm</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quyền</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algn="just">
              <a:spcBef>
                <a:spcPts val="0"/>
              </a:spcBef>
              <a:buNone/>
            </a:pPr>
            <a:r>
              <a:rPr lang="en-US" sz="2200" b="0" dirty="0">
                <a:solidFill>
                  <a:schemeClr val="tx1"/>
                </a:solidFill>
                <a:latin typeface="Times New Roman" pitchFamily="18" charset="0"/>
                <a:cs typeface="Times New Roman" pitchFamily="18" charset="0"/>
              </a:rPr>
              <a:t>	3. Thu </a:t>
            </a:r>
            <a:r>
              <a:rPr lang="en-US" sz="2200" b="0" dirty="0" err="1">
                <a:solidFill>
                  <a:schemeClr val="tx1"/>
                </a:solidFill>
                <a:latin typeface="Times New Roman" pitchFamily="18" charset="0"/>
                <a:cs typeface="Times New Roman" pitchFamily="18" charset="0"/>
              </a:rPr>
              <a:t>nhập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từ</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đầu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tư</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vốn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bao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gồm</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algn="just">
              <a:spcBef>
                <a:spcPts val="0"/>
              </a:spcBef>
              <a:buNone/>
            </a:pPr>
            <a:r>
              <a:rPr lang="pt-BR" sz="2200" b="0" dirty="0">
                <a:solidFill>
                  <a:schemeClr val="tx1"/>
                </a:solidFill>
                <a:latin typeface="Times New Roman" pitchFamily="18" charset="0"/>
                <a:cs typeface="Times New Roman" pitchFamily="18" charset="0"/>
              </a:rPr>
              <a:t>	a) Tiền lãi cho vay;</a:t>
            </a:r>
            <a:endParaRPr lang="vi-VN" sz="2200" b="0" dirty="0">
              <a:solidFill>
                <a:schemeClr val="tx1"/>
              </a:solidFill>
              <a:latin typeface="Times New Roman" pitchFamily="18" charset="0"/>
              <a:cs typeface="Times New Roman" pitchFamily="18" charset="0"/>
            </a:endParaRPr>
          </a:p>
          <a:p>
            <a:pPr algn="just">
              <a:spcBef>
                <a:spcPts val="0"/>
              </a:spcBef>
              <a:buNone/>
            </a:pPr>
            <a:r>
              <a:rPr lang="pt-BR" sz="2200" b="0" dirty="0">
                <a:solidFill>
                  <a:schemeClr val="tx1"/>
                </a:solidFill>
                <a:latin typeface="Times New Roman" pitchFamily="18" charset="0"/>
                <a:cs typeface="Times New Roman" pitchFamily="18" charset="0"/>
              </a:rPr>
              <a:t>	b) Lợi tức cổ phần;</a:t>
            </a:r>
            <a:endParaRPr lang="vi-VN" sz="2200" b="0" dirty="0">
              <a:solidFill>
                <a:schemeClr val="tx1"/>
              </a:solidFill>
              <a:latin typeface="Times New Roman" pitchFamily="18" charset="0"/>
              <a:cs typeface="Times New Roman" pitchFamily="18" charset="0"/>
            </a:endParaRPr>
          </a:p>
          <a:p>
            <a:pPr algn="just">
              <a:spcBef>
                <a:spcPts val="0"/>
              </a:spcBef>
              <a:buNone/>
            </a:pPr>
            <a:r>
              <a:rPr lang="pt-BR" sz="2200" b="0" dirty="0">
                <a:solidFill>
                  <a:schemeClr val="tx1"/>
                </a:solidFill>
                <a:latin typeface="Times New Roman" pitchFamily="18" charset="0"/>
                <a:cs typeface="Times New Roman" pitchFamily="18" charset="0"/>
              </a:rPr>
              <a:t>	c) Thu nhập từ đầu tư vốn dưới các hình thức khác, trừ thu nhập từ lãi trái phiếu Chính phủ.</a:t>
            </a:r>
          </a:p>
        </p:txBody>
      </p:sp>
      <p:sp>
        <p:nvSpPr>
          <p:cNvPr id="6" name="Rectangle 2"/>
          <p:cNvSpPr>
            <a:spLocks noGrp="1" noChangeArrowheads="1"/>
          </p:cNvSpPr>
          <p:nvPr>
            <p:ph type="title"/>
          </p:nvPr>
        </p:nvSpPr>
        <p:spPr>
          <a:xfrm>
            <a:off x="1447800" y="122238"/>
            <a:ext cx="7086600" cy="563562"/>
          </a:xfrm>
        </p:spPr>
        <p:txBody>
          <a:bodyPr/>
          <a:lstStyle/>
          <a:p>
            <a:r>
              <a:rPr lang="vi-VN" sz="2400" i="1" dirty="0">
                <a:latin typeface="Times New Roman" pitchFamily="18" charset="0"/>
                <a:cs typeface="Times New Roman" pitchFamily="18" charset="0"/>
              </a:rPr>
              <a:t>2.2</a:t>
            </a:r>
            <a:r>
              <a:rPr lang="nb-NO" sz="2400" i="1" dirty="0">
                <a:latin typeface="Times New Roman" pitchFamily="18" charset="0"/>
                <a:cs typeface="Times New Roman" pitchFamily="18" charset="0"/>
              </a:rPr>
              <a:t>.2. Nội dung cơ bản của thuế thu nh</a:t>
            </a:r>
            <a:r>
              <a:rPr lang="vi-VN" sz="2400" i="1" dirty="0">
                <a:latin typeface="Times New Roman" pitchFamily="18" charset="0"/>
                <a:cs typeface="Times New Roman" pitchFamily="18" charset="0"/>
              </a:rPr>
              <a:t>ập CN</a:t>
            </a:r>
            <a:br>
              <a:rPr lang="vi-VN" sz="2400" dirty="0">
                <a:latin typeface="Times New Roman" pitchFamily="18" charset="0"/>
                <a:cs typeface="Times New Roman" pitchFamily="18" charset="0"/>
              </a:rPr>
            </a:br>
            <a:r>
              <a:rPr lang="vi-VN" sz="2400" b="0" i="1" dirty="0">
                <a:latin typeface="Times New Roman" pitchFamily="18" charset="0"/>
                <a:cs typeface="Times New Roman" pitchFamily="18" charset="0"/>
              </a:rPr>
              <a:t>2.2</a:t>
            </a:r>
            <a:r>
              <a:rPr lang="nb-NO" sz="2400" b="0" i="1" dirty="0">
                <a:latin typeface="Times New Roman" pitchFamily="18" charset="0"/>
                <a:cs typeface="Times New Roman" pitchFamily="18" charset="0"/>
              </a:rPr>
              <a:t>.2.1. Đối tượng chịu thuế và đối tượng nộp thuế</a:t>
            </a:r>
            <a:endParaRPr lang="vi-VN" sz="2400" b="0" i="1" dirty="0">
              <a:latin typeface="Times New Roman" pitchFamily="18" charset="0"/>
              <a:cs typeface="Times New Roman" pitchFamily="18" charset="0"/>
            </a:endParaRPr>
          </a:p>
        </p:txBody>
      </p:sp>
    </p:spTree>
    <p:extLst>
      <p:ext uri="{BB962C8B-B14F-4D97-AF65-F5344CB8AC3E}">
        <p14:creationId xmlns:p14="http://schemas.microsoft.com/office/powerpoint/2010/main" val="3208189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edge">
                                      <p:cBhvr>
                                        <p:cTn id="7" dur="2000"/>
                                        <p:tgtEl>
                                          <p:spTgt spid="3">
                                            <p:txEl>
                                              <p:pRg st="1" end="1"/>
                                            </p:txEl>
                                          </p:spTgt>
                                        </p:tgtEl>
                                      </p:cBhvr>
                                    </p:animEffect>
                                  </p:childTnLst>
                                </p:cTn>
                              </p:par>
                              <p:par>
                                <p:cTn id="8" presetID="2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edge">
                                      <p:cBhvr>
                                        <p:cTn id="10" dur="2000"/>
                                        <p:tgtEl>
                                          <p:spTgt spid="3">
                                            <p:txEl>
                                              <p:pRg st="2" end="2"/>
                                            </p:txEl>
                                          </p:spTgt>
                                        </p:tgtEl>
                                      </p:cBhvr>
                                    </p:animEffect>
                                  </p:childTnLst>
                                </p:cTn>
                              </p:par>
                              <p:par>
                                <p:cTn id="11" presetID="2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edge">
                                      <p:cBhvr>
                                        <p:cTn id="13" dur="2000"/>
                                        <p:tgtEl>
                                          <p:spTgt spid="3">
                                            <p:txEl>
                                              <p:pRg st="3" end="3"/>
                                            </p:txEl>
                                          </p:spTgt>
                                        </p:tgtEl>
                                      </p:cBhvr>
                                    </p:animEffect>
                                  </p:childTnLst>
                                </p:cTn>
                              </p:par>
                              <p:par>
                                <p:cTn id="14" presetID="2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edge">
                                      <p:cBhvr>
                                        <p:cTn id="16" dur="2000"/>
                                        <p:tgtEl>
                                          <p:spTgt spid="3">
                                            <p:txEl>
                                              <p:pRg st="4" end="4"/>
                                            </p:txEl>
                                          </p:spTgt>
                                        </p:tgtEl>
                                      </p:cBhvr>
                                    </p:animEffect>
                                  </p:childTnLst>
                                </p:cTn>
                              </p:par>
                              <p:par>
                                <p:cTn id="17" presetID="2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wedge">
                                      <p:cBhvr>
                                        <p:cTn id="19" dur="2000"/>
                                        <p:tgtEl>
                                          <p:spTgt spid="3">
                                            <p:txEl>
                                              <p:pRg st="5" end="5"/>
                                            </p:txEl>
                                          </p:spTgt>
                                        </p:tgtEl>
                                      </p:cBhvr>
                                    </p:animEffect>
                                  </p:childTnLst>
                                </p:cTn>
                              </p:par>
                              <p:par>
                                <p:cTn id="20" presetID="2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edge">
                                      <p:cBhvr>
                                        <p:cTn id="22" dur="2000"/>
                                        <p:tgtEl>
                                          <p:spTgt spid="3">
                                            <p:txEl>
                                              <p:pRg st="6" end="6"/>
                                            </p:txEl>
                                          </p:spTgt>
                                        </p:tgtEl>
                                      </p:cBhvr>
                                    </p:animEffect>
                                  </p:childTnLst>
                                </p:cTn>
                              </p:par>
                              <p:par>
                                <p:cTn id="23" presetID="2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wedge">
                                      <p:cBhvr>
                                        <p:cTn id="25" dur="2000"/>
                                        <p:tgtEl>
                                          <p:spTgt spid="3">
                                            <p:txEl>
                                              <p:pRg st="7" end="7"/>
                                            </p:txEl>
                                          </p:spTgt>
                                        </p:tgtEl>
                                      </p:cBhvr>
                                    </p:animEffect>
                                  </p:childTnLst>
                                </p:cTn>
                              </p:par>
                              <p:par>
                                <p:cTn id="26" presetID="20"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wedge">
                                      <p:cBhvr>
                                        <p:cTn id="28"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76200"/>
            <a:ext cx="6553200" cy="563562"/>
          </a:xfrm>
        </p:spPr>
        <p:txBody>
          <a:bodyPr/>
          <a:lstStyle/>
          <a:p>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thức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p>
        </p:txBody>
      </p:sp>
      <p:pic>
        <p:nvPicPr>
          <p:cNvPr id="7" name="Picture 6"/>
          <p:cNvPicPr>
            <a:picLocks noChangeAspect="1"/>
          </p:cNvPicPr>
          <p:nvPr/>
        </p:nvPicPr>
        <p:blipFill>
          <a:blip r:embed="rId2" cstate="print"/>
          <a:stretch>
            <a:fillRect/>
          </a:stretch>
        </p:blipFill>
        <p:spPr>
          <a:xfrm>
            <a:off x="304800" y="1066801"/>
            <a:ext cx="8610599" cy="2057400"/>
          </a:xfrm>
          <a:prstGeom prst="rect">
            <a:avLst/>
          </a:prstGeom>
        </p:spPr>
      </p:pic>
      <p:sp>
        <p:nvSpPr>
          <p:cNvPr id="15" name="TextBox 14"/>
          <p:cNvSpPr txBox="1"/>
          <p:nvPr/>
        </p:nvSpPr>
        <p:spPr>
          <a:xfrm>
            <a:off x="380998" y="3258233"/>
            <a:ext cx="8610602" cy="3220112"/>
          </a:xfrm>
          <a:prstGeom prst="rect">
            <a:avLst/>
          </a:prstGeom>
          <a:noFill/>
        </p:spPr>
        <p:txBody>
          <a:bodyPr wrap="square" rtlCol="0">
            <a:spAutoFit/>
          </a:bodyPr>
          <a:lstStyle/>
          <a:p>
            <a:pPr algn="just">
              <a:lnSpc>
                <a:spcPct val="150000"/>
              </a:lnSpc>
            </a:pPr>
            <a:r>
              <a:rPr lang="en-US" sz="2350" b="1" u="sng" dirty="0" err="1">
                <a:latin typeface="Times New Roman" pitchFamily="18" charset="0"/>
                <a:cs typeface="Times New Roman" pitchFamily="18" charset="0"/>
              </a:rPr>
              <a:t>Ví</a:t>
            </a:r>
            <a:r>
              <a:rPr lang="en-US" sz="2350" b="1" u="sng" dirty="0">
                <a:latin typeface="Times New Roman" pitchFamily="18" charset="0"/>
                <a:cs typeface="Times New Roman" pitchFamily="18" charset="0"/>
              </a:rPr>
              <a:t> </a:t>
            </a:r>
            <a:r>
              <a:rPr lang="en-US" sz="2350" b="1" u="sng" dirty="0" err="1">
                <a:latin typeface="Times New Roman" pitchFamily="18" charset="0"/>
                <a:cs typeface="Times New Roman" pitchFamily="18" charset="0"/>
              </a:rPr>
              <a:t>dụ</a:t>
            </a:r>
            <a:r>
              <a:rPr lang="en-US" sz="2350" b="1" u="sng" dirty="0">
                <a:latin typeface="Times New Roman" pitchFamily="18" charset="0"/>
                <a:cs typeface="Times New Roman" pitchFamily="18" charset="0"/>
              </a:rPr>
              <a:t>:</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Mua</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một</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hộp</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bánh</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có</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giá</a:t>
            </a:r>
            <a:r>
              <a:rPr lang="en-US" sz="2350" dirty="0">
                <a:latin typeface="Times New Roman" pitchFamily="18" charset="0"/>
                <a:cs typeface="Times New Roman" pitchFamily="18" charset="0"/>
              </a:rPr>
              <a:t> 100.000 </a:t>
            </a:r>
            <a:r>
              <a:rPr lang="en-US" sz="2350" dirty="0" err="1">
                <a:latin typeface="Times New Roman" pitchFamily="18" charset="0"/>
                <a:cs typeface="Times New Roman" pitchFamily="18" charset="0"/>
              </a:rPr>
              <a:t>đồng</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bán</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ra</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với</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giá</a:t>
            </a:r>
            <a:r>
              <a:rPr lang="en-US" sz="2350" dirty="0">
                <a:latin typeface="Times New Roman" pitchFamily="18" charset="0"/>
                <a:cs typeface="Times New Roman" pitchFamily="18" charset="0"/>
              </a:rPr>
              <a:t> 300.000 </a:t>
            </a:r>
            <a:r>
              <a:rPr lang="en-US" sz="2350" dirty="0" err="1">
                <a:latin typeface="Times New Roman" pitchFamily="18" charset="0"/>
                <a:cs typeface="Times New Roman" pitchFamily="18" charset="0"/>
              </a:rPr>
              <a:t>đồng</a:t>
            </a:r>
            <a:r>
              <a:rPr lang="en-US" sz="2350" dirty="0">
                <a:latin typeface="Times New Roman" pitchFamily="18" charset="0"/>
                <a:cs typeface="Times New Roman" pitchFamily="18" charset="0"/>
              </a:rPr>
              <a:t>.</a:t>
            </a:r>
          </a:p>
          <a:p>
            <a:pPr algn="just">
              <a:lnSpc>
                <a:spcPct val="150000"/>
              </a:lnSpc>
            </a:pP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Vậy</a:t>
            </a:r>
            <a:r>
              <a:rPr lang="en-US" sz="2350" dirty="0">
                <a:latin typeface="Times New Roman" pitchFamily="18" charset="0"/>
                <a:cs typeface="Times New Roman" pitchFamily="18" charset="0"/>
              </a:rPr>
              <a:t> GTGT </a:t>
            </a:r>
            <a:r>
              <a:rPr lang="en-US" sz="2350" dirty="0" err="1">
                <a:latin typeface="Times New Roman" pitchFamily="18" charset="0"/>
                <a:cs typeface="Times New Roman" pitchFamily="18" charset="0"/>
              </a:rPr>
              <a:t>là</a:t>
            </a:r>
            <a:r>
              <a:rPr lang="en-US" sz="2350" dirty="0">
                <a:latin typeface="Times New Roman" pitchFamily="18" charset="0"/>
                <a:cs typeface="Times New Roman" pitchFamily="18" charset="0"/>
              </a:rPr>
              <a:t>:  300.000 – 100.000 = 200.000 </a:t>
            </a:r>
            <a:r>
              <a:rPr lang="en-US" sz="2350" dirty="0" err="1">
                <a:latin typeface="Times New Roman" pitchFamily="18" charset="0"/>
                <a:cs typeface="Times New Roman" pitchFamily="18" charset="0"/>
              </a:rPr>
              <a:t>đồng</a:t>
            </a:r>
            <a:r>
              <a:rPr lang="en-US" sz="2350" dirty="0">
                <a:latin typeface="Times New Roman" pitchFamily="18" charset="0"/>
                <a:cs typeface="Times New Roman" pitchFamily="18" charset="0"/>
              </a:rPr>
              <a:t>  </a:t>
            </a:r>
          </a:p>
          <a:p>
            <a:pPr algn="just">
              <a:lnSpc>
                <a:spcPct val="150000"/>
              </a:lnSpc>
            </a:pP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Thuế</a:t>
            </a:r>
            <a:r>
              <a:rPr lang="en-US" sz="2350" dirty="0">
                <a:latin typeface="Times New Roman" pitchFamily="18" charset="0"/>
                <a:cs typeface="Times New Roman" pitchFamily="18" charset="0"/>
              </a:rPr>
              <a:t> GTGT </a:t>
            </a:r>
            <a:r>
              <a:rPr lang="en-US" sz="2350" dirty="0" err="1">
                <a:latin typeface="Times New Roman" pitchFamily="18" charset="0"/>
                <a:cs typeface="Times New Roman" pitchFamily="18" charset="0"/>
              </a:rPr>
              <a:t>sẽ</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đánh</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vào</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phần</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giá</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trị</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tăng</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thêm</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giả</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sử</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với</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mức</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thuế</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suất</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thuế</a:t>
            </a:r>
            <a:r>
              <a:rPr lang="en-US" sz="2350" dirty="0">
                <a:latin typeface="Times New Roman" pitchFamily="18" charset="0"/>
                <a:cs typeface="Times New Roman" pitchFamily="18" charset="0"/>
              </a:rPr>
              <a:t> GTGT 10 % </a:t>
            </a:r>
            <a:r>
              <a:rPr lang="en-US" sz="2350" dirty="0">
                <a:latin typeface="Times New Roman" pitchFamily="18" charset="0"/>
                <a:cs typeface="Times New Roman" pitchFamily="18" charset="0"/>
                <a:sym typeface="Wingdings" pitchFamily="2" charset="2"/>
              </a:rPr>
              <a:t> </a:t>
            </a:r>
            <a:r>
              <a:rPr lang="en-US" sz="2350" dirty="0" err="1">
                <a:latin typeface="Times New Roman" pitchFamily="18" charset="0"/>
                <a:cs typeface="Times New Roman" pitchFamily="18" charset="0"/>
                <a:sym typeface="Wingdings" pitchFamily="2" charset="2"/>
              </a:rPr>
              <a:t>T</a:t>
            </a:r>
            <a:r>
              <a:rPr lang="en-US" sz="2350" dirty="0" err="1">
                <a:latin typeface="Times New Roman" pitchFamily="18" charset="0"/>
                <a:cs typeface="Times New Roman" pitchFamily="18" charset="0"/>
              </a:rPr>
              <a:t>huế</a:t>
            </a:r>
            <a:r>
              <a:rPr lang="en-US" sz="2350" dirty="0">
                <a:latin typeface="Times New Roman" pitchFamily="18" charset="0"/>
                <a:cs typeface="Times New Roman" pitchFamily="18" charset="0"/>
              </a:rPr>
              <a:t> GTGT: 200.000 x 10% = 20.000 </a:t>
            </a:r>
            <a:r>
              <a:rPr lang="en-US" sz="2350" dirty="0" err="1">
                <a:latin typeface="Times New Roman" pitchFamily="18" charset="0"/>
                <a:cs typeface="Times New Roman" pitchFamily="18" charset="0"/>
              </a:rPr>
              <a:t>đồng</a:t>
            </a:r>
            <a:r>
              <a:rPr lang="en-US" sz="2350" dirty="0">
                <a:latin typeface="Times New Roman" pitchFamily="18" charset="0"/>
                <a:cs typeface="Times New Roman" pitchFamily="18" charset="0"/>
              </a:rPr>
              <a:t>. </a:t>
            </a:r>
          </a:p>
          <a:p>
            <a:pPr algn="just">
              <a:lnSpc>
                <a:spcPct val="150000"/>
              </a:lnSpc>
            </a:pPr>
            <a:endParaRPr lang="en-US" dirty="0"/>
          </a:p>
        </p:txBody>
      </p:sp>
    </p:spTree>
    <p:extLst>
      <p:ext uri="{BB962C8B-B14F-4D97-AF65-F5344CB8AC3E}">
        <p14:creationId xmlns:p14="http://schemas.microsoft.com/office/powerpoint/2010/main" val="411980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914400"/>
            <a:ext cx="9144000" cy="5943600"/>
          </a:xfrm>
        </p:spPr>
        <p:txBody>
          <a:bodyPr/>
          <a:lstStyle/>
          <a:p>
            <a:pPr algn="just">
              <a:lnSpc>
                <a:spcPct val="150000"/>
              </a:lnSpc>
              <a:spcBef>
                <a:spcPts val="0"/>
              </a:spcBef>
              <a:buNone/>
            </a:pP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Đối</a:t>
            </a:r>
            <a:r>
              <a:rPr lang="en-US" sz="2200" dirty="0">
                <a:solidFill>
                  <a:schemeClr val="tx1"/>
                </a:solidFill>
                <a:latin typeface="Times New Roman" pitchFamily="18" charset="0"/>
                <a:cs typeface="Times New Roman" pitchFamily="18" charset="0"/>
              </a:rPr>
              <a:t> t</a:t>
            </a:r>
            <a:r>
              <a:rPr lang="vi-VN" sz="2200" dirty="0">
                <a:solidFill>
                  <a:schemeClr val="tx1"/>
                </a:solidFill>
                <a:latin typeface="Times New Roman" pitchFamily="18" charset="0"/>
                <a:cs typeface="Times New Roman" pitchFamily="18" charset="0"/>
              </a:rPr>
              <a:t>ượng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chịu</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thuế</a:t>
            </a:r>
            <a:endParaRPr lang="en-US" sz="2200" dirty="0">
              <a:solidFill>
                <a:schemeClr val="tx1"/>
              </a:solidFill>
              <a:latin typeface="Times New Roman" pitchFamily="18" charset="0"/>
              <a:cs typeface="Times New Roman" pitchFamily="18" charset="0"/>
            </a:endParaRPr>
          </a:p>
          <a:p>
            <a:pPr algn="just">
              <a:spcBef>
                <a:spcPts val="0"/>
              </a:spcBef>
              <a:buNone/>
            </a:pPr>
            <a:r>
              <a:rPr lang="en-US" sz="2200" b="0" dirty="0">
                <a:solidFill>
                  <a:schemeClr val="tx1"/>
                </a:solidFill>
                <a:latin typeface="Times New Roman" pitchFamily="18" charset="0"/>
                <a:cs typeface="Times New Roman" pitchFamily="18" charset="0"/>
              </a:rPr>
              <a:t>	</a:t>
            </a:r>
            <a:r>
              <a:rPr lang="pt-BR" sz="2200" b="0" dirty="0">
                <a:solidFill>
                  <a:schemeClr val="tx1"/>
                </a:solidFill>
                <a:latin typeface="Times New Roman" pitchFamily="18" charset="0"/>
                <a:cs typeface="Times New Roman" pitchFamily="18" charset="0"/>
              </a:rPr>
              <a:t>4. Thu nhập từ chuyển nhượng vốn, bao gồm:</a:t>
            </a:r>
            <a:endParaRPr lang="vi-VN" sz="2200" b="0" dirty="0">
              <a:solidFill>
                <a:schemeClr val="tx1"/>
              </a:solidFill>
              <a:latin typeface="Times New Roman" pitchFamily="18" charset="0"/>
              <a:cs typeface="Times New Roman" pitchFamily="18" charset="0"/>
            </a:endParaRPr>
          </a:p>
          <a:p>
            <a:pPr algn="just">
              <a:spcBef>
                <a:spcPts val="0"/>
              </a:spcBef>
              <a:buNone/>
            </a:pPr>
            <a:r>
              <a:rPr lang="pt-BR" sz="2200" b="0" dirty="0">
                <a:solidFill>
                  <a:schemeClr val="tx1"/>
                </a:solidFill>
                <a:latin typeface="Times New Roman" pitchFamily="18" charset="0"/>
                <a:cs typeface="Times New Roman" pitchFamily="18" charset="0"/>
              </a:rPr>
              <a:t>	a) Thu nhập từ chuyển nhượng phần vốn trong các tổ chức kinh tế;</a:t>
            </a:r>
            <a:endParaRPr lang="vi-VN" sz="2200" b="0" dirty="0">
              <a:solidFill>
                <a:schemeClr val="tx1"/>
              </a:solidFill>
              <a:latin typeface="Times New Roman" pitchFamily="18" charset="0"/>
              <a:cs typeface="Times New Roman" pitchFamily="18" charset="0"/>
            </a:endParaRPr>
          </a:p>
          <a:p>
            <a:pPr algn="just">
              <a:spcBef>
                <a:spcPts val="0"/>
              </a:spcBef>
              <a:buNone/>
            </a:pPr>
            <a:r>
              <a:rPr lang="pt-BR" sz="2200" b="0" dirty="0">
                <a:solidFill>
                  <a:schemeClr val="tx1"/>
                </a:solidFill>
                <a:latin typeface="Times New Roman" pitchFamily="18" charset="0"/>
                <a:cs typeface="Times New Roman" pitchFamily="18" charset="0"/>
              </a:rPr>
              <a:t>	b) Thu nhập từ chuyển nhượng chứng khoán;</a:t>
            </a:r>
            <a:endParaRPr lang="vi-VN" sz="2200" b="0" dirty="0">
              <a:solidFill>
                <a:schemeClr val="tx1"/>
              </a:solidFill>
              <a:latin typeface="Times New Roman" pitchFamily="18" charset="0"/>
              <a:cs typeface="Times New Roman" pitchFamily="18" charset="0"/>
            </a:endParaRPr>
          </a:p>
          <a:p>
            <a:pPr algn="just">
              <a:spcBef>
                <a:spcPts val="0"/>
              </a:spcBef>
              <a:buNone/>
            </a:pPr>
            <a:r>
              <a:rPr lang="pt-BR" sz="2200" b="0" dirty="0">
                <a:solidFill>
                  <a:schemeClr val="tx1"/>
                </a:solidFill>
                <a:latin typeface="Times New Roman" pitchFamily="18" charset="0"/>
                <a:cs typeface="Times New Roman" pitchFamily="18" charset="0"/>
              </a:rPr>
              <a:t>	c) Thu nhập từ chuyển nhượng vốn dưới các hình thức khác.</a:t>
            </a:r>
            <a:endParaRPr lang="vi-VN" sz="2200" b="0" dirty="0">
              <a:solidFill>
                <a:schemeClr val="tx1"/>
              </a:solidFill>
              <a:latin typeface="Times New Roman" pitchFamily="18" charset="0"/>
              <a:cs typeface="Times New Roman" pitchFamily="18" charset="0"/>
            </a:endParaRPr>
          </a:p>
          <a:p>
            <a:pPr algn="just">
              <a:spcBef>
                <a:spcPts val="0"/>
              </a:spcBef>
              <a:buNone/>
            </a:pPr>
            <a:r>
              <a:rPr lang="pt-BR" sz="2200" b="0" dirty="0">
                <a:solidFill>
                  <a:schemeClr val="tx1"/>
                </a:solidFill>
                <a:latin typeface="Times New Roman" pitchFamily="18" charset="0"/>
                <a:cs typeface="Times New Roman" pitchFamily="18" charset="0"/>
              </a:rPr>
              <a:t>	5. Thu nhập từ chuyển nhượng bất động sản, bao gồm:</a:t>
            </a:r>
            <a:endParaRPr lang="vi-VN" sz="2200" b="0" dirty="0">
              <a:solidFill>
                <a:schemeClr val="tx1"/>
              </a:solidFill>
              <a:latin typeface="Times New Roman" pitchFamily="18" charset="0"/>
              <a:cs typeface="Times New Roman" pitchFamily="18" charset="0"/>
            </a:endParaRPr>
          </a:p>
          <a:p>
            <a:pPr algn="just">
              <a:spcBef>
                <a:spcPts val="0"/>
              </a:spcBef>
              <a:buNone/>
            </a:pPr>
            <a:r>
              <a:rPr lang="pt-BR" sz="2200" b="0" dirty="0">
                <a:solidFill>
                  <a:schemeClr val="tx1"/>
                </a:solidFill>
                <a:latin typeface="Times New Roman" pitchFamily="18" charset="0"/>
                <a:cs typeface="Times New Roman" pitchFamily="18" charset="0"/>
              </a:rPr>
              <a:t>	a) Thu nhập từ chuyển nhượng quyền sử dụng đất và tài sản gắn liền với đất;</a:t>
            </a:r>
            <a:endParaRPr lang="vi-VN" sz="2200" b="0" dirty="0">
              <a:solidFill>
                <a:schemeClr val="tx1"/>
              </a:solidFill>
              <a:latin typeface="Times New Roman" pitchFamily="18" charset="0"/>
              <a:cs typeface="Times New Roman" pitchFamily="18" charset="0"/>
            </a:endParaRPr>
          </a:p>
          <a:p>
            <a:pPr algn="just">
              <a:spcBef>
                <a:spcPts val="0"/>
              </a:spcBef>
              <a:buNone/>
            </a:pPr>
            <a:r>
              <a:rPr lang="pt-BR" sz="2200" b="0" dirty="0">
                <a:solidFill>
                  <a:schemeClr val="tx1"/>
                </a:solidFill>
                <a:latin typeface="Times New Roman" pitchFamily="18" charset="0"/>
                <a:cs typeface="Times New Roman" pitchFamily="18" charset="0"/>
              </a:rPr>
              <a:t>	b) Thu nhập từ chuyển nhượng quyền sở hữu hoặc sử dụng nhà ở;</a:t>
            </a:r>
            <a:endParaRPr lang="vi-VN" sz="2200" b="0" dirty="0">
              <a:solidFill>
                <a:schemeClr val="tx1"/>
              </a:solidFill>
              <a:latin typeface="Times New Roman" pitchFamily="18" charset="0"/>
              <a:cs typeface="Times New Roman" pitchFamily="18" charset="0"/>
            </a:endParaRPr>
          </a:p>
          <a:p>
            <a:pPr algn="just">
              <a:spcBef>
                <a:spcPts val="0"/>
              </a:spcBef>
              <a:buNone/>
            </a:pPr>
            <a:r>
              <a:rPr lang="pt-BR" sz="2200" b="0" dirty="0">
                <a:solidFill>
                  <a:schemeClr val="tx1"/>
                </a:solidFill>
                <a:latin typeface="Times New Roman" pitchFamily="18" charset="0"/>
                <a:cs typeface="Times New Roman" pitchFamily="18" charset="0"/>
              </a:rPr>
              <a:t>	c) Thu nhập từ chuyển nhượng quyền thuê đất, thuê mặt nước;</a:t>
            </a:r>
            <a:endParaRPr lang="vi-VN" sz="2200" b="0" dirty="0">
              <a:solidFill>
                <a:schemeClr val="tx1"/>
              </a:solidFill>
              <a:latin typeface="Times New Roman" pitchFamily="18" charset="0"/>
              <a:cs typeface="Times New Roman" pitchFamily="18" charset="0"/>
            </a:endParaRPr>
          </a:p>
          <a:p>
            <a:pPr algn="just">
              <a:spcBef>
                <a:spcPts val="0"/>
              </a:spcBef>
              <a:buNone/>
            </a:pPr>
            <a:r>
              <a:rPr lang="pt-BR" sz="2200" b="0" dirty="0">
                <a:solidFill>
                  <a:schemeClr val="tx1"/>
                </a:solidFill>
                <a:latin typeface="Times New Roman" pitchFamily="18" charset="0"/>
                <a:cs typeface="Times New Roman" pitchFamily="18" charset="0"/>
              </a:rPr>
              <a:t>	d) Các khoản thu nhập khác nhận được từ chuyển nhượng bất động sản.</a:t>
            </a:r>
            <a:endParaRPr lang="vi-VN" sz="2200" b="0" dirty="0">
              <a:solidFill>
                <a:schemeClr val="tx1"/>
              </a:solidFill>
              <a:latin typeface="Times New Roman" pitchFamily="18" charset="0"/>
              <a:cs typeface="Times New Roman" pitchFamily="18" charset="0"/>
            </a:endParaRPr>
          </a:p>
          <a:p>
            <a:pPr algn="just">
              <a:spcBef>
                <a:spcPts val="0"/>
              </a:spcBef>
              <a:buNone/>
            </a:pPr>
            <a:r>
              <a:rPr lang="pt-BR" sz="2200" b="0" dirty="0">
                <a:solidFill>
                  <a:schemeClr val="tx1"/>
                </a:solidFill>
                <a:latin typeface="Times New Roman" pitchFamily="18" charset="0"/>
                <a:cs typeface="Times New Roman" pitchFamily="18" charset="0"/>
              </a:rPr>
              <a:t>	6. Thu nhập từ trúng thưởng, bao gồm:</a:t>
            </a:r>
            <a:endParaRPr lang="vi-VN" sz="2200" b="0" dirty="0">
              <a:solidFill>
                <a:schemeClr val="tx1"/>
              </a:solidFill>
              <a:latin typeface="Times New Roman" pitchFamily="18" charset="0"/>
              <a:cs typeface="Times New Roman" pitchFamily="18" charset="0"/>
            </a:endParaRPr>
          </a:p>
          <a:p>
            <a:pPr algn="just">
              <a:spcBef>
                <a:spcPts val="0"/>
              </a:spcBef>
              <a:buNone/>
            </a:pPr>
            <a:r>
              <a:rPr lang="en-US" sz="2200" b="0" dirty="0">
                <a:solidFill>
                  <a:schemeClr val="tx1"/>
                </a:solidFill>
                <a:latin typeface="Times New Roman" pitchFamily="18" charset="0"/>
                <a:cs typeface="Times New Roman" pitchFamily="18" charset="0"/>
              </a:rPr>
              <a:t>	a) </a:t>
            </a:r>
            <a:r>
              <a:rPr lang="en-US" sz="2200" b="0" dirty="0" err="1">
                <a:solidFill>
                  <a:schemeClr val="tx1"/>
                </a:solidFill>
                <a:latin typeface="Times New Roman" pitchFamily="18" charset="0"/>
                <a:cs typeface="Times New Roman" pitchFamily="18" charset="0"/>
              </a:rPr>
              <a:t>Trúng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thưởng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xổ</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số</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algn="just">
              <a:spcBef>
                <a:spcPts val="0"/>
              </a:spcBef>
              <a:buNone/>
            </a:pPr>
            <a:r>
              <a:rPr lang="en-US" sz="2200" b="0" dirty="0">
                <a:solidFill>
                  <a:schemeClr val="tx1"/>
                </a:solidFill>
                <a:latin typeface="Times New Roman" pitchFamily="18" charset="0"/>
                <a:cs typeface="Times New Roman" pitchFamily="18" charset="0"/>
              </a:rPr>
              <a:t>	b) </a:t>
            </a:r>
            <a:r>
              <a:rPr lang="en-US" sz="2200" b="0" dirty="0" err="1">
                <a:solidFill>
                  <a:schemeClr val="tx1"/>
                </a:solidFill>
                <a:latin typeface="Times New Roman" pitchFamily="18" charset="0"/>
                <a:cs typeface="Times New Roman" pitchFamily="18" charset="0"/>
              </a:rPr>
              <a:t>Trúng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thưởng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trong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hình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thức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khuyến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mại</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algn="just">
              <a:spcBef>
                <a:spcPts val="0"/>
              </a:spcBef>
              <a:buNone/>
            </a:pPr>
            <a:r>
              <a:rPr lang="en-US" sz="2200" b="0" dirty="0">
                <a:solidFill>
                  <a:schemeClr val="tx1"/>
                </a:solidFill>
                <a:latin typeface="Times New Roman" pitchFamily="18" charset="0"/>
                <a:cs typeface="Times New Roman" pitchFamily="18" charset="0"/>
              </a:rPr>
              <a:t>	c) </a:t>
            </a:r>
            <a:r>
              <a:rPr lang="en-US" sz="2200" b="0" dirty="0" err="1">
                <a:solidFill>
                  <a:schemeClr val="tx1"/>
                </a:solidFill>
                <a:latin typeface="Times New Roman" pitchFamily="18" charset="0"/>
                <a:cs typeface="Times New Roman" pitchFamily="18" charset="0"/>
              </a:rPr>
              <a:t>Trúng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thưởng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trong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hình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thức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cược</a:t>
            </a:r>
            <a:r>
              <a:rPr lang="en-US" sz="2200" b="0" dirty="0">
                <a:solidFill>
                  <a:schemeClr val="tx1"/>
                </a:solidFill>
                <a:latin typeface="Times New Roman" pitchFamily="18" charset="0"/>
                <a:cs typeface="Times New Roman" pitchFamily="18" charset="0"/>
              </a:rPr>
              <a:t>, casino;</a:t>
            </a:r>
            <a:endParaRPr lang="vi-VN" sz="2200" b="0" dirty="0">
              <a:solidFill>
                <a:schemeClr val="tx1"/>
              </a:solidFill>
              <a:latin typeface="Times New Roman" pitchFamily="18" charset="0"/>
              <a:cs typeface="Times New Roman" pitchFamily="18" charset="0"/>
            </a:endParaRPr>
          </a:p>
          <a:p>
            <a:pPr algn="just">
              <a:spcBef>
                <a:spcPts val="0"/>
              </a:spcBef>
              <a:buNone/>
            </a:pPr>
            <a:r>
              <a:rPr lang="en-US" sz="2200" b="0" dirty="0">
                <a:solidFill>
                  <a:schemeClr val="tx1"/>
                </a:solidFill>
                <a:latin typeface="Times New Roman" pitchFamily="18" charset="0"/>
                <a:cs typeface="Times New Roman" pitchFamily="18" charset="0"/>
              </a:rPr>
              <a:t>	d) </a:t>
            </a:r>
            <a:r>
              <a:rPr lang="en-US" sz="2200" b="0" dirty="0" err="1">
                <a:solidFill>
                  <a:schemeClr val="tx1"/>
                </a:solidFill>
                <a:latin typeface="Times New Roman" pitchFamily="18" charset="0"/>
                <a:cs typeface="Times New Roman" pitchFamily="18" charset="0"/>
              </a:rPr>
              <a:t>Trúng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thưởng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trong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trò</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chơi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cuộc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có</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thưởng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hình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thức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trúng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thưởng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khác</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447800" y="122238"/>
            <a:ext cx="7086600" cy="563562"/>
          </a:xfrm>
        </p:spPr>
        <p:txBody>
          <a:bodyPr/>
          <a:lstStyle/>
          <a:p>
            <a:r>
              <a:rPr lang="vi-VN" sz="2400" i="1" dirty="0">
                <a:latin typeface="Times New Roman" pitchFamily="18" charset="0"/>
                <a:cs typeface="Times New Roman" pitchFamily="18" charset="0"/>
              </a:rPr>
              <a:t>2.2</a:t>
            </a:r>
            <a:r>
              <a:rPr lang="nb-NO" sz="2400" i="1" dirty="0">
                <a:latin typeface="Times New Roman" pitchFamily="18" charset="0"/>
                <a:cs typeface="Times New Roman" pitchFamily="18" charset="0"/>
              </a:rPr>
              <a:t>.2. Nội dung cơ bản của thuế thu nh</a:t>
            </a:r>
            <a:r>
              <a:rPr lang="vi-VN" sz="2400" i="1" dirty="0">
                <a:latin typeface="Times New Roman" pitchFamily="18" charset="0"/>
                <a:cs typeface="Times New Roman" pitchFamily="18" charset="0"/>
              </a:rPr>
              <a:t>ập CN</a:t>
            </a:r>
            <a:br>
              <a:rPr lang="vi-VN" sz="2400" dirty="0">
                <a:latin typeface="Times New Roman" pitchFamily="18" charset="0"/>
                <a:cs typeface="Times New Roman" pitchFamily="18" charset="0"/>
              </a:rPr>
            </a:br>
            <a:r>
              <a:rPr lang="vi-VN" sz="2400" b="0" i="1" dirty="0">
                <a:latin typeface="Times New Roman" pitchFamily="18" charset="0"/>
                <a:cs typeface="Times New Roman" pitchFamily="18" charset="0"/>
              </a:rPr>
              <a:t>2.2</a:t>
            </a:r>
            <a:r>
              <a:rPr lang="nb-NO" sz="2400" b="0" i="1" dirty="0">
                <a:latin typeface="Times New Roman" pitchFamily="18" charset="0"/>
                <a:cs typeface="Times New Roman" pitchFamily="18" charset="0"/>
              </a:rPr>
              <a:t>.2.1. Đối tượng chịu thuế và đối tượng nộp thuế</a:t>
            </a:r>
            <a:endParaRPr lang="vi-VN" sz="2400" b="0" i="1" dirty="0">
              <a:latin typeface="Times New Roman" pitchFamily="18" charset="0"/>
              <a:cs typeface="Times New Roman" pitchFamily="18" charset="0"/>
            </a:endParaRPr>
          </a:p>
        </p:txBody>
      </p:sp>
    </p:spTree>
    <p:extLst>
      <p:ext uri="{BB962C8B-B14F-4D97-AF65-F5344CB8AC3E}">
        <p14:creationId xmlns:p14="http://schemas.microsoft.com/office/powerpoint/2010/main" val="4168985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edge">
                                      <p:cBhvr>
                                        <p:cTn id="7" dur="2000"/>
                                        <p:tgtEl>
                                          <p:spTgt spid="3">
                                            <p:txEl>
                                              <p:pRg st="1" end="1"/>
                                            </p:txEl>
                                          </p:spTgt>
                                        </p:tgtEl>
                                      </p:cBhvr>
                                    </p:animEffect>
                                  </p:childTnLst>
                                </p:cTn>
                              </p:par>
                              <p:par>
                                <p:cTn id="8" presetID="2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edge">
                                      <p:cBhvr>
                                        <p:cTn id="10" dur="2000"/>
                                        <p:tgtEl>
                                          <p:spTgt spid="3">
                                            <p:txEl>
                                              <p:pRg st="2" end="2"/>
                                            </p:txEl>
                                          </p:spTgt>
                                        </p:tgtEl>
                                      </p:cBhvr>
                                    </p:animEffect>
                                  </p:childTnLst>
                                </p:cTn>
                              </p:par>
                              <p:par>
                                <p:cTn id="11" presetID="2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edge">
                                      <p:cBhvr>
                                        <p:cTn id="13" dur="2000"/>
                                        <p:tgtEl>
                                          <p:spTgt spid="3">
                                            <p:txEl>
                                              <p:pRg st="3" end="3"/>
                                            </p:txEl>
                                          </p:spTgt>
                                        </p:tgtEl>
                                      </p:cBhvr>
                                    </p:animEffect>
                                  </p:childTnLst>
                                </p:cTn>
                              </p:par>
                              <p:par>
                                <p:cTn id="14" presetID="2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edge">
                                      <p:cBhvr>
                                        <p:cTn id="16" dur="2000"/>
                                        <p:tgtEl>
                                          <p:spTgt spid="3">
                                            <p:txEl>
                                              <p:pRg st="4" end="4"/>
                                            </p:txEl>
                                          </p:spTgt>
                                        </p:tgtEl>
                                      </p:cBhvr>
                                    </p:animEffect>
                                  </p:childTnLst>
                                </p:cTn>
                              </p:par>
                              <p:par>
                                <p:cTn id="17" presetID="2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wedge">
                                      <p:cBhvr>
                                        <p:cTn id="19" dur="2000"/>
                                        <p:tgtEl>
                                          <p:spTgt spid="3">
                                            <p:txEl>
                                              <p:pRg st="5" end="5"/>
                                            </p:txEl>
                                          </p:spTgt>
                                        </p:tgtEl>
                                      </p:cBhvr>
                                    </p:animEffect>
                                  </p:childTnLst>
                                </p:cTn>
                              </p:par>
                              <p:par>
                                <p:cTn id="20" presetID="2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edge">
                                      <p:cBhvr>
                                        <p:cTn id="22" dur="2000"/>
                                        <p:tgtEl>
                                          <p:spTgt spid="3">
                                            <p:txEl>
                                              <p:pRg st="6" end="6"/>
                                            </p:txEl>
                                          </p:spTgt>
                                        </p:tgtEl>
                                      </p:cBhvr>
                                    </p:animEffect>
                                  </p:childTnLst>
                                </p:cTn>
                              </p:par>
                              <p:par>
                                <p:cTn id="23" presetID="2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wedge">
                                      <p:cBhvr>
                                        <p:cTn id="25" dur="2000"/>
                                        <p:tgtEl>
                                          <p:spTgt spid="3">
                                            <p:txEl>
                                              <p:pRg st="7" end="7"/>
                                            </p:txEl>
                                          </p:spTgt>
                                        </p:tgtEl>
                                      </p:cBhvr>
                                    </p:animEffect>
                                  </p:childTnLst>
                                </p:cTn>
                              </p:par>
                              <p:par>
                                <p:cTn id="26" presetID="20"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wedge">
                                      <p:cBhvr>
                                        <p:cTn id="28" dur="2000"/>
                                        <p:tgtEl>
                                          <p:spTgt spid="3">
                                            <p:txEl>
                                              <p:pRg st="8" end="8"/>
                                            </p:txEl>
                                          </p:spTgt>
                                        </p:tgtEl>
                                      </p:cBhvr>
                                    </p:animEffect>
                                  </p:childTnLst>
                                </p:cTn>
                              </p:par>
                              <p:par>
                                <p:cTn id="29" presetID="20"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wedge">
                                      <p:cBhvr>
                                        <p:cTn id="31" dur="2000"/>
                                        <p:tgtEl>
                                          <p:spTgt spid="3">
                                            <p:txEl>
                                              <p:pRg st="9" end="9"/>
                                            </p:txEl>
                                          </p:spTgt>
                                        </p:tgtEl>
                                      </p:cBhvr>
                                    </p:animEffect>
                                  </p:childTnLst>
                                </p:cTn>
                              </p:par>
                              <p:par>
                                <p:cTn id="32" presetID="20" presetClass="entr" presetSubtype="0" fill="hold" nodeType="with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wedge">
                                      <p:cBhvr>
                                        <p:cTn id="34" dur="2000"/>
                                        <p:tgtEl>
                                          <p:spTgt spid="3">
                                            <p:txEl>
                                              <p:pRg st="10" end="10"/>
                                            </p:txEl>
                                          </p:spTgt>
                                        </p:tgtEl>
                                      </p:cBhvr>
                                    </p:animEffect>
                                  </p:childTnLst>
                                </p:cTn>
                              </p:par>
                              <p:par>
                                <p:cTn id="35" presetID="20" presetClass="entr" presetSubtype="0"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Effect transition="in" filter="wedge">
                                      <p:cBhvr>
                                        <p:cTn id="37" dur="2000"/>
                                        <p:tgtEl>
                                          <p:spTgt spid="3">
                                            <p:txEl>
                                              <p:pRg st="11" end="11"/>
                                            </p:txEl>
                                          </p:spTgt>
                                        </p:tgtEl>
                                      </p:cBhvr>
                                    </p:animEffect>
                                  </p:childTnLst>
                                </p:cTn>
                              </p:par>
                              <p:par>
                                <p:cTn id="38" presetID="20" presetClass="entr" presetSubtype="0" fill="hold" nodeType="withEffect">
                                  <p:stCondLst>
                                    <p:cond delay="0"/>
                                  </p:stCondLst>
                                  <p:childTnLst>
                                    <p:set>
                                      <p:cBhvr>
                                        <p:cTn id="39" dur="1" fill="hold">
                                          <p:stCondLst>
                                            <p:cond delay="0"/>
                                          </p:stCondLst>
                                        </p:cTn>
                                        <p:tgtEl>
                                          <p:spTgt spid="3">
                                            <p:txEl>
                                              <p:pRg st="12" end="12"/>
                                            </p:txEl>
                                          </p:spTgt>
                                        </p:tgtEl>
                                        <p:attrNameLst>
                                          <p:attrName>style.visibility</p:attrName>
                                        </p:attrNameLst>
                                      </p:cBhvr>
                                      <p:to>
                                        <p:strVal val="visible"/>
                                      </p:to>
                                    </p:set>
                                    <p:animEffect transition="in" filter="wedge">
                                      <p:cBhvr>
                                        <p:cTn id="40" dur="2000"/>
                                        <p:tgtEl>
                                          <p:spTgt spid="3">
                                            <p:txEl>
                                              <p:pRg st="12" end="12"/>
                                            </p:txEl>
                                          </p:spTgt>
                                        </p:tgtEl>
                                      </p:cBhvr>
                                    </p:animEffect>
                                  </p:childTnLst>
                                </p:cTn>
                              </p:par>
                              <p:par>
                                <p:cTn id="41" presetID="20" presetClass="entr" presetSubtype="0" fill="hold" nodeType="with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animEffect transition="in" filter="wedge">
                                      <p:cBhvr>
                                        <p:cTn id="43" dur="2000"/>
                                        <p:tgtEl>
                                          <p:spTgt spid="3">
                                            <p:txEl>
                                              <p:pRg st="13" end="13"/>
                                            </p:txEl>
                                          </p:spTgt>
                                        </p:tgtEl>
                                      </p:cBhvr>
                                    </p:animEffect>
                                  </p:childTnLst>
                                </p:cTn>
                              </p:par>
                              <p:par>
                                <p:cTn id="44" presetID="20" presetClass="entr" presetSubtype="0" fill="hold" nodeType="withEffect">
                                  <p:stCondLst>
                                    <p:cond delay="0"/>
                                  </p:stCondLst>
                                  <p:childTnLst>
                                    <p:set>
                                      <p:cBhvr>
                                        <p:cTn id="45" dur="1" fill="hold">
                                          <p:stCondLst>
                                            <p:cond delay="0"/>
                                          </p:stCondLst>
                                        </p:cTn>
                                        <p:tgtEl>
                                          <p:spTgt spid="3">
                                            <p:txEl>
                                              <p:pRg st="14" end="14"/>
                                            </p:txEl>
                                          </p:spTgt>
                                        </p:tgtEl>
                                        <p:attrNameLst>
                                          <p:attrName>style.visibility</p:attrName>
                                        </p:attrNameLst>
                                      </p:cBhvr>
                                      <p:to>
                                        <p:strVal val="visible"/>
                                      </p:to>
                                    </p:set>
                                    <p:animEffect transition="in" filter="wedge">
                                      <p:cBhvr>
                                        <p:cTn id="46" dur="20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95400"/>
            <a:ext cx="8382000" cy="4572000"/>
          </a:xfrm>
        </p:spPr>
        <p:txBody>
          <a:bodyPr/>
          <a:lstStyle/>
          <a:p>
            <a:pPr algn="just">
              <a:lnSpc>
                <a:spcPct val="150000"/>
              </a:lnSpc>
              <a:spcBef>
                <a:spcPts val="0"/>
              </a:spcBef>
              <a:buNone/>
            </a:pP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Đối</a:t>
            </a:r>
            <a:r>
              <a:rPr lang="en-US" sz="2200" dirty="0">
                <a:solidFill>
                  <a:schemeClr val="tx1"/>
                </a:solidFill>
                <a:latin typeface="Times New Roman" pitchFamily="18" charset="0"/>
                <a:cs typeface="Times New Roman" pitchFamily="18" charset="0"/>
              </a:rPr>
              <a:t> t</a:t>
            </a:r>
            <a:r>
              <a:rPr lang="vi-VN" sz="2200" dirty="0">
                <a:solidFill>
                  <a:schemeClr val="tx1"/>
                </a:solidFill>
                <a:latin typeface="Times New Roman" pitchFamily="18" charset="0"/>
                <a:cs typeface="Times New Roman" pitchFamily="18" charset="0"/>
              </a:rPr>
              <a:t>ượng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chịu</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thuế</a:t>
            </a:r>
            <a:endParaRPr lang="en-US" sz="2200" dirty="0">
              <a:solidFill>
                <a:schemeClr val="tx1"/>
              </a:solidFill>
              <a:latin typeface="Times New Roman" pitchFamily="18" charset="0"/>
              <a:cs typeface="Times New Roman" pitchFamily="18" charset="0"/>
            </a:endParaRPr>
          </a:p>
          <a:p>
            <a:pPr algn="just">
              <a:spcBef>
                <a:spcPts val="0"/>
              </a:spcBef>
              <a:buNone/>
            </a:pPr>
            <a:r>
              <a:rPr lang="en-US" sz="2200" b="0" dirty="0">
                <a:solidFill>
                  <a:schemeClr val="tx1"/>
                </a:solidFill>
                <a:latin typeface="Times New Roman" pitchFamily="18" charset="0"/>
                <a:cs typeface="Times New Roman" pitchFamily="18" charset="0"/>
              </a:rPr>
              <a:t>	7. Thu </a:t>
            </a:r>
            <a:r>
              <a:rPr lang="en-US" sz="2200" b="0" dirty="0" err="1">
                <a:solidFill>
                  <a:schemeClr val="tx1"/>
                </a:solidFill>
                <a:latin typeface="Times New Roman" pitchFamily="18" charset="0"/>
                <a:cs typeface="Times New Roman" pitchFamily="18" charset="0"/>
              </a:rPr>
              <a:t>nhập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từ</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bản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quyền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bao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gồm</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algn="just">
              <a:spcBef>
                <a:spcPts val="0"/>
              </a:spcBef>
              <a:buNone/>
            </a:pPr>
            <a:r>
              <a:rPr lang="en-US" sz="2200" b="0" dirty="0">
                <a:solidFill>
                  <a:schemeClr val="tx1"/>
                </a:solidFill>
                <a:latin typeface="Times New Roman" pitchFamily="18" charset="0"/>
                <a:cs typeface="Times New Roman" pitchFamily="18" charset="0"/>
              </a:rPr>
              <a:t>	a) Thu </a:t>
            </a:r>
            <a:r>
              <a:rPr lang="en-US" sz="2200" b="0" dirty="0" err="1">
                <a:solidFill>
                  <a:schemeClr val="tx1"/>
                </a:solidFill>
                <a:latin typeface="Times New Roman" pitchFamily="18" charset="0"/>
                <a:cs typeface="Times New Roman" pitchFamily="18" charset="0"/>
              </a:rPr>
              <a:t>nhập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từ</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chuyển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chuyển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quyền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sử</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dụng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đối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tượng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của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quyền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sở</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hữu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trí</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tuệ</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algn="just">
              <a:spcBef>
                <a:spcPts val="0"/>
              </a:spcBef>
              <a:buNone/>
            </a:pPr>
            <a:r>
              <a:rPr lang="en-US" sz="2200" b="0" dirty="0">
                <a:solidFill>
                  <a:schemeClr val="tx1"/>
                </a:solidFill>
                <a:latin typeface="Times New Roman" pitchFamily="18" charset="0"/>
                <a:cs typeface="Times New Roman" pitchFamily="18" charset="0"/>
              </a:rPr>
              <a:t>	b) Thu </a:t>
            </a:r>
            <a:r>
              <a:rPr lang="en-US" sz="2200" b="0" dirty="0" err="1">
                <a:solidFill>
                  <a:schemeClr val="tx1"/>
                </a:solidFill>
                <a:latin typeface="Times New Roman" pitchFamily="18" charset="0"/>
                <a:cs typeface="Times New Roman" pitchFamily="18" charset="0"/>
              </a:rPr>
              <a:t>nhập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từ</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chuyển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nghệ</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algn="just">
              <a:spcBef>
                <a:spcPts val="0"/>
              </a:spcBef>
              <a:buNone/>
            </a:pPr>
            <a:r>
              <a:rPr lang="en-US" sz="2200" b="0" dirty="0">
                <a:solidFill>
                  <a:schemeClr val="tx1"/>
                </a:solidFill>
                <a:latin typeface="Times New Roman" pitchFamily="18" charset="0"/>
                <a:cs typeface="Times New Roman" pitchFamily="18" charset="0"/>
              </a:rPr>
              <a:t>	8. Thu </a:t>
            </a:r>
            <a:r>
              <a:rPr lang="en-US" sz="2200" b="0" dirty="0" err="1">
                <a:solidFill>
                  <a:schemeClr val="tx1"/>
                </a:solidFill>
                <a:latin typeface="Times New Roman" pitchFamily="18" charset="0"/>
                <a:cs typeface="Times New Roman" pitchFamily="18" charset="0"/>
              </a:rPr>
              <a:t>nhập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từ</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nhượng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quyền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thương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mại</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algn="just">
              <a:spcBef>
                <a:spcPts val="0"/>
              </a:spcBef>
              <a:buNone/>
            </a:pPr>
            <a:r>
              <a:rPr lang="en-US" sz="2200" b="0" dirty="0">
                <a:solidFill>
                  <a:schemeClr val="tx1"/>
                </a:solidFill>
                <a:latin typeface="Times New Roman" pitchFamily="18" charset="0"/>
                <a:cs typeface="Times New Roman" pitchFamily="18" charset="0"/>
              </a:rPr>
              <a:t>	9. Thu </a:t>
            </a:r>
            <a:r>
              <a:rPr lang="en-US" sz="2200" b="0" dirty="0" err="1">
                <a:solidFill>
                  <a:schemeClr val="tx1"/>
                </a:solidFill>
                <a:latin typeface="Times New Roman" pitchFamily="18" charset="0"/>
                <a:cs typeface="Times New Roman" pitchFamily="18" charset="0"/>
              </a:rPr>
              <a:t>nhập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từ</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thừa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chứng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khoán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phần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vốn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trong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tổ</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chức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kinh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cơ</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sở</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kinh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doanh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bất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động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sản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tài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sản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phải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đăng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ký</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sở</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hữu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hoặc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đăng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ký</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sử</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dụng</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algn="just">
              <a:spcBef>
                <a:spcPts val="0"/>
              </a:spcBef>
              <a:buNone/>
            </a:pPr>
            <a:r>
              <a:rPr lang="en-US" sz="2200" b="0" dirty="0">
                <a:solidFill>
                  <a:schemeClr val="tx1"/>
                </a:solidFill>
                <a:latin typeface="Times New Roman" pitchFamily="18" charset="0"/>
                <a:cs typeface="Times New Roman" pitchFamily="18" charset="0"/>
              </a:rPr>
              <a:t>	10. Thu </a:t>
            </a:r>
            <a:r>
              <a:rPr lang="en-US" sz="2200" b="0" dirty="0" err="1">
                <a:solidFill>
                  <a:schemeClr val="tx1"/>
                </a:solidFill>
                <a:latin typeface="Times New Roman" pitchFamily="18" charset="0"/>
                <a:cs typeface="Times New Roman" pitchFamily="18" charset="0"/>
              </a:rPr>
              <a:t>nhập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từ</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tặng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chứng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khoán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phần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vốn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trong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tổ</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chức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kinh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cơ</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sở</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kinh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doanh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bất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động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sản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tài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sản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phải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đăng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ký</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sở</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hữu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hoặc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đăng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ký</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sử</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dụng</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447800" y="122238"/>
            <a:ext cx="7086600" cy="563562"/>
          </a:xfrm>
        </p:spPr>
        <p:txBody>
          <a:bodyPr/>
          <a:lstStyle/>
          <a:p>
            <a:r>
              <a:rPr lang="vi-VN" sz="2400" i="1" dirty="0">
                <a:latin typeface="Times New Roman" pitchFamily="18" charset="0"/>
                <a:cs typeface="Times New Roman" pitchFamily="18" charset="0"/>
              </a:rPr>
              <a:t>2.2</a:t>
            </a:r>
            <a:r>
              <a:rPr lang="nb-NO" sz="2400" i="1" dirty="0">
                <a:latin typeface="Times New Roman" pitchFamily="18" charset="0"/>
                <a:cs typeface="Times New Roman" pitchFamily="18" charset="0"/>
              </a:rPr>
              <a:t>.2. Nội dung cơ bản của thuế thu nh</a:t>
            </a:r>
            <a:r>
              <a:rPr lang="vi-VN" sz="2400" i="1" dirty="0">
                <a:latin typeface="Times New Roman" pitchFamily="18" charset="0"/>
                <a:cs typeface="Times New Roman" pitchFamily="18" charset="0"/>
              </a:rPr>
              <a:t>ập CN</a:t>
            </a:r>
            <a:br>
              <a:rPr lang="vi-VN" sz="2400" dirty="0">
                <a:latin typeface="Times New Roman" pitchFamily="18" charset="0"/>
                <a:cs typeface="Times New Roman" pitchFamily="18" charset="0"/>
              </a:rPr>
            </a:br>
            <a:r>
              <a:rPr lang="vi-VN" sz="2400" b="0" i="1" dirty="0">
                <a:latin typeface="Times New Roman" pitchFamily="18" charset="0"/>
                <a:cs typeface="Times New Roman" pitchFamily="18" charset="0"/>
              </a:rPr>
              <a:t>2.2</a:t>
            </a:r>
            <a:r>
              <a:rPr lang="nb-NO" sz="2400" b="0" i="1" dirty="0">
                <a:latin typeface="Times New Roman" pitchFamily="18" charset="0"/>
                <a:cs typeface="Times New Roman" pitchFamily="18" charset="0"/>
              </a:rPr>
              <a:t>.2.1. Đối tượng chịu thuế và đối tượng nộp thuế</a:t>
            </a:r>
            <a:endParaRPr lang="vi-VN" sz="2400" b="0" i="1" dirty="0">
              <a:latin typeface="Times New Roman" pitchFamily="18" charset="0"/>
              <a:cs typeface="Times New Roman" pitchFamily="18" charset="0"/>
            </a:endParaRPr>
          </a:p>
        </p:txBody>
      </p:sp>
    </p:spTree>
    <p:extLst>
      <p:ext uri="{BB962C8B-B14F-4D97-AF65-F5344CB8AC3E}">
        <p14:creationId xmlns:p14="http://schemas.microsoft.com/office/powerpoint/2010/main" val="1359429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4)">
                                      <p:cBhvr>
                                        <p:cTn id="7" dur="2000"/>
                                        <p:tgtEl>
                                          <p:spTgt spid="3">
                                            <p:txEl>
                                              <p:pRg st="1" end="1"/>
                                            </p:txEl>
                                          </p:spTgt>
                                        </p:tgtEl>
                                      </p:cBhvr>
                                    </p:animEffect>
                                  </p:childTnLst>
                                </p:cTn>
                              </p:par>
                              <p:par>
                                <p:cTn id="8" presetID="21"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heel(4)">
                                      <p:cBhvr>
                                        <p:cTn id="10" dur="2000"/>
                                        <p:tgtEl>
                                          <p:spTgt spid="3">
                                            <p:txEl>
                                              <p:pRg st="2" end="2"/>
                                            </p:txEl>
                                          </p:spTgt>
                                        </p:tgtEl>
                                      </p:cBhvr>
                                    </p:animEffect>
                                  </p:childTnLst>
                                </p:cTn>
                              </p:par>
                              <p:par>
                                <p:cTn id="11" presetID="21" presetClass="entr" presetSubtype="4"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heel(4)">
                                      <p:cBhvr>
                                        <p:cTn id="13" dur="2000"/>
                                        <p:tgtEl>
                                          <p:spTgt spid="3">
                                            <p:txEl>
                                              <p:pRg st="3" end="3"/>
                                            </p:txEl>
                                          </p:spTgt>
                                        </p:tgtEl>
                                      </p:cBhvr>
                                    </p:animEffect>
                                  </p:childTnLst>
                                </p:cTn>
                              </p:par>
                              <p:par>
                                <p:cTn id="14" presetID="21" presetClass="entr" presetSubtype="4"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heel(4)">
                                      <p:cBhvr>
                                        <p:cTn id="16" dur="2000"/>
                                        <p:tgtEl>
                                          <p:spTgt spid="3">
                                            <p:txEl>
                                              <p:pRg st="4" end="4"/>
                                            </p:txEl>
                                          </p:spTgt>
                                        </p:tgtEl>
                                      </p:cBhvr>
                                    </p:animEffect>
                                  </p:childTnLst>
                                </p:cTn>
                              </p:par>
                              <p:par>
                                <p:cTn id="17" presetID="21"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wheel(4)">
                                      <p:cBhvr>
                                        <p:cTn id="19" dur="2000"/>
                                        <p:tgtEl>
                                          <p:spTgt spid="3">
                                            <p:txEl>
                                              <p:pRg st="5" end="5"/>
                                            </p:txEl>
                                          </p:spTgt>
                                        </p:tgtEl>
                                      </p:cBhvr>
                                    </p:animEffect>
                                  </p:childTnLst>
                                </p:cTn>
                              </p:par>
                              <p:par>
                                <p:cTn id="20" presetID="21" presetClass="entr" presetSubtype="4"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heel(4)">
                                      <p:cBhvr>
                                        <p:cTn id="2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109538"/>
            <a:ext cx="4343400" cy="563562"/>
          </a:xfrm>
        </p:spPr>
        <p:txBody>
          <a:bodyPr/>
          <a:lstStyle/>
          <a:p>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t</a:t>
            </a:r>
            <a:r>
              <a:rPr lang="vi-VN" dirty="0">
                <a:latin typeface="Times New Roman" pitchFamily="18" charset="0"/>
                <a:cs typeface="Times New Roman" pitchFamily="18" charset="0"/>
              </a:rPr>
              <a:t>ượng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nộp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0" y="990600"/>
            <a:ext cx="8839200" cy="5562600"/>
          </a:xfrm>
        </p:spPr>
        <p:txBody>
          <a:bodyPr/>
          <a:lstStyle/>
          <a:p>
            <a:pPr algn="just">
              <a:buNone/>
            </a:pPr>
            <a:r>
              <a:rPr lang="en-US" sz="2100" b="0" dirty="0">
                <a:solidFill>
                  <a:schemeClr val="tx1"/>
                </a:solidFill>
                <a:latin typeface="Times New Roman" pitchFamily="18" charset="0"/>
                <a:cs typeface="Times New Roman" pitchFamily="18" charset="0"/>
              </a:rPr>
              <a:t>	Theo </a:t>
            </a:r>
            <a:r>
              <a:rPr lang="en-US" sz="2100" b="0" dirty="0" err="1">
                <a:solidFill>
                  <a:schemeClr val="tx1"/>
                </a:solidFill>
                <a:latin typeface="Times New Roman" pitchFamily="18" charset="0"/>
                <a:cs typeface="Times New Roman" pitchFamily="18" charset="0"/>
              </a:rPr>
              <a:t>quy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định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tại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Điều</a:t>
            </a:r>
            <a:r>
              <a:rPr lang="en-US" sz="2100" b="0" dirty="0">
                <a:solidFill>
                  <a:schemeClr val="tx1"/>
                </a:solidFill>
                <a:latin typeface="Times New Roman" pitchFamily="18" charset="0"/>
                <a:cs typeface="Times New Roman" pitchFamily="18" charset="0"/>
              </a:rPr>
              <a:t> 2 </a:t>
            </a:r>
            <a:r>
              <a:rPr lang="en-US" sz="2100" b="0" dirty="0" err="1">
                <a:solidFill>
                  <a:schemeClr val="tx1"/>
                </a:solidFill>
                <a:latin typeface="Times New Roman" pitchFamily="18" charset="0"/>
                <a:cs typeface="Times New Roman" pitchFamily="18" charset="0"/>
              </a:rPr>
              <a:t>Luật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Thuế</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nhân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về</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đối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tượng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chịu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thuế</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algn="just">
              <a:buNone/>
            </a:pPr>
            <a:r>
              <a:rPr lang="en-US" sz="2100" b="0" dirty="0">
                <a:solidFill>
                  <a:schemeClr val="tx1"/>
                </a:solidFill>
                <a:latin typeface="Times New Roman" pitchFamily="18" charset="0"/>
                <a:cs typeface="Times New Roman" pitchFamily="18" charset="0"/>
              </a:rPr>
              <a:t>	1. </a:t>
            </a:r>
            <a:r>
              <a:rPr lang="en-US" sz="2100" b="0" dirty="0" err="1">
                <a:solidFill>
                  <a:schemeClr val="tx1"/>
                </a:solidFill>
                <a:latin typeface="Times New Roman" pitchFamily="18" charset="0"/>
                <a:cs typeface="Times New Roman" pitchFamily="18" charset="0"/>
              </a:rPr>
              <a:t>Đối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tượng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nộp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thuế</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nhân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nhân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cư</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trú</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có</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chịu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thuế</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định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tại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Điều</a:t>
            </a:r>
            <a:r>
              <a:rPr lang="en-US" sz="2100" b="0" dirty="0">
                <a:solidFill>
                  <a:schemeClr val="tx1"/>
                </a:solidFill>
                <a:latin typeface="Times New Roman" pitchFamily="18" charset="0"/>
                <a:cs typeface="Times New Roman" pitchFamily="18" charset="0"/>
              </a:rPr>
              <a:t> 3 </a:t>
            </a:r>
            <a:r>
              <a:rPr lang="en-US" sz="2100" b="0" dirty="0" err="1">
                <a:solidFill>
                  <a:schemeClr val="tx1"/>
                </a:solidFill>
                <a:latin typeface="Times New Roman" pitchFamily="18" charset="0"/>
                <a:cs typeface="Times New Roman" pitchFamily="18" charset="0"/>
              </a:rPr>
              <a:t>của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Luật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này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phát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sinh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trong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ngoài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lãnh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thổ</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Việt</a:t>
            </a:r>
            <a:r>
              <a:rPr lang="en-US" sz="2100" b="0" dirty="0">
                <a:solidFill>
                  <a:schemeClr val="tx1"/>
                </a:solidFill>
                <a:latin typeface="Times New Roman" pitchFamily="18" charset="0"/>
                <a:cs typeface="Times New Roman" pitchFamily="18" charset="0"/>
              </a:rPr>
              <a:t> Nam </a:t>
            </a:r>
            <a:r>
              <a:rPr lang="en-US" sz="2100" b="0" dirty="0" err="1">
                <a:solidFill>
                  <a:schemeClr val="tx1"/>
                </a:solidFill>
                <a:latin typeface="Times New Roman" pitchFamily="18" charset="0"/>
                <a:cs typeface="Times New Roman" pitchFamily="18" charset="0"/>
              </a:rPr>
              <a:t>và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nhân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cư</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trú</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có</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chịu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thuế</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định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tại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Điều</a:t>
            </a:r>
            <a:r>
              <a:rPr lang="en-US" sz="2100" b="0" dirty="0">
                <a:solidFill>
                  <a:schemeClr val="tx1"/>
                </a:solidFill>
                <a:latin typeface="Times New Roman" pitchFamily="18" charset="0"/>
                <a:cs typeface="Times New Roman" pitchFamily="18" charset="0"/>
              </a:rPr>
              <a:t> 3 </a:t>
            </a:r>
            <a:r>
              <a:rPr lang="en-US" sz="2100" b="0" dirty="0" err="1">
                <a:solidFill>
                  <a:schemeClr val="tx1"/>
                </a:solidFill>
                <a:latin typeface="Times New Roman" pitchFamily="18" charset="0"/>
                <a:cs typeface="Times New Roman" pitchFamily="18" charset="0"/>
              </a:rPr>
              <a:t>của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Luật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này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phát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sinh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trong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lãnh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thổ</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Việt</a:t>
            </a:r>
            <a:r>
              <a:rPr lang="en-US" sz="2100" b="0" dirty="0">
                <a:solidFill>
                  <a:schemeClr val="tx1"/>
                </a:solidFill>
                <a:latin typeface="Times New Roman" pitchFamily="18" charset="0"/>
                <a:cs typeface="Times New Roman" pitchFamily="18" charset="0"/>
              </a:rPr>
              <a:t> Nam.</a:t>
            </a:r>
            <a:endParaRPr lang="vi-VN" sz="2100" b="0" dirty="0">
              <a:solidFill>
                <a:schemeClr val="tx1"/>
              </a:solidFill>
              <a:latin typeface="Times New Roman" pitchFamily="18" charset="0"/>
              <a:cs typeface="Times New Roman" pitchFamily="18" charset="0"/>
            </a:endParaRPr>
          </a:p>
          <a:p>
            <a:pPr algn="just">
              <a:buNone/>
            </a:pPr>
            <a:r>
              <a:rPr lang="en-US" sz="2100" b="0" dirty="0">
                <a:solidFill>
                  <a:schemeClr val="tx1"/>
                </a:solidFill>
                <a:latin typeface="Times New Roman" pitchFamily="18" charset="0"/>
                <a:cs typeface="Times New Roman" pitchFamily="18" charset="0"/>
              </a:rPr>
              <a:t>	2. </a:t>
            </a:r>
            <a:r>
              <a:rPr lang="en-US" sz="2100" b="0" dirty="0" err="1">
                <a:solidFill>
                  <a:schemeClr val="tx1"/>
                </a:solidFill>
                <a:latin typeface="Times New Roman" pitchFamily="18" charset="0"/>
                <a:cs typeface="Times New Roman" pitchFamily="18" charset="0"/>
              </a:rPr>
              <a:t>Cá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nhân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cư</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trú</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người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đáp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ứng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một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trong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các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điều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kiện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sau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đây</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algn="just">
              <a:buNone/>
            </a:pPr>
            <a:r>
              <a:rPr lang="en-US" sz="2100" b="0" dirty="0">
                <a:solidFill>
                  <a:schemeClr val="tx1"/>
                </a:solidFill>
                <a:latin typeface="Times New Roman" pitchFamily="18" charset="0"/>
                <a:cs typeface="Times New Roman" pitchFamily="18" charset="0"/>
              </a:rPr>
              <a:t>	a) </a:t>
            </a:r>
            <a:r>
              <a:rPr lang="en-US" sz="2100" b="0" dirty="0" err="1">
                <a:solidFill>
                  <a:schemeClr val="tx1"/>
                </a:solidFill>
                <a:latin typeface="Times New Roman" pitchFamily="18" charset="0"/>
                <a:cs typeface="Times New Roman" pitchFamily="18" charset="0"/>
              </a:rPr>
              <a:t>Có</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mặt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tại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Việt</a:t>
            </a:r>
            <a:r>
              <a:rPr lang="en-US" sz="2100" b="0" dirty="0">
                <a:solidFill>
                  <a:schemeClr val="tx1"/>
                </a:solidFill>
                <a:latin typeface="Times New Roman" pitchFamily="18" charset="0"/>
                <a:cs typeface="Times New Roman" pitchFamily="18" charset="0"/>
              </a:rPr>
              <a:t> Nam </a:t>
            </a:r>
            <a:r>
              <a:rPr lang="en-US" sz="2100" b="0" dirty="0" err="1">
                <a:solidFill>
                  <a:schemeClr val="tx1"/>
                </a:solidFill>
                <a:latin typeface="Times New Roman" pitchFamily="18" charset="0"/>
                <a:cs typeface="Times New Roman" pitchFamily="18" charset="0"/>
              </a:rPr>
              <a:t>từ</a:t>
            </a:r>
            <a:r>
              <a:rPr lang="en-US" sz="2100" b="0" dirty="0">
                <a:solidFill>
                  <a:schemeClr val="tx1"/>
                </a:solidFill>
                <a:latin typeface="Times New Roman" pitchFamily="18" charset="0"/>
                <a:cs typeface="Times New Roman" pitchFamily="18" charset="0"/>
              </a:rPr>
              <a:t> 183 </a:t>
            </a:r>
            <a:r>
              <a:rPr lang="en-US" sz="2100" b="0" dirty="0" err="1">
                <a:solidFill>
                  <a:schemeClr val="tx1"/>
                </a:solidFill>
                <a:latin typeface="Times New Roman" pitchFamily="18" charset="0"/>
                <a:cs typeface="Times New Roman" pitchFamily="18" charset="0"/>
              </a:rPr>
              <a:t>ngày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trở</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lên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tính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trong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một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năm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dương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lịch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hoặc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tính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theo</a:t>
            </a:r>
            <a:r>
              <a:rPr lang="en-US" sz="2100" b="0" dirty="0">
                <a:solidFill>
                  <a:schemeClr val="tx1"/>
                </a:solidFill>
                <a:latin typeface="Times New Roman" pitchFamily="18" charset="0"/>
                <a:cs typeface="Times New Roman" pitchFamily="18" charset="0"/>
              </a:rPr>
              <a:t> 12 </a:t>
            </a:r>
            <a:r>
              <a:rPr lang="en-US" sz="2100" b="0" dirty="0" err="1">
                <a:solidFill>
                  <a:schemeClr val="tx1"/>
                </a:solidFill>
                <a:latin typeface="Times New Roman" pitchFamily="18" charset="0"/>
                <a:cs typeface="Times New Roman" pitchFamily="18" charset="0"/>
              </a:rPr>
              <a:t>tháng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liên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tục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kể</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từ</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ngày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đầu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tiên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có</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mặt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tại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Việt</a:t>
            </a:r>
            <a:r>
              <a:rPr lang="en-US" sz="2100" b="0" dirty="0">
                <a:solidFill>
                  <a:schemeClr val="tx1"/>
                </a:solidFill>
                <a:latin typeface="Times New Roman" pitchFamily="18" charset="0"/>
                <a:cs typeface="Times New Roman" pitchFamily="18" charset="0"/>
              </a:rPr>
              <a:t> Nam;</a:t>
            </a:r>
            <a:endParaRPr lang="vi-VN" sz="2100" b="0" dirty="0">
              <a:solidFill>
                <a:schemeClr val="tx1"/>
              </a:solidFill>
              <a:latin typeface="Times New Roman" pitchFamily="18" charset="0"/>
              <a:cs typeface="Times New Roman" pitchFamily="18" charset="0"/>
            </a:endParaRPr>
          </a:p>
          <a:p>
            <a:pPr algn="just">
              <a:buNone/>
            </a:pPr>
            <a:r>
              <a:rPr lang="en-US" sz="2100" b="0" dirty="0">
                <a:solidFill>
                  <a:schemeClr val="tx1"/>
                </a:solidFill>
                <a:latin typeface="Times New Roman" pitchFamily="18" charset="0"/>
                <a:cs typeface="Times New Roman" pitchFamily="18" charset="0"/>
              </a:rPr>
              <a:t>	b) </a:t>
            </a:r>
            <a:r>
              <a:rPr lang="en-US" sz="2100" b="0" dirty="0" err="1">
                <a:solidFill>
                  <a:schemeClr val="tx1"/>
                </a:solidFill>
                <a:latin typeface="Times New Roman" pitchFamily="18" charset="0"/>
                <a:cs typeface="Times New Roman" pitchFamily="18" charset="0"/>
              </a:rPr>
              <a:t>Có</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nơi</a:t>
            </a:r>
            <a:r>
              <a:rPr lang="en-US" sz="2100" b="0" dirty="0">
                <a:solidFill>
                  <a:schemeClr val="tx1"/>
                </a:solidFill>
                <a:latin typeface="Times New Roman" pitchFamily="18" charset="0"/>
                <a:cs typeface="Times New Roman" pitchFamily="18" charset="0"/>
              </a:rPr>
              <a:t> ở </a:t>
            </a:r>
            <a:r>
              <a:rPr lang="en-US" sz="2100" b="0" dirty="0" err="1">
                <a:solidFill>
                  <a:schemeClr val="tx1"/>
                </a:solidFill>
                <a:latin typeface="Times New Roman" pitchFamily="18" charset="0"/>
                <a:cs typeface="Times New Roman" pitchFamily="18" charset="0"/>
              </a:rPr>
              <a:t>thường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xuyên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tại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Việt</a:t>
            </a:r>
            <a:r>
              <a:rPr lang="en-US" sz="2100" b="0" dirty="0">
                <a:solidFill>
                  <a:schemeClr val="tx1"/>
                </a:solidFill>
                <a:latin typeface="Times New Roman" pitchFamily="18" charset="0"/>
                <a:cs typeface="Times New Roman" pitchFamily="18" charset="0"/>
              </a:rPr>
              <a:t> Nam,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gồm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có</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nơi</a:t>
            </a:r>
            <a:r>
              <a:rPr lang="en-US" sz="2100" b="0" dirty="0">
                <a:solidFill>
                  <a:schemeClr val="tx1"/>
                </a:solidFill>
                <a:latin typeface="Times New Roman" pitchFamily="18" charset="0"/>
                <a:cs typeface="Times New Roman" pitchFamily="18" charset="0"/>
              </a:rPr>
              <a:t> ở </a:t>
            </a:r>
            <a:r>
              <a:rPr lang="en-US" sz="2100" b="0" dirty="0" err="1">
                <a:solidFill>
                  <a:schemeClr val="tx1"/>
                </a:solidFill>
                <a:latin typeface="Times New Roman" pitchFamily="18" charset="0"/>
                <a:cs typeface="Times New Roman" pitchFamily="18" charset="0"/>
              </a:rPr>
              <a:t>đăng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ký</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thường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trú</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hoặc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có</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thuê</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để</a:t>
            </a:r>
            <a:r>
              <a:rPr lang="en-US" sz="2100" b="0" dirty="0">
                <a:solidFill>
                  <a:schemeClr val="tx1"/>
                </a:solidFill>
                <a:latin typeface="Times New Roman" pitchFamily="18" charset="0"/>
                <a:cs typeface="Times New Roman" pitchFamily="18" charset="0"/>
              </a:rPr>
              <a:t> ở </a:t>
            </a:r>
            <a:r>
              <a:rPr lang="en-US" sz="2100" b="0" dirty="0" err="1">
                <a:solidFill>
                  <a:schemeClr val="tx1"/>
                </a:solidFill>
                <a:latin typeface="Times New Roman" pitchFamily="18" charset="0"/>
                <a:cs typeface="Times New Roman" pitchFamily="18" charset="0"/>
              </a:rPr>
              <a:t>tại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Việt</a:t>
            </a:r>
            <a:r>
              <a:rPr lang="en-US" sz="2100" b="0" dirty="0">
                <a:solidFill>
                  <a:schemeClr val="tx1"/>
                </a:solidFill>
                <a:latin typeface="Times New Roman" pitchFamily="18" charset="0"/>
                <a:cs typeface="Times New Roman" pitchFamily="18" charset="0"/>
              </a:rPr>
              <a:t> Nam </a:t>
            </a:r>
            <a:r>
              <a:rPr lang="en-US" sz="2100" b="0" dirty="0" err="1">
                <a:solidFill>
                  <a:schemeClr val="tx1"/>
                </a:solidFill>
                <a:latin typeface="Times New Roman" pitchFamily="18" charset="0"/>
                <a:cs typeface="Times New Roman" pitchFamily="18" charset="0"/>
              </a:rPr>
              <a:t>theo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hợp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đồng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thuê</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có</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thời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hạn</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algn="just">
              <a:buNone/>
            </a:pPr>
            <a:r>
              <a:rPr lang="en-US" sz="2100" b="0" dirty="0">
                <a:solidFill>
                  <a:schemeClr val="tx1"/>
                </a:solidFill>
                <a:latin typeface="Times New Roman" pitchFamily="18" charset="0"/>
                <a:cs typeface="Times New Roman" pitchFamily="18" charset="0"/>
              </a:rPr>
              <a:t>	3. </a:t>
            </a:r>
            <a:r>
              <a:rPr lang="en-US" sz="2100" b="0" dirty="0" err="1">
                <a:solidFill>
                  <a:schemeClr val="tx1"/>
                </a:solidFill>
                <a:latin typeface="Times New Roman" pitchFamily="18" charset="0"/>
                <a:cs typeface="Times New Roman" pitchFamily="18" charset="0"/>
              </a:rPr>
              <a:t>Cá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nhân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cư</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trú</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người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đáp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ứng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điều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kiện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định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tại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khoản</a:t>
            </a:r>
            <a:r>
              <a:rPr lang="en-US" sz="2100" b="0" dirty="0">
                <a:solidFill>
                  <a:schemeClr val="tx1"/>
                </a:solidFill>
                <a:latin typeface="Times New Roman" pitchFamily="18" charset="0"/>
                <a:cs typeface="Times New Roman" pitchFamily="18" charset="0"/>
              </a:rPr>
              <a:t> 2 </a:t>
            </a:r>
            <a:r>
              <a:rPr lang="en-US" sz="2100" b="0" dirty="0" err="1">
                <a:solidFill>
                  <a:schemeClr val="tx1"/>
                </a:solidFill>
                <a:latin typeface="Times New Roman" pitchFamily="18" charset="0"/>
                <a:cs typeface="Times New Roman" pitchFamily="18" charset="0"/>
              </a:rPr>
              <a:t>Điều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này</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Luật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Thuế</a:t>
            </a:r>
            <a:r>
              <a:rPr lang="en-US" sz="2100" b="0" dirty="0">
                <a:solidFill>
                  <a:schemeClr val="tx1"/>
                </a:solidFill>
                <a:latin typeface="Times New Roman" pitchFamily="18" charset="0"/>
                <a:cs typeface="Times New Roman" pitchFamily="18" charset="0"/>
              </a:rPr>
              <a:t> TNCN </a:t>
            </a:r>
            <a:r>
              <a:rPr lang="en-US" sz="2100" b="0" dirty="0" err="1">
                <a:solidFill>
                  <a:schemeClr val="tx1"/>
                </a:solidFill>
                <a:latin typeface="Times New Roman" pitchFamily="18" charset="0"/>
                <a:cs typeface="Times New Roman" pitchFamily="18" charset="0"/>
              </a:rPr>
              <a:t>cũng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đã</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chuyển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nhân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nhóm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nhân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kinh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doanh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hộ</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kinh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doanh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thể</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nhân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hành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nghề</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độc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thuộc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đối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tượng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nộp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thuế</a:t>
            </a:r>
            <a:r>
              <a:rPr lang="en-US" sz="2100" b="0" dirty="0">
                <a:solidFill>
                  <a:schemeClr val="tx1"/>
                </a:solidFill>
                <a:latin typeface="Times New Roman" pitchFamily="18" charset="0"/>
                <a:cs typeface="Times New Roman" pitchFamily="18" charset="0"/>
              </a:rPr>
              <a:t> Thu </a:t>
            </a:r>
            <a:r>
              <a:rPr lang="en-US" sz="2100" b="0" dirty="0" err="1">
                <a:solidFill>
                  <a:schemeClr val="tx1"/>
                </a:solidFill>
                <a:latin typeface="Times New Roman" pitchFamily="18" charset="0"/>
                <a:cs typeface="Times New Roman" pitchFamily="18" charset="0"/>
              </a:rPr>
              <a:t>nhập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doanh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nghiệp</a:t>
            </a:r>
            <a:r>
              <a:rPr lang="en-US" sz="2100" b="0" dirty="0">
                <a:solidFill>
                  <a:schemeClr val="tx1"/>
                </a:solidFill>
                <a:latin typeface="Times New Roman" pitchFamily="18" charset="0"/>
                <a:cs typeface="Times New Roman" pitchFamily="18" charset="0"/>
              </a:rPr>
              <a:t>(TNDN) sang </a:t>
            </a:r>
            <a:r>
              <a:rPr lang="en-US" sz="2100" b="0" dirty="0" err="1">
                <a:solidFill>
                  <a:schemeClr val="tx1"/>
                </a:solidFill>
                <a:latin typeface="Times New Roman" pitchFamily="18" charset="0"/>
                <a:cs typeface="Times New Roman" pitchFamily="18" charset="0"/>
              </a:rPr>
              <a:t>đối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tượng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nộp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thuế</a:t>
            </a:r>
            <a:r>
              <a:rPr lang="en-US" sz="2100" b="0" dirty="0">
                <a:solidFill>
                  <a:schemeClr val="tx1"/>
                </a:solidFill>
                <a:latin typeface="Times New Roman" pitchFamily="18" charset="0"/>
                <a:cs typeface="Times New Roman" pitchFamily="18" charset="0"/>
              </a:rPr>
              <a:t> TNCN. </a:t>
            </a:r>
            <a:r>
              <a:rPr lang="en-US" sz="2100" b="0" dirty="0" err="1">
                <a:solidFill>
                  <a:schemeClr val="tx1"/>
                </a:solidFill>
                <a:latin typeface="Times New Roman" pitchFamily="18" charset="0"/>
                <a:cs typeface="Times New Roman" pitchFamily="18" charset="0"/>
              </a:rPr>
              <a:t>Như</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vậy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diện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người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nộp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thuế</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được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mở</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rộng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hơn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trước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đây</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65608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ircle(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circle(in)">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AutoShape 3"/>
          <p:cNvSpPr>
            <a:spLocks noChangeArrowheads="1"/>
          </p:cNvSpPr>
          <p:nvPr/>
        </p:nvSpPr>
        <p:spPr bwMode="auto">
          <a:xfrm>
            <a:off x="5562600" y="3352800"/>
            <a:ext cx="22860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1" name="AutoShape 5"/>
          <p:cNvSpPr>
            <a:spLocks noChangeArrowheads="1"/>
          </p:cNvSpPr>
          <p:nvPr/>
        </p:nvSpPr>
        <p:spPr bwMode="auto">
          <a:xfrm>
            <a:off x="1143000" y="3352800"/>
            <a:ext cx="22860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2" name="Text Box 6"/>
          <p:cNvSpPr txBox="1">
            <a:spLocks noChangeArrowheads="1"/>
          </p:cNvSpPr>
          <p:nvPr/>
        </p:nvSpPr>
        <p:spPr bwMode="auto">
          <a:xfrm>
            <a:off x="1600200" y="4198203"/>
            <a:ext cx="15049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400" b="1" dirty="0">
                <a:latin typeface="Times New Roman" pitchFamily="18" charset="0"/>
                <a:cs typeface="Times New Roman" pitchFamily="18" charset="0"/>
              </a:rPr>
              <a:t>Thu </a:t>
            </a:r>
            <a:r>
              <a:rPr lang="en-US" sz="2400" b="1" dirty="0" err="1">
                <a:latin typeface="Times New Roman" pitchFamily="18" charset="0"/>
                <a:cs typeface="Times New Roman" pitchFamily="18" charset="0"/>
              </a:rPr>
              <a:t>nhập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tính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endParaRPr lang="vi-VN" sz="2400" b="1" dirty="0">
              <a:latin typeface="Times New Roman" pitchFamily="18" charset="0"/>
              <a:cs typeface="Times New Roman" pitchFamily="18" charset="0"/>
            </a:endParaRPr>
          </a:p>
        </p:txBody>
      </p:sp>
      <p:sp>
        <p:nvSpPr>
          <p:cNvPr id="70663" name="Freeform 7"/>
          <p:cNvSpPr>
            <a:spLocks/>
          </p:cNvSpPr>
          <p:nvPr/>
        </p:nvSpPr>
        <p:spPr bwMode="gray">
          <a:xfrm>
            <a:off x="3222625" y="3255963"/>
            <a:ext cx="903288"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n-US"/>
          </a:p>
        </p:txBody>
      </p:sp>
      <p:sp>
        <p:nvSpPr>
          <p:cNvPr id="70664" name="AutoShape 8"/>
          <p:cNvSpPr>
            <a:spLocks noChangeAspect="1" noChangeArrowheads="1" noTextEdit="1"/>
          </p:cNvSpPr>
          <p:nvPr/>
        </p:nvSpPr>
        <p:spPr bwMode="gray">
          <a:xfrm flipH="1">
            <a:off x="4868863" y="3252788"/>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0665" name="Freeform 9"/>
          <p:cNvSpPr>
            <a:spLocks/>
          </p:cNvSpPr>
          <p:nvPr/>
        </p:nvSpPr>
        <p:spPr bwMode="gray">
          <a:xfrm flipH="1">
            <a:off x="4875213" y="3255963"/>
            <a:ext cx="903287"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n-US"/>
          </a:p>
        </p:txBody>
      </p:sp>
      <p:grpSp>
        <p:nvGrpSpPr>
          <p:cNvPr id="2" name="Group 10"/>
          <p:cNvGrpSpPr>
            <a:grpSpLocks/>
          </p:cNvGrpSpPr>
          <p:nvPr/>
        </p:nvGrpSpPr>
        <p:grpSpPr bwMode="auto">
          <a:xfrm>
            <a:off x="3048000" y="1628775"/>
            <a:ext cx="2998788" cy="1601788"/>
            <a:chOff x="1997" y="1314"/>
            <a:chExt cx="1889" cy="1009"/>
          </a:xfrm>
        </p:grpSpPr>
        <p:grpSp>
          <p:nvGrpSpPr>
            <p:cNvPr id="3" name="Group 11"/>
            <p:cNvGrpSpPr>
              <a:grpSpLocks/>
            </p:cNvGrpSpPr>
            <p:nvPr/>
          </p:nvGrpSpPr>
          <p:grpSpPr bwMode="auto">
            <a:xfrm>
              <a:off x="1997" y="1404"/>
              <a:ext cx="1889" cy="919"/>
              <a:chOff x="1973" y="1027"/>
              <a:chExt cx="1926" cy="937"/>
            </a:xfrm>
          </p:grpSpPr>
          <p:sp>
            <p:nvSpPr>
              <p:cNvPr id="70668"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669"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0670"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1"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2"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3"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grpSp>
      <p:sp>
        <p:nvSpPr>
          <p:cNvPr id="70674" name="Text Box 18"/>
          <p:cNvSpPr txBox="1">
            <a:spLocks noChangeArrowheads="1"/>
          </p:cNvSpPr>
          <p:nvPr/>
        </p:nvSpPr>
        <p:spPr bwMode="auto">
          <a:xfrm>
            <a:off x="3777449" y="1828800"/>
            <a:ext cx="144623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3200" b="1" dirty="0" err="1">
                <a:solidFill>
                  <a:srgbClr val="000000"/>
                </a:solidFill>
                <a:latin typeface="Times New Roman" pitchFamily="18" charset="0"/>
                <a:cs typeface="Times New Roman" pitchFamily="18" charset="0"/>
              </a:rPr>
              <a:t>Căn</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cứ</a:t>
            </a:r>
            <a:endParaRPr lang="en-US" sz="3200" dirty="0">
              <a:solidFill>
                <a:srgbClr val="000000"/>
              </a:solidFill>
              <a:latin typeface="Times New Roman" pitchFamily="18" charset="0"/>
              <a:cs typeface="Times New Roman" pitchFamily="18" charset="0"/>
            </a:endParaRPr>
          </a:p>
        </p:txBody>
      </p:sp>
      <p:sp>
        <p:nvSpPr>
          <p:cNvPr id="70675" name="Text Box 19"/>
          <p:cNvSpPr txBox="1">
            <a:spLocks noChangeArrowheads="1"/>
          </p:cNvSpPr>
          <p:nvPr/>
        </p:nvSpPr>
        <p:spPr bwMode="auto">
          <a:xfrm>
            <a:off x="6263120" y="4122003"/>
            <a:ext cx="105208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400" b="1" dirty="0" err="1">
                <a:solidFill>
                  <a:srgbClr val="000000"/>
                </a:solidFill>
                <a:latin typeface="Times New Roman" pitchFamily="18" charset="0"/>
                <a:cs typeface="Times New Roman" pitchFamily="18" charset="0"/>
              </a:rPr>
              <a:t>Thuế</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suất</a:t>
            </a:r>
            <a:endParaRPr lang="en-US" sz="2400" b="1" dirty="0">
              <a:solidFill>
                <a:srgbClr val="000000"/>
              </a:solidFill>
              <a:latin typeface="Times New Roman" pitchFamily="18" charset="0"/>
              <a:cs typeface="Times New Roman" pitchFamily="18" charset="0"/>
            </a:endParaRPr>
          </a:p>
        </p:txBody>
      </p:sp>
      <p:sp>
        <p:nvSpPr>
          <p:cNvPr id="23553" name="Rectangle 1"/>
          <p:cNvSpPr>
            <a:spLocks noChangeArrowheads="1"/>
          </p:cNvSpPr>
          <p:nvPr/>
        </p:nvSpPr>
        <p:spPr bwMode="auto">
          <a:xfrm>
            <a:off x="1356691" y="177969"/>
            <a:ext cx="5920210" cy="49244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2.2.2.2. </a:t>
            </a:r>
            <a:r>
              <a:rPr kumimoji="0" lang="en-US" sz="2600"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Căn</a:t>
            </a:r>
            <a:r>
              <a:rPr kumimoji="0" lang="en-US" sz="2600"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cứ</a:t>
            </a:r>
            <a:r>
              <a:rPr kumimoji="0" lang="en-US" sz="2600"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và</a:t>
            </a:r>
            <a:r>
              <a:rPr kumimoji="0" lang="en-US" sz="2600"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phương</a:t>
            </a:r>
            <a:r>
              <a:rPr kumimoji="0" lang="en-US" sz="2600"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pháp</a:t>
            </a:r>
            <a:r>
              <a:rPr kumimoji="0" lang="en-US" sz="2600"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tính</a:t>
            </a:r>
            <a:r>
              <a:rPr kumimoji="0" lang="en-US" sz="2600"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thuế</a:t>
            </a:r>
            <a:r>
              <a:rPr kumimoji="0" lang="en-US" sz="2600"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endParaRPr kumimoji="0" lang="en-US" sz="2600" i="0"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endParaRPr>
          </a:p>
        </p:txBody>
      </p:sp>
    </p:spTree>
    <p:extLst>
      <p:ext uri="{BB962C8B-B14F-4D97-AF65-F5344CB8AC3E}">
        <p14:creationId xmlns:p14="http://schemas.microsoft.com/office/powerpoint/2010/main" val="18491238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3553"/>
                                        </p:tgtEl>
                                        <p:attrNameLst>
                                          <p:attrName>style.visibility</p:attrName>
                                        </p:attrNameLst>
                                      </p:cBhvr>
                                      <p:to>
                                        <p:strVal val="visible"/>
                                      </p:to>
                                    </p:set>
                                    <p:animEffect transition="in" filter="wedge">
                                      <p:cBhvr>
                                        <p:cTn id="7" dur="2000"/>
                                        <p:tgtEl>
                                          <p:spTgt spid="2355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0674"/>
                                        </p:tgtEl>
                                        <p:attrNameLst>
                                          <p:attrName>style.visibility</p:attrName>
                                        </p:attrNameLst>
                                      </p:cBhvr>
                                      <p:to>
                                        <p:strVal val="visible"/>
                                      </p:to>
                                    </p:set>
                                    <p:animEffect transition="in" filter="wipe(down)">
                                      <p:cBhvr>
                                        <p:cTn id="15" dur="500"/>
                                        <p:tgtEl>
                                          <p:spTgt spid="7067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0663"/>
                                        </p:tgtEl>
                                        <p:attrNameLst>
                                          <p:attrName>style.visibility</p:attrName>
                                        </p:attrNameLst>
                                      </p:cBhvr>
                                      <p:to>
                                        <p:strVal val="visible"/>
                                      </p:to>
                                    </p:set>
                                    <p:animEffect transition="in" filter="barn(inVertical)">
                                      <p:cBhvr>
                                        <p:cTn id="20" dur="500"/>
                                        <p:tgtEl>
                                          <p:spTgt spid="7066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70661"/>
                                        </p:tgtEl>
                                        <p:attrNameLst>
                                          <p:attrName>style.visibility</p:attrName>
                                        </p:attrNameLst>
                                      </p:cBhvr>
                                      <p:to>
                                        <p:strVal val="visible"/>
                                      </p:to>
                                    </p:set>
                                    <p:animEffect transition="in" filter="wipe(down)">
                                      <p:cBhvr>
                                        <p:cTn id="23" dur="500"/>
                                        <p:tgtEl>
                                          <p:spTgt spid="70661"/>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70662"/>
                                        </p:tgtEl>
                                        <p:attrNameLst>
                                          <p:attrName>style.visibility</p:attrName>
                                        </p:attrNameLst>
                                      </p:cBhvr>
                                      <p:to>
                                        <p:strVal val="visible"/>
                                      </p:to>
                                    </p:set>
                                    <p:animEffect transition="in" filter="barn(inVertical)">
                                      <p:cBhvr>
                                        <p:cTn id="26" dur="500"/>
                                        <p:tgtEl>
                                          <p:spTgt spid="70662"/>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70665"/>
                                        </p:tgtEl>
                                        <p:attrNameLst>
                                          <p:attrName>style.visibility</p:attrName>
                                        </p:attrNameLst>
                                      </p:cBhvr>
                                      <p:to>
                                        <p:strVal val="visible"/>
                                      </p:to>
                                    </p:set>
                                    <p:animEffect transition="in" filter="wheel(1)">
                                      <p:cBhvr>
                                        <p:cTn id="31" dur="2000"/>
                                        <p:tgtEl>
                                          <p:spTgt spid="70665"/>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70659"/>
                                        </p:tgtEl>
                                        <p:attrNameLst>
                                          <p:attrName>style.visibility</p:attrName>
                                        </p:attrNameLst>
                                      </p:cBhvr>
                                      <p:to>
                                        <p:strVal val="visible"/>
                                      </p:to>
                                    </p:set>
                                    <p:animEffect transition="in" filter="wheel(1)">
                                      <p:cBhvr>
                                        <p:cTn id="34" dur="2000"/>
                                        <p:tgtEl>
                                          <p:spTgt spid="70659"/>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70675"/>
                                        </p:tgtEl>
                                        <p:attrNameLst>
                                          <p:attrName>style.visibility</p:attrName>
                                        </p:attrNameLst>
                                      </p:cBhvr>
                                      <p:to>
                                        <p:strVal val="visible"/>
                                      </p:to>
                                    </p:set>
                                    <p:animEffect transition="in" filter="wipe(down)">
                                      <p:cBhvr>
                                        <p:cTn id="37" dur="500"/>
                                        <p:tgtEl>
                                          <p:spTgt spid="70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animBg="1"/>
      <p:bldP spid="70661" grpId="0" animBg="1"/>
      <p:bldP spid="70662" grpId="0"/>
      <p:bldP spid="70663" grpId="0" animBg="1"/>
      <p:bldP spid="70665" grpId="0" animBg="1"/>
      <p:bldP spid="70674" grpId="0"/>
      <p:bldP spid="70675" grpId="0"/>
      <p:bldP spid="23553"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76200"/>
            <a:ext cx="3962400" cy="563562"/>
          </a:xfrm>
        </p:spPr>
        <p:txBody>
          <a:bodyPr/>
          <a:lstStyle/>
          <a:p>
            <a:r>
              <a:rPr lang="en-US" dirty="0">
                <a:latin typeface="Times New Roman" pitchFamily="18" charset="0"/>
                <a:cs typeface="Times New Roman" pitchFamily="18" charset="0"/>
              </a:rPr>
              <a:t>Thu </a:t>
            </a:r>
            <a:r>
              <a:rPr lang="en-US" dirty="0" err="1">
                <a:latin typeface="Times New Roman" pitchFamily="18" charset="0"/>
                <a:cs typeface="Times New Roman" pitchFamily="18" charset="0"/>
              </a:rPr>
              <a:t>nhập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endParaRPr lang="vi-VN" dirty="0">
              <a:latin typeface="Times New Roman" pitchFamily="18" charset="0"/>
              <a:cs typeface="Times New Roman" pitchFamily="18" charset="0"/>
            </a:endParaRPr>
          </a:p>
        </p:txBody>
      </p:sp>
      <p:sp>
        <p:nvSpPr>
          <p:cNvPr id="51201" name="Rectangle 1"/>
          <p:cNvSpPr>
            <a:spLocks noChangeArrowheads="1"/>
          </p:cNvSpPr>
          <p:nvPr/>
        </p:nvSpPr>
        <p:spPr bwMode="auto">
          <a:xfrm>
            <a:off x="381000" y="3447633"/>
            <a:ext cx="830580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228600" algn="just"/>
            <a:r>
              <a:rPr lang="en-US" sz="2200" b="1" i="1" dirty="0">
                <a:latin typeface="Times New Roman" pitchFamily="18" charset="0"/>
                <a:ea typeface="Times New Roman" pitchFamily="18" charset="0"/>
                <a:cs typeface="Times New Roman" pitchFamily="18" charset="0"/>
              </a:rPr>
              <a:t>- </a:t>
            </a:r>
            <a:r>
              <a:rPr lang="en-US" sz="2200" b="1" i="1" dirty="0" err="1">
                <a:latin typeface="Times New Roman" pitchFamily="18" charset="0"/>
                <a:ea typeface="Times New Roman" pitchFamily="18" charset="0"/>
                <a:cs typeface="Times New Roman" pitchFamily="18" charset="0"/>
              </a:rPr>
              <a:t>Tổng</a:t>
            </a:r>
            <a:r>
              <a:rPr lang="en-US" sz="2200" b="1" i="1" dirty="0">
                <a:latin typeface="Times New Roman" pitchFamily="18" charset="0"/>
                <a:ea typeface="Times New Roman" pitchFamily="18" charset="0"/>
                <a:cs typeface="Times New Roman" pitchFamily="18" charset="0"/>
              </a:rPr>
              <a:t> </a:t>
            </a:r>
            <a:r>
              <a:rPr lang="en-US" sz="2200" b="1" i="1" dirty="0" err="1">
                <a:latin typeface="Times New Roman" pitchFamily="18" charset="0"/>
                <a:ea typeface="Times New Roman" pitchFamily="18" charset="0"/>
                <a:cs typeface="Times New Roman" pitchFamily="18" charset="0"/>
              </a:rPr>
              <a:t>lương</a:t>
            </a:r>
            <a:r>
              <a:rPr lang="en-US" sz="2200" b="1" i="1" dirty="0">
                <a:latin typeface="Times New Roman" pitchFamily="18" charset="0"/>
                <a:ea typeface="Times New Roman" pitchFamily="18" charset="0"/>
                <a:cs typeface="Times New Roman" pitchFamily="18" charset="0"/>
              </a:rPr>
              <a:t> </a:t>
            </a:r>
            <a:r>
              <a:rPr lang="en-US" sz="2200" b="1" i="1" dirty="0" err="1">
                <a:latin typeface="Times New Roman" pitchFamily="18" charset="0"/>
                <a:ea typeface="Times New Roman" pitchFamily="18" charset="0"/>
                <a:cs typeface="Times New Roman" pitchFamily="18" charset="0"/>
              </a:rPr>
              <a:t>nhận</a:t>
            </a:r>
            <a:r>
              <a:rPr lang="en-US" sz="2200" b="1" i="1" dirty="0">
                <a:latin typeface="Times New Roman" pitchFamily="18" charset="0"/>
                <a:ea typeface="Times New Roman" pitchFamily="18" charset="0"/>
                <a:cs typeface="Times New Roman" pitchFamily="18" charset="0"/>
              </a:rPr>
              <a:t> </a:t>
            </a:r>
            <a:r>
              <a:rPr lang="en-US" sz="2200" b="1" i="1" dirty="0" err="1">
                <a:latin typeface="Times New Roman" pitchFamily="18" charset="0"/>
                <a:ea typeface="Times New Roman" pitchFamily="18" charset="0"/>
                <a:cs typeface="Times New Roman" pitchFamily="18" charset="0"/>
              </a:rPr>
              <a:t>được</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bao</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gồm</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tiền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lương</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tiền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công</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tiền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thù</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lao</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các</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khoản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thu</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nhập</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khác</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có</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tính</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chất</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tiền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lương</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tiền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công</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mà</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người</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nộp</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thuế</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nhận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được</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kể</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cả</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các</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khoản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tiền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thưởng</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lễ</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tết</a:t>
            </a:r>
            <a:r>
              <a:rPr lang="en-US" sz="2200" dirty="0">
                <a:latin typeface="Times New Roman" pitchFamily="18" charset="0"/>
                <a:ea typeface="Times New Roman" pitchFamily="18" charset="0"/>
                <a:cs typeface="Times New Roman" pitchFamily="18" charset="0"/>
              </a:rPr>
              <a:t>…</a:t>
            </a:r>
            <a:endParaRPr lang="vi-VN" sz="2200" dirty="0">
              <a:latin typeface="Times New Roman" pitchFamily="18" charset="0"/>
              <a:cs typeface="Times New Roman" pitchFamily="18" charset="0"/>
            </a:endParaRPr>
          </a:p>
          <a:p>
            <a:pPr lvl="0" indent="228600" algn="just" eaLnBrk="0" hangingPunct="0"/>
            <a:r>
              <a:rPr lang="en-US" sz="2200" dirty="0">
                <a:latin typeface="Times New Roman" pitchFamily="18" charset="0"/>
                <a:ea typeface="Times New Roman" pitchFamily="18" charset="0"/>
                <a:cs typeface="Times New Roman" pitchFamily="18" charset="0"/>
              </a:rPr>
              <a:t>- </a:t>
            </a:r>
            <a:r>
              <a:rPr lang="en-US" sz="2200" b="1" i="1" dirty="0" err="1">
                <a:latin typeface="Times New Roman" pitchFamily="18" charset="0"/>
                <a:ea typeface="Times New Roman" pitchFamily="18" charset="0"/>
                <a:cs typeface="Times New Roman" pitchFamily="18" charset="0"/>
              </a:rPr>
              <a:t>Các</a:t>
            </a:r>
            <a:r>
              <a:rPr lang="en-US" sz="2200" b="1" i="1" dirty="0">
                <a:latin typeface="Times New Roman" pitchFamily="18" charset="0"/>
                <a:ea typeface="Times New Roman" pitchFamily="18" charset="0"/>
                <a:cs typeface="Times New Roman" pitchFamily="18" charset="0"/>
              </a:rPr>
              <a:t> </a:t>
            </a:r>
            <a:r>
              <a:rPr lang="en-US" sz="2200" b="1" i="1" dirty="0" err="1">
                <a:latin typeface="Times New Roman" pitchFamily="18" charset="0"/>
                <a:ea typeface="Times New Roman" pitchFamily="18" charset="0"/>
                <a:cs typeface="Times New Roman" pitchFamily="18" charset="0"/>
              </a:rPr>
              <a:t>khoản</a:t>
            </a:r>
            <a:r>
              <a:rPr lang="en-US" sz="2200" b="1" i="1" dirty="0">
                <a:latin typeface="Times New Roman" pitchFamily="18" charset="0"/>
                <a:ea typeface="Times New Roman" pitchFamily="18" charset="0"/>
                <a:cs typeface="Times New Roman" pitchFamily="18" charset="0"/>
              </a:rPr>
              <a:t> </a:t>
            </a:r>
            <a:r>
              <a:rPr lang="en-US" sz="2200" b="1" i="1" dirty="0" err="1">
                <a:latin typeface="Times New Roman" pitchFamily="18" charset="0"/>
                <a:ea typeface="Times New Roman" pitchFamily="18" charset="0"/>
                <a:cs typeface="Times New Roman" pitchFamily="18" charset="0"/>
              </a:rPr>
              <a:t>miễn</a:t>
            </a:r>
            <a:r>
              <a:rPr lang="en-US" sz="2200" b="1" i="1" dirty="0">
                <a:latin typeface="Times New Roman" pitchFamily="18" charset="0"/>
                <a:ea typeface="Times New Roman" pitchFamily="18" charset="0"/>
                <a:cs typeface="Times New Roman" pitchFamily="18" charset="0"/>
              </a:rPr>
              <a:t> </a:t>
            </a:r>
            <a:r>
              <a:rPr lang="en-US" sz="2200" b="1" i="1" dirty="0" err="1">
                <a:latin typeface="Times New Roman" pitchFamily="18" charset="0"/>
                <a:ea typeface="Times New Roman" pitchFamily="18" charset="0"/>
                <a:cs typeface="Times New Roman" pitchFamily="18" charset="0"/>
              </a:rPr>
              <a:t>thuế</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bao</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gồm</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tiền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phụ</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cấp</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ăn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trưa</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giữa</a:t>
            </a:r>
            <a:r>
              <a:rPr lang="en-US" sz="2200" dirty="0">
                <a:latin typeface="Times New Roman" pitchFamily="18" charset="0"/>
                <a:ea typeface="Times New Roman" pitchFamily="18" charset="0"/>
                <a:cs typeface="Times New Roman" pitchFamily="18" charset="0"/>
              </a:rPr>
              <a:t> ca (</a:t>
            </a:r>
            <a:r>
              <a:rPr lang="en-US" sz="2200" dirty="0" err="1">
                <a:latin typeface="Times New Roman" pitchFamily="18" charset="0"/>
                <a:ea typeface="Times New Roman" pitchFamily="18" charset="0"/>
                <a:cs typeface="Times New Roman" pitchFamily="18" charset="0"/>
              </a:rPr>
              <a:t>nếu</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phụ</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cấp</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vào</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tiền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lương</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thì</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được</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miễn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tối</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đa</a:t>
            </a:r>
            <a:r>
              <a:rPr lang="en-US" sz="2200" dirty="0">
                <a:latin typeface="Times New Roman" pitchFamily="18" charset="0"/>
                <a:ea typeface="Times New Roman" pitchFamily="18" charset="0"/>
                <a:cs typeface="Times New Roman" pitchFamily="18" charset="0"/>
              </a:rPr>
              <a:t> 730.000/ </a:t>
            </a:r>
            <a:r>
              <a:rPr lang="en-US" sz="2200" dirty="0" err="1">
                <a:latin typeface="Times New Roman" pitchFamily="18" charset="0"/>
                <a:ea typeface="Times New Roman" pitchFamily="18" charset="0"/>
                <a:cs typeface="Times New Roman" pitchFamily="18" charset="0"/>
              </a:rPr>
              <a:t>tháng</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tiền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phụ</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cấp</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trang</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phục</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không</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vượt</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quá</a:t>
            </a:r>
            <a:r>
              <a:rPr lang="en-US" sz="2200" dirty="0">
                <a:latin typeface="Times New Roman" pitchFamily="18" charset="0"/>
                <a:ea typeface="Times New Roman" pitchFamily="18" charset="0"/>
                <a:cs typeface="Times New Roman" pitchFamily="18" charset="0"/>
              </a:rPr>
              <a:t> 5 </a:t>
            </a:r>
            <a:r>
              <a:rPr lang="en-US" sz="2200" dirty="0" err="1">
                <a:latin typeface="Times New Roman" pitchFamily="18" charset="0"/>
                <a:ea typeface="Times New Roman" pitchFamily="18" charset="0"/>
                <a:cs typeface="Times New Roman" pitchFamily="18" charset="0"/>
              </a:rPr>
              <a:t>triệu</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đồng</a:t>
            </a:r>
            <a:r>
              <a:rPr lang="en-US" sz="2200" dirty="0">
                <a:latin typeface="Times New Roman" pitchFamily="18" charset="0"/>
                <a:ea typeface="Times New Roman" pitchFamily="18" charset="0"/>
                <a:cs typeface="Times New Roman" pitchFamily="18" charset="0"/>
              </a:rPr>
              <a:t>/</a:t>
            </a:r>
            <a:r>
              <a:rPr lang="en-US" sz="2200" dirty="0" err="1">
                <a:latin typeface="Times New Roman" pitchFamily="18" charset="0"/>
                <a:ea typeface="Times New Roman" pitchFamily="18" charset="0"/>
                <a:cs typeface="Times New Roman" pitchFamily="18" charset="0"/>
              </a:rPr>
              <a:t>năm</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tiền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phụ</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cấp</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điện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thoại</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theo</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quy</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định</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của</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công</a:t>
            </a:r>
            <a:r>
              <a:rPr lang="en-US" sz="2200" dirty="0">
                <a:latin typeface="Times New Roman" pitchFamily="18" charset="0"/>
                <a:ea typeface="Times New Roman" pitchFamily="18" charset="0"/>
                <a:cs typeface="Times New Roman" pitchFamily="18" charset="0"/>
              </a:rPr>
              <a:t> ty; </a:t>
            </a:r>
            <a:r>
              <a:rPr lang="en-US" sz="2200" dirty="0" err="1">
                <a:latin typeface="Times New Roman" pitchFamily="18" charset="0"/>
                <a:ea typeface="Times New Roman" pitchFamily="18" charset="0"/>
                <a:cs typeface="Times New Roman" pitchFamily="18" charset="0"/>
              </a:rPr>
              <a:t>tiền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làm</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thêm</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giờ</a:t>
            </a:r>
            <a:r>
              <a:rPr lang="en-US" sz="2200" dirty="0">
                <a:latin typeface="Times New Roman" pitchFamily="18" charset="0"/>
                <a:ea typeface="Times New Roman" pitchFamily="18" charset="0"/>
                <a:cs typeface="Times New Roman" pitchFamily="18" charset="0"/>
              </a:rPr>
              <a:t> ban </a:t>
            </a:r>
            <a:r>
              <a:rPr lang="en-US" sz="2200" dirty="0" err="1">
                <a:latin typeface="Times New Roman" pitchFamily="18" charset="0"/>
                <a:ea typeface="Times New Roman" pitchFamily="18" charset="0"/>
                <a:cs typeface="Times New Roman" pitchFamily="18" charset="0"/>
              </a:rPr>
              <a:t>đêm</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làm</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thêm</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giờ</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cao</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hơn</a:t>
            </a:r>
            <a:r>
              <a:rPr lang="en-US" sz="2200" dirty="0">
                <a:latin typeface="Times New Roman" pitchFamily="18" charset="0"/>
                <a:ea typeface="Times New Roman" pitchFamily="18" charset="0"/>
                <a:cs typeface="Times New Roman" pitchFamily="18" charset="0"/>
              </a:rPr>
              <a:t> so </a:t>
            </a:r>
            <a:r>
              <a:rPr lang="en-US" sz="2200" dirty="0" err="1">
                <a:latin typeface="Times New Roman" pitchFamily="18" charset="0"/>
                <a:ea typeface="Times New Roman" pitchFamily="18" charset="0"/>
                <a:cs typeface="Times New Roman" pitchFamily="18" charset="0"/>
              </a:rPr>
              <a:t>với</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làm</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việc</a:t>
            </a:r>
            <a:r>
              <a:rPr lang="en-US" sz="2200" dirty="0">
                <a:latin typeface="Times New Roman" pitchFamily="18" charset="0"/>
                <a:ea typeface="Times New Roman" pitchFamily="18" charset="0"/>
                <a:cs typeface="Times New Roman" pitchFamily="18" charset="0"/>
              </a:rPr>
              <a:t> ban </a:t>
            </a:r>
            <a:r>
              <a:rPr lang="en-US" sz="2200" dirty="0" err="1">
                <a:latin typeface="Times New Roman" pitchFamily="18" charset="0"/>
                <a:ea typeface="Times New Roman" pitchFamily="18" charset="0"/>
                <a:cs typeface="Times New Roman" pitchFamily="18" charset="0"/>
              </a:rPr>
              <a:t>ngày</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giờ</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hành</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chính</a:t>
            </a:r>
            <a:r>
              <a:rPr lang="en-US" sz="2200" dirty="0">
                <a:latin typeface="Times New Roman" pitchFamily="18" charset="0"/>
                <a:ea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380999" y="1295400"/>
          <a:ext cx="8534401" cy="442722"/>
        </p:xfrm>
        <a:graphic>
          <a:graphicData uri="http://schemas.openxmlformats.org/drawingml/2006/table">
            <a:tbl>
              <a:tblPr/>
              <a:tblGrid>
                <a:gridCol w="2495334">
                  <a:extLst>
                    <a:ext uri="{9D8B030D-6E8A-4147-A177-3AD203B41FA5}">
                      <a16:colId xmlns:a16="http://schemas.microsoft.com/office/drawing/2014/main" val="20000"/>
                    </a:ext>
                  </a:extLst>
                </a:gridCol>
                <a:gridCol w="503672">
                  <a:extLst>
                    <a:ext uri="{9D8B030D-6E8A-4147-A177-3AD203B41FA5}">
                      <a16:colId xmlns:a16="http://schemas.microsoft.com/office/drawing/2014/main" val="20001"/>
                    </a:ext>
                  </a:extLst>
                </a:gridCol>
                <a:gridCol w="2537390">
                  <a:extLst>
                    <a:ext uri="{9D8B030D-6E8A-4147-A177-3AD203B41FA5}">
                      <a16:colId xmlns:a16="http://schemas.microsoft.com/office/drawing/2014/main" val="20002"/>
                    </a:ext>
                  </a:extLst>
                </a:gridCol>
                <a:gridCol w="440588">
                  <a:extLst>
                    <a:ext uri="{9D8B030D-6E8A-4147-A177-3AD203B41FA5}">
                      <a16:colId xmlns:a16="http://schemas.microsoft.com/office/drawing/2014/main" val="20003"/>
                    </a:ext>
                  </a:extLst>
                </a:gridCol>
                <a:gridCol w="2557417">
                  <a:extLst>
                    <a:ext uri="{9D8B030D-6E8A-4147-A177-3AD203B41FA5}">
                      <a16:colId xmlns:a16="http://schemas.microsoft.com/office/drawing/2014/main" val="20004"/>
                    </a:ext>
                  </a:extLst>
                </a:gridCol>
              </a:tblGrid>
              <a:tr h="0">
                <a:tc>
                  <a:txBody>
                    <a:bodyPr/>
                    <a:lstStyle/>
                    <a:p>
                      <a:pPr algn="just">
                        <a:lnSpc>
                          <a:spcPct val="150000"/>
                        </a:lnSpc>
                        <a:spcAft>
                          <a:spcPts val="0"/>
                        </a:spcAft>
                      </a:pPr>
                      <a:r>
                        <a:rPr lang="en-US" sz="2200" b="1" i="1" dirty="0">
                          <a:latin typeface="Times New Roman"/>
                          <a:ea typeface="Times New Roman"/>
                          <a:cs typeface="Times New Roman"/>
                        </a:rPr>
                        <a:t>Thu </a:t>
                      </a:r>
                      <a:r>
                        <a:rPr lang="en-US" sz="2200" b="1" i="1" dirty="0" err="1">
                          <a:latin typeface="Times New Roman"/>
                          <a:ea typeface="Times New Roman"/>
                          <a:cs typeface="Times New Roman"/>
                        </a:rPr>
                        <a:t>nhập</a:t>
                      </a:r>
                      <a:r>
                        <a:rPr lang="en-US" sz="2200" b="1" i="1" dirty="0">
                          <a:latin typeface="Times New Roman"/>
                          <a:ea typeface="Times New Roman"/>
                          <a:cs typeface="Times New Roman"/>
                        </a:rPr>
                        <a:t> </a:t>
                      </a:r>
                      <a:r>
                        <a:rPr lang="en-US" sz="2200" b="1" i="1" dirty="0" err="1">
                          <a:latin typeface="Times New Roman"/>
                          <a:ea typeface="Times New Roman"/>
                          <a:cs typeface="Times New Roman"/>
                        </a:rPr>
                        <a:t>tính</a:t>
                      </a:r>
                      <a:r>
                        <a:rPr lang="en-US" sz="2200" b="1" i="1" dirty="0">
                          <a:latin typeface="Times New Roman"/>
                          <a:ea typeface="Times New Roman"/>
                          <a:cs typeface="Times New Roman"/>
                        </a:rPr>
                        <a:t> </a:t>
                      </a:r>
                      <a:r>
                        <a:rPr lang="en-US" sz="2200" b="1" i="1" dirty="0" err="1">
                          <a:latin typeface="Times New Roman"/>
                          <a:ea typeface="Times New Roman"/>
                          <a:cs typeface="Times New Roman"/>
                        </a:rPr>
                        <a:t>thuế</a:t>
                      </a:r>
                      <a:endParaRPr lang="vi-VN" sz="2200" dirty="0">
                        <a:latin typeface=".VnTime"/>
                        <a:ea typeface="Times New Roman"/>
                        <a:cs typeface="Times New Roman"/>
                      </a:endParaRPr>
                    </a:p>
                  </a:txBody>
                  <a:tcPr marL="68580" marR="68580" marT="0" marB="0">
                    <a:lnL>
                      <a:noFill/>
                    </a:lnL>
                    <a:lnR>
                      <a:noFill/>
                    </a:lnR>
                    <a:lnT>
                      <a:noFill/>
                    </a:lnT>
                    <a:lnB>
                      <a:noFill/>
                    </a:lnB>
                  </a:tcPr>
                </a:tc>
                <a:tc>
                  <a:txBody>
                    <a:bodyPr/>
                    <a:lstStyle/>
                    <a:p>
                      <a:pPr algn="just">
                        <a:lnSpc>
                          <a:spcPct val="150000"/>
                        </a:lnSpc>
                        <a:spcAft>
                          <a:spcPts val="0"/>
                        </a:spcAft>
                      </a:pPr>
                      <a:r>
                        <a:rPr lang="en-US" sz="2200">
                          <a:latin typeface="Times New Roman"/>
                          <a:ea typeface="Times New Roman"/>
                          <a:cs typeface="Times New Roman"/>
                        </a:rPr>
                        <a:t>=</a:t>
                      </a:r>
                      <a:endParaRPr lang="vi-VN" sz="2200">
                        <a:latin typeface=".VnTime"/>
                        <a:ea typeface="Times New Roman"/>
                        <a:cs typeface="Times New Roman"/>
                      </a:endParaRPr>
                    </a:p>
                  </a:txBody>
                  <a:tcPr marL="68580" marR="68580" marT="0" marB="0">
                    <a:lnL>
                      <a:noFill/>
                    </a:lnL>
                    <a:lnR>
                      <a:noFill/>
                    </a:lnR>
                    <a:lnT>
                      <a:noFill/>
                    </a:lnT>
                    <a:lnB>
                      <a:noFill/>
                    </a:lnB>
                  </a:tcPr>
                </a:tc>
                <a:tc>
                  <a:txBody>
                    <a:bodyPr/>
                    <a:lstStyle/>
                    <a:p>
                      <a:pPr algn="just">
                        <a:lnSpc>
                          <a:spcPct val="150000"/>
                        </a:lnSpc>
                        <a:spcAft>
                          <a:spcPts val="0"/>
                        </a:spcAft>
                      </a:pPr>
                      <a:r>
                        <a:rPr lang="en-US" sz="2200" b="1" i="1">
                          <a:latin typeface="Times New Roman"/>
                          <a:ea typeface="Times New Roman"/>
                          <a:cs typeface="Times New Roman"/>
                        </a:rPr>
                        <a:t>Thu nhập chịu thuế</a:t>
                      </a:r>
                      <a:endParaRPr lang="vi-VN" sz="2200">
                        <a:latin typeface=".VnTime"/>
                        <a:ea typeface="Times New Roman"/>
                        <a:cs typeface="Times New Roman"/>
                      </a:endParaRPr>
                    </a:p>
                  </a:txBody>
                  <a:tcPr marL="68580" marR="68580" marT="0" marB="0">
                    <a:lnL>
                      <a:noFill/>
                    </a:lnL>
                    <a:lnR>
                      <a:noFill/>
                    </a:lnR>
                    <a:lnT>
                      <a:noFill/>
                    </a:lnT>
                    <a:lnB>
                      <a:noFill/>
                    </a:lnB>
                  </a:tcPr>
                </a:tc>
                <a:tc>
                  <a:txBody>
                    <a:bodyPr/>
                    <a:lstStyle/>
                    <a:p>
                      <a:pPr algn="just">
                        <a:lnSpc>
                          <a:spcPct val="150000"/>
                        </a:lnSpc>
                        <a:spcAft>
                          <a:spcPts val="0"/>
                        </a:spcAft>
                      </a:pPr>
                      <a:r>
                        <a:rPr lang="en-US" sz="2200">
                          <a:latin typeface="Times New Roman"/>
                          <a:ea typeface="Times New Roman"/>
                          <a:cs typeface="Times New Roman"/>
                        </a:rPr>
                        <a:t>-</a:t>
                      </a:r>
                      <a:endParaRPr lang="vi-VN" sz="2200">
                        <a:latin typeface=".VnTime"/>
                        <a:ea typeface="Times New Roman"/>
                        <a:cs typeface="Times New Roman"/>
                      </a:endParaRPr>
                    </a:p>
                  </a:txBody>
                  <a:tcPr marL="68580" marR="68580" marT="0" marB="0">
                    <a:lnL>
                      <a:noFill/>
                    </a:lnL>
                    <a:lnR>
                      <a:noFill/>
                    </a:lnR>
                    <a:lnT>
                      <a:noFill/>
                    </a:lnT>
                    <a:lnB>
                      <a:noFill/>
                    </a:lnB>
                  </a:tcPr>
                </a:tc>
                <a:tc>
                  <a:txBody>
                    <a:bodyPr/>
                    <a:lstStyle/>
                    <a:p>
                      <a:pPr algn="just">
                        <a:lnSpc>
                          <a:spcPct val="150000"/>
                        </a:lnSpc>
                        <a:spcAft>
                          <a:spcPts val="0"/>
                        </a:spcAft>
                      </a:pPr>
                      <a:r>
                        <a:rPr lang="en-US" sz="2200" b="1" i="1" dirty="0" err="1">
                          <a:latin typeface="Times New Roman"/>
                          <a:ea typeface="Times New Roman"/>
                          <a:cs typeface="Times New Roman"/>
                        </a:rPr>
                        <a:t>Các</a:t>
                      </a:r>
                      <a:r>
                        <a:rPr lang="en-US" sz="2200" b="1" i="1" dirty="0">
                          <a:latin typeface="Times New Roman"/>
                          <a:ea typeface="Times New Roman"/>
                          <a:cs typeface="Times New Roman"/>
                        </a:rPr>
                        <a:t> </a:t>
                      </a:r>
                      <a:r>
                        <a:rPr lang="en-US" sz="2200" b="1" i="1" dirty="0" err="1">
                          <a:latin typeface="Times New Roman"/>
                          <a:ea typeface="Times New Roman"/>
                          <a:cs typeface="Times New Roman"/>
                        </a:rPr>
                        <a:t>khoản</a:t>
                      </a:r>
                      <a:r>
                        <a:rPr lang="en-US" sz="2200" b="1" i="1" dirty="0">
                          <a:latin typeface="Times New Roman"/>
                          <a:ea typeface="Times New Roman"/>
                          <a:cs typeface="Times New Roman"/>
                        </a:rPr>
                        <a:t> </a:t>
                      </a:r>
                      <a:r>
                        <a:rPr lang="en-US" sz="2200" b="1" i="1" dirty="0" err="1">
                          <a:latin typeface="Times New Roman"/>
                          <a:ea typeface="Times New Roman"/>
                          <a:cs typeface="Times New Roman"/>
                        </a:rPr>
                        <a:t>giảm</a:t>
                      </a:r>
                      <a:r>
                        <a:rPr lang="en-US" sz="2200" b="1" i="1" dirty="0">
                          <a:latin typeface="Times New Roman"/>
                          <a:ea typeface="Times New Roman"/>
                          <a:cs typeface="Times New Roman"/>
                        </a:rPr>
                        <a:t> </a:t>
                      </a:r>
                      <a:r>
                        <a:rPr lang="en-US" sz="2200" b="1" i="1" dirty="0" err="1">
                          <a:latin typeface="Times New Roman"/>
                          <a:ea typeface="Times New Roman"/>
                          <a:cs typeface="Times New Roman"/>
                        </a:rPr>
                        <a:t>trừ</a:t>
                      </a:r>
                      <a:endParaRPr lang="vi-VN" sz="2200" dirty="0">
                        <a:latin typeface=".VnTime"/>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6" name="Table 5"/>
          <p:cNvGraphicFramePr>
            <a:graphicFrameLocks noGrp="1"/>
          </p:cNvGraphicFramePr>
          <p:nvPr/>
        </p:nvGraphicFramePr>
        <p:xfrm>
          <a:off x="914401" y="2057400"/>
          <a:ext cx="7238999" cy="945642"/>
        </p:xfrm>
        <a:graphic>
          <a:graphicData uri="http://schemas.openxmlformats.org/drawingml/2006/table">
            <a:tbl>
              <a:tblPr/>
              <a:tblGrid>
                <a:gridCol w="1665514">
                  <a:extLst>
                    <a:ext uri="{9D8B030D-6E8A-4147-A177-3AD203B41FA5}">
                      <a16:colId xmlns:a16="http://schemas.microsoft.com/office/drawing/2014/main" val="20000"/>
                    </a:ext>
                  </a:extLst>
                </a:gridCol>
                <a:gridCol w="757221">
                  <a:extLst>
                    <a:ext uri="{9D8B030D-6E8A-4147-A177-3AD203B41FA5}">
                      <a16:colId xmlns:a16="http://schemas.microsoft.com/office/drawing/2014/main" val="20001"/>
                    </a:ext>
                  </a:extLst>
                </a:gridCol>
                <a:gridCol w="2018637">
                  <a:extLst>
                    <a:ext uri="{9D8B030D-6E8A-4147-A177-3AD203B41FA5}">
                      <a16:colId xmlns:a16="http://schemas.microsoft.com/office/drawing/2014/main" val="20002"/>
                    </a:ext>
                  </a:extLst>
                </a:gridCol>
                <a:gridCol w="566992">
                  <a:extLst>
                    <a:ext uri="{9D8B030D-6E8A-4147-A177-3AD203B41FA5}">
                      <a16:colId xmlns:a16="http://schemas.microsoft.com/office/drawing/2014/main" val="20003"/>
                    </a:ext>
                  </a:extLst>
                </a:gridCol>
                <a:gridCol w="2230635">
                  <a:extLst>
                    <a:ext uri="{9D8B030D-6E8A-4147-A177-3AD203B41FA5}">
                      <a16:colId xmlns:a16="http://schemas.microsoft.com/office/drawing/2014/main" val="20004"/>
                    </a:ext>
                  </a:extLst>
                </a:gridCol>
              </a:tblGrid>
              <a:tr h="0">
                <a:tc>
                  <a:txBody>
                    <a:bodyPr/>
                    <a:lstStyle/>
                    <a:p>
                      <a:pPr algn="ctr">
                        <a:lnSpc>
                          <a:spcPct val="150000"/>
                        </a:lnSpc>
                        <a:spcAft>
                          <a:spcPts val="0"/>
                        </a:spcAft>
                      </a:pPr>
                      <a:r>
                        <a:rPr lang="en-US" sz="2200" b="1" i="1" dirty="0">
                          <a:latin typeface="Times New Roman"/>
                          <a:ea typeface="Times New Roman"/>
                          <a:cs typeface="Times New Roman"/>
                        </a:rPr>
                        <a:t>Thu </a:t>
                      </a:r>
                      <a:r>
                        <a:rPr lang="en-US" sz="2200" b="1" i="1" dirty="0" err="1">
                          <a:latin typeface="Times New Roman"/>
                          <a:ea typeface="Times New Roman"/>
                          <a:cs typeface="Times New Roman"/>
                        </a:rPr>
                        <a:t>nhập</a:t>
                      </a:r>
                      <a:r>
                        <a:rPr lang="en-US" sz="2200" b="1" i="1" dirty="0">
                          <a:latin typeface="Times New Roman"/>
                          <a:ea typeface="Times New Roman"/>
                          <a:cs typeface="Times New Roman"/>
                        </a:rPr>
                        <a:t> </a:t>
                      </a:r>
                      <a:r>
                        <a:rPr lang="en-US" sz="2200" b="1" i="1" dirty="0" err="1">
                          <a:latin typeface="Times New Roman"/>
                          <a:ea typeface="Times New Roman"/>
                          <a:cs typeface="Times New Roman"/>
                        </a:rPr>
                        <a:t>chịu</a:t>
                      </a:r>
                      <a:r>
                        <a:rPr lang="en-US" sz="2200" b="1" i="1" dirty="0">
                          <a:latin typeface="Times New Roman"/>
                          <a:ea typeface="Times New Roman"/>
                          <a:cs typeface="Times New Roman"/>
                        </a:rPr>
                        <a:t> </a:t>
                      </a:r>
                      <a:r>
                        <a:rPr lang="en-US" sz="2200" b="1" i="1" dirty="0" err="1">
                          <a:latin typeface="Times New Roman"/>
                          <a:ea typeface="Times New Roman"/>
                          <a:cs typeface="Times New Roman"/>
                        </a:rPr>
                        <a:t>thuế</a:t>
                      </a:r>
                      <a:endParaRPr lang="vi-VN" sz="2200" dirty="0">
                        <a:latin typeface=".VnTime"/>
                        <a:ea typeface="Times New Roman"/>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200">
                          <a:latin typeface="Times New Roman"/>
                          <a:ea typeface="Times New Roman"/>
                          <a:cs typeface="Times New Roman"/>
                        </a:rPr>
                        <a:t>=</a:t>
                      </a:r>
                      <a:endParaRPr lang="vi-VN" sz="2200">
                        <a:latin typeface=".VnTime"/>
                        <a:ea typeface="Times New Roman"/>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200" b="1" i="1" dirty="0" err="1">
                          <a:latin typeface="Times New Roman"/>
                          <a:ea typeface="Times New Roman"/>
                          <a:cs typeface="Times New Roman"/>
                        </a:rPr>
                        <a:t>Tổng</a:t>
                      </a:r>
                      <a:r>
                        <a:rPr lang="en-US" sz="2200" b="1" i="1" dirty="0">
                          <a:latin typeface="Times New Roman"/>
                          <a:ea typeface="Times New Roman"/>
                          <a:cs typeface="Times New Roman"/>
                        </a:rPr>
                        <a:t> </a:t>
                      </a:r>
                      <a:r>
                        <a:rPr lang="en-US" sz="2200" b="1" i="1" dirty="0" err="1">
                          <a:latin typeface="Times New Roman"/>
                          <a:ea typeface="Times New Roman"/>
                          <a:cs typeface="Times New Roman"/>
                        </a:rPr>
                        <a:t>lương</a:t>
                      </a:r>
                      <a:r>
                        <a:rPr lang="en-US" sz="2200" b="1" i="1" dirty="0">
                          <a:latin typeface="Times New Roman"/>
                          <a:ea typeface="Times New Roman"/>
                          <a:cs typeface="Times New Roman"/>
                        </a:rPr>
                        <a:t> </a:t>
                      </a:r>
                      <a:r>
                        <a:rPr lang="en-US" sz="2200" b="1" i="1" dirty="0" err="1">
                          <a:latin typeface="Times New Roman"/>
                          <a:ea typeface="Times New Roman"/>
                          <a:cs typeface="Times New Roman"/>
                        </a:rPr>
                        <a:t>nhận</a:t>
                      </a:r>
                      <a:r>
                        <a:rPr lang="en-US" sz="2200" b="1" i="1" dirty="0">
                          <a:latin typeface="Times New Roman"/>
                          <a:ea typeface="Times New Roman"/>
                          <a:cs typeface="Times New Roman"/>
                        </a:rPr>
                        <a:t> </a:t>
                      </a:r>
                      <a:r>
                        <a:rPr lang="en-US" sz="2200" b="1" i="1" dirty="0" err="1">
                          <a:latin typeface="Times New Roman"/>
                          <a:ea typeface="Times New Roman"/>
                          <a:cs typeface="Times New Roman"/>
                        </a:rPr>
                        <a:t>được</a:t>
                      </a:r>
                      <a:endParaRPr lang="vi-VN" sz="2200" dirty="0">
                        <a:latin typeface=".VnTime"/>
                        <a:ea typeface="Times New Roman"/>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200">
                          <a:latin typeface="Times New Roman"/>
                          <a:ea typeface="Times New Roman"/>
                          <a:cs typeface="Times New Roman"/>
                        </a:rPr>
                        <a:t>-</a:t>
                      </a:r>
                      <a:endParaRPr lang="vi-VN" sz="2200">
                        <a:latin typeface=".VnTime"/>
                        <a:ea typeface="Times New Roman"/>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200" b="1" i="1" dirty="0" err="1">
                          <a:latin typeface="Times New Roman"/>
                          <a:ea typeface="Times New Roman"/>
                          <a:cs typeface="Times New Roman"/>
                        </a:rPr>
                        <a:t>Các</a:t>
                      </a:r>
                      <a:r>
                        <a:rPr lang="en-US" sz="2200" b="1" i="1" dirty="0">
                          <a:latin typeface="Times New Roman"/>
                          <a:ea typeface="Times New Roman"/>
                          <a:cs typeface="Times New Roman"/>
                        </a:rPr>
                        <a:t> </a:t>
                      </a:r>
                      <a:r>
                        <a:rPr lang="en-US" sz="2200" b="1" i="1" dirty="0" err="1">
                          <a:latin typeface="Times New Roman"/>
                          <a:ea typeface="Times New Roman"/>
                          <a:cs typeface="Times New Roman"/>
                        </a:rPr>
                        <a:t>khoản</a:t>
                      </a:r>
                      <a:r>
                        <a:rPr lang="en-US" sz="2200" b="1" i="1" dirty="0">
                          <a:latin typeface="Times New Roman"/>
                          <a:ea typeface="Times New Roman"/>
                          <a:cs typeface="Times New Roman"/>
                        </a:rPr>
                        <a:t> </a:t>
                      </a:r>
                      <a:r>
                        <a:rPr lang="en-US" sz="2200" b="1" i="1" dirty="0" err="1">
                          <a:latin typeface="Times New Roman"/>
                          <a:ea typeface="Times New Roman"/>
                          <a:cs typeface="Times New Roman"/>
                        </a:rPr>
                        <a:t>được</a:t>
                      </a:r>
                      <a:r>
                        <a:rPr lang="en-US" sz="2200" b="1" i="1" dirty="0">
                          <a:latin typeface="Times New Roman"/>
                          <a:ea typeface="Times New Roman"/>
                          <a:cs typeface="Times New Roman"/>
                        </a:rPr>
                        <a:t> </a:t>
                      </a:r>
                      <a:r>
                        <a:rPr lang="en-US" sz="2200" b="1" i="1" dirty="0" err="1">
                          <a:latin typeface="Times New Roman"/>
                          <a:ea typeface="Times New Roman"/>
                          <a:cs typeface="Times New Roman"/>
                        </a:rPr>
                        <a:t>miến</a:t>
                      </a:r>
                      <a:r>
                        <a:rPr lang="en-US" sz="2200" b="1" i="1" dirty="0">
                          <a:latin typeface="Times New Roman"/>
                          <a:ea typeface="Times New Roman"/>
                          <a:cs typeface="Times New Roman"/>
                        </a:rPr>
                        <a:t> </a:t>
                      </a:r>
                      <a:r>
                        <a:rPr lang="en-US" sz="2200" b="1" i="1" dirty="0" err="1">
                          <a:latin typeface="Times New Roman"/>
                          <a:ea typeface="Times New Roman"/>
                          <a:cs typeface="Times New Roman"/>
                        </a:rPr>
                        <a:t>thuế</a:t>
                      </a:r>
                      <a:endParaRPr lang="vi-VN" sz="2200" dirty="0">
                        <a:latin typeface=".VnTime"/>
                        <a:ea typeface="Times New Roman"/>
                        <a:cs typeface="Times New Roman"/>
                      </a:endParaRPr>
                    </a:p>
                  </a:txBody>
                  <a:tcPr marL="68580" marR="6858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edge">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edge">
                                      <p:cBhvr>
                                        <p:cTn id="16" dur="2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0" presetClass="entr" presetSubtype="0" fill="hold" grpId="0" nodeType="clickEffect">
                                  <p:stCondLst>
                                    <p:cond delay="0"/>
                                  </p:stCondLst>
                                  <p:childTnLst>
                                    <p:set>
                                      <p:cBhvr>
                                        <p:cTn id="20" dur="1" fill="hold">
                                          <p:stCondLst>
                                            <p:cond delay="0"/>
                                          </p:stCondLst>
                                        </p:cTn>
                                        <p:tgtEl>
                                          <p:spTgt spid="51201"/>
                                        </p:tgtEl>
                                        <p:attrNameLst>
                                          <p:attrName>style.visibility</p:attrName>
                                        </p:attrNameLst>
                                      </p:cBhvr>
                                      <p:to>
                                        <p:strVal val="visible"/>
                                      </p:to>
                                    </p:set>
                                    <p:animEffect transition="in" filter="wedge">
                                      <p:cBhvr>
                                        <p:cTn id="21" dur="2000"/>
                                        <p:tgtEl>
                                          <p:spTgt spid="51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1201"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76200"/>
            <a:ext cx="3962400" cy="563562"/>
          </a:xfrm>
        </p:spPr>
        <p:txBody>
          <a:bodyPr/>
          <a:lstStyle/>
          <a:p>
            <a:r>
              <a:rPr lang="en-US" dirty="0">
                <a:latin typeface="Times New Roman" pitchFamily="18" charset="0"/>
                <a:cs typeface="Times New Roman" pitchFamily="18" charset="0"/>
              </a:rPr>
              <a:t>Thu </a:t>
            </a:r>
            <a:r>
              <a:rPr lang="en-US" dirty="0" err="1">
                <a:latin typeface="Times New Roman" pitchFamily="18" charset="0"/>
                <a:cs typeface="Times New Roman" pitchFamily="18" charset="0"/>
              </a:rPr>
              <a:t>nhập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endParaRPr lang="vi-VN" dirty="0">
              <a:latin typeface="Times New Roman" pitchFamily="18" charset="0"/>
              <a:cs typeface="Times New Roman" pitchFamily="18" charset="0"/>
            </a:endParaRPr>
          </a:p>
        </p:txBody>
      </p:sp>
      <p:sp>
        <p:nvSpPr>
          <p:cNvPr id="51201" name="Rectangle 1"/>
          <p:cNvSpPr>
            <a:spLocks noChangeArrowheads="1"/>
          </p:cNvSpPr>
          <p:nvPr/>
        </p:nvSpPr>
        <p:spPr bwMode="auto">
          <a:xfrm>
            <a:off x="228600" y="711369"/>
            <a:ext cx="32766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2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2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giảm</a:t>
            </a:r>
            <a:r>
              <a:rPr kumimoji="0" lang="en-US" sz="22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trừ</a:t>
            </a:r>
            <a:r>
              <a:rPr kumimoji="0" lang="en-US" sz="22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bao</a:t>
            </a:r>
            <a:r>
              <a:rPr kumimoji="0" lang="en-US" sz="22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gồm</a:t>
            </a:r>
            <a:r>
              <a:rPr kumimoji="0" lang="en-US" sz="22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giảm</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trừ</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gia</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cảnh</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-&gt;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người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là</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11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triệu</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đồng</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tháng</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132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triệu</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đồng</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năm</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-&gt;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mỗi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người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phụ</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thuộc</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là</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lang="en-US" sz="2200" i="1" dirty="0">
                <a:latin typeface="Times New Roman" pitchFamily="18" charset="0"/>
                <a:ea typeface="Times New Roman" pitchFamily="18" charset="0"/>
                <a:cs typeface="Times New Roman" pitchFamily="18" charset="0"/>
              </a:rPr>
              <a:t>4,4</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triệu</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đồng</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tháng</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phải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đăng</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kí</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cơ</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quan</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lang="en-US" sz="2200" dirty="0">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đóng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bảo</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hiểm</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quỹ</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hưu</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trí</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tự</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nguyện</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đóng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góp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thiện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nhân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đạo</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khuyến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học</a:t>
            </a:r>
            <a:endParaRPr kumimoji="0" lang="en-US" sz="22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1203" name="AutoShape 3" descr="Các khoản thu nhập chịu thuế thu nhập cá nhân 202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51207" name="Picture 7" descr="Cách tính thuế thu nhập cá nhân năm 2020"/>
          <p:cNvPicPr>
            <a:picLocks noChangeAspect="1" noChangeArrowheads="1"/>
          </p:cNvPicPr>
          <p:nvPr/>
        </p:nvPicPr>
        <p:blipFill>
          <a:blip r:embed="rId2" cstate="print"/>
          <a:srcRect/>
          <a:stretch>
            <a:fillRect/>
          </a:stretch>
        </p:blipFill>
        <p:spPr bwMode="auto">
          <a:xfrm>
            <a:off x="3810000" y="1066800"/>
            <a:ext cx="5067300" cy="5486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1201"/>
                                        </p:tgtEl>
                                        <p:attrNameLst>
                                          <p:attrName>style.visibility</p:attrName>
                                        </p:attrNameLst>
                                      </p:cBhvr>
                                      <p:to>
                                        <p:strVal val="visible"/>
                                      </p:to>
                                    </p:set>
                                    <p:animEffect transition="in" filter="wedge">
                                      <p:cBhvr>
                                        <p:cTn id="7" dur="2000"/>
                                        <p:tgtEl>
                                          <p:spTgt spid="51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1"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109538"/>
            <a:ext cx="2667000" cy="563562"/>
          </a:xfrm>
        </p:spPr>
        <p:txBody>
          <a:bodyPr/>
          <a:lstStyle/>
          <a:p>
            <a:pPr algn="ctr"/>
            <a:r>
              <a:rPr lang="en-US" sz="3600" dirty="0" err="1">
                <a:latin typeface="Times New Roman" pitchFamily="18" charset="0"/>
                <a:cs typeface="Times New Roman" pitchFamily="18" charset="0"/>
              </a:rPr>
              <a:t>Thuế</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suất</a:t>
            </a:r>
            <a:endParaRPr lang="vi-VN" sz="3600" dirty="0"/>
          </a:p>
        </p:txBody>
      </p:sp>
      <p:sp>
        <p:nvSpPr>
          <p:cNvPr id="30722" name="AutoShape 2" descr="Thuế giá trị gia tăng (VAT) đối với hàng nhập khẩu - HP Toàn Cầ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30724" name="AutoShape 4" descr="Thuế giá trị gia tăng (VAT) đối với hàng nhập khẩu - HP Toàn Cầ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graphicFrame>
        <p:nvGraphicFramePr>
          <p:cNvPr id="8" name="Table 7"/>
          <p:cNvGraphicFramePr>
            <a:graphicFrameLocks noGrp="1"/>
          </p:cNvGraphicFramePr>
          <p:nvPr/>
        </p:nvGraphicFramePr>
        <p:xfrm>
          <a:off x="228600" y="1066798"/>
          <a:ext cx="4800600" cy="5410202"/>
        </p:xfrm>
        <a:graphic>
          <a:graphicData uri="http://schemas.openxmlformats.org/drawingml/2006/table">
            <a:tbl>
              <a:tblPr/>
              <a:tblGrid>
                <a:gridCol w="444184">
                  <a:extLst>
                    <a:ext uri="{9D8B030D-6E8A-4147-A177-3AD203B41FA5}">
                      <a16:colId xmlns:a16="http://schemas.microsoft.com/office/drawing/2014/main" val="20000"/>
                    </a:ext>
                  </a:extLst>
                </a:gridCol>
                <a:gridCol w="1623548">
                  <a:extLst>
                    <a:ext uri="{9D8B030D-6E8A-4147-A177-3AD203B41FA5}">
                      <a16:colId xmlns:a16="http://schemas.microsoft.com/office/drawing/2014/main" val="20001"/>
                    </a:ext>
                  </a:extLst>
                </a:gridCol>
                <a:gridCol w="2015341">
                  <a:extLst>
                    <a:ext uri="{9D8B030D-6E8A-4147-A177-3AD203B41FA5}">
                      <a16:colId xmlns:a16="http://schemas.microsoft.com/office/drawing/2014/main" val="20002"/>
                    </a:ext>
                  </a:extLst>
                </a:gridCol>
                <a:gridCol w="717527">
                  <a:extLst>
                    <a:ext uri="{9D8B030D-6E8A-4147-A177-3AD203B41FA5}">
                      <a16:colId xmlns:a16="http://schemas.microsoft.com/office/drawing/2014/main" val="20003"/>
                    </a:ext>
                  </a:extLst>
                </a:gridCol>
              </a:tblGrid>
              <a:tr h="1104635">
                <a:tc>
                  <a:txBody>
                    <a:bodyPr/>
                    <a:lstStyle/>
                    <a:p>
                      <a:pPr algn="ctr">
                        <a:lnSpc>
                          <a:spcPct val="150000"/>
                        </a:lnSpc>
                        <a:spcAft>
                          <a:spcPts val="0"/>
                        </a:spcAft>
                      </a:pPr>
                      <a:r>
                        <a:rPr lang="en-US" sz="1300" b="1" dirty="0" err="1">
                          <a:latin typeface="Times New Roman"/>
                          <a:ea typeface="Times New Roman"/>
                          <a:cs typeface="Times New Roman"/>
                        </a:rPr>
                        <a:t>Bậc</a:t>
                      </a:r>
                      <a:r>
                        <a:rPr lang="en-US" sz="1300" b="1" dirty="0">
                          <a:latin typeface="Times New Roman"/>
                          <a:ea typeface="Times New Roman"/>
                          <a:cs typeface="Times New Roman"/>
                        </a:rPr>
                        <a:t> </a:t>
                      </a:r>
                      <a:r>
                        <a:rPr lang="en-US" sz="1300" b="1" dirty="0" err="1">
                          <a:latin typeface="Times New Roman"/>
                          <a:ea typeface="Times New Roman"/>
                          <a:cs typeface="Times New Roman"/>
                        </a:rPr>
                        <a:t>thuế</a:t>
                      </a:r>
                      <a:endParaRPr lang="vi-VN" sz="1400" dirty="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ctr">
                        <a:lnSpc>
                          <a:spcPct val="150000"/>
                        </a:lnSpc>
                        <a:spcAft>
                          <a:spcPts val="0"/>
                        </a:spcAft>
                      </a:pPr>
                      <a:r>
                        <a:rPr lang="en-US" sz="1300" b="1">
                          <a:latin typeface="Times New Roman"/>
                          <a:ea typeface="Times New Roman"/>
                          <a:cs typeface="Times New Roman"/>
                        </a:rPr>
                        <a:t>Phần thu nhập tính thuế/năm (triệu đồng)</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ctr">
                        <a:lnSpc>
                          <a:spcPct val="150000"/>
                        </a:lnSpc>
                        <a:spcAft>
                          <a:spcPts val="0"/>
                        </a:spcAft>
                      </a:pPr>
                      <a:r>
                        <a:rPr lang="en-US" sz="1300" b="1">
                          <a:latin typeface="Times New Roman"/>
                          <a:ea typeface="Times New Roman"/>
                          <a:cs typeface="Times New Roman"/>
                        </a:rPr>
                        <a:t>Phần thu nhập tính thuế/tháng (triệu đồng)</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ctr">
                        <a:lnSpc>
                          <a:spcPct val="150000"/>
                        </a:lnSpc>
                        <a:spcAft>
                          <a:spcPts val="0"/>
                        </a:spcAft>
                      </a:pPr>
                      <a:r>
                        <a:rPr lang="en-US" sz="1300" b="1">
                          <a:latin typeface="Times New Roman"/>
                          <a:ea typeface="Times New Roman"/>
                          <a:cs typeface="Times New Roman"/>
                        </a:rPr>
                        <a:t>Thuế suất (%)</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extLst>
                  <a:ext uri="{0D108BD9-81ED-4DB2-BD59-A6C34878D82A}">
                    <a16:rowId xmlns:a16="http://schemas.microsoft.com/office/drawing/2014/main" val="10000"/>
                  </a:ext>
                </a:extLst>
              </a:tr>
              <a:tr h="615081">
                <a:tc>
                  <a:txBody>
                    <a:bodyPr/>
                    <a:lstStyle/>
                    <a:p>
                      <a:pPr algn="ctr">
                        <a:lnSpc>
                          <a:spcPct val="150000"/>
                        </a:lnSpc>
                        <a:spcAft>
                          <a:spcPts val="0"/>
                        </a:spcAft>
                      </a:pPr>
                      <a:r>
                        <a:rPr lang="en-US" sz="1300">
                          <a:latin typeface="Times New Roman"/>
                          <a:ea typeface="Times New Roman"/>
                          <a:cs typeface="Times New Roman"/>
                        </a:rPr>
                        <a:t>1</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Đến 60</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Đến 5</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5</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extLst>
                  <a:ext uri="{0D108BD9-81ED-4DB2-BD59-A6C34878D82A}">
                    <a16:rowId xmlns:a16="http://schemas.microsoft.com/office/drawing/2014/main" val="10001"/>
                  </a:ext>
                </a:extLst>
              </a:tr>
              <a:tr h="615081">
                <a:tc>
                  <a:txBody>
                    <a:bodyPr/>
                    <a:lstStyle/>
                    <a:p>
                      <a:pPr algn="ctr">
                        <a:lnSpc>
                          <a:spcPct val="150000"/>
                        </a:lnSpc>
                        <a:spcAft>
                          <a:spcPts val="0"/>
                        </a:spcAft>
                      </a:pPr>
                      <a:r>
                        <a:rPr lang="en-US" sz="1300">
                          <a:latin typeface="Times New Roman"/>
                          <a:ea typeface="Times New Roman"/>
                          <a:cs typeface="Times New Roman"/>
                        </a:rPr>
                        <a:t>2</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dirty="0" err="1">
                          <a:latin typeface="Times New Roman"/>
                          <a:ea typeface="Times New Roman"/>
                          <a:cs typeface="Times New Roman"/>
                        </a:rPr>
                        <a:t>Trên</a:t>
                      </a:r>
                      <a:r>
                        <a:rPr lang="en-US" sz="1300" dirty="0">
                          <a:latin typeface="Times New Roman"/>
                          <a:ea typeface="Times New Roman"/>
                          <a:cs typeface="Times New Roman"/>
                        </a:rPr>
                        <a:t> 60 </a:t>
                      </a:r>
                      <a:r>
                        <a:rPr lang="en-US" sz="1300" dirty="0" err="1">
                          <a:latin typeface="Times New Roman"/>
                          <a:ea typeface="Times New Roman"/>
                          <a:cs typeface="Times New Roman"/>
                        </a:rPr>
                        <a:t>đến</a:t>
                      </a:r>
                      <a:r>
                        <a:rPr lang="en-US" sz="1300" dirty="0">
                          <a:latin typeface="Times New Roman"/>
                          <a:ea typeface="Times New Roman"/>
                          <a:cs typeface="Times New Roman"/>
                        </a:rPr>
                        <a:t> 120</a:t>
                      </a:r>
                      <a:endParaRPr lang="vi-VN" sz="1400" dirty="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Trên 5 đến 10</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10</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extLst>
                  <a:ext uri="{0D108BD9-81ED-4DB2-BD59-A6C34878D82A}">
                    <a16:rowId xmlns:a16="http://schemas.microsoft.com/office/drawing/2014/main" val="10002"/>
                  </a:ext>
                </a:extLst>
              </a:tr>
              <a:tr h="615081">
                <a:tc>
                  <a:txBody>
                    <a:bodyPr/>
                    <a:lstStyle/>
                    <a:p>
                      <a:pPr algn="ctr">
                        <a:lnSpc>
                          <a:spcPct val="150000"/>
                        </a:lnSpc>
                        <a:spcAft>
                          <a:spcPts val="0"/>
                        </a:spcAft>
                      </a:pPr>
                      <a:r>
                        <a:rPr lang="en-US" sz="1300">
                          <a:latin typeface="Times New Roman"/>
                          <a:ea typeface="Times New Roman"/>
                          <a:cs typeface="Times New Roman"/>
                        </a:rPr>
                        <a:t>3</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Trên 120 đến 216</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dirty="0" err="1">
                          <a:latin typeface="Times New Roman"/>
                          <a:ea typeface="Times New Roman"/>
                          <a:cs typeface="Times New Roman"/>
                        </a:rPr>
                        <a:t>Trên</a:t>
                      </a:r>
                      <a:r>
                        <a:rPr lang="en-US" sz="1300" dirty="0">
                          <a:latin typeface="Times New Roman"/>
                          <a:ea typeface="Times New Roman"/>
                          <a:cs typeface="Times New Roman"/>
                        </a:rPr>
                        <a:t> 10 </a:t>
                      </a:r>
                      <a:r>
                        <a:rPr lang="en-US" sz="1300" dirty="0" err="1">
                          <a:latin typeface="Times New Roman"/>
                          <a:ea typeface="Times New Roman"/>
                          <a:cs typeface="Times New Roman"/>
                        </a:rPr>
                        <a:t>đến</a:t>
                      </a:r>
                      <a:r>
                        <a:rPr lang="en-US" sz="1300" dirty="0">
                          <a:latin typeface="Times New Roman"/>
                          <a:ea typeface="Times New Roman"/>
                          <a:cs typeface="Times New Roman"/>
                        </a:rPr>
                        <a:t> 18</a:t>
                      </a:r>
                      <a:endParaRPr lang="vi-VN" sz="1400" dirty="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15</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extLst>
                  <a:ext uri="{0D108BD9-81ED-4DB2-BD59-A6C34878D82A}">
                    <a16:rowId xmlns:a16="http://schemas.microsoft.com/office/drawing/2014/main" val="10003"/>
                  </a:ext>
                </a:extLst>
              </a:tr>
              <a:tr h="615081">
                <a:tc>
                  <a:txBody>
                    <a:bodyPr/>
                    <a:lstStyle/>
                    <a:p>
                      <a:pPr algn="ctr">
                        <a:lnSpc>
                          <a:spcPct val="150000"/>
                        </a:lnSpc>
                        <a:spcAft>
                          <a:spcPts val="0"/>
                        </a:spcAft>
                      </a:pPr>
                      <a:r>
                        <a:rPr lang="en-US" sz="1300">
                          <a:latin typeface="Times New Roman"/>
                          <a:ea typeface="Times New Roman"/>
                          <a:cs typeface="Times New Roman"/>
                        </a:rPr>
                        <a:t>4</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Trên 216 đến 384</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Trên 18 đến 32</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20</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extLst>
                  <a:ext uri="{0D108BD9-81ED-4DB2-BD59-A6C34878D82A}">
                    <a16:rowId xmlns:a16="http://schemas.microsoft.com/office/drawing/2014/main" val="10004"/>
                  </a:ext>
                </a:extLst>
              </a:tr>
              <a:tr h="615081">
                <a:tc>
                  <a:txBody>
                    <a:bodyPr/>
                    <a:lstStyle/>
                    <a:p>
                      <a:pPr algn="ctr">
                        <a:lnSpc>
                          <a:spcPct val="150000"/>
                        </a:lnSpc>
                        <a:spcAft>
                          <a:spcPts val="0"/>
                        </a:spcAft>
                      </a:pPr>
                      <a:r>
                        <a:rPr lang="en-US" sz="1300">
                          <a:latin typeface="Times New Roman"/>
                          <a:ea typeface="Times New Roman"/>
                          <a:cs typeface="Times New Roman"/>
                        </a:rPr>
                        <a:t>5</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Trên 384 đến 624</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Trên 32 đến 52</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25</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extLst>
                  <a:ext uri="{0D108BD9-81ED-4DB2-BD59-A6C34878D82A}">
                    <a16:rowId xmlns:a16="http://schemas.microsoft.com/office/drawing/2014/main" val="10005"/>
                  </a:ext>
                </a:extLst>
              </a:tr>
              <a:tr h="615081">
                <a:tc>
                  <a:txBody>
                    <a:bodyPr/>
                    <a:lstStyle/>
                    <a:p>
                      <a:pPr algn="ctr">
                        <a:lnSpc>
                          <a:spcPct val="150000"/>
                        </a:lnSpc>
                        <a:spcAft>
                          <a:spcPts val="0"/>
                        </a:spcAft>
                      </a:pPr>
                      <a:r>
                        <a:rPr lang="en-US" sz="1300">
                          <a:latin typeface="Times New Roman"/>
                          <a:ea typeface="Times New Roman"/>
                          <a:cs typeface="Times New Roman"/>
                        </a:rPr>
                        <a:t>6</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Trên 624 đến 960</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Trên 52 đến 80</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30</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extLst>
                  <a:ext uri="{0D108BD9-81ED-4DB2-BD59-A6C34878D82A}">
                    <a16:rowId xmlns:a16="http://schemas.microsoft.com/office/drawing/2014/main" val="10006"/>
                  </a:ext>
                </a:extLst>
              </a:tr>
              <a:tr h="615081">
                <a:tc>
                  <a:txBody>
                    <a:bodyPr/>
                    <a:lstStyle/>
                    <a:p>
                      <a:pPr algn="ctr">
                        <a:lnSpc>
                          <a:spcPct val="150000"/>
                        </a:lnSpc>
                        <a:spcAft>
                          <a:spcPts val="0"/>
                        </a:spcAft>
                      </a:pPr>
                      <a:r>
                        <a:rPr lang="en-US" sz="1300">
                          <a:latin typeface="Times New Roman"/>
                          <a:ea typeface="Times New Roman"/>
                          <a:cs typeface="Times New Roman"/>
                        </a:rPr>
                        <a:t>7</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Trên 960</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a:latin typeface="Times New Roman"/>
                          <a:ea typeface="Times New Roman"/>
                          <a:cs typeface="Times New Roman"/>
                        </a:rPr>
                        <a:t>Trên 80</a:t>
                      </a:r>
                      <a:endParaRPr lang="vi-VN" sz="140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tc>
                  <a:txBody>
                    <a:bodyPr/>
                    <a:lstStyle/>
                    <a:p>
                      <a:pPr algn="just">
                        <a:lnSpc>
                          <a:spcPct val="150000"/>
                        </a:lnSpc>
                        <a:spcAft>
                          <a:spcPts val="0"/>
                        </a:spcAft>
                      </a:pPr>
                      <a:r>
                        <a:rPr lang="en-US" sz="1300" dirty="0">
                          <a:latin typeface="Times New Roman"/>
                          <a:ea typeface="Times New Roman"/>
                          <a:cs typeface="Times New Roman"/>
                        </a:rPr>
                        <a:t>35</a:t>
                      </a:r>
                      <a:endParaRPr lang="vi-VN" sz="1400" dirty="0">
                        <a:latin typeface=".VnTime"/>
                        <a:ea typeface="Times New Roman"/>
                        <a:cs typeface="Times New Roman"/>
                      </a:endParaRPr>
                    </a:p>
                  </a:txBody>
                  <a:tcPr marL="38100" marR="38100" marT="38100" marB="38100" anchor="ctr">
                    <a:lnL>
                      <a:noFill/>
                    </a:lnL>
                    <a:lnR>
                      <a:noFill/>
                    </a:lnR>
                    <a:lnT>
                      <a:noFill/>
                    </a:lnT>
                    <a:lnB>
                      <a:noFill/>
                    </a:lnB>
                    <a:solidFill>
                      <a:srgbClr val="FFFFFF"/>
                    </a:solidFill>
                  </a:tcPr>
                </a:tc>
                <a:extLst>
                  <a:ext uri="{0D108BD9-81ED-4DB2-BD59-A6C34878D82A}">
                    <a16:rowId xmlns:a16="http://schemas.microsoft.com/office/drawing/2014/main" val="10007"/>
                  </a:ext>
                </a:extLst>
              </a:tr>
            </a:tbl>
          </a:graphicData>
        </a:graphic>
      </p:graphicFrame>
      <p:sp>
        <p:nvSpPr>
          <p:cNvPr id="50178" name="AutoShape 2" descr="Mẫu cam kết thu nhập thuế TNCN mới nhất năm 2021 - Công ty TNHH giải pháp  tài chính NH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50180" name="Picture 4" descr="Mẫu cam kết thu nhập thuế TNCN mới nhất năm 2021 - Công ty TNHH giải pháp  tài chính NHS"/>
          <p:cNvPicPr>
            <a:picLocks noChangeAspect="1" noChangeArrowheads="1"/>
          </p:cNvPicPr>
          <p:nvPr/>
        </p:nvPicPr>
        <p:blipFill>
          <a:blip r:embed="rId2" cstate="print"/>
          <a:srcRect/>
          <a:stretch>
            <a:fillRect/>
          </a:stretch>
        </p:blipFill>
        <p:spPr bwMode="auto">
          <a:xfrm>
            <a:off x="5181600" y="1371600"/>
            <a:ext cx="3886200" cy="5029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plus(in)">
                                      <p:cBhvr>
                                        <p:cTn id="12" dur="2000"/>
                                        <p:tgtEl>
                                          <p:spTgt spid="8"/>
                                        </p:tgtEl>
                                      </p:cBhvr>
                                    </p:animEffect>
                                  </p:childTnLst>
                                </p:cTn>
                              </p:par>
                              <p:par>
                                <p:cTn id="13" presetID="13" presetClass="entr" presetSubtype="16" fill="hold" nodeType="withEffect">
                                  <p:stCondLst>
                                    <p:cond delay="0"/>
                                  </p:stCondLst>
                                  <p:childTnLst>
                                    <p:set>
                                      <p:cBhvr>
                                        <p:cTn id="14" dur="1" fill="hold">
                                          <p:stCondLst>
                                            <p:cond delay="0"/>
                                          </p:stCondLst>
                                        </p:cTn>
                                        <p:tgtEl>
                                          <p:spTgt spid="50180"/>
                                        </p:tgtEl>
                                        <p:attrNameLst>
                                          <p:attrName>style.visibility</p:attrName>
                                        </p:attrNameLst>
                                      </p:cBhvr>
                                      <p:to>
                                        <p:strVal val="visible"/>
                                      </p:to>
                                    </p:set>
                                    <p:animEffect transition="in" filter="plus(in)">
                                      <p:cBhvr>
                                        <p:cTn id="15" dur="2000"/>
                                        <p:tgtEl>
                                          <p:spTgt spid="50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09538"/>
            <a:ext cx="7162800" cy="563562"/>
          </a:xfrm>
        </p:spPr>
        <p:txBody>
          <a:bodyPr/>
          <a:lstStyle/>
          <a:p>
            <a:pPr algn="ctr"/>
            <a:r>
              <a:rPr lang="en-US" dirty="0" err="1">
                <a:latin typeface="Times New Roman" pitchFamily="18" charset="0"/>
                <a:cs typeface="Times New Roman" pitchFamily="18" charset="0"/>
              </a:rPr>
              <a:t>Phương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TNCN</a:t>
            </a:r>
          </a:p>
        </p:txBody>
      </p:sp>
      <p:sp>
        <p:nvSpPr>
          <p:cNvPr id="28675" name="AutoShape 3" descr="Hướng dẫn tính thuế thu nhập doanh nghiệp tạm tính quý mới nhất | Bài viết  hay | Tin tứ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graphicFrame>
        <p:nvGraphicFramePr>
          <p:cNvPr id="6" name="Table 5"/>
          <p:cNvGraphicFramePr>
            <a:graphicFrameLocks noGrp="1"/>
          </p:cNvGraphicFramePr>
          <p:nvPr/>
        </p:nvGraphicFramePr>
        <p:xfrm>
          <a:off x="152401" y="892810"/>
          <a:ext cx="7696199" cy="402400"/>
        </p:xfrm>
        <a:graphic>
          <a:graphicData uri="http://schemas.openxmlformats.org/drawingml/2006/table">
            <a:tbl>
              <a:tblPr/>
              <a:tblGrid>
                <a:gridCol w="2636056">
                  <a:extLst>
                    <a:ext uri="{9D8B030D-6E8A-4147-A177-3AD203B41FA5}">
                      <a16:colId xmlns:a16="http://schemas.microsoft.com/office/drawing/2014/main" val="20000"/>
                    </a:ext>
                  </a:extLst>
                </a:gridCol>
                <a:gridCol w="162560">
                  <a:extLst>
                    <a:ext uri="{9D8B030D-6E8A-4147-A177-3AD203B41FA5}">
                      <a16:colId xmlns:a16="http://schemas.microsoft.com/office/drawing/2014/main" val="20001"/>
                    </a:ext>
                  </a:extLst>
                </a:gridCol>
                <a:gridCol w="2518755">
                  <a:extLst>
                    <a:ext uri="{9D8B030D-6E8A-4147-A177-3AD203B41FA5}">
                      <a16:colId xmlns:a16="http://schemas.microsoft.com/office/drawing/2014/main" val="20002"/>
                    </a:ext>
                  </a:extLst>
                </a:gridCol>
                <a:gridCol w="279862">
                  <a:extLst>
                    <a:ext uri="{9D8B030D-6E8A-4147-A177-3AD203B41FA5}">
                      <a16:colId xmlns:a16="http://schemas.microsoft.com/office/drawing/2014/main" val="20003"/>
                    </a:ext>
                  </a:extLst>
                </a:gridCol>
                <a:gridCol w="2098966">
                  <a:extLst>
                    <a:ext uri="{9D8B030D-6E8A-4147-A177-3AD203B41FA5}">
                      <a16:colId xmlns:a16="http://schemas.microsoft.com/office/drawing/2014/main" val="20004"/>
                    </a:ext>
                  </a:extLst>
                </a:gridCol>
              </a:tblGrid>
              <a:tr h="0">
                <a:tc>
                  <a:txBody>
                    <a:bodyPr/>
                    <a:lstStyle/>
                    <a:p>
                      <a:pPr algn="ctr">
                        <a:lnSpc>
                          <a:spcPct val="150000"/>
                        </a:lnSpc>
                        <a:spcAft>
                          <a:spcPts val="0"/>
                        </a:spcAft>
                      </a:pPr>
                      <a:r>
                        <a:rPr lang="en-US" sz="2000" b="1" i="1" dirty="0" err="1">
                          <a:latin typeface="Times New Roman"/>
                          <a:ea typeface="Times New Roman"/>
                          <a:cs typeface="Times New Roman"/>
                        </a:rPr>
                        <a:t>Thuế</a:t>
                      </a:r>
                      <a:r>
                        <a:rPr lang="en-US" sz="2000" b="1" i="1" dirty="0">
                          <a:latin typeface="Times New Roman"/>
                          <a:ea typeface="Times New Roman"/>
                          <a:cs typeface="Times New Roman"/>
                        </a:rPr>
                        <a:t> TNCN </a:t>
                      </a:r>
                      <a:r>
                        <a:rPr lang="en-US" sz="2000" b="1" i="1" dirty="0" err="1">
                          <a:latin typeface="Times New Roman"/>
                          <a:ea typeface="Times New Roman"/>
                          <a:cs typeface="Times New Roman"/>
                        </a:rPr>
                        <a:t>phải</a:t>
                      </a:r>
                      <a:r>
                        <a:rPr lang="en-US" sz="2000" b="1" i="1" dirty="0">
                          <a:latin typeface="Times New Roman"/>
                          <a:ea typeface="Times New Roman"/>
                          <a:cs typeface="Times New Roman"/>
                        </a:rPr>
                        <a:t> </a:t>
                      </a:r>
                      <a:r>
                        <a:rPr lang="en-US" sz="2000" b="1" i="1" dirty="0" err="1">
                          <a:latin typeface="Times New Roman"/>
                          <a:ea typeface="Times New Roman"/>
                          <a:cs typeface="Times New Roman"/>
                        </a:rPr>
                        <a:t>nộp</a:t>
                      </a:r>
                      <a:endParaRPr lang="vi-VN" sz="2000" b="1" dirty="0">
                        <a:latin typeface=".VnTime"/>
                        <a:ea typeface="Times New Roman"/>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000" b="1">
                          <a:latin typeface="Times New Roman"/>
                          <a:ea typeface="Times New Roman"/>
                          <a:cs typeface="Times New Roman"/>
                        </a:rPr>
                        <a:t>=</a:t>
                      </a:r>
                      <a:endParaRPr lang="vi-VN" sz="2000" b="1">
                        <a:latin typeface=".VnTime"/>
                        <a:ea typeface="Times New Roman"/>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000" b="1" i="1" dirty="0">
                          <a:latin typeface="Times New Roman"/>
                          <a:ea typeface="Times New Roman"/>
                          <a:cs typeface="Times New Roman"/>
                        </a:rPr>
                        <a:t>Thu </a:t>
                      </a:r>
                      <a:r>
                        <a:rPr lang="en-US" sz="2000" b="1" i="1" dirty="0" err="1">
                          <a:latin typeface="Times New Roman"/>
                          <a:ea typeface="Times New Roman"/>
                          <a:cs typeface="Times New Roman"/>
                        </a:rPr>
                        <a:t>nhập</a:t>
                      </a:r>
                      <a:r>
                        <a:rPr lang="en-US" sz="2000" b="1" i="1" dirty="0">
                          <a:latin typeface="Times New Roman"/>
                          <a:ea typeface="Times New Roman"/>
                          <a:cs typeface="Times New Roman"/>
                        </a:rPr>
                        <a:t> </a:t>
                      </a:r>
                      <a:r>
                        <a:rPr lang="en-US" sz="2000" b="1" i="1" dirty="0" err="1">
                          <a:latin typeface="Times New Roman"/>
                          <a:ea typeface="Times New Roman"/>
                          <a:cs typeface="Times New Roman"/>
                        </a:rPr>
                        <a:t>tính</a:t>
                      </a:r>
                      <a:r>
                        <a:rPr lang="en-US" sz="2000" b="1" i="1" dirty="0">
                          <a:latin typeface="Times New Roman"/>
                          <a:ea typeface="Times New Roman"/>
                          <a:cs typeface="Times New Roman"/>
                        </a:rPr>
                        <a:t> </a:t>
                      </a:r>
                      <a:r>
                        <a:rPr lang="en-US" sz="2000" b="1" i="1" dirty="0" err="1">
                          <a:latin typeface="Times New Roman"/>
                          <a:ea typeface="Times New Roman"/>
                          <a:cs typeface="Times New Roman"/>
                        </a:rPr>
                        <a:t>thuế</a:t>
                      </a:r>
                      <a:endParaRPr lang="vi-VN" sz="2000" b="1" dirty="0">
                        <a:latin typeface=".VnTime"/>
                        <a:ea typeface="Times New Roman"/>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000" b="1" dirty="0">
                          <a:latin typeface="Times New Roman"/>
                          <a:ea typeface="Times New Roman"/>
                          <a:cs typeface="Times New Roman"/>
                        </a:rPr>
                        <a:t>-</a:t>
                      </a:r>
                      <a:endParaRPr lang="vi-VN" sz="2000" b="1" dirty="0">
                        <a:latin typeface=".VnTime"/>
                        <a:ea typeface="Times New Roman"/>
                        <a:cs typeface="Times New Roman"/>
                      </a:endParaRPr>
                    </a:p>
                  </a:txBody>
                  <a:tcPr marL="68580" marR="68580" marT="0" marB="0" anchor="ctr">
                    <a:lnL>
                      <a:noFill/>
                    </a:lnL>
                    <a:lnR>
                      <a:noFill/>
                    </a:lnR>
                    <a:lnT>
                      <a:noFill/>
                    </a:lnT>
                    <a:lnB>
                      <a:noFill/>
                    </a:lnB>
                  </a:tcPr>
                </a:tc>
                <a:tc>
                  <a:txBody>
                    <a:bodyPr/>
                    <a:lstStyle/>
                    <a:p>
                      <a:pPr algn="ctr">
                        <a:lnSpc>
                          <a:spcPct val="150000"/>
                        </a:lnSpc>
                        <a:spcAft>
                          <a:spcPts val="0"/>
                        </a:spcAft>
                      </a:pPr>
                      <a:r>
                        <a:rPr lang="en-US" sz="2000" b="1" i="1" dirty="0" err="1">
                          <a:latin typeface="Times New Roman"/>
                          <a:ea typeface="Times New Roman"/>
                          <a:cs typeface="Times New Roman"/>
                        </a:rPr>
                        <a:t>Thuế</a:t>
                      </a:r>
                      <a:r>
                        <a:rPr lang="en-US" sz="2000" b="1" i="1" dirty="0">
                          <a:latin typeface="Times New Roman"/>
                          <a:ea typeface="Times New Roman"/>
                          <a:cs typeface="Times New Roman"/>
                        </a:rPr>
                        <a:t> </a:t>
                      </a:r>
                      <a:r>
                        <a:rPr lang="en-US" sz="2000" b="1" i="1" dirty="0" err="1">
                          <a:latin typeface="Times New Roman"/>
                          <a:ea typeface="Times New Roman"/>
                          <a:cs typeface="Times New Roman"/>
                        </a:rPr>
                        <a:t>suất</a:t>
                      </a:r>
                      <a:endParaRPr lang="vi-VN" sz="2000" b="1" dirty="0">
                        <a:latin typeface=".VnTime"/>
                        <a:ea typeface="Times New Roman"/>
                        <a:cs typeface="Times New Roman"/>
                      </a:endParaRPr>
                    </a:p>
                  </a:txBody>
                  <a:tcPr marL="68580" marR="6858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7" name="Picture 5" descr="Khấu trừ thuế TNCN với tiền bồi thường từ bảo hiểm nhân thọ"/>
          <p:cNvPicPr>
            <a:picLocks noChangeAspect="1" noChangeArrowheads="1"/>
          </p:cNvPicPr>
          <p:nvPr/>
        </p:nvPicPr>
        <p:blipFill>
          <a:blip r:embed="rId2" cstate="print"/>
          <a:srcRect/>
          <a:stretch>
            <a:fillRect/>
          </a:stretch>
        </p:blipFill>
        <p:spPr bwMode="auto">
          <a:xfrm>
            <a:off x="5181600" y="2057400"/>
            <a:ext cx="3810000" cy="4572000"/>
          </a:xfrm>
          <a:prstGeom prst="rect">
            <a:avLst/>
          </a:prstGeom>
          <a:noFill/>
        </p:spPr>
      </p:pic>
      <p:sp>
        <p:nvSpPr>
          <p:cNvPr id="49153" name="Rectangle 1"/>
          <p:cNvSpPr>
            <a:spLocks noChangeArrowheads="1"/>
          </p:cNvSpPr>
          <p:nvPr/>
        </p:nvSpPr>
        <p:spPr bwMode="auto">
          <a:xfrm>
            <a:off x="306249" y="1322458"/>
            <a:ext cx="8531503"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en-US" sz="20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Để</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thuận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tiện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cho</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việc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thể</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áp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dụng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phương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rút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gọn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sau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0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r>
              <a:rPr kumimoji="0" lang="en-US" sz="20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sz="20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quy</a:t>
            </a:r>
            <a:r>
              <a:rPr kumimoji="0" lang="en-US" sz="20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sz="20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rõ</a:t>
            </a:r>
            <a:r>
              <a:rPr kumimoji="0" lang="en-US" sz="20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tại</a:t>
            </a:r>
            <a:r>
              <a:rPr kumimoji="0" lang="en-US" sz="20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0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2 </a:t>
            </a:r>
            <a:r>
              <a:rPr kumimoji="0" lang="en-US" sz="20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điều</a:t>
            </a:r>
            <a:r>
              <a:rPr kumimoji="0" lang="en-US" sz="20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7 </a:t>
            </a:r>
            <a:r>
              <a:rPr kumimoji="0" lang="en-US" sz="20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a:t>
            </a:r>
            <a:r>
              <a:rPr kumimoji="0" lang="en-US" sz="20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Phụ</a:t>
            </a:r>
            <a:r>
              <a:rPr kumimoji="0" lang="en-US" sz="20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lục</a:t>
            </a:r>
            <a:r>
              <a:rPr kumimoji="0" lang="en-US" sz="20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01/PL-TNCN)</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p:txBody>
      </p:sp>
      <p:graphicFrame>
        <p:nvGraphicFramePr>
          <p:cNvPr id="9" name="Table 8"/>
          <p:cNvGraphicFramePr>
            <a:graphicFrameLocks noGrp="1"/>
          </p:cNvGraphicFramePr>
          <p:nvPr/>
        </p:nvGraphicFramePr>
        <p:xfrm>
          <a:off x="152400" y="2133600"/>
          <a:ext cx="4876800" cy="4419597"/>
        </p:xfrm>
        <a:graphic>
          <a:graphicData uri="http://schemas.openxmlformats.org/drawingml/2006/table">
            <a:tbl>
              <a:tblPr/>
              <a:tblGrid>
                <a:gridCol w="6858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12954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tblGrid>
              <a:tr h="276512">
                <a:tc rowSpan="2">
                  <a:txBody>
                    <a:bodyPr/>
                    <a:lstStyle/>
                    <a:p>
                      <a:pPr algn="ctr">
                        <a:lnSpc>
                          <a:spcPct val="150000"/>
                        </a:lnSpc>
                        <a:spcAft>
                          <a:spcPts val="0"/>
                        </a:spcAft>
                      </a:pPr>
                      <a:r>
                        <a:rPr lang="en-US" sz="900" b="1" dirty="0" err="1">
                          <a:latin typeface="Times New Roman"/>
                          <a:ea typeface="Times New Roman"/>
                          <a:cs typeface="Times New Roman"/>
                        </a:rPr>
                        <a:t>Bậc</a:t>
                      </a:r>
                      <a:endParaRPr lang="vi-VN" sz="1000" dirty="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rowSpan="2">
                  <a:txBody>
                    <a:bodyPr/>
                    <a:lstStyle/>
                    <a:p>
                      <a:pPr algn="ctr">
                        <a:lnSpc>
                          <a:spcPct val="150000"/>
                        </a:lnSpc>
                        <a:spcAft>
                          <a:spcPts val="0"/>
                        </a:spcAft>
                      </a:pPr>
                      <a:r>
                        <a:rPr lang="en-US" sz="900" b="1">
                          <a:latin typeface="Times New Roman"/>
                          <a:ea typeface="Times New Roman"/>
                          <a:cs typeface="Times New Roman"/>
                        </a:rPr>
                        <a:t>Thu nhập tính thuế /tháng</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rowSpan="2">
                  <a:txBody>
                    <a:bodyPr/>
                    <a:lstStyle/>
                    <a:p>
                      <a:pPr algn="ctr">
                        <a:lnSpc>
                          <a:spcPct val="150000"/>
                        </a:lnSpc>
                        <a:spcAft>
                          <a:spcPts val="0"/>
                        </a:spcAft>
                      </a:pPr>
                      <a:r>
                        <a:rPr lang="en-US" sz="900" b="1">
                          <a:latin typeface="Times New Roman"/>
                          <a:ea typeface="Times New Roman"/>
                          <a:cs typeface="Times New Roman"/>
                        </a:rPr>
                        <a:t>Thuế suất</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gridSpan="2">
                  <a:txBody>
                    <a:bodyPr/>
                    <a:lstStyle/>
                    <a:p>
                      <a:pPr algn="ctr">
                        <a:lnSpc>
                          <a:spcPct val="150000"/>
                        </a:lnSpc>
                        <a:spcAft>
                          <a:spcPts val="0"/>
                        </a:spcAft>
                      </a:pPr>
                      <a:r>
                        <a:rPr lang="en-US" sz="900" b="1">
                          <a:latin typeface="Times New Roman"/>
                          <a:ea typeface="Times New Roman"/>
                          <a:cs typeface="Times New Roman"/>
                        </a:rPr>
                        <a:t>Tính số thuế phải nộp</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hMerge="1">
                  <a:txBody>
                    <a:bodyPr/>
                    <a:lstStyle/>
                    <a:p>
                      <a:endParaRPr lang="vi-VN"/>
                    </a:p>
                  </a:txBody>
                  <a:tcPr/>
                </a:tc>
                <a:extLst>
                  <a:ext uri="{0D108BD9-81ED-4DB2-BD59-A6C34878D82A}">
                    <a16:rowId xmlns:a16="http://schemas.microsoft.com/office/drawing/2014/main" val="10000"/>
                  </a:ext>
                </a:extLst>
              </a:tr>
              <a:tr h="662251">
                <a:tc vMerge="1">
                  <a:txBody>
                    <a:bodyPr/>
                    <a:lstStyle/>
                    <a:p>
                      <a:endParaRPr lang="vi-VN"/>
                    </a:p>
                  </a:txBody>
                  <a:tcPr/>
                </a:tc>
                <a:tc vMerge="1">
                  <a:txBody>
                    <a:bodyPr/>
                    <a:lstStyle/>
                    <a:p>
                      <a:endParaRPr lang="vi-VN"/>
                    </a:p>
                  </a:txBody>
                  <a:tcPr/>
                </a:tc>
                <a:tc vMerge="1">
                  <a:txBody>
                    <a:bodyPr/>
                    <a:lstStyle/>
                    <a:p>
                      <a:endParaRPr lang="vi-VN"/>
                    </a:p>
                  </a:txBody>
                  <a:tcPr/>
                </a:tc>
                <a:tc>
                  <a:txBody>
                    <a:bodyPr/>
                    <a:lstStyle/>
                    <a:p>
                      <a:pPr algn="ctr">
                        <a:lnSpc>
                          <a:spcPct val="150000"/>
                        </a:lnSpc>
                        <a:spcAft>
                          <a:spcPts val="0"/>
                        </a:spcAft>
                      </a:pPr>
                      <a:r>
                        <a:rPr lang="en-US" sz="900" b="1">
                          <a:latin typeface="Times New Roman"/>
                          <a:ea typeface="Times New Roman"/>
                          <a:cs typeface="Times New Roman"/>
                        </a:rPr>
                        <a:t>Cách 1</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ctr">
                        <a:lnSpc>
                          <a:spcPct val="150000"/>
                        </a:lnSpc>
                        <a:spcAft>
                          <a:spcPts val="0"/>
                        </a:spcAft>
                      </a:pPr>
                      <a:r>
                        <a:rPr lang="en-US" sz="900" b="1">
                          <a:latin typeface="Times New Roman"/>
                          <a:ea typeface="Times New Roman"/>
                          <a:cs typeface="Times New Roman"/>
                        </a:rPr>
                        <a:t>Cách 2</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extLst>
                  <a:ext uri="{0D108BD9-81ED-4DB2-BD59-A6C34878D82A}">
                    <a16:rowId xmlns:a16="http://schemas.microsoft.com/office/drawing/2014/main" val="10001"/>
                  </a:ext>
                </a:extLst>
              </a:tr>
              <a:tr h="497262">
                <a:tc>
                  <a:txBody>
                    <a:bodyPr/>
                    <a:lstStyle/>
                    <a:p>
                      <a:pPr algn="ctr">
                        <a:lnSpc>
                          <a:spcPct val="150000"/>
                        </a:lnSpc>
                        <a:spcAft>
                          <a:spcPts val="0"/>
                        </a:spcAft>
                      </a:pPr>
                      <a:r>
                        <a:rPr lang="en-US" sz="900">
                          <a:latin typeface="Times New Roman"/>
                          <a:ea typeface="Times New Roman"/>
                          <a:cs typeface="Times New Roman"/>
                        </a:rPr>
                        <a:t>1</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Đến 5 triệu đồng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ctr">
                        <a:lnSpc>
                          <a:spcPct val="150000"/>
                        </a:lnSpc>
                        <a:spcAft>
                          <a:spcPts val="0"/>
                        </a:spcAft>
                      </a:pPr>
                      <a:r>
                        <a:rPr lang="en-US" sz="900">
                          <a:latin typeface="Times New Roman"/>
                          <a:ea typeface="Times New Roman"/>
                          <a:cs typeface="Times New Roman"/>
                        </a:rPr>
                        <a:t>5%</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0 trđ + 5% TNTT</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5% TNTT</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extLst>
                  <a:ext uri="{0D108BD9-81ED-4DB2-BD59-A6C34878D82A}">
                    <a16:rowId xmlns:a16="http://schemas.microsoft.com/office/drawing/2014/main" val="10002"/>
                  </a:ext>
                </a:extLst>
              </a:tr>
              <a:tr h="497262">
                <a:tc>
                  <a:txBody>
                    <a:bodyPr/>
                    <a:lstStyle/>
                    <a:p>
                      <a:pPr algn="ctr">
                        <a:lnSpc>
                          <a:spcPct val="150000"/>
                        </a:lnSpc>
                        <a:spcAft>
                          <a:spcPts val="0"/>
                        </a:spcAft>
                      </a:pPr>
                      <a:r>
                        <a:rPr lang="en-US" sz="900">
                          <a:latin typeface="Times New Roman"/>
                          <a:ea typeface="Times New Roman"/>
                          <a:cs typeface="Times New Roman"/>
                        </a:rPr>
                        <a:t>2</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Trên 5 trđ đến 10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ctr">
                        <a:lnSpc>
                          <a:spcPct val="150000"/>
                        </a:lnSpc>
                        <a:spcAft>
                          <a:spcPts val="0"/>
                        </a:spcAft>
                      </a:pPr>
                      <a:r>
                        <a:rPr lang="en-US" sz="900">
                          <a:latin typeface="Times New Roman"/>
                          <a:ea typeface="Times New Roman"/>
                          <a:cs typeface="Times New Roman"/>
                        </a:rPr>
                        <a:t>10%</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0,25 trđ + 10% TNTT trên 5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10% TNTT – 0,25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extLst>
                  <a:ext uri="{0D108BD9-81ED-4DB2-BD59-A6C34878D82A}">
                    <a16:rowId xmlns:a16="http://schemas.microsoft.com/office/drawing/2014/main" val="10003"/>
                  </a:ext>
                </a:extLst>
              </a:tr>
              <a:tr h="497262">
                <a:tc>
                  <a:txBody>
                    <a:bodyPr/>
                    <a:lstStyle/>
                    <a:p>
                      <a:pPr algn="ctr">
                        <a:lnSpc>
                          <a:spcPct val="150000"/>
                        </a:lnSpc>
                        <a:spcAft>
                          <a:spcPts val="0"/>
                        </a:spcAft>
                      </a:pPr>
                      <a:r>
                        <a:rPr lang="en-US" sz="900" dirty="0">
                          <a:latin typeface="Times New Roman"/>
                          <a:ea typeface="Times New Roman"/>
                          <a:cs typeface="Times New Roman"/>
                        </a:rPr>
                        <a:t>3</a:t>
                      </a:r>
                      <a:endParaRPr lang="vi-VN" sz="1000" dirty="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Trên 10 trđ đến 18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ctr">
                        <a:lnSpc>
                          <a:spcPct val="150000"/>
                        </a:lnSpc>
                        <a:spcAft>
                          <a:spcPts val="0"/>
                        </a:spcAft>
                      </a:pPr>
                      <a:r>
                        <a:rPr lang="en-US" sz="900">
                          <a:latin typeface="Times New Roman"/>
                          <a:ea typeface="Times New Roman"/>
                          <a:cs typeface="Times New Roman"/>
                        </a:rPr>
                        <a:t>15%</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0,75 trđ + 15% TNTT trên 10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15% TNTT – 0,75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extLst>
                  <a:ext uri="{0D108BD9-81ED-4DB2-BD59-A6C34878D82A}">
                    <a16:rowId xmlns:a16="http://schemas.microsoft.com/office/drawing/2014/main" val="10004"/>
                  </a:ext>
                </a:extLst>
              </a:tr>
              <a:tr h="497262">
                <a:tc>
                  <a:txBody>
                    <a:bodyPr/>
                    <a:lstStyle/>
                    <a:p>
                      <a:pPr algn="ctr">
                        <a:lnSpc>
                          <a:spcPct val="150000"/>
                        </a:lnSpc>
                        <a:spcAft>
                          <a:spcPts val="0"/>
                        </a:spcAft>
                      </a:pPr>
                      <a:r>
                        <a:rPr lang="en-US" sz="900">
                          <a:latin typeface="Times New Roman"/>
                          <a:ea typeface="Times New Roman"/>
                          <a:cs typeface="Times New Roman"/>
                        </a:rPr>
                        <a:t>4</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Trên 18 trđ đến 32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ctr">
                        <a:lnSpc>
                          <a:spcPct val="150000"/>
                        </a:lnSpc>
                        <a:spcAft>
                          <a:spcPts val="0"/>
                        </a:spcAft>
                      </a:pPr>
                      <a:r>
                        <a:rPr lang="en-US" sz="900">
                          <a:latin typeface="Times New Roman"/>
                          <a:ea typeface="Times New Roman"/>
                          <a:cs typeface="Times New Roman"/>
                        </a:rPr>
                        <a:t>20%</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1,95 trđ + 20% TNTT trên 18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20% TNTT – 1,65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extLst>
                  <a:ext uri="{0D108BD9-81ED-4DB2-BD59-A6C34878D82A}">
                    <a16:rowId xmlns:a16="http://schemas.microsoft.com/office/drawing/2014/main" val="10005"/>
                  </a:ext>
                </a:extLst>
              </a:tr>
              <a:tr h="497262">
                <a:tc>
                  <a:txBody>
                    <a:bodyPr/>
                    <a:lstStyle/>
                    <a:p>
                      <a:pPr algn="ctr">
                        <a:lnSpc>
                          <a:spcPct val="150000"/>
                        </a:lnSpc>
                        <a:spcAft>
                          <a:spcPts val="0"/>
                        </a:spcAft>
                      </a:pPr>
                      <a:r>
                        <a:rPr lang="en-US" sz="900" dirty="0">
                          <a:latin typeface="Times New Roman"/>
                          <a:ea typeface="Times New Roman"/>
                          <a:cs typeface="Times New Roman"/>
                        </a:rPr>
                        <a:t>5</a:t>
                      </a:r>
                      <a:endParaRPr lang="vi-VN" sz="1000" dirty="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Trên 32 trđ đến 52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ctr">
                        <a:lnSpc>
                          <a:spcPct val="150000"/>
                        </a:lnSpc>
                        <a:spcAft>
                          <a:spcPts val="0"/>
                        </a:spcAft>
                      </a:pPr>
                      <a:r>
                        <a:rPr lang="en-US" sz="900">
                          <a:latin typeface="Times New Roman"/>
                          <a:ea typeface="Times New Roman"/>
                          <a:cs typeface="Times New Roman"/>
                        </a:rPr>
                        <a:t>25%</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4,75 trđ + 25% TNTT trên 32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25% TNTT – 3,25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extLst>
                  <a:ext uri="{0D108BD9-81ED-4DB2-BD59-A6C34878D82A}">
                    <a16:rowId xmlns:a16="http://schemas.microsoft.com/office/drawing/2014/main" val="10006"/>
                  </a:ext>
                </a:extLst>
              </a:tr>
              <a:tr h="497262">
                <a:tc>
                  <a:txBody>
                    <a:bodyPr/>
                    <a:lstStyle/>
                    <a:p>
                      <a:pPr algn="ctr">
                        <a:lnSpc>
                          <a:spcPct val="150000"/>
                        </a:lnSpc>
                        <a:spcAft>
                          <a:spcPts val="0"/>
                        </a:spcAft>
                      </a:pPr>
                      <a:r>
                        <a:rPr lang="en-US" sz="900">
                          <a:latin typeface="Times New Roman"/>
                          <a:ea typeface="Times New Roman"/>
                          <a:cs typeface="Times New Roman"/>
                        </a:rPr>
                        <a:t>6</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Trên 52 trđ đến 80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ctr">
                        <a:lnSpc>
                          <a:spcPct val="150000"/>
                        </a:lnSpc>
                        <a:spcAft>
                          <a:spcPts val="0"/>
                        </a:spcAft>
                      </a:pPr>
                      <a:r>
                        <a:rPr lang="en-US" sz="900">
                          <a:latin typeface="Times New Roman"/>
                          <a:ea typeface="Times New Roman"/>
                          <a:cs typeface="Times New Roman"/>
                        </a:rPr>
                        <a:t>30%</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9,75 trđ + 30% TNTT trên 52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30 % TNTT – 5,85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extLst>
                  <a:ext uri="{0D108BD9-81ED-4DB2-BD59-A6C34878D82A}">
                    <a16:rowId xmlns:a16="http://schemas.microsoft.com/office/drawing/2014/main" val="10007"/>
                  </a:ext>
                </a:extLst>
              </a:tr>
              <a:tr h="497262">
                <a:tc>
                  <a:txBody>
                    <a:bodyPr/>
                    <a:lstStyle/>
                    <a:p>
                      <a:pPr algn="ctr">
                        <a:lnSpc>
                          <a:spcPct val="150000"/>
                        </a:lnSpc>
                        <a:spcAft>
                          <a:spcPts val="0"/>
                        </a:spcAft>
                      </a:pPr>
                      <a:r>
                        <a:rPr lang="en-US" sz="900">
                          <a:latin typeface="Times New Roman"/>
                          <a:ea typeface="Times New Roman"/>
                          <a:cs typeface="Times New Roman"/>
                        </a:rPr>
                        <a:t>7</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Trên 80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ctr">
                        <a:lnSpc>
                          <a:spcPct val="150000"/>
                        </a:lnSpc>
                        <a:spcAft>
                          <a:spcPts val="0"/>
                        </a:spcAft>
                      </a:pPr>
                      <a:r>
                        <a:rPr lang="en-US" sz="900">
                          <a:latin typeface="Times New Roman"/>
                          <a:ea typeface="Times New Roman"/>
                          <a:cs typeface="Times New Roman"/>
                        </a:rPr>
                        <a:t>35%</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a:latin typeface="Times New Roman"/>
                          <a:ea typeface="Times New Roman"/>
                          <a:cs typeface="Times New Roman"/>
                        </a:rPr>
                        <a:t>18,15 trđ + 35% TNTT trên 80 trđ</a:t>
                      </a:r>
                      <a:endParaRPr lang="vi-VN" sz="100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tc>
                  <a:txBody>
                    <a:bodyPr/>
                    <a:lstStyle/>
                    <a:p>
                      <a:pPr algn="just">
                        <a:lnSpc>
                          <a:spcPct val="150000"/>
                        </a:lnSpc>
                        <a:spcAft>
                          <a:spcPts val="0"/>
                        </a:spcAft>
                      </a:pPr>
                      <a:r>
                        <a:rPr lang="en-US" sz="900" dirty="0">
                          <a:latin typeface="Times New Roman"/>
                          <a:ea typeface="Times New Roman"/>
                          <a:cs typeface="Times New Roman"/>
                        </a:rPr>
                        <a:t>35% TNTT – 9,85 </a:t>
                      </a:r>
                      <a:r>
                        <a:rPr lang="en-US" sz="900" dirty="0" err="1">
                          <a:latin typeface="Times New Roman"/>
                          <a:ea typeface="Times New Roman"/>
                          <a:cs typeface="Times New Roman"/>
                        </a:rPr>
                        <a:t>trđ</a:t>
                      </a:r>
                      <a:endParaRPr lang="vi-VN" sz="1000" dirty="0">
                        <a:latin typeface=".VnTime"/>
                        <a:ea typeface="Times New Roman"/>
                        <a:cs typeface="Times New Roman"/>
                      </a:endParaRPr>
                    </a:p>
                  </a:txBody>
                  <a:tcPr marL="25985" marR="25985" marT="25985" marB="25985" anchor="ctr">
                    <a:lnL>
                      <a:noFill/>
                    </a:lnL>
                    <a:lnR>
                      <a:noFill/>
                    </a:lnR>
                    <a:lnT>
                      <a:noFill/>
                    </a:lnT>
                    <a:lnB>
                      <a:noFill/>
                    </a:lnB>
                    <a:solidFill>
                      <a:srgbClr val="FFFFFF"/>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78498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0"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edge">
                                      <p:cBhvr>
                                        <p:cTn id="12" dur="2000"/>
                                        <p:tgtEl>
                                          <p:spTgt spid="7"/>
                                        </p:tgtEl>
                                      </p:cBhvr>
                                    </p:animEffect>
                                  </p:childTnLst>
                                </p:cTn>
                              </p:par>
                              <p:par>
                                <p:cTn id="13" presetID="21"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4)">
                                      <p:cBhvr>
                                        <p:cTn id="15" dur="2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49153"/>
                                        </p:tgtEl>
                                        <p:attrNameLst>
                                          <p:attrName>style.visibility</p:attrName>
                                        </p:attrNameLst>
                                      </p:cBhvr>
                                      <p:to>
                                        <p:strVal val="visible"/>
                                      </p:to>
                                    </p:set>
                                    <p:animEffect transition="in" filter="wheel(4)">
                                      <p:cBhvr>
                                        <p:cTn id="20" dur="2000"/>
                                        <p:tgtEl>
                                          <p:spTgt spid="49153"/>
                                        </p:tgtEl>
                                      </p:cBhvr>
                                    </p:animEffect>
                                  </p:childTnLst>
                                </p:cTn>
                              </p:par>
                              <p:par>
                                <p:cTn id="21" presetID="21"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heel(4)">
                                      <p:cBhvr>
                                        <p:cTn id="2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9153"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5410200" cy="563562"/>
          </a:xfrm>
        </p:spPr>
        <p:txBody>
          <a:bodyPr/>
          <a:lstStyle/>
          <a:p>
            <a:r>
              <a:rPr lang="en-US" sz="2800" b="0" i="1" dirty="0">
                <a:latin typeface="Times New Roman" pitchFamily="18" charset="0"/>
                <a:cs typeface="Times New Roman" pitchFamily="18" charset="0"/>
              </a:rPr>
              <a:t>2.2.2.3. </a:t>
            </a:r>
            <a:r>
              <a:rPr lang="en-US" sz="2800" b="0" i="1" dirty="0" err="1">
                <a:latin typeface="Times New Roman" pitchFamily="18" charset="0"/>
                <a:cs typeface="Times New Roman" pitchFamily="18" charset="0"/>
              </a:rPr>
              <a:t>Kê</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khai</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và</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nộp</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thuế</a:t>
            </a:r>
            <a:endParaRPr lang="vi-VN" sz="2800" b="0" dirty="0">
              <a:latin typeface="Times New Roman" pitchFamily="18" charset="0"/>
              <a:cs typeface="Times New Roman" pitchFamily="18" charset="0"/>
            </a:endParaRPr>
          </a:p>
        </p:txBody>
      </p:sp>
      <p:sp>
        <p:nvSpPr>
          <p:cNvPr id="4" name="Rectangle 3"/>
          <p:cNvSpPr/>
          <p:nvPr/>
        </p:nvSpPr>
        <p:spPr>
          <a:xfrm>
            <a:off x="381000" y="1246525"/>
            <a:ext cx="2743200" cy="5016758"/>
          </a:xfrm>
          <a:prstGeom prst="rect">
            <a:avLst/>
          </a:prstGeom>
        </p:spPr>
        <p:txBody>
          <a:bodyPr wrap="square">
            <a:spAutoFit/>
          </a:bodyPr>
          <a:lstStyle/>
          <a:p>
            <a:pPr algn="just"/>
            <a:r>
              <a:rPr lang="vi-VN" sz="2000" dirty="0">
                <a:latin typeface="Times New Roman" pitchFamily="18" charset="0"/>
                <a:cs typeface="Times New Roman" pitchFamily="18" charset="0"/>
              </a:rPr>
              <a:t>Tổ chức, cá nhân trả thu nhập thuộc diện chịu thuế thu nhập cá nhân và cá nhân có thu nhập thuộc diện chịu thuế thu nhập cá nhân thực hiện khai thuế, nộp thuế và quyết toán thuế theo quy định tại Điều 17 Nghị định số 83/2013/NĐ-CP ngày 22/7/2013 quy định chi tiết thi hành một số điều của Luật Quản lý thuế và Luật sửa đổi, bổ sung một số điều của Luật Quản lý thuế</a:t>
            </a:r>
          </a:p>
        </p:txBody>
      </p:sp>
      <p:sp>
        <p:nvSpPr>
          <p:cNvPr id="47106" name="AutoShape 2" descr="Cách tính thuế thu nhập cá nhân 2021 từ tiền lương, tiền công - Báo Người  lao độ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47107" name="Picture 3"/>
          <p:cNvPicPr>
            <a:picLocks noChangeAspect="1" noChangeArrowheads="1"/>
          </p:cNvPicPr>
          <p:nvPr/>
        </p:nvPicPr>
        <p:blipFill>
          <a:blip r:embed="rId2" cstate="print"/>
          <a:srcRect/>
          <a:stretch>
            <a:fillRect/>
          </a:stretch>
        </p:blipFill>
        <p:spPr bwMode="auto">
          <a:xfrm>
            <a:off x="3276600" y="1066800"/>
            <a:ext cx="5638800" cy="5410200"/>
          </a:xfrm>
          <a:prstGeom prst="rect">
            <a:avLst/>
          </a:prstGeom>
          <a:noFill/>
          <a:ln w="9525">
            <a:noFill/>
            <a:miter lim="800000"/>
            <a:headEnd/>
            <a:tailEnd/>
          </a:ln>
        </p:spPr>
      </p:pic>
    </p:spTree>
    <p:extLst>
      <p:ext uri="{BB962C8B-B14F-4D97-AF65-F5344CB8AC3E}">
        <p14:creationId xmlns:p14="http://schemas.microsoft.com/office/powerpoint/2010/main" val="773605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0658"/>
                                        </p:tgtEl>
                                        <p:attrNameLst>
                                          <p:attrName>style.visibility</p:attrName>
                                        </p:attrNameLst>
                                      </p:cBhvr>
                                      <p:to>
                                        <p:strVal val="visible"/>
                                      </p:to>
                                    </p:set>
                                    <p:animEffect transition="in" filter="circle(in)">
                                      <p:cBhvr>
                                        <p:cTn id="7" dur="2000"/>
                                        <p:tgtEl>
                                          <p:spTgt spid="70658"/>
                                        </p:tgtEl>
                                      </p:cBhvr>
                                    </p:animEffect>
                                  </p:childTnLst>
                                </p:cTn>
                              </p:par>
                              <p:par>
                                <p:cTn id="8" presetID="20" presetClass="entr" presetSubtype="0" fill="hold" nodeType="withEffect">
                                  <p:stCondLst>
                                    <p:cond delay="0"/>
                                  </p:stCondLst>
                                  <p:childTnLst>
                                    <p:set>
                                      <p:cBhvr>
                                        <p:cTn id="9" dur="1" fill="hold">
                                          <p:stCondLst>
                                            <p:cond delay="0"/>
                                          </p:stCondLst>
                                        </p:cTn>
                                        <p:tgtEl>
                                          <p:spTgt spid="47107"/>
                                        </p:tgtEl>
                                        <p:attrNameLst>
                                          <p:attrName>style.visibility</p:attrName>
                                        </p:attrNameLst>
                                      </p:cBhvr>
                                      <p:to>
                                        <p:strVal val="visible"/>
                                      </p:to>
                                    </p:set>
                                    <p:animEffect transition="in" filter="wedge">
                                      <p:cBhvr>
                                        <p:cTn id="10" dur="2000"/>
                                        <p:tgtEl>
                                          <p:spTgt spid="47107"/>
                                        </p:tgtEl>
                                      </p:cBhvr>
                                    </p:animEffect>
                                  </p:childTnLst>
                                </p:cTn>
                              </p:par>
                            </p:childTnLst>
                          </p:cTn>
                        </p:par>
                      </p:childTnLst>
                    </p:cTn>
                  </p:par>
                  <p:par>
                    <p:cTn id="11" fill="hold">
                      <p:stCondLst>
                        <p:cond delay="indefinite"/>
                      </p:stCondLst>
                      <p:childTnLst>
                        <p:par>
                          <p:cTn id="12" fill="hold">
                            <p:stCondLst>
                              <p:cond delay="0"/>
                            </p:stCondLst>
                            <p:childTnLst>
                              <p:par>
                                <p:cTn id="13" presetID="2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edge">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P spid="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457200" y="920889"/>
            <a:ext cx="3937975"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vi-VN" sz="2400" dirty="0">
                <a:latin typeface="Times New Roman" pitchFamily="18" charset="0"/>
                <a:cs typeface="Times New Roman" pitchFamily="18" charset="0"/>
              </a:rPr>
              <a:t>1. Khái niệm, đối tượng chịu thuế và đối tượng nộp thuế thu nhập doanh nghiệp</a:t>
            </a:r>
          </a:p>
          <a:p>
            <a:pPr algn="just"/>
            <a:r>
              <a:rPr lang="vi-VN" sz="2400" dirty="0">
                <a:latin typeface="Times New Roman" pitchFamily="18" charset="0"/>
                <a:cs typeface="Times New Roman" pitchFamily="18" charset="0"/>
              </a:rPr>
              <a:t>2. Trách nhiệm nộp hồ sơ khai thuế thu nhập doanh nghiệp cho cơ quan thuế</a:t>
            </a:r>
          </a:p>
          <a:p>
            <a:pPr algn="just"/>
            <a:r>
              <a:rPr lang="vi-VN" sz="2400" dirty="0">
                <a:latin typeface="Times New Roman" pitchFamily="18" charset="0"/>
                <a:cs typeface="Times New Roman" pitchFamily="18" charset="0"/>
              </a:rPr>
              <a:t>3. Hồ sơ khai thuế thu nhập doanh nghiệp</a:t>
            </a:r>
          </a:p>
          <a:p>
            <a:pPr algn="just"/>
            <a:r>
              <a:rPr lang="vi-VN" sz="2400" dirty="0">
                <a:latin typeface="Times New Roman" pitchFamily="18" charset="0"/>
                <a:cs typeface="Times New Roman" pitchFamily="18" charset="0"/>
              </a:rPr>
              <a:t>4. Khái niệm, đối tượng chịu thuế và đối tượng nộp thuế thu nhập cá nhân</a:t>
            </a:r>
          </a:p>
          <a:p>
            <a:pPr algn="just"/>
            <a:r>
              <a:rPr lang="vi-VN" sz="2400" dirty="0">
                <a:latin typeface="Times New Roman" pitchFamily="18" charset="0"/>
                <a:cs typeface="Times New Roman" pitchFamily="18" charset="0"/>
              </a:rPr>
              <a:t>5. Nguyên tắc khai thuế thu nhập cá nhân đối với tổ chức, cá nhân trả thu nhập chịu thuế thu nhập doanh nghiệp</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p:txBody>
      </p:sp>
      <p:sp>
        <p:nvSpPr>
          <p:cNvPr id="7" name="Rectangle 6"/>
          <p:cNvSpPr/>
          <p:nvPr/>
        </p:nvSpPr>
        <p:spPr>
          <a:xfrm>
            <a:off x="2545017" y="228600"/>
            <a:ext cx="3592522" cy="461665"/>
          </a:xfrm>
          <a:prstGeom prst="rect">
            <a:avLst/>
          </a:prstGeom>
        </p:spPr>
        <p:txBody>
          <a:bodyPr wrap="none">
            <a:spAutoFit/>
          </a:bodyPr>
          <a:lstStyle/>
          <a:p>
            <a:pPr lvl="0" algn="just"/>
            <a:r>
              <a:rPr lang="es-ES" sz="2400" b="1" dirty="0">
                <a:solidFill>
                  <a:schemeClr val="bg1"/>
                </a:solidFill>
                <a:latin typeface="Times New Roman" pitchFamily="18" charset="0"/>
                <a:ea typeface="Times New Roman" pitchFamily="18" charset="0"/>
                <a:cs typeface="Times New Roman" pitchFamily="18" charset="0"/>
              </a:rPr>
              <a:t>CÂU HỎI ÔN TẬP BÀI </a:t>
            </a:r>
            <a:r>
              <a:rPr lang="vi-VN" sz="2400" b="1" dirty="0">
                <a:solidFill>
                  <a:schemeClr val="bg1"/>
                </a:solidFill>
                <a:latin typeface="Times New Roman" pitchFamily="18" charset="0"/>
                <a:ea typeface="Times New Roman" pitchFamily="18" charset="0"/>
                <a:cs typeface="Times New Roman" pitchFamily="18" charset="0"/>
              </a:rPr>
              <a:t>2</a:t>
            </a:r>
            <a:endParaRPr lang="vi-VN" sz="2400" dirty="0">
              <a:solidFill>
                <a:schemeClr val="bg1"/>
              </a:solidFill>
              <a:latin typeface="Arial" pitchFamily="34" charset="0"/>
              <a:cs typeface="Arial" pitchFamily="34" charset="0"/>
            </a:endParaRPr>
          </a:p>
        </p:txBody>
      </p:sp>
      <p:sp>
        <p:nvSpPr>
          <p:cNvPr id="62467" name="AutoShape 3"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62469" name="AutoShape 5"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3074" name="AutoShape 2" descr="Thuế thu nhập doanh nghiệp là gì? - Long Việt Tax"/>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3076" name="AutoShape 4" descr="Chi tiết cách tính thuế thu nhập doanh nghiệp 201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3078" name="AutoShape 6" descr="Chi tiết cách tính thuế thu nhập doanh nghiệp 201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3080" name="Picture 8" descr="Giảm hồ sơ thi cấp chứng chỉ hành nghề dịch vụ làm thủ tục thuế"/>
          <p:cNvPicPr>
            <a:picLocks noChangeAspect="1" noChangeArrowheads="1"/>
          </p:cNvPicPr>
          <p:nvPr/>
        </p:nvPicPr>
        <p:blipFill>
          <a:blip r:embed="rId2" cstate="print"/>
          <a:srcRect/>
          <a:stretch>
            <a:fillRect/>
          </a:stretch>
        </p:blipFill>
        <p:spPr bwMode="auto">
          <a:xfrm>
            <a:off x="4572000" y="1143000"/>
            <a:ext cx="4343400" cy="5410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62465"/>
                                        </p:tgtEl>
                                        <p:attrNameLst>
                                          <p:attrName>style.visibility</p:attrName>
                                        </p:attrNameLst>
                                      </p:cBhvr>
                                      <p:to>
                                        <p:strVal val="visible"/>
                                      </p:to>
                                    </p:set>
                                    <p:animEffect transition="in" filter="wheel(4)">
                                      <p:cBhvr>
                                        <p:cTn id="7" dur="2000"/>
                                        <p:tgtEl>
                                          <p:spTgt spid="6246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4)">
                                      <p:cBhvr>
                                        <p:cTn id="10" dur="2000"/>
                                        <p:tgtEl>
                                          <p:spTgt spid="7"/>
                                        </p:tgtEl>
                                      </p:cBhvr>
                                    </p:animEffect>
                                  </p:childTnLst>
                                </p:cTn>
                              </p:par>
                              <p:par>
                                <p:cTn id="11" presetID="21" presetClass="entr" presetSubtype="4" fill="hold" nodeType="withEffect">
                                  <p:stCondLst>
                                    <p:cond delay="0"/>
                                  </p:stCondLst>
                                  <p:childTnLst>
                                    <p:set>
                                      <p:cBhvr>
                                        <p:cTn id="12" dur="1" fill="hold">
                                          <p:stCondLst>
                                            <p:cond delay="0"/>
                                          </p:stCondLst>
                                        </p:cTn>
                                        <p:tgtEl>
                                          <p:spTgt spid="3080"/>
                                        </p:tgtEl>
                                        <p:attrNameLst>
                                          <p:attrName>style.visibility</p:attrName>
                                        </p:attrNameLst>
                                      </p:cBhvr>
                                      <p:to>
                                        <p:strVal val="visible"/>
                                      </p:to>
                                    </p:set>
                                    <p:animEffect transition="in" filter="wheel(4)">
                                      <p:cBhvr>
                                        <p:cTn id="13" dur="2000"/>
                                        <p:tgtEl>
                                          <p:spTgt spid="30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5"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4191000" cy="4191000"/>
          </a:xfrm>
        </p:spPr>
        <p:txBody>
          <a:bodyPr/>
          <a:lstStyle/>
          <a:p>
            <a:pPr>
              <a:lnSpc>
                <a:spcPct val="150000"/>
              </a:lnSpc>
            </a:pPr>
            <a:r>
              <a:rPr lang="en-US" sz="2400" dirty="0" err="1">
                <a:solidFill>
                  <a:schemeClr val="tx1"/>
                </a:solidFill>
                <a:latin typeface="Times New Roman" pitchFamily="18" charset="0"/>
                <a:cs typeface="Times New Roman" pitchFamily="18" charset="0"/>
              </a:rPr>
              <a:t>Đối</a:t>
            </a:r>
            <a:r>
              <a:rPr lang="en-US" sz="2400" dirty="0">
                <a:solidFill>
                  <a:schemeClr val="tx1"/>
                </a:solidFill>
                <a:latin typeface="Times New Roman" pitchFamily="18" charset="0"/>
                <a:cs typeface="Times New Roman" pitchFamily="18" charset="0"/>
              </a:rPr>
              <a:t> t</a:t>
            </a:r>
            <a:r>
              <a:rPr lang="vi-VN" sz="2400" dirty="0">
                <a:solidFill>
                  <a:schemeClr val="tx1"/>
                </a:solidFill>
                <a:latin typeface="Times New Roman" pitchFamily="18" charset="0"/>
                <a:cs typeface="Times New Roman" pitchFamily="18" charset="0"/>
              </a:rPr>
              <a:t>ượng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chịu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thuế</a:t>
            </a:r>
            <a:endParaRPr lang="en-US" sz="2400" dirty="0">
              <a:solidFill>
                <a:schemeClr val="tx1"/>
              </a:solidFill>
              <a:latin typeface="Times New Roman" pitchFamily="18" charset="0"/>
              <a:cs typeface="Times New Roman" pitchFamily="18" charset="0"/>
            </a:endParaRPr>
          </a:p>
          <a:p>
            <a:pPr marL="0" indent="0" algn="just">
              <a:lnSpc>
                <a:spcPct val="150000"/>
              </a:lnSpc>
              <a:buNone/>
            </a:pPr>
            <a:r>
              <a:rPr lang="en-US" sz="2400" b="0" dirty="0">
                <a:solidFill>
                  <a:schemeClr val="tx1"/>
                </a:solidFill>
                <a:latin typeface="Times New Roman" pitchFamily="18" charset="0"/>
                <a:cs typeface="Times New Roman" pitchFamily="18" charset="0"/>
              </a:rPr>
              <a:t>     </a:t>
            </a:r>
            <a:r>
              <a:rPr lang="vi-VN" sz="2400" b="0" dirty="0">
                <a:solidFill>
                  <a:schemeClr val="tx1"/>
                </a:solidFill>
                <a:latin typeface="Times New Roman" pitchFamily="18" charset="0"/>
                <a:cs typeface="Times New Roman" pitchFamily="18" charset="0"/>
              </a:rPr>
              <a:t>Hàng hóa, dịch vụ sử dụng cho sản xuất, kinh doanh và tiêu dùng ở Việt Nam là đối tượng chịu thuế giá trị gia tăng, trừ các đối tượng quy định tại Điều 5 của Luật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01/2016</a:t>
            </a:r>
            <a:r>
              <a:rPr lang="vi-VN" sz="2400" b="0" dirty="0">
                <a:solidFill>
                  <a:schemeClr val="tx1"/>
                </a:solidFill>
                <a:latin typeface="Times New Roman" pitchFamily="18" charset="0"/>
                <a:cs typeface="Times New Roman" pitchFamily="18" charset="0"/>
              </a:rPr>
              <a:t>.</a:t>
            </a:r>
            <a:endParaRPr lang="en-US" sz="2400" b="0" dirty="0">
              <a:solidFill>
                <a:schemeClr val="tx1"/>
              </a:solidFill>
              <a:latin typeface="Times New Roman" pitchFamily="18" charset="0"/>
              <a:cs typeface="Times New Roman"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24400" y="1683327"/>
            <a:ext cx="4038600" cy="3810000"/>
          </a:xfrm>
          <a:prstGeom prst="rect">
            <a:avLst/>
          </a:prstGeom>
        </p:spPr>
      </p:pic>
      <p:sp>
        <p:nvSpPr>
          <p:cNvPr id="6" name="Rectangle 2"/>
          <p:cNvSpPr>
            <a:spLocks noGrp="1" noChangeArrowheads="1"/>
          </p:cNvSpPr>
          <p:nvPr>
            <p:ph type="title"/>
          </p:nvPr>
        </p:nvSpPr>
        <p:spPr>
          <a:xfrm>
            <a:off x="1524000" y="122238"/>
            <a:ext cx="6477000" cy="563562"/>
          </a:xfrm>
        </p:spPr>
        <p:txBody>
          <a:bodyPr/>
          <a:lstStyle/>
          <a:p>
            <a:r>
              <a:rPr lang="nb-NO" sz="2400" dirty="0">
                <a:latin typeface="Times New Roman" pitchFamily="18" charset="0"/>
                <a:cs typeface="Times New Roman" pitchFamily="18" charset="0"/>
              </a:rPr>
              <a:t>1.2. Nội dung cơ bản của thuế GTGT</a:t>
            </a:r>
            <a:br>
              <a:rPr lang="vi-VN" sz="2400" dirty="0">
                <a:latin typeface="Times New Roman" pitchFamily="18" charset="0"/>
                <a:cs typeface="Times New Roman" pitchFamily="18" charset="0"/>
              </a:rPr>
            </a:br>
            <a:r>
              <a:rPr lang="nb-NO" sz="2400" i="1" dirty="0">
                <a:latin typeface="Times New Roman" pitchFamily="18" charset="0"/>
                <a:cs typeface="Times New Roman" pitchFamily="18" charset="0"/>
              </a:rPr>
              <a:t>1.2.1. Đối tượng chịu thuế và đối tượng nộp thuế</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2754092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9" name="WordArt 5"/>
          <p:cNvSpPr>
            <a:spLocks noChangeArrowheads="1" noChangeShapeType="1" noTextEdit="1"/>
          </p:cNvSpPr>
          <p:nvPr/>
        </p:nvSpPr>
        <p:spPr bwMode="gray">
          <a:xfrm>
            <a:off x="3429000" y="5410200"/>
            <a:ext cx="5378450" cy="685800"/>
          </a:xfrm>
          <a:prstGeom prst="rect">
            <a:avLst/>
          </a:prstGeom>
        </p:spPr>
        <p:txBody>
          <a:bodyPr wrap="none" fromWordArt="1">
            <a:prstTxWarp prst="textDeflate">
              <a:avLst>
                <a:gd name="adj" fmla="val 0"/>
              </a:avLst>
            </a:prstTxWarp>
          </a:bodyPr>
          <a:lstStyle/>
          <a:p>
            <a:pPr algn="ctr"/>
            <a:r>
              <a:rPr lang="en-US" sz="3600" b="1" kern="10" dirty="0">
                <a:ln w="19050">
                  <a:solidFill>
                    <a:schemeClr val="bg1"/>
                  </a:solidFill>
                  <a:round/>
                  <a:headEnd/>
                  <a:tailEnd/>
                </a:ln>
                <a:gradFill rotWithShape="1">
                  <a:gsLst>
                    <a:gs pos="0">
                      <a:schemeClr val="accent1">
                        <a:gamma/>
                        <a:shade val="46275"/>
                        <a:invGamma/>
                      </a:schemeClr>
                    </a:gs>
                    <a:gs pos="100000">
                      <a:schemeClr val="accent1"/>
                    </a:gs>
                  </a:gsLst>
                  <a:lin ang="0" scaled="1"/>
                </a:gradFill>
                <a:effectLst>
                  <a:outerShdw dist="63500" dir="2212194" algn="ctr" rotWithShape="0">
                    <a:srgbClr val="868686">
                      <a:alpha val="50000"/>
                    </a:srgbClr>
                  </a:outerShdw>
                </a:effectLst>
                <a:latin typeface="Arial"/>
                <a:cs typeface="Arial"/>
              </a:rPr>
              <a:t>Thank You !</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88069"/>
                                        </p:tgtEl>
                                        <p:attrNameLst>
                                          <p:attrName>style.visibility</p:attrName>
                                        </p:attrNameLst>
                                      </p:cBhvr>
                                      <p:to>
                                        <p:strVal val="visible"/>
                                      </p:to>
                                    </p:set>
                                    <p:animEffect transition="in" filter="fade">
                                      <p:cBhvr>
                                        <p:cTn id="7" dur="2000"/>
                                        <p:tgtEl>
                                          <p:spTgt spid="88069"/>
                                        </p:tgtEl>
                                      </p:cBhvr>
                                    </p:animEffect>
                                    <p:anim calcmode="lin" valueType="num">
                                      <p:cBhvr>
                                        <p:cTn id="8" dur="2000" fill="hold"/>
                                        <p:tgtEl>
                                          <p:spTgt spid="88069"/>
                                        </p:tgtEl>
                                        <p:attrNameLst>
                                          <p:attrName>ppt_w</p:attrName>
                                        </p:attrNameLst>
                                      </p:cBhvr>
                                      <p:tavLst>
                                        <p:tav tm="0" fmla="#ppt_w*sin(2.5*pi*$)">
                                          <p:val>
                                            <p:fltVal val="0"/>
                                          </p:val>
                                        </p:tav>
                                        <p:tav tm="100000">
                                          <p:val>
                                            <p:fltVal val="1"/>
                                          </p:val>
                                        </p:tav>
                                      </p:tavLst>
                                    </p:anim>
                                    <p:anim calcmode="lin" valueType="num">
                                      <p:cBhvr>
                                        <p:cTn id="9" dur="2000" fill="hold"/>
                                        <p:tgtEl>
                                          <p:spTgt spid="8806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9"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13"/>
          <p:cNvSpPr txBox="1"/>
          <p:nvPr/>
        </p:nvSpPr>
        <p:spPr>
          <a:xfrm>
            <a:off x="2438400" y="5105400"/>
            <a:ext cx="6477000" cy="1384995"/>
          </a:xfrm>
          <a:prstGeom prst="rect">
            <a:avLst/>
          </a:prstGeom>
          <a:noFill/>
        </p:spPr>
        <p:txBody>
          <a:bodyPr wrap="square" rtlCol="0">
            <a:spAutoFit/>
          </a:bodyPr>
          <a:lstStyle/>
          <a:p>
            <a:pPr algn="ctr"/>
            <a:r>
              <a:rPr lang="en-US" sz="2800" b="1" dirty="0">
                <a:latin typeface="Times New Roman" pitchFamily="18" charset="0"/>
                <a:cs typeface="Times New Roman" pitchFamily="18" charset="0"/>
              </a:rPr>
              <a:t> BÀI 3: THỰC HÀNH KẾ TOÁN KÊ KHAI VÀ NỘP THUẾ </a:t>
            </a:r>
            <a:r>
              <a:rPr lang="vi-VN" sz="2800" b="1" dirty="0">
                <a:latin typeface="Times New Roman" pitchFamily="18" charset="0"/>
                <a:cs typeface="Times New Roman" pitchFamily="18" charset="0"/>
              </a:rPr>
              <a:t>TÀI NGUYÊN, THUẾ BẢO VỆ MÔI TRƯỜNG</a:t>
            </a:r>
            <a:endParaRPr lang="en-US" sz="2800" b="1" dirty="0">
              <a:latin typeface="Times New Roman" pitchFamily="18" charset="0"/>
              <a:cs typeface="Times New Roman" pitchFamily="18" charset="0"/>
            </a:endParaRPr>
          </a:p>
        </p:txBody>
      </p:sp>
    </p:spTree>
  </p:cSld>
  <p:clrMapOvr>
    <a:masterClrMapping/>
  </p:clrMapOvr>
  <p:transition spd="slow">
    <p:wip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2667000" y="109538"/>
            <a:ext cx="2590800" cy="563562"/>
          </a:xfrm>
        </p:spPr>
        <p:txBody>
          <a:bodyPr/>
          <a:lstStyle/>
          <a:p>
            <a:pPr algn="ctr"/>
            <a:r>
              <a:rPr lang="en-US" sz="3600" dirty="0" err="1">
                <a:latin typeface="Times New Roman" pitchFamily="18" charset="0"/>
                <a:cs typeface="Times New Roman" pitchFamily="18" charset="0"/>
              </a:rPr>
              <a:t>Nội</a:t>
            </a:r>
            <a:r>
              <a:rPr lang="en-US" sz="3600" dirty="0">
                <a:latin typeface="Times New Roman" pitchFamily="18" charset="0"/>
                <a:cs typeface="Times New Roman" pitchFamily="18" charset="0"/>
              </a:rPr>
              <a:t> dung</a:t>
            </a:r>
            <a:endParaRPr lang="en-US" sz="3600" dirty="0">
              <a:solidFill>
                <a:schemeClr val="accent1"/>
              </a:solidFill>
              <a:latin typeface="Times New Roman" pitchFamily="18" charset="0"/>
              <a:cs typeface="Times New Roman" pitchFamily="18" charset="0"/>
            </a:endParaRPr>
          </a:p>
        </p:txBody>
      </p:sp>
      <p:grpSp>
        <p:nvGrpSpPr>
          <p:cNvPr id="67591" name="Group 7"/>
          <p:cNvGrpSpPr>
            <a:grpSpLocks/>
          </p:cNvGrpSpPr>
          <p:nvPr/>
        </p:nvGrpSpPr>
        <p:grpSpPr bwMode="auto">
          <a:xfrm>
            <a:off x="1539875" y="2147201"/>
            <a:ext cx="762000" cy="665162"/>
            <a:chOff x="3174" y="2656"/>
            <a:chExt cx="1549" cy="1351"/>
          </a:xfrm>
        </p:grpSpPr>
        <p:sp>
          <p:nvSpPr>
            <p:cNvPr id="67592"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xmlns="" w="9525">
                  <a:solidFill>
                    <a:srgbClr val="C0C0C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67593"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67594" name="AutoShape 10"/>
            <p:cNvSpPr>
              <a:spLocks noChangeArrowheads="1"/>
            </p:cNvSpPr>
            <p:nvPr/>
          </p:nvSpPr>
          <p:spPr bwMode="gray">
            <a:xfrm>
              <a:off x="3264" y="2736"/>
              <a:ext cx="1350" cy="1168"/>
            </a:xfrm>
            <a:prstGeom prst="hexagon">
              <a:avLst>
                <a:gd name="adj" fmla="val 28896"/>
                <a:gd name="vf" fmla="val 115470"/>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endParaRPr lang="en-US"/>
            </a:p>
          </p:txBody>
        </p:sp>
      </p:grpSp>
      <p:sp>
        <p:nvSpPr>
          <p:cNvPr id="67598" name="Line 14"/>
          <p:cNvSpPr>
            <a:spLocks noChangeShapeType="1"/>
          </p:cNvSpPr>
          <p:nvPr/>
        </p:nvSpPr>
        <p:spPr bwMode="auto">
          <a:xfrm>
            <a:off x="2248255" y="2661716"/>
            <a:ext cx="4800600" cy="0"/>
          </a:xfrm>
          <a:prstGeom prst="line">
            <a:avLst/>
          </a:prstGeom>
          <a:noFill/>
          <a:ln w="25400">
            <a:solidFill>
              <a:schemeClr val="tx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nvGrpSpPr>
          <p:cNvPr id="2" name="Group 1"/>
          <p:cNvGrpSpPr/>
          <p:nvPr/>
        </p:nvGrpSpPr>
        <p:grpSpPr>
          <a:xfrm>
            <a:off x="1635586" y="2585008"/>
            <a:ext cx="724657" cy="1148792"/>
            <a:chOff x="2320454" y="3997133"/>
            <a:chExt cx="693937" cy="2731243"/>
          </a:xfrm>
        </p:grpSpPr>
        <p:sp>
          <p:nvSpPr>
            <p:cNvPr id="67600" name="Text Box 16"/>
            <p:cNvSpPr txBox="1">
              <a:spLocks noChangeArrowheads="1"/>
            </p:cNvSpPr>
            <p:nvPr/>
          </p:nvSpPr>
          <p:spPr bwMode="gray">
            <a:xfrm>
              <a:off x="2320454" y="6266711"/>
              <a:ext cx="612668"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eaLnBrk="0" hangingPunct="0"/>
              <a:r>
                <a:rPr lang="en-US" sz="2400" dirty="0">
                  <a:solidFill>
                    <a:schemeClr val="bg1"/>
                  </a:solidFill>
                  <a:latin typeface="Times New Roman" pitchFamily="18" charset="0"/>
                  <a:cs typeface="Times New Roman" pitchFamily="18" charset="0"/>
                </a:rPr>
                <a:t>2.</a:t>
              </a:r>
              <a:r>
                <a:rPr lang="en-US" sz="2400" dirty="0">
                  <a:solidFill>
                    <a:schemeClr val="bg1"/>
                  </a:solidFill>
                </a:rPr>
                <a:t>	</a:t>
              </a:r>
            </a:p>
          </p:txBody>
        </p:sp>
        <p:sp>
          <p:nvSpPr>
            <p:cNvPr id="67610" name="Text Box 26"/>
            <p:cNvSpPr txBox="1">
              <a:spLocks noChangeArrowheads="1"/>
            </p:cNvSpPr>
            <p:nvPr/>
          </p:nvSpPr>
          <p:spPr bwMode="auto">
            <a:xfrm>
              <a:off x="2837491" y="3997133"/>
              <a:ext cx="176900" cy="10976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endParaRPr lang="en-US" sz="2400" b="1" dirty="0">
                <a:latin typeface="Times New Roman" pitchFamily="18" charset="0"/>
                <a:cs typeface="Times New Roman" pitchFamily="18" charset="0"/>
              </a:endParaRPr>
            </a:p>
          </p:txBody>
        </p:sp>
      </p:grpSp>
      <p:sp>
        <p:nvSpPr>
          <p:cNvPr id="67615" name="Text Box 31"/>
          <p:cNvSpPr txBox="1">
            <a:spLocks noChangeArrowheads="1"/>
          </p:cNvSpPr>
          <p:nvPr/>
        </p:nvSpPr>
        <p:spPr bwMode="auto">
          <a:xfrm>
            <a:off x="1371600" y="1055985"/>
            <a:ext cx="184150"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n-US" b="0"/>
          </a:p>
        </p:txBody>
      </p:sp>
      <p:sp>
        <p:nvSpPr>
          <p:cNvPr id="18" name="Text Box 15"/>
          <p:cNvSpPr txBox="1">
            <a:spLocks noChangeArrowheads="1"/>
          </p:cNvSpPr>
          <p:nvPr/>
        </p:nvSpPr>
        <p:spPr bwMode="auto">
          <a:xfrm>
            <a:off x="3276600" y="2133600"/>
            <a:ext cx="3505200"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en-US" sz="2400" b="1" dirty="0">
                <a:latin typeface="Times New Roman" pitchFamily="18" charset="0"/>
                <a:cs typeface="Times New Roman" pitchFamily="18" charset="0"/>
              </a:rPr>
              <a:t> 1.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tài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nguyên</a:t>
            </a:r>
            <a:endParaRPr lang="en-US" sz="2400" b="1" dirty="0">
              <a:latin typeface="Times New Roman" pitchFamily="18" charset="0"/>
              <a:cs typeface="Times New Roman" pitchFamily="18" charset="0"/>
            </a:endParaRPr>
          </a:p>
        </p:txBody>
      </p:sp>
      <p:grpSp>
        <p:nvGrpSpPr>
          <p:cNvPr id="20" name="Group 7"/>
          <p:cNvGrpSpPr>
            <a:grpSpLocks/>
          </p:cNvGrpSpPr>
          <p:nvPr/>
        </p:nvGrpSpPr>
        <p:grpSpPr bwMode="auto">
          <a:xfrm>
            <a:off x="1524000" y="3983038"/>
            <a:ext cx="762000" cy="665162"/>
            <a:chOff x="3174" y="2656"/>
            <a:chExt cx="1549" cy="1351"/>
          </a:xfrm>
        </p:grpSpPr>
        <p:sp>
          <p:nvSpPr>
            <p:cNvPr id="21"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xmlns="" w="9525">
                  <a:solidFill>
                    <a:srgbClr val="C0C0C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3" name="AutoShape 10"/>
            <p:cNvSpPr>
              <a:spLocks noChangeArrowheads="1"/>
            </p:cNvSpPr>
            <p:nvPr/>
          </p:nvSpPr>
          <p:spPr bwMode="gray">
            <a:xfrm>
              <a:off x="3264" y="2736"/>
              <a:ext cx="1350" cy="1168"/>
            </a:xfrm>
            <a:prstGeom prst="hexagon">
              <a:avLst>
                <a:gd name="adj" fmla="val 28896"/>
                <a:gd name="vf" fmla="val 115470"/>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endParaRPr lang="en-US"/>
            </a:p>
          </p:txBody>
        </p:sp>
      </p:grpSp>
      <p:sp>
        <p:nvSpPr>
          <p:cNvPr id="24" name="Line 14"/>
          <p:cNvSpPr>
            <a:spLocks noChangeShapeType="1"/>
          </p:cNvSpPr>
          <p:nvPr/>
        </p:nvSpPr>
        <p:spPr bwMode="auto">
          <a:xfrm>
            <a:off x="2232380" y="4497553"/>
            <a:ext cx="4800600" cy="0"/>
          </a:xfrm>
          <a:prstGeom prst="line">
            <a:avLst/>
          </a:prstGeom>
          <a:noFill/>
          <a:ln w="25400">
            <a:solidFill>
              <a:schemeClr val="tx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5" name="Text Box 15"/>
          <p:cNvSpPr txBox="1">
            <a:spLocks noChangeArrowheads="1"/>
          </p:cNvSpPr>
          <p:nvPr/>
        </p:nvSpPr>
        <p:spPr bwMode="auto">
          <a:xfrm>
            <a:off x="2574925" y="3969437"/>
            <a:ext cx="4058030"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en-US" sz="2400" b="1" dirty="0">
                <a:latin typeface="Times New Roman" pitchFamily="18" charset="0"/>
                <a:cs typeface="Times New Roman" pitchFamily="18" charset="0"/>
              </a:rPr>
              <a:t> 2.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bảo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vệ</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môi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trường</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417909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7586"/>
                                        </p:tgtEl>
                                        <p:attrNameLst>
                                          <p:attrName>style.visibility</p:attrName>
                                        </p:attrNameLst>
                                      </p:cBhvr>
                                      <p:to>
                                        <p:strVal val="visible"/>
                                      </p:to>
                                    </p:set>
                                    <p:animEffect transition="in" filter="barn(inVertical)">
                                      <p:cBhvr>
                                        <p:cTn id="7" dur="500"/>
                                        <p:tgtEl>
                                          <p:spTgt spid="6758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67591"/>
                                        </p:tgtEl>
                                        <p:attrNameLst>
                                          <p:attrName>style.visibility</p:attrName>
                                        </p:attrNameLst>
                                      </p:cBhvr>
                                      <p:to>
                                        <p:strVal val="visible"/>
                                      </p:to>
                                    </p:set>
                                    <p:anim calcmode="lin" valueType="num">
                                      <p:cBhvr>
                                        <p:cTn id="12" dur="1000" fill="hold"/>
                                        <p:tgtEl>
                                          <p:spTgt spid="67591"/>
                                        </p:tgtEl>
                                        <p:attrNameLst>
                                          <p:attrName>ppt_w</p:attrName>
                                        </p:attrNameLst>
                                      </p:cBhvr>
                                      <p:tavLst>
                                        <p:tav tm="0">
                                          <p:val>
                                            <p:strVal val="#ppt_w*0.70"/>
                                          </p:val>
                                        </p:tav>
                                        <p:tav tm="100000">
                                          <p:val>
                                            <p:strVal val="#ppt_w"/>
                                          </p:val>
                                        </p:tav>
                                      </p:tavLst>
                                    </p:anim>
                                    <p:anim calcmode="lin" valueType="num">
                                      <p:cBhvr>
                                        <p:cTn id="13" dur="1000" fill="hold"/>
                                        <p:tgtEl>
                                          <p:spTgt spid="67591"/>
                                        </p:tgtEl>
                                        <p:attrNameLst>
                                          <p:attrName>ppt_h</p:attrName>
                                        </p:attrNameLst>
                                      </p:cBhvr>
                                      <p:tavLst>
                                        <p:tav tm="0">
                                          <p:val>
                                            <p:strVal val="#ppt_h"/>
                                          </p:val>
                                        </p:tav>
                                        <p:tav tm="100000">
                                          <p:val>
                                            <p:strVal val="#ppt_h"/>
                                          </p:val>
                                        </p:tav>
                                      </p:tavLst>
                                    </p:anim>
                                    <p:animEffect transition="in" filter="fade">
                                      <p:cBhvr>
                                        <p:cTn id="14" dur="1000"/>
                                        <p:tgtEl>
                                          <p:spTgt spid="67591"/>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67598"/>
                                        </p:tgtEl>
                                        <p:attrNameLst>
                                          <p:attrName>style.visibility</p:attrName>
                                        </p:attrNameLst>
                                      </p:cBhvr>
                                      <p:to>
                                        <p:strVal val="visible"/>
                                      </p:to>
                                    </p:set>
                                    <p:anim calcmode="lin" valueType="num">
                                      <p:cBhvr>
                                        <p:cTn id="17" dur="1000" fill="hold"/>
                                        <p:tgtEl>
                                          <p:spTgt spid="67598"/>
                                        </p:tgtEl>
                                        <p:attrNameLst>
                                          <p:attrName>ppt_w</p:attrName>
                                        </p:attrNameLst>
                                      </p:cBhvr>
                                      <p:tavLst>
                                        <p:tav tm="0">
                                          <p:val>
                                            <p:strVal val="#ppt_w*0.70"/>
                                          </p:val>
                                        </p:tav>
                                        <p:tav tm="100000">
                                          <p:val>
                                            <p:strVal val="#ppt_w"/>
                                          </p:val>
                                        </p:tav>
                                      </p:tavLst>
                                    </p:anim>
                                    <p:anim calcmode="lin" valueType="num">
                                      <p:cBhvr>
                                        <p:cTn id="18" dur="1000" fill="hold"/>
                                        <p:tgtEl>
                                          <p:spTgt spid="67598"/>
                                        </p:tgtEl>
                                        <p:attrNameLst>
                                          <p:attrName>ppt_h</p:attrName>
                                        </p:attrNameLst>
                                      </p:cBhvr>
                                      <p:tavLst>
                                        <p:tav tm="0">
                                          <p:val>
                                            <p:strVal val="#ppt_h"/>
                                          </p:val>
                                        </p:tav>
                                        <p:tav tm="100000">
                                          <p:val>
                                            <p:strVal val="#ppt_h"/>
                                          </p:val>
                                        </p:tav>
                                      </p:tavLst>
                                    </p:anim>
                                    <p:animEffect transition="in" filter="fade">
                                      <p:cBhvr>
                                        <p:cTn id="19" dur="1000"/>
                                        <p:tgtEl>
                                          <p:spTgt spid="67598"/>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1000" fill="hold"/>
                                        <p:tgtEl>
                                          <p:spTgt spid="18"/>
                                        </p:tgtEl>
                                        <p:attrNameLst>
                                          <p:attrName>ppt_w</p:attrName>
                                        </p:attrNameLst>
                                      </p:cBhvr>
                                      <p:tavLst>
                                        <p:tav tm="0">
                                          <p:val>
                                            <p:strVal val="#ppt_w*0.70"/>
                                          </p:val>
                                        </p:tav>
                                        <p:tav tm="100000">
                                          <p:val>
                                            <p:strVal val="#ppt_w"/>
                                          </p:val>
                                        </p:tav>
                                      </p:tavLst>
                                    </p:anim>
                                    <p:anim calcmode="lin" valueType="num">
                                      <p:cBhvr>
                                        <p:cTn id="23" dur="1000" fill="hold"/>
                                        <p:tgtEl>
                                          <p:spTgt spid="18"/>
                                        </p:tgtEl>
                                        <p:attrNameLst>
                                          <p:attrName>ppt_h</p:attrName>
                                        </p:attrNameLst>
                                      </p:cBhvr>
                                      <p:tavLst>
                                        <p:tav tm="0">
                                          <p:val>
                                            <p:strVal val="#ppt_h"/>
                                          </p:val>
                                        </p:tav>
                                        <p:tav tm="100000">
                                          <p:val>
                                            <p:strVal val="#ppt_h"/>
                                          </p:val>
                                        </p:tav>
                                      </p:tavLst>
                                    </p:anim>
                                    <p:animEffect transition="in" filter="fade">
                                      <p:cBhvr>
                                        <p:cTn id="24" dur="10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p:cTn id="29" dur="1000" fill="hold"/>
                                        <p:tgtEl>
                                          <p:spTgt spid="20"/>
                                        </p:tgtEl>
                                        <p:attrNameLst>
                                          <p:attrName>ppt_w</p:attrName>
                                        </p:attrNameLst>
                                      </p:cBhvr>
                                      <p:tavLst>
                                        <p:tav tm="0">
                                          <p:val>
                                            <p:strVal val="#ppt_w*0.70"/>
                                          </p:val>
                                        </p:tav>
                                        <p:tav tm="100000">
                                          <p:val>
                                            <p:strVal val="#ppt_w"/>
                                          </p:val>
                                        </p:tav>
                                      </p:tavLst>
                                    </p:anim>
                                    <p:anim calcmode="lin" valueType="num">
                                      <p:cBhvr>
                                        <p:cTn id="30" dur="1000" fill="hold"/>
                                        <p:tgtEl>
                                          <p:spTgt spid="20"/>
                                        </p:tgtEl>
                                        <p:attrNameLst>
                                          <p:attrName>ppt_h</p:attrName>
                                        </p:attrNameLst>
                                      </p:cBhvr>
                                      <p:tavLst>
                                        <p:tav tm="0">
                                          <p:val>
                                            <p:strVal val="#ppt_h"/>
                                          </p:val>
                                        </p:tav>
                                        <p:tav tm="100000">
                                          <p:val>
                                            <p:strVal val="#ppt_h"/>
                                          </p:val>
                                        </p:tav>
                                      </p:tavLst>
                                    </p:anim>
                                    <p:animEffect transition="in" filter="fade">
                                      <p:cBhvr>
                                        <p:cTn id="31" dur="1000"/>
                                        <p:tgtEl>
                                          <p:spTgt spid="20"/>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cBhvr>
                                        <p:cTn id="34" dur="1000" fill="hold"/>
                                        <p:tgtEl>
                                          <p:spTgt spid="24"/>
                                        </p:tgtEl>
                                        <p:attrNameLst>
                                          <p:attrName>ppt_w</p:attrName>
                                        </p:attrNameLst>
                                      </p:cBhvr>
                                      <p:tavLst>
                                        <p:tav tm="0">
                                          <p:val>
                                            <p:strVal val="#ppt_w*0.70"/>
                                          </p:val>
                                        </p:tav>
                                        <p:tav tm="100000">
                                          <p:val>
                                            <p:strVal val="#ppt_w"/>
                                          </p:val>
                                        </p:tav>
                                      </p:tavLst>
                                    </p:anim>
                                    <p:anim calcmode="lin" valueType="num">
                                      <p:cBhvr>
                                        <p:cTn id="35" dur="1000" fill="hold"/>
                                        <p:tgtEl>
                                          <p:spTgt spid="24"/>
                                        </p:tgtEl>
                                        <p:attrNameLst>
                                          <p:attrName>ppt_h</p:attrName>
                                        </p:attrNameLst>
                                      </p:cBhvr>
                                      <p:tavLst>
                                        <p:tav tm="0">
                                          <p:val>
                                            <p:strVal val="#ppt_h"/>
                                          </p:val>
                                        </p:tav>
                                        <p:tav tm="100000">
                                          <p:val>
                                            <p:strVal val="#ppt_h"/>
                                          </p:val>
                                        </p:tav>
                                      </p:tavLst>
                                    </p:anim>
                                    <p:animEffect transition="in" filter="fade">
                                      <p:cBhvr>
                                        <p:cTn id="36" dur="1000"/>
                                        <p:tgtEl>
                                          <p:spTgt spid="24"/>
                                        </p:tgtEl>
                                      </p:cBhvr>
                                    </p:animEffect>
                                  </p:childTnLst>
                                </p:cTn>
                              </p:par>
                              <p:par>
                                <p:cTn id="37" presetID="55"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p:cTn id="39" dur="1000" fill="hold"/>
                                        <p:tgtEl>
                                          <p:spTgt spid="25"/>
                                        </p:tgtEl>
                                        <p:attrNameLst>
                                          <p:attrName>ppt_w</p:attrName>
                                        </p:attrNameLst>
                                      </p:cBhvr>
                                      <p:tavLst>
                                        <p:tav tm="0">
                                          <p:val>
                                            <p:strVal val="#ppt_w*0.70"/>
                                          </p:val>
                                        </p:tav>
                                        <p:tav tm="100000">
                                          <p:val>
                                            <p:strVal val="#ppt_w"/>
                                          </p:val>
                                        </p:tav>
                                      </p:tavLst>
                                    </p:anim>
                                    <p:anim calcmode="lin" valueType="num">
                                      <p:cBhvr>
                                        <p:cTn id="40" dur="1000" fill="hold"/>
                                        <p:tgtEl>
                                          <p:spTgt spid="25"/>
                                        </p:tgtEl>
                                        <p:attrNameLst>
                                          <p:attrName>ppt_h</p:attrName>
                                        </p:attrNameLst>
                                      </p:cBhvr>
                                      <p:tavLst>
                                        <p:tav tm="0">
                                          <p:val>
                                            <p:strVal val="#ppt_h"/>
                                          </p:val>
                                        </p:tav>
                                        <p:tav tm="100000">
                                          <p:val>
                                            <p:strVal val="#ppt_h"/>
                                          </p:val>
                                        </p:tav>
                                      </p:tavLst>
                                    </p:anim>
                                    <p:animEffect transition="in" filter="fade">
                                      <p:cBhvr>
                                        <p:cTn id="41"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p:bldP spid="67598" grpId="0" animBg="1"/>
      <p:bldP spid="18" grpId="0"/>
      <p:bldP spid="24" grpId="0" animBg="1"/>
      <p:bldP spid="25"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828800" y="0"/>
            <a:ext cx="6096000" cy="762000"/>
          </a:xfrm>
        </p:spPr>
        <p:txBody>
          <a:bodyPr/>
          <a:lstStyle/>
          <a:p>
            <a:r>
              <a:rPr lang="pt-BR" sz="2800" dirty="0">
                <a:latin typeface="Times New Roman" pitchFamily="18" charset="0"/>
                <a:cs typeface="Times New Roman" pitchFamily="18" charset="0"/>
              </a:rPr>
              <a:t>3.1. Thuế tài nguyên</a:t>
            </a:r>
            <a:br>
              <a:rPr lang="vi-VN" sz="2800" dirty="0">
                <a:latin typeface="Times New Roman" pitchFamily="18" charset="0"/>
                <a:cs typeface="Times New Roman" pitchFamily="18" charset="0"/>
              </a:rPr>
            </a:br>
            <a:r>
              <a:rPr lang="pt-BR" sz="2800" i="1" dirty="0">
                <a:latin typeface="Times New Roman" pitchFamily="18" charset="0"/>
                <a:cs typeface="Times New Roman" pitchFamily="18" charset="0"/>
              </a:rPr>
              <a:t>3.1.1. Khái niệm thuế tài nguyên</a:t>
            </a:r>
            <a:endParaRPr lang="vi-VN" sz="2800" dirty="0">
              <a:latin typeface="Times New Roman" pitchFamily="18" charset="0"/>
              <a:cs typeface="Times New Roman" pitchFamily="18" charset="0"/>
            </a:endParaRPr>
          </a:p>
        </p:txBody>
      </p:sp>
      <p:sp>
        <p:nvSpPr>
          <p:cNvPr id="69635" name="Rectangle 3"/>
          <p:cNvSpPr>
            <a:spLocks noGrp="1" noChangeArrowheads="1"/>
          </p:cNvSpPr>
          <p:nvPr>
            <p:ph type="body" idx="1"/>
          </p:nvPr>
        </p:nvSpPr>
        <p:spPr>
          <a:xfrm>
            <a:off x="533400" y="1524000"/>
            <a:ext cx="3048000" cy="4419600"/>
          </a:xfrm>
        </p:spPr>
        <p:txBody>
          <a:bodyPr/>
          <a:lstStyle/>
          <a:p>
            <a:pPr algn="just"/>
            <a:r>
              <a:rPr lang="pt-BR" sz="2400" b="0" dirty="0">
                <a:solidFill>
                  <a:schemeClr val="tx1"/>
                </a:solidFill>
                <a:latin typeface="Times New Roman" pitchFamily="18" charset="0"/>
                <a:cs typeface="Times New Roman" pitchFamily="18" charset="0"/>
              </a:rPr>
              <a:t>Thuế tài nguyên là một khoản thu bắt buộc đối với các tổ chức và cá nhân có hoạt động khai thác tài nguyên thiên nhiên không phụ thuộc vào cách thức tổ chức và hiệu qủa sản xuất kinh doanh của người khai thác.</a:t>
            </a:r>
            <a:endParaRPr lang="vi-VN" sz="2400" b="0" dirty="0">
              <a:solidFill>
                <a:schemeClr val="tx1"/>
              </a:solidFill>
              <a:latin typeface="Times New Roman" pitchFamily="18" charset="0"/>
              <a:cs typeface="Times New Roman" pitchFamily="18" charset="0"/>
            </a:endParaRPr>
          </a:p>
        </p:txBody>
      </p:sp>
      <p:sp>
        <p:nvSpPr>
          <p:cNvPr id="37890" name="AutoShape 2" descr="THUẾ TÀI NGUYÊN LÀ GÌ? ĐỐI TƯỢNG NÀO PHẢI ĐÓNG THUẾ TÀI NGUYÊN? - KẾ TOÁN  ĐIỆN TỬ"/>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37892" name="Picture 4" descr="THUẾ TÀI NGUYÊN LÀ GÌ? ĐỐI TƯỢNG NÀO PHẢI ĐÓNG THUẾ TÀI NGUYÊN? - KẾ TOÁN  ĐIỆN TỬ"/>
          <p:cNvPicPr>
            <a:picLocks noChangeAspect="1" noChangeArrowheads="1"/>
          </p:cNvPicPr>
          <p:nvPr/>
        </p:nvPicPr>
        <p:blipFill>
          <a:blip r:embed="rId2" cstate="print"/>
          <a:srcRect/>
          <a:stretch>
            <a:fillRect/>
          </a:stretch>
        </p:blipFill>
        <p:spPr bwMode="auto">
          <a:xfrm>
            <a:off x="3886200" y="1371600"/>
            <a:ext cx="5029200" cy="4800600"/>
          </a:xfrm>
          <a:prstGeom prst="rect">
            <a:avLst/>
          </a:prstGeom>
          <a:noFill/>
        </p:spPr>
      </p:pic>
    </p:spTree>
    <p:extLst>
      <p:ext uri="{BB962C8B-B14F-4D97-AF65-F5344CB8AC3E}">
        <p14:creationId xmlns:p14="http://schemas.microsoft.com/office/powerpoint/2010/main" val="256323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wheel(1)">
                                      <p:cBhvr>
                                        <p:cTn id="7" dur="2000"/>
                                        <p:tgtEl>
                                          <p:spTgt spid="69634"/>
                                        </p:tgtEl>
                                      </p:cBhvr>
                                    </p:animEffect>
                                  </p:childTnLst>
                                </p:cTn>
                              </p:par>
                              <p:par>
                                <p:cTn id="8" presetID="20" presetClass="entr" presetSubtype="0" fill="hold" nodeType="withEffect">
                                  <p:stCondLst>
                                    <p:cond delay="0"/>
                                  </p:stCondLst>
                                  <p:childTnLst>
                                    <p:set>
                                      <p:cBhvr>
                                        <p:cTn id="9" dur="1" fill="hold">
                                          <p:stCondLst>
                                            <p:cond delay="0"/>
                                          </p:stCondLst>
                                        </p:cTn>
                                        <p:tgtEl>
                                          <p:spTgt spid="37892"/>
                                        </p:tgtEl>
                                        <p:attrNameLst>
                                          <p:attrName>style.visibility</p:attrName>
                                        </p:attrNameLst>
                                      </p:cBhvr>
                                      <p:to>
                                        <p:strVal val="visible"/>
                                      </p:to>
                                    </p:set>
                                    <p:animEffect transition="in" filter="wedge">
                                      <p:cBhvr>
                                        <p:cTn id="10" dur="2000"/>
                                        <p:tgtEl>
                                          <p:spTgt spid="3789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9635">
                                            <p:txEl>
                                              <p:pRg st="0" end="0"/>
                                            </p:txEl>
                                          </p:spTgt>
                                        </p:tgtEl>
                                        <p:attrNameLst>
                                          <p:attrName>style.visibility</p:attrName>
                                        </p:attrNameLst>
                                      </p:cBhvr>
                                      <p:to>
                                        <p:strVal val="visible"/>
                                      </p:to>
                                    </p:set>
                                    <p:animEffect transition="in" filter="circle(in)">
                                      <p:cBhvr>
                                        <p:cTn id="15" dur="2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219200"/>
            <a:ext cx="8763000" cy="5181600"/>
          </a:xfrm>
        </p:spPr>
        <p:txBody>
          <a:bodyPr/>
          <a:lstStyle/>
          <a:p>
            <a:pPr algn="just"/>
            <a:r>
              <a:rPr lang="pt-BR" sz="2000" dirty="0">
                <a:solidFill>
                  <a:schemeClr val="tx1"/>
                </a:solidFill>
                <a:latin typeface="Times New Roman" pitchFamily="18" charset="0"/>
                <a:cs typeface="Times New Roman" pitchFamily="18" charset="0"/>
              </a:rPr>
              <a:t>a, Đối tượng chịu thuế tài nguyên</a:t>
            </a:r>
            <a:endParaRPr lang="vi-VN" sz="2000" dirty="0">
              <a:solidFill>
                <a:schemeClr val="tx1"/>
              </a:solidFill>
              <a:latin typeface="Times New Roman" pitchFamily="18" charset="0"/>
              <a:cs typeface="Times New Roman" pitchFamily="18" charset="0"/>
            </a:endParaRPr>
          </a:p>
          <a:p>
            <a:pPr algn="just"/>
            <a:r>
              <a:rPr lang="pt-BR" sz="2000" b="0" dirty="0">
                <a:solidFill>
                  <a:schemeClr val="tx1"/>
                </a:solidFill>
                <a:latin typeface="Times New Roman" pitchFamily="18" charset="0"/>
                <a:cs typeface="Times New Roman" pitchFamily="18" charset="0"/>
              </a:rPr>
              <a:t>Ðối tượng thuộc diện chịu thuế tài nguyên là các tài nguyên thiên nhiên trong phạm vi đất liền, hải đảo, nội thủy, lãnh hải, vùng đặc quyền kinh tế và thềm lục địa thuộc chủ quyền của nước Cộng Hòa Xã hội Chủ nghĩa Việt Nam đều thuộc sở hữu toàn dân, do Nhà nước thống nhất quản lý. Bao gồm:</a:t>
            </a:r>
            <a:endParaRPr lang="vi-VN" sz="2000" b="0" dirty="0">
              <a:solidFill>
                <a:schemeClr val="tx1"/>
              </a:solidFill>
              <a:latin typeface="Times New Roman" pitchFamily="18" charset="0"/>
              <a:cs typeface="Times New Roman" pitchFamily="18" charset="0"/>
            </a:endParaRPr>
          </a:p>
          <a:p>
            <a:pPr algn="just"/>
            <a:r>
              <a:rPr lang="pt-BR" sz="2000" b="0" dirty="0">
                <a:solidFill>
                  <a:schemeClr val="tx1"/>
                </a:solidFill>
                <a:latin typeface="Times New Roman" pitchFamily="18" charset="0"/>
                <a:cs typeface="Times New Roman" pitchFamily="18" charset="0"/>
              </a:rPr>
              <a:t>· Khoáng sản kim loại.</a:t>
            </a:r>
            <a:endParaRPr lang="vi-VN" sz="2000" b="0" dirty="0">
              <a:solidFill>
                <a:schemeClr val="tx1"/>
              </a:solidFill>
              <a:latin typeface="Times New Roman" pitchFamily="18" charset="0"/>
              <a:cs typeface="Times New Roman" pitchFamily="18" charset="0"/>
            </a:endParaRPr>
          </a:p>
          <a:p>
            <a:pPr algn="just"/>
            <a:r>
              <a:rPr lang="pt-BR" sz="2000" b="0" dirty="0">
                <a:solidFill>
                  <a:schemeClr val="tx1"/>
                </a:solidFill>
                <a:latin typeface="Times New Roman" pitchFamily="18" charset="0"/>
                <a:cs typeface="Times New Roman" pitchFamily="18" charset="0"/>
              </a:rPr>
              <a:t>· Khoáng sản không kim loại, kể cả khoáng sản dùng làm vật liệu xây dựng thông thường; đất được khai thác; nước khoáng, nước nóng thiên nhiên thuộc đối tượng được quy định tại Luật khoáng sản.</a:t>
            </a:r>
            <a:endParaRPr lang="vi-VN" sz="2000" b="0" dirty="0">
              <a:solidFill>
                <a:schemeClr val="tx1"/>
              </a:solidFill>
              <a:latin typeface="Times New Roman" pitchFamily="18" charset="0"/>
              <a:cs typeface="Times New Roman" pitchFamily="18" charset="0"/>
            </a:endParaRPr>
          </a:p>
          <a:p>
            <a:pPr algn="just"/>
            <a:r>
              <a:rPr lang="pt-BR" sz="2000" b="0" dirty="0">
                <a:solidFill>
                  <a:schemeClr val="tx1"/>
                </a:solidFill>
                <a:latin typeface="Times New Roman" pitchFamily="18" charset="0"/>
                <a:cs typeface="Times New Roman" pitchFamily="18" charset="0"/>
              </a:rPr>
              <a:t>· Dầu mỏ.</a:t>
            </a:r>
            <a:endParaRPr lang="vi-VN" sz="2000" b="0" dirty="0">
              <a:solidFill>
                <a:schemeClr val="tx1"/>
              </a:solidFill>
              <a:latin typeface="Times New Roman" pitchFamily="18" charset="0"/>
              <a:cs typeface="Times New Roman" pitchFamily="18" charset="0"/>
            </a:endParaRPr>
          </a:p>
          <a:p>
            <a:pPr algn="just"/>
            <a:r>
              <a:rPr lang="pt-BR" sz="2000" b="0" dirty="0">
                <a:solidFill>
                  <a:schemeClr val="tx1"/>
                </a:solidFill>
                <a:latin typeface="Times New Roman" pitchFamily="18" charset="0"/>
                <a:cs typeface="Times New Roman" pitchFamily="18" charset="0"/>
              </a:rPr>
              <a:t>· Khí đốt.</a:t>
            </a:r>
            <a:endParaRPr lang="vi-VN" sz="2000" b="0" dirty="0">
              <a:solidFill>
                <a:schemeClr val="tx1"/>
              </a:solidFill>
              <a:latin typeface="Times New Roman" pitchFamily="18" charset="0"/>
              <a:cs typeface="Times New Roman" pitchFamily="18" charset="0"/>
            </a:endParaRPr>
          </a:p>
          <a:p>
            <a:pPr algn="just"/>
            <a:r>
              <a:rPr lang="pt-BR" sz="2000" b="0" dirty="0">
                <a:solidFill>
                  <a:schemeClr val="tx1"/>
                </a:solidFill>
                <a:latin typeface="Times New Roman" pitchFamily="18" charset="0"/>
                <a:cs typeface="Times New Roman" pitchFamily="18" charset="0"/>
              </a:rPr>
              <a:t>· Sản phẩm của rừng tự nhiên.</a:t>
            </a:r>
            <a:endParaRPr lang="vi-VN" sz="2000" b="0" dirty="0">
              <a:solidFill>
                <a:schemeClr val="tx1"/>
              </a:solidFill>
              <a:latin typeface="Times New Roman" pitchFamily="18" charset="0"/>
              <a:cs typeface="Times New Roman" pitchFamily="18" charset="0"/>
            </a:endParaRPr>
          </a:p>
          <a:p>
            <a:pPr algn="just"/>
            <a:r>
              <a:rPr lang="pt-BR" sz="2000" b="0" dirty="0">
                <a:solidFill>
                  <a:schemeClr val="tx1"/>
                </a:solidFill>
                <a:latin typeface="Times New Roman" pitchFamily="18" charset="0"/>
                <a:cs typeface="Times New Roman" pitchFamily="18" charset="0"/>
              </a:rPr>
              <a:t>· Thủy sản tự nhiên.</a:t>
            </a:r>
            <a:endParaRPr lang="vi-VN" sz="2000" b="0" dirty="0">
              <a:solidFill>
                <a:schemeClr val="tx1"/>
              </a:solidFill>
              <a:latin typeface="Times New Roman" pitchFamily="18" charset="0"/>
              <a:cs typeface="Times New Roman" pitchFamily="18" charset="0"/>
            </a:endParaRPr>
          </a:p>
          <a:p>
            <a:pPr algn="just"/>
            <a:r>
              <a:rPr lang="pt-BR" sz="2000" b="0" dirty="0">
                <a:solidFill>
                  <a:schemeClr val="tx1"/>
                </a:solidFill>
                <a:latin typeface="Times New Roman" pitchFamily="18" charset="0"/>
                <a:cs typeface="Times New Roman" pitchFamily="18" charset="0"/>
              </a:rPr>
              <a:t>· Nước thiên nhiên (trừ nước khoáng, nước nóng thiên nhiên đã nêu ở phần trên)</a:t>
            </a:r>
            <a:endParaRPr lang="vi-VN" sz="2000" b="0" dirty="0">
              <a:solidFill>
                <a:schemeClr val="tx1"/>
              </a:solidFill>
              <a:latin typeface="Times New Roman" pitchFamily="18" charset="0"/>
              <a:cs typeface="Times New Roman" pitchFamily="18" charset="0"/>
            </a:endParaRPr>
          </a:p>
          <a:p>
            <a:pPr algn="just"/>
            <a:r>
              <a:rPr lang="pt-BR" sz="2000" b="0" dirty="0">
                <a:solidFill>
                  <a:schemeClr val="tx1"/>
                </a:solidFill>
                <a:latin typeface="Times New Roman" pitchFamily="18" charset="0"/>
                <a:cs typeface="Times New Roman" pitchFamily="18" charset="0"/>
              </a:rPr>
              <a:t>· Tài nguyên thiên nhiên khác.</a:t>
            </a:r>
            <a:endParaRPr lang="vi-VN" sz="20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371600" y="122238"/>
            <a:ext cx="6858000" cy="563562"/>
          </a:xfrm>
        </p:spPr>
        <p:txBody>
          <a:bodyPr/>
          <a:lstStyle/>
          <a:p>
            <a:r>
              <a:rPr lang="pt-BR" sz="2400" i="1" dirty="0">
                <a:latin typeface="Times New Roman" pitchFamily="18" charset="0"/>
                <a:cs typeface="Times New Roman" pitchFamily="18" charset="0"/>
              </a:rPr>
              <a:t>3.1.2. Nội dung cơ bản của thuế  tài nguyên</a:t>
            </a:r>
            <a:br>
              <a:rPr lang="vi-VN" sz="2400" dirty="0">
                <a:latin typeface="Times New Roman" pitchFamily="18" charset="0"/>
                <a:cs typeface="Times New Roman" pitchFamily="18" charset="0"/>
              </a:rPr>
            </a:br>
            <a:r>
              <a:rPr lang="pt-BR" sz="2400" b="0" i="1" dirty="0">
                <a:latin typeface="Times New Roman" pitchFamily="18" charset="0"/>
                <a:cs typeface="Times New Roman" pitchFamily="18" charset="0"/>
              </a:rPr>
              <a:t>3.1.2.1. Đối tượng chịu thuế và đối tượng nộp thuế</a:t>
            </a:r>
            <a:endParaRPr lang="vi-VN" sz="2400" b="0" dirty="0">
              <a:latin typeface="Times New Roman" pitchFamily="18" charset="0"/>
              <a:cs typeface="Times New Roman" pitchFamily="18" charset="0"/>
            </a:endParaRPr>
          </a:p>
        </p:txBody>
      </p:sp>
    </p:spTree>
    <p:extLst>
      <p:ext uri="{BB962C8B-B14F-4D97-AF65-F5344CB8AC3E}">
        <p14:creationId xmlns:p14="http://schemas.microsoft.com/office/powerpoint/2010/main" val="201455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ircle(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circle(in)">
                                      <p:cBhvr>
                                        <p:cTn id="42" dur="2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circle(in)">
                                      <p:cBhvr>
                                        <p:cTn id="47" dur="20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circle(in)">
                                      <p:cBhvr>
                                        <p:cTn id="52" dur="20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circle(in)">
                                      <p:cBhvr>
                                        <p:cTn id="57"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109538"/>
            <a:ext cx="4343400" cy="563562"/>
          </a:xfrm>
        </p:spPr>
        <p:txBody>
          <a:bodyPr/>
          <a:lstStyle/>
          <a:p>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t</a:t>
            </a:r>
            <a:r>
              <a:rPr lang="vi-VN" dirty="0">
                <a:latin typeface="Times New Roman" pitchFamily="18" charset="0"/>
                <a:cs typeface="Times New Roman" pitchFamily="18" charset="0"/>
              </a:rPr>
              <a:t>ượng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nộp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0" y="1066800"/>
            <a:ext cx="9067800" cy="5638800"/>
          </a:xfrm>
        </p:spPr>
        <p:txBody>
          <a:bodyPr/>
          <a:lstStyle/>
          <a:p>
            <a:pPr algn="just"/>
            <a:r>
              <a:rPr lang="pt-BR" sz="1800" b="0" dirty="0">
                <a:solidFill>
                  <a:schemeClr val="tx1"/>
                </a:solidFill>
                <a:latin typeface="Times New Roman" pitchFamily="18" charset="0"/>
                <a:cs typeface="Times New Roman" pitchFamily="18" charset="0"/>
              </a:rPr>
              <a:t>Tất cả các tổ chức, cá nhân được phép khai thác tài nguyên thiên nhiên ở Việt Nam đều là đối tượng phải nộp thuế tài nguyên (trừ đối tượng được miễn, giảm theo quy định của Pháp lệnh thuế tài nguyên và các văn bản hướng dẫn thi hành).</a:t>
            </a:r>
            <a:endParaRPr lang="vi-VN" sz="1800" b="0" dirty="0">
              <a:solidFill>
                <a:schemeClr val="tx1"/>
              </a:solidFill>
              <a:latin typeface="Times New Roman" pitchFamily="18" charset="0"/>
              <a:cs typeface="Times New Roman" pitchFamily="18" charset="0"/>
            </a:endParaRPr>
          </a:p>
          <a:p>
            <a:pPr algn="just"/>
            <a:r>
              <a:rPr lang="pt-BR" sz="1800" b="0" dirty="0">
                <a:solidFill>
                  <a:schemeClr val="tx1"/>
                </a:solidFill>
                <a:latin typeface="Times New Roman" pitchFamily="18" charset="0"/>
                <a:cs typeface="Times New Roman" pitchFamily="18" charset="0"/>
              </a:rPr>
              <a:t>Trường hợp doanh nghiệp có vốn đầu tư nước ngoài và bên nước ngoài hợp tác kinh doanh trên cơ sở hợp đồng đang trả tiền tài nguyên hay nộp thuế tài nguyên theo mức cụ thể quy định trong giấy phép đầu tư cấp trước ngày 01/6/1998 thì tiếp tục được nộp tiền tài nguyên hay nộp thuế tài nguyên theo mức quy định đó cho đến hết thời hạn của giấy phép được cấp. Sau đó phải thực hiện theo Pháp lệnh thuế tài nguyên này nếu được gia hạn giấy phép đầu tư.</a:t>
            </a:r>
            <a:endParaRPr lang="vi-VN" sz="1800" b="0" dirty="0">
              <a:solidFill>
                <a:schemeClr val="tx1"/>
              </a:solidFill>
              <a:latin typeface="Times New Roman" pitchFamily="18" charset="0"/>
              <a:cs typeface="Times New Roman" pitchFamily="18" charset="0"/>
            </a:endParaRPr>
          </a:p>
          <a:p>
            <a:pPr algn="just"/>
            <a:r>
              <a:rPr lang="pt-BR" sz="1800" b="0" dirty="0">
                <a:solidFill>
                  <a:schemeClr val="tx1"/>
                </a:solidFill>
                <a:latin typeface="Times New Roman" pitchFamily="18" charset="0"/>
                <a:cs typeface="Times New Roman" pitchFamily="18" charset="0"/>
              </a:rPr>
              <a:t> Trường hợp doanh nghiệp liên doanh với nước ngoài hoạt động theo Luật đầu tư nước ngoài tại Việt Nam mà bên Việt Nam góp vốn pháp định bằng các nguồn tài nguyên được ghi trong giấp phép đầu tư thì doanh nghiệp liên doanh không phải nộp thuế tài nguyên mà bên Việt Nam dùng để góp vốn pháp định. bên Việt Nam phải kê khai số tài nguyên phát sinh đã góp vốn, báo cáo Bộ tài chính để ghi vốn ngân sách Nhà nước và quản lý vốn theo chế độ hiện hành.</a:t>
            </a:r>
            <a:endParaRPr lang="vi-VN" sz="1800" b="0" dirty="0">
              <a:solidFill>
                <a:schemeClr val="tx1"/>
              </a:solidFill>
              <a:latin typeface="Times New Roman" pitchFamily="18" charset="0"/>
              <a:cs typeface="Times New Roman" pitchFamily="18" charset="0"/>
            </a:endParaRPr>
          </a:p>
          <a:p>
            <a:pPr algn="just"/>
            <a:r>
              <a:rPr lang="pt-BR" sz="1800" b="0" dirty="0">
                <a:solidFill>
                  <a:schemeClr val="tx1"/>
                </a:solidFill>
                <a:latin typeface="Times New Roman" pitchFamily="18" charset="0"/>
                <a:cs typeface="Times New Roman" pitchFamily="18" charset="0"/>
              </a:rPr>
              <a:t>Trường hợp doanh nghiệp khai thác tài nguyên nguyên được thành lập trên cơ sở liên doanh, hợp đồng hợp tác kinh doanh và hợp đồng chia sản phẩm thì thuế tài nguyên phải nộp của doanh nghiệp liên doanh hay bên nước ngoài phải được xác định trong hợp đồng liên doanh và tính vào phần sản phẩm chia cho bên Việt Nam. Khi chia sản phẩm bên Việt Nam có trách nhiệm nộp thuế tài nguyên cho ngân sách Nhà nước theo quy định của Luật ngân sách Nhà nước. </a:t>
            </a:r>
            <a:endParaRPr lang="vi-VN" sz="1800" b="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7835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AutoShape 3"/>
          <p:cNvSpPr>
            <a:spLocks noChangeArrowheads="1"/>
          </p:cNvSpPr>
          <p:nvPr/>
        </p:nvSpPr>
        <p:spPr bwMode="auto">
          <a:xfrm>
            <a:off x="5791200" y="2333625"/>
            <a:ext cx="22860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xmlns="">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1" name="AutoShape 5"/>
          <p:cNvSpPr>
            <a:spLocks noChangeArrowheads="1"/>
          </p:cNvSpPr>
          <p:nvPr/>
        </p:nvSpPr>
        <p:spPr bwMode="auto">
          <a:xfrm>
            <a:off x="914400" y="2257425"/>
            <a:ext cx="22860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xmlns="">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2" name="Text Box 6"/>
          <p:cNvSpPr txBox="1">
            <a:spLocks noChangeArrowheads="1"/>
          </p:cNvSpPr>
          <p:nvPr/>
        </p:nvSpPr>
        <p:spPr bwMode="auto">
          <a:xfrm>
            <a:off x="990600" y="2686050"/>
            <a:ext cx="2190750" cy="15696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eaLnBrk="0" hangingPunct="0"/>
            <a:r>
              <a:rPr lang="pt-BR" sz="2400" b="1" dirty="0">
                <a:latin typeface="Times New Roman" pitchFamily="18" charset="0"/>
                <a:cs typeface="Times New Roman" pitchFamily="18" charset="0"/>
              </a:rPr>
              <a:t>Sản lượng tài nguyên thương phẩm thực tế khai thác</a:t>
            </a:r>
            <a:endParaRPr lang="en-US" sz="2400" b="1" dirty="0">
              <a:solidFill>
                <a:srgbClr val="000000"/>
              </a:solidFill>
              <a:latin typeface="Times New Roman" pitchFamily="18" charset="0"/>
              <a:cs typeface="Times New Roman" pitchFamily="18" charset="0"/>
            </a:endParaRPr>
          </a:p>
        </p:txBody>
      </p:sp>
      <p:sp>
        <p:nvSpPr>
          <p:cNvPr id="70663" name="Freeform 7"/>
          <p:cNvSpPr>
            <a:spLocks/>
          </p:cNvSpPr>
          <p:nvPr/>
        </p:nvSpPr>
        <p:spPr bwMode="gray">
          <a:xfrm>
            <a:off x="3222625" y="2922588"/>
            <a:ext cx="903288"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a:extLst>
            <a:ext uri="{91240B29-F687-4f45-9708-019B960494DF}">
              <a14:hiddenLine xmlns:a14="http://schemas.microsoft.com/office/drawing/2010/main" xmlns="" w="0">
                <a:solidFill>
                  <a:srgbClr val="00A06C"/>
                </a:solidFill>
                <a:prstDash val="solid"/>
                <a:round/>
                <a:headEnd/>
                <a:tailEnd/>
              </a14:hiddenLine>
            </a:ext>
          </a:extLst>
        </p:spPr>
        <p:txBody>
          <a:bodyPr/>
          <a:lstStyle/>
          <a:p>
            <a:endParaRPr lang="en-US"/>
          </a:p>
        </p:txBody>
      </p:sp>
      <p:sp>
        <p:nvSpPr>
          <p:cNvPr id="70664" name="AutoShape 8"/>
          <p:cNvSpPr>
            <a:spLocks noChangeAspect="1" noChangeArrowheads="1" noTextEdit="1"/>
          </p:cNvSpPr>
          <p:nvPr/>
        </p:nvSpPr>
        <p:spPr bwMode="gray">
          <a:xfrm flipH="1">
            <a:off x="4868863" y="2919413"/>
            <a:ext cx="909637"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70665" name="Freeform 9"/>
          <p:cNvSpPr>
            <a:spLocks/>
          </p:cNvSpPr>
          <p:nvPr/>
        </p:nvSpPr>
        <p:spPr bwMode="gray">
          <a:xfrm flipH="1">
            <a:off x="4875213" y="2922588"/>
            <a:ext cx="903287"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a14="http://schemas.microsoft.com/office/drawing/2010/main" xmlns="" w="0">
                <a:solidFill>
                  <a:srgbClr val="00A06C"/>
                </a:solidFill>
                <a:prstDash val="solid"/>
                <a:round/>
                <a:headEnd/>
                <a:tailEnd/>
              </a14:hiddenLine>
            </a:ext>
          </a:extLst>
        </p:spPr>
        <p:txBody>
          <a:bodyPr/>
          <a:lstStyle/>
          <a:p>
            <a:endParaRPr lang="en-US"/>
          </a:p>
        </p:txBody>
      </p:sp>
      <p:grpSp>
        <p:nvGrpSpPr>
          <p:cNvPr id="70666" name="Group 10"/>
          <p:cNvGrpSpPr>
            <a:grpSpLocks/>
          </p:cNvGrpSpPr>
          <p:nvPr/>
        </p:nvGrpSpPr>
        <p:grpSpPr bwMode="auto">
          <a:xfrm>
            <a:off x="3048000" y="1295400"/>
            <a:ext cx="2998788" cy="1601788"/>
            <a:chOff x="1997" y="1314"/>
            <a:chExt cx="1889" cy="1009"/>
          </a:xfrm>
        </p:grpSpPr>
        <p:grpSp>
          <p:nvGrpSpPr>
            <p:cNvPr id="70667" name="Group 11"/>
            <p:cNvGrpSpPr>
              <a:grpSpLocks/>
            </p:cNvGrpSpPr>
            <p:nvPr/>
          </p:nvGrpSpPr>
          <p:grpSpPr bwMode="auto">
            <a:xfrm>
              <a:off x="1997" y="1404"/>
              <a:ext cx="1889" cy="919"/>
              <a:chOff x="1973" y="1027"/>
              <a:chExt cx="1926" cy="937"/>
            </a:xfrm>
          </p:grpSpPr>
          <p:sp>
            <p:nvSpPr>
              <p:cNvPr id="70668"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70669"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sp>
          <p:nvSpPr>
            <p:cNvPr id="70670"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xmlns="" w="9525" algn="ctr">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70671"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xmlns="" w="9525" algn="ctr">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70672"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xmlns="" w="9525" algn="ctr">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70673"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a:noFill/>
            </a:ln>
            <a:effectLst/>
            <a:extLst>
              <a:ext uri="{91240B29-F687-4f45-9708-019B960494DF}">
                <a14:hiddenLine xmlns:a14="http://schemas.microsoft.com/office/drawing/2010/main" xmlns="" w="9525" algn="ctr">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sp>
        <p:nvSpPr>
          <p:cNvPr id="70674" name="Text Box 18"/>
          <p:cNvSpPr txBox="1">
            <a:spLocks noChangeArrowheads="1"/>
          </p:cNvSpPr>
          <p:nvPr/>
        </p:nvSpPr>
        <p:spPr bwMode="auto">
          <a:xfrm>
            <a:off x="3777449" y="1495425"/>
            <a:ext cx="1446230"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eaLnBrk="0" hangingPunct="0"/>
            <a:r>
              <a:rPr lang="en-US" sz="3200" b="1" dirty="0" err="1">
                <a:solidFill>
                  <a:srgbClr val="000000"/>
                </a:solidFill>
                <a:latin typeface="Times New Roman" pitchFamily="18" charset="0"/>
                <a:cs typeface="Times New Roman" pitchFamily="18" charset="0"/>
              </a:rPr>
              <a:t>Căn</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cứ</a:t>
            </a:r>
            <a:endParaRPr lang="en-US" sz="3200" dirty="0">
              <a:solidFill>
                <a:srgbClr val="000000"/>
              </a:solidFill>
              <a:latin typeface="Times New Roman" pitchFamily="18" charset="0"/>
              <a:cs typeface="Times New Roman" pitchFamily="18" charset="0"/>
            </a:endParaRPr>
          </a:p>
        </p:txBody>
      </p:sp>
      <p:sp>
        <p:nvSpPr>
          <p:cNvPr id="70675" name="Text Box 19"/>
          <p:cNvSpPr txBox="1">
            <a:spLocks noChangeArrowheads="1"/>
          </p:cNvSpPr>
          <p:nvPr/>
        </p:nvSpPr>
        <p:spPr bwMode="auto">
          <a:xfrm>
            <a:off x="5958320" y="3167360"/>
            <a:ext cx="2038350"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en-US" sz="2400" b="1" dirty="0" err="1">
                <a:solidFill>
                  <a:srgbClr val="000000"/>
                </a:solidFill>
                <a:latin typeface="Times New Roman" pitchFamily="18" charset="0"/>
                <a:cs typeface="Times New Roman" pitchFamily="18" charset="0"/>
              </a:rPr>
              <a:t>Thuế</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suất</a:t>
            </a:r>
            <a:endParaRPr lang="en-US" sz="2400" b="1" dirty="0">
              <a:solidFill>
                <a:srgbClr val="000000"/>
              </a:solidFill>
              <a:latin typeface="Times New Roman" pitchFamily="18" charset="0"/>
              <a:cs typeface="Times New Roman" pitchFamily="18" charset="0"/>
            </a:endParaRPr>
          </a:p>
        </p:txBody>
      </p:sp>
      <p:sp>
        <p:nvSpPr>
          <p:cNvPr id="23553" name="Rectangle 1"/>
          <p:cNvSpPr>
            <a:spLocks noChangeArrowheads="1"/>
          </p:cNvSpPr>
          <p:nvPr/>
        </p:nvSpPr>
        <p:spPr bwMode="auto">
          <a:xfrm>
            <a:off x="1440103" y="162580"/>
            <a:ext cx="617989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pt-BR" sz="2800" i="1" dirty="0">
                <a:solidFill>
                  <a:schemeClr val="bg1"/>
                </a:solidFill>
                <a:latin typeface="Times New Roman" pitchFamily="18" charset="0"/>
                <a:cs typeface="Times New Roman" pitchFamily="18" charset="0"/>
              </a:rPr>
              <a:t>3.1.2.2. Căn cứ và phương pháp tính thuế</a:t>
            </a:r>
            <a:endParaRPr lang="vi-VN" sz="2800" dirty="0">
              <a:solidFill>
                <a:schemeClr val="bg1"/>
              </a:solidFill>
              <a:latin typeface="Times New Roman" pitchFamily="18" charset="0"/>
              <a:cs typeface="Times New Roman" pitchFamily="18" charset="0"/>
            </a:endParaRPr>
          </a:p>
        </p:txBody>
      </p:sp>
      <p:sp>
        <p:nvSpPr>
          <p:cNvPr id="19" name="AutoShape 3"/>
          <p:cNvSpPr>
            <a:spLocks noChangeArrowheads="1"/>
          </p:cNvSpPr>
          <p:nvPr/>
        </p:nvSpPr>
        <p:spPr bwMode="auto">
          <a:xfrm>
            <a:off x="3352800" y="4010025"/>
            <a:ext cx="22860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xmlns="">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20" name="Text Box 19"/>
          <p:cNvSpPr txBox="1">
            <a:spLocks noChangeArrowheads="1"/>
          </p:cNvSpPr>
          <p:nvPr/>
        </p:nvSpPr>
        <p:spPr bwMode="auto">
          <a:xfrm>
            <a:off x="3519920" y="4843760"/>
            <a:ext cx="2038350"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pt-BR" sz="2400" b="1" dirty="0">
                <a:latin typeface="Times New Roman" pitchFamily="18" charset="0"/>
                <a:cs typeface="Times New Roman" pitchFamily="18" charset="0"/>
              </a:rPr>
              <a:t>Giá tính thuế </a:t>
            </a:r>
            <a:endParaRPr lang="en-US" sz="2400" b="1"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0141204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3553"/>
                                        </p:tgtEl>
                                        <p:attrNameLst>
                                          <p:attrName>style.visibility</p:attrName>
                                        </p:attrNameLst>
                                      </p:cBhvr>
                                      <p:to>
                                        <p:strVal val="visible"/>
                                      </p:to>
                                    </p:set>
                                    <p:animEffect transition="in" filter="wedge">
                                      <p:cBhvr>
                                        <p:cTn id="7" dur="2000"/>
                                        <p:tgtEl>
                                          <p:spTgt spid="2355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0666"/>
                                        </p:tgtEl>
                                        <p:attrNameLst>
                                          <p:attrName>style.visibility</p:attrName>
                                        </p:attrNameLst>
                                      </p:cBhvr>
                                      <p:to>
                                        <p:strVal val="visible"/>
                                      </p:to>
                                    </p:set>
                                    <p:animEffect transition="in" filter="wheel(1)">
                                      <p:cBhvr>
                                        <p:cTn id="12" dur="2000"/>
                                        <p:tgtEl>
                                          <p:spTgt spid="7066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0674"/>
                                        </p:tgtEl>
                                        <p:attrNameLst>
                                          <p:attrName>style.visibility</p:attrName>
                                        </p:attrNameLst>
                                      </p:cBhvr>
                                      <p:to>
                                        <p:strVal val="visible"/>
                                      </p:to>
                                    </p:set>
                                    <p:animEffect transition="in" filter="wipe(down)">
                                      <p:cBhvr>
                                        <p:cTn id="15" dur="500"/>
                                        <p:tgtEl>
                                          <p:spTgt spid="7067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0663"/>
                                        </p:tgtEl>
                                        <p:attrNameLst>
                                          <p:attrName>style.visibility</p:attrName>
                                        </p:attrNameLst>
                                      </p:cBhvr>
                                      <p:to>
                                        <p:strVal val="visible"/>
                                      </p:to>
                                    </p:set>
                                    <p:animEffect transition="in" filter="barn(inVertical)">
                                      <p:cBhvr>
                                        <p:cTn id="20" dur="500"/>
                                        <p:tgtEl>
                                          <p:spTgt spid="7066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70661"/>
                                        </p:tgtEl>
                                        <p:attrNameLst>
                                          <p:attrName>style.visibility</p:attrName>
                                        </p:attrNameLst>
                                      </p:cBhvr>
                                      <p:to>
                                        <p:strVal val="visible"/>
                                      </p:to>
                                    </p:set>
                                    <p:animEffect transition="in" filter="wipe(down)">
                                      <p:cBhvr>
                                        <p:cTn id="23" dur="500"/>
                                        <p:tgtEl>
                                          <p:spTgt spid="70661"/>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70662"/>
                                        </p:tgtEl>
                                        <p:attrNameLst>
                                          <p:attrName>style.visibility</p:attrName>
                                        </p:attrNameLst>
                                      </p:cBhvr>
                                      <p:to>
                                        <p:strVal val="visible"/>
                                      </p:to>
                                    </p:set>
                                    <p:animEffect transition="in" filter="barn(inVertical)">
                                      <p:cBhvr>
                                        <p:cTn id="26" dur="500"/>
                                        <p:tgtEl>
                                          <p:spTgt spid="70662"/>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heel(1)">
                                      <p:cBhvr>
                                        <p:cTn id="31" dur="2000"/>
                                        <p:tgtEl>
                                          <p:spTgt spid="19"/>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down)">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70675"/>
                                        </p:tgtEl>
                                        <p:attrNameLst>
                                          <p:attrName>style.visibility</p:attrName>
                                        </p:attrNameLst>
                                      </p:cBhvr>
                                      <p:to>
                                        <p:strVal val="visible"/>
                                      </p:to>
                                    </p:set>
                                    <p:animEffect transition="in" filter="wipe(down)">
                                      <p:cBhvr>
                                        <p:cTn id="39" dur="500"/>
                                        <p:tgtEl>
                                          <p:spTgt spid="70675"/>
                                        </p:tgtEl>
                                      </p:cBhvr>
                                    </p:animEffect>
                                  </p:childTnLst>
                                </p:cTn>
                              </p:par>
                              <p:par>
                                <p:cTn id="40" presetID="21" presetClass="entr" presetSubtype="1" fill="hold" grpId="0" nodeType="withEffect">
                                  <p:stCondLst>
                                    <p:cond delay="0"/>
                                  </p:stCondLst>
                                  <p:childTnLst>
                                    <p:set>
                                      <p:cBhvr>
                                        <p:cTn id="41" dur="1" fill="hold">
                                          <p:stCondLst>
                                            <p:cond delay="0"/>
                                          </p:stCondLst>
                                        </p:cTn>
                                        <p:tgtEl>
                                          <p:spTgt spid="70659"/>
                                        </p:tgtEl>
                                        <p:attrNameLst>
                                          <p:attrName>style.visibility</p:attrName>
                                        </p:attrNameLst>
                                      </p:cBhvr>
                                      <p:to>
                                        <p:strVal val="visible"/>
                                      </p:to>
                                    </p:set>
                                    <p:animEffect transition="in" filter="wheel(1)">
                                      <p:cBhvr>
                                        <p:cTn id="42" dur="2000"/>
                                        <p:tgtEl>
                                          <p:spTgt spid="70659"/>
                                        </p:tgtEl>
                                      </p:cBhvr>
                                    </p:animEffect>
                                  </p:childTnLst>
                                </p:cTn>
                              </p:par>
                              <p:par>
                                <p:cTn id="43" presetID="21" presetClass="entr" presetSubtype="1" fill="hold" nodeType="withEffect">
                                  <p:stCondLst>
                                    <p:cond delay="0"/>
                                  </p:stCondLst>
                                  <p:childTnLst>
                                    <p:set>
                                      <p:cBhvr>
                                        <p:cTn id="44" dur="1" fill="hold">
                                          <p:stCondLst>
                                            <p:cond delay="0"/>
                                          </p:stCondLst>
                                        </p:cTn>
                                        <p:tgtEl>
                                          <p:spTgt spid="70665"/>
                                        </p:tgtEl>
                                        <p:attrNameLst>
                                          <p:attrName>style.visibility</p:attrName>
                                        </p:attrNameLst>
                                      </p:cBhvr>
                                      <p:to>
                                        <p:strVal val="visible"/>
                                      </p:to>
                                    </p:set>
                                    <p:animEffect transition="in" filter="wheel(1)">
                                      <p:cBhvr>
                                        <p:cTn id="45" dur="2000"/>
                                        <p:tgtEl>
                                          <p:spTgt spid="706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animBg="1"/>
      <p:bldP spid="70661" grpId="0" animBg="1"/>
      <p:bldP spid="70662" grpId="0"/>
      <p:bldP spid="70663" grpId="0" animBg="1"/>
      <p:bldP spid="70674" grpId="0"/>
      <p:bldP spid="70675" grpId="0"/>
      <p:bldP spid="23553" grpId="0"/>
      <p:bldP spid="19" grpId="0" animBg="1"/>
      <p:bldP spid="20"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440103" y="162580"/>
            <a:ext cx="617989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pt-BR" sz="2800" i="1" dirty="0">
                <a:solidFill>
                  <a:schemeClr val="bg1"/>
                </a:solidFill>
                <a:latin typeface="Times New Roman" pitchFamily="18" charset="0"/>
                <a:cs typeface="Times New Roman" pitchFamily="18" charset="0"/>
              </a:rPr>
              <a:t>3.1.2.2. Căn cứ và phương pháp tính thuế</a:t>
            </a:r>
            <a:endParaRPr lang="vi-VN" sz="2800" dirty="0">
              <a:solidFill>
                <a:schemeClr val="bg1"/>
              </a:solidFill>
              <a:latin typeface="Times New Roman" pitchFamily="18" charset="0"/>
              <a:cs typeface="Times New Roman" pitchFamily="18" charset="0"/>
            </a:endParaRPr>
          </a:p>
        </p:txBody>
      </p:sp>
      <p:graphicFrame>
        <p:nvGraphicFramePr>
          <p:cNvPr id="21" name="Table 20"/>
          <p:cNvGraphicFramePr>
            <a:graphicFrameLocks noGrp="1"/>
          </p:cNvGraphicFramePr>
          <p:nvPr/>
        </p:nvGraphicFramePr>
        <p:xfrm>
          <a:off x="609600" y="1597660"/>
          <a:ext cx="8001000" cy="1450150"/>
        </p:xfrm>
        <a:graphic>
          <a:graphicData uri="http://schemas.openxmlformats.org/drawingml/2006/table">
            <a:tbl>
              <a:tblPr/>
              <a:tblGrid>
                <a:gridCol w="1600200">
                  <a:extLst>
                    <a:ext uri="{9D8B030D-6E8A-4147-A177-3AD203B41FA5}">
                      <a16:colId xmlns:a16="http://schemas.microsoft.com/office/drawing/2014/main" val="20000"/>
                    </a:ext>
                  </a:extLst>
                </a:gridCol>
                <a:gridCol w="742034">
                  <a:extLst>
                    <a:ext uri="{9D8B030D-6E8A-4147-A177-3AD203B41FA5}">
                      <a16:colId xmlns:a16="http://schemas.microsoft.com/office/drawing/2014/main" val="20001"/>
                    </a:ext>
                  </a:extLst>
                </a:gridCol>
                <a:gridCol w="1391566">
                  <a:extLst>
                    <a:ext uri="{9D8B030D-6E8A-4147-A177-3AD203B41FA5}">
                      <a16:colId xmlns:a16="http://schemas.microsoft.com/office/drawing/2014/main" val="20002"/>
                    </a:ext>
                  </a:extLst>
                </a:gridCol>
                <a:gridCol w="889207">
                  <a:extLst>
                    <a:ext uri="{9D8B030D-6E8A-4147-A177-3AD203B41FA5}">
                      <a16:colId xmlns:a16="http://schemas.microsoft.com/office/drawing/2014/main" val="20003"/>
                    </a:ext>
                  </a:extLst>
                </a:gridCol>
                <a:gridCol w="1485077">
                  <a:extLst>
                    <a:ext uri="{9D8B030D-6E8A-4147-A177-3AD203B41FA5}">
                      <a16:colId xmlns:a16="http://schemas.microsoft.com/office/drawing/2014/main" val="20004"/>
                    </a:ext>
                  </a:extLst>
                </a:gridCol>
                <a:gridCol w="425256">
                  <a:extLst>
                    <a:ext uri="{9D8B030D-6E8A-4147-A177-3AD203B41FA5}">
                      <a16:colId xmlns:a16="http://schemas.microsoft.com/office/drawing/2014/main" val="20005"/>
                    </a:ext>
                  </a:extLst>
                </a:gridCol>
                <a:gridCol w="1467660">
                  <a:extLst>
                    <a:ext uri="{9D8B030D-6E8A-4147-A177-3AD203B41FA5}">
                      <a16:colId xmlns:a16="http://schemas.microsoft.com/office/drawing/2014/main" val="20006"/>
                    </a:ext>
                  </a:extLst>
                </a:gridCol>
              </a:tblGrid>
              <a:tr h="1143000">
                <a:tc>
                  <a:txBody>
                    <a:bodyPr/>
                    <a:lstStyle/>
                    <a:p>
                      <a:pPr algn="ctr">
                        <a:lnSpc>
                          <a:spcPct val="150000"/>
                        </a:lnSpc>
                        <a:spcAft>
                          <a:spcPts val="0"/>
                        </a:spcAft>
                      </a:pPr>
                      <a:r>
                        <a:rPr lang="vi-VN" sz="2000" i="1" dirty="0">
                          <a:latin typeface="Times New Roman"/>
                          <a:ea typeface="Times New Roman"/>
                          <a:cs typeface="Times New Roman"/>
                        </a:rPr>
                        <a:t>Thuế tài nguyên phải nộp trong kỳ</a:t>
                      </a:r>
                      <a:endParaRPr lang="vi-VN" sz="2000" dirty="0">
                        <a:latin typeface=".VnTime"/>
                        <a:ea typeface="Times New Roman"/>
                        <a:cs typeface="Times New Roman"/>
                      </a:endParaRPr>
                    </a:p>
                  </a:txBody>
                  <a:tcPr marL="66675" marR="66675" marT="66675" marB="66675" anchor="ctr">
                    <a:lnL>
                      <a:noFill/>
                    </a:lnL>
                    <a:lnR>
                      <a:noFill/>
                    </a:lnR>
                    <a:lnT>
                      <a:noFill/>
                    </a:lnT>
                    <a:lnB>
                      <a:noFill/>
                    </a:lnB>
                  </a:tcPr>
                </a:tc>
                <a:tc>
                  <a:txBody>
                    <a:bodyPr/>
                    <a:lstStyle/>
                    <a:p>
                      <a:pPr algn="ctr">
                        <a:lnSpc>
                          <a:spcPct val="150000"/>
                        </a:lnSpc>
                        <a:spcAft>
                          <a:spcPts val="0"/>
                        </a:spcAft>
                      </a:pPr>
                      <a:r>
                        <a:rPr lang="nl-NL" sz="2000" i="1">
                          <a:latin typeface="Times New Roman"/>
                          <a:ea typeface="Times New Roman"/>
                          <a:cs typeface="Times New Roman"/>
                        </a:rPr>
                        <a:t>=</a:t>
                      </a:r>
                      <a:endParaRPr lang="vi-VN" sz="2000">
                        <a:latin typeface=".VnTime"/>
                        <a:ea typeface="Times New Roman"/>
                        <a:cs typeface="Times New Roman"/>
                      </a:endParaRPr>
                    </a:p>
                  </a:txBody>
                  <a:tcPr marL="66675" marR="66675" marT="66675" marB="66675" anchor="ctr">
                    <a:lnL>
                      <a:noFill/>
                    </a:lnL>
                    <a:lnR>
                      <a:noFill/>
                    </a:lnR>
                    <a:lnT>
                      <a:noFill/>
                    </a:lnT>
                    <a:lnB>
                      <a:noFill/>
                    </a:lnB>
                  </a:tcPr>
                </a:tc>
                <a:tc>
                  <a:txBody>
                    <a:bodyPr/>
                    <a:lstStyle/>
                    <a:p>
                      <a:pPr algn="ctr">
                        <a:lnSpc>
                          <a:spcPct val="150000"/>
                        </a:lnSpc>
                        <a:spcAft>
                          <a:spcPts val="0"/>
                        </a:spcAft>
                      </a:pPr>
                      <a:r>
                        <a:rPr lang="en-US" sz="2000" i="1" dirty="0" err="1">
                          <a:latin typeface="Times New Roman"/>
                          <a:ea typeface="Times New Roman"/>
                          <a:cs typeface="Times New Roman"/>
                        </a:rPr>
                        <a:t>Sản</a:t>
                      </a:r>
                      <a:r>
                        <a:rPr lang="en-US" sz="2000" i="1" dirty="0">
                          <a:latin typeface="Times New Roman"/>
                          <a:ea typeface="Times New Roman"/>
                          <a:cs typeface="Times New Roman"/>
                        </a:rPr>
                        <a:t> </a:t>
                      </a:r>
                      <a:r>
                        <a:rPr lang="en-US" sz="2000" i="1" dirty="0" err="1">
                          <a:latin typeface="Times New Roman"/>
                          <a:ea typeface="Times New Roman"/>
                          <a:cs typeface="Times New Roman"/>
                        </a:rPr>
                        <a:t>lượng</a:t>
                      </a:r>
                      <a:r>
                        <a:rPr lang="en-US" sz="2000" i="1" dirty="0">
                          <a:latin typeface="Times New Roman"/>
                          <a:ea typeface="Times New Roman"/>
                          <a:cs typeface="Times New Roman"/>
                        </a:rPr>
                        <a:t> </a:t>
                      </a:r>
                      <a:r>
                        <a:rPr lang="en-US" sz="2000" i="1" dirty="0" err="1">
                          <a:latin typeface="Times New Roman"/>
                          <a:ea typeface="Times New Roman"/>
                          <a:cs typeface="Times New Roman"/>
                        </a:rPr>
                        <a:t>tài</a:t>
                      </a:r>
                      <a:r>
                        <a:rPr lang="en-US" sz="2000" i="1" dirty="0">
                          <a:latin typeface="Times New Roman"/>
                          <a:ea typeface="Times New Roman"/>
                          <a:cs typeface="Times New Roman"/>
                        </a:rPr>
                        <a:t> </a:t>
                      </a:r>
                      <a:r>
                        <a:rPr lang="en-US" sz="2000" i="1" dirty="0" err="1">
                          <a:latin typeface="Times New Roman"/>
                          <a:ea typeface="Times New Roman"/>
                          <a:cs typeface="Times New Roman"/>
                        </a:rPr>
                        <a:t>nguyên</a:t>
                      </a:r>
                      <a:r>
                        <a:rPr lang="en-US" sz="2000" i="1" dirty="0">
                          <a:latin typeface="Times New Roman"/>
                          <a:ea typeface="Times New Roman"/>
                          <a:cs typeface="Times New Roman"/>
                        </a:rPr>
                        <a:t> </a:t>
                      </a:r>
                      <a:r>
                        <a:rPr lang="en-US" sz="2000" i="1" dirty="0" err="1">
                          <a:latin typeface="Times New Roman"/>
                          <a:ea typeface="Times New Roman"/>
                          <a:cs typeface="Times New Roman"/>
                        </a:rPr>
                        <a:t>tính</a:t>
                      </a:r>
                      <a:r>
                        <a:rPr lang="en-US" sz="2000" i="1" dirty="0">
                          <a:latin typeface="Times New Roman"/>
                          <a:ea typeface="Times New Roman"/>
                          <a:cs typeface="Times New Roman"/>
                        </a:rPr>
                        <a:t> </a:t>
                      </a:r>
                      <a:r>
                        <a:rPr lang="en-US" sz="2000" i="1" dirty="0" err="1">
                          <a:latin typeface="Times New Roman"/>
                          <a:ea typeface="Times New Roman"/>
                          <a:cs typeface="Times New Roman"/>
                        </a:rPr>
                        <a:t>thuế</a:t>
                      </a:r>
                      <a:endParaRPr lang="vi-VN" sz="2000" dirty="0">
                        <a:latin typeface=".VnTime"/>
                        <a:ea typeface="Times New Roman"/>
                        <a:cs typeface="Times New Roman"/>
                      </a:endParaRPr>
                    </a:p>
                  </a:txBody>
                  <a:tcPr marL="66675" marR="66675" marT="66675" marB="66675" anchor="ctr">
                    <a:lnL>
                      <a:noFill/>
                    </a:lnL>
                    <a:lnR>
                      <a:noFill/>
                    </a:lnR>
                    <a:lnT>
                      <a:noFill/>
                    </a:lnT>
                    <a:lnB>
                      <a:noFill/>
                    </a:lnB>
                  </a:tcPr>
                </a:tc>
                <a:tc>
                  <a:txBody>
                    <a:bodyPr/>
                    <a:lstStyle/>
                    <a:p>
                      <a:pPr algn="ctr">
                        <a:lnSpc>
                          <a:spcPct val="150000"/>
                        </a:lnSpc>
                        <a:spcAft>
                          <a:spcPts val="0"/>
                        </a:spcAft>
                      </a:pPr>
                      <a:r>
                        <a:rPr lang="nl-NL" sz="2000" i="1">
                          <a:latin typeface="Times New Roman"/>
                          <a:ea typeface="Times New Roman"/>
                          <a:cs typeface="Times New Roman"/>
                        </a:rPr>
                        <a:t>x</a:t>
                      </a:r>
                      <a:endParaRPr lang="vi-VN" sz="2000">
                        <a:latin typeface=".VnTime"/>
                        <a:ea typeface="Times New Roman"/>
                        <a:cs typeface="Times New Roman"/>
                      </a:endParaRPr>
                    </a:p>
                  </a:txBody>
                  <a:tcPr marL="66675" marR="66675" marT="66675" marB="66675" anchor="ctr">
                    <a:lnL>
                      <a:noFill/>
                    </a:lnL>
                    <a:lnR>
                      <a:noFill/>
                    </a:lnR>
                    <a:lnT>
                      <a:noFill/>
                    </a:lnT>
                    <a:lnB>
                      <a:noFill/>
                    </a:lnB>
                  </a:tcPr>
                </a:tc>
                <a:tc>
                  <a:txBody>
                    <a:bodyPr/>
                    <a:lstStyle/>
                    <a:p>
                      <a:pPr algn="ctr">
                        <a:lnSpc>
                          <a:spcPct val="150000"/>
                        </a:lnSpc>
                        <a:spcAft>
                          <a:spcPts val="0"/>
                        </a:spcAft>
                      </a:pPr>
                      <a:r>
                        <a:rPr lang="en-US" sz="2000" i="1" dirty="0" err="1">
                          <a:latin typeface="Times New Roman"/>
                          <a:ea typeface="Times New Roman"/>
                          <a:cs typeface="Times New Roman"/>
                        </a:rPr>
                        <a:t>Giá</a:t>
                      </a:r>
                      <a:r>
                        <a:rPr lang="en-US" sz="2000" i="1" dirty="0">
                          <a:latin typeface="Times New Roman"/>
                          <a:ea typeface="Times New Roman"/>
                          <a:cs typeface="Times New Roman"/>
                        </a:rPr>
                        <a:t> </a:t>
                      </a:r>
                      <a:r>
                        <a:rPr lang="en-US" sz="2000" i="1" dirty="0" err="1">
                          <a:latin typeface="Times New Roman"/>
                          <a:ea typeface="Times New Roman"/>
                          <a:cs typeface="Times New Roman"/>
                        </a:rPr>
                        <a:t>tính</a:t>
                      </a:r>
                      <a:r>
                        <a:rPr lang="en-US" sz="2000" i="1" dirty="0">
                          <a:latin typeface="Times New Roman"/>
                          <a:ea typeface="Times New Roman"/>
                          <a:cs typeface="Times New Roman"/>
                        </a:rPr>
                        <a:t> </a:t>
                      </a:r>
                      <a:r>
                        <a:rPr lang="en-US" sz="2000" i="1" dirty="0" err="1">
                          <a:latin typeface="Times New Roman"/>
                          <a:ea typeface="Times New Roman"/>
                          <a:cs typeface="Times New Roman"/>
                        </a:rPr>
                        <a:t>thuế</a:t>
                      </a:r>
                      <a:r>
                        <a:rPr lang="en-US" sz="2000" i="1" dirty="0">
                          <a:latin typeface="Times New Roman"/>
                          <a:ea typeface="Times New Roman"/>
                          <a:cs typeface="Times New Roman"/>
                        </a:rPr>
                        <a:t> </a:t>
                      </a:r>
                      <a:r>
                        <a:rPr lang="en-US" sz="2000" i="1" dirty="0" err="1">
                          <a:latin typeface="Times New Roman"/>
                          <a:ea typeface="Times New Roman"/>
                          <a:cs typeface="Times New Roman"/>
                        </a:rPr>
                        <a:t>đơn</a:t>
                      </a:r>
                      <a:r>
                        <a:rPr lang="en-US" sz="2000" i="1" dirty="0">
                          <a:latin typeface="Times New Roman"/>
                          <a:ea typeface="Times New Roman"/>
                          <a:cs typeface="Times New Roman"/>
                        </a:rPr>
                        <a:t> </a:t>
                      </a:r>
                      <a:r>
                        <a:rPr lang="en-US" sz="2000" i="1" dirty="0" err="1">
                          <a:latin typeface="Times New Roman"/>
                          <a:ea typeface="Times New Roman"/>
                          <a:cs typeface="Times New Roman"/>
                        </a:rPr>
                        <a:t>vị</a:t>
                      </a:r>
                      <a:r>
                        <a:rPr lang="en-US" sz="2000" i="1" dirty="0">
                          <a:latin typeface="Times New Roman"/>
                          <a:ea typeface="Times New Roman"/>
                          <a:cs typeface="Times New Roman"/>
                        </a:rPr>
                        <a:t> </a:t>
                      </a:r>
                      <a:r>
                        <a:rPr lang="en-US" sz="2000" i="1" dirty="0" err="1">
                          <a:latin typeface="Times New Roman"/>
                          <a:ea typeface="Times New Roman"/>
                          <a:cs typeface="Times New Roman"/>
                        </a:rPr>
                        <a:t>tài</a:t>
                      </a:r>
                      <a:r>
                        <a:rPr lang="en-US" sz="2000" i="1" dirty="0">
                          <a:latin typeface="Times New Roman"/>
                          <a:ea typeface="Times New Roman"/>
                          <a:cs typeface="Times New Roman"/>
                        </a:rPr>
                        <a:t> </a:t>
                      </a:r>
                      <a:r>
                        <a:rPr lang="en-US" sz="2000" i="1" dirty="0" err="1">
                          <a:latin typeface="Times New Roman"/>
                          <a:ea typeface="Times New Roman"/>
                          <a:cs typeface="Times New Roman"/>
                        </a:rPr>
                        <a:t>nguyên</a:t>
                      </a:r>
                      <a:endParaRPr lang="vi-VN" sz="2000" dirty="0">
                        <a:latin typeface=".VnTime"/>
                        <a:ea typeface="Times New Roman"/>
                        <a:cs typeface="Times New Roman"/>
                      </a:endParaRPr>
                    </a:p>
                  </a:txBody>
                  <a:tcPr marL="66675" marR="66675" marT="66675" marB="66675" anchor="ctr">
                    <a:lnL>
                      <a:noFill/>
                    </a:lnL>
                    <a:lnR>
                      <a:noFill/>
                    </a:lnR>
                    <a:lnT>
                      <a:noFill/>
                    </a:lnT>
                    <a:lnB>
                      <a:noFill/>
                    </a:lnB>
                  </a:tcPr>
                </a:tc>
                <a:tc>
                  <a:txBody>
                    <a:bodyPr/>
                    <a:lstStyle/>
                    <a:p>
                      <a:pPr algn="ctr">
                        <a:lnSpc>
                          <a:spcPct val="150000"/>
                        </a:lnSpc>
                        <a:spcAft>
                          <a:spcPts val="0"/>
                        </a:spcAft>
                      </a:pPr>
                      <a:r>
                        <a:rPr lang="nl-NL" sz="2000" i="1">
                          <a:latin typeface="Times New Roman"/>
                          <a:ea typeface="Times New Roman"/>
                          <a:cs typeface="Times New Roman"/>
                        </a:rPr>
                        <a:t>x</a:t>
                      </a:r>
                      <a:endParaRPr lang="vi-VN" sz="2000">
                        <a:latin typeface=".VnTime"/>
                        <a:ea typeface="Times New Roman"/>
                        <a:cs typeface="Times New Roman"/>
                      </a:endParaRPr>
                    </a:p>
                  </a:txBody>
                  <a:tcPr marL="66675" marR="66675" marT="66675" marB="66675" anchor="ctr">
                    <a:lnL>
                      <a:noFill/>
                    </a:lnL>
                    <a:lnR>
                      <a:noFill/>
                    </a:lnR>
                    <a:lnT>
                      <a:noFill/>
                    </a:lnT>
                    <a:lnB>
                      <a:noFill/>
                    </a:lnB>
                  </a:tcPr>
                </a:tc>
                <a:tc>
                  <a:txBody>
                    <a:bodyPr/>
                    <a:lstStyle/>
                    <a:p>
                      <a:pPr algn="ctr">
                        <a:lnSpc>
                          <a:spcPct val="150000"/>
                        </a:lnSpc>
                        <a:spcAft>
                          <a:spcPts val="0"/>
                        </a:spcAft>
                      </a:pPr>
                      <a:r>
                        <a:rPr lang="en-US" sz="2000" i="1" dirty="0" err="1">
                          <a:latin typeface="Times New Roman"/>
                          <a:ea typeface="Times New Roman"/>
                          <a:cs typeface="Times New Roman"/>
                        </a:rPr>
                        <a:t>Thuế</a:t>
                      </a:r>
                      <a:r>
                        <a:rPr lang="en-US" sz="2000" i="1" dirty="0">
                          <a:latin typeface="Times New Roman"/>
                          <a:ea typeface="Times New Roman"/>
                          <a:cs typeface="Times New Roman"/>
                        </a:rPr>
                        <a:t> </a:t>
                      </a:r>
                      <a:r>
                        <a:rPr lang="en-US" sz="2000" i="1" dirty="0" err="1">
                          <a:latin typeface="Times New Roman"/>
                          <a:ea typeface="Times New Roman"/>
                          <a:cs typeface="Times New Roman"/>
                        </a:rPr>
                        <a:t>suất</a:t>
                      </a:r>
                      <a:r>
                        <a:rPr lang="en-US" sz="2000" i="1" dirty="0">
                          <a:latin typeface="Times New Roman"/>
                          <a:ea typeface="Times New Roman"/>
                          <a:cs typeface="Times New Roman"/>
                        </a:rPr>
                        <a:t> </a:t>
                      </a:r>
                      <a:r>
                        <a:rPr lang="en-US" sz="2000" i="1" dirty="0" err="1">
                          <a:latin typeface="Times New Roman"/>
                          <a:ea typeface="Times New Roman"/>
                          <a:cs typeface="Times New Roman"/>
                        </a:rPr>
                        <a:t>thuế</a:t>
                      </a:r>
                      <a:r>
                        <a:rPr lang="en-US" sz="2000" i="1" dirty="0">
                          <a:latin typeface="Times New Roman"/>
                          <a:ea typeface="Times New Roman"/>
                          <a:cs typeface="Times New Roman"/>
                        </a:rPr>
                        <a:t> </a:t>
                      </a:r>
                      <a:r>
                        <a:rPr lang="en-US" sz="2000" i="1" dirty="0" err="1">
                          <a:latin typeface="Times New Roman"/>
                          <a:ea typeface="Times New Roman"/>
                          <a:cs typeface="Times New Roman"/>
                        </a:rPr>
                        <a:t>tài</a:t>
                      </a:r>
                      <a:r>
                        <a:rPr lang="en-US" sz="2000" i="1" dirty="0">
                          <a:latin typeface="Times New Roman"/>
                          <a:ea typeface="Times New Roman"/>
                          <a:cs typeface="Times New Roman"/>
                        </a:rPr>
                        <a:t> </a:t>
                      </a:r>
                      <a:r>
                        <a:rPr lang="en-US" sz="2000" i="1" dirty="0" err="1">
                          <a:latin typeface="Times New Roman"/>
                          <a:ea typeface="Times New Roman"/>
                          <a:cs typeface="Times New Roman"/>
                        </a:rPr>
                        <a:t>nguyên</a:t>
                      </a:r>
                      <a:endParaRPr lang="vi-VN" sz="2000" dirty="0">
                        <a:latin typeface=".VnTime"/>
                        <a:ea typeface="Times New Roman"/>
                        <a:cs typeface="Times New Roman"/>
                      </a:endParaRPr>
                    </a:p>
                  </a:txBody>
                  <a:tcPr marL="66675" marR="66675" marT="66675" marB="66675" anchor="ctr">
                    <a:lnL>
                      <a:noFill/>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22" name="Table 21"/>
          <p:cNvGraphicFramePr>
            <a:graphicFrameLocks noGrp="1"/>
          </p:cNvGraphicFramePr>
          <p:nvPr/>
        </p:nvGraphicFramePr>
        <p:xfrm>
          <a:off x="381000" y="4267200"/>
          <a:ext cx="8305800" cy="859600"/>
        </p:xfrm>
        <a:graphic>
          <a:graphicData uri="http://schemas.openxmlformats.org/drawingml/2006/table">
            <a:tbl>
              <a:tblPr/>
              <a:tblGrid>
                <a:gridCol w="1981200">
                  <a:extLst>
                    <a:ext uri="{9D8B030D-6E8A-4147-A177-3AD203B41FA5}">
                      <a16:colId xmlns:a16="http://schemas.microsoft.com/office/drawing/2014/main" val="20000"/>
                    </a:ext>
                  </a:extLst>
                </a:gridCol>
                <a:gridCol w="228600">
                  <a:extLst>
                    <a:ext uri="{9D8B030D-6E8A-4147-A177-3AD203B41FA5}">
                      <a16:colId xmlns:a16="http://schemas.microsoft.com/office/drawing/2014/main" val="20001"/>
                    </a:ext>
                  </a:extLst>
                </a:gridCol>
                <a:gridCol w="2040980">
                  <a:extLst>
                    <a:ext uri="{9D8B030D-6E8A-4147-A177-3AD203B41FA5}">
                      <a16:colId xmlns:a16="http://schemas.microsoft.com/office/drawing/2014/main" val="20002"/>
                    </a:ext>
                  </a:extLst>
                </a:gridCol>
                <a:gridCol w="399908">
                  <a:extLst>
                    <a:ext uri="{9D8B030D-6E8A-4147-A177-3AD203B41FA5}">
                      <a16:colId xmlns:a16="http://schemas.microsoft.com/office/drawing/2014/main" val="20003"/>
                    </a:ext>
                  </a:extLst>
                </a:gridCol>
                <a:gridCol w="3655112">
                  <a:extLst>
                    <a:ext uri="{9D8B030D-6E8A-4147-A177-3AD203B41FA5}">
                      <a16:colId xmlns:a16="http://schemas.microsoft.com/office/drawing/2014/main" val="20004"/>
                    </a:ext>
                  </a:extLst>
                </a:gridCol>
              </a:tblGrid>
              <a:tr h="849170">
                <a:tc>
                  <a:txBody>
                    <a:bodyPr/>
                    <a:lstStyle/>
                    <a:p>
                      <a:pPr algn="ctr">
                        <a:lnSpc>
                          <a:spcPct val="150000"/>
                        </a:lnSpc>
                        <a:spcAft>
                          <a:spcPts val="0"/>
                        </a:spcAft>
                      </a:pPr>
                      <a:r>
                        <a:rPr lang="en-US" sz="2000" i="1" dirty="0" err="1">
                          <a:latin typeface="Times New Roman"/>
                          <a:ea typeface="Times New Roman"/>
                          <a:cs typeface="Times New Roman"/>
                        </a:rPr>
                        <a:t>Thuế</a:t>
                      </a:r>
                      <a:r>
                        <a:rPr lang="en-US" sz="2000" i="1" dirty="0">
                          <a:latin typeface="Times New Roman"/>
                          <a:ea typeface="Times New Roman"/>
                          <a:cs typeface="Times New Roman"/>
                        </a:rPr>
                        <a:t> </a:t>
                      </a:r>
                      <a:r>
                        <a:rPr lang="en-US" sz="2000" i="1" dirty="0" err="1">
                          <a:latin typeface="Times New Roman"/>
                          <a:ea typeface="Times New Roman"/>
                          <a:cs typeface="Times New Roman"/>
                        </a:rPr>
                        <a:t>tài</a:t>
                      </a:r>
                      <a:r>
                        <a:rPr lang="en-US" sz="2000" i="1" dirty="0">
                          <a:latin typeface="Times New Roman"/>
                          <a:ea typeface="Times New Roman"/>
                          <a:cs typeface="Times New Roman"/>
                        </a:rPr>
                        <a:t> </a:t>
                      </a:r>
                      <a:r>
                        <a:rPr lang="en-US" sz="2000" i="1" dirty="0" err="1">
                          <a:latin typeface="Times New Roman"/>
                          <a:ea typeface="Times New Roman"/>
                          <a:cs typeface="Times New Roman"/>
                        </a:rPr>
                        <a:t>nguyên</a:t>
                      </a:r>
                      <a:r>
                        <a:rPr lang="en-US" sz="2000" i="1" dirty="0">
                          <a:latin typeface="Times New Roman"/>
                          <a:ea typeface="Times New Roman"/>
                          <a:cs typeface="Times New Roman"/>
                        </a:rPr>
                        <a:t> </a:t>
                      </a:r>
                      <a:r>
                        <a:rPr lang="en-US" sz="2000" i="1" dirty="0" err="1">
                          <a:latin typeface="Times New Roman"/>
                          <a:ea typeface="Times New Roman"/>
                          <a:cs typeface="Times New Roman"/>
                        </a:rPr>
                        <a:t>phải</a:t>
                      </a:r>
                      <a:r>
                        <a:rPr lang="en-US" sz="2000" i="1" dirty="0">
                          <a:latin typeface="Times New Roman"/>
                          <a:ea typeface="Times New Roman"/>
                          <a:cs typeface="Times New Roman"/>
                        </a:rPr>
                        <a:t> </a:t>
                      </a:r>
                      <a:r>
                        <a:rPr lang="en-US" sz="2000" i="1" dirty="0" err="1">
                          <a:latin typeface="Times New Roman"/>
                          <a:ea typeface="Times New Roman"/>
                          <a:cs typeface="Times New Roman"/>
                        </a:rPr>
                        <a:t>nộp</a:t>
                      </a:r>
                      <a:r>
                        <a:rPr lang="en-US" sz="2000" i="1" dirty="0">
                          <a:latin typeface="Times New Roman"/>
                          <a:ea typeface="Times New Roman"/>
                          <a:cs typeface="Times New Roman"/>
                        </a:rPr>
                        <a:t> </a:t>
                      </a:r>
                      <a:r>
                        <a:rPr lang="en-US" sz="2000" i="1" dirty="0" err="1">
                          <a:latin typeface="Times New Roman"/>
                          <a:ea typeface="Times New Roman"/>
                          <a:cs typeface="Times New Roman"/>
                        </a:rPr>
                        <a:t>trong</a:t>
                      </a:r>
                      <a:r>
                        <a:rPr lang="en-US" sz="2000" i="1" dirty="0">
                          <a:latin typeface="Times New Roman"/>
                          <a:ea typeface="Times New Roman"/>
                          <a:cs typeface="Times New Roman"/>
                        </a:rPr>
                        <a:t> </a:t>
                      </a:r>
                      <a:r>
                        <a:rPr lang="en-US" sz="2000" i="1" dirty="0" err="1">
                          <a:latin typeface="Times New Roman"/>
                          <a:ea typeface="Times New Roman"/>
                          <a:cs typeface="Times New Roman"/>
                        </a:rPr>
                        <a:t>kỳ</a:t>
                      </a:r>
                      <a:endParaRPr lang="vi-VN" sz="2000" dirty="0">
                        <a:latin typeface=".VnTime"/>
                        <a:ea typeface="Times New Roman"/>
                        <a:cs typeface="Times New Roman"/>
                      </a:endParaRPr>
                    </a:p>
                  </a:txBody>
                  <a:tcPr marL="65321" marR="65321" marT="0" marB="0" anchor="ctr">
                    <a:lnL>
                      <a:noFill/>
                    </a:lnL>
                    <a:lnR>
                      <a:noFill/>
                    </a:lnR>
                    <a:lnT>
                      <a:noFill/>
                    </a:lnT>
                    <a:lnB>
                      <a:noFill/>
                    </a:lnB>
                  </a:tcPr>
                </a:tc>
                <a:tc>
                  <a:txBody>
                    <a:bodyPr/>
                    <a:lstStyle/>
                    <a:p>
                      <a:pPr algn="ctr">
                        <a:lnSpc>
                          <a:spcPct val="150000"/>
                        </a:lnSpc>
                        <a:spcAft>
                          <a:spcPts val="0"/>
                        </a:spcAft>
                      </a:pPr>
                      <a:r>
                        <a:rPr lang="nl-NL" sz="2000" i="1">
                          <a:latin typeface="Times New Roman"/>
                          <a:ea typeface="Times New Roman"/>
                          <a:cs typeface="Times New Roman"/>
                        </a:rPr>
                        <a:t>=</a:t>
                      </a:r>
                      <a:endParaRPr lang="vi-VN" sz="2000">
                        <a:latin typeface=".VnTime"/>
                        <a:ea typeface="Times New Roman"/>
                        <a:cs typeface="Times New Roman"/>
                      </a:endParaRPr>
                    </a:p>
                  </a:txBody>
                  <a:tcPr marL="65321" marR="65321" marT="0" marB="0" anchor="ctr">
                    <a:lnL>
                      <a:noFill/>
                    </a:lnL>
                    <a:lnR>
                      <a:noFill/>
                    </a:lnR>
                    <a:lnT>
                      <a:noFill/>
                    </a:lnT>
                    <a:lnB>
                      <a:noFill/>
                    </a:lnB>
                  </a:tcPr>
                </a:tc>
                <a:tc>
                  <a:txBody>
                    <a:bodyPr/>
                    <a:lstStyle/>
                    <a:p>
                      <a:pPr algn="ctr">
                        <a:lnSpc>
                          <a:spcPct val="150000"/>
                        </a:lnSpc>
                        <a:spcAft>
                          <a:spcPts val="0"/>
                        </a:spcAft>
                      </a:pPr>
                      <a:r>
                        <a:rPr lang="en-US" sz="2000" i="1" dirty="0" err="1">
                          <a:latin typeface="Times New Roman"/>
                          <a:ea typeface="Times New Roman"/>
                          <a:cs typeface="Times New Roman"/>
                        </a:rPr>
                        <a:t>Sản</a:t>
                      </a:r>
                      <a:r>
                        <a:rPr lang="en-US" sz="2000" i="1" dirty="0">
                          <a:latin typeface="Times New Roman"/>
                          <a:ea typeface="Times New Roman"/>
                          <a:cs typeface="Times New Roman"/>
                        </a:rPr>
                        <a:t> </a:t>
                      </a:r>
                      <a:r>
                        <a:rPr lang="en-US" sz="2000" i="1" dirty="0" err="1">
                          <a:latin typeface="Times New Roman"/>
                          <a:ea typeface="Times New Roman"/>
                          <a:cs typeface="Times New Roman"/>
                        </a:rPr>
                        <a:t>lượng</a:t>
                      </a:r>
                      <a:r>
                        <a:rPr lang="en-US" sz="2000" i="1" dirty="0">
                          <a:latin typeface="Times New Roman"/>
                          <a:ea typeface="Times New Roman"/>
                          <a:cs typeface="Times New Roman"/>
                        </a:rPr>
                        <a:t> </a:t>
                      </a:r>
                      <a:r>
                        <a:rPr lang="en-US" sz="2000" i="1" dirty="0" err="1">
                          <a:latin typeface="Times New Roman"/>
                          <a:ea typeface="Times New Roman"/>
                          <a:cs typeface="Times New Roman"/>
                        </a:rPr>
                        <a:t>tài</a:t>
                      </a:r>
                      <a:r>
                        <a:rPr lang="en-US" sz="2000" i="1" dirty="0">
                          <a:latin typeface="Times New Roman"/>
                          <a:ea typeface="Times New Roman"/>
                          <a:cs typeface="Times New Roman"/>
                        </a:rPr>
                        <a:t> </a:t>
                      </a:r>
                      <a:r>
                        <a:rPr lang="en-US" sz="2000" i="1" dirty="0" err="1">
                          <a:latin typeface="Times New Roman"/>
                          <a:ea typeface="Times New Roman"/>
                          <a:cs typeface="Times New Roman"/>
                        </a:rPr>
                        <a:t>nguyên</a:t>
                      </a:r>
                      <a:r>
                        <a:rPr lang="en-US" sz="2000" i="1" dirty="0">
                          <a:latin typeface="Times New Roman"/>
                          <a:ea typeface="Times New Roman"/>
                          <a:cs typeface="Times New Roman"/>
                        </a:rPr>
                        <a:t> </a:t>
                      </a:r>
                      <a:r>
                        <a:rPr lang="en-US" sz="2000" i="1" dirty="0" err="1">
                          <a:latin typeface="Times New Roman"/>
                          <a:ea typeface="Times New Roman"/>
                          <a:cs typeface="Times New Roman"/>
                        </a:rPr>
                        <a:t>tính</a:t>
                      </a:r>
                      <a:r>
                        <a:rPr lang="en-US" sz="2000" i="1" dirty="0">
                          <a:latin typeface="Times New Roman"/>
                          <a:ea typeface="Times New Roman"/>
                          <a:cs typeface="Times New Roman"/>
                        </a:rPr>
                        <a:t> </a:t>
                      </a:r>
                      <a:r>
                        <a:rPr lang="en-US" sz="2000" i="1" dirty="0" err="1">
                          <a:latin typeface="Times New Roman"/>
                          <a:ea typeface="Times New Roman"/>
                          <a:cs typeface="Times New Roman"/>
                        </a:rPr>
                        <a:t>thuế</a:t>
                      </a:r>
                      <a:endParaRPr lang="vi-VN" sz="2000" dirty="0">
                        <a:latin typeface=".VnTime"/>
                        <a:ea typeface="Times New Roman"/>
                        <a:cs typeface="Times New Roman"/>
                      </a:endParaRPr>
                    </a:p>
                  </a:txBody>
                  <a:tcPr marL="65321" marR="65321" marT="0" marB="0" anchor="ctr">
                    <a:lnL>
                      <a:noFill/>
                    </a:lnL>
                    <a:lnR>
                      <a:noFill/>
                    </a:lnR>
                    <a:lnT>
                      <a:noFill/>
                    </a:lnT>
                    <a:lnB>
                      <a:noFill/>
                    </a:lnB>
                  </a:tcPr>
                </a:tc>
                <a:tc>
                  <a:txBody>
                    <a:bodyPr/>
                    <a:lstStyle/>
                    <a:p>
                      <a:pPr algn="ctr">
                        <a:lnSpc>
                          <a:spcPct val="150000"/>
                        </a:lnSpc>
                        <a:spcAft>
                          <a:spcPts val="0"/>
                        </a:spcAft>
                      </a:pPr>
                      <a:r>
                        <a:rPr lang="nl-NL" sz="2000" i="1">
                          <a:latin typeface="Times New Roman"/>
                          <a:ea typeface="Times New Roman"/>
                          <a:cs typeface="Times New Roman"/>
                        </a:rPr>
                        <a:t>x</a:t>
                      </a:r>
                      <a:endParaRPr lang="vi-VN" sz="2000">
                        <a:latin typeface=".VnTime"/>
                        <a:ea typeface="Times New Roman"/>
                        <a:cs typeface="Times New Roman"/>
                      </a:endParaRPr>
                    </a:p>
                  </a:txBody>
                  <a:tcPr marL="65321" marR="65321" marT="0" marB="0" anchor="ctr">
                    <a:lnL>
                      <a:noFill/>
                    </a:lnL>
                    <a:lnR>
                      <a:noFill/>
                    </a:lnR>
                    <a:lnT>
                      <a:noFill/>
                    </a:lnT>
                    <a:lnB>
                      <a:noFill/>
                    </a:lnB>
                  </a:tcPr>
                </a:tc>
                <a:tc>
                  <a:txBody>
                    <a:bodyPr/>
                    <a:lstStyle/>
                    <a:p>
                      <a:pPr algn="ctr">
                        <a:lnSpc>
                          <a:spcPct val="150000"/>
                        </a:lnSpc>
                        <a:spcAft>
                          <a:spcPts val="0"/>
                        </a:spcAft>
                      </a:pPr>
                      <a:r>
                        <a:rPr lang="en-US" sz="2000" i="1" dirty="0" err="1">
                          <a:latin typeface="Times New Roman"/>
                          <a:ea typeface="Times New Roman"/>
                          <a:cs typeface="Times New Roman"/>
                        </a:rPr>
                        <a:t>Mức</a:t>
                      </a:r>
                      <a:r>
                        <a:rPr lang="en-US" sz="2000" i="1" dirty="0">
                          <a:latin typeface="Times New Roman"/>
                          <a:ea typeface="Times New Roman"/>
                          <a:cs typeface="Times New Roman"/>
                        </a:rPr>
                        <a:t> </a:t>
                      </a:r>
                      <a:r>
                        <a:rPr lang="en-US" sz="2000" i="1" dirty="0" err="1">
                          <a:latin typeface="Times New Roman"/>
                          <a:ea typeface="Times New Roman"/>
                          <a:cs typeface="Times New Roman"/>
                        </a:rPr>
                        <a:t>thuế</a:t>
                      </a:r>
                      <a:r>
                        <a:rPr lang="en-US" sz="2000" i="1" dirty="0">
                          <a:latin typeface="Times New Roman"/>
                          <a:ea typeface="Times New Roman"/>
                          <a:cs typeface="Times New Roman"/>
                        </a:rPr>
                        <a:t> </a:t>
                      </a:r>
                      <a:r>
                        <a:rPr lang="en-US" sz="2000" i="1" dirty="0" err="1">
                          <a:latin typeface="Times New Roman"/>
                          <a:ea typeface="Times New Roman"/>
                          <a:cs typeface="Times New Roman"/>
                        </a:rPr>
                        <a:t>tài</a:t>
                      </a:r>
                      <a:r>
                        <a:rPr lang="en-US" sz="2000" i="1" dirty="0">
                          <a:latin typeface="Times New Roman"/>
                          <a:ea typeface="Times New Roman"/>
                          <a:cs typeface="Times New Roman"/>
                        </a:rPr>
                        <a:t> </a:t>
                      </a:r>
                      <a:r>
                        <a:rPr lang="en-US" sz="2000" i="1" dirty="0" err="1">
                          <a:latin typeface="Times New Roman"/>
                          <a:ea typeface="Times New Roman"/>
                          <a:cs typeface="Times New Roman"/>
                        </a:rPr>
                        <a:t>nguyên</a:t>
                      </a:r>
                      <a:r>
                        <a:rPr lang="en-US" sz="2000" i="1" dirty="0">
                          <a:latin typeface="Times New Roman"/>
                          <a:ea typeface="Times New Roman"/>
                          <a:cs typeface="Times New Roman"/>
                        </a:rPr>
                        <a:t> </a:t>
                      </a:r>
                      <a:r>
                        <a:rPr lang="en-US" sz="2000" i="1" dirty="0" err="1">
                          <a:latin typeface="Times New Roman"/>
                          <a:ea typeface="Times New Roman"/>
                          <a:cs typeface="Times New Roman"/>
                        </a:rPr>
                        <a:t>ấn</a:t>
                      </a:r>
                      <a:r>
                        <a:rPr lang="en-US" sz="2000" i="1" dirty="0">
                          <a:latin typeface="Times New Roman"/>
                          <a:ea typeface="Times New Roman"/>
                          <a:cs typeface="Times New Roman"/>
                        </a:rPr>
                        <a:t> </a:t>
                      </a:r>
                      <a:r>
                        <a:rPr lang="en-US" sz="2000" i="1" dirty="0" err="1">
                          <a:latin typeface="Times New Roman"/>
                          <a:ea typeface="Times New Roman"/>
                          <a:cs typeface="Times New Roman"/>
                        </a:rPr>
                        <a:t>định</a:t>
                      </a:r>
                      <a:r>
                        <a:rPr lang="en-US" sz="2000" i="1" dirty="0">
                          <a:latin typeface="Times New Roman"/>
                          <a:ea typeface="Times New Roman"/>
                          <a:cs typeface="Times New Roman"/>
                        </a:rPr>
                        <a:t> </a:t>
                      </a:r>
                      <a:r>
                        <a:rPr lang="en-US" sz="2000" i="1" dirty="0" err="1">
                          <a:latin typeface="Times New Roman"/>
                          <a:ea typeface="Times New Roman"/>
                          <a:cs typeface="Times New Roman"/>
                        </a:rPr>
                        <a:t>trên</a:t>
                      </a:r>
                      <a:r>
                        <a:rPr lang="en-US" sz="2000" i="1" dirty="0">
                          <a:latin typeface="Times New Roman"/>
                          <a:ea typeface="Times New Roman"/>
                          <a:cs typeface="Times New Roman"/>
                        </a:rPr>
                        <a:t> </a:t>
                      </a:r>
                      <a:r>
                        <a:rPr lang="en-US" sz="2000" i="1" dirty="0" err="1">
                          <a:latin typeface="Times New Roman"/>
                          <a:ea typeface="Times New Roman"/>
                          <a:cs typeface="Times New Roman"/>
                        </a:rPr>
                        <a:t>một</a:t>
                      </a:r>
                      <a:r>
                        <a:rPr lang="en-US" sz="2000" i="1" dirty="0">
                          <a:latin typeface="Times New Roman"/>
                          <a:ea typeface="Times New Roman"/>
                          <a:cs typeface="Times New Roman"/>
                        </a:rPr>
                        <a:t> </a:t>
                      </a:r>
                      <a:r>
                        <a:rPr lang="en-US" sz="2000" i="1" dirty="0" err="1">
                          <a:latin typeface="Times New Roman"/>
                          <a:ea typeface="Times New Roman"/>
                          <a:cs typeface="Times New Roman"/>
                        </a:rPr>
                        <a:t>đơn</a:t>
                      </a:r>
                      <a:r>
                        <a:rPr lang="en-US" sz="2000" i="1" dirty="0">
                          <a:latin typeface="Times New Roman"/>
                          <a:ea typeface="Times New Roman"/>
                          <a:cs typeface="Times New Roman"/>
                        </a:rPr>
                        <a:t> </a:t>
                      </a:r>
                      <a:r>
                        <a:rPr lang="en-US" sz="2000" i="1" dirty="0" err="1">
                          <a:latin typeface="Times New Roman"/>
                          <a:ea typeface="Times New Roman"/>
                          <a:cs typeface="Times New Roman"/>
                        </a:rPr>
                        <a:t>vị</a:t>
                      </a:r>
                      <a:r>
                        <a:rPr lang="en-US" sz="2000" i="1" dirty="0">
                          <a:latin typeface="Times New Roman"/>
                          <a:ea typeface="Times New Roman"/>
                          <a:cs typeface="Times New Roman"/>
                        </a:rPr>
                        <a:t> </a:t>
                      </a:r>
                      <a:r>
                        <a:rPr lang="en-US" sz="2000" i="1" dirty="0" err="1">
                          <a:latin typeface="Times New Roman"/>
                          <a:ea typeface="Times New Roman"/>
                          <a:cs typeface="Times New Roman"/>
                        </a:rPr>
                        <a:t>tài</a:t>
                      </a:r>
                      <a:r>
                        <a:rPr lang="en-US" sz="2000" i="1" dirty="0">
                          <a:latin typeface="Times New Roman"/>
                          <a:ea typeface="Times New Roman"/>
                          <a:cs typeface="Times New Roman"/>
                        </a:rPr>
                        <a:t> </a:t>
                      </a:r>
                      <a:r>
                        <a:rPr lang="en-US" sz="2000" i="1" dirty="0" err="1">
                          <a:latin typeface="Times New Roman"/>
                          <a:ea typeface="Times New Roman"/>
                          <a:cs typeface="Times New Roman"/>
                        </a:rPr>
                        <a:t>nguyên</a:t>
                      </a:r>
                      <a:r>
                        <a:rPr lang="en-US" sz="2000" i="1" dirty="0">
                          <a:latin typeface="Times New Roman"/>
                          <a:ea typeface="Times New Roman"/>
                          <a:cs typeface="Times New Roman"/>
                        </a:rPr>
                        <a:t> </a:t>
                      </a:r>
                      <a:r>
                        <a:rPr lang="en-US" sz="2000" i="1" dirty="0" err="1">
                          <a:latin typeface="Times New Roman"/>
                          <a:ea typeface="Times New Roman"/>
                          <a:cs typeface="Times New Roman"/>
                        </a:rPr>
                        <a:t>khai</a:t>
                      </a:r>
                      <a:r>
                        <a:rPr lang="en-US" sz="2000" i="1" dirty="0">
                          <a:latin typeface="Times New Roman"/>
                          <a:ea typeface="Times New Roman"/>
                          <a:cs typeface="Times New Roman"/>
                        </a:rPr>
                        <a:t> </a:t>
                      </a:r>
                      <a:r>
                        <a:rPr lang="en-US" sz="2000" i="1" dirty="0" err="1">
                          <a:latin typeface="Times New Roman"/>
                          <a:ea typeface="Times New Roman"/>
                          <a:cs typeface="Times New Roman"/>
                        </a:rPr>
                        <a:t>thác</a:t>
                      </a:r>
                      <a:endParaRPr lang="vi-VN" sz="2000" dirty="0">
                        <a:latin typeface=".VnTime"/>
                        <a:ea typeface="Times New Roman"/>
                        <a:cs typeface="Times New Roman"/>
                      </a:endParaRPr>
                    </a:p>
                  </a:txBody>
                  <a:tcPr marL="65321" marR="65321"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54273" name="Rectangle 1"/>
          <p:cNvSpPr>
            <a:spLocks noChangeArrowheads="1"/>
          </p:cNvSpPr>
          <p:nvPr/>
        </p:nvSpPr>
        <p:spPr bwMode="auto">
          <a:xfrm>
            <a:off x="762000" y="1005989"/>
            <a:ext cx="6172200"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vi-VN"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Xác định thuế tài nguyên phải nộp trong kỳ</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200" b="0" i="0" u="none" strike="noStrike" cap="none" normalizeH="0" baseline="0" dirty="0">
              <a:ln>
                <a:noFill/>
              </a:ln>
              <a:solidFill>
                <a:schemeClr val="tx1"/>
              </a:solidFill>
              <a:effectLst/>
              <a:latin typeface="Arial" pitchFamily="34" charset="0"/>
              <a:cs typeface="Arial" pitchFamily="34" charset="0"/>
            </a:endParaRPr>
          </a:p>
        </p:txBody>
      </p:sp>
      <p:sp>
        <p:nvSpPr>
          <p:cNvPr id="24" name="Rectangle 23"/>
          <p:cNvSpPr/>
          <p:nvPr/>
        </p:nvSpPr>
        <p:spPr>
          <a:xfrm>
            <a:off x="152400" y="5410200"/>
            <a:ext cx="8686800" cy="1107996"/>
          </a:xfrm>
          <a:prstGeom prst="rect">
            <a:avLst/>
          </a:prstGeom>
        </p:spPr>
        <p:txBody>
          <a:bodyPr wrap="square">
            <a:spAutoFit/>
          </a:bodyPr>
          <a:lstStyle/>
          <a:p>
            <a:pPr lvl="0" indent="228600" algn="just" eaLnBrk="0" hangingPunct="0"/>
            <a:r>
              <a:rPr lang="en-US" sz="2200" dirty="0" err="1">
                <a:latin typeface="Times New Roman" pitchFamily="18" charset="0"/>
                <a:ea typeface="Times New Roman" pitchFamily="18" charset="0"/>
                <a:cs typeface="Times New Roman" pitchFamily="18" charset="0"/>
              </a:rPr>
              <a:t>Việc</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ấn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định</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thuế</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tài</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nguyên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được</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thực</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hiện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căn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cứ</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vào</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cơ</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sở</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dữ</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liệu</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của</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cơ</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quan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Thuế</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phù</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hợp</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với</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các</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quy</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định</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về</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ấn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định</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thuế</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theo</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quy</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định</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của</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pháp</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luật</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về</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quản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lý</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thuế</a:t>
            </a:r>
            <a:r>
              <a:rPr lang="en-US" sz="2200" dirty="0">
                <a:latin typeface="Times New Roman" pitchFamily="18" charset="0"/>
                <a:ea typeface="Times New Roman" pitchFamily="18" charset="0"/>
                <a:cs typeface="Times New Roman" pitchFamily="18" charset="0"/>
              </a:rPr>
              <a:t>.</a:t>
            </a:r>
            <a:endParaRPr lang="en-US" sz="2200" dirty="0">
              <a:latin typeface="Arial" pitchFamily="34" charset="0"/>
              <a:cs typeface="Arial" pitchFamily="34" charset="0"/>
            </a:endParaRPr>
          </a:p>
        </p:txBody>
      </p:sp>
      <p:sp>
        <p:nvSpPr>
          <p:cNvPr id="25" name="Rectangle 24"/>
          <p:cNvSpPr/>
          <p:nvPr/>
        </p:nvSpPr>
        <p:spPr>
          <a:xfrm>
            <a:off x="228600" y="3048000"/>
            <a:ext cx="8534400" cy="1107996"/>
          </a:xfrm>
          <a:prstGeom prst="rect">
            <a:avLst/>
          </a:prstGeom>
        </p:spPr>
        <p:txBody>
          <a:bodyPr wrap="square">
            <a:spAutoFit/>
          </a:bodyPr>
          <a:lstStyle/>
          <a:p>
            <a:pPr lvl="0" indent="228600" algn="just" eaLnBrk="0" hangingPunct="0"/>
            <a:r>
              <a:rPr lang="en-US" sz="2200" dirty="0" err="1">
                <a:latin typeface="Times New Roman" pitchFamily="18" charset="0"/>
                <a:ea typeface="Times New Roman" pitchFamily="18" charset="0"/>
                <a:cs typeface="Times New Roman" pitchFamily="18" charset="0"/>
              </a:rPr>
              <a:t>Trường</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hợp</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được</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cơ</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quan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nhà</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nước</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ấn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định</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mức</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thuế</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tài</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nguyên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phải</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nộp</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trên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một</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đơn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vị</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tài</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nguyên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khai</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thác</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thì</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số</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thuế</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tài</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nguyên</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phải</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nộp</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được</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xác</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định</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như</a:t>
            </a:r>
            <a:r>
              <a:rPr lang="en-US" sz="2200" dirty="0">
                <a:latin typeface="Times New Roman" pitchFamily="18" charset="0"/>
                <a:ea typeface="Times New Roman" pitchFamily="18" charset="0"/>
                <a:cs typeface="Times New Roman" pitchFamily="18" charset="0"/>
              </a:rPr>
              <a:t> </a:t>
            </a:r>
            <a:r>
              <a:rPr lang="en-US" sz="2200" dirty="0" err="1">
                <a:latin typeface="Times New Roman" pitchFamily="18" charset="0"/>
                <a:ea typeface="Times New Roman" pitchFamily="18" charset="0"/>
                <a:cs typeface="Times New Roman" pitchFamily="18" charset="0"/>
              </a:rPr>
              <a:t>sau</a:t>
            </a:r>
            <a:r>
              <a:rPr lang="en-US" sz="2200" dirty="0">
                <a:latin typeface="Times New Roman" pitchFamily="18" charset="0"/>
                <a:ea typeface="Times New Roman" pitchFamily="18" charset="0"/>
                <a:cs typeface="Times New Roman" pitchFamily="18" charset="0"/>
              </a:rPr>
              <a:t>:</a:t>
            </a:r>
            <a:endParaRPr lang="vi-VN" sz="2200" dirty="0">
              <a:latin typeface="Arial" pitchFamily="34" charset="0"/>
              <a:cs typeface="Arial" pitchFamily="34" charset="0"/>
            </a:endParaRPr>
          </a:p>
        </p:txBody>
      </p:sp>
    </p:spTree>
    <p:extLst>
      <p:ext uri="{BB962C8B-B14F-4D97-AF65-F5344CB8AC3E}">
        <p14:creationId xmlns:p14="http://schemas.microsoft.com/office/powerpoint/2010/main" val="11076743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54273"/>
                                        </p:tgtEl>
                                        <p:attrNameLst>
                                          <p:attrName>style.visibility</p:attrName>
                                        </p:attrNameLst>
                                      </p:cBhvr>
                                      <p:to>
                                        <p:strVal val="visible"/>
                                      </p:to>
                                    </p:set>
                                    <p:anim calcmode="lin" valueType="num">
                                      <p:cBhvr>
                                        <p:cTn id="7" dur="500" fill="hold"/>
                                        <p:tgtEl>
                                          <p:spTgt spid="54273"/>
                                        </p:tgtEl>
                                        <p:attrNameLst>
                                          <p:attrName>ppt_w</p:attrName>
                                        </p:attrNameLst>
                                      </p:cBhvr>
                                      <p:tavLst>
                                        <p:tav tm="0">
                                          <p:val>
                                            <p:strVal val="#ppt_w*0.05"/>
                                          </p:val>
                                        </p:tav>
                                        <p:tav tm="100000">
                                          <p:val>
                                            <p:strVal val="#ppt_w"/>
                                          </p:val>
                                        </p:tav>
                                      </p:tavLst>
                                    </p:anim>
                                    <p:anim calcmode="lin" valueType="num">
                                      <p:cBhvr>
                                        <p:cTn id="8" dur="500" fill="hold"/>
                                        <p:tgtEl>
                                          <p:spTgt spid="54273"/>
                                        </p:tgtEl>
                                        <p:attrNameLst>
                                          <p:attrName>ppt_h</p:attrName>
                                        </p:attrNameLst>
                                      </p:cBhvr>
                                      <p:tavLst>
                                        <p:tav tm="0">
                                          <p:val>
                                            <p:strVal val="#ppt_h"/>
                                          </p:val>
                                        </p:tav>
                                        <p:tav tm="100000">
                                          <p:val>
                                            <p:strVal val="#ppt_h"/>
                                          </p:val>
                                        </p:tav>
                                      </p:tavLst>
                                    </p:anim>
                                    <p:anim calcmode="lin" valueType="num">
                                      <p:cBhvr>
                                        <p:cTn id="9" dur="500" fill="hold"/>
                                        <p:tgtEl>
                                          <p:spTgt spid="54273"/>
                                        </p:tgtEl>
                                        <p:attrNameLst>
                                          <p:attrName>ppt_x</p:attrName>
                                        </p:attrNameLst>
                                      </p:cBhvr>
                                      <p:tavLst>
                                        <p:tav tm="0">
                                          <p:val>
                                            <p:strVal val="#ppt_x-.2"/>
                                          </p:val>
                                        </p:tav>
                                        <p:tav tm="100000">
                                          <p:val>
                                            <p:strVal val="#ppt_x"/>
                                          </p:val>
                                        </p:tav>
                                      </p:tavLst>
                                    </p:anim>
                                    <p:anim calcmode="lin" valueType="num">
                                      <p:cBhvr>
                                        <p:cTn id="10" dur="500" fill="hold"/>
                                        <p:tgtEl>
                                          <p:spTgt spid="54273"/>
                                        </p:tgtEl>
                                        <p:attrNameLst>
                                          <p:attrName>ppt_y</p:attrName>
                                        </p:attrNameLst>
                                      </p:cBhvr>
                                      <p:tavLst>
                                        <p:tav tm="0">
                                          <p:val>
                                            <p:strVal val="#ppt_y"/>
                                          </p:val>
                                        </p:tav>
                                        <p:tav tm="100000">
                                          <p:val>
                                            <p:strVal val="#ppt_y"/>
                                          </p:val>
                                        </p:tav>
                                      </p:tavLst>
                                    </p:anim>
                                    <p:animEffect transition="in" filter="fade">
                                      <p:cBhvr>
                                        <p:cTn id="11" dur="500"/>
                                        <p:tgtEl>
                                          <p:spTgt spid="54273"/>
                                        </p:tgtEl>
                                      </p:cBhvr>
                                    </p:animEffect>
                                  </p:childTnLst>
                                </p:cTn>
                              </p:par>
                              <p:par>
                                <p:cTn id="12" presetID="54" presetClass="entr" presetSubtype="0" accel="10000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strVal val="#ppt_w*0.05"/>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anim calcmode="lin" valueType="num">
                                      <p:cBhvr>
                                        <p:cTn id="16" dur="500" fill="hold"/>
                                        <p:tgtEl>
                                          <p:spTgt spid="21"/>
                                        </p:tgtEl>
                                        <p:attrNameLst>
                                          <p:attrName>ppt_x</p:attrName>
                                        </p:attrNameLst>
                                      </p:cBhvr>
                                      <p:tavLst>
                                        <p:tav tm="0">
                                          <p:val>
                                            <p:strVal val="#ppt_x-.2"/>
                                          </p:val>
                                        </p:tav>
                                        <p:tav tm="100000">
                                          <p:val>
                                            <p:strVal val="#ppt_x"/>
                                          </p:val>
                                        </p:tav>
                                      </p:tavLst>
                                    </p:anim>
                                    <p:anim calcmode="lin" valueType="num">
                                      <p:cBhvr>
                                        <p:cTn id="17" dur="500" fill="hold"/>
                                        <p:tgtEl>
                                          <p:spTgt spid="21"/>
                                        </p:tgtEl>
                                        <p:attrNameLst>
                                          <p:attrName>ppt_y</p:attrName>
                                        </p:attrNameLst>
                                      </p:cBhvr>
                                      <p:tavLst>
                                        <p:tav tm="0">
                                          <p:val>
                                            <p:strVal val="#ppt_y"/>
                                          </p:val>
                                        </p:tav>
                                        <p:tav tm="100000">
                                          <p:val>
                                            <p:strVal val="#ppt_y"/>
                                          </p:val>
                                        </p:tav>
                                      </p:tavLst>
                                    </p:anim>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54" presetClass="entr" presetSubtype="0" accel="10000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ppt_w</p:attrName>
                                        </p:attrNameLst>
                                      </p:cBhvr>
                                      <p:tavLst>
                                        <p:tav tm="0">
                                          <p:val>
                                            <p:strVal val="#ppt_w*0.05"/>
                                          </p:val>
                                        </p:tav>
                                        <p:tav tm="100000">
                                          <p:val>
                                            <p:strVal val="#ppt_w"/>
                                          </p:val>
                                        </p:tav>
                                      </p:tavLst>
                                    </p:anim>
                                    <p:anim calcmode="lin" valueType="num">
                                      <p:cBhvr>
                                        <p:cTn id="24" dur="500" fill="hold"/>
                                        <p:tgtEl>
                                          <p:spTgt spid="25"/>
                                        </p:tgtEl>
                                        <p:attrNameLst>
                                          <p:attrName>ppt_h</p:attrName>
                                        </p:attrNameLst>
                                      </p:cBhvr>
                                      <p:tavLst>
                                        <p:tav tm="0">
                                          <p:val>
                                            <p:strVal val="#ppt_h"/>
                                          </p:val>
                                        </p:tav>
                                        <p:tav tm="100000">
                                          <p:val>
                                            <p:strVal val="#ppt_h"/>
                                          </p:val>
                                        </p:tav>
                                      </p:tavLst>
                                    </p:anim>
                                    <p:anim calcmode="lin" valueType="num">
                                      <p:cBhvr>
                                        <p:cTn id="25" dur="500" fill="hold"/>
                                        <p:tgtEl>
                                          <p:spTgt spid="25"/>
                                        </p:tgtEl>
                                        <p:attrNameLst>
                                          <p:attrName>ppt_x</p:attrName>
                                        </p:attrNameLst>
                                      </p:cBhvr>
                                      <p:tavLst>
                                        <p:tav tm="0">
                                          <p:val>
                                            <p:strVal val="#ppt_x-.2"/>
                                          </p:val>
                                        </p:tav>
                                        <p:tav tm="100000">
                                          <p:val>
                                            <p:strVal val="#ppt_x"/>
                                          </p:val>
                                        </p:tav>
                                      </p:tavLst>
                                    </p:anim>
                                    <p:anim calcmode="lin" valueType="num">
                                      <p:cBhvr>
                                        <p:cTn id="26" dur="500" fill="hold"/>
                                        <p:tgtEl>
                                          <p:spTgt spid="25"/>
                                        </p:tgtEl>
                                        <p:attrNameLst>
                                          <p:attrName>ppt_y</p:attrName>
                                        </p:attrNameLst>
                                      </p:cBhvr>
                                      <p:tavLst>
                                        <p:tav tm="0">
                                          <p:val>
                                            <p:strVal val="#ppt_y"/>
                                          </p:val>
                                        </p:tav>
                                        <p:tav tm="100000">
                                          <p:val>
                                            <p:strVal val="#ppt_y"/>
                                          </p:val>
                                        </p:tav>
                                      </p:tavLst>
                                    </p:anim>
                                    <p:animEffect transition="in" filter="fade">
                                      <p:cBhvr>
                                        <p:cTn id="27" dur="500"/>
                                        <p:tgtEl>
                                          <p:spTgt spid="25"/>
                                        </p:tgtEl>
                                      </p:cBhvr>
                                    </p:animEffect>
                                  </p:childTnLst>
                                </p:cTn>
                              </p:par>
                              <p:par>
                                <p:cTn id="28" presetID="54" presetClass="entr" presetSubtype="0" accel="100000"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p:cTn id="30" dur="500" fill="hold"/>
                                        <p:tgtEl>
                                          <p:spTgt spid="22"/>
                                        </p:tgtEl>
                                        <p:attrNameLst>
                                          <p:attrName>ppt_w</p:attrName>
                                        </p:attrNameLst>
                                      </p:cBhvr>
                                      <p:tavLst>
                                        <p:tav tm="0">
                                          <p:val>
                                            <p:strVal val="#ppt_w*0.05"/>
                                          </p:val>
                                        </p:tav>
                                        <p:tav tm="100000">
                                          <p:val>
                                            <p:strVal val="#ppt_w"/>
                                          </p:val>
                                        </p:tav>
                                      </p:tavLst>
                                    </p:anim>
                                    <p:anim calcmode="lin" valueType="num">
                                      <p:cBhvr>
                                        <p:cTn id="31" dur="500" fill="hold"/>
                                        <p:tgtEl>
                                          <p:spTgt spid="22"/>
                                        </p:tgtEl>
                                        <p:attrNameLst>
                                          <p:attrName>ppt_h</p:attrName>
                                        </p:attrNameLst>
                                      </p:cBhvr>
                                      <p:tavLst>
                                        <p:tav tm="0">
                                          <p:val>
                                            <p:strVal val="#ppt_h"/>
                                          </p:val>
                                        </p:tav>
                                        <p:tav tm="100000">
                                          <p:val>
                                            <p:strVal val="#ppt_h"/>
                                          </p:val>
                                        </p:tav>
                                      </p:tavLst>
                                    </p:anim>
                                    <p:anim calcmode="lin" valueType="num">
                                      <p:cBhvr>
                                        <p:cTn id="32" dur="500" fill="hold"/>
                                        <p:tgtEl>
                                          <p:spTgt spid="22"/>
                                        </p:tgtEl>
                                        <p:attrNameLst>
                                          <p:attrName>ppt_x</p:attrName>
                                        </p:attrNameLst>
                                      </p:cBhvr>
                                      <p:tavLst>
                                        <p:tav tm="0">
                                          <p:val>
                                            <p:strVal val="#ppt_x-.2"/>
                                          </p:val>
                                        </p:tav>
                                        <p:tav tm="100000">
                                          <p:val>
                                            <p:strVal val="#ppt_x"/>
                                          </p:val>
                                        </p:tav>
                                      </p:tavLst>
                                    </p:anim>
                                    <p:anim calcmode="lin" valueType="num">
                                      <p:cBhvr>
                                        <p:cTn id="33" dur="500" fill="hold"/>
                                        <p:tgtEl>
                                          <p:spTgt spid="22"/>
                                        </p:tgtEl>
                                        <p:attrNameLst>
                                          <p:attrName>ppt_y</p:attrName>
                                        </p:attrNameLst>
                                      </p:cBhvr>
                                      <p:tavLst>
                                        <p:tav tm="0">
                                          <p:val>
                                            <p:strVal val="#ppt_y"/>
                                          </p:val>
                                        </p:tav>
                                        <p:tav tm="100000">
                                          <p:val>
                                            <p:strVal val="#ppt_y"/>
                                          </p:val>
                                        </p:tav>
                                      </p:tavLst>
                                    </p:anim>
                                    <p:animEffect transition="in" filter="fade">
                                      <p:cBhvr>
                                        <p:cTn id="34" dur="5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54" presetClass="entr" presetSubtype="0" accel="10000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p:cTn id="39" dur="500" fill="hold"/>
                                        <p:tgtEl>
                                          <p:spTgt spid="24"/>
                                        </p:tgtEl>
                                        <p:attrNameLst>
                                          <p:attrName>ppt_w</p:attrName>
                                        </p:attrNameLst>
                                      </p:cBhvr>
                                      <p:tavLst>
                                        <p:tav tm="0">
                                          <p:val>
                                            <p:strVal val="#ppt_w*0.05"/>
                                          </p:val>
                                        </p:tav>
                                        <p:tav tm="100000">
                                          <p:val>
                                            <p:strVal val="#ppt_w"/>
                                          </p:val>
                                        </p:tav>
                                      </p:tavLst>
                                    </p:anim>
                                    <p:anim calcmode="lin" valueType="num">
                                      <p:cBhvr>
                                        <p:cTn id="40" dur="500" fill="hold"/>
                                        <p:tgtEl>
                                          <p:spTgt spid="24"/>
                                        </p:tgtEl>
                                        <p:attrNameLst>
                                          <p:attrName>ppt_h</p:attrName>
                                        </p:attrNameLst>
                                      </p:cBhvr>
                                      <p:tavLst>
                                        <p:tav tm="0">
                                          <p:val>
                                            <p:strVal val="#ppt_h"/>
                                          </p:val>
                                        </p:tav>
                                        <p:tav tm="100000">
                                          <p:val>
                                            <p:strVal val="#ppt_h"/>
                                          </p:val>
                                        </p:tav>
                                      </p:tavLst>
                                    </p:anim>
                                    <p:anim calcmode="lin" valueType="num">
                                      <p:cBhvr>
                                        <p:cTn id="41" dur="500" fill="hold"/>
                                        <p:tgtEl>
                                          <p:spTgt spid="24"/>
                                        </p:tgtEl>
                                        <p:attrNameLst>
                                          <p:attrName>ppt_x</p:attrName>
                                        </p:attrNameLst>
                                      </p:cBhvr>
                                      <p:tavLst>
                                        <p:tav tm="0">
                                          <p:val>
                                            <p:strVal val="#ppt_x-.2"/>
                                          </p:val>
                                        </p:tav>
                                        <p:tav tm="100000">
                                          <p:val>
                                            <p:strVal val="#ppt_x"/>
                                          </p:val>
                                        </p:tav>
                                      </p:tavLst>
                                    </p:anim>
                                    <p:anim calcmode="lin" valueType="num">
                                      <p:cBhvr>
                                        <p:cTn id="42" dur="500" fill="hold"/>
                                        <p:tgtEl>
                                          <p:spTgt spid="24"/>
                                        </p:tgtEl>
                                        <p:attrNameLst>
                                          <p:attrName>ppt_y</p:attrName>
                                        </p:attrNameLst>
                                      </p:cBhvr>
                                      <p:tavLst>
                                        <p:tav tm="0">
                                          <p:val>
                                            <p:strVal val="#ppt_y"/>
                                          </p:val>
                                        </p:tav>
                                        <p:tav tm="100000">
                                          <p:val>
                                            <p:strVal val="#ppt_y"/>
                                          </p:val>
                                        </p:tav>
                                      </p:tavLst>
                                    </p:anim>
                                    <p:animEffect transition="in" filter="fade">
                                      <p:cBhvr>
                                        <p:cTn id="4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3" grpId="0"/>
      <p:bldP spid="24" grpId="0"/>
      <p:bldP spid="25"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200"/>
            <a:ext cx="6172200" cy="685800"/>
          </a:xfrm>
        </p:spPr>
        <p:txBody>
          <a:bodyPr/>
          <a:lstStyle/>
          <a:p>
            <a:pPr algn="ctr"/>
            <a:r>
              <a:rPr lang="en-US" sz="2800" dirty="0">
                <a:latin typeface="Times New Roman" pitchFamily="18" charset="0"/>
                <a:cs typeface="Times New Roman" pitchFamily="18" charset="0"/>
              </a:rPr>
              <a:t>a, </a:t>
            </a:r>
            <a:r>
              <a:rPr lang="en-US" sz="2800" dirty="0" err="1">
                <a:latin typeface="Times New Roman" pitchFamily="18" charset="0"/>
                <a:cs typeface="Times New Roman" pitchFamily="18" charset="0"/>
              </a:rPr>
              <a:t>Số</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tài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nguyên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phẩm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thác</a:t>
            </a:r>
            <a:r>
              <a:rPr lang="en-US" sz="2800" dirty="0">
                <a:latin typeface="Times New Roman" pitchFamily="18" charset="0"/>
                <a:cs typeface="Times New Roman" pitchFamily="18" charset="0"/>
              </a:rPr>
              <a:t>.</a:t>
            </a:r>
            <a:endParaRPr lang="vi-VN" sz="2800" dirty="0">
              <a:latin typeface="Times New Roman" pitchFamily="18" charset="0"/>
              <a:cs typeface="Times New Roman" pitchFamily="18" charset="0"/>
            </a:endParaRPr>
          </a:p>
        </p:txBody>
      </p:sp>
      <p:sp>
        <p:nvSpPr>
          <p:cNvPr id="2049" name="Rectangle 1"/>
          <p:cNvSpPr>
            <a:spLocks noChangeArrowheads="1"/>
          </p:cNvSpPr>
          <p:nvPr/>
        </p:nvSpPr>
        <p:spPr bwMode="auto">
          <a:xfrm>
            <a:off x="152400" y="1041767"/>
            <a:ext cx="48768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nguyên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thương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phẩm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thực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dùng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làm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cứ</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tính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nguyên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định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trọng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hay </a:t>
            </a:r>
            <a:r>
              <a:rPr lang="en-US" sz="2000" dirty="0" err="1">
                <a:latin typeface="Times New Roman" pitchFamily="18" charset="0"/>
                <a:cs typeface="Times New Roman" pitchFamily="18" charset="0"/>
              </a:rPr>
              <a:t>khối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nguyên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thực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nộp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thuộc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hiện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mục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đích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nguyên</a:t>
            </a:r>
            <a:r>
              <a:rPr lang="en-US" sz="2000"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a:p>
            <a:pPr algn="just"/>
            <a:r>
              <a:rPr lang="en-US" sz="2000" dirty="0" err="1">
                <a:latin typeface="Times New Roman" pitchFamily="18" charset="0"/>
                <a:cs typeface="Times New Roman" pitchFamily="18" charset="0"/>
              </a:rPr>
              <a:t>Ðối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loại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nguyên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định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trọng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hay </a:t>
            </a:r>
            <a:r>
              <a:rPr lang="en-US" sz="2000" dirty="0" err="1">
                <a:latin typeface="Times New Roman" pitchFamily="18" charset="0"/>
                <a:cs typeface="Times New Roman" pitchFamily="18" charset="0"/>
              </a:rPr>
              <a:t>khối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thực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thác</a:t>
            </a:r>
            <a:r>
              <a:rPr lang="en-US" sz="2000" dirty="0">
                <a:latin typeface="Times New Roman" pitchFamily="18" charset="0"/>
                <a:cs typeface="Times New Roman" pitchFamily="18" charset="0"/>
              </a:rPr>
              <a:t> do </a:t>
            </a:r>
            <a:r>
              <a:rPr lang="en-US" sz="2000" dirty="0" err="1">
                <a:latin typeface="Times New Roman" pitchFamily="18" charset="0"/>
                <a:cs typeface="Times New Roman" pitchFamily="18" charset="0"/>
              </a:rPr>
              <a:t>nhiều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nhau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hàm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tạp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lớn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thì</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nguyên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tính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trọng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hay </a:t>
            </a:r>
            <a:r>
              <a:rPr lang="en-US" sz="2000" dirty="0" err="1">
                <a:latin typeface="Times New Roman" pitchFamily="18" charset="0"/>
                <a:cs typeface="Times New Roman" pitchFamily="18" charset="0"/>
              </a:rPr>
              <a:t>khối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từng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do </a:t>
            </a:r>
            <a:r>
              <a:rPr lang="en-US" sz="2000" dirty="0" err="1">
                <a:latin typeface="Times New Roman" pitchFamily="18" charset="0"/>
                <a:cs typeface="Times New Roman" pitchFamily="18" charset="0"/>
              </a:rPr>
              <a:t>sàng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tuyển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loại</a:t>
            </a:r>
            <a:r>
              <a:rPr lang="en-US" sz="2000"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a:p>
            <a:pPr algn="just"/>
            <a:r>
              <a:rPr lang="en-US" sz="2000" dirty="0" err="1">
                <a:latin typeface="Times New Roman" pitchFamily="18" charset="0"/>
                <a:cs typeface="Times New Roman" pitchFamily="18" charset="0"/>
              </a:rPr>
              <a:t>Trường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hợp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thủ</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hoặc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thường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xuyên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quản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lý</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thì</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thể</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khoán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nguyên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mùa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hoặc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định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kỳ</a:t>
            </a:r>
            <a:r>
              <a:rPr lang="en-US" sz="2000"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p:txBody>
      </p:sp>
      <p:sp>
        <p:nvSpPr>
          <p:cNvPr id="31746" name="AutoShape 2" descr="Xác định 7 đối tượng chịu thuế tài nguyê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31748" name="AutoShape 4" descr="Xác định 7 đối tượng chịu thuế tài nguyê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31750" name="Picture 6" descr="Tái diễn tình trạng khai thác trái phép khoáng sản"/>
          <p:cNvPicPr>
            <a:picLocks noChangeAspect="1" noChangeArrowheads="1"/>
          </p:cNvPicPr>
          <p:nvPr/>
        </p:nvPicPr>
        <p:blipFill>
          <a:blip r:embed="rId2" cstate="print"/>
          <a:srcRect/>
          <a:stretch>
            <a:fillRect/>
          </a:stretch>
        </p:blipFill>
        <p:spPr bwMode="auto">
          <a:xfrm>
            <a:off x="5088731" y="1143000"/>
            <a:ext cx="3826669" cy="5334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3" presetClass="entr" presetSubtype="16" fill="hold" nodeType="withEffect">
                                  <p:stCondLst>
                                    <p:cond delay="0"/>
                                  </p:stCondLst>
                                  <p:childTnLst>
                                    <p:set>
                                      <p:cBhvr>
                                        <p:cTn id="8" dur="1" fill="hold">
                                          <p:stCondLst>
                                            <p:cond delay="0"/>
                                          </p:stCondLst>
                                        </p:cTn>
                                        <p:tgtEl>
                                          <p:spTgt spid="31750"/>
                                        </p:tgtEl>
                                        <p:attrNameLst>
                                          <p:attrName>style.visibility</p:attrName>
                                        </p:attrNameLst>
                                      </p:cBhvr>
                                      <p:to>
                                        <p:strVal val="visible"/>
                                      </p:to>
                                    </p:set>
                                    <p:animEffect transition="in" filter="plus(in)">
                                      <p:cBhvr>
                                        <p:cTn id="9" dur="2000"/>
                                        <p:tgtEl>
                                          <p:spTgt spid="31750"/>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2049"/>
                                        </p:tgtEl>
                                        <p:attrNameLst>
                                          <p:attrName>style.visibility</p:attrName>
                                        </p:attrNameLst>
                                      </p:cBhvr>
                                      <p:to>
                                        <p:strVal val="visible"/>
                                      </p:to>
                                    </p:set>
                                    <p:animEffect transition="in" filter="wheel(4)">
                                      <p:cBhvr>
                                        <p:cTn id="14" dur="2000"/>
                                        <p:tgtEl>
                                          <p:spTgt spid="20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49"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152400"/>
            <a:ext cx="3505200" cy="563562"/>
          </a:xfrm>
        </p:spPr>
        <p:txBody>
          <a:bodyPr/>
          <a:lstStyle/>
          <a:p>
            <a:pPr algn="ct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sz="3600" dirty="0" err="1">
                <a:latin typeface="Times New Roman" pitchFamily="18" charset="0"/>
                <a:cs typeface="Times New Roman" pitchFamily="18" charset="0"/>
              </a:rPr>
              <a:t>thuế</a:t>
            </a:r>
            <a:endParaRPr lang="vi-VN" sz="3600" dirty="0"/>
          </a:p>
        </p:txBody>
      </p:sp>
      <p:sp>
        <p:nvSpPr>
          <p:cNvPr id="2049" name="Rectangle 1"/>
          <p:cNvSpPr>
            <a:spLocks noChangeArrowheads="1"/>
          </p:cNvSpPr>
          <p:nvPr/>
        </p:nvSpPr>
        <p:spPr bwMode="auto">
          <a:xfrm>
            <a:off x="457200" y="1027122"/>
            <a:ext cx="83058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nguyên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phẩm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nguyên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thể</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sau</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Loại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nguyên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ở </a:t>
            </a:r>
            <a:r>
              <a:rPr lang="en-US" sz="2200" dirty="0" err="1">
                <a:latin typeface="Times New Roman" pitchFamily="18" charset="0"/>
                <a:cs typeface="Times New Roman" pitchFamily="18" charset="0"/>
              </a:rPr>
              <a:t>khâu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thể</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ngay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sau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nguyên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bao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gồm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giaẽ</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tăng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nếu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Nếu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sinh</a:t>
            </a:r>
            <a:r>
              <a:rPr lang="en-US" sz="2200" dirty="0">
                <a:latin typeface="Times New Roman" pitchFamily="18" charset="0"/>
                <a:cs typeface="Times New Roman" pitchFamily="18" charset="0"/>
              </a:rPr>
              <a:t> chi </a:t>
            </a:r>
            <a:r>
              <a:rPr lang="en-US" sz="2200" dirty="0" err="1">
                <a:latin typeface="Times New Roman" pitchFamily="18" charset="0"/>
                <a:cs typeface="Times New Roman" pitchFamily="18" charset="0"/>
              </a:rPr>
              <a:t>phí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vận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chuyển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bốc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xếp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đến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tiêu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chi </a:t>
            </a:r>
            <a:r>
              <a:rPr lang="en-US" sz="2200" dirty="0" err="1">
                <a:latin typeface="Times New Roman" pitchFamily="18" charset="0"/>
                <a:cs typeface="Times New Roman" pitchFamily="18" charset="0"/>
              </a:rPr>
              <a:t>phí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nguyên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này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nếu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trình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tiếp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dụng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do </a:t>
            </a:r>
            <a:r>
              <a:rPr lang="en-US" sz="2200" dirty="0" err="1">
                <a:latin typeface="Times New Roman" pitchFamily="18" charset="0"/>
                <a:cs typeface="Times New Roman" pitchFamily="18" charset="0"/>
              </a:rPr>
              <a:t>ủy</a:t>
            </a:r>
            <a:r>
              <a:rPr lang="en-US" sz="2200" dirty="0">
                <a:latin typeface="Times New Roman" pitchFamily="18" charset="0"/>
                <a:cs typeface="Times New Roman" pitchFamily="18" charset="0"/>
              </a:rPr>
              <a:t> ban </a:t>
            </a:r>
            <a:r>
              <a:rPr lang="en-US" sz="2200" dirty="0" err="1">
                <a:latin typeface="Times New Roman" pitchFamily="18" charset="0"/>
                <a:cs typeface="Times New Roman" pitchFamily="18" charset="0"/>
              </a:rPr>
              <a:t>nhân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tỉnh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Loại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nguyên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ở </a:t>
            </a:r>
            <a:r>
              <a:rPr lang="en-US" sz="2200" dirty="0" err="1">
                <a:latin typeface="Times New Roman" pitchFamily="18" charset="0"/>
                <a:cs typeface="Times New Roman" pitchFamily="18" charset="0"/>
              </a:rPr>
              <a:t>khâu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nhưng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thể</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qua </a:t>
            </a:r>
            <a:r>
              <a:rPr lang="en-US" sz="2200" dirty="0" err="1">
                <a:latin typeface="Times New Roman" pitchFamily="18" charset="0"/>
                <a:cs typeface="Times New Roman" pitchFamily="18" charset="0"/>
              </a:rPr>
              <a:t>sàng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tuyển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chọn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lọc</a:t>
            </a:r>
            <a:r>
              <a:rPr lang="en-US" sz="2200" dirty="0">
                <a:latin typeface="Times New Roman" pitchFamily="18" charset="0"/>
                <a:cs typeface="Times New Roman" pitchFamily="18" charset="0"/>
              </a:rPr>
              <a:t>...</a:t>
            </a:r>
            <a:r>
              <a:rPr lang="en-US" sz="2200" dirty="0" err="1">
                <a:latin typeface="Times New Roman" pitchFamily="18" charset="0"/>
                <a:cs typeface="Times New Roman" pitchFamily="18" charset="0"/>
              </a:rPr>
              <a:t>mới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nguyên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phẩm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đã</a:t>
            </a:r>
            <a:r>
              <a:rPr lang="en-US" sz="2200" dirty="0">
                <a:latin typeface="Times New Roman" pitchFamily="18" charset="0"/>
                <a:cs typeface="Times New Roman" pitchFamily="18" charset="0"/>
              </a:rPr>
              <a:t> qua </a:t>
            </a:r>
            <a:r>
              <a:rPr lang="en-US" sz="2200" dirty="0" err="1">
                <a:latin typeface="Times New Roman" pitchFamily="18" charset="0"/>
                <a:cs typeface="Times New Roman" pitchFamily="18" charset="0"/>
              </a:rPr>
              <a:t>sàng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tuyển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loại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chi </a:t>
            </a:r>
            <a:r>
              <a:rPr lang="en-US" sz="2200" dirty="0" err="1">
                <a:latin typeface="Times New Roman" pitchFamily="18" charset="0"/>
                <a:cs typeface="Times New Roman" pitchFamily="18" charset="0"/>
              </a:rPr>
              <a:t>phí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đến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tiêu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đổi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hay </a:t>
            </a:r>
            <a:r>
              <a:rPr lang="en-US" sz="2200" dirty="0" err="1">
                <a:latin typeface="Times New Roman" pitchFamily="18" charset="0"/>
                <a:cs typeface="Times New Roman" pitchFamily="18" charset="0"/>
              </a:rPr>
              <a:t>tỷ</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trọng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để</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nguyên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bao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gồm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tăng</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4" fill="hold" grpId="0" nodeType="clickEffect">
                                  <p:stCondLst>
                                    <p:cond delay="0"/>
                                  </p:stCondLst>
                                  <p:childTnLst>
                                    <p:set>
                                      <p:cBhvr>
                                        <p:cTn id="10" dur="1" fill="hold">
                                          <p:stCondLst>
                                            <p:cond delay="0"/>
                                          </p:stCondLst>
                                        </p:cTn>
                                        <p:tgtEl>
                                          <p:spTgt spid="2049"/>
                                        </p:tgtEl>
                                        <p:attrNameLst>
                                          <p:attrName>style.visibility</p:attrName>
                                        </p:attrNameLst>
                                      </p:cBhvr>
                                      <p:to>
                                        <p:strVal val="visible"/>
                                      </p:to>
                                    </p:set>
                                    <p:animEffect transition="in" filter="wheel(4)">
                                      <p:cBhvr>
                                        <p:cTn id="11" dur="2000"/>
                                        <p:tgtEl>
                                          <p:spTgt spid="20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4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t</a:t>
            </a:r>
            <a:r>
              <a:rPr lang="vi-VN" dirty="0">
                <a:latin typeface="Times New Roman" pitchFamily="18" charset="0"/>
                <a:cs typeface="Times New Roman" pitchFamily="18" charset="0"/>
              </a:rPr>
              <a:t>ượng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chịu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533400" y="1447800"/>
            <a:ext cx="8229600" cy="4038600"/>
          </a:xfrm>
        </p:spPr>
        <p:txBody>
          <a:bodyPr/>
          <a:lstStyle/>
          <a:p>
            <a:pPr marL="0" algn="just">
              <a:lnSpc>
                <a:spcPct val="150000"/>
              </a:lnSpc>
              <a:spcBef>
                <a:spcPts val="0"/>
              </a:spcBef>
            </a:pPr>
            <a:r>
              <a:rPr lang="en-US" sz="2400" b="0" dirty="0" err="1">
                <a:solidFill>
                  <a:schemeClr val="tx1"/>
                </a:solidFill>
                <a:latin typeface="Times New Roman" pitchFamily="18" charset="0"/>
                <a:cs typeface="Times New Roman" pitchFamily="18" charset="0"/>
              </a:rPr>
              <a:t>Đọc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điều</a:t>
            </a:r>
            <a:r>
              <a:rPr lang="en-US" sz="2400" b="0" dirty="0">
                <a:solidFill>
                  <a:schemeClr val="tx1"/>
                </a:solidFill>
                <a:latin typeface="Times New Roman" pitchFamily="18" charset="0"/>
                <a:cs typeface="Times New Roman" pitchFamily="18" charset="0"/>
              </a:rPr>
              <a:t> 5, </a:t>
            </a:r>
            <a:r>
              <a:rPr lang="en-US" sz="2400" b="0" dirty="0" err="1">
                <a:solidFill>
                  <a:schemeClr val="tx1"/>
                </a:solidFill>
                <a:latin typeface="Times New Roman" pitchFamily="18" charset="0"/>
                <a:cs typeface="Times New Roman" pitchFamily="18" charset="0"/>
              </a:rPr>
              <a:t>Luật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GTGT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01/2016: 25 </a:t>
            </a:r>
            <a:r>
              <a:rPr lang="en-US" sz="2400" b="0" dirty="0" err="1">
                <a:solidFill>
                  <a:schemeClr val="tx1"/>
                </a:solidFill>
                <a:latin typeface="Times New Roman" pitchFamily="18" charset="0"/>
                <a:cs typeface="Times New Roman" pitchFamily="18" charset="0"/>
              </a:rPr>
              <a:t>loại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mặt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hàng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không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thuộc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đối</a:t>
            </a:r>
            <a:r>
              <a:rPr lang="en-US" sz="2400" b="0" dirty="0">
                <a:solidFill>
                  <a:schemeClr val="tx1"/>
                </a:solidFill>
                <a:latin typeface="Times New Roman" pitchFamily="18" charset="0"/>
                <a:cs typeface="Times New Roman" pitchFamily="18" charset="0"/>
              </a:rPr>
              <a:t> t</a:t>
            </a:r>
            <a:r>
              <a:rPr lang="vi-VN" sz="2400" b="0" dirty="0">
                <a:solidFill>
                  <a:schemeClr val="tx1"/>
                </a:solidFill>
                <a:latin typeface="Times New Roman" pitchFamily="18" charset="0"/>
                <a:cs typeface="Times New Roman" pitchFamily="18" charset="0"/>
              </a:rPr>
              <a:t>ượng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chịu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GTGT.</a:t>
            </a:r>
          </a:p>
          <a:p>
            <a:pPr algn="just">
              <a:lnSpc>
                <a:spcPct val="150000"/>
              </a:lnSpc>
              <a:spcBef>
                <a:spcPts val="0"/>
              </a:spcBef>
            </a:pPr>
            <a:r>
              <a:rPr lang="en-US" sz="2400" b="0" i="1" u="sng" dirty="0" err="1">
                <a:solidFill>
                  <a:schemeClr val="tx1"/>
                </a:solidFill>
                <a:latin typeface="Times New Roman" pitchFamily="18" charset="0"/>
                <a:cs typeface="Times New Roman" pitchFamily="18" charset="0"/>
              </a:rPr>
              <a:t>Chú</a:t>
            </a:r>
            <a:r>
              <a:rPr lang="en-US" sz="2400" b="0" i="1" u="sng" dirty="0">
                <a:solidFill>
                  <a:schemeClr val="tx1"/>
                </a:solidFill>
                <a:latin typeface="Times New Roman" pitchFamily="18" charset="0"/>
                <a:cs typeface="Times New Roman" pitchFamily="18" charset="0"/>
              </a:rPr>
              <a:t> ý:</a:t>
            </a:r>
          </a:p>
          <a:p>
            <a:pPr marL="0" indent="0" algn="just">
              <a:lnSpc>
                <a:spcPct val="150000"/>
              </a:lnSpc>
              <a:spcBef>
                <a:spcPts val="0"/>
              </a:spcBef>
              <a:buNone/>
            </a:pPr>
            <a:r>
              <a:rPr lang="vi-VN" sz="2400" b="0" dirty="0">
                <a:solidFill>
                  <a:schemeClr val="tx1"/>
                </a:solidFill>
                <a:latin typeface="Times New Roman" pitchFamily="18" charset="0"/>
                <a:cs typeface="Times New Roman" pitchFamily="18" charset="0"/>
              </a:rPr>
              <a:t>Cơ sở kinh doanh hàng hóa, dịch vụ không chịu thuế giá trị gia tăng quy định tại Điều này không được khấu trừ và hoàn thuế giá trị gia tăng đầu vào, trừ trường hợp áp dụng mức thuế suất 0% quy định tại khoản 1 Điều 8 của Luật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01/2016</a:t>
            </a:r>
            <a:r>
              <a:rPr lang="vi-VN" sz="2400" b="0" dirty="0">
                <a:solidFill>
                  <a:schemeClr val="tx1"/>
                </a:solidFill>
                <a:latin typeface="Times New Roman" pitchFamily="18" charset="0"/>
                <a:cs typeface="Times New Roman" pitchFamily="18" charset="0"/>
              </a:rPr>
              <a:t>.</a:t>
            </a:r>
            <a:endParaRPr lang="en-US" sz="2400" b="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481665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152400"/>
            <a:ext cx="3505200" cy="563562"/>
          </a:xfrm>
        </p:spPr>
        <p:txBody>
          <a:bodyPr/>
          <a:lstStyle/>
          <a:p>
            <a:pPr algn="ct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sz="3600" dirty="0" err="1">
                <a:latin typeface="Times New Roman" pitchFamily="18" charset="0"/>
                <a:cs typeface="Times New Roman" pitchFamily="18" charset="0"/>
              </a:rPr>
              <a:t>thuế</a:t>
            </a:r>
            <a:endParaRPr lang="vi-VN" sz="3600" dirty="0"/>
          </a:p>
        </p:txBody>
      </p:sp>
      <p:sp>
        <p:nvSpPr>
          <p:cNvPr id="2049" name="Rectangle 1"/>
          <p:cNvSpPr>
            <a:spLocks noChangeArrowheads="1"/>
          </p:cNvSpPr>
          <p:nvPr/>
        </p:nvSpPr>
        <p:spPr bwMode="auto">
          <a:xfrm>
            <a:off x="304800" y="1526262"/>
            <a:ext cx="8534400" cy="44935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Loại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nguyên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ở </a:t>
            </a:r>
            <a:r>
              <a:rPr lang="en-US" sz="2200" dirty="0" err="1">
                <a:latin typeface="Times New Roman" pitchFamily="18" charset="0"/>
                <a:cs typeface="Times New Roman" pitchFamily="18" charset="0"/>
              </a:rPr>
              <a:t>khâu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lớn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nhiều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nhau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bao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gồm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tăng</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Loại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nguyên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dụng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nguyên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liệu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phẩm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nguyên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phẩm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cuối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cùng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chi </a:t>
            </a:r>
            <a:r>
              <a:rPr lang="en-US" sz="2200" dirty="0" err="1">
                <a:latin typeface="Times New Roman" pitchFamily="18" charset="0"/>
                <a:cs typeface="Times New Roman" pitchFamily="18" charset="0"/>
              </a:rPr>
              <a:t>phí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phẩm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bao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gồm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tăng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nhưng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bao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gồm</a:t>
            </a:r>
            <a:r>
              <a:rPr lang="en-US" sz="2200" dirty="0">
                <a:latin typeface="Times New Roman" pitchFamily="18" charset="0"/>
                <a:cs typeface="Times New Roman" pitchFamily="18" charset="0"/>
              </a:rPr>
              <a:t> chi </a:t>
            </a:r>
            <a:r>
              <a:rPr lang="en-US" sz="2200" dirty="0" err="1">
                <a:latin typeface="Times New Roman" pitchFamily="18" charset="0"/>
                <a:cs typeface="Times New Roman" pitchFamily="18" charset="0"/>
              </a:rPr>
              <a:t>phí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nguyên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nhưng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mức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thiểu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thấp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gía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do </a:t>
            </a:r>
            <a:r>
              <a:rPr lang="en-US" sz="2200" dirty="0" err="1">
                <a:latin typeface="Times New Roman" pitchFamily="18" charset="0"/>
                <a:cs typeface="Times New Roman" pitchFamily="18" charset="0"/>
              </a:rPr>
              <a:t>ủy</a:t>
            </a:r>
            <a:r>
              <a:rPr lang="en-US" sz="2200" dirty="0">
                <a:latin typeface="Times New Roman" pitchFamily="18" charset="0"/>
                <a:cs typeface="Times New Roman" pitchFamily="18" charset="0"/>
              </a:rPr>
              <a:t> ban </a:t>
            </a:r>
            <a:r>
              <a:rPr lang="en-US" sz="2200" dirty="0" err="1">
                <a:latin typeface="Times New Roman" pitchFamily="18" charset="0"/>
                <a:cs typeface="Times New Roman" pitchFamily="18" charset="0"/>
              </a:rPr>
              <a:t>nhân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tỉnh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nguyên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nước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thiên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nhiên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thủy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điện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điện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phẩm</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err="1">
                <a:latin typeface="Times New Roman" pitchFamily="18" charset="0"/>
                <a:cs typeface="Times New Roman" pitchFamily="18" charset="0"/>
              </a:rPr>
              <a:t>Riêng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mỏ</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nguyên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hiện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luật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hướng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dẫn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Luật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khí</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049"/>
                                        </p:tgtEl>
                                        <p:attrNameLst>
                                          <p:attrName>style.visibility</p:attrName>
                                        </p:attrNameLst>
                                      </p:cBhvr>
                                      <p:to>
                                        <p:strVal val="visible"/>
                                      </p:to>
                                    </p:set>
                                    <p:animEffect transition="in" filter="wheel(4)">
                                      <p:cBhvr>
                                        <p:cTn id="7" dur="2000"/>
                                        <p:tgtEl>
                                          <p:spTgt spid="20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109538"/>
            <a:ext cx="2667000" cy="563562"/>
          </a:xfrm>
        </p:spPr>
        <p:txBody>
          <a:bodyPr/>
          <a:lstStyle/>
          <a:p>
            <a:pPr algn="ctr"/>
            <a:r>
              <a:rPr lang="en-US" sz="3600" dirty="0" err="1">
                <a:latin typeface="Times New Roman" pitchFamily="18" charset="0"/>
                <a:cs typeface="Times New Roman" pitchFamily="18" charset="0"/>
              </a:rPr>
              <a:t>Thuế</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suất</a:t>
            </a:r>
            <a:endParaRPr lang="vi-VN" sz="3600" dirty="0"/>
          </a:p>
        </p:txBody>
      </p:sp>
      <p:sp>
        <p:nvSpPr>
          <p:cNvPr id="3" name="Content Placeholder 2"/>
          <p:cNvSpPr>
            <a:spLocks noGrp="1"/>
          </p:cNvSpPr>
          <p:nvPr>
            <p:ph idx="1"/>
          </p:nvPr>
        </p:nvSpPr>
        <p:spPr>
          <a:xfrm>
            <a:off x="152400" y="1371600"/>
            <a:ext cx="8686800" cy="3962400"/>
          </a:xfrm>
        </p:spPr>
        <p:txBody>
          <a:bodyPr/>
          <a:lstStyle/>
          <a:p>
            <a:pPr algn="just"/>
            <a:r>
              <a:rPr lang="en-US" sz="2200" b="0" dirty="0" err="1">
                <a:solidFill>
                  <a:schemeClr val="tx1"/>
                </a:solidFill>
                <a:latin typeface="Times New Roman" pitchFamily="18" charset="0"/>
                <a:cs typeface="Times New Roman" pitchFamily="18" charset="0"/>
              </a:rPr>
              <a:t>Vừa</a:t>
            </a:r>
            <a:r>
              <a:rPr lang="en-US" sz="2200" b="0" dirty="0">
                <a:solidFill>
                  <a:schemeClr val="tx1"/>
                </a:solidFill>
                <a:latin typeface="Times New Roman" pitchFamily="18" charset="0"/>
                <a:cs typeface="Times New Roman" pitchFamily="18" charset="0"/>
              </a:rPr>
              <a:t> qua, </a:t>
            </a:r>
            <a:r>
              <a:rPr lang="en-US" sz="2200" b="0" dirty="0" err="1">
                <a:solidFill>
                  <a:schemeClr val="tx1"/>
                </a:solidFill>
                <a:latin typeface="Times New Roman" pitchFamily="18" charset="0"/>
                <a:cs typeface="Times New Roman" pitchFamily="18" charset="0"/>
              </a:rPr>
              <a:t>Bộ</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Tài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chính</a:t>
            </a:r>
            <a:r>
              <a:rPr lang="en-US" sz="2200" b="0" dirty="0">
                <a:solidFill>
                  <a:schemeClr val="tx1"/>
                </a:solidFill>
                <a:latin typeface="Times New Roman" pitchFamily="18" charset="0"/>
                <a:cs typeface="Times New Roman" pitchFamily="18" charset="0"/>
              </a:rPr>
              <a:t> ban </a:t>
            </a:r>
            <a:r>
              <a:rPr lang="en-US" sz="2200" b="0" dirty="0" err="1">
                <a:solidFill>
                  <a:schemeClr val="tx1"/>
                </a:solidFill>
                <a:latin typeface="Times New Roman" pitchFamily="18" charset="0"/>
                <a:cs typeface="Times New Roman" pitchFamily="18" charset="0"/>
              </a:rPr>
              <a:t>hành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tư</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số</a:t>
            </a:r>
            <a:r>
              <a:rPr lang="en-US" sz="2200" b="0" dirty="0">
                <a:solidFill>
                  <a:schemeClr val="tx1"/>
                </a:solidFill>
                <a:latin typeface="Times New Roman" pitchFamily="18" charset="0"/>
                <a:cs typeface="Times New Roman" pitchFamily="18" charset="0"/>
              </a:rPr>
              <a:t> 12/2016/TT-BTC </a:t>
            </a:r>
            <a:r>
              <a:rPr lang="en-US" sz="2200" b="0" dirty="0" err="1">
                <a:solidFill>
                  <a:schemeClr val="tx1"/>
                </a:solidFill>
                <a:latin typeface="Times New Roman" pitchFamily="18" charset="0"/>
                <a:cs typeface="Times New Roman" pitchFamily="18" charset="0"/>
              </a:rPr>
              <a:t>ngày</a:t>
            </a:r>
            <a:r>
              <a:rPr lang="en-US" sz="2200" b="0" dirty="0">
                <a:solidFill>
                  <a:schemeClr val="tx1"/>
                </a:solidFill>
                <a:latin typeface="Times New Roman" pitchFamily="18" charset="0"/>
                <a:cs typeface="Times New Roman" pitchFamily="18" charset="0"/>
              </a:rPr>
              <a:t> 20/01/2016 </a:t>
            </a:r>
            <a:r>
              <a:rPr lang="en-US" sz="2200" b="0" dirty="0" err="1">
                <a:solidFill>
                  <a:schemeClr val="tx1"/>
                </a:solidFill>
                <a:latin typeface="Times New Roman" pitchFamily="18" charset="0"/>
                <a:cs typeface="Times New Roman" pitchFamily="18" charset="0"/>
              </a:rPr>
              <a:t>sửa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đổi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bổ</a:t>
            </a:r>
            <a:r>
              <a:rPr lang="en-US" sz="2200" b="0" dirty="0">
                <a:solidFill>
                  <a:schemeClr val="tx1"/>
                </a:solidFill>
                <a:latin typeface="Times New Roman" pitchFamily="18" charset="0"/>
                <a:cs typeface="Times New Roman" pitchFamily="18" charset="0"/>
              </a:rPr>
              <a:t> sung </a:t>
            </a:r>
            <a:r>
              <a:rPr lang="en-US" sz="2200" b="0" dirty="0" err="1">
                <a:solidFill>
                  <a:schemeClr val="tx1"/>
                </a:solidFill>
                <a:latin typeface="Times New Roman" pitchFamily="18" charset="0"/>
                <a:cs typeface="Times New Roman" pitchFamily="18" charset="0"/>
              </a:rPr>
              <a:t>khoản</a:t>
            </a:r>
            <a:r>
              <a:rPr lang="en-US" sz="2200" b="0" dirty="0">
                <a:solidFill>
                  <a:schemeClr val="tx1"/>
                </a:solidFill>
                <a:latin typeface="Times New Roman" pitchFamily="18" charset="0"/>
                <a:cs typeface="Times New Roman" pitchFamily="18" charset="0"/>
              </a:rPr>
              <a:t> 1 </a:t>
            </a:r>
            <a:r>
              <a:rPr lang="en-US" sz="2200" b="0" dirty="0" err="1">
                <a:solidFill>
                  <a:schemeClr val="tx1"/>
                </a:solidFill>
                <a:latin typeface="Times New Roman" pitchFamily="18" charset="0"/>
                <a:cs typeface="Times New Roman" pitchFamily="18" charset="0"/>
              </a:rPr>
              <a:t>Điều</a:t>
            </a:r>
            <a:r>
              <a:rPr lang="en-US" sz="2200" b="0" dirty="0">
                <a:solidFill>
                  <a:schemeClr val="tx1"/>
                </a:solidFill>
                <a:latin typeface="Times New Roman" pitchFamily="18" charset="0"/>
                <a:cs typeface="Times New Roman" pitchFamily="18" charset="0"/>
              </a:rPr>
              <a:t> 7 </a:t>
            </a:r>
            <a:r>
              <a:rPr lang="en-US" sz="2200" b="0" dirty="0" err="1">
                <a:solidFill>
                  <a:schemeClr val="tx1"/>
                </a:solidFill>
                <a:latin typeface="Times New Roman" pitchFamily="18" charset="0"/>
                <a:cs typeface="Times New Roman" pitchFamily="18" charset="0"/>
              </a:rPr>
              <a:t>Thông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tư</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số</a:t>
            </a:r>
            <a:r>
              <a:rPr lang="en-US" sz="2200" b="0" dirty="0">
                <a:solidFill>
                  <a:schemeClr val="tx1"/>
                </a:solidFill>
                <a:latin typeface="Times New Roman" pitchFamily="18" charset="0"/>
                <a:cs typeface="Times New Roman" pitchFamily="18" charset="0"/>
              </a:rPr>
              <a:t> 152/2015/TT-BTC </a:t>
            </a:r>
            <a:r>
              <a:rPr lang="en-US" sz="2200" b="0" dirty="0" err="1">
                <a:solidFill>
                  <a:schemeClr val="tx1"/>
                </a:solidFill>
                <a:latin typeface="Times New Roman" pitchFamily="18" charset="0"/>
                <a:cs typeface="Times New Roman" pitchFamily="18" charset="0"/>
              </a:rPr>
              <a:t>ngày</a:t>
            </a:r>
            <a:r>
              <a:rPr lang="en-US" sz="2200" b="0" dirty="0">
                <a:solidFill>
                  <a:schemeClr val="tx1"/>
                </a:solidFill>
                <a:latin typeface="Times New Roman" pitchFamily="18" charset="0"/>
                <a:cs typeface="Times New Roman" pitchFamily="18" charset="0"/>
              </a:rPr>
              <a:t> 02/10/2015 </a:t>
            </a:r>
            <a:r>
              <a:rPr lang="en-US" sz="2200" b="0" dirty="0" err="1">
                <a:solidFill>
                  <a:schemeClr val="tx1"/>
                </a:solidFill>
                <a:latin typeface="Times New Roman" pitchFamily="18" charset="0"/>
                <a:cs typeface="Times New Roman" pitchFamily="18" charset="0"/>
              </a:rPr>
              <a:t>hướng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dẫn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về</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tài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nguyên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theo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đó</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suất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tài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nguyên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làm</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căn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cứ</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tính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tài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nguyên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đối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với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từng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loại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tài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nguyên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khai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được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quy</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định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tại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Biểu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mức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suất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tài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nguyên</a:t>
            </a:r>
            <a:r>
              <a:rPr lang="en-US" sz="2200" b="0" dirty="0">
                <a:solidFill>
                  <a:schemeClr val="tx1"/>
                </a:solidFill>
                <a:latin typeface="Times New Roman" pitchFamily="18" charset="0"/>
                <a:cs typeface="Times New Roman" pitchFamily="18" charset="0"/>
              </a:rPr>
              <a:t> ban </a:t>
            </a:r>
            <a:r>
              <a:rPr lang="en-US" sz="2200" b="0" dirty="0" err="1">
                <a:solidFill>
                  <a:schemeClr val="tx1"/>
                </a:solidFill>
                <a:latin typeface="Times New Roman" pitchFamily="18" charset="0"/>
                <a:cs typeface="Times New Roman" pitchFamily="18" charset="0"/>
              </a:rPr>
              <a:t>hành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kèm</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theo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Nghị</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quyết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số</a:t>
            </a:r>
            <a:r>
              <a:rPr lang="en-US" sz="2200" b="0" dirty="0">
                <a:solidFill>
                  <a:schemeClr val="tx1"/>
                </a:solidFill>
                <a:latin typeface="Times New Roman" pitchFamily="18" charset="0"/>
                <a:cs typeface="Times New Roman" pitchFamily="18" charset="0"/>
              </a:rPr>
              <a:t> 1084/2015/UBTVQH13 </a:t>
            </a:r>
            <a:r>
              <a:rPr lang="en-US" sz="2200" b="0" dirty="0" err="1">
                <a:solidFill>
                  <a:schemeClr val="tx1"/>
                </a:solidFill>
                <a:latin typeface="Times New Roman" pitchFamily="18" charset="0"/>
                <a:cs typeface="Times New Roman" pitchFamily="18" charset="0"/>
              </a:rPr>
              <a:t>ngày</a:t>
            </a:r>
            <a:r>
              <a:rPr lang="en-US" sz="2200" b="0" dirty="0">
                <a:solidFill>
                  <a:schemeClr val="tx1"/>
                </a:solidFill>
                <a:latin typeface="Times New Roman" pitchFamily="18" charset="0"/>
                <a:cs typeface="Times New Roman" pitchFamily="18" charset="0"/>
              </a:rPr>
              <a:t> 10/12/2015 </a:t>
            </a:r>
            <a:r>
              <a:rPr lang="en-US" sz="2200" b="0" dirty="0" err="1">
                <a:solidFill>
                  <a:schemeClr val="tx1"/>
                </a:solidFill>
                <a:latin typeface="Times New Roman" pitchFamily="18" charset="0"/>
                <a:cs typeface="Times New Roman" pitchFamily="18" charset="0"/>
              </a:rPr>
              <a:t>của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Ủy</a:t>
            </a:r>
            <a:r>
              <a:rPr lang="en-US" sz="2200" b="0" dirty="0">
                <a:solidFill>
                  <a:schemeClr val="tx1"/>
                </a:solidFill>
                <a:latin typeface="Times New Roman" pitchFamily="18" charset="0"/>
                <a:cs typeface="Times New Roman" pitchFamily="18" charset="0"/>
              </a:rPr>
              <a:t> ban </a:t>
            </a:r>
            <a:r>
              <a:rPr lang="en-US" sz="2200" b="0" dirty="0" err="1">
                <a:solidFill>
                  <a:schemeClr val="tx1"/>
                </a:solidFill>
                <a:latin typeface="Times New Roman" pitchFamily="18" charset="0"/>
                <a:cs typeface="Times New Roman" pitchFamily="18" charset="0"/>
              </a:rPr>
              <a:t>thường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vụ</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Quốc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hội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văn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bản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sửa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đổi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bổ</a:t>
            </a:r>
            <a:r>
              <a:rPr lang="en-US" sz="2200" b="0" dirty="0">
                <a:solidFill>
                  <a:schemeClr val="tx1"/>
                </a:solidFill>
                <a:latin typeface="Times New Roman" pitchFamily="18" charset="0"/>
                <a:cs typeface="Times New Roman" pitchFamily="18" charset="0"/>
              </a:rPr>
              <a:t> sung (</a:t>
            </a:r>
            <a:r>
              <a:rPr lang="en-US" sz="2200" b="0" dirty="0" err="1">
                <a:solidFill>
                  <a:schemeClr val="tx1"/>
                </a:solidFill>
                <a:latin typeface="Times New Roman" pitchFamily="18" charset="0"/>
                <a:cs typeface="Times New Roman" pitchFamily="18" charset="0"/>
              </a:rPr>
              <a:t>nếu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có</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tư</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này</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có</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hiệu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lực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hành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kể</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từ</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ngày</a:t>
            </a:r>
            <a:r>
              <a:rPr lang="en-US" sz="2200" b="0" dirty="0">
                <a:solidFill>
                  <a:schemeClr val="tx1"/>
                </a:solidFill>
                <a:latin typeface="Times New Roman" pitchFamily="18" charset="0"/>
                <a:cs typeface="Times New Roman" pitchFamily="18" charset="0"/>
              </a:rPr>
              <a:t> 01/7/2016.</a:t>
            </a:r>
            <a:endParaRPr lang="vi-VN" sz="2200" b="0" dirty="0">
              <a:solidFill>
                <a:schemeClr val="tx1"/>
              </a:solidFill>
              <a:latin typeface="Times New Roman" pitchFamily="18" charset="0"/>
              <a:cs typeface="Times New Roman" pitchFamily="18" charset="0"/>
            </a:endParaRPr>
          </a:p>
          <a:p>
            <a:pPr algn="just"/>
            <a:r>
              <a:rPr lang="en-US" sz="2200" b="0" dirty="0" err="1">
                <a:solidFill>
                  <a:schemeClr val="tx1"/>
                </a:solidFill>
                <a:latin typeface="Times New Roman" pitchFamily="18" charset="0"/>
                <a:cs typeface="Times New Roman" pitchFamily="18" charset="0"/>
              </a:rPr>
              <a:t>Nghị</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quyết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số</a:t>
            </a:r>
            <a:r>
              <a:rPr lang="en-US" sz="2200" b="0" dirty="0">
                <a:solidFill>
                  <a:schemeClr val="tx1"/>
                </a:solidFill>
                <a:latin typeface="Times New Roman" pitchFamily="18" charset="0"/>
                <a:cs typeface="Times New Roman" pitchFamily="18" charset="0"/>
              </a:rPr>
              <a:t> 1084/2015/UBTVQH13 </a:t>
            </a:r>
            <a:r>
              <a:rPr lang="en-US" sz="2200" b="0" dirty="0" err="1">
                <a:solidFill>
                  <a:schemeClr val="tx1"/>
                </a:solidFill>
                <a:latin typeface="Times New Roman" pitchFamily="18" charset="0"/>
                <a:cs typeface="Times New Roman" pitchFamily="18" charset="0"/>
              </a:rPr>
              <a:t>ngày</a:t>
            </a:r>
            <a:r>
              <a:rPr lang="en-US" sz="2200" b="0" dirty="0">
                <a:solidFill>
                  <a:schemeClr val="tx1"/>
                </a:solidFill>
                <a:latin typeface="Times New Roman" pitchFamily="18" charset="0"/>
                <a:cs typeface="Times New Roman" pitchFamily="18" charset="0"/>
              </a:rPr>
              <a:t> 10/12/2015 </a:t>
            </a:r>
            <a:r>
              <a:rPr lang="en-US" sz="2200" b="0" dirty="0" err="1">
                <a:solidFill>
                  <a:schemeClr val="tx1"/>
                </a:solidFill>
                <a:latin typeface="Times New Roman" pitchFamily="18" charset="0"/>
                <a:cs typeface="Times New Roman" pitchFamily="18" charset="0"/>
              </a:rPr>
              <a:t>đã</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điều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chỉnh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tăng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mức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suất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tài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nguyên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hầu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hết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loại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tài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nguyên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trừ</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một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số</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loại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tài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nguyên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như</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gỗ</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yến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sào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dầu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khí</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thiên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nhiên</a:t>
            </a:r>
            <a:r>
              <a:rPr lang="en-US" sz="2200" b="0" dirty="0">
                <a:solidFill>
                  <a:schemeClr val="tx1"/>
                </a:solidFill>
                <a:latin typeface="Times New Roman" pitchFamily="18" charset="0"/>
                <a:cs typeface="Times New Roman" pitchFamily="18" charset="0"/>
              </a:rPr>
              <a:t> ...</a:t>
            </a:r>
            <a:endParaRPr lang="vi-VN" sz="2200" b="0" dirty="0">
              <a:solidFill>
                <a:schemeClr val="tx1"/>
              </a:solidFill>
              <a:latin typeface="Times New Roman" pitchFamily="18" charset="0"/>
              <a:cs typeface="Times New Roman" pitchFamily="18" charset="0"/>
            </a:endParaRPr>
          </a:p>
        </p:txBody>
      </p:sp>
      <p:sp>
        <p:nvSpPr>
          <p:cNvPr id="30722" name="AutoShape 2" descr="Thuế giá trị gia tăng (VAT) đối với hàng nhập khẩu - HP Toàn Cầ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30724" name="AutoShape 4" descr="Thuế giá trị gia tăng (VAT) đối với hàng nhập khẩu - HP Toàn Cầ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4)">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066800" y="76200"/>
            <a:ext cx="6934200" cy="563562"/>
          </a:xfrm>
        </p:spPr>
        <p:txBody>
          <a:bodyPr/>
          <a:lstStyle/>
          <a:p>
            <a:r>
              <a:rPr lang="en-US" b="0" i="1" dirty="0">
                <a:latin typeface="Times New Roman" pitchFamily="18" charset="0"/>
                <a:cs typeface="Times New Roman" pitchFamily="18" charset="0"/>
              </a:rPr>
              <a:t>3.1.2.3. </a:t>
            </a:r>
            <a:r>
              <a:rPr lang="en-US" b="0" i="1" dirty="0" err="1">
                <a:latin typeface="Times New Roman" pitchFamily="18" charset="0"/>
                <a:cs typeface="Times New Roman" pitchFamily="18" charset="0"/>
              </a:rPr>
              <a:t>Kê</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khai</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và</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nộp</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thuế</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tài</a:t>
            </a:r>
            <a:r>
              <a:rPr lang="en-US" b="0" i="1" dirty="0">
                <a:latin typeface="Times New Roman" pitchFamily="18" charset="0"/>
                <a:cs typeface="Times New Roman" pitchFamily="18" charset="0"/>
              </a:rPr>
              <a:t> </a:t>
            </a:r>
            <a:r>
              <a:rPr lang="en-US" b="0" i="1" dirty="0" err="1">
                <a:latin typeface="Times New Roman" pitchFamily="18" charset="0"/>
                <a:cs typeface="Times New Roman" pitchFamily="18" charset="0"/>
              </a:rPr>
              <a:t>nguyên</a:t>
            </a:r>
            <a:endParaRPr lang="vi-VN" b="0" dirty="0">
              <a:latin typeface="Times New Roman" pitchFamily="18" charset="0"/>
              <a:cs typeface="Times New Roman" pitchFamily="18" charset="0"/>
            </a:endParaRPr>
          </a:p>
        </p:txBody>
      </p:sp>
      <p:sp>
        <p:nvSpPr>
          <p:cNvPr id="16385" name="Rectangle 1"/>
          <p:cNvSpPr>
            <a:spLocks noChangeArrowheads="1"/>
          </p:cNvSpPr>
          <p:nvPr/>
        </p:nvSpPr>
        <p:spPr bwMode="auto">
          <a:xfrm>
            <a:off x="533400" y="1143000"/>
            <a:ext cx="8001000"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200" dirty="0">
                <a:latin typeface="Times New Roman" pitchFamily="18" charset="0"/>
                <a:cs typeface="Times New Roman" pitchFamily="18" charset="0"/>
              </a:rPr>
              <a:t>Theo </a:t>
            </a:r>
            <a:r>
              <a:rPr lang="en-US" sz="2200" dirty="0" err="1">
                <a:latin typeface="Times New Roman" pitchFamily="18" charset="0"/>
                <a:cs typeface="Times New Roman" pitchFamily="18" charset="0"/>
              </a:rPr>
              <a:t>Thông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156/2013/TT-BTC </a:t>
            </a:r>
            <a:r>
              <a:rPr lang="en-US" sz="2200" i="1" dirty="0" err="1">
                <a:latin typeface="Times New Roman" pitchFamily="18" charset="0"/>
                <a:cs typeface="Times New Roman" pitchFamily="18" charset="0"/>
              </a:rPr>
              <a:t>ngày</a:t>
            </a:r>
            <a:r>
              <a:rPr lang="en-US" sz="2200" i="1" dirty="0">
                <a:latin typeface="Times New Roman" pitchFamily="18" charset="0"/>
                <a:cs typeface="Times New Roman" pitchFamily="18" charset="0"/>
              </a:rPr>
              <a:t> 06 </a:t>
            </a:r>
            <a:r>
              <a:rPr lang="en-US" sz="2200" i="1" dirty="0" err="1">
                <a:latin typeface="Times New Roman" pitchFamily="18" charset="0"/>
                <a:cs typeface="Times New Roman" pitchFamily="18" charset="0"/>
              </a:rPr>
              <a:t>tháng</a:t>
            </a:r>
            <a:r>
              <a:rPr lang="en-US" sz="2200" i="1" dirty="0">
                <a:latin typeface="Times New Roman" pitchFamily="18" charset="0"/>
                <a:cs typeface="Times New Roman" pitchFamily="18" charset="0"/>
              </a:rPr>
              <a:t> 11 </a:t>
            </a:r>
            <a:r>
              <a:rPr lang="en-US" sz="2200" i="1" dirty="0" err="1">
                <a:latin typeface="Times New Roman" pitchFamily="18" charset="0"/>
                <a:cs typeface="Times New Roman" pitchFamily="18" charset="0"/>
              </a:rPr>
              <a:t>năm</a:t>
            </a:r>
            <a:r>
              <a:rPr lang="en-US" sz="2200" i="1" dirty="0">
                <a:latin typeface="Times New Roman" pitchFamily="18" charset="0"/>
                <a:cs typeface="Times New Roman" pitchFamily="18" charset="0"/>
              </a:rPr>
              <a:t> 2013</a:t>
            </a:r>
            <a:endParaRPr lang="vi-VN" sz="2200" dirty="0">
              <a:latin typeface="Times New Roman" pitchFamily="18" charset="0"/>
              <a:cs typeface="Times New Roman" pitchFamily="18" charset="0"/>
            </a:endParaRPr>
          </a:p>
        </p:txBody>
      </p:sp>
      <p:pic>
        <p:nvPicPr>
          <p:cNvPr id="4097" name="Picture 1"/>
          <p:cNvPicPr>
            <a:picLocks noChangeAspect="1" noChangeArrowheads="1"/>
          </p:cNvPicPr>
          <p:nvPr/>
        </p:nvPicPr>
        <p:blipFill>
          <a:blip r:embed="rId2" cstate="print"/>
          <a:srcRect/>
          <a:stretch>
            <a:fillRect/>
          </a:stretch>
        </p:blipFill>
        <p:spPr bwMode="auto">
          <a:xfrm>
            <a:off x="228600" y="1752600"/>
            <a:ext cx="8686800" cy="4876800"/>
          </a:xfrm>
          <a:prstGeom prst="rect">
            <a:avLst/>
          </a:prstGeom>
          <a:noFill/>
          <a:ln w="9525">
            <a:noFill/>
            <a:miter lim="800000"/>
            <a:headEnd/>
            <a:tailEnd/>
          </a:ln>
        </p:spPr>
      </p:pic>
    </p:spTree>
    <p:extLst>
      <p:ext uri="{BB962C8B-B14F-4D97-AF65-F5344CB8AC3E}">
        <p14:creationId xmlns:p14="http://schemas.microsoft.com/office/powerpoint/2010/main" val="205901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0658"/>
                                        </p:tgtEl>
                                        <p:attrNameLst>
                                          <p:attrName>style.visibility</p:attrName>
                                        </p:attrNameLst>
                                      </p:cBhvr>
                                      <p:to>
                                        <p:strVal val="visible"/>
                                      </p:to>
                                    </p:set>
                                    <p:animEffect transition="in" filter="wedge">
                                      <p:cBhvr>
                                        <p:cTn id="7" dur="2000"/>
                                        <p:tgtEl>
                                          <p:spTgt spid="7065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6385"/>
                                        </p:tgtEl>
                                        <p:attrNameLst>
                                          <p:attrName>style.visibility</p:attrName>
                                        </p:attrNameLst>
                                      </p:cBhvr>
                                      <p:to>
                                        <p:strVal val="visible"/>
                                      </p:to>
                                    </p:set>
                                    <p:animEffect transition="in" filter="wheel(4)">
                                      <p:cBhvr>
                                        <p:cTn id="12" dur="2000"/>
                                        <p:tgtEl>
                                          <p:spTgt spid="16385"/>
                                        </p:tgtEl>
                                      </p:cBhvr>
                                    </p:animEffect>
                                  </p:childTnLst>
                                </p:cTn>
                              </p:par>
                              <p:par>
                                <p:cTn id="13" presetID="21" presetClass="entr" presetSubtype="4" fill="hold" nodeType="withEffect">
                                  <p:stCondLst>
                                    <p:cond delay="0"/>
                                  </p:stCondLst>
                                  <p:childTnLst>
                                    <p:set>
                                      <p:cBhvr>
                                        <p:cTn id="14" dur="1" fill="hold">
                                          <p:stCondLst>
                                            <p:cond delay="0"/>
                                          </p:stCondLst>
                                        </p:cTn>
                                        <p:tgtEl>
                                          <p:spTgt spid="4097"/>
                                        </p:tgtEl>
                                        <p:attrNameLst>
                                          <p:attrName>style.visibility</p:attrName>
                                        </p:attrNameLst>
                                      </p:cBhvr>
                                      <p:to>
                                        <p:strVal val="visible"/>
                                      </p:to>
                                    </p:set>
                                    <p:animEffect transition="in" filter="wheel(4)">
                                      <p:cBhvr>
                                        <p:cTn id="15" dur="2000"/>
                                        <p:tgtEl>
                                          <p:spTgt spid="40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P spid="16385"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600200" y="0"/>
            <a:ext cx="6248400" cy="762000"/>
          </a:xfrm>
        </p:spPr>
        <p:txBody>
          <a:bodyPr/>
          <a:lstStyle/>
          <a:p>
            <a:r>
              <a:rPr lang="en-US" sz="2800" dirty="0">
                <a:latin typeface="Times New Roman" pitchFamily="18" charset="0"/>
                <a:cs typeface="Times New Roman" pitchFamily="18" charset="0"/>
              </a:rPr>
              <a:t>3.2. </a:t>
            </a:r>
            <a:r>
              <a:rPr lang="en-US" sz="2800" dirty="0" err="1">
                <a:latin typeface="Times New Roman" pitchFamily="18" charset="0"/>
                <a:cs typeface="Times New Roman" pitchFamily="18" charset="0"/>
              </a:rPr>
              <a:t>Thuế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bảo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vệ</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môi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trường</a:t>
            </a:r>
            <a:br>
              <a:rPr lang="vi-VN" sz="2800" dirty="0">
                <a:latin typeface="Times New Roman" pitchFamily="18" charset="0"/>
                <a:cs typeface="Times New Roman" pitchFamily="18" charset="0"/>
              </a:rPr>
            </a:br>
            <a:r>
              <a:rPr lang="en-US" sz="2800" i="1" dirty="0">
                <a:latin typeface="Times New Roman" pitchFamily="18" charset="0"/>
                <a:cs typeface="Times New Roman" pitchFamily="18" charset="0"/>
              </a:rPr>
              <a:t>3.2.1. </a:t>
            </a:r>
            <a:r>
              <a:rPr lang="en-US" sz="2800" i="1" dirty="0" err="1">
                <a:latin typeface="Times New Roman" pitchFamily="18" charset="0"/>
                <a:cs typeface="Times New Roman" pitchFamily="18" charset="0"/>
              </a:rPr>
              <a:t>Khái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niệm</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thuế</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bảo</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vệ</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môi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trường</a:t>
            </a:r>
            <a:endParaRPr lang="vi-VN" sz="2800" dirty="0">
              <a:latin typeface="Times New Roman" pitchFamily="18" charset="0"/>
              <a:cs typeface="Times New Roman" pitchFamily="18" charset="0"/>
            </a:endParaRPr>
          </a:p>
        </p:txBody>
      </p:sp>
      <p:sp>
        <p:nvSpPr>
          <p:cNvPr id="69635" name="Rectangle 3"/>
          <p:cNvSpPr>
            <a:spLocks noGrp="1" noChangeArrowheads="1"/>
          </p:cNvSpPr>
          <p:nvPr>
            <p:ph type="body" idx="1"/>
          </p:nvPr>
        </p:nvSpPr>
        <p:spPr>
          <a:xfrm>
            <a:off x="0" y="1219200"/>
            <a:ext cx="3733800" cy="5257800"/>
          </a:xfrm>
        </p:spPr>
        <p:txBody>
          <a:bodyPr/>
          <a:lstStyle/>
          <a:p>
            <a:pPr algn="just"/>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vệ</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môi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loại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sau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đây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gọi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chung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gây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động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xấu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đến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môi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Theo </a:t>
            </a:r>
            <a:r>
              <a:rPr lang="en-US" sz="2000" b="0" dirty="0" err="1">
                <a:solidFill>
                  <a:schemeClr val="tx1"/>
                </a:solidFill>
                <a:latin typeface="Times New Roman" pitchFamily="18" charset="0"/>
                <a:cs typeface="Times New Roman" pitchFamily="18" charset="0"/>
              </a:rPr>
              <a:t>Luật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vệ</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Môi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tượng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chịu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gồm</a:t>
            </a:r>
            <a:r>
              <a:rPr lang="en-US" sz="2000" b="0" dirty="0">
                <a:solidFill>
                  <a:schemeClr val="tx1"/>
                </a:solidFill>
                <a:latin typeface="Times New Roman" pitchFamily="18" charset="0"/>
                <a:cs typeface="Times New Roman" pitchFamily="18" charset="0"/>
              </a:rPr>
              <a:t> 8 </a:t>
            </a:r>
            <a:r>
              <a:rPr lang="en-US" sz="2000" b="0" dirty="0" err="1">
                <a:solidFill>
                  <a:schemeClr val="tx1"/>
                </a:solidFill>
                <a:latin typeface="Times New Roman" pitchFamily="18" charset="0"/>
                <a:cs typeface="Times New Roman" pitchFamily="18" charset="0"/>
              </a:rPr>
              <a:t>nhóm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Xăng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nhờn</a:t>
            </a:r>
            <a:r>
              <a:rPr lang="en-US" sz="2000" b="0" dirty="0">
                <a:solidFill>
                  <a:schemeClr val="tx1"/>
                </a:solidFill>
                <a:latin typeface="Times New Roman" pitchFamily="18" charset="0"/>
                <a:cs typeface="Times New Roman" pitchFamily="18" charset="0"/>
              </a:rPr>
              <a:t>; Than </a:t>
            </a:r>
            <a:r>
              <a:rPr lang="en-US" sz="2000" b="0" dirty="0" err="1">
                <a:solidFill>
                  <a:schemeClr val="tx1"/>
                </a:solidFill>
                <a:latin typeface="Times New Roman" pitchFamily="18" charset="0"/>
                <a:cs typeface="Times New Roman" pitchFamily="18" charset="0"/>
              </a:rPr>
              <a:t>đá</a:t>
            </a:r>
            <a:r>
              <a:rPr lang="en-US" sz="2000" b="0" dirty="0">
                <a:solidFill>
                  <a:schemeClr val="tx1"/>
                </a:solidFill>
                <a:latin typeface="Times New Roman" pitchFamily="18" charset="0"/>
                <a:cs typeface="Times New Roman" pitchFamily="18" charset="0"/>
              </a:rPr>
              <a:t>; Dung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HCFC; </a:t>
            </a:r>
            <a:r>
              <a:rPr lang="en-US" sz="2000" b="0" dirty="0" err="1">
                <a:solidFill>
                  <a:schemeClr val="tx1"/>
                </a:solidFill>
                <a:latin typeface="Times New Roman" pitchFamily="18" charset="0"/>
                <a:cs typeface="Times New Roman" pitchFamily="18" charset="0"/>
              </a:rPr>
              <a:t>Túi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diệt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cỏ</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loại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lâm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trùng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p:txBody>
      </p:sp>
      <p:sp>
        <p:nvSpPr>
          <p:cNvPr id="37890" name="AutoShape 2" descr="THUẾ TÀI NGUYÊN LÀ GÌ? ĐỐI TƯỢNG NÀO PHẢI ĐÓNG THUẾ TÀI NGUYÊN? - KẾ TOÁN  ĐIỆN TỬ"/>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12290" name="AutoShape 2" descr="Biểu thuế bảo vệ môi trường theo pháp luật hiện hàn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12292" name="AutoShape 4" descr="Biểu thuế bảo vệ môi trường theo pháp luật hiện hàn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12294" name="AutoShape 6" descr="Biểu thuế bảo vệ môi trường theo pháp luật hiện hàn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12296" name="Picture 8" descr="Biểu thuế bảo vệ môi trường theo pháp luật hiện hành"/>
          <p:cNvPicPr>
            <a:picLocks noChangeAspect="1" noChangeArrowheads="1"/>
          </p:cNvPicPr>
          <p:nvPr/>
        </p:nvPicPr>
        <p:blipFill>
          <a:blip r:embed="rId2" cstate="print"/>
          <a:srcRect/>
          <a:stretch>
            <a:fillRect/>
          </a:stretch>
        </p:blipFill>
        <p:spPr bwMode="auto">
          <a:xfrm>
            <a:off x="3810000" y="1152524"/>
            <a:ext cx="5105400" cy="5400676"/>
          </a:xfrm>
          <a:prstGeom prst="rect">
            <a:avLst/>
          </a:prstGeom>
          <a:noFill/>
        </p:spPr>
      </p:pic>
    </p:spTree>
    <p:extLst>
      <p:ext uri="{BB962C8B-B14F-4D97-AF65-F5344CB8AC3E}">
        <p14:creationId xmlns:p14="http://schemas.microsoft.com/office/powerpoint/2010/main" val="2463292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wheel(1)">
                                      <p:cBhvr>
                                        <p:cTn id="7" dur="2000"/>
                                        <p:tgtEl>
                                          <p:spTgt spid="69634"/>
                                        </p:tgtEl>
                                      </p:cBhvr>
                                    </p:animEffect>
                                  </p:childTnLst>
                                </p:cTn>
                              </p:par>
                              <p:par>
                                <p:cTn id="8" presetID="21" presetClass="entr" presetSubtype="4" fill="hold" nodeType="withEffect">
                                  <p:stCondLst>
                                    <p:cond delay="0"/>
                                  </p:stCondLst>
                                  <p:childTnLst>
                                    <p:set>
                                      <p:cBhvr>
                                        <p:cTn id="9" dur="1" fill="hold">
                                          <p:stCondLst>
                                            <p:cond delay="0"/>
                                          </p:stCondLst>
                                        </p:cTn>
                                        <p:tgtEl>
                                          <p:spTgt spid="12296"/>
                                        </p:tgtEl>
                                        <p:attrNameLst>
                                          <p:attrName>style.visibility</p:attrName>
                                        </p:attrNameLst>
                                      </p:cBhvr>
                                      <p:to>
                                        <p:strVal val="visible"/>
                                      </p:to>
                                    </p:set>
                                    <p:animEffect transition="in" filter="wheel(4)">
                                      <p:cBhvr>
                                        <p:cTn id="10" dur="2000"/>
                                        <p:tgtEl>
                                          <p:spTgt spid="1229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9635">
                                            <p:txEl>
                                              <p:pRg st="0" end="0"/>
                                            </p:txEl>
                                          </p:spTgt>
                                        </p:tgtEl>
                                        <p:attrNameLst>
                                          <p:attrName>style.visibility</p:attrName>
                                        </p:attrNameLst>
                                      </p:cBhvr>
                                      <p:to>
                                        <p:strVal val="visible"/>
                                      </p:to>
                                    </p:set>
                                    <p:animEffect transition="in" filter="circle(in)">
                                      <p:cBhvr>
                                        <p:cTn id="15" dur="2000"/>
                                        <p:tgtEl>
                                          <p:spTgt spid="6963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9635">
                                            <p:txEl>
                                              <p:pRg st="1" end="1"/>
                                            </p:txEl>
                                          </p:spTgt>
                                        </p:tgtEl>
                                        <p:attrNameLst>
                                          <p:attrName>style.visibility</p:attrName>
                                        </p:attrNameLst>
                                      </p:cBhvr>
                                      <p:to>
                                        <p:strVal val="visible"/>
                                      </p:to>
                                    </p:set>
                                    <p:animEffect transition="in" filter="circle(in)">
                                      <p:cBhvr>
                                        <p:cTn id="20" dur="2000"/>
                                        <p:tgtEl>
                                          <p:spTgt spid="696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800"/>
            <a:ext cx="8763000" cy="5562600"/>
          </a:xfrm>
        </p:spPr>
        <p:txBody>
          <a:bodyPr/>
          <a:lstStyle/>
          <a:p>
            <a:pPr algn="just"/>
            <a:r>
              <a:rPr lang="en-US" sz="2000" dirty="0">
                <a:solidFill>
                  <a:schemeClr val="tx1"/>
                </a:solidFill>
                <a:latin typeface="Times New Roman" pitchFamily="18" charset="0"/>
                <a:cs typeface="Times New Roman" pitchFamily="18" charset="0"/>
              </a:rPr>
              <a:t>a. </a:t>
            </a:r>
            <a:r>
              <a:rPr lang="en-US" sz="2000" dirty="0" err="1">
                <a:solidFill>
                  <a:schemeClr val="tx1"/>
                </a:solidFill>
                <a:latin typeface="Times New Roman" pitchFamily="18" charset="0"/>
                <a:cs typeface="Times New Roman" pitchFamily="18" charset="0"/>
              </a:rPr>
              <a:t>Đối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tượng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chịu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thuế</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được</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hướng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dẫn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cụ</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thể</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như</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sau</a:t>
            </a:r>
            <a:r>
              <a:rPr lang="en-US" sz="2000" dirty="0">
                <a:solidFill>
                  <a:schemeClr val="tx1"/>
                </a:solidFill>
                <a:latin typeface="Times New Roman" pitchFamily="18" charset="0"/>
                <a:cs typeface="Times New Roman" pitchFamily="18" charset="0"/>
              </a:rPr>
              <a:t>:</a:t>
            </a:r>
            <a:endParaRPr lang="vi-VN" sz="200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Xăng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nhờn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gồm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Xăng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etanol</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Nhiên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liệu</a:t>
            </a:r>
            <a:r>
              <a:rPr lang="en-US" sz="2000" b="0" dirty="0">
                <a:solidFill>
                  <a:schemeClr val="tx1"/>
                </a:solidFill>
                <a:latin typeface="Times New Roman" pitchFamily="18" charset="0"/>
                <a:cs typeface="Times New Roman" pitchFamily="18" charset="0"/>
              </a:rPr>
              <a:t> bay;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diezel</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hỏa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mazut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nhờn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nhờn</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Xăng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nhờn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loại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xăng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nhờn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thạch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Việt</a:t>
            </a:r>
            <a:r>
              <a:rPr lang="en-US" sz="2000" b="0" dirty="0">
                <a:solidFill>
                  <a:schemeClr val="tx1"/>
                </a:solidFill>
                <a:latin typeface="Times New Roman" pitchFamily="18" charset="0"/>
                <a:cs typeface="Times New Roman" pitchFamily="18" charset="0"/>
              </a:rPr>
              <a:t> Nam,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gồm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sinh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học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như</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etanol</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động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vật</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Nhiên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liệu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hỗn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chứa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nhiên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liệu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sinh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học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xăng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thạch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chỉ</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tính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phần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xăng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thạch</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Than </a:t>
            </a:r>
            <a:r>
              <a:rPr lang="en-US" sz="2000" b="0" dirty="0" err="1">
                <a:solidFill>
                  <a:schemeClr val="tx1"/>
                </a:solidFill>
                <a:latin typeface="Times New Roman" pitchFamily="18" charset="0"/>
                <a:cs typeface="Times New Roman" pitchFamily="18" charset="0"/>
              </a:rPr>
              <a:t>đá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gồm</a:t>
            </a:r>
            <a:r>
              <a:rPr lang="en-US" sz="2000" b="0" dirty="0">
                <a:solidFill>
                  <a:schemeClr val="tx1"/>
                </a:solidFill>
                <a:latin typeface="Times New Roman" pitchFamily="18" charset="0"/>
                <a:cs typeface="Times New Roman" pitchFamily="18" charset="0"/>
              </a:rPr>
              <a:t>: Than </a:t>
            </a:r>
            <a:r>
              <a:rPr lang="en-US" sz="2000" b="0" dirty="0" err="1">
                <a:solidFill>
                  <a:schemeClr val="tx1"/>
                </a:solidFill>
                <a:latin typeface="Times New Roman" pitchFamily="18" charset="0"/>
                <a:cs typeface="Times New Roman" pitchFamily="18" charset="0"/>
              </a:rPr>
              <a:t>nâu;Than</a:t>
            </a:r>
            <a:r>
              <a:rPr lang="en-US" sz="2000" b="0" dirty="0">
                <a:solidFill>
                  <a:schemeClr val="tx1"/>
                </a:solidFill>
                <a:latin typeface="Times New Roman" pitchFamily="18" charset="0"/>
                <a:cs typeface="Times New Roman" pitchFamily="18" charset="0"/>
              </a:rPr>
              <a:t> an-</a:t>
            </a:r>
            <a:r>
              <a:rPr lang="en-US" sz="2000" b="0" dirty="0" err="1">
                <a:solidFill>
                  <a:schemeClr val="tx1"/>
                </a:solidFill>
                <a:latin typeface="Times New Roman" pitchFamily="18" charset="0"/>
                <a:cs typeface="Times New Roman" pitchFamily="18" charset="0"/>
              </a:rPr>
              <a:t>tra</a:t>
            </a:r>
            <a:r>
              <a:rPr lang="en-US" sz="2000" b="0" dirty="0">
                <a:solidFill>
                  <a:schemeClr val="tx1"/>
                </a:solidFill>
                <a:latin typeface="Times New Roman" pitchFamily="18" charset="0"/>
                <a:cs typeface="Times New Roman" pitchFamily="18" charset="0"/>
              </a:rPr>
              <a:t>-</a:t>
            </a:r>
            <a:r>
              <a:rPr lang="en-US" sz="2000" b="0" dirty="0" err="1">
                <a:solidFill>
                  <a:schemeClr val="tx1"/>
                </a:solidFill>
                <a:latin typeface="Times New Roman" pitchFamily="18" charset="0"/>
                <a:cs typeface="Times New Roman" pitchFamily="18" charset="0"/>
              </a:rPr>
              <a:t>xít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antraxit</a:t>
            </a:r>
            <a:r>
              <a:rPr lang="en-US" sz="2000" b="0" dirty="0">
                <a:solidFill>
                  <a:schemeClr val="tx1"/>
                </a:solidFill>
                <a:latin typeface="Times New Roman" pitchFamily="18" charset="0"/>
                <a:cs typeface="Times New Roman" pitchFamily="18" charset="0"/>
              </a:rPr>
              <a:t>); Than </a:t>
            </a:r>
            <a:r>
              <a:rPr lang="en-US" sz="2000" b="0" dirty="0" err="1">
                <a:solidFill>
                  <a:schemeClr val="tx1"/>
                </a:solidFill>
                <a:latin typeface="Times New Roman" pitchFamily="18" charset="0"/>
                <a:cs typeface="Times New Roman" pitchFamily="18" charset="0"/>
              </a:rPr>
              <a:t>mỡ</a:t>
            </a:r>
            <a:r>
              <a:rPr lang="en-US" sz="2000" b="0" dirty="0">
                <a:solidFill>
                  <a:schemeClr val="tx1"/>
                </a:solidFill>
                <a:latin typeface="Times New Roman" pitchFamily="18" charset="0"/>
                <a:cs typeface="Times New Roman" pitchFamily="18" charset="0"/>
              </a:rPr>
              <a:t>; Than </a:t>
            </a:r>
            <a:r>
              <a:rPr lang="en-US" sz="2000" b="0" dirty="0" err="1">
                <a:solidFill>
                  <a:schemeClr val="tx1"/>
                </a:solidFill>
                <a:latin typeface="Times New Roman" pitchFamily="18" charset="0"/>
                <a:cs typeface="Times New Roman" pitchFamily="18" charset="0"/>
              </a:rPr>
              <a:t>đá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khác</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Dung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hydro-</a:t>
            </a:r>
            <a:r>
              <a:rPr lang="en-US" sz="2000" b="0" dirty="0" err="1">
                <a:solidFill>
                  <a:schemeClr val="tx1"/>
                </a:solidFill>
                <a:latin typeface="Times New Roman" pitchFamily="18" charset="0"/>
                <a:cs typeface="Times New Roman" pitchFamily="18" charset="0"/>
              </a:rPr>
              <a:t>chloro</a:t>
            </a:r>
            <a:r>
              <a:rPr lang="en-US" sz="2000" b="0" dirty="0">
                <a:solidFill>
                  <a:schemeClr val="tx1"/>
                </a:solidFill>
                <a:latin typeface="Times New Roman" pitchFamily="18" charset="0"/>
                <a:cs typeface="Times New Roman" pitchFamily="18" charset="0"/>
              </a:rPr>
              <a:t>-</a:t>
            </a:r>
            <a:r>
              <a:rPr lang="en-US" sz="2000" b="0" dirty="0" err="1">
                <a:solidFill>
                  <a:schemeClr val="tx1"/>
                </a:solidFill>
                <a:latin typeface="Times New Roman" pitchFamily="18" charset="0"/>
                <a:cs typeface="Times New Roman" pitchFamily="18" charset="0"/>
              </a:rPr>
              <a:t>fluoro</a:t>
            </a:r>
            <a:r>
              <a:rPr lang="en-US" sz="2000" b="0" dirty="0">
                <a:solidFill>
                  <a:schemeClr val="tx1"/>
                </a:solidFill>
                <a:latin typeface="Times New Roman" pitchFamily="18" charset="0"/>
                <a:cs typeface="Times New Roman" pitchFamily="18" charset="0"/>
              </a:rPr>
              <a:t>-carbon (HCFC) </a:t>
            </a:r>
            <a:r>
              <a:rPr lang="en-US" sz="2000" b="0" dirty="0" err="1">
                <a:solidFill>
                  <a:schemeClr val="tx1"/>
                </a:solidFill>
                <a:latin typeface="Times New Roman" pitchFamily="18" charset="0"/>
                <a:cs typeface="Times New Roman" pitchFamily="18" charset="0"/>
              </a:rPr>
              <a:t>gây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giảm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tầng</a:t>
            </a:r>
            <a:r>
              <a:rPr lang="en-US" sz="2000" b="0" dirty="0">
                <a:solidFill>
                  <a:schemeClr val="tx1"/>
                </a:solidFill>
                <a:latin typeface="Times New Roman" pitchFamily="18" charset="0"/>
                <a:cs typeface="Times New Roman" pitchFamily="18" charset="0"/>
              </a:rPr>
              <a:t> ô </a:t>
            </a:r>
            <a:r>
              <a:rPr lang="en-US" sz="2000" b="0" dirty="0" err="1">
                <a:solidFill>
                  <a:schemeClr val="tx1"/>
                </a:solidFill>
                <a:latin typeface="Times New Roman" pitchFamily="18" charset="0"/>
                <a:cs typeface="Times New Roman" pitchFamily="18" charset="0"/>
              </a:rPr>
              <a:t>dôn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dùng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được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trong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nước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riêng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chứa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trong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thiết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bị</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điện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lạnh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Túi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loại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túi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nhựa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mỏng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miệng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túi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đáy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túi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thành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túi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đựng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nhựa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đơn</a:t>
            </a:r>
            <a:r>
              <a:rPr lang="en-US" sz="2000" b="0" dirty="0">
                <a:solidFill>
                  <a:schemeClr val="tx1"/>
                </a:solidFill>
                <a:latin typeface="Times New Roman" pitchFamily="18" charset="0"/>
                <a:cs typeface="Times New Roman" pitchFamily="18" charset="0"/>
              </a:rPr>
              <a:t> HDPE (high density polyethylene resin), LDPE (Low density </a:t>
            </a:r>
            <a:r>
              <a:rPr lang="en-US" sz="2000" b="0" dirty="0" err="1">
                <a:solidFill>
                  <a:schemeClr val="tx1"/>
                </a:solidFill>
                <a:latin typeface="Times New Roman" pitchFamily="18" charset="0"/>
                <a:cs typeface="Times New Roman" pitchFamily="18" charset="0"/>
              </a:rPr>
              <a:t>polyethylen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LLDPE (Linear low density </a:t>
            </a:r>
            <a:r>
              <a:rPr lang="en-US" sz="2000" b="0" dirty="0" err="1">
                <a:solidFill>
                  <a:schemeClr val="tx1"/>
                </a:solidFill>
                <a:latin typeface="Times New Roman" pitchFamily="18" charset="0"/>
                <a:cs typeface="Times New Roman" pitchFamily="18" charset="0"/>
              </a:rPr>
              <a:t>polyethylen</a:t>
            </a:r>
            <a:r>
              <a:rPr lang="en-US" sz="2000" b="0" dirty="0">
                <a:solidFill>
                  <a:schemeClr val="tx1"/>
                </a:solidFill>
                <a:latin typeface="Times New Roman" pitchFamily="18" charset="0"/>
                <a:cs typeface="Times New Roman" pitchFamily="18" charset="0"/>
              </a:rPr>
              <a:t> resin),</a:t>
            </a:r>
            <a:endParaRPr lang="vi-VN" sz="20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371600" y="122238"/>
            <a:ext cx="6858000" cy="563562"/>
          </a:xfrm>
        </p:spPr>
        <p:txBody>
          <a:bodyPr/>
          <a:lstStyle/>
          <a:p>
            <a:r>
              <a:rPr lang="en-US" sz="2400" i="1" dirty="0">
                <a:latin typeface="Times New Roman" pitchFamily="18" charset="0"/>
                <a:cs typeface="Times New Roman" pitchFamily="18" charset="0"/>
              </a:rPr>
              <a:t>3.2.2. </a:t>
            </a:r>
            <a:r>
              <a:rPr lang="en-US" sz="2400" i="1" dirty="0" err="1">
                <a:latin typeface="Times New Roman" pitchFamily="18" charset="0"/>
                <a:cs typeface="Times New Roman" pitchFamily="18" charset="0"/>
              </a:rPr>
              <a:t>Nội</a:t>
            </a:r>
            <a:r>
              <a:rPr lang="en-US" sz="2400" i="1" dirty="0">
                <a:latin typeface="Times New Roman" pitchFamily="18" charset="0"/>
                <a:cs typeface="Times New Roman" pitchFamily="18" charset="0"/>
              </a:rPr>
              <a:t> dung </a:t>
            </a:r>
            <a:r>
              <a:rPr lang="en-US" sz="2400" i="1" dirty="0" err="1">
                <a:latin typeface="Times New Roman" pitchFamily="18" charset="0"/>
                <a:cs typeface="Times New Roman" pitchFamily="18" charset="0"/>
              </a:rPr>
              <a:t>cơ</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bản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của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bảo</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vệ</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môi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trường</a:t>
            </a:r>
            <a:br>
              <a:rPr lang="vi-VN" sz="2400" dirty="0">
                <a:latin typeface="Times New Roman" pitchFamily="18" charset="0"/>
                <a:cs typeface="Times New Roman" pitchFamily="18" charset="0"/>
              </a:rPr>
            </a:br>
            <a:r>
              <a:rPr lang="en-US" sz="2400" i="1" dirty="0">
                <a:latin typeface="Times New Roman" pitchFamily="18" charset="0"/>
                <a:cs typeface="Times New Roman" pitchFamily="18" charset="0"/>
              </a:rPr>
              <a:t>3.2.2.1.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chịu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nộp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318103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ircle(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circle(in)">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0"/>
            <a:ext cx="8610600" cy="3429000"/>
          </a:xfrm>
        </p:spPr>
        <p:txBody>
          <a:bodyPr/>
          <a:lstStyle/>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sẵn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túi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ứng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tiêu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thân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thiện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môi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hướng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dẫn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Bộ</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Tài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nguyên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Môi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diệt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cỏ</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thuộc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loại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thuộc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loại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lâm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thuộc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loại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trùng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thuộc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loại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Chi </a:t>
            </a:r>
            <a:r>
              <a:rPr lang="en-US" sz="2000" b="0" dirty="0" err="1">
                <a:solidFill>
                  <a:schemeClr val="tx1"/>
                </a:solidFill>
                <a:latin typeface="Times New Roman" pitchFamily="18" charset="0"/>
                <a:cs typeface="Times New Roman" pitchFamily="18" charset="0"/>
              </a:rPr>
              <a:t>tiết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loại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loại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Nghị</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quyết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a:t>
            </a:r>
            <a:r>
              <a:rPr lang="en-US" sz="2000" b="0" dirty="0">
                <a:solidFill>
                  <a:schemeClr val="tx1"/>
                </a:solidFill>
                <a:latin typeface="Times New Roman" pitchFamily="18" charset="0"/>
                <a:cs typeface="Times New Roman" pitchFamily="18" charset="0"/>
              </a:rPr>
              <a:t> 1269/2011/NQ-UBTVQH12 </a:t>
            </a:r>
            <a:r>
              <a:rPr lang="en-US" sz="2000" b="0" dirty="0" err="1">
                <a:solidFill>
                  <a:schemeClr val="tx1"/>
                </a:solidFill>
                <a:latin typeface="Times New Roman" pitchFamily="18" charset="0"/>
                <a:cs typeface="Times New Roman" pitchFamily="18" charset="0"/>
              </a:rPr>
              <a:t>ngày</a:t>
            </a:r>
            <a:r>
              <a:rPr lang="en-US" sz="2000" b="0" dirty="0">
                <a:solidFill>
                  <a:schemeClr val="tx1"/>
                </a:solidFill>
                <a:latin typeface="Times New Roman" pitchFamily="18" charset="0"/>
                <a:cs typeface="Times New Roman" pitchFamily="18" charset="0"/>
              </a:rPr>
              <a:t> 14/7/2011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UBTV </a:t>
            </a:r>
            <a:r>
              <a:rPr lang="en-US" sz="2000" b="0" dirty="0" err="1">
                <a:solidFill>
                  <a:schemeClr val="tx1"/>
                </a:solidFill>
                <a:latin typeface="Times New Roman" pitchFamily="18" charset="0"/>
                <a:cs typeface="Times New Roman" pitchFamily="18" charset="0"/>
              </a:rPr>
              <a:t>Quốc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hội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về</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biểu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vệ</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môi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371600" y="122238"/>
            <a:ext cx="6858000" cy="563562"/>
          </a:xfrm>
        </p:spPr>
        <p:txBody>
          <a:bodyPr/>
          <a:lstStyle/>
          <a:p>
            <a:r>
              <a:rPr lang="en-US" sz="2400" i="1" dirty="0">
                <a:latin typeface="Times New Roman" pitchFamily="18" charset="0"/>
                <a:cs typeface="Times New Roman" pitchFamily="18" charset="0"/>
              </a:rPr>
              <a:t>3.2.2. </a:t>
            </a:r>
            <a:r>
              <a:rPr lang="en-US" sz="2400" i="1" dirty="0" err="1">
                <a:latin typeface="Times New Roman" pitchFamily="18" charset="0"/>
                <a:cs typeface="Times New Roman" pitchFamily="18" charset="0"/>
              </a:rPr>
              <a:t>Nội</a:t>
            </a:r>
            <a:r>
              <a:rPr lang="en-US" sz="2400" i="1" dirty="0">
                <a:latin typeface="Times New Roman" pitchFamily="18" charset="0"/>
                <a:cs typeface="Times New Roman" pitchFamily="18" charset="0"/>
              </a:rPr>
              <a:t> dung </a:t>
            </a:r>
            <a:r>
              <a:rPr lang="en-US" sz="2400" i="1" dirty="0" err="1">
                <a:latin typeface="Times New Roman" pitchFamily="18" charset="0"/>
                <a:cs typeface="Times New Roman" pitchFamily="18" charset="0"/>
              </a:rPr>
              <a:t>cơ</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bản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của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bảo</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vệ</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môi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trường</a:t>
            </a:r>
            <a:br>
              <a:rPr lang="vi-VN" sz="2400" dirty="0">
                <a:latin typeface="Times New Roman" pitchFamily="18" charset="0"/>
                <a:cs typeface="Times New Roman" pitchFamily="18" charset="0"/>
              </a:rPr>
            </a:br>
            <a:r>
              <a:rPr lang="en-US" sz="2400" i="1" dirty="0">
                <a:latin typeface="Times New Roman" pitchFamily="18" charset="0"/>
                <a:cs typeface="Times New Roman" pitchFamily="18" charset="0"/>
              </a:rPr>
              <a:t>3.2.2.1.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chịu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nộp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1240302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800"/>
            <a:ext cx="8686800" cy="5562600"/>
          </a:xfrm>
        </p:spPr>
        <p:txBody>
          <a:bodyPr/>
          <a:lstStyle/>
          <a:p>
            <a:pPr algn="just"/>
            <a:r>
              <a:rPr lang="en-US" sz="2000" dirty="0">
                <a:solidFill>
                  <a:schemeClr val="tx1"/>
                </a:solidFill>
                <a:latin typeface="Times New Roman" pitchFamily="18" charset="0"/>
                <a:cs typeface="Times New Roman" pitchFamily="18" charset="0"/>
              </a:rPr>
              <a:t>b. </a:t>
            </a:r>
            <a:r>
              <a:rPr lang="en-US" sz="2000" dirty="0" err="1">
                <a:solidFill>
                  <a:schemeClr val="tx1"/>
                </a:solidFill>
                <a:latin typeface="Times New Roman" pitchFamily="18" charset="0"/>
                <a:cs typeface="Times New Roman" pitchFamily="18" charset="0"/>
              </a:rPr>
              <a:t>Đối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tượng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không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chịu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thuế</a:t>
            </a:r>
            <a:endParaRPr lang="vi-VN" sz="200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thuộc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tượng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chịu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vệ</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môi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chịu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vệ</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môi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chịu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trong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sau</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được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vận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chuyển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nước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đến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nước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qua </a:t>
            </a:r>
            <a:r>
              <a:rPr lang="en-US" sz="2000" b="0" dirty="0" err="1">
                <a:solidFill>
                  <a:schemeClr val="tx1"/>
                </a:solidFill>
                <a:latin typeface="Times New Roman" pitchFamily="18" charset="0"/>
                <a:cs typeface="Times New Roman" pitchFamily="18" charset="0"/>
              </a:rPr>
              <a:t>cửa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Việt</a:t>
            </a:r>
            <a:r>
              <a:rPr lang="en-US" sz="2000" b="0" dirty="0">
                <a:solidFill>
                  <a:schemeClr val="tx1"/>
                </a:solidFill>
                <a:latin typeface="Times New Roman" pitchFamily="18" charset="0"/>
                <a:cs typeface="Times New Roman" pitchFamily="18" charset="0"/>
              </a:rPr>
              <a:t> Nam (</a:t>
            </a:r>
            <a:r>
              <a:rPr lang="en-US" sz="2000" b="0" dirty="0" err="1">
                <a:solidFill>
                  <a:schemeClr val="tx1"/>
                </a:solidFill>
                <a:latin typeface="Times New Roman" pitchFamily="18" charset="0"/>
                <a:cs typeface="Times New Roman" pitchFamily="18" charset="0"/>
              </a:rPr>
              <a:t>quá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cảnh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chuyển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qua </a:t>
            </a:r>
            <a:r>
              <a:rPr lang="en-US" sz="2000" b="0" dirty="0" err="1">
                <a:solidFill>
                  <a:schemeClr val="tx1"/>
                </a:solidFill>
                <a:latin typeface="Times New Roman" pitchFamily="18" charset="0"/>
                <a:cs typeface="Times New Roman" pitchFamily="18" charset="0"/>
              </a:rPr>
              <a:t>cửa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biên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gồm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đưa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ngoại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quan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nhưng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thủ</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tục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Việt</a:t>
            </a:r>
            <a:r>
              <a:rPr lang="en-US" sz="2000" b="0" dirty="0">
                <a:solidFill>
                  <a:schemeClr val="tx1"/>
                </a:solidFill>
                <a:latin typeface="Times New Roman" pitchFamily="18" charset="0"/>
                <a:cs typeface="Times New Roman" pitchFamily="18" charset="0"/>
              </a:rPr>
              <a:t> Nam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ra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khỏi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Việt</a:t>
            </a:r>
            <a:r>
              <a:rPr lang="en-US" sz="2000" b="0" dirty="0">
                <a:solidFill>
                  <a:schemeClr val="tx1"/>
                </a:solidFill>
                <a:latin typeface="Times New Roman" pitchFamily="18" charset="0"/>
                <a:cs typeface="Times New Roman" pitchFamily="18" charset="0"/>
              </a:rPr>
              <a:t> Nam;</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cảnh</a:t>
            </a:r>
            <a:r>
              <a:rPr lang="en-US" sz="2000" b="0" dirty="0">
                <a:solidFill>
                  <a:schemeClr val="tx1"/>
                </a:solidFill>
                <a:latin typeface="Times New Roman" pitchFamily="18" charset="0"/>
                <a:cs typeface="Times New Roman" pitchFamily="18" charset="0"/>
              </a:rPr>
              <a:t> qua </a:t>
            </a:r>
            <a:r>
              <a:rPr lang="en-US" sz="2000" b="0" dirty="0" err="1">
                <a:solidFill>
                  <a:schemeClr val="tx1"/>
                </a:solidFill>
                <a:latin typeface="Times New Roman" pitchFamily="18" charset="0"/>
                <a:cs typeface="Times New Roman" pitchFamily="18" charset="0"/>
              </a:rPr>
              <a:t>cửa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biên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Việt</a:t>
            </a:r>
            <a:r>
              <a:rPr lang="en-US" sz="2000" b="0" dirty="0">
                <a:solidFill>
                  <a:schemeClr val="tx1"/>
                </a:solidFill>
                <a:latin typeface="Times New Roman" pitchFamily="18" charset="0"/>
                <a:cs typeface="Times New Roman" pitchFamily="18" charset="0"/>
              </a:rPr>
              <a:t> Nam </a:t>
            </a:r>
            <a:r>
              <a:rPr lang="en-US" sz="2000" b="0" dirty="0" err="1">
                <a:solidFill>
                  <a:schemeClr val="tx1"/>
                </a:solidFill>
                <a:latin typeface="Times New Roman" pitchFamily="18" charset="0"/>
                <a:cs typeface="Times New Roman" pitchFamily="18" charset="0"/>
              </a:rPr>
              <a:t>trên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sở</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Hiệp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ký</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kết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giữa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Chính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phủ</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Việt</a:t>
            </a:r>
            <a:r>
              <a:rPr lang="en-US" sz="2000" b="0" dirty="0">
                <a:solidFill>
                  <a:schemeClr val="tx1"/>
                </a:solidFill>
                <a:latin typeface="Times New Roman" pitchFamily="18" charset="0"/>
                <a:cs typeface="Times New Roman" pitchFamily="18" charset="0"/>
              </a:rPr>
              <a:t> Nam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Chính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phủ</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nước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ngoài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giữa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quan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diện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được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Chính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phủ</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Việt</a:t>
            </a:r>
            <a:r>
              <a:rPr lang="en-US" sz="2000" b="0" dirty="0">
                <a:solidFill>
                  <a:schemeClr val="tx1"/>
                </a:solidFill>
                <a:latin typeface="Times New Roman" pitchFamily="18" charset="0"/>
                <a:cs typeface="Times New Roman" pitchFamily="18" charset="0"/>
              </a:rPr>
              <a:t> Nam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Chính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phủ</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nước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ngoài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uỷ</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quyền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luật</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tạm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trong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luật</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ra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nước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ngoài</a:t>
            </a:r>
            <a:r>
              <a:rPr lang="en-US" sz="2000" b="0" dirty="0">
                <a:solidFill>
                  <a:schemeClr val="tx1"/>
                </a:solidFill>
                <a:latin typeface="Times New Roman" pitchFamily="18" charset="0"/>
                <a:cs typeface="Times New Roman" pitchFamily="18" charset="0"/>
              </a:rPr>
              <a:t> do </a:t>
            </a:r>
            <a:r>
              <a:rPr lang="en-US" sz="2000" b="0" dirty="0" err="1">
                <a:solidFill>
                  <a:schemeClr val="tx1"/>
                </a:solidFill>
                <a:latin typeface="Times New Roman" pitchFamily="18" charset="0"/>
                <a:cs typeface="Times New Roman" pitchFamily="18" charset="0"/>
              </a:rPr>
              <a:t>cơ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sở</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gồm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tiếp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ủy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371600" y="122238"/>
            <a:ext cx="6858000" cy="563562"/>
          </a:xfrm>
        </p:spPr>
        <p:txBody>
          <a:bodyPr/>
          <a:lstStyle/>
          <a:p>
            <a:r>
              <a:rPr lang="en-US" sz="2400" i="1" dirty="0">
                <a:latin typeface="Times New Roman" pitchFamily="18" charset="0"/>
                <a:cs typeface="Times New Roman" pitchFamily="18" charset="0"/>
              </a:rPr>
              <a:t>3.2.2. </a:t>
            </a:r>
            <a:r>
              <a:rPr lang="en-US" sz="2400" i="1" dirty="0" err="1">
                <a:latin typeface="Times New Roman" pitchFamily="18" charset="0"/>
                <a:cs typeface="Times New Roman" pitchFamily="18" charset="0"/>
              </a:rPr>
              <a:t>Nội</a:t>
            </a:r>
            <a:r>
              <a:rPr lang="en-US" sz="2400" i="1" dirty="0">
                <a:latin typeface="Times New Roman" pitchFamily="18" charset="0"/>
                <a:cs typeface="Times New Roman" pitchFamily="18" charset="0"/>
              </a:rPr>
              <a:t> dung </a:t>
            </a:r>
            <a:r>
              <a:rPr lang="en-US" sz="2400" i="1" dirty="0" err="1">
                <a:latin typeface="Times New Roman" pitchFamily="18" charset="0"/>
                <a:cs typeface="Times New Roman" pitchFamily="18" charset="0"/>
              </a:rPr>
              <a:t>cơ</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bản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của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bảo</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vệ</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môi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trường</a:t>
            </a:r>
            <a:br>
              <a:rPr lang="vi-VN" sz="2400" dirty="0">
                <a:latin typeface="Times New Roman" pitchFamily="18" charset="0"/>
                <a:cs typeface="Times New Roman" pitchFamily="18" charset="0"/>
              </a:rPr>
            </a:br>
            <a:r>
              <a:rPr lang="en-US" sz="2400" i="1" dirty="0">
                <a:latin typeface="Times New Roman" pitchFamily="18" charset="0"/>
                <a:cs typeface="Times New Roman" pitchFamily="18" charset="0"/>
              </a:rPr>
              <a:t>3.2.2.1.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chịu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nộp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218154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800"/>
            <a:ext cx="8763000" cy="5562600"/>
          </a:xfrm>
        </p:spPr>
        <p:txBody>
          <a:bodyPr/>
          <a:lstStyle/>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chịu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vệ</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môi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Căn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cứ</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hồ</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hải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quan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quan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hải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quan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thủ</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tục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hải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quan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thuộc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tượng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chịu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vệ</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môi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sẵn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Bao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sẵn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Cung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quan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hải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quan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Hồ</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tự</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khai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tự</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chịu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trách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nhiệm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về</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tiếp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phải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đồng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ký</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tiếp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giữa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Bản</a:t>
            </a:r>
            <a:r>
              <a:rPr lang="en-US" sz="2000" b="0" dirty="0">
                <a:solidFill>
                  <a:schemeClr val="tx1"/>
                </a:solidFill>
                <a:latin typeface="Times New Roman" pitchFamily="18" charset="0"/>
                <a:cs typeface="Times New Roman" pitchFamily="18" charset="0"/>
              </a:rPr>
              <a:t> cam </a:t>
            </a:r>
            <a:r>
              <a:rPr lang="en-US" sz="2000" b="0" dirty="0" err="1">
                <a:solidFill>
                  <a:schemeClr val="tx1"/>
                </a:solidFill>
                <a:latin typeface="Times New Roman" pitchFamily="18" charset="0"/>
                <a:cs typeface="Times New Roman" pitchFamily="18" charset="0"/>
              </a:rPr>
              <a:t>kết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về</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việc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chữ</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ký</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dấu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nếu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nhân</a:t>
            </a:r>
            <a:r>
              <a:rPr lang="en-US" sz="2000" b="0" dirty="0">
                <a:solidFill>
                  <a:schemeClr val="tx1"/>
                </a:solidFill>
                <a:latin typeface="Times New Roman" pitchFamily="18" charset="0"/>
                <a:cs typeface="Times New Roman" pitchFamily="18" charset="0"/>
              </a:rPr>
              <a:t>) do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gửi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Nếu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lượng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dự</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kiến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cần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lượng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dự</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kiến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về</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thuê</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lượng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cần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lượng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371600" y="122238"/>
            <a:ext cx="6858000" cy="563562"/>
          </a:xfrm>
        </p:spPr>
        <p:txBody>
          <a:bodyPr/>
          <a:lstStyle/>
          <a:p>
            <a:r>
              <a:rPr lang="en-US" sz="2400" i="1" dirty="0">
                <a:latin typeface="Times New Roman" pitchFamily="18" charset="0"/>
                <a:cs typeface="Times New Roman" pitchFamily="18" charset="0"/>
              </a:rPr>
              <a:t>3.2.2. </a:t>
            </a:r>
            <a:r>
              <a:rPr lang="en-US" sz="2400" i="1" dirty="0" err="1">
                <a:latin typeface="Times New Roman" pitchFamily="18" charset="0"/>
                <a:cs typeface="Times New Roman" pitchFamily="18" charset="0"/>
              </a:rPr>
              <a:t>Nội</a:t>
            </a:r>
            <a:r>
              <a:rPr lang="en-US" sz="2400" i="1" dirty="0">
                <a:latin typeface="Times New Roman" pitchFamily="18" charset="0"/>
                <a:cs typeface="Times New Roman" pitchFamily="18" charset="0"/>
              </a:rPr>
              <a:t> dung </a:t>
            </a:r>
            <a:r>
              <a:rPr lang="en-US" sz="2400" i="1" dirty="0" err="1">
                <a:latin typeface="Times New Roman" pitchFamily="18" charset="0"/>
                <a:cs typeface="Times New Roman" pitchFamily="18" charset="0"/>
              </a:rPr>
              <a:t>cơ</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bản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của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bảo</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vệ</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môi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trường</a:t>
            </a:r>
            <a:br>
              <a:rPr lang="vi-VN" sz="2400" dirty="0">
                <a:latin typeface="Times New Roman" pitchFamily="18" charset="0"/>
                <a:cs typeface="Times New Roman" pitchFamily="18" charset="0"/>
              </a:rPr>
            </a:br>
            <a:r>
              <a:rPr lang="en-US" sz="2400" i="1" dirty="0">
                <a:latin typeface="Times New Roman" pitchFamily="18" charset="0"/>
                <a:cs typeface="Times New Roman" pitchFamily="18" charset="0"/>
              </a:rPr>
              <a:t>3.2.2.1.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chịu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nộp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236524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143000"/>
            <a:ext cx="8686800" cy="5410200"/>
          </a:xfrm>
        </p:spPr>
        <p:txBody>
          <a:bodyPr/>
          <a:lstStyle/>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kê</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mẫu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a:t>
            </a:r>
            <a:r>
              <a:rPr lang="en-US" sz="2000" b="0" dirty="0">
                <a:solidFill>
                  <a:schemeClr val="tx1"/>
                </a:solidFill>
                <a:latin typeface="Times New Roman" pitchFamily="18" charset="0"/>
                <a:cs typeface="Times New Roman" pitchFamily="18" charset="0"/>
              </a:rPr>
              <a:t> 03/TBVMT ban </a:t>
            </a:r>
            <a:r>
              <a:rPr lang="en-US" sz="2000" b="0" dirty="0" err="1">
                <a:solidFill>
                  <a:schemeClr val="tx1"/>
                </a:solidFill>
                <a:latin typeface="Times New Roman" pitchFamily="18" charset="0"/>
                <a:cs typeface="Times New Roman" pitchFamily="18" charset="0"/>
              </a:rPr>
              <a:t>hành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kèm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tư</a:t>
            </a:r>
            <a:r>
              <a:rPr lang="en-US" sz="2000" b="0" dirty="0">
                <a:solidFill>
                  <a:schemeClr val="tx1"/>
                </a:solidFill>
                <a:latin typeface="Times New Roman" pitchFamily="18" charset="0"/>
                <a:cs typeface="Times New Roman" pitchFamily="18" charset="0"/>
              </a:rPr>
              <a:t> 159/2012/TT-BTC. – – </a:t>
            </a:r>
            <a:r>
              <a:rPr lang="en-US" sz="2000" b="0" dirty="0" err="1">
                <a:solidFill>
                  <a:schemeClr val="tx1"/>
                </a:solidFill>
                <a:latin typeface="Times New Roman" pitchFamily="18" charset="0"/>
                <a:cs typeface="Times New Roman" pitchFamily="18" charset="0"/>
              </a:rPr>
              <a:t>Khi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phải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ghi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đầy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đủ</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chỉ</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tiêu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ghi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thêm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dòng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đồng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ngày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tháng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chịu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vệ</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môi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trên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đơn</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quan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được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khai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chịu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vệ</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môi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sẵn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túi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ứng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tiêu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thân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thiện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môi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ngày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được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quan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quyền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Giấy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chứng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túi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thân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thiện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môi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Bộ</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Tài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nguyên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Môi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tự</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do </a:t>
            </a:r>
            <a:r>
              <a:rPr lang="en-US" sz="2000" b="0" dirty="0" err="1">
                <a:solidFill>
                  <a:schemeClr val="tx1"/>
                </a:solidFill>
                <a:latin typeface="Times New Roman" pitchFamily="18" charset="0"/>
                <a:cs typeface="Times New Roman" pitchFamily="18" charset="0"/>
              </a:rPr>
              <a:t>mình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ra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về</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Phải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Bản</a:t>
            </a:r>
            <a:r>
              <a:rPr lang="en-US" sz="2000" b="0" dirty="0">
                <a:solidFill>
                  <a:schemeClr val="tx1"/>
                </a:solidFill>
                <a:latin typeface="Times New Roman" pitchFamily="18" charset="0"/>
                <a:cs typeface="Times New Roman" pitchFamily="18" charset="0"/>
              </a:rPr>
              <a:t> cam </a:t>
            </a:r>
            <a:r>
              <a:rPr lang="en-US" sz="2000" b="0" dirty="0" err="1">
                <a:solidFill>
                  <a:schemeClr val="tx1"/>
                </a:solidFill>
                <a:latin typeface="Times New Roman" pitchFamily="18" charset="0"/>
                <a:cs typeface="Times New Roman" pitchFamily="18" charset="0"/>
              </a:rPr>
              <a:t>kết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chữ</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ký</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dấu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Nếu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nhân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gửi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quan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lý</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tiếp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lượng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lượng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dự</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kiến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ra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lượng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cần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lượng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371600" y="122238"/>
            <a:ext cx="6858000" cy="563562"/>
          </a:xfrm>
        </p:spPr>
        <p:txBody>
          <a:bodyPr/>
          <a:lstStyle/>
          <a:p>
            <a:r>
              <a:rPr lang="en-US" sz="2400" i="1" dirty="0">
                <a:latin typeface="Times New Roman" pitchFamily="18" charset="0"/>
                <a:cs typeface="Times New Roman" pitchFamily="18" charset="0"/>
              </a:rPr>
              <a:t>3.2.2. </a:t>
            </a:r>
            <a:r>
              <a:rPr lang="en-US" sz="2400" i="1" dirty="0" err="1">
                <a:latin typeface="Times New Roman" pitchFamily="18" charset="0"/>
                <a:cs typeface="Times New Roman" pitchFamily="18" charset="0"/>
              </a:rPr>
              <a:t>Nội</a:t>
            </a:r>
            <a:r>
              <a:rPr lang="en-US" sz="2400" i="1" dirty="0">
                <a:latin typeface="Times New Roman" pitchFamily="18" charset="0"/>
                <a:cs typeface="Times New Roman" pitchFamily="18" charset="0"/>
              </a:rPr>
              <a:t> dung </a:t>
            </a:r>
            <a:r>
              <a:rPr lang="en-US" sz="2400" i="1" dirty="0" err="1">
                <a:latin typeface="Times New Roman" pitchFamily="18" charset="0"/>
                <a:cs typeface="Times New Roman" pitchFamily="18" charset="0"/>
              </a:rPr>
              <a:t>cơ</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bản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của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bảo</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vệ</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môi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trường</a:t>
            </a:r>
            <a:br>
              <a:rPr lang="vi-VN" sz="2400" dirty="0">
                <a:latin typeface="Times New Roman" pitchFamily="18" charset="0"/>
                <a:cs typeface="Times New Roman" pitchFamily="18" charset="0"/>
              </a:rPr>
            </a:br>
            <a:r>
              <a:rPr lang="en-US" sz="2400" i="1" dirty="0">
                <a:latin typeface="Times New Roman" pitchFamily="18" charset="0"/>
                <a:cs typeface="Times New Roman" pitchFamily="18" charset="0"/>
              </a:rPr>
              <a:t>3.2.2.1.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chịu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nộp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549054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838200"/>
            <a:ext cx="8991600" cy="6019800"/>
          </a:xfrm>
        </p:spPr>
        <p:txBody>
          <a:bodyPr/>
          <a:lstStyle/>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Nếu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về</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thuê</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phải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thêm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đồng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về</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đồng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được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ký</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tiếp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giữa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vị</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cần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tiếp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do </a:t>
            </a:r>
            <a:r>
              <a:rPr lang="en-US" sz="2000" b="0" dirty="0" err="1">
                <a:solidFill>
                  <a:schemeClr val="tx1"/>
                </a:solidFill>
                <a:latin typeface="Times New Roman" pitchFamily="18" charset="0"/>
                <a:cs typeface="Times New Roman" pitchFamily="18" charset="0"/>
              </a:rPr>
              <a:t>mình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tự</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ra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về</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Nếu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đổi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tiêu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dùng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nội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bộ</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tặng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phải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nộp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quan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lý</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tiếp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bị</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lý</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được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tiếp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phải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đồng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được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ký</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tiếp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giữa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Bản</a:t>
            </a:r>
            <a:r>
              <a:rPr lang="en-US" sz="2000" b="0" dirty="0">
                <a:solidFill>
                  <a:schemeClr val="tx1"/>
                </a:solidFill>
                <a:latin typeface="Times New Roman" pitchFamily="18" charset="0"/>
                <a:cs typeface="Times New Roman" pitchFamily="18" charset="0"/>
              </a:rPr>
              <a:t> cam </a:t>
            </a:r>
            <a:r>
              <a:rPr lang="en-US" sz="2000" b="0" dirty="0" err="1">
                <a:solidFill>
                  <a:schemeClr val="tx1"/>
                </a:solidFill>
                <a:latin typeface="Times New Roman" pitchFamily="18" charset="0"/>
                <a:cs typeface="Times New Roman" pitchFamily="18" charset="0"/>
              </a:rPr>
              <a:t>kết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chữ</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ký</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dấu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nếu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do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gửi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kê</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mẫu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a:t>
            </a:r>
            <a:r>
              <a:rPr lang="en-US" sz="2000" b="0" dirty="0">
                <a:solidFill>
                  <a:schemeClr val="tx1"/>
                </a:solidFill>
                <a:latin typeface="Times New Roman" pitchFamily="18" charset="0"/>
                <a:cs typeface="Times New Roman" pitchFamily="18" charset="0"/>
              </a:rPr>
              <a:t> 03/TBVMT,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ghi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thêm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đồng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ngày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tháng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chịu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BVMT.</a:t>
            </a:r>
            <a:endParaRPr lang="vi-VN" sz="20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371600" y="122238"/>
            <a:ext cx="6858000" cy="563562"/>
          </a:xfrm>
        </p:spPr>
        <p:txBody>
          <a:bodyPr/>
          <a:lstStyle/>
          <a:p>
            <a:r>
              <a:rPr lang="en-US" sz="2400" i="1" dirty="0">
                <a:latin typeface="Times New Roman" pitchFamily="18" charset="0"/>
                <a:cs typeface="Times New Roman" pitchFamily="18" charset="0"/>
              </a:rPr>
              <a:t>3.2.2. </a:t>
            </a:r>
            <a:r>
              <a:rPr lang="en-US" sz="2400" i="1" dirty="0" err="1">
                <a:latin typeface="Times New Roman" pitchFamily="18" charset="0"/>
                <a:cs typeface="Times New Roman" pitchFamily="18" charset="0"/>
              </a:rPr>
              <a:t>Nội</a:t>
            </a:r>
            <a:r>
              <a:rPr lang="en-US" sz="2400" i="1" dirty="0">
                <a:latin typeface="Times New Roman" pitchFamily="18" charset="0"/>
                <a:cs typeface="Times New Roman" pitchFamily="18" charset="0"/>
              </a:rPr>
              <a:t> dung </a:t>
            </a:r>
            <a:r>
              <a:rPr lang="en-US" sz="2400" i="1" dirty="0" err="1">
                <a:latin typeface="Times New Roman" pitchFamily="18" charset="0"/>
                <a:cs typeface="Times New Roman" pitchFamily="18" charset="0"/>
              </a:rPr>
              <a:t>cơ</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bản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của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bảo</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vệ</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môi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trường</a:t>
            </a:r>
            <a:br>
              <a:rPr lang="vi-VN" sz="2400" dirty="0">
                <a:latin typeface="Times New Roman" pitchFamily="18" charset="0"/>
                <a:cs typeface="Times New Roman" pitchFamily="18" charset="0"/>
              </a:rPr>
            </a:br>
            <a:r>
              <a:rPr lang="en-US" sz="2400" i="1" dirty="0">
                <a:latin typeface="Times New Roman" pitchFamily="18" charset="0"/>
                <a:cs typeface="Times New Roman" pitchFamily="18" charset="0"/>
              </a:rPr>
              <a:t>3.2.2.1.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chịu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nộp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1281557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cdb2004220l">
  <a:themeElements>
    <a:clrScheme name="sample 2">
      <a:dk1>
        <a:srgbClr val="000000"/>
      </a:dk1>
      <a:lt1>
        <a:srgbClr val="FFFFFF"/>
      </a:lt1>
      <a:dk2>
        <a:srgbClr val="0B3191"/>
      </a:dk2>
      <a:lt2>
        <a:srgbClr val="C0C0C0"/>
      </a:lt2>
      <a:accent1>
        <a:srgbClr val="68A6EA"/>
      </a:accent1>
      <a:accent2>
        <a:srgbClr val="00CC99"/>
      </a:accent2>
      <a:accent3>
        <a:srgbClr val="FFFFFF"/>
      </a:accent3>
      <a:accent4>
        <a:srgbClr val="000000"/>
      </a:accent4>
      <a:accent5>
        <a:srgbClr val="B9D0F3"/>
      </a:accent5>
      <a:accent6>
        <a:srgbClr val="00B98A"/>
      </a:accent6>
      <a:hlink>
        <a:srgbClr val="4173F1"/>
      </a:hlink>
      <a:folHlink>
        <a:srgbClr val="A982CA"/>
      </a:folHlink>
    </a:clrScheme>
    <a:fontScheme name="samp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mple 1">
        <a:dk1>
          <a:srgbClr val="000066"/>
        </a:dk1>
        <a:lt1>
          <a:srgbClr val="FFFFFF"/>
        </a:lt1>
        <a:dk2>
          <a:srgbClr val="175B5B"/>
        </a:dk2>
        <a:lt2>
          <a:srgbClr val="C0C0C0"/>
        </a:lt2>
        <a:accent1>
          <a:srgbClr val="7DB038"/>
        </a:accent1>
        <a:accent2>
          <a:srgbClr val="6CA5D8"/>
        </a:accent2>
        <a:accent3>
          <a:srgbClr val="FFFFFF"/>
        </a:accent3>
        <a:accent4>
          <a:srgbClr val="000056"/>
        </a:accent4>
        <a:accent5>
          <a:srgbClr val="BFD4AE"/>
        </a:accent5>
        <a:accent6>
          <a:srgbClr val="6195C4"/>
        </a:accent6>
        <a:hlink>
          <a:srgbClr val="5D4BC7"/>
        </a:hlink>
        <a:folHlink>
          <a:srgbClr val="878FA5"/>
        </a:folHlink>
      </a:clrScheme>
      <a:clrMap bg1="lt1" tx1="dk1" bg2="lt2" tx2="dk2" accent1="accent1" accent2="accent2" accent3="accent3" accent4="accent4" accent5="accent5" accent6="accent6" hlink="hlink" folHlink="folHlink"/>
    </a:extraClrScheme>
    <a:extraClrScheme>
      <a:clrScheme name="sample 2">
        <a:dk1>
          <a:srgbClr val="000000"/>
        </a:dk1>
        <a:lt1>
          <a:srgbClr val="FFFFFF"/>
        </a:lt1>
        <a:dk2>
          <a:srgbClr val="0B3191"/>
        </a:dk2>
        <a:lt2>
          <a:srgbClr val="C0C0C0"/>
        </a:lt2>
        <a:accent1>
          <a:srgbClr val="68A6EA"/>
        </a:accent1>
        <a:accent2>
          <a:srgbClr val="00CC99"/>
        </a:accent2>
        <a:accent3>
          <a:srgbClr val="FFFFFF"/>
        </a:accent3>
        <a:accent4>
          <a:srgbClr val="000000"/>
        </a:accent4>
        <a:accent5>
          <a:srgbClr val="B9D0F3"/>
        </a:accent5>
        <a:accent6>
          <a:srgbClr val="00B98A"/>
        </a:accent6>
        <a:hlink>
          <a:srgbClr val="4173F1"/>
        </a:hlink>
        <a:folHlink>
          <a:srgbClr val="A982CA"/>
        </a:folHlink>
      </a:clrScheme>
      <a:clrMap bg1="lt1" tx1="dk1" bg2="lt2" tx2="dk2" accent1="accent1" accent2="accent2" accent3="accent3" accent4="accent4" accent5="accent5" accent6="accent6" hlink="hlink" folHlink="folHlink"/>
    </a:extraClrScheme>
    <a:extraClrScheme>
      <a:clrScheme name="sample 3">
        <a:dk1>
          <a:srgbClr val="000000"/>
        </a:dk1>
        <a:lt1>
          <a:srgbClr val="FFFFFF"/>
        </a:lt1>
        <a:dk2>
          <a:srgbClr val="500E86"/>
        </a:dk2>
        <a:lt2>
          <a:srgbClr val="B2B2B2"/>
        </a:lt2>
        <a:accent1>
          <a:srgbClr val="3C96C8"/>
        </a:accent1>
        <a:accent2>
          <a:srgbClr val="E2AF52"/>
        </a:accent2>
        <a:accent3>
          <a:srgbClr val="FFFFFF"/>
        </a:accent3>
        <a:accent4>
          <a:srgbClr val="000000"/>
        </a:accent4>
        <a:accent5>
          <a:srgbClr val="AFC9E0"/>
        </a:accent5>
        <a:accent6>
          <a:srgbClr val="CD9E49"/>
        </a:accent6>
        <a:hlink>
          <a:srgbClr val="576CD5"/>
        </a:hlink>
        <a:folHlink>
          <a:srgbClr val="6EBCB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7120</TotalTime>
  <Words>19628</Words>
  <Application>Microsoft Office PowerPoint</Application>
  <PresentationFormat>On-screen Show (4:3)</PresentationFormat>
  <Paragraphs>957</Paragraphs>
  <Slides>132</Slides>
  <Notes>22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132</vt:i4>
      </vt:variant>
    </vt:vector>
  </HeadingPairs>
  <TitlesOfParts>
    <vt:vector size="140" baseType="lpstr">
      <vt:lpstr>.VnTime</vt:lpstr>
      <vt:lpstr>Arial</vt:lpstr>
      <vt:lpstr>Calibri</vt:lpstr>
      <vt:lpstr>Times New Roman</vt:lpstr>
      <vt:lpstr>Verdana</vt:lpstr>
      <vt:lpstr>Wingdings</vt:lpstr>
      <vt:lpstr>cdb2004220l</vt:lpstr>
      <vt:lpstr>Image</vt:lpstr>
      <vt:lpstr>THỰC HÀNH KHAI BÁO THUẾ</vt:lpstr>
      <vt:lpstr>Thuế là gì?</vt:lpstr>
      <vt:lpstr>Thực hành khai báo thuế là gì?</vt:lpstr>
      <vt:lpstr>PowerPoint Presentation</vt:lpstr>
      <vt:lpstr>Nội dung</vt:lpstr>
      <vt:lpstr>1.1. Khái niệm thuế GTGT</vt:lpstr>
      <vt:lpstr>Công thức xác định thuế GTGT</vt:lpstr>
      <vt:lpstr>1.2. Nội dung cơ bản của thuế GTGT 1.2.1. Đối tượng chịu thuế và đối tượng nộp thuế</vt:lpstr>
      <vt:lpstr>Đối tượng không chịu thuế</vt:lpstr>
      <vt:lpstr>Đối tượng nộp thuế</vt:lpstr>
      <vt:lpstr>PowerPoint Presentation</vt:lpstr>
      <vt:lpstr>Giá tính thuế</vt:lpstr>
      <vt:lpstr>Thuế suất</vt:lpstr>
      <vt:lpstr>Thời điểm xác định thuế GTGT</vt:lpstr>
      <vt:lpstr>Phương pháp tính thuế GTGT</vt:lpstr>
      <vt:lpstr>Phương pháp tính thuế GTGT</vt:lpstr>
      <vt:lpstr>Phương pháp tính thuế GTGT</vt:lpstr>
      <vt:lpstr>1.2.3. Kê khai và nộp thuế GTGT</vt:lpstr>
      <vt:lpstr>1.2.3. Kê khai và nộp thuế GTGT</vt:lpstr>
      <vt:lpstr>1.2.3. Kê khai và nộp thuế GTGT</vt:lpstr>
      <vt:lpstr>1.2.3. Kê khai và nộp thuế GTGT</vt:lpstr>
      <vt:lpstr>1.2.3. Kê khai và nộp thuế GTGT</vt:lpstr>
      <vt:lpstr>1.2.3. Kê khai và nộp thuế GTGT</vt:lpstr>
      <vt:lpstr>1.2.3. Kê khai và nộp thuế GTGT</vt:lpstr>
      <vt:lpstr>1.2.3. Kê khai và nộp thuế GTGT</vt:lpstr>
      <vt:lpstr>1.3. Hoàn thuế GTGT</vt:lpstr>
      <vt:lpstr>1.3. Hoàn thuế GTGT</vt:lpstr>
      <vt:lpstr>1.3. Hoàn thuế GTGT</vt:lpstr>
      <vt:lpstr>1.3. Hoàn thuế GTGT</vt:lpstr>
      <vt:lpstr>1.3. Hoàn thuế GTGT</vt:lpstr>
      <vt:lpstr>1.3. Hoàn thuế GTGT</vt:lpstr>
      <vt:lpstr>1.3. Hoàn thuế GTGT</vt:lpstr>
      <vt:lpstr>1.3. Hoàn thuế GTGT</vt:lpstr>
      <vt:lpstr>1.3. Hoàn thuế GTGT</vt:lpstr>
      <vt:lpstr>1.3. Hoàn thuế GTGT</vt:lpstr>
      <vt:lpstr>1.3. Hoàn thuế GTGT</vt:lpstr>
      <vt:lpstr>1.3. Hoàn thuế GTGT</vt:lpstr>
      <vt:lpstr>1.3. Hoàn thuế GTGT</vt:lpstr>
      <vt:lpstr>1.3. Hoàn thuế GTGT</vt:lpstr>
      <vt:lpstr>PowerPoint Presentation</vt:lpstr>
      <vt:lpstr>PowerPoint Presentation</vt:lpstr>
      <vt:lpstr>PowerPoint Presentation</vt:lpstr>
      <vt:lpstr>PowerPoint Presentation</vt:lpstr>
      <vt:lpstr>PowerPoint Presentation</vt:lpstr>
      <vt:lpstr>BÀI TẬP</vt:lpstr>
      <vt:lpstr>PowerPoint Presentation</vt:lpstr>
      <vt:lpstr>Nội dung</vt:lpstr>
      <vt:lpstr>2.1. Thuế thu nhập doanh nghiệp</vt:lpstr>
      <vt:lpstr>2.1.1. Khái niệm thuế TNDN</vt:lpstr>
      <vt:lpstr>2.1.2. Nội dung cơ bản của thuế thu nhập DN 2.1.2.1. Đối tượng chịu thuế và đối tượng nộp thuế</vt:lpstr>
      <vt:lpstr>Đối tượng nộp thuế</vt:lpstr>
      <vt:lpstr>Đối tượng không thuộc diện nộp thuế TNDN</vt:lpstr>
      <vt:lpstr>PowerPoint Presentation</vt:lpstr>
      <vt:lpstr>Thu nhập tính thuế trong kỳ</vt:lpstr>
      <vt:lpstr>Thuế suất</vt:lpstr>
      <vt:lpstr>Phương pháp tính thuế TNDN</vt:lpstr>
      <vt:lpstr>Phương pháp tính thuế TNDN</vt:lpstr>
      <vt:lpstr>2.1.2.3. Kê khai và nộp thuế</vt:lpstr>
      <vt:lpstr>2.1.2.3. Kê khai và nộp thuế</vt:lpstr>
      <vt:lpstr>2.1.2.3. Kê khai và nộp thuế</vt:lpstr>
      <vt:lpstr>2.1.2.3. Kê khai và nộp thuế</vt:lpstr>
      <vt:lpstr>2.1.2.3. Kê khai và nộp thuế</vt:lpstr>
      <vt:lpstr>2.1.2.3. Kê khai và nộp thuế</vt:lpstr>
      <vt:lpstr>2.1.2.3. Kê khai và nộp thuế</vt:lpstr>
      <vt:lpstr>2.1.2.3. Kê khai và nộp thuế</vt:lpstr>
      <vt:lpstr>2.1.3. Ưu đãi thuế TNDN</vt:lpstr>
      <vt:lpstr>2.2. Thuế thu nhập cá nhân 2.2.1. Khái niệm thuế TNCN</vt:lpstr>
      <vt:lpstr>2.2.2. Nội dung cơ bản của thuế thu nhập CN 2.2.2.1. Đối tượng chịu thuế và đối tượng nộp thuế</vt:lpstr>
      <vt:lpstr>2.2.2. Nội dung cơ bản của thuế thu nhập CN 2.2.2.1. Đối tượng chịu thuế và đối tượng nộp thuế</vt:lpstr>
      <vt:lpstr>2.2.2. Nội dung cơ bản của thuế thu nhập CN 2.2.2.1. Đối tượng chịu thuế và đối tượng nộp thuế</vt:lpstr>
      <vt:lpstr>2.2.2. Nội dung cơ bản của thuế thu nhập CN 2.2.2.1. Đối tượng chịu thuế và đối tượng nộp thuế</vt:lpstr>
      <vt:lpstr>Đối tượng nộp thuế</vt:lpstr>
      <vt:lpstr>PowerPoint Presentation</vt:lpstr>
      <vt:lpstr>Thu nhập tính thuế</vt:lpstr>
      <vt:lpstr>Thu nhập tính thuế</vt:lpstr>
      <vt:lpstr>Thuế suất</vt:lpstr>
      <vt:lpstr>Phương pháp tính thuế TNCN</vt:lpstr>
      <vt:lpstr>2.2.2.3. Kê khai và nộp thuế</vt:lpstr>
      <vt:lpstr>PowerPoint Presentation</vt:lpstr>
      <vt:lpstr>PowerPoint Presentation</vt:lpstr>
      <vt:lpstr>PowerPoint Presentation</vt:lpstr>
      <vt:lpstr>Nội dung</vt:lpstr>
      <vt:lpstr>3.1. Thuế tài nguyên 3.1.1. Khái niệm thuế tài nguyên</vt:lpstr>
      <vt:lpstr>3.1.2. Nội dung cơ bản của thuế  tài nguyên 3.1.2.1. Đối tượng chịu thuế và đối tượng nộp thuế</vt:lpstr>
      <vt:lpstr>Đối tượng nộp thuế</vt:lpstr>
      <vt:lpstr>PowerPoint Presentation</vt:lpstr>
      <vt:lpstr>PowerPoint Presentation</vt:lpstr>
      <vt:lpstr>a, Số lượng tài nguyên thương phẩm thực tế khai thác.</vt:lpstr>
      <vt:lpstr>Giá tính thuế</vt:lpstr>
      <vt:lpstr>Giá tính thuế</vt:lpstr>
      <vt:lpstr>Thuế suất</vt:lpstr>
      <vt:lpstr>3.1.2.3. Kê khai và nộp thuế  tài nguyên</vt:lpstr>
      <vt:lpstr>3.2. Thuế bảo vệ môi trường 3.2.1. Khái niệm thuế bảo vệ môi trường</vt:lpstr>
      <vt:lpstr>3.2.2. Nội dung cơ bản của thuế bảo vệ môi trường 3.2.2.1. Đối tượng chịu thuế và đối tượng nộp thuế</vt:lpstr>
      <vt:lpstr>3.2.2. Nội dung cơ bản của thuế bảo vệ môi trường 3.2.2.1. Đối tượng chịu thuế và đối tượng nộp thuế</vt:lpstr>
      <vt:lpstr>3.2.2. Nội dung cơ bản của thuế bảo vệ môi trường 3.2.2.1. Đối tượng chịu thuế và đối tượng nộp thuế</vt:lpstr>
      <vt:lpstr>3.2.2. Nội dung cơ bản của thuế bảo vệ môi trường 3.2.2.1. Đối tượng chịu thuế và đối tượng nộp thuế</vt:lpstr>
      <vt:lpstr>3.2.2. Nội dung cơ bản của thuế bảo vệ môi trường 3.2.2.1. Đối tượng chịu thuế và đối tượng nộp thuế</vt:lpstr>
      <vt:lpstr>3.2.2. Nội dung cơ bản của thuế bảo vệ môi trường 3.2.2.1. Đối tượng chịu thuế và đối tượng nộp thuế</vt:lpstr>
      <vt:lpstr>Đối tượng nộp thuế</vt:lpstr>
      <vt:lpstr>PowerPoint Presentation</vt:lpstr>
      <vt:lpstr>PowerPoint Presentation</vt:lpstr>
      <vt:lpstr>PowerPoint Presentation</vt:lpstr>
      <vt:lpstr>PowerPoint Presentation</vt:lpstr>
      <vt:lpstr>PowerPoint Presentation</vt:lpstr>
      <vt:lpstr>PowerPoint Presentation</vt:lpstr>
      <vt:lpstr>3.2.2.3. Kê khai và nộp thuế  BVMT</vt:lpstr>
      <vt:lpstr>3.2.2.3. Kê khai và nộp thuế  BVMT</vt:lpstr>
      <vt:lpstr>3.2.2.3. Kê khai và nộp thuế  BVMT</vt:lpstr>
      <vt:lpstr>3.2.2.3. Kê khai và nộp thuế  BVMT</vt:lpstr>
      <vt:lpstr>PowerPoint Presentation</vt:lpstr>
      <vt:lpstr>PowerPoint Presentation</vt:lpstr>
      <vt:lpstr>PowerPoint Presentation</vt:lpstr>
      <vt:lpstr>4.1. Thuế nhà đất</vt:lpstr>
      <vt:lpstr>4.1. Thuế nhà đất</vt:lpstr>
      <vt:lpstr>4.2. Thuế trước bạ</vt:lpstr>
      <vt:lpstr>4.2. Thuế trước bạ</vt:lpstr>
      <vt:lpstr>4.2. Thuế trước bạ</vt:lpstr>
      <vt:lpstr>4.2. Thuế trước bạ</vt:lpstr>
      <vt:lpstr>4.3. Thuế môn bài</vt:lpstr>
      <vt:lpstr>PowerPoint Presentation</vt:lpstr>
      <vt:lpstr>4.3. Thuế môn bài</vt:lpstr>
      <vt:lpstr>4.3. Thuế môn bài</vt:lpstr>
      <vt:lpstr>4.3. Thuế môn bài</vt:lpstr>
      <vt:lpstr>4.3. Thuế môn bài</vt:lpstr>
      <vt:lpstr>4.3. Thuế môn bài</vt:lpstr>
      <vt:lpstr>4.3. Thuế môn bài</vt:lpstr>
      <vt:lpstr>4.3. Thuế môn bài</vt:lpstr>
      <vt:lpstr>4.3. Thuế môn bài</vt:lpstr>
      <vt:lpstr>4.3. Thuế môn bài</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NGUYET</dc:creator>
  <cp:lastModifiedBy>Trang Nhung</cp:lastModifiedBy>
  <cp:revision>127</cp:revision>
  <dcterms:created xsi:type="dcterms:W3CDTF">2018-03-22T15:39:48Z</dcterms:created>
  <dcterms:modified xsi:type="dcterms:W3CDTF">2026-07-25T00:50:47Z</dcterms:modified>
</cp:coreProperties>
</file>