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51"/>
  </p:notesMasterIdLst>
  <p:sldIdLst>
    <p:sldId id="256" r:id="rId2"/>
    <p:sldId id="257" r:id="rId3"/>
    <p:sldId id="258"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300" r:id="rId36"/>
    <p:sldId id="302" r:id="rId37"/>
    <p:sldId id="303" r:id="rId38"/>
    <p:sldId id="312" r:id="rId39"/>
    <p:sldId id="311" r:id="rId40"/>
    <p:sldId id="313" r:id="rId41"/>
    <p:sldId id="314" r:id="rId42"/>
    <p:sldId id="315" r:id="rId43"/>
    <p:sldId id="316" r:id="rId44"/>
    <p:sldId id="317" r:id="rId45"/>
    <p:sldId id="318" r:id="rId46"/>
    <p:sldId id="319" r:id="rId47"/>
    <p:sldId id="320" r:id="rId48"/>
    <p:sldId id="321" r:id="rId49"/>
    <p:sldId id="322"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9" d="100"/>
          <a:sy n="59" d="100"/>
        </p:scale>
        <p:origin x="23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EADF6D-CFE3-418C-A8D0-036BFA22EBE9}" type="datetimeFigureOut">
              <a:rPr lang="en-US" smtClean="0"/>
              <a:t>26/7/2026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8252BB-2791-4E4A-97BC-6F6BCEAECF49}" type="slidenum">
              <a:rPr lang="en-US" smtClean="0"/>
              <a:t>‹#›</a:t>
            </a:fld>
            <a:endParaRPr lang="en-US"/>
          </a:p>
        </p:txBody>
      </p:sp>
    </p:spTree>
    <p:extLst>
      <p:ext uri="{BB962C8B-B14F-4D97-AF65-F5344CB8AC3E}">
        <p14:creationId xmlns:p14="http://schemas.microsoft.com/office/powerpoint/2010/main" val="25296352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8252BB-2791-4E4A-97BC-6F6BCEAECF49}" type="slidenum">
              <a:rPr lang="en-US" smtClean="0"/>
              <a:t>6</a:t>
            </a:fld>
            <a:endParaRPr lang="en-US"/>
          </a:p>
        </p:txBody>
      </p:sp>
    </p:spTree>
    <p:extLst>
      <p:ext uri="{BB962C8B-B14F-4D97-AF65-F5344CB8AC3E}">
        <p14:creationId xmlns:p14="http://schemas.microsoft.com/office/powerpoint/2010/main" val="15698851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438B2A-4D98-46DD-1F94-DEF98D81502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E434608-6B51-3447-DF56-150D52952F0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2FE1AF-1F4E-3A45-CBD1-37D7C2FFC951}"/>
              </a:ext>
            </a:extLst>
          </p:cNvPr>
          <p:cNvSpPr>
            <a:spLocks noGrp="1"/>
          </p:cNvSpPr>
          <p:nvPr>
            <p:ph type="dt" sz="half" idx="10"/>
          </p:nvPr>
        </p:nvSpPr>
        <p:spPr/>
        <p:txBody>
          <a:bodyPr/>
          <a:lstStyle/>
          <a:p>
            <a:fld id="{D9C3BC56-2D56-4997-AC09-3208D6B280C0}" type="datetimeFigureOut">
              <a:rPr lang="en-US" smtClean="0"/>
              <a:t>26/7/2026</a:t>
            </a:fld>
            <a:endParaRPr lang="en-US"/>
          </a:p>
        </p:txBody>
      </p:sp>
      <p:sp>
        <p:nvSpPr>
          <p:cNvPr id="5" name="Footer Placeholder 4">
            <a:extLst>
              <a:ext uri="{FF2B5EF4-FFF2-40B4-BE49-F238E27FC236}">
                <a16:creationId xmlns:a16="http://schemas.microsoft.com/office/drawing/2014/main" id="{08ADF553-160E-78AF-BE0D-ECB9B29EAE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C507A4-D9C1-CF3F-16D6-DF66908605C2}"/>
              </a:ext>
            </a:extLst>
          </p:cNvPr>
          <p:cNvSpPr>
            <a:spLocks noGrp="1"/>
          </p:cNvSpPr>
          <p:nvPr>
            <p:ph type="sldNum" sz="quarter" idx="12"/>
          </p:nvPr>
        </p:nvSpPr>
        <p:spPr/>
        <p:txBody>
          <a:bodyPr/>
          <a:lstStyle/>
          <a:p>
            <a:fld id="{0523BA16-3A37-4EDE-BEFC-8118DED85AF8}" type="slidenum">
              <a:rPr lang="en-US" smtClean="0"/>
              <a:t>‹#›</a:t>
            </a:fld>
            <a:endParaRPr lang="en-US"/>
          </a:p>
        </p:txBody>
      </p:sp>
    </p:spTree>
    <p:extLst>
      <p:ext uri="{BB962C8B-B14F-4D97-AF65-F5344CB8AC3E}">
        <p14:creationId xmlns:p14="http://schemas.microsoft.com/office/powerpoint/2010/main" val="33906180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3CC58-3FD8-6470-79C9-2408DD0BD7C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762DE92-503B-1C10-9C73-ECB48E09E2B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7677D5-16EB-1A8C-0575-3FCB3E934FBA}"/>
              </a:ext>
            </a:extLst>
          </p:cNvPr>
          <p:cNvSpPr>
            <a:spLocks noGrp="1"/>
          </p:cNvSpPr>
          <p:nvPr>
            <p:ph type="dt" sz="half" idx="10"/>
          </p:nvPr>
        </p:nvSpPr>
        <p:spPr/>
        <p:txBody>
          <a:bodyPr/>
          <a:lstStyle/>
          <a:p>
            <a:fld id="{D9C3BC56-2D56-4997-AC09-3208D6B280C0}" type="datetimeFigureOut">
              <a:rPr lang="en-US" smtClean="0"/>
              <a:t>26/7/2026</a:t>
            </a:fld>
            <a:endParaRPr lang="en-US"/>
          </a:p>
        </p:txBody>
      </p:sp>
      <p:sp>
        <p:nvSpPr>
          <p:cNvPr id="5" name="Footer Placeholder 4">
            <a:extLst>
              <a:ext uri="{FF2B5EF4-FFF2-40B4-BE49-F238E27FC236}">
                <a16:creationId xmlns:a16="http://schemas.microsoft.com/office/drawing/2014/main" id="{283FC445-C924-A442-27CD-636FAC0F21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E46CF2-061F-203D-F33D-AB48210DE754}"/>
              </a:ext>
            </a:extLst>
          </p:cNvPr>
          <p:cNvSpPr>
            <a:spLocks noGrp="1"/>
          </p:cNvSpPr>
          <p:nvPr>
            <p:ph type="sldNum" sz="quarter" idx="12"/>
          </p:nvPr>
        </p:nvSpPr>
        <p:spPr/>
        <p:txBody>
          <a:bodyPr/>
          <a:lstStyle/>
          <a:p>
            <a:fld id="{0523BA16-3A37-4EDE-BEFC-8118DED85AF8}" type="slidenum">
              <a:rPr lang="en-US" smtClean="0"/>
              <a:t>‹#›</a:t>
            </a:fld>
            <a:endParaRPr lang="en-US"/>
          </a:p>
        </p:txBody>
      </p:sp>
    </p:spTree>
    <p:extLst>
      <p:ext uri="{BB962C8B-B14F-4D97-AF65-F5344CB8AC3E}">
        <p14:creationId xmlns:p14="http://schemas.microsoft.com/office/powerpoint/2010/main" val="35742346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BF1056-A293-B671-0197-ED36BCCFD1B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BB9D838-505A-7A28-4203-225FE934EA3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28F3B7-CAE2-9B05-9F0C-CA12109209CA}"/>
              </a:ext>
            </a:extLst>
          </p:cNvPr>
          <p:cNvSpPr>
            <a:spLocks noGrp="1"/>
          </p:cNvSpPr>
          <p:nvPr>
            <p:ph type="dt" sz="half" idx="10"/>
          </p:nvPr>
        </p:nvSpPr>
        <p:spPr/>
        <p:txBody>
          <a:bodyPr/>
          <a:lstStyle/>
          <a:p>
            <a:fld id="{D9C3BC56-2D56-4997-AC09-3208D6B280C0}" type="datetimeFigureOut">
              <a:rPr lang="en-US" smtClean="0"/>
              <a:t>26/7/2026</a:t>
            </a:fld>
            <a:endParaRPr lang="en-US"/>
          </a:p>
        </p:txBody>
      </p:sp>
      <p:sp>
        <p:nvSpPr>
          <p:cNvPr id="5" name="Footer Placeholder 4">
            <a:extLst>
              <a:ext uri="{FF2B5EF4-FFF2-40B4-BE49-F238E27FC236}">
                <a16:creationId xmlns:a16="http://schemas.microsoft.com/office/drawing/2014/main" id="{48E840EF-50F0-FD5B-D273-172978DC13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21BF7A-BE8C-20E9-F362-1ADCCD33EADD}"/>
              </a:ext>
            </a:extLst>
          </p:cNvPr>
          <p:cNvSpPr>
            <a:spLocks noGrp="1"/>
          </p:cNvSpPr>
          <p:nvPr>
            <p:ph type="sldNum" sz="quarter" idx="12"/>
          </p:nvPr>
        </p:nvSpPr>
        <p:spPr/>
        <p:txBody>
          <a:bodyPr/>
          <a:lstStyle/>
          <a:p>
            <a:fld id="{0523BA16-3A37-4EDE-BEFC-8118DED85AF8}" type="slidenum">
              <a:rPr lang="en-US" smtClean="0"/>
              <a:t>‹#›</a:t>
            </a:fld>
            <a:endParaRPr lang="en-US"/>
          </a:p>
        </p:txBody>
      </p:sp>
    </p:spTree>
    <p:extLst>
      <p:ext uri="{BB962C8B-B14F-4D97-AF65-F5344CB8AC3E}">
        <p14:creationId xmlns:p14="http://schemas.microsoft.com/office/powerpoint/2010/main" val="2907110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41CDD-0F70-8040-F4EA-4466D0387A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A3926B-E746-F044-711B-62C867F9A3A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730607-71DD-5BD1-AE08-957713A3A835}"/>
              </a:ext>
            </a:extLst>
          </p:cNvPr>
          <p:cNvSpPr>
            <a:spLocks noGrp="1"/>
          </p:cNvSpPr>
          <p:nvPr>
            <p:ph type="dt" sz="half" idx="10"/>
          </p:nvPr>
        </p:nvSpPr>
        <p:spPr/>
        <p:txBody>
          <a:bodyPr/>
          <a:lstStyle/>
          <a:p>
            <a:fld id="{D9C3BC56-2D56-4997-AC09-3208D6B280C0}" type="datetimeFigureOut">
              <a:rPr lang="en-US" smtClean="0"/>
              <a:t>26/7/2026</a:t>
            </a:fld>
            <a:endParaRPr lang="en-US"/>
          </a:p>
        </p:txBody>
      </p:sp>
      <p:sp>
        <p:nvSpPr>
          <p:cNvPr id="5" name="Footer Placeholder 4">
            <a:extLst>
              <a:ext uri="{FF2B5EF4-FFF2-40B4-BE49-F238E27FC236}">
                <a16:creationId xmlns:a16="http://schemas.microsoft.com/office/drawing/2014/main" id="{DCF9D8FC-1AA6-C79A-1D44-AC14B51A8C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065766-DDCF-4C13-6674-713F1033FCF8}"/>
              </a:ext>
            </a:extLst>
          </p:cNvPr>
          <p:cNvSpPr>
            <a:spLocks noGrp="1"/>
          </p:cNvSpPr>
          <p:nvPr>
            <p:ph type="sldNum" sz="quarter" idx="12"/>
          </p:nvPr>
        </p:nvSpPr>
        <p:spPr/>
        <p:txBody>
          <a:bodyPr/>
          <a:lstStyle/>
          <a:p>
            <a:fld id="{0523BA16-3A37-4EDE-BEFC-8118DED85AF8}" type="slidenum">
              <a:rPr lang="en-US" smtClean="0"/>
              <a:t>‹#›</a:t>
            </a:fld>
            <a:endParaRPr lang="en-US"/>
          </a:p>
        </p:txBody>
      </p:sp>
    </p:spTree>
    <p:extLst>
      <p:ext uri="{BB962C8B-B14F-4D97-AF65-F5344CB8AC3E}">
        <p14:creationId xmlns:p14="http://schemas.microsoft.com/office/powerpoint/2010/main" val="3418049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080FE-8394-465E-0752-1F3C72762C4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3C4E9B3-DEF7-40F2-227F-C222D60D703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A8CBBE6-487B-1CDA-B736-641258384601}"/>
              </a:ext>
            </a:extLst>
          </p:cNvPr>
          <p:cNvSpPr>
            <a:spLocks noGrp="1"/>
          </p:cNvSpPr>
          <p:nvPr>
            <p:ph type="dt" sz="half" idx="10"/>
          </p:nvPr>
        </p:nvSpPr>
        <p:spPr/>
        <p:txBody>
          <a:bodyPr/>
          <a:lstStyle/>
          <a:p>
            <a:fld id="{D9C3BC56-2D56-4997-AC09-3208D6B280C0}" type="datetimeFigureOut">
              <a:rPr lang="en-US" smtClean="0"/>
              <a:t>26/7/2026</a:t>
            </a:fld>
            <a:endParaRPr lang="en-US"/>
          </a:p>
        </p:txBody>
      </p:sp>
      <p:sp>
        <p:nvSpPr>
          <p:cNvPr id="5" name="Footer Placeholder 4">
            <a:extLst>
              <a:ext uri="{FF2B5EF4-FFF2-40B4-BE49-F238E27FC236}">
                <a16:creationId xmlns:a16="http://schemas.microsoft.com/office/drawing/2014/main" id="{5A9EB7ED-CE73-3641-FFF3-7468831849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59B8D7-BC70-7167-5FA6-CBC4FE284283}"/>
              </a:ext>
            </a:extLst>
          </p:cNvPr>
          <p:cNvSpPr>
            <a:spLocks noGrp="1"/>
          </p:cNvSpPr>
          <p:nvPr>
            <p:ph type="sldNum" sz="quarter" idx="12"/>
          </p:nvPr>
        </p:nvSpPr>
        <p:spPr/>
        <p:txBody>
          <a:bodyPr/>
          <a:lstStyle/>
          <a:p>
            <a:fld id="{0523BA16-3A37-4EDE-BEFC-8118DED85AF8}" type="slidenum">
              <a:rPr lang="en-US" smtClean="0"/>
              <a:t>‹#›</a:t>
            </a:fld>
            <a:endParaRPr lang="en-US"/>
          </a:p>
        </p:txBody>
      </p:sp>
    </p:spTree>
    <p:extLst>
      <p:ext uri="{BB962C8B-B14F-4D97-AF65-F5344CB8AC3E}">
        <p14:creationId xmlns:p14="http://schemas.microsoft.com/office/powerpoint/2010/main" val="727141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EC1B1-605A-78DE-AC42-201695E26D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FDBDB6F-0176-DE15-E15D-0C052D6FB95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19C56B-3299-1B53-C2F5-E3135254E05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25C7AE6-92AF-61C1-CB48-ED6CAB84BABB}"/>
              </a:ext>
            </a:extLst>
          </p:cNvPr>
          <p:cNvSpPr>
            <a:spLocks noGrp="1"/>
          </p:cNvSpPr>
          <p:nvPr>
            <p:ph type="dt" sz="half" idx="10"/>
          </p:nvPr>
        </p:nvSpPr>
        <p:spPr/>
        <p:txBody>
          <a:bodyPr/>
          <a:lstStyle/>
          <a:p>
            <a:fld id="{D9C3BC56-2D56-4997-AC09-3208D6B280C0}" type="datetimeFigureOut">
              <a:rPr lang="en-US" smtClean="0"/>
              <a:t>26/7/2026</a:t>
            </a:fld>
            <a:endParaRPr lang="en-US"/>
          </a:p>
        </p:txBody>
      </p:sp>
      <p:sp>
        <p:nvSpPr>
          <p:cNvPr id="6" name="Footer Placeholder 5">
            <a:extLst>
              <a:ext uri="{FF2B5EF4-FFF2-40B4-BE49-F238E27FC236}">
                <a16:creationId xmlns:a16="http://schemas.microsoft.com/office/drawing/2014/main" id="{22AD2C2E-1415-0C61-2A39-F3D479FBD1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737212A-A4B5-36F4-5C33-61BDA35389AF}"/>
              </a:ext>
            </a:extLst>
          </p:cNvPr>
          <p:cNvSpPr>
            <a:spLocks noGrp="1"/>
          </p:cNvSpPr>
          <p:nvPr>
            <p:ph type="sldNum" sz="quarter" idx="12"/>
          </p:nvPr>
        </p:nvSpPr>
        <p:spPr/>
        <p:txBody>
          <a:bodyPr/>
          <a:lstStyle/>
          <a:p>
            <a:fld id="{0523BA16-3A37-4EDE-BEFC-8118DED85AF8}" type="slidenum">
              <a:rPr lang="en-US" smtClean="0"/>
              <a:t>‹#›</a:t>
            </a:fld>
            <a:endParaRPr lang="en-US"/>
          </a:p>
        </p:txBody>
      </p:sp>
    </p:spTree>
    <p:extLst>
      <p:ext uri="{BB962C8B-B14F-4D97-AF65-F5344CB8AC3E}">
        <p14:creationId xmlns:p14="http://schemas.microsoft.com/office/powerpoint/2010/main" val="34574535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AFFBE-5058-4B42-EA86-3EB8AA6D7CA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5BC8246-DF58-AC19-EFCF-FB906A1DC3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3C932D8-4930-9649-9507-74001B8E5C6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A41BAD-4B50-0970-3F3B-0C63528F7C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FC94F4-7B3B-33ED-66D4-E5279CA3FAC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BCBC7A9-FE2F-0197-6749-DD28F62BA2D1}"/>
              </a:ext>
            </a:extLst>
          </p:cNvPr>
          <p:cNvSpPr>
            <a:spLocks noGrp="1"/>
          </p:cNvSpPr>
          <p:nvPr>
            <p:ph type="dt" sz="half" idx="10"/>
          </p:nvPr>
        </p:nvSpPr>
        <p:spPr/>
        <p:txBody>
          <a:bodyPr/>
          <a:lstStyle/>
          <a:p>
            <a:fld id="{D9C3BC56-2D56-4997-AC09-3208D6B280C0}" type="datetimeFigureOut">
              <a:rPr lang="en-US" smtClean="0"/>
              <a:t>26/7/2026</a:t>
            </a:fld>
            <a:endParaRPr lang="en-US"/>
          </a:p>
        </p:txBody>
      </p:sp>
      <p:sp>
        <p:nvSpPr>
          <p:cNvPr id="8" name="Footer Placeholder 7">
            <a:extLst>
              <a:ext uri="{FF2B5EF4-FFF2-40B4-BE49-F238E27FC236}">
                <a16:creationId xmlns:a16="http://schemas.microsoft.com/office/drawing/2014/main" id="{B2195A46-315F-A8D2-734C-74F55C37916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8565F3-AC66-29F7-7024-B897142BE8E6}"/>
              </a:ext>
            </a:extLst>
          </p:cNvPr>
          <p:cNvSpPr>
            <a:spLocks noGrp="1"/>
          </p:cNvSpPr>
          <p:nvPr>
            <p:ph type="sldNum" sz="quarter" idx="12"/>
          </p:nvPr>
        </p:nvSpPr>
        <p:spPr/>
        <p:txBody>
          <a:bodyPr/>
          <a:lstStyle/>
          <a:p>
            <a:fld id="{0523BA16-3A37-4EDE-BEFC-8118DED85AF8}" type="slidenum">
              <a:rPr lang="en-US" smtClean="0"/>
              <a:t>‹#›</a:t>
            </a:fld>
            <a:endParaRPr lang="en-US"/>
          </a:p>
        </p:txBody>
      </p:sp>
    </p:spTree>
    <p:extLst>
      <p:ext uri="{BB962C8B-B14F-4D97-AF65-F5344CB8AC3E}">
        <p14:creationId xmlns:p14="http://schemas.microsoft.com/office/powerpoint/2010/main" val="33232021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6C373-25A0-56BA-9AEF-BDB83CB1715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0878C70-D767-568E-6B4D-93F9396E6358}"/>
              </a:ext>
            </a:extLst>
          </p:cNvPr>
          <p:cNvSpPr>
            <a:spLocks noGrp="1"/>
          </p:cNvSpPr>
          <p:nvPr>
            <p:ph type="dt" sz="half" idx="10"/>
          </p:nvPr>
        </p:nvSpPr>
        <p:spPr/>
        <p:txBody>
          <a:bodyPr/>
          <a:lstStyle/>
          <a:p>
            <a:fld id="{D9C3BC56-2D56-4997-AC09-3208D6B280C0}" type="datetimeFigureOut">
              <a:rPr lang="en-US" smtClean="0"/>
              <a:t>26/7/2026</a:t>
            </a:fld>
            <a:endParaRPr lang="en-US"/>
          </a:p>
        </p:txBody>
      </p:sp>
      <p:sp>
        <p:nvSpPr>
          <p:cNvPr id="4" name="Footer Placeholder 3">
            <a:extLst>
              <a:ext uri="{FF2B5EF4-FFF2-40B4-BE49-F238E27FC236}">
                <a16:creationId xmlns:a16="http://schemas.microsoft.com/office/drawing/2014/main" id="{9AD12C1D-FDA8-DAB3-6E6D-DCF9997528B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759E4BB-9CE6-47E6-DB5D-A9E182A914D1}"/>
              </a:ext>
            </a:extLst>
          </p:cNvPr>
          <p:cNvSpPr>
            <a:spLocks noGrp="1"/>
          </p:cNvSpPr>
          <p:nvPr>
            <p:ph type="sldNum" sz="quarter" idx="12"/>
          </p:nvPr>
        </p:nvSpPr>
        <p:spPr/>
        <p:txBody>
          <a:bodyPr/>
          <a:lstStyle/>
          <a:p>
            <a:fld id="{0523BA16-3A37-4EDE-BEFC-8118DED85AF8}" type="slidenum">
              <a:rPr lang="en-US" smtClean="0"/>
              <a:t>‹#›</a:t>
            </a:fld>
            <a:endParaRPr lang="en-US"/>
          </a:p>
        </p:txBody>
      </p:sp>
    </p:spTree>
    <p:extLst>
      <p:ext uri="{BB962C8B-B14F-4D97-AF65-F5344CB8AC3E}">
        <p14:creationId xmlns:p14="http://schemas.microsoft.com/office/powerpoint/2010/main" val="3391398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EB2BF7-4453-5AB7-DF2C-27F2E4FA3C71}"/>
              </a:ext>
            </a:extLst>
          </p:cNvPr>
          <p:cNvSpPr>
            <a:spLocks noGrp="1"/>
          </p:cNvSpPr>
          <p:nvPr>
            <p:ph type="dt" sz="half" idx="10"/>
          </p:nvPr>
        </p:nvSpPr>
        <p:spPr/>
        <p:txBody>
          <a:bodyPr/>
          <a:lstStyle/>
          <a:p>
            <a:fld id="{D9C3BC56-2D56-4997-AC09-3208D6B280C0}" type="datetimeFigureOut">
              <a:rPr lang="en-US" smtClean="0"/>
              <a:t>26/7/2026</a:t>
            </a:fld>
            <a:endParaRPr lang="en-US"/>
          </a:p>
        </p:txBody>
      </p:sp>
      <p:sp>
        <p:nvSpPr>
          <p:cNvPr id="3" name="Footer Placeholder 2">
            <a:extLst>
              <a:ext uri="{FF2B5EF4-FFF2-40B4-BE49-F238E27FC236}">
                <a16:creationId xmlns:a16="http://schemas.microsoft.com/office/drawing/2014/main" id="{64B43E01-3EDF-265C-7172-800CD83C2E2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5DC056F-0EA4-0F1A-CA34-96535830E0B3}"/>
              </a:ext>
            </a:extLst>
          </p:cNvPr>
          <p:cNvSpPr>
            <a:spLocks noGrp="1"/>
          </p:cNvSpPr>
          <p:nvPr>
            <p:ph type="sldNum" sz="quarter" idx="12"/>
          </p:nvPr>
        </p:nvSpPr>
        <p:spPr/>
        <p:txBody>
          <a:bodyPr/>
          <a:lstStyle/>
          <a:p>
            <a:fld id="{0523BA16-3A37-4EDE-BEFC-8118DED85AF8}" type="slidenum">
              <a:rPr lang="en-US" smtClean="0"/>
              <a:t>‹#›</a:t>
            </a:fld>
            <a:endParaRPr lang="en-US"/>
          </a:p>
        </p:txBody>
      </p:sp>
    </p:spTree>
    <p:extLst>
      <p:ext uri="{BB962C8B-B14F-4D97-AF65-F5344CB8AC3E}">
        <p14:creationId xmlns:p14="http://schemas.microsoft.com/office/powerpoint/2010/main" val="3464984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7C654-E11C-83AC-C913-AF13D374C1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7C02785-0DF0-5776-5B91-65977EE8F9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0797C03-AC6F-C741-3942-56244364F7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6A720D-A2F6-8AD7-BD68-173567646533}"/>
              </a:ext>
            </a:extLst>
          </p:cNvPr>
          <p:cNvSpPr>
            <a:spLocks noGrp="1"/>
          </p:cNvSpPr>
          <p:nvPr>
            <p:ph type="dt" sz="half" idx="10"/>
          </p:nvPr>
        </p:nvSpPr>
        <p:spPr/>
        <p:txBody>
          <a:bodyPr/>
          <a:lstStyle/>
          <a:p>
            <a:fld id="{D9C3BC56-2D56-4997-AC09-3208D6B280C0}" type="datetimeFigureOut">
              <a:rPr lang="en-US" smtClean="0"/>
              <a:t>26/7/2026</a:t>
            </a:fld>
            <a:endParaRPr lang="en-US"/>
          </a:p>
        </p:txBody>
      </p:sp>
      <p:sp>
        <p:nvSpPr>
          <p:cNvPr id="6" name="Footer Placeholder 5">
            <a:extLst>
              <a:ext uri="{FF2B5EF4-FFF2-40B4-BE49-F238E27FC236}">
                <a16:creationId xmlns:a16="http://schemas.microsoft.com/office/drawing/2014/main" id="{9378F1A4-E3DC-D5C2-CB75-E5BEFC9966F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BCA698-8F41-6392-66D3-A84447EBF878}"/>
              </a:ext>
            </a:extLst>
          </p:cNvPr>
          <p:cNvSpPr>
            <a:spLocks noGrp="1"/>
          </p:cNvSpPr>
          <p:nvPr>
            <p:ph type="sldNum" sz="quarter" idx="12"/>
          </p:nvPr>
        </p:nvSpPr>
        <p:spPr/>
        <p:txBody>
          <a:bodyPr/>
          <a:lstStyle/>
          <a:p>
            <a:fld id="{0523BA16-3A37-4EDE-BEFC-8118DED85AF8}" type="slidenum">
              <a:rPr lang="en-US" smtClean="0"/>
              <a:t>‹#›</a:t>
            </a:fld>
            <a:endParaRPr lang="en-US"/>
          </a:p>
        </p:txBody>
      </p:sp>
    </p:spTree>
    <p:extLst>
      <p:ext uri="{BB962C8B-B14F-4D97-AF65-F5344CB8AC3E}">
        <p14:creationId xmlns:p14="http://schemas.microsoft.com/office/powerpoint/2010/main" val="3388866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92E96-5D2A-AED6-F22E-D3705CDE8F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90AB71A-638E-8E2E-E29A-4AF765296F1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AB25AC8-20BA-F00E-5BBE-16344A7291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F11B0EA-F106-DFD5-E0EE-5AA0682A282B}"/>
              </a:ext>
            </a:extLst>
          </p:cNvPr>
          <p:cNvSpPr>
            <a:spLocks noGrp="1"/>
          </p:cNvSpPr>
          <p:nvPr>
            <p:ph type="dt" sz="half" idx="10"/>
          </p:nvPr>
        </p:nvSpPr>
        <p:spPr/>
        <p:txBody>
          <a:bodyPr/>
          <a:lstStyle/>
          <a:p>
            <a:fld id="{D9C3BC56-2D56-4997-AC09-3208D6B280C0}" type="datetimeFigureOut">
              <a:rPr lang="en-US" smtClean="0"/>
              <a:t>26/7/2026</a:t>
            </a:fld>
            <a:endParaRPr lang="en-US"/>
          </a:p>
        </p:txBody>
      </p:sp>
      <p:sp>
        <p:nvSpPr>
          <p:cNvPr id="6" name="Footer Placeholder 5">
            <a:extLst>
              <a:ext uri="{FF2B5EF4-FFF2-40B4-BE49-F238E27FC236}">
                <a16:creationId xmlns:a16="http://schemas.microsoft.com/office/drawing/2014/main" id="{1FECF293-8415-FD68-A845-168B99C977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896845-5071-4F9F-69E2-539AC08A05D4}"/>
              </a:ext>
            </a:extLst>
          </p:cNvPr>
          <p:cNvSpPr>
            <a:spLocks noGrp="1"/>
          </p:cNvSpPr>
          <p:nvPr>
            <p:ph type="sldNum" sz="quarter" idx="12"/>
          </p:nvPr>
        </p:nvSpPr>
        <p:spPr/>
        <p:txBody>
          <a:bodyPr/>
          <a:lstStyle/>
          <a:p>
            <a:fld id="{0523BA16-3A37-4EDE-BEFC-8118DED85AF8}" type="slidenum">
              <a:rPr lang="en-US" smtClean="0"/>
              <a:t>‹#›</a:t>
            </a:fld>
            <a:endParaRPr lang="en-US"/>
          </a:p>
        </p:txBody>
      </p:sp>
    </p:spTree>
    <p:extLst>
      <p:ext uri="{BB962C8B-B14F-4D97-AF65-F5344CB8AC3E}">
        <p14:creationId xmlns:p14="http://schemas.microsoft.com/office/powerpoint/2010/main" val="1100687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21000" b="-21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F37B608-8060-2E8A-FBDC-FEB29ABFE3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5A0A821-D8B9-981D-89A3-372FBBE0B1B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B72B00-8651-6535-30D9-AC01450E2A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C3BC56-2D56-4997-AC09-3208D6B280C0}" type="datetimeFigureOut">
              <a:rPr lang="en-US" smtClean="0"/>
              <a:t>26/7/2026</a:t>
            </a:fld>
            <a:endParaRPr lang="en-US"/>
          </a:p>
        </p:txBody>
      </p:sp>
      <p:sp>
        <p:nvSpPr>
          <p:cNvPr id="5" name="Footer Placeholder 4">
            <a:extLst>
              <a:ext uri="{FF2B5EF4-FFF2-40B4-BE49-F238E27FC236}">
                <a16:creationId xmlns:a16="http://schemas.microsoft.com/office/drawing/2014/main" id="{38135EE1-EA50-6F76-F3F2-6A657A61023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03917A-3617-8A9F-6414-3C1F66D63F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23BA16-3A37-4EDE-BEFC-8118DED85AF8}" type="slidenum">
              <a:rPr lang="en-US" smtClean="0"/>
              <a:t>‹#›</a:t>
            </a:fld>
            <a:endParaRPr lang="en-US"/>
          </a:p>
        </p:txBody>
      </p:sp>
    </p:spTree>
    <p:extLst>
      <p:ext uri="{BB962C8B-B14F-4D97-AF65-F5344CB8AC3E}">
        <p14:creationId xmlns:p14="http://schemas.microsoft.com/office/powerpoint/2010/main" val="8395115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4862826-8C02-3872-0FB3-CC43627FEC94}"/>
              </a:ext>
            </a:extLst>
          </p:cNvPr>
          <p:cNvSpPr txBox="1"/>
          <p:nvPr/>
        </p:nvSpPr>
        <p:spPr>
          <a:xfrm>
            <a:off x="870857" y="435429"/>
            <a:ext cx="10341429" cy="1184940"/>
          </a:xfrm>
          <a:prstGeom prst="rect">
            <a:avLst/>
          </a:prstGeom>
          <a:noFill/>
        </p:spPr>
        <p:txBody>
          <a:bodyPr wrap="square">
            <a:spAutoFit/>
          </a:bodyPr>
          <a:lstStyle/>
          <a:p>
            <a:pPr algn="ctr">
              <a:spcBef>
                <a:spcPts val="600"/>
              </a:spcBef>
              <a:buNone/>
              <a:tabLst>
                <a:tab pos="333375" algn="l"/>
              </a:tabLst>
            </a:pPr>
            <a:r>
              <a:rPr lang="pt-BR" sz="2200" b="1" dirty="0">
                <a:solidFill>
                  <a:srgbClr val="333333"/>
                </a:solidFill>
                <a:effectLst/>
                <a:latin typeface="Times New Roman" panose="02020603050405020304" pitchFamily="18" charset="0"/>
                <a:ea typeface="Batang" panose="02030600000101010101" pitchFamily="18" charset="-127"/>
              </a:rPr>
              <a:t>CHƯƠNG 1: NHỮNG VẤN ĐỀ CƠ BẢN CỦA THỐNG KÊ DOANH NGHIỆP</a:t>
            </a:r>
            <a:endParaRPr lang="en-US" sz="2200" dirty="0">
              <a:effectLst/>
              <a:latin typeface="Times New Roman" panose="02020603050405020304" pitchFamily="18" charset="0"/>
              <a:ea typeface="Batang" panose="02030600000101010101" pitchFamily="18" charset="-127"/>
            </a:endParaRPr>
          </a:p>
          <a:p>
            <a:pPr>
              <a:spcBef>
                <a:spcPts val="600"/>
              </a:spcBef>
              <a:buNone/>
            </a:pPr>
            <a:r>
              <a:rPr lang="pt-BR" sz="2200" spc="-30" dirty="0">
                <a:solidFill>
                  <a:srgbClr val="333333"/>
                </a:solidFill>
                <a:effectLst/>
                <a:latin typeface="Times New Roman" panose="02020603050405020304" pitchFamily="18" charset="0"/>
                <a:ea typeface="Batang" panose="02030600000101010101" pitchFamily="18" charset="-127"/>
              </a:rPr>
              <a:t>Chương này đề cập đến vấn đề về đối tượng nghiên cứu của thống kê doanh nghiệp, vai trò của thông tin thống kê đối với doanh nghiệp và nhiệm vụ công tác thống kê doanh nghiệp.</a:t>
            </a:r>
            <a:r>
              <a:rPr lang="pt-BR" sz="2200" b="1" dirty="0">
                <a:solidFill>
                  <a:srgbClr val="333333"/>
                </a:solidFill>
                <a:effectLst/>
                <a:latin typeface="Times New Roman" panose="02020603050405020304" pitchFamily="18" charset="0"/>
                <a:ea typeface="Batang" panose="02030600000101010101" pitchFamily="18" charset="-127"/>
              </a:rPr>
              <a:t> </a:t>
            </a:r>
            <a:endParaRPr lang="en-US" sz="2200" dirty="0">
              <a:effectLst/>
              <a:latin typeface="Times New Roman" panose="02020603050405020304" pitchFamily="18" charset="0"/>
              <a:ea typeface="Batang" panose="02030600000101010101" pitchFamily="18" charset="-127"/>
            </a:endParaRPr>
          </a:p>
        </p:txBody>
      </p:sp>
      <p:sp>
        <p:nvSpPr>
          <p:cNvPr id="8" name="TextBox 7">
            <a:extLst>
              <a:ext uri="{FF2B5EF4-FFF2-40B4-BE49-F238E27FC236}">
                <a16:creationId xmlns:a16="http://schemas.microsoft.com/office/drawing/2014/main" id="{56192BE7-0DE9-3FB8-B230-0765F1C54850}"/>
              </a:ext>
            </a:extLst>
          </p:cNvPr>
          <p:cNvSpPr txBox="1"/>
          <p:nvPr/>
        </p:nvSpPr>
        <p:spPr>
          <a:xfrm>
            <a:off x="985157" y="2090172"/>
            <a:ext cx="10221686" cy="2677656"/>
          </a:xfrm>
          <a:prstGeom prst="rect">
            <a:avLst/>
          </a:prstGeom>
          <a:noFill/>
        </p:spPr>
        <p:txBody>
          <a:bodyPr wrap="square">
            <a:spAutoFit/>
          </a:bodyPr>
          <a:lstStyle/>
          <a:p>
            <a:r>
              <a:rPr lang="vi-VN" sz="2400" dirty="0">
                <a:latin typeface="+mj-lt"/>
              </a:rPr>
              <a:t>Mục tiêu:</a:t>
            </a:r>
          </a:p>
          <a:p>
            <a:r>
              <a:rPr lang="vi-VN" sz="2400" dirty="0">
                <a:latin typeface="+mj-lt"/>
              </a:rPr>
              <a:t>+ Nhận thức:</a:t>
            </a:r>
          </a:p>
          <a:p>
            <a:r>
              <a:rPr lang="vi-VN" sz="2400" dirty="0">
                <a:latin typeface="+mj-lt"/>
              </a:rPr>
              <a:t>    - Phân tích được vai trò thông tin của thống kê đối với quản lý</a:t>
            </a:r>
          </a:p>
          <a:p>
            <a:r>
              <a:rPr lang="vi-VN" sz="2400" dirty="0">
                <a:latin typeface="+mj-lt"/>
              </a:rPr>
              <a:t>    - Xác định được đối tượng và phạm vi nghiên cứu của thống kê</a:t>
            </a:r>
          </a:p>
          <a:p>
            <a:r>
              <a:rPr lang="vi-VN" sz="2400" dirty="0">
                <a:latin typeface="+mj-lt"/>
              </a:rPr>
              <a:t>    - Trình bày được nhiệm vụ công tác thống kê doanh nghiệp</a:t>
            </a:r>
          </a:p>
          <a:p>
            <a:r>
              <a:rPr lang="vi-VN" sz="2400" dirty="0">
                <a:latin typeface="+mj-lt"/>
              </a:rPr>
              <a:t> + Kỹ năng: Hệ thống hoá được những vấn đề cơ bản của thống kê doanh nghiệp</a:t>
            </a:r>
          </a:p>
          <a:p>
            <a:r>
              <a:rPr lang="vi-VN" sz="2400" dirty="0">
                <a:latin typeface="+mj-lt"/>
              </a:rPr>
              <a:t> + Thái độ: Có ý thức tự học, tự nghiên cứu tài liệu</a:t>
            </a:r>
          </a:p>
        </p:txBody>
      </p:sp>
    </p:spTree>
    <p:extLst>
      <p:ext uri="{BB962C8B-B14F-4D97-AF65-F5344CB8AC3E}">
        <p14:creationId xmlns:p14="http://schemas.microsoft.com/office/powerpoint/2010/main" val="2575151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EA6859A-C0E8-C698-4012-16FB7128E5E1}"/>
              </a:ext>
            </a:extLst>
          </p:cNvPr>
          <p:cNvSpPr txBox="1"/>
          <p:nvPr/>
        </p:nvSpPr>
        <p:spPr>
          <a:xfrm>
            <a:off x="3820886" y="727226"/>
            <a:ext cx="5050971" cy="430887"/>
          </a:xfrm>
          <a:prstGeom prst="rect">
            <a:avLst/>
          </a:prstGeom>
          <a:noFill/>
        </p:spPr>
        <p:txBody>
          <a:bodyPr wrap="square">
            <a:spAutoFit/>
          </a:bodyPr>
          <a:lstStyle/>
          <a:p>
            <a:pPr>
              <a:buNone/>
            </a:pPr>
            <a:r>
              <a:rPr lang="en-US" sz="2200" b="1" dirty="0">
                <a:latin typeface="Times New Roman" panose="02020603050405020304" pitchFamily="18" charset="0"/>
                <a:cs typeface="Times New Roman" panose="02020603050405020304" pitchFamily="18" charset="0"/>
              </a:rPr>
              <a:t>ĐẶC TRƯNG NGHIÊN CỨU SỐ LỚN</a:t>
            </a:r>
          </a:p>
        </p:txBody>
      </p:sp>
      <p:sp>
        <p:nvSpPr>
          <p:cNvPr id="7" name="TextBox 6">
            <a:extLst>
              <a:ext uri="{FF2B5EF4-FFF2-40B4-BE49-F238E27FC236}">
                <a16:creationId xmlns:a16="http://schemas.microsoft.com/office/drawing/2014/main" id="{5CEFE6FA-B5A9-5FF6-79D3-0A7C6B55D98B}"/>
              </a:ext>
            </a:extLst>
          </p:cNvPr>
          <p:cNvSpPr txBox="1"/>
          <p:nvPr/>
        </p:nvSpPr>
        <p:spPr>
          <a:xfrm>
            <a:off x="1012371" y="1520786"/>
            <a:ext cx="10461172" cy="3139321"/>
          </a:xfrm>
          <a:prstGeom prst="rect">
            <a:avLst/>
          </a:prstGeom>
          <a:noFill/>
        </p:spPr>
        <p:txBody>
          <a:bodyPr wrap="square">
            <a:spAutoFit/>
          </a:bodyPr>
          <a:lstStyle/>
          <a:p>
            <a:pPr>
              <a:buNone/>
            </a:pPr>
            <a:r>
              <a:rPr lang="en-US" sz="2200" dirty="0" err="1">
                <a:latin typeface="Times New Roman" panose="02020603050405020304" pitchFamily="18" charset="0"/>
                <a:cs typeface="Times New Roman" panose="02020603050405020304" pitchFamily="18" charset="0"/>
              </a:rPr>
              <a:t>Thống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kê</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doanh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nghiệp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cần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nghiên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cứu</a:t>
            </a:r>
            <a:r>
              <a:rPr lang="en-US" sz="2200"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số</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lớn</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các</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hiện</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tượng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nhằm</a:t>
            </a:r>
            <a:r>
              <a:rPr lang="en-US" sz="2200" dirty="0">
                <a:latin typeface="Times New Roman" panose="02020603050405020304" pitchFamily="18" charset="0"/>
                <a:cs typeface="Times New Roman" panose="02020603050405020304" pitchFamily="18" charset="0"/>
              </a:rPr>
              <a:t>:</a:t>
            </a:r>
          </a:p>
          <a:p>
            <a:pPr>
              <a:buFont typeface="Arial" panose="020B0604020202020204" pitchFamily="34" charset="0"/>
              <a:buChar char="•"/>
            </a:pPr>
            <a:r>
              <a:rPr lang="en-US" sz="2200" dirty="0" err="1">
                <a:latin typeface="Times New Roman" panose="02020603050405020304" pitchFamily="18" charset="0"/>
                <a:cs typeface="Times New Roman" panose="02020603050405020304" pitchFamily="18" charset="0"/>
              </a:rPr>
              <a:t>Loại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trừ</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ảnh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hưởng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yếu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tố</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ngẫu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nhiên</a:t>
            </a:r>
            <a:r>
              <a:rPr lang="en-US" sz="2200" dirty="0">
                <a:latin typeface="Times New Roman" panose="02020603050405020304" pitchFamily="18" charset="0"/>
                <a:cs typeface="Times New Roman" panose="02020603050405020304" pitchFamily="18" charset="0"/>
              </a:rPr>
              <a:t>. </a:t>
            </a:r>
          </a:p>
          <a:p>
            <a:pPr>
              <a:buFont typeface="Arial" panose="020B0604020202020204" pitchFamily="34" charset="0"/>
              <a:buChar char="•"/>
            </a:pPr>
            <a:r>
              <a:rPr lang="en-US" sz="2200" dirty="0" err="1">
                <a:latin typeface="Times New Roman" panose="02020603050405020304" pitchFamily="18" charset="0"/>
                <a:cs typeface="Times New Roman" panose="02020603050405020304" pitchFamily="18" charset="0"/>
              </a:rPr>
              <a:t>Phát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hiện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bản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chất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hiện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tượng</a:t>
            </a:r>
            <a:r>
              <a:rPr lang="en-US" sz="2200" dirty="0">
                <a:latin typeface="Times New Roman" panose="02020603050405020304" pitchFamily="18" charset="0"/>
                <a:cs typeface="Times New Roman" panose="02020603050405020304" pitchFamily="18" charset="0"/>
              </a:rPr>
              <a:t>. </a:t>
            </a:r>
          </a:p>
          <a:p>
            <a:pPr>
              <a:buFont typeface="Arial" panose="020B0604020202020204" pitchFamily="34" charset="0"/>
              <a:buChar char="•"/>
            </a:pPr>
            <a:r>
              <a:rPr lang="en-US" sz="2200" dirty="0" err="1">
                <a:latin typeface="Times New Roman" panose="02020603050405020304" pitchFamily="18" charset="0"/>
                <a:cs typeface="Times New Roman" panose="02020603050405020304" pitchFamily="18" charset="0"/>
              </a:rPr>
              <a:t>Xác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định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tính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quy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luật</a:t>
            </a:r>
            <a:r>
              <a:rPr lang="en-US" sz="2200" dirty="0">
                <a:latin typeface="Times New Roman" panose="02020603050405020304" pitchFamily="18" charset="0"/>
                <a:cs typeface="Times New Roman" panose="02020603050405020304" pitchFamily="18" charset="0"/>
              </a:rPr>
              <a:t>. </a:t>
            </a:r>
          </a:p>
          <a:p>
            <a:pPr>
              <a:buFont typeface="Arial" panose="020B0604020202020204" pitchFamily="34" charset="0"/>
              <a:buChar char="•"/>
            </a:pPr>
            <a:r>
              <a:rPr lang="en-US" sz="2200" dirty="0" err="1">
                <a:latin typeface="Times New Roman" panose="02020603050405020304" pitchFamily="18" charset="0"/>
                <a:cs typeface="Times New Roman" panose="02020603050405020304" pitchFamily="18" charset="0"/>
              </a:rPr>
              <a:t>Đánh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giá</a:t>
            </a:r>
            <a:r>
              <a:rPr lang="en-US" sz="2200" dirty="0">
                <a:latin typeface="Times New Roman" panose="02020603050405020304" pitchFamily="18" charset="0"/>
                <a:cs typeface="Times New Roman" panose="02020603050405020304" pitchFamily="18" charset="0"/>
              </a:rPr>
              <a:t> xu </a:t>
            </a:r>
            <a:r>
              <a:rPr lang="en-US" sz="2200" dirty="0" err="1">
                <a:latin typeface="Times New Roman" panose="02020603050405020304" pitchFamily="18" charset="0"/>
                <a:cs typeface="Times New Roman" panose="02020603050405020304" pitchFamily="18" charset="0"/>
              </a:rPr>
              <a:t>hướng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phát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triển</a:t>
            </a:r>
            <a:r>
              <a:rPr lang="en-US" sz="2200" dirty="0">
                <a:latin typeface="Times New Roman" panose="02020603050405020304" pitchFamily="18" charset="0"/>
                <a:cs typeface="Times New Roman" panose="02020603050405020304" pitchFamily="18" charset="0"/>
              </a:rPr>
              <a:t>. </a:t>
            </a:r>
          </a:p>
          <a:p>
            <a:pPr>
              <a:buNone/>
            </a:pPr>
            <a:r>
              <a:rPr lang="en-US" sz="2200" dirty="0">
                <a:latin typeface="Times New Roman" panose="02020603050405020304" pitchFamily="18" charset="0"/>
                <a:cs typeface="Times New Roman" panose="02020603050405020304" pitchFamily="18" charset="0"/>
              </a:rPr>
              <a:t>Tuy </a:t>
            </a:r>
            <a:r>
              <a:rPr lang="en-US" sz="2200" dirty="0" err="1">
                <a:latin typeface="Times New Roman" panose="02020603050405020304" pitchFamily="18" charset="0"/>
                <a:cs typeface="Times New Roman" panose="02020603050405020304" pitchFamily="18" charset="0"/>
              </a:rPr>
              <a:t>nhiên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trong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một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số</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trường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hợp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vẫn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cần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nghiên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cứu</a:t>
            </a:r>
            <a:r>
              <a:rPr lang="en-US" sz="2200" dirty="0">
                <a:latin typeface="Times New Roman" panose="02020603050405020304" pitchFamily="18" charset="0"/>
                <a:cs typeface="Times New Roman" panose="02020603050405020304" pitchFamily="18" charset="0"/>
              </a:rPr>
              <a:t>:</a:t>
            </a:r>
          </a:p>
          <a:p>
            <a:pPr>
              <a:buFont typeface="Arial" panose="020B0604020202020204" pitchFamily="34" charset="0"/>
              <a:buChar char="•"/>
            </a:pPr>
            <a:r>
              <a:rPr lang="en-US" sz="2200" dirty="0" err="1">
                <a:latin typeface="Times New Roman" panose="02020603050405020304" pitchFamily="18" charset="0"/>
                <a:cs typeface="Times New Roman" panose="02020603050405020304" pitchFamily="18" charset="0"/>
              </a:rPr>
              <a:t>Hiện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tượng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biệt</a:t>
            </a:r>
            <a:r>
              <a:rPr lang="en-US" sz="2200" dirty="0">
                <a:latin typeface="Times New Roman" panose="02020603050405020304" pitchFamily="18" charset="0"/>
                <a:cs typeface="Times New Roman" panose="02020603050405020304" pitchFamily="18" charset="0"/>
              </a:rPr>
              <a:t>. </a:t>
            </a:r>
          </a:p>
          <a:p>
            <a:pPr>
              <a:buFont typeface="Arial" panose="020B0604020202020204" pitchFamily="34" charset="0"/>
              <a:buChar char="•"/>
            </a:pPr>
            <a:r>
              <a:rPr lang="en-US" sz="2200" dirty="0" err="1">
                <a:latin typeface="Times New Roman" panose="02020603050405020304" pitchFamily="18" charset="0"/>
                <a:cs typeface="Times New Roman" panose="02020603050405020304" pitchFamily="18" charset="0"/>
              </a:rPr>
              <a:t>Nhân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tố</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có</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ảnh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hưởng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tích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cực</a:t>
            </a:r>
            <a:r>
              <a:rPr lang="en-US" sz="2200" dirty="0">
                <a:latin typeface="Times New Roman" panose="02020603050405020304" pitchFamily="18" charset="0"/>
                <a:cs typeface="Times New Roman" panose="02020603050405020304" pitchFamily="18" charset="0"/>
              </a:rPr>
              <a:t>. </a:t>
            </a:r>
          </a:p>
          <a:p>
            <a:pPr>
              <a:buFont typeface="Arial" panose="020B0604020202020204" pitchFamily="34" charset="0"/>
              <a:buChar char="•"/>
            </a:pPr>
            <a:r>
              <a:rPr lang="en-US" sz="2200" dirty="0" err="1">
                <a:latin typeface="Times New Roman" panose="02020603050405020304" pitchFamily="18" charset="0"/>
                <a:cs typeface="Times New Roman" panose="02020603050405020304" pitchFamily="18" charset="0"/>
              </a:rPr>
              <a:t>Nhân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tố</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có</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ảnh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hưởng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tiêu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cực</a:t>
            </a:r>
            <a:r>
              <a:rPr lang="en-US" sz="22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1851918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D69276E-7707-428C-5ADC-0EE58BCB031B}"/>
              </a:ext>
            </a:extLst>
          </p:cNvPr>
          <p:cNvSpPr txBox="1"/>
          <p:nvPr/>
        </p:nvSpPr>
        <p:spPr>
          <a:xfrm>
            <a:off x="1513114" y="635521"/>
            <a:ext cx="9067800" cy="861774"/>
          </a:xfrm>
          <a:prstGeom prst="rect">
            <a:avLst/>
          </a:prstGeom>
          <a:noFill/>
        </p:spPr>
        <p:txBody>
          <a:bodyPr wrap="square">
            <a:spAutoFit/>
          </a:bodyPr>
          <a:lstStyle/>
          <a:p>
            <a:pPr algn="ctr">
              <a:spcBef>
                <a:spcPts val="600"/>
              </a:spcBef>
              <a:buNone/>
              <a:tabLst>
                <a:tab pos="2921000" algn="ctr"/>
                <a:tab pos="3648075" algn="l"/>
                <a:tab pos="3667125" algn="l"/>
                <a:tab pos="3886200" algn="l"/>
                <a:tab pos="4038600" algn="l"/>
              </a:tabLst>
            </a:pPr>
            <a:r>
              <a:rPr lang="en-US" sz="2500" b="1" dirty="0">
                <a:solidFill>
                  <a:srgbClr val="333333"/>
                </a:solidFill>
                <a:effectLst/>
                <a:latin typeface="Times New Roman" panose="02020603050405020304" pitchFamily="18" charset="0"/>
                <a:ea typeface="Batang" panose="02030600000101010101" pitchFamily="18" charset="-127"/>
              </a:rPr>
              <a:t>CHƯƠNG 2: THỐNG KÊ KẾT QUẢ HOẠT ĐỘNG SẢN XUẤT KINH DOANH CỦA DOANH NGHIỆP</a:t>
            </a:r>
            <a:endParaRPr lang="en-US" sz="2500" dirty="0">
              <a:effectLst/>
              <a:latin typeface="Times New Roman" panose="02020603050405020304" pitchFamily="18" charset="0"/>
              <a:ea typeface="Batang" panose="02030600000101010101" pitchFamily="18" charset="-127"/>
            </a:endParaRPr>
          </a:p>
        </p:txBody>
      </p:sp>
      <p:sp>
        <p:nvSpPr>
          <p:cNvPr id="8" name="TextBox 7">
            <a:extLst>
              <a:ext uri="{FF2B5EF4-FFF2-40B4-BE49-F238E27FC236}">
                <a16:creationId xmlns:a16="http://schemas.microsoft.com/office/drawing/2014/main" id="{050A1F47-AD47-BDF6-A442-6D21A639CD7E}"/>
              </a:ext>
            </a:extLst>
          </p:cNvPr>
          <p:cNvSpPr txBox="1"/>
          <p:nvPr/>
        </p:nvSpPr>
        <p:spPr>
          <a:xfrm>
            <a:off x="936171" y="2023079"/>
            <a:ext cx="10014858" cy="938719"/>
          </a:xfrm>
          <a:prstGeom prst="rect">
            <a:avLst/>
          </a:prstGeom>
          <a:noFill/>
        </p:spPr>
        <p:txBody>
          <a:bodyPr wrap="square">
            <a:spAutoFit/>
          </a:bodyPr>
          <a:lstStyle/>
          <a:p>
            <a:pPr algn="just">
              <a:spcBef>
                <a:spcPts val="600"/>
              </a:spcBef>
              <a:buNone/>
            </a:pPr>
            <a:r>
              <a:rPr lang="en-US" sz="2500" b="1" dirty="0">
                <a:solidFill>
                  <a:srgbClr val="333333"/>
                </a:solidFill>
                <a:effectLst/>
                <a:latin typeface="Times New Roman" panose="02020603050405020304" pitchFamily="18" charset="0"/>
                <a:ea typeface="Batang" panose="02030600000101010101" pitchFamily="18" charset="-127"/>
              </a:rPr>
              <a:t>1.  </a:t>
            </a:r>
            <a:r>
              <a:rPr lang="en-US" sz="2500" b="1" dirty="0" err="1">
                <a:solidFill>
                  <a:srgbClr val="333333"/>
                </a:solidFill>
                <a:effectLst/>
                <a:latin typeface="Times New Roman" panose="02020603050405020304" pitchFamily="18" charset="0"/>
                <a:ea typeface="Batang" panose="02030600000101010101" pitchFamily="18" charset="-127"/>
              </a:rPr>
              <a:t>Những</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khái</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niệm</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cơ</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bản</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về</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kết</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quả</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sản</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xuất</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kinh</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doanh</a:t>
            </a:r>
            <a:r>
              <a:rPr lang="en-US" sz="2500" b="1" dirty="0">
                <a:solidFill>
                  <a:srgbClr val="333333"/>
                </a:solidFill>
                <a:effectLst/>
                <a:latin typeface="Times New Roman" panose="02020603050405020304" pitchFamily="18" charset="0"/>
                <a:ea typeface="Batang" panose="02030600000101010101" pitchFamily="18" charset="-127"/>
              </a:rPr>
              <a:t>.		</a:t>
            </a:r>
            <a:endParaRPr lang="en-US" sz="2500" dirty="0">
              <a:effectLst/>
              <a:latin typeface="Times New Roman" panose="02020603050405020304" pitchFamily="18" charset="0"/>
              <a:ea typeface="Batang" panose="02030600000101010101" pitchFamily="18" charset="-127"/>
            </a:endParaRPr>
          </a:p>
          <a:p>
            <a:pPr algn="just">
              <a:spcBef>
                <a:spcPts val="600"/>
              </a:spcBef>
              <a:buNone/>
            </a:pPr>
            <a:r>
              <a:rPr lang="en-US" sz="2500" dirty="0">
                <a:solidFill>
                  <a:srgbClr val="333333"/>
                </a:solidFill>
                <a:effectLst/>
                <a:latin typeface="Times New Roman" panose="02020603050405020304" pitchFamily="18" charset="0"/>
                <a:ea typeface="Batang" panose="02030600000101010101" pitchFamily="18" charset="-127"/>
              </a:rPr>
              <a:t>1.1. </a:t>
            </a:r>
            <a:r>
              <a:rPr lang="en-US" sz="2500" dirty="0" err="1">
                <a:solidFill>
                  <a:srgbClr val="333333"/>
                </a:solidFill>
                <a:effectLst/>
                <a:latin typeface="Times New Roman" panose="02020603050405020304" pitchFamily="18" charset="0"/>
                <a:ea typeface="Batang" panose="02030600000101010101" pitchFamily="18" charset="-127"/>
              </a:rPr>
              <a:t>Hoạt</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động</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sản</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xuất</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và</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hoạt</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động</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sản</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xuất</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kinh</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doanh</a:t>
            </a:r>
            <a:r>
              <a:rPr lang="en-US" sz="2500" dirty="0">
                <a:solidFill>
                  <a:srgbClr val="333333"/>
                </a:solidFill>
                <a:effectLst/>
                <a:latin typeface="Times New Roman" panose="02020603050405020304" pitchFamily="18" charset="0"/>
                <a:ea typeface="Batang" panose="02030600000101010101" pitchFamily="18" charset="-127"/>
              </a:rPr>
              <a:t>	</a:t>
            </a:r>
            <a:endParaRPr lang="en-US" sz="2500" dirty="0">
              <a:effectLst/>
              <a:latin typeface="Times New Roman" panose="02020603050405020304" pitchFamily="18" charset="0"/>
              <a:ea typeface="Batang" panose="02030600000101010101" pitchFamily="18" charset="-127"/>
            </a:endParaRPr>
          </a:p>
        </p:txBody>
      </p:sp>
      <p:sp>
        <p:nvSpPr>
          <p:cNvPr id="11" name="TextBox 10">
            <a:extLst>
              <a:ext uri="{FF2B5EF4-FFF2-40B4-BE49-F238E27FC236}">
                <a16:creationId xmlns:a16="http://schemas.microsoft.com/office/drawing/2014/main" id="{D75B830D-8B64-4E7A-F66E-4D4904BB6D0E}"/>
              </a:ext>
            </a:extLst>
          </p:cNvPr>
          <p:cNvSpPr txBox="1"/>
          <p:nvPr/>
        </p:nvSpPr>
        <p:spPr>
          <a:xfrm>
            <a:off x="1045029" y="3282806"/>
            <a:ext cx="9394371" cy="477054"/>
          </a:xfrm>
          <a:prstGeom prst="rect">
            <a:avLst/>
          </a:prstGeom>
          <a:noFill/>
        </p:spPr>
        <p:txBody>
          <a:bodyPr wrap="square">
            <a:spAutoFit/>
          </a:bodyPr>
          <a:lstStyle/>
          <a:p>
            <a:pPr algn="just">
              <a:spcBef>
                <a:spcPts val="600"/>
              </a:spcBef>
              <a:buNone/>
            </a:pPr>
            <a:r>
              <a:rPr lang="en-US" sz="2500" spc="-60" dirty="0">
                <a:solidFill>
                  <a:srgbClr val="333333"/>
                </a:solidFill>
                <a:effectLst/>
                <a:latin typeface="Times New Roman" panose="02020603050405020304" pitchFamily="18" charset="0"/>
                <a:ea typeface="Batang" panose="02030600000101010101" pitchFamily="18" charset="-127"/>
              </a:rPr>
              <a:t>1.</a:t>
            </a:r>
            <a:r>
              <a:rPr lang="en-US" sz="2500" dirty="0">
                <a:solidFill>
                  <a:srgbClr val="333333"/>
                </a:solidFill>
                <a:effectLst/>
                <a:latin typeface="Times New Roman" panose="02020603050405020304" pitchFamily="18" charset="0"/>
                <a:ea typeface="Batang" panose="02030600000101010101" pitchFamily="18" charset="-127"/>
              </a:rPr>
              <a:t>2.  </a:t>
            </a:r>
            <a:r>
              <a:rPr lang="en-US" sz="2500" dirty="0" err="1">
                <a:solidFill>
                  <a:srgbClr val="333333"/>
                </a:solidFill>
                <a:effectLst/>
                <a:latin typeface="Times New Roman" panose="02020603050405020304" pitchFamily="18" charset="0"/>
                <a:ea typeface="Batang" panose="02030600000101010101" pitchFamily="18" charset="-127"/>
              </a:rPr>
              <a:t>Khái</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niệm</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về</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kết</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quả</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hoạt</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động</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sản</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xuất</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của</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doanh</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nghiệp</a:t>
            </a:r>
            <a:endParaRPr lang="en-US" sz="2500" dirty="0">
              <a:effectLst/>
              <a:latin typeface="Times New Roman" panose="02020603050405020304" pitchFamily="18" charset="0"/>
              <a:ea typeface="Batang" panose="02030600000101010101" pitchFamily="18" charset="-127"/>
            </a:endParaRPr>
          </a:p>
        </p:txBody>
      </p:sp>
    </p:spTree>
    <p:extLst>
      <p:ext uri="{BB962C8B-B14F-4D97-AF65-F5344CB8AC3E}">
        <p14:creationId xmlns:p14="http://schemas.microsoft.com/office/powerpoint/2010/main" val="9288667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2C93C19-831D-DBEC-CBDB-BFF987E37B5E}"/>
              </a:ext>
            </a:extLst>
          </p:cNvPr>
          <p:cNvSpPr txBox="1"/>
          <p:nvPr/>
        </p:nvSpPr>
        <p:spPr>
          <a:xfrm>
            <a:off x="381000" y="562920"/>
            <a:ext cx="11658600" cy="5863144"/>
          </a:xfrm>
          <a:prstGeom prst="rect">
            <a:avLst/>
          </a:prstGeom>
          <a:noFill/>
        </p:spPr>
        <p:txBody>
          <a:bodyPr wrap="square">
            <a:spAutoFit/>
          </a:bodyPr>
          <a:lstStyle/>
          <a:p>
            <a:pPr algn="just">
              <a:spcBef>
                <a:spcPts val="600"/>
              </a:spcBef>
              <a:buNone/>
            </a:pPr>
            <a:r>
              <a:rPr lang="en-US" sz="2400" dirty="0" err="1">
                <a:solidFill>
                  <a:srgbClr val="333333"/>
                </a:solidFill>
                <a:effectLst/>
                <a:latin typeface="Times New Roman" panose="02020603050405020304" pitchFamily="18" charset="0"/>
                <a:ea typeface="Batang" panose="02030600000101010101" pitchFamily="18" charset="-127"/>
              </a:rPr>
              <a:t>Khái</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niệm</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cho</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kết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quả</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hoạt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động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sản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xuất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kinh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doanh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của</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doanh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nghiệp</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phải</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thoả</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mãn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các</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yêu</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cầu</a:t>
            </a:r>
            <a:r>
              <a:rPr lang="en-US" sz="2400" dirty="0">
                <a:solidFill>
                  <a:srgbClr val="333333"/>
                </a:solidFill>
                <a:effectLst/>
                <a:latin typeface="Times New Roman" panose="02020603050405020304" pitchFamily="18" charset="0"/>
                <a:ea typeface="Batang" panose="02030600000101010101" pitchFamily="18" charset="-127"/>
              </a:rPr>
              <a:t>:</a:t>
            </a:r>
            <a:endParaRPr lang="en-US" sz="2400" dirty="0">
              <a:effectLst/>
              <a:latin typeface="Times New Roman" panose="02020603050405020304" pitchFamily="18" charset="0"/>
              <a:ea typeface="Batang" panose="02030600000101010101" pitchFamily="18" charset="-127"/>
            </a:endParaRPr>
          </a:p>
          <a:p>
            <a:pPr algn="just">
              <a:spcBef>
                <a:spcPts val="600"/>
              </a:spcBef>
              <a:buNone/>
            </a:pPr>
            <a:r>
              <a:rPr lang="en-US" sz="2400" dirty="0">
                <a:solidFill>
                  <a:srgbClr val="333333"/>
                </a:solidFill>
                <a:effectLst/>
                <a:latin typeface="Times New Roman" panose="02020603050405020304" pitchFamily="18" charset="0"/>
                <a:ea typeface="Batang" panose="02030600000101010101" pitchFamily="18" charset="-127"/>
              </a:rPr>
              <a:t>        - </a:t>
            </a:r>
            <a:r>
              <a:rPr lang="en-US" sz="2400" dirty="0" err="1">
                <a:solidFill>
                  <a:srgbClr val="333333"/>
                </a:solidFill>
                <a:effectLst/>
                <a:latin typeface="Times New Roman" panose="02020603050405020304" pitchFamily="18" charset="0"/>
                <a:ea typeface="Batang" panose="02030600000101010101" pitchFamily="18" charset="-127"/>
              </a:rPr>
              <a:t>Kết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quả</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hoạt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động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sản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xuất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kinh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doanh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của</a:t>
            </a:r>
            <a:r>
              <a:rPr lang="en-US" sz="2400" dirty="0">
                <a:solidFill>
                  <a:srgbClr val="333333"/>
                </a:solidFill>
                <a:effectLst/>
                <a:latin typeface="Times New Roman" panose="02020603050405020304" pitchFamily="18" charset="0"/>
                <a:ea typeface="Batang" panose="02030600000101010101" pitchFamily="18" charset="-127"/>
              </a:rPr>
              <a:t> DN do </a:t>
            </a:r>
            <a:r>
              <a:rPr lang="en-US" sz="2400" dirty="0" err="1">
                <a:solidFill>
                  <a:srgbClr val="333333"/>
                </a:solidFill>
                <a:effectLst/>
                <a:latin typeface="Times New Roman" panose="02020603050405020304" pitchFamily="18" charset="0"/>
                <a:ea typeface="Batang" panose="02030600000101010101" pitchFamily="18" charset="-127"/>
              </a:rPr>
              <a:t>lao</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động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sản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xuất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của</a:t>
            </a:r>
            <a:r>
              <a:rPr lang="en-US" sz="2400" dirty="0">
                <a:solidFill>
                  <a:srgbClr val="333333"/>
                </a:solidFill>
                <a:effectLst/>
                <a:latin typeface="Times New Roman" panose="02020603050405020304" pitchFamily="18" charset="0"/>
                <a:ea typeface="Batang" panose="02030600000101010101" pitchFamily="18" charset="-127"/>
              </a:rPr>
              <a:t> DN </a:t>
            </a:r>
            <a:r>
              <a:rPr lang="en-US" sz="2400" dirty="0" err="1">
                <a:solidFill>
                  <a:srgbClr val="333333"/>
                </a:solidFill>
                <a:effectLst/>
                <a:latin typeface="Times New Roman" panose="02020603050405020304" pitchFamily="18" charset="0"/>
                <a:ea typeface="Batang" panose="02030600000101010101" pitchFamily="18" charset="-127"/>
              </a:rPr>
              <a:t>làm</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ra</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có</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đủ</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tiêu</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chuẩn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chất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lượng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pháp</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lý</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theo</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yêu</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cầu</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sử</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dụng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và</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hưởng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thụ</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đương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thời</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Điều</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này</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có</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nghĩa</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là</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những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sản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phẩm</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mà</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doanh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nghiệp</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mua</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từ</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bên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ngoài</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về</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mà</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không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đầu</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tư</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chế</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bíên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gì</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thêm</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thì</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không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được</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coi</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là</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kết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quả</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sản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xuất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của</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doanh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nghiệp</a:t>
            </a:r>
            <a:r>
              <a:rPr lang="en-US" sz="2400" dirty="0">
                <a:solidFill>
                  <a:srgbClr val="333333"/>
                </a:solidFill>
                <a:effectLst/>
                <a:latin typeface="Times New Roman" panose="02020603050405020304" pitchFamily="18" charset="0"/>
                <a:ea typeface="Batang" panose="02030600000101010101" pitchFamily="18" charset="-127"/>
              </a:rPr>
              <a:t>.)</a:t>
            </a:r>
            <a:endParaRPr lang="en-US" sz="2400" dirty="0">
              <a:effectLst/>
              <a:latin typeface="Times New Roman" panose="02020603050405020304" pitchFamily="18" charset="0"/>
              <a:ea typeface="Batang" panose="02030600000101010101" pitchFamily="18" charset="-127"/>
            </a:endParaRPr>
          </a:p>
          <a:p>
            <a:pPr algn="just">
              <a:spcBef>
                <a:spcPts val="600"/>
              </a:spcBef>
              <a:buNone/>
            </a:pPr>
            <a:r>
              <a:rPr lang="en-US" sz="2400" dirty="0">
                <a:solidFill>
                  <a:srgbClr val="333333"/>
                </a:solidFill>
                <a:effectLst/>
                <a:latin typeface="Times New Roman" panose="02020603050405020304" pitchFamily="18" charset="0"/>
                <a:ea typeface="Batang" panose="02030600000101010101" pitchFamily="18" charset="-127"/>
              </a:rPr>
              <a:t>       	- </a:t>
            </a:r>
            <a:r>
              <a:rPr lang="en-US" sz="2400" dirty="0" err="1">
                <a:solidFill>
                  <a:srgbClr val="333333"/>
                </a:solidFill>
                <a:effectLst/>
                <a:latin typeface="Times New Roman" panose="02020603050405020304" pitchFamily="18" charset="0"/>
                <a:ea typeface="Batang" panose="02030600000101010101" pitchFamily="18" charset="-127"/>
              </a:rPr>
              <a:t>Nó</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phải</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là</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sản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phẩm</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hữu</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ích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Đáp</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ứng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được</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yêu</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cầu</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cụ</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thể</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của</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cá</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nhân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hoặc</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của</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cộng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đồng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hoặc</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có</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thể</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dùng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để</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tái</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sản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xuất</a:t>
            </a:r>
            <a:r>
              <a:rPr lang="en-US" sz="2400" dirty="0">
                <a:solidFill>
                  <a:srgbClr val="333333"/>
                </a:solidFill>
                <a:effectLst/>
                <a:latin typeface="Times New Roman" panose="02020603050405020304" pitchFamily="18" charset="0"/>
                <a:ea typeface="Batang" panose="02030600000101010101" pitchFamily="18" charset="-127"/>
              </a:rPr>
              <a:t> hay </a:t>
            </a:r>
            <a:r>
              <a:rPr lang="en-US" sz="2400" dirty="0" err="1">
                <a:solidFill>
                  <a:srgbClr val="333333"/>
                </a:solidFill>
                <a:effectLst/>
                <a:latin typeface="Times New Roman" panose="02020603050405020304" pitchFamily="18" charset="0"/>
                <a:ea typeface="Batang" panose="02030600000101010101" pitchFamily="18" charset="-127"/>
              </a:rPr>
              <a:t>đem</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đi</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tiêu</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thụ</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được</a:t>
            </a:r>
            <a:r>
              <a:rPr lang="en-US" sz="2400" dirty="0">
                <a:solidFill>
                  <a:srgbClr val="333333"/>
                </a:solidFill>
                <a:effectLst/>
                <a:latin typeface="Times New Roman" panose="02020603050405020304" pitchFamily="18" charset="0"/>
                <a:ea typeface="Batang" panose="02030600000101010101" pitchFamily="18" charset="-127"/>
              </a:rPr>
              <a:t>). Do </a:t>
            </a:r>
            <a:r>
              <a:rPr lang="en-US" sz="2400" dirty="0" err="1">
                <a:solidFill>
                  <a:srgbClr val="333333"/>
                </a:solidFill>
                <a:effectLst/>
                <a:latin typeface="Times New Roman" panose="02020603050405020304" pitchFamily="18" charset="0"/>
                <a:ea typeface="Batang" panose="02030600000101010101" pitchFamily="18" charset="-127"/>
              </a:rPr>
              <a:t>vậy</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sản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phẩm</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của</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hoạt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động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phải</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có</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giá</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trị</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sử</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dụng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và</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hưởng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thụ</a:t>
            </a:r>
            <a:r>
              <a:rPr lang="en-US" sz="2400" dirty="0">
                <a:solidFill>
                  <a:srgbClr val="333333"/>
                </a:solidFill>
                <a:effectLst/>
                <a:latin typeface="Times New Roman" panose="02020603050405020304" pitchFamily="18" charset="0"/>
                <a:ea typeface="Batang" panose="02030600000101010101" pitchFamily="18" charset="-127"/>
              </a:rPr>
              <a:t> - </a:t>
            </a:r>
            <a:r>
              <a:rPr lang="en-US" sz="2400" dirty="0" err="1">
                <a:solidFill>
                  <a:srgbClr val="333333"/>
                </a:solidFill>
                <a:effectLst/>
                <a:latin typeface="Times New Roman" panose="02020603050405020304" pitchFamily="18" charset="0"/>
                <a:ea typeface="Batang" panose="02030600000101010101" pitchFamily="18" charset="-127"/>
              </a:rPr>
              <a:t>là</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sản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phẩm</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tốt</a:t>
            </a:r>
            <a:r>
              <a:rPr lang="en-US" sz="2400" dirty="0">
                <a:solidFill>
                  <a:srgbClr val="333333"/>
                </a:solidFill>
                <a:effectLst/>
                <a:latin typeface="Times New Roman" panose="02020603050405020304" pitchFamily="18" charset="0"/>
                <a:ea typeface="Batang" panose="02030600000101010101" pitchFamily="18" charset="-127"/>
              </a:rPr>
              <a:t>.</a:t>
            </a:r>
            <a:endParaRPr lang="en-US" sz="2400" dirty="0">
              <a:effectLst/>
              <a:latin typeface="Times New Roman" panose="02020603050405020304" pitchFamily="18" charset="0"/>
              <a:ea typeface="Batang" panose="02030600000101010101" pitchFamily="18" charset="-127"/>
            </a:endParaRPr>
          </a:p>
          <a:p>
            <a:pPr algn="just">
              <a:spcBef>
                <a:spcPts val="600"/>
              </a:spcBef>
              <a:buNone/>
            </a:pPr>
            <a:r>
              <a:rPr lang="en-US" sz="2400" dirty="0">
                <a:solidFill>
                  <a:srgbClr val="333333"/>
                </a:solidFill>
                <a:effectLst/>
                <a:latin typeface="Times New Roman" panose="02020603050405020304" pitchFamily="18" charset="0"/>
                <a:ea typeface="Batang" panose="02030600000101010101" pitchFamily="18" charset="-127"/>
              </a:rPr>
              <a:t>        	- </a:t>
            </a:r>
            <a:r>
              <a:rPr lang="en-US" sz="2400" dirty="0" err="1">
                <a:solidFill>
                  <a:srgbClr val="333333"/>
                </a:solidFill>
                <a:effectLst/>
                <a:latin typeface="Times New Roman" panose="02020603050405020304" pitchFamily="18" charset="0"/>
                <a:ea typeface="Batang" panose="02030600000101010101" pitchFamily="18" charset="-127"/>
              </a:rPr>
              <a:t>Kết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quả</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sản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xuất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kinh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doanh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phải</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đảm</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bảo</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lợi</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ích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cho</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người</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tiêu</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dùng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và</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cho</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doanh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nghiệp</a:t>
            </a:r>
            <a:r>
              <a:rPr lang="en-US" sz="2400" dirty="0">
                <a:solidFill>
                  <a:srgbClr val="333333"/>
                </a:solidFill>
                <a:effectLst/>
                <a:latin typeface="Times New Roman" panose="02020603050405020304" pitchFamily="18" charset="0"/>
                <a:ea typeface="Batang" panose="02030600000101010101" pitchFamily="18" charset="-127"/>
              </a:rPr>
              <a:t>. Do </a:t>
            </a:r>
            <a:r>
              <a:rPr lang="en-US" sz="2400" dirty="0" err="1">
                <a:solidFill>
                  <a:srgbClr val="333333"/>
                </a:solidFill>
                <a:effectLst/>
                <a:latin typeface="Times New Roman" panose="02020603050405020304" pitchFamily="18" charset="0"/>
                <a:ea typeface="Batang" panose="02030600000101010101" pitchFamily="18" charset="-127"/>
              </a:rPr>
              <a:t>vậy</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chất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lượng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sản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phẩm</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của</a:t>
            </a:r>
            <a:r>
              <a:rPr lang="en-US" sz="2400" dirty="0">
                <a:solidFill>
                  <a:srgbClr val="333333"/>
                </a:solidFill>
                <a:effectLst/>
                <a:latin typeface="Times New Roman" panose="02020603050405020304" pitchFamily="18" charset="0"/>
                <a:ea typeface="Batang" panose="02030600000101010101" pitchFamily="18" charset="-127"/>
              </a:rPr>
              <a:t> DN </a:t>
            </a:r>
            <a:r>
              <a:rPr lang="en-US" sz="2400" dirty="0" err="1">
                <a:solidFill>
                  <a:srgbClr val="333333"/>
                </a:solidFill>
                <a:effectLst/>
                <a:latin typeface="Times New Roman" panose="02020603050405020304" pitchFamily="18" charset="0"/>
                <a:ea typeface="Batang" panose="02030600000101010101" pitchFamily="18" charset="-127"/>
              </a:rPr>
              <a:t>không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vượt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quá</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lợi</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ích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kinh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tế</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mà</a:t>
            </a:r>
            <a:r>
              <a:rPr lang="en-US" sz="2400" dirty="0">
                <a:solidFill>
                  <a:srgbClr val="333333"/>
                </a:solidFill>
                <a:effectLst/>
                <a:latin typeface="Times New Roman" panose="02020603050405020304" pitchFamily="18" charset="0"/>
                <a:ea typeface="Batang" panose="02030600000101010101" pitchFamily="18" charset="-127"/>
              </a:rPr>
              <a:t> DN </a:t>
            </a:r>
            <a:r>
              <a:rPr lang="en-US" sz="2400" dirty="0" err="1">
                <a:solidFill>
                  <a:srgbClr val="333333"/>
                </a:solidFill>
                <a:effectLst/>
                <a:latin typeface="Times New Roman" panose="02020603050405020304" pitchFamily="18" charset="0"/>
                <a:ea typeface="Batang" panose="02030600000101010101" pitchFamily="18" charset="-127"/>
              </a:rPr>
              <a:t>và</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người</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tiêu</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dùng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chấp</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nhận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được</a:t>
            </a:r>
            <a:r>
              <a:rPr lang="en-US" sz="2400" dirty="0">
                <a:solidFill>
                  <a:srgbClr val="333333"/>
                </a:solidFill>
                <a:effectLst/>
                <a:latin typeface="Times New Roman" panose="02020603050405020304" pitchFamily="18" charset="0"/>
                <a:ea typeface="Batang" panose="02030600000101010101" pitchFamily="18" charset="-127"/>
              </a:rPr>
              <a:t>. Lợi </a:t>
            </a:r>
            <a:r>
              <a:rPr lang="en-US" sz="2400" dirty="0" err="1">
                <a:solidFill>
                  <a:srgbClr val="333333"/>
                </a:solidFill>
                <a:effectLst/>
                <a:latin typeface="Times New Roman" panose="02020603050405020304" pitchFamily="18" charset="0"/>
                <a:ea typeface="Batang" panose="02030600000101010101" pitchFamily="18" charset="-127"/>
              </a:rPr>
              <a:t>ích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của</a:t>
            </a:r>
            <a:r>
              <a:rPr lang="en-US" sz="2400" dirty="0">
                <a:solidFill>
                  <a:srgbClr val="333333"/>
                </a:solidFill>
                <a:effectLst/>
                <a:latin typeface="Times New Roman" panose="02020603050405020304" pitchFamily="18" charset="0"/>
                <a:ea typeface="Batang" panose="02030600000101010101" pitchFamily="18" charset="-127"/>
              </a:rPr>
              <a:t> DN </a:t>
            </a:r>
            <a:r>
              <a:rPr lang="en-US" sz="2400" dirty="0" err="1">
                <a:solidFill>
                  <a:srgbClr val="333333"/>
                </a:solidFill>
                <a:effectLst/>
                <a:latin typeface="Times New Roman" panose="02020603050405020304" pitchFamily="18" charset="0"/>
                <a:ea typeface="Batang" panose="02030600000101010101" pitchFamily="18" charset="-127"/>
              </a:rPr>
              <a:t>thể</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hiện</a:t>
            </a:r>
            <a:r>
              <a:rPr lang="en-US" sz="2400" dirty="0">
                <a:solidFill>
                  <a:srgbClr val="333333"/>
                </a:solidFill>
                <a:effectLst/>
                <a:latin typeface="Times New Roman" panose="02020603050405020304" pitchFamily="18" charset="0"/>
                <a:ea typeface="Batang" panose="02030600000101010101" pitchFamily="18" charset="-127"/>
              </a:rPr>
              <a:t> chi </a:t>
            </a:r>
            <a:r>
              <a:rPr lang="en-US" sz="2400" dirty="0" err="1">
                <a:solidFill>
                  <a:srgbClr val="333333"/>
                </a:solidFill>
                <a:effectLst/>
                <a:latin typeface="Times New Roman" panose="02020603050405020304" pitchFamily="18" charset="0"/>
                <a:ea typeface="Batang" panose="02030600000101010101" pitchFamily="18" charset="-127"/>
              </a:rPr>
              <a:t>phí</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nâng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cao</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chất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lượng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sản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phẩm</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không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vượt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quá</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giá</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thành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kinh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doanh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của</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sản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phẩm</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trên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thị</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trường</a:t>
            </a:r>
            <a:r>
              <a:rPr lang="en-US" sz="2400" dirty="0">
                <a:solidFill>
                  <a:srgbClr val="333333"/>
                </a:solidFill>
                <a:effectLst/>
                <a:latin typeface="Times New Roman" panose="02020603050405020304" pitchFamily="18" charset="0"/>
                <a:ea typeface="Batang" panose="02030600000101010101" pitchFamily="18" charset="-127"/>
              </a:rPr>
              <a:t>. Lợi </a:t>
            </a:r>
            <a:r>
              <a:rPr lang="en-US" sz="2400" dirty="0" err="1">
                <a:solidFill>
                  <a:srgbClr val="333333"/>
                </a:solidFill>
                <a:effectLst/>
                <a:latin typeface="Times New Roman" panose="02020603050405020304" pitchFamily="18" charset="0"/>
                <a:ea typeface="Batang" panose="02030600000101010101" pitchFamily="18" charset="-127"/>
              </a:rPr>
              <a:t>ích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của</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người</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tiêu</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dùng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thể</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hiện</a:t>
            </a:r>
            <a:r>
              <a:rPr lang="en-US" sz="2400" dirty="0">
                <a:solidFill>
                  <a:srgbClr val="333333"/>
                </a:solidFill>
                <a:effectLst/>
                <a:latin typeface="Times New Roman" panose="02020603050405020304" pitchFamily="18" charset="0"/>
                <a:ea typeface="Batang" panose="02030600000101010101" pitchFamily="18" charset="-127"/>
              </a:rPr>
              <a:t> ở </a:t>
            </a:r>
            <a:r>
              <a:rPr lang="en-US" sz="2400" dirty="0" err="1">
                <a:solidFill>
                  <a:srgbClr val="333333"/>
                </a:solidFill>
                <a:effectLst/>
                <a:latin typeface="Times New Roman" panose="02020603050405020304" pitchFamily="18" charset="0"/>
                <a:ea typeface="Batang" panose="02030600000101010101" pitchFamily="18" charset="-127"/>
              </a:rPr>
              <a:t>khả</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năng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thanh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toán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khi</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mua</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hàng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và</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tiết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kiệm</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trong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quá</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trình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sử</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dụng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sản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phẩm</a:t>
            </a:r>
            <a:r>
              <a:rPr lang="en-US" sz="2400" dirty="0">
                <a:solidFill>
                  <a:srgbClr val="333333"/>
                </a:solidFill>
                <a:effectLst/>
                <a:latin typeface="Times New Roman" panose="02020603050405020304" pitchFamily="18" charset="0"/>
                <a:ea typeface="Batang" panose="02030600000101010101" pitchFamily="18" charset="-127"/>
              </a:rPr>
              <a:t>.</a:t>
            </a:r>
            <a:endParaRPr lang="en-US" sz="2400" dirty="0">
              <a:effectLst/>
              <a:latin typeface="Times New Roman" panose="02020603050405020304" pitchFamily="18" charset="0"/>
              <a:ea typeface="Batang" panose="02030600000101010101" pitchFamily="18" charset="-127"/>
            </a:endParaRPr>
          </a:p>
        </p:txBody>
      </p:sp>
    </p:spTree>
    <p:extLst>
      <p:ext uri="{BB962C8B-B14F-4D97-AF65-F5344CB8AC3E}">
        <p14:creationId xmlns:p14="http://schemas.microsoft.com/office/powerpoint/2010/main" val="38859023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F6B32BF-69B4-B1BF-1587-DCB0E95AB579}"/>
              </a:ext>
            </a:extLst>
          </p:cNvPr>
          <p:cNvSpPr txBox="1"/>
          <p:nvPr/>
        </p:nvSpPr>
        <p:spPr>
          <a:xfrm>
            <a:off x="816428" y="592638"/>
            <a:ext cx="10842172" cy="2308324"/>
          </a:xfrm>
          <a:prstGeom prst="rect">
            <a:avLst/>
          </a:prstGeom>
          <a:noFill/>
        </p:spPr>
        <p:txBody>
          <a:bodyPr wrap="square">
            <a:spAutoFit/>
          </a:bodyPr>
          <a:lstStyle/>
          <a:p>
            <a:pPr algn="just">
              <a:spcBef>
                <a:spcPts val="600"/>
              </a:spcBef>
              <a:buNone/>
            </a:pPr>
            <a:r>
              <a:rPr lang="en-US" sz="2400" dirty="0">
                <a:solidFill>
                  <a:srgbClr val="333333"/>
                </a:solidFill>
                <a:effectLst/>
                <a:latin typeface="Times New Roman" panose="02020603050405020304" pitchFamily="18" charset="0"/>
                <a:ea typeface="Batang" panose="02030600000101010101" pitchFamily="18" charset="-127"/>
              </a:rPr>
              <a:t> 	- </a:t>
            </a:r>
            <a:r>
              <a:rPr lang="en-US" sz="2400" dirty="0" err="1">
                <a:solidFill>
                  <a:srgbClr val="333333"/>
                </a:solidFill>
                <a:effectLst/>
                <a:latin typeface="Times New Roman" panose="02020603050405020304" pitchFamily="18" charset="0"/>
                <a:ea typeface="Batang" panose="02030600000101010101" pitchFamily="18" charset="-127"/>
              </a:rPr>
              <a:t>Kết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quả</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hoạt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động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sản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xuất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kinh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doanh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của</a:t>
            </a:r>
            <a:r>
              <a:rPr lang="en-US" sz="2400" dirty="0">
                <a:solidFill>
                  <a:srgbClr val="333333"/>
                </a:solidFill>
                <a:effectLst/>
                <a:latin typeface="Times New Roman" panose="02020603050405020304" pitchFamily="18" charset="0"/>
                <a:ea typeface="Batang" panose="02030600000101010101" pitchFamily="18" charset="-127"/>
              </a:rPr>
              <a:t> DN </a:t>
            </a:r>
            <a:r>
              <a:rPr lang="en-US" sz="2400" dirty="0" err="1">
                <a:solidFill>
                  <a:srgbClr val="333333"/>
                </a:solidFill>
                <a:effectLst/>
                <a:latin typeface="Times New Roman" panose="02020603050405020304" pitchFamily="18" charset="0"/>
                <a:ea typeface="Batang" panose="02030600000101010101" pitchFamily="18" charset="-127"/>
              </a:rPr>
              <a:t>phải</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mang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lại</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lợi</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ích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kinh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tế</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chung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cho</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tiêu</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dùng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xã</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hội</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Mức</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tiết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kiệm</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lợi</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ích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kinh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tế</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chung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biểu</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hiện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bằng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kết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quả</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tiếp</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nhận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bằng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tiết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kiệm</a:t>
            </a:r>
            <a:r>
              <a:rPr lang="en-US" sz="2400" dirty="0">
                <a:solidFill>
                  <a:srgbClr val="333333"/>
                </a:solidFill>
                <a:effectLst/>
                <a:latin typeface="Times New Roman" panose="02020603050405020304" pitchFamily="18" charset="0"/>
                <a:ea typeface="Batang" panose="02030600000101010101" pitchFamily="18" charset="-127"/>
              </a:rPr>
              <a:t> chi </a:t>
            </a:r>
            <a:r>
              <a:rPr lang="en-US" sz="2400" dirty="0" err="1">
                <a:solidFill>
                  <a:srgbClr val="333333"/>
                </a:solidFill>
                <a:effectLst/>
                <a:latin typeface="Times New Roman" panose="02020603050405020304" pitchFamily="18" charset="0"/>
                <a:ea typeface="Batang" panose="02030600000101010101" pitchFamily="18" charset="-127"/>
              </a:rPr>
              <a:t>phí</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tiền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của</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thời</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gian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sử</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dụng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sản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phẩm</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bằng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giảm</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thiệt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hại</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cho</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môi</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trường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môi</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sinh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của</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xã</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hội</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Sản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phẩm</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vật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chất</a:t>
            </a:r>
            <a:r>
              <a:rPr lang="en-US" sz="2400" dirty="0">
                <a:solidFill>
                  <a:srgbClr val="333333"/>
                </a:solidFill>
                <a:effectLst/>
                <a:latin typeface="Times New Roman" panose="02020603050405020304" pitchFamily="18" charset="0"/>
                <a:ea typeface="Batang" panose="02030600000101010101" pitchFamily="18" charset="-127"/>
              </a:rPr>
              <a:t> do </a:t>
            </a:r>
            <a:r>
              <a:rPr lang="en-US" sz="2400" dirty="0" err="1">
                <a:solidFill>
                  <a:srgbClr val="333333"/>
                </a:solidFill>
                <a:effectLst/>
                <a:latin typeface="Times New Roman" panose="02020603050405020304" pitchFamily="18" charset="0"/>
                <a:ea typeface="Batang" panose="02030600000101010101" pitchFamily="18" charset="-127"/>
              </a:rPr>
              <a:t>các</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ngành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sản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xuất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vật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chất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của</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nền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kinh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tế</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quốc</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dân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tạo</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ra</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như</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sản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phẩm</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công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nghiệp</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nông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nghiệp</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Những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sản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phẩm</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này</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góp</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phần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làm</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tăng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thêm</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của</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cải</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vật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chất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cho</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xã</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hội</a:t>
            </a:r>
            <a:r>
              <a:rPr lang="en-US" sz="2400" dirty="0">
                <a:solidFill>
                  <a:srgbClr val="333333"/>
                </a:solidFill>
                <a:effectLst/>
                <a:latin typeface="Times New Roman" panose="02020603050405020304" pitchFamily="18" charset="0"/>
                <a:ea typeface="Batang" panose="02030600000101010101" pitchFamily="18" charset="-127"/>
              </a:rPr>
              <a:t>.</a:t>
            </a:r>
            <a:endParaRPr lang="en-US" sz="2400" dirty="0">
              <a:effectLst/>
              <a:latin typeface="Times New Roman" panose="02020603050405020304" pitchFamily="18" charset="0"/>
              <a:ea typeface="Batang" panose="02030600000101010101" pitchFamily="18" charset="-127"/>
            </a:endParaRPr>
          </a:p>
        </p:txBody>
      </p:sp>
      <p:sp>
        <p:nvSpPr>
          <p:cNvPr id="7" name="TextBox 6">
            <a:extLst>
              <a:ext uri="{FF2B5EF4-FFF2-40B4-BE49-F238E27FC236}">
                <a16:creationId xmlns:a16="http://schemas.microsoft.com/office/drawing/2014/main" id="{9D4FF1F2-2018-E71D-CFCF-69AFD0F43D1B}"/>
              </a:ext>
            </a:extLst>
          </p:cNvPr>
          <p:cNvSpPr txBox="1"/>
          <p:nvPr/>
        </p:nvSpPr>
        <p:spPr>
          <a:xfrm>
            <a:off x="762000" y="3658106"/>
            <a:ext cx="10668000" cy="1938992"/>
          </a:xfrm>
          <a:prstGeom prst="rect">
            <a:avLst/>
          </a:prstGeom>
          <a:noFill/>
        </p:spPr>
        <p:txBody>
          <a:bodyPr wrap="square">
            <a:spAutoFit/>
          </a:bodyPr>
          <a:lstStyle/>
          <a:p>
            <a:r>
              <a:rPr lang="en-US" sz="2400" dirty="0">
                <a:solidFill>
                  <a:srgbClr val="333333"/>
                </a:solidFill>
                <a:effectLst/>
                <a:latin typeface="Times New Roman" panose="02020603050405020304" pitchFamily="18" charset="0"/>
                <a:ea typeface="Batang" panose="02030600000101010101" pitchFamily="18" charset="-127"/>
              </a:rPr>
              <a:t> - </a:t>
            </a:r>
            <a:r>
              <a:rPr lang="en-US" sz="2400" dirty="0" err="1">
                <a:solidFill>
                  <a:srgbClr val="333333"/>
                </a:solidFill>
                <a:effectLst/>
                <a:latin typeface="Times New Roman" panose="02020603050405020304" pitchFamily="18" charset="0"/>
                <a:ea typeface="Batang" panose="02030600000101010101" pitchFamily="18" charset="-127"/>
              </a:rPr>
              <a:t>Sản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phẩm</a:t>
            </a:r>
            <a:r>
              <a:rPr lang="en-US" sz="2400" dirty="0">
                <a:solidFill>
                  <a:srgbClr val="333333"/>
                </a:solidFill>
                <a:effectLst/>
                <a:latin typeface="Times New Roman" panose="02020603050405020304" pitchFamily="18" charset="0"/>
                <a:ea typeface="Batang" panose="02030600000101010101" pitchFamily="18" charset="-127"/>
              </a:rPr>
              <a:t> phi </a:t>
            </a:r>
            <a:r>
              <a:rPr lang="en-US" sz="2400" dirty="0" err="1">
                <a:solidFill>
                  <a:srgbClr val="333333"/>
                </a:solidFill>
                <a:effectLst/>
                <a:latin typeface="Times New Roman" panose="02020603050405020304" pitchFamily="18" charset="0"/>
                <a:ea typeface="Batang" panose="02030600000101010101" pitchFamily="18" charset="-127"/>
              </a:rPr>
              <a:t>vật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chất</a:t>
            </a:r>
            <a:r>
              <a:rPr lang="en-US" sz="2400" dirty="0">
                <a:solidFill>
                  <a:srgbClr val="333333"/>
                </a:solidFill>
                <a:effectLst/>
                <a:latin typeface="Times New Roman" panose="02020603050405020304" pitchFamily="18" charset="0"/>
                <a:ea typeface="Batang" panose="02030600000101010101" pitchFamily="18" charset="-127"/>
              </a:rPr>
              <a:t> (hay </a:t>
            </a:r>
            <a:r>
              <a:rPr lang="en-US" sz="2400" dirty="0" err="1">
                <a:solidFill>
                  <a:srgbClr val="333333"/>
                </a:solidFill>
                <a:effectLst/>
                <a:latin typeface="Times New Roman" panose="02020603050405020304" pitchFamily="18" charset="0"/>
                <a:ea typeface="Batang" panose="02030600000101010101" pitchFamily="18" charset="-127"/>
              </a:rPr>
              <a:t>sản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phẩm</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dịch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vụ</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không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biểu</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hiện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thành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một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loại</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sản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phẩm</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có</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thể</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cân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đo</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đong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đếm</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được</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Những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sản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phẩm</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này</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chỉ</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có</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thể</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đếm</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được</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theo</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thanh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độ</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định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danh</a:t>
            </a:r>
            <a:r>
              <a:rPr lang="en-US" sz="2400" dirty="0">
                <a:solidFill>
                  <a:srgbClr val="333333"/>
                </a:solidFill>
                <a:effectLst/>
                <a:latin typeface="Times New Roman" panose="02020603050405020304" pitchFamily="18" charset="0"/>
                <a:ea typeface="Batang" panose="02030600000101010101" pitchFamily="18" charset="-127"/>
              </a:rPr>
              <a:t>(</a:t>
            </a:r>
            <a:r>
              <a:rPr lang="en-US" sz="2400" dirty="0" err="1">
                <a:solidFill>
                  <a:srgbClr val="333333"/>
                </a:solidFill>
                <a:effectLst/>
                <a:latin typeface="Times New Roman" panose="02020603050405020304" pitchFamily="18" charset="0"/>
                <a:ea typeface="Batang" panose="02030600000101010101" pitchFamily="18" charset="-127"/>
              </a:rPr>
              <a:t>số</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buổi</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biểu</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diễn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số</a:t>
            </a:r>
            <a:r>
              <a:rPr lang="en-US" sz="2400" dirty="0">
                <a:solidFill>
                  <a:srgbClr val="333333"/>
                </a:solidFill>
                <a:effectLst/>
                <a:latin typeface="Times New Roman" panose="02020603050405020304" pitchFamily="18" charset="0"/>
                <a:ea typeface="Batang" panose="02030600000101010101" pitchFamily="18" charset="-127"/>
              </a:rPr>
              <a:t> ca </a:t>
            </a:r>
            <a:r>
              <a:rPr lang="en-US" sz="2400" dirty="0" err="1">
                <a:solidFill>
                  <a:srgbClr val="333333"/>
                </a:solidFill>
                <a:effectLst/>
                <a:latin typeface="Times New Roman" panose="02020603050405020304" pitchFamily="18" charset="0"/>
                <a:ea typeface="Batang" panose="02030600000101010101" pitchFamily="18" charset="-127"/>
              </a:rPr>
              <a:t>phẩu</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thuật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Quá</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trình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sản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xuất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và</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tiêu</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dùng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dịch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vụ</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thường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xẩy</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ra</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cùng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một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thời</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điểm</a:t>
            </a:r>
            <a:r>
              <a:rPr lang="en-US" sz="2400" dirty="0">
                <a:solidFill>
                  <a:srgbClr val="333333"/>
                </a:solidFill>
                <a:effectLst/>
                <a:latin typeface="Times New Roman" panose="02020603050405020304" pitchFamily="18" charset="0"/>
                <a:ea typeface="Batang" panose="02030600000101010101" pitchFamily="18" charset="-127"/>
              </a:rPr>
              <a:t>. Do </a:t>
            </a:r>
            <a:r>
              <a:rPr lang="en-US" sz="2400" dirty="0" err="1">
                <a:solidFill>
                  <a:srgbClr val="333333"/>
                </a:solidFill>
                <a:effectLst/>
                <a:latin typeface="Times New Roman" panose="02020603050405020304" pitchFamily="18" charset="0"/>
                <a:ea typeface="Batang" panose="02030600000101010101" pitchFamily="18" charset="-127"/>
              </a:rPr>
              <a:t>đó</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việc</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lựa</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chọn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tiêu</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dùng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được</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thực</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hiện</a:t>
            </a:r>
            <a:r>
              <a:rPr lang="en-US" sz="2400" dirty="0">
                <a:solidFill>
                  <a:srgbClr val="333333"/>
                </a:solidFill>
                <a:effectLst/>
                <a:latin typeface="Times New Roman" panose="02020603050405020304" pitchFamily="18" charset="0"/>
                <a:ea typeface="Batang" panose="02030600000101010101" pitchFamily="18" charset="-127"/>
              </a:rPr>
              <a:t> </a:t>
            </a:r>
            <a:endParaRPr lang="en-US" dirty="0"/>
          </a:p>
        </p:txBody>
      </p:sp>
    </p:spTree>
    <p:extLst>
      <p:ext uri="{BB962C8B-B14F-4D97-AF65-F5344CB8AC3E}">
        <p14:creationId xmlns:p14="http://schemas.microsoft.com/office/powerpoint/2010/main" val="26878932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62B355E-423D-57ED-0195-4C8E5B4D8194}"/>
              </a:ext>
            </a:extLst>
          </p:cNvPr>
          <p:cNvSpPr txBox="1"/>
          <p:nvPr/>
        </p:nvSpPr>
        <p:spPr>
          <a:xfrm>
            <a:off x="598714" y="254867"/>
            <a:ext cx="10657114" cy="6478697"/>
          </a:xfrm>
          <a:prstGeom prst="rect">
            <a:avLst/>
          </a:prstGeom>
          <a:noFill/>
        </p:spPr>
        <p:txBody>
          <a:bodyPr wrap="square">
            <a:spAutoFit/>
          </a:bodyPr>
          <a:lstStyle/>
          <a:p>
            <a:pPr algn="just">
              <a:spcBef>
                <a:spcPts val="600"/>
              </a:spcBef>
              <a:buNone/>
            </a:pPr>
            <a:r>
              <a:rPr lang="en-US" sz="2000" dirty="0">
                <a:solidFill>
                  <a:srgbClr val="333333"/>
                </a:solidFill>
                <a:effectLst/>
                <a:latin typeface="Times New Roman" panose="02020603050405020304" pitchFamily="18" charset="0"/>
                <a:ea typeface="Batang" panose="02030600000101010101" pitchFamily="18" charset="-127"/>
              </a:rPr>
              <a:t>1.3. Các </a:t>
            </a:r>
            <a:r>
              <a:rPr lang="en-US" sz="2000" dirty="0" err="1">
                <a:solidFill>
                  <a:srgbClr val="333333"/>
                </a:solidFill>
                <a:effectLst/>
                <a:latin typeface="Times New Roman" panose="02020603050405020304" pitchFamily="18" charset="0"/>
                <a:ea typeface="Batang" panose="02030600000101010101" pitchFamily="18" charset="-127"/>
              </a:rPr>
              <a:t>dạng</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biểu</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hiện</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kết</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quả</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hoạt</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động</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sản</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xuất</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của</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doanh</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nghiệp</a:t>
            </a:r>
            <a:r>
              <a:rPr lang="en-US" sz="2000" dirty="0">
                <a:solidFill>
                  <a:srgbClr val="333333"/>
                </a:solidFill>
                <a:effectLst/>
                <a:latin typeface="Times New Roman" panose="02020603050405020304" pitchFamily="18" charset="0"/>
                <a:ea typeface="Batang" panose="02030600000101010101" pitchFamily="18" charset="-127"/>
              </a:rPr>
              <a:t>	</a:t>
            </a:r>
            <a:endParaRPr lang="en-US" sz="2000" dirty="0">
              <a:effectLst/>
              <a:latin typeface="Times New Roman" panose="02020603050405020304" pitchFamily="18" charset="0"/>
              <a:ea typeface="Batang" panose="02030600000101010101" pitchFamily="18" charset="-127"/>
            </a:endParaRPr>
          </a:p>
          <a:p>
            <a:pPr algn="just">
              <a:spcBef>
                <a:spcPts val="600"/>
              </a:spcBef>
              <a:buNone/>
            </a:pP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Kết</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thúc</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một</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khoảng</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thời</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gian</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nhất</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định</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kết</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quả</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hoạt</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động</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sản</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xuất</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kinh</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doanh</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có</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thể</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tồn</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tại</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dưới</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nhiều</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dạng</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khác</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nhau</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chứ</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không</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chỉ</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có</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một</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dạng</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là</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thành</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phẩm</a:t>
            </a:r>
            <a:r>
              <a:rPr lang="en-US" sz="2000" dirty="0">
                <a:solidFill>
                  <a:srgbClr val="333333"/>
                </a:solidFill>
                <a:effectLst/>
                <a:latin typeface="Times New Roman" panose="02020603050405020304" pitchFamily="18" charset="0"/>
                <a:ea typeface="Batang" panose="02030600000101010101" pitchFamily="18" charset="-127"/>
              </a:rPr>
              <a:t>.      </a:t>
            </a:r>
            <a:endParaRPr lang="en-US" sz="2000" dirty="0">
              <a:effectLst/>
              <a:latin typeface="Times New Roman" panose="02020603050405020304" pitchFamily="18" charset="0"/>
              <a:ea typeface="Batang" panose="02030600000101010101" pitchFamily="18" charset="-127"/>
            </a:endParaRPr>
          </a:p>
          <a:p>
            <a:pPr algn="just">
              <a:spcBef>
                <a:spcPts val="600"/>
              </a:spcBef>
              <a:buNone/>
            </a:pPr>
            <a:r>
              <a:rPr lang="en-US" sz="2000" i="1" dirty="0">
                <a:solidFill>
                  <a:srgbClr val="333333"/>
                </a:solidFill>
                <a:effectLst/>
                <a:latin typeface="Times New Roman" panose="02020603050405020304" pitchFamily="18" charset="0"/>
                <a:ea typeface="Batang" panose="02030600000101010101" pitchFamily="18" charset="-127"/>
              </a:rPr>
              <a:t> </a:t>
            </a:r>
            <a:r>
              <a:rPr lang="en-US" sz="2000" i="1" spc="-30" dirty="0">
                <a:solidFill>
                  <a:srgbClr val="333333"/>
                </a:solidFill>
                <a:effectLst/>
                <a:latin typeface="Times New Roman" panose="02020603050405020304" pitchFamily="18" charset="0"/>
                <a:ea typeface="Batang" panose="02030600000101010101" pitchFamily="18" charset="-127"/>
              </a:rPr>
              <a:t>- Thành </a:t>
            </a:r>
            <a:r>
              <a:rPr lang="en-US" sz="2000" i="1" spc="-30" dirty="0" err="1">
                <a:solidFill>
                  <a:srgbClr val="333333"/>
                </a:solidFill>
                <a:effectLst/>
                <a:latin typeface="Times New Roman" panose="02020603050405020304" pitchFamily="18" charset="0"/>
                <a:ea typeface="Batang" panose="02030600000101010101" pitchFamily="18" charset="-127"/>
              </a:rPr>
              <a:t>phẩm</a:t>
            </a:r>
            <a:r>
              <a:rPr lang="en-US" sz="2000" spc="-30" dirty="0">
                <a:solidFill>
                  <a:srgbClr val="333333"/>
                </a:solidFill>
                <a:effectLst/>
                <a:latin typeface="Times New Roman" panose="02020603050405020304" pitchFamily="18" charset="0"/>
                <a:ea typeface="Batang" panose="02030600000101010101" pitchFamily="18" charset="-127"/>
              </a:rPr>
              <a:t>:</a:t>
            </a:r>
            <a:endParaRPr lang="en-US" sz="2000" dirty="0">
              <a:effectLst/>
              <a:latin typeface="Times New Roman" panose="02020603050405020304" pitchFamily="18" charset="0"/>
              <a:ea typeface="Batang" panose="02030600000101010101" pitchFamily="18" charset="-127"/>
            </a:endParaRPr>
          </a:p>
          <a:p>
            <a:pPr marL="342900" indent="-342900" algn="just">
              <a:spcBef>
                <a:spcPts val="600"/>
              </a:spcBef>
              <a:buFontTx/>
              <a:buChar char="-"/>
            </a:pPr>
            <a:r>
              <a:rPr lang="en-US" sz="2000" i="1" dirty="0">
                <a:solidFill>
                  <a:srgbClr val="333333"/>
                </a:solidFill>
                <a:effectLst/>
                <a:latin typeface="Times New Roman" panose="02020603050405020304" pitchFamily="18" charset="0"/>
                <a:ea typeface="Batang" panose="02030600000101010101" pitchFamily="18" charset="-127"/>
              </a:rPr>
              <a:t>Bán </a:t>
            </a:r>
            <a:r>
              <a:rPr lang="en-US" sz="2000" i="1" dirty="0" err="1">
                <a:solidFill>
                  <a:srgbClr val="333333"/>
                </a:solidFill>
                <a:effectLst/>
                <a:latin typeface="Times New Roman" panose="02020603050405020304" pitchFamily="18" charset="0"/>
                <a:ea typeface="Batang" panose="02030600000101010101" pitchFamily="18" charset="-127"/>
              </a:rPr>
              <a:t>thành</a:t>
            </a:r>
            <a:r>
              <a:rPr lang="en-US" sz="2000" i="1" dirty="0">
                <a:solidFill>
                  <a:srgbClr val="333333"/>
                </a:solidFill>
                <a:effectLst/>
                <a:latin typeface="Times New Roman" panose="02020603050405020304" pitchFamily="18" charset="0"/>
                <a:ea typeface="Batang" panose="02030600000101010101" pitchFamily="18" charset="-127"/>
              </a:rPr>
              <a:t> </a:t>
            </a:r>
            <a:r>
              <a:rPr lang="en-US" sz="2000" i="1" dirty="0" err="1">
                <a:solidFill>
                  <a:srgbClr val="333333"/>
                </a:solidFill>
                <a:effectLst/>
                <a:latin typeface="Times New Roman" panose="02020603050405020304" pitchFamily="18" charset="0"/>
                <a:ea typeface="Batang" panose="02030600000101010101" pitchFamily="18" charset="-127"/>
              </a:rPr>
              <a:t>phẩm</a:t>
            </a:r>
            <a:endParaRPr lang="en-US" sz="2000" i="1" dirty="0">
              <a:solidFill>
                <a:srgbClr val="333333"/>
              </a:solidFill>
              <a:latin typeface="Times New Roman" panose="02020603050405020304" pitchFamily="18" charset="0"/>
              <a:ea typeface="Batang" panose="02030600000101010101" pitchFamily="18" charset="-127"/>
            </a:endParaRPr>
          </a:p>
          <a:p>
            <a:pPr marL="342900" indent="-342900" algn="just">
              <a:spcBef>
                <a:spcPts val="600"/>
              </a:spcBef>
              <a:buFontTx/>
              <a:buChar char="-"/>
            </a:pPr>
            <a:r>
              <a:rPr lang="en-US" sz="2000" i="1" spc="-30" dirty="0" err="1">
                <a:solidFill>
                  <a:srgbClr val="333333"/>
                </a:solidFill>
                <a:effectLst/>
                <a:latin typeface="Times New Roman" panose="02020603050405020304" pitchFamily="18" charset="0"/>
                <a:ea typeface="Batang" panose="02030600000101010101" pitchFamily="18" charset="-127"/>
              </a:rPr>
              <a:t>Tại</a:t>
            </a:r>
            <a:r>
              <a:rPr lang="en-US" sz="2000" i="1" spc="-30" dirty="0">
                <a:solidFill>
                  <a:srgbClr val="333333"/>
                </a:solidFill>
                <a:effectLst/>
                <a:latin typeface="Times New Roman" panose="02020603050405020304" pitchFamily="18" charset="0"/>
                <a:ea typeface="Batang" panose="02030600000101010101" pitchFamily="18" charset="-127"/>
              </a:rPr>
              <a:t> </a:t>
            </a:r>
            <a:r>
              <a:rPr lang="en-US" sz="2000" i="1" spc="-30" dirty="0" err="1">
                <a:solidFill>
                  <a:srgbClr val="333333"/>
                </a:solidFill>
                <a:effectLst/>
                <a:latin typeface="Times New Roman" panose="02020603050405020304" pitchFamily="18" charset="0"/>
                <a:ea typeface="Batang" panose="02030600000101010101" pitchFamily="18" charset="-127"/>
              </a:rPr>
              <a:t>chế</a:t>
            </a:r>
            <a:r>
              <a:rPr lang="en-US" sz="2000" i="1" spc="-30" dirty="0">
                <a:solidFill>
                  <a:srgbClr val="333333"/>
                </a:solidFill>
                <a:effectLst/>
                <a:latin typeface="Times New Roman" panose="02020603050405020304" pitchFamily="18" charset="0"/>
                <a:ea typeface="Batang" panose="02030600000101010101" pitchFamily="18" charset="-127"/>
              </a:rPr>
              <a:t> </a:t>
            </a:r>
            <a:r>
              <a:rPr lang="en-US" sz="2000" i="1" spc="-30" dirty="0" err="1">
                <a:solidFill>
                  <a:srgbClr val="333333"/>
                </a:solidFill>
                <a:effectLst/>
                <a:latin typeface="Times New Roman" panose="02020603050405020304" pitchFamily="18" charset="0"/>
                <a:ea typeface="Batang" panose="02030600000101010101" pitchFamily="18" charset="-127"/>
              </a:rPr>
              <a:t>phẩm</a:t>
            </a:r>
            <a:r>
              <a:rPr lang="en-US" sz="2000" i="1" spc="-30" dirty="0">
                <a:solidFill>
                  <a:srgbClr val="333333"/>
                </a:solidFill>
                <a:effectLst/>
                <a:latin typeface="Times New Roman" panose="02020603050405020304" pitchFamily="18" charset="0"/>
                <a:ea typeface="Batang" panose="02030600000101010101" pitchFamily="18" charset="-127"/>
              </a:rPr>
              <a:t>:</a:t>
            </a:r>
            <a:r>
              <a:rPr lang="en-US" sz="2000" spc="-30" dirty="0">
                <a:solidFill>
                  <a:srgbClr val="333333"/>
                </a:solidFill>
                <a:effectLst/>
                <a:latin typeface="Times New Roman" panose="02020603050405020304" pitchFamily="18" charset="0"/>
                <a:ea typeface="Batang" panose="02030600000101010101" pitchFamily="18" charset="-127"/>
              </a:rPr>
              <a:t> </a:t>
            </a:r>
            <a:r>
              <a:rPr lang="en-US" sz="2000" spc="-30" dirty="0" err="1">
                <a:solidFill>
                  <a:srgbClr val="333333"/>
                </a:solidFill>
                <a:effectLst/>
                <a:latin typeface="Times New Roman" panose="02020603050405020304" pitchFamily="18" charset="0"/>
                <a:ea typeface="Batang" panose="02030600000101010101" pitchFamily="18" charset="-127"/>
              </a:rPr>
              <a:t>Cũng</a:t>
            </a:r>
            <a:r>
              <a:rPr lang="en-US" sz="2000" spc="-30" dirty="0">
                <a:solidFill>
                  <a:srgbClr val="333333"/>
                </a:solidFill>
                <a:effectLst/>
                <a:latin typeface="Times New Roman" panose="02020603050405020304" pitchFamily="18" charset="0"/>
                <a:ea typeface="Batang" panose="02030600000101010101" pitchFamily="18" charset="-127"/>
              </a:rPr>
              <a:t> </a:t>
            </a:r>
            <a:r>
              <a:rPr lang="en-US" sz="2000" spc="-30" dirty="0" err="1">
                <a:solidFill>
                  <a:srgbClr val="333333"/>
                </a:solidFill>
                <a:effectLst/>
                <a:latin typeface="Times New Roman" panose="02020603050405020304" pitchFamily="18" charset="0"/>
                <a:ea typeface="Batang" panose="02030600000101010101" pitchFamily="18" charset="-127"/>
              </a:rPr>
              <a:t>giống</a:t>
            </a:r>
            <a:r>
              <a:rPr lang="en-US" sz="2000" spc="-30" dirty="0">
                <a:solidFill>
                  <a:srgbClr val="333333"/>
                </a:solidFill>
                <a:effectLst/>
                <a:latin typeface="Times New Roman" panose="02020603050405020304" pitchFamily="18" charset="0"/>
                <a:ea typeface="Batang" panose="02030600000101010101" pitchFamily="18" charset="-127"/>
              </a:rPr>
              <a:t> </a:t>
            </a:r>
            <a:r>
              <a:rPr lang="en-US" sz="2000" spc="-30" dirty="0" err="1">
                <a:solidFill>
                  <a:srgbClr val="333333"/>
                </a:solidFill>
                <a:effectLst/>
                <a:latin typeface="Times New Roman" panose="02020603050405020304" pitchFamily="18" charset="0"/>
                <a:ea typeface="Batang" panose="02030600000101010101" pitchFamily="18" charset="-127"/>
              </a:rPr>
              <a:t>như</a:t>
            </a:r>
            <a:r>
              <a:rPr lang="en-US" sz="2000" spc="-30" dirty="0">
                <a:solidFill>
                  <a:srgbClr val="333333"/>
                </a:solidFill>
                <a:effectLst/>
                <a:latin typeface="Times New Roman" panose="02020603050405020304" pitchFamily="18" charset="0"/>
                <a:ea typeface="Batang" panose="02030600000101010101" pitchFamily="18" charset="-127"/>
              </a:rPr>
              <a:t> </a:t>
            </a:r>
            <a:r>
              <a:rPr lang="en-US" sz="2000" spc="-30" dirty="0" err="1">
                <a:solidFill>
                  <a:srgbClr val="333333"/>
                </a:solidFill>
                <a:effectLst/>
                <a:latin typeface="Times New Roman" panose="02020603050405020304" pitchFamily="18" charset="0"/>
                <a:ea typeface="Batang" panose="02030600000101010101" pitchFamily="18" charset="-127"/>
              </a:rPr>
              <a:t>bán</a:t>
            </a:r>
            <a:r>
              <a:rPr lang="en-US" sz="2000" spc="-30" dirty="0">
                <a:solidFill>
                  <a:srgbClr val="333333"/>
                </a:solidFill>
                <a:effectLst/>
                <a:latin typeface="Times New Roman" panose="02020603050405020304" pitchFamily="18" charset="0"/>
                <a:ea typeface="Batang" panose="02030600000101010101" pitchFamily="18" charset="-127"/>
              </a:rPr>
              <a:t> </a:t>
            </a:r>
            <a:r>
              <a:rPr lang="en-US" sz="2000" spc="-30" dirty="0" err="1">
                <a:solidFill>
                  <a:srgbClr val="333333"/>
                </a:solidFill>
                <a:effectLst/>
                <a:latin typeface="Times New Roman" panose="02020603050405020304" pitchFamily="18" charset="0"/>
                <a:ea typeface="Batang" panose="02030600000101010101" pitchFamily="18" charset="-127"/>
              </a:rPr>
              <a:t>thành</a:t>
            </a:r>
            <a:r>
              <a:rPr lang="en-US" sz="2000" spc="-30" dirty="0">
                <a:solidFill>
                  <a:srgbClr val="333333"/>
                </a:solidFill>
                <a:effectLst/>
                <a:latin typeface="Times New Roman" panose="02020603050405020304" pitchFamily="18" charset="0"/>
                <a:ea typeface="Batang" panose="02030600000101010101" pitchFamily="18" charset="-127"/>
              </a:rPr>
              <a:t> </a:t>
            </a:r>
            <a:r>
              <a:rPr lang="en-US" sz="2000" spc="-30" dirty="0" err="1">
                <a:solidFill>
                  <a:srgbClr val="333333"/>
                </a:solidFill>
                <a:effectLst/>
                <a:latin typeface="Times New Roman" panose="02020603050405020304" pitchFamily="18" charset="0"/>
                <a:ea typeface="Batang" panose="02030600000101010101" pitchFamily="18" charset="-127"/>
              </a:rPr>
              <a:t>phẩm</a:t>
            </a:r>
            <a:r>
              <a:rPr lang="en-US" sz="2000" spc="-30" dirty="0">
                <a:solidFill>
                  <a:srgbClr val="333333"/>
                </a:solidFill>
                <a:effectLst/>
                <a:latin typeface="Times New Roman" panose="02020603050405020304" pitchFamily="18" charset="0"/>
                <a:ea typeface="Batang" panose="02030600000101010101" pitchFamily="18" charset="-127"/>
              </a:rPr>
              <a:t> </a:t>
            </a:r>
            <a:r>
              <a:rPr lang="en-US" sz="2000" spc="-30" dirty="0" err="1">
                <a:solidFill>
                  <a:srgbClr val="333333"/>
                </a:solidFill>
                <a:effectLst/>
                <a:latin typeface="Times New Roman" panose="02020603050405020304" pitchFamily="18" charset="0"/>
                <a:ea typeface="Batang" panose="02030600000101010101" pitchFamily="18" charset="-127"/>
              </a:rPr>
              <a:t>nhưng</a:t>
            </a:r>
            <a:r>
              <a:rPr lang="en-US" sz="2000" spc="-30" dirty="0">
                <a:solidFill>
                  <a:srgbClr val="333333"/>
                </a:solidFill>
                <a:effectLst/>
                <a:latin typeface="Times New Roman" panose="02020603050405020304" pitchFamily="18" charset="0"/>
                <a:ea typeface="Batang" panose="02030600000101010101" pitchFamily="18" charset="-127"/>
              </a:rPr>
              <a:t> </a:t>
            </a:r>
            <a:r>
              <a:rPr lang="en-US" sz="2000" spc="-30" dirty="0" err="1">
                <a:solidFill>
                  <a:srgbClr val="333333"/>
                </a:solidFill>
                <a:effectLst/>
                <a:latin typeface="Times New Roman" panose="02020603050405020304" pitchFamily="18" charset="0"/>
                <a:ea typeface="Batang" panose="02030600000101010101" pitchFamily="18" charset="-127"/>
              </a:rPr>
              <a:t>không</a:t>
            </a:r>
            <a:r>
              <a:rPr lang="en-US" sz="2000" spc="-30" dirty="0">
                <a:solidFill>
                  <a:srgbClr val="333333"/>
                </a:solidFill>
                <a:effectLst/>
                <a:latin typeface="Times New Roman" panose="02020603050405020304" pitchFamily="18" charset="0"/>
                <a:ea typeface="Batang" panose="02030600000101010101" pitchFamily="18" charset="-127"/>
              </a:rPr>
              <a:t> </a:t>
            </a:r>
            <a:r>
              <a:rPr lang="en-US" sz="2000" spc="-30" dirty="0" err="1">
                <a:solidFill>
                  <a:srgbClr val="333333"/>
                </a:solidFill>
                <a:effectLst/>
                <a:latin typeface="Times New Roman" panose="02020603050405020304" pitchFamily="18" charset="0"/>
                <a:ea typeface="Batang" panose="02030600000101010101" pitchFamily="18" charset="-127"/>
              </a:rPr>
              <a:t>có</a:t>
            </a:r>
            <a:r>
              <a:rPr lang="en-US" sz="2000" spc="-30" dirty="0">
                <a:solidFill>
                  <a:srgbClr val="333333"/>
                </a:solidFill>
                <a:effectLst/>
                <a:latin typeface="Times New Roman" panose="02020603050405020304" pitchFamily="18" charset="0"/>
                <a:ea typeface="Batang" panose="02030600000101010101" pitchFamily="18" charset="-127"/>
              </a:rPr>
              <a:t> </a:t>
            </a:r>
            <a:r>
              <a:rPr lang="en-US" sz="2000" spc="-30" dirty="0" err="1">
                <a:solidFill>
                  <a:srgbClr val="333333"/>
                </a:solidFill>
                <a:effectLst/>
                <a:latin typeface="Times New Roman" panose="02020603050405020304" pitchFamily="18" charset="0"/>
                <a:ea typeface="Batang" panose="02030600000101010101" pitchFamily="18" charset="-127"/>
              </a:rPr>
              <a:t>khẳ</a:t>
            </a:r>
            <a:r>
              <a:rPr lang="en-US" sz="2000" spc="-30" dirty="0">
                <a:solidFill>
                  <a:srgbClr val="333333"/>
                </a:solidFill>
                <a:effectLst/>
                <a:latin typeface="Times New Roman" panose="02020603050405020304" pitchFamily="18" charset="0"/>
                <a:ea typeface="Batang" panose="02030600000101010101" pitchFamily="18" charset="-127"/>
              </a:rPr>
              <a:t> </a:t>
            </a:r>
            <a:r>
              <a:rPr lang="en-US" sz="2000" spc="-30" dirty="0" err="1">
                <a:solidFill>
                  <a:srgbClr val="333333"/>
                </a:solidFill>
                <a:effectLst/>
                <a:latin typeface="Times New Roman" panose="02020603050405020304" pitchFamily="18" charset="0"/>
                <a:ea typeface="Batang" panose="02030600000101010101" pitchFamily="18" charset="-127"/>
              </a:rPr>
              <a:t>năng</a:t>
            </a:r>
            <a:r>
              <a:rPr lang="en-US" sz="2000" spc="-30" dirty="0">
                <a:solidFill>
                  <a:srgbClr val="333333"/>
                </a:solidFill>
                <a:effectLst/>
                <a:latin typeface="Times New Roman" panose="02020603050405020304" pitchFamily="18" charset="0"/>
                <a:ea typeface="Batang" panose="02030600000101010101" pitchFamily="18" charset="-127"/>
              </a:rPr>
              <a:t> </a:t>
            </a:r>
            <a:r>
              <a:rPr lang="en-US" sz="2000" spc="-30" dirty="0" err="1">
                <a:solidFill>
                  <a:srgbClr val="333333"/>
                </a:solidFill>
                <a:effectLst/>
                <a:latin typeface="Times New Roman" panose="02020603050405020304" pitchFamily="18" charset="0"/>
                <a:ea typeface="Batang" panose="02030600000101010101" pitchFamily="18" charset="-127"/>
              </a:rPr>
              <a:t>tiêu</a:t>
            </a:r>
            <a:r>
              <a:rPr lang="en-US" sz="2000" spc="-30" dirty="0">
                <a:solidFill>
                  <a:srgbClr val="333333"/>
                </a:solidFill>
                <a:effectLst/>
                <a:latin typeface="Times New Roman" panose="02020603050405020304" pitchFamily="18" charset="0"/>
                <a:ea typeface="Batang" panose="02030600000101010101" pitchFamily="18" charset="-127"/>
              </a:rPr>
              <a:t> </a:t>
            </a:r>
            <a:r>
              <a:rPr lang="en-US" sz="2000" spc="-30" dirty="0" err="1">
                <a:solidFill>
                  <a:srgbClr val="333333"/>
                </a:solidFill>
                <a:effectLst/>
                <a:latin typeface="Times New Roman" panose="02020603050405020304" pitchFamily="18" charset="0"/>
                <a:ea typeface="Batang" panose="02030600000101010101" pitchFamily="18" charset="-127"/>
              </a:rPr>
              <a:t>thụ</a:t>
            </a:r>
            <a:r>
              <a:rPr lang="en-US" sz="2000" spc="-30" dirty="0">
                <a:solidFill>
                  <a:srgbClr val="333333"/>
                </a:solidFill>
                <a:effectLst/>
                <a:latin typeface="Times New Roman" panose="02020603050405020304" pitchFamily="18" charset="0"/>
                <a:ea typeface="Batang" panose="02030600000101010101" pitchFamily="18" charset="-127"/>
              </a:rPr>
              <a:t>.</a:t>
            </a:r>
            <a:endParaRPr lang="en-US" sz="2000" spc="-30" dirty="0">
              <a:latin typeface="Times New Roman" panose="02020603050405020304" pitchFamily="18" charset="0"/>
              <a:ea typeface="Batang" panose="02030600000101010101" pitchFamily="18" charset="-127"/>
            </a:endParaRPr>
          </a:p>
          <a:p>
            <a:pPr marL="342900" indent="-342900" algn="just">
              <a:spcBef>
                <a:spcPts val="600"/>
              </a:spcBef>
              <a:buFontTx/>
              <a:buChar char="-"/>
            </a:pPr>
            <a:r>
              <a:rPr lang="en-US" sz="2000" i="1" dirty="0" err="1">
                <a:solidFill>
                  <a:srgbClr val="333333"/>
                </a:solidFill>
                <a:effectLst/>
                <a:latin typeface="Times New Roman" panose="02020603050405020304" pitchFamily="18" charset="0"/>
                <a:ea typeface="Batang" panose="02030600000101010101" pitchFamily="18" charset="-127"/>
              </a:rPr>
              <a:t>Sản</a:t>
            </a:r>
            <a:r>
              <a:rPr lang="en-US" sz="2000" i="1" dirty="0">
                <a:solidFill>
                  <a:srgbClr val="333333"/>
                </a:solidFill>
                <a:effectLst/>
                <a:latin typeface="Times New Roman" panose="02020603050405020304" pitchFamily="18" charset="0"/>
                <a:ea typeface="Batang" panose="02030600000101010101" pitchFamily="18" charset="-127"/>
              </a:rPr>
              <a:t> </a:t>
            </a:r>
            <a:r>
              <a:rPr lang="en-US" sz="2000" i="1" dirty="0" err="1">
                <a:solidFill>
                  <a:srgbClr val="333333"/>
                </a:solidFill>
                <a:effectLst/>
                <a:latin typeface="Times New Roman" panose="02020603050405020304" pitchFamily="18" charset="0"/>
                <a:ea typeface="Batang" panose="02030600000101010101" pitchFamily="18" charset="-127"/>
              </a:rPr>
              <a:t>phẩm</a:t>
            </a:r>
            <a:r>
              <a:rPr lang="en-US" sz="2000" i="1" dirty="0">
                <a:solidFill>
                  <a:srgbClr val="333333"/>
                </a:solidFill>
                <a:effectLst/>
                <a:latin typeface="Times New Roman" panose="02020603050405020304" pitchFamily="18" charset="0"/>
                <a:ea typeface="Batang" panose="02030600000101010101" pitchFamily="18" charset="-127"/>
              </a:rPr>
              <a:t> </a:t>
            </a:r>
            <a:r>
              <a:rPr lang="en-US" sz="2000" i="1" dirty="0" err="1">
                <a:solidFill>
                  <a:srgbClr val="333333"/>
                </a:solidFill>
                <a:effectLst/>
                <a:latin typeface="Times New Roman" panose="02020603050405020304" pitchFamily="18" charset="0"/>
                <a:ea typeface="Batang" panose="02030600000101010101" pitchFamily="18" charset="-127"/>
              </a:rPr>
              <a:t>sản</a:t>
            </a:r>
            <a:r>
              <a:rPr lang="en-US" sz="2000" i="1" dirty="0">
                <a:solidFill>
                  <a:srgbClr val="333333"/>
                </a:solidFill>
                <a:effectLst/>
                <a:latin typeface="Times New Roman" panose="02020603050405020304" pitchFamily="18" charset="0"/>
                <a:ea typeface="Batang" panose="02030600000101010101" pitchFamily="18" charset="-127"/>
              </a:rPr>
              <a:t> </a:t>
            </a:r>
            <a:r>
              <a:rPr lang="en-US" sz="2000" i="1" dirty="0" err="1">
                <a:solidFill>
                  <a:srgbClr val="333333"/>
                </a:solidFill>
                <a:effectLst/>
                <a:latin typeface="Times New Roman" panose="02020603050405020304" pitchFamily="18" charset="0"/>
                <a:ea typeface="Batang" panose="02030600000101010101" pitchFamily="18" charset="-127"/>
              </a:rPr>
              <a:t>xuất</a:t>
            </a:r>
            <a:r>
              <a:rPr lang="en-US" sz="2000" i="1" dirty="0">
                <a:solidFill>
                  <a:srgbClr val="333333"/>
                </a:solidFill>
                <a:effectLst/>
                <a:latin typeface="Times New Roman" panose="02020603050405020304" pitchFamily="18" charset="0"/>
                <a:ea typeface="Batang" panose="02030600000101010101" pitchFamily="18" charset="-127"/>
              </a:rPr>
              <a:t> </a:t>
            </a:r>
            <a:r>
              <a:rPr lang="en-US" sz="2000" i="1" dirty="0" err="1">
                <a:solidFill>
                  <a:srgbClr val="333333"/>
                </a:solidFill>
                <a:effectLst/>
                <a:latin typeface="Times New Roman" panose="02020603050405020304" pitchFamily="18" charset="0"/>
                <a:ea typeface="Batang" panose="02030600000101010101" pitchFamily="18" charset="-127"/>
              </a:rPr>
              <a:t>dở</a:t>
            </a:r>
            <a:r>
              <a:rPr lang="en-US" sz="2000" i="1" dirty="0">
                <a:solidFill>
                  <a:srgbClr val="333333"/>
                </a:solidFill>
                <a:effectLst/>
                <a:latin typeface="Times New Roman" panose="02020603050405020304" pitchFamily="18" charset="0"/>
                <a:ea typeface="Batang" panose="02030600000101010101" pitchFamily="18" charset="-127"/>
              </a:rPr>
              <a:t> dang</a:t>
            </a:r>
            <a:r>
              <a:rPr lang="en-US" sz="2000" dirty="0">
                <a:solidFill>
                  <a:srgbClr val="333333"/>
                </a:solidFill>
                <a:effectLst/>
                <a:latin typeface="Times New Roman" panose="02020603050405020304" pitchFamily="18" charset="0"/>
                <a:ea typeface="Batang" panose="02030600000101010101" pitchFamily="18" charset="-127"/>
              </a:rPr>
              <a:t>: Bao </a:t>
            </a:r>
            <a:r>
              <a:rPr lang="en-US" sz="2000" dirty="0" err="1">
                <a:solidFill>
                  <a:srgbClr val="333333"/>
                </a:solidFill>
                <a:effectLst/>
                <a:latin typeface="Times New Roman" panose="02020603050405020304" pitchFamily="18" charset="0"/>
                <a:ea typeface="Batang" panose="02030600000101010101" pitchFamily="18" charset="-127"/>
              </a:rPr>
              <a:t>gồm</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toàn</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bộ</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bán</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thành</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phẩm</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và</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tại</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chế</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phẩm</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có</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tại</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thời</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điểm</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nghiên</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cứu</a:t>
            </a:r>
            <a:r>
              <a:rPr lang="en-US" sz="2000" dirty="0">
                <a:solidFill>
                  <a:srgbClr val="333333"/>
                </a:solidFill>
                <a:effectLst/>
                <a:latin typeface="Times New Roman" panose="02020603050405020304" pitchFamily="18" charset="0"/>
                <a:ea typeface="Batang" panose="02030600000101010101" pitchFamily="18" charset="-127"/>
              </a:rPr>
              <a:t>.</a:t>
            </a:r>
            <a:endParaRPr lang="en-US" sz="2000" dirty="0">
              <a:latin typeface="Times New Roman" panose="02020603050405020304" pitchFamily="18" charset="0"/>
              <a:ea typeface="Batang" panose="02030600000101010101" pitchFamily="18" charset="-127"/>
            </a:endParaRPr>
          </a:p>
          <a:p>
            <a:pPr marL="342900" indent="-342900" algn="just">
              <a:spcBef>
                <a:spcPts val="600"/>
              </a:spcBef>
              <a:buFontTx/>
              <a:buChar char="-"/>
            </a:pPr>
            <a:r>
              <a:rPr lang="en-US" sz="2000" i="1" dirty="0">
                <a:solidFill>
                  <a:srgbClr val="333333"/>
                </a:solidFill>
                <a:effectLst/>
                <a:latin typeface="Times New Roman" panose="02020603050405020304" pitchFamily="18" charset="0"/>
                <a:ea typeface="Batang" panose="02030600000101010101" pitchFamily="18" charset="-127"/>
              </a:rPr>
              <a:t>- </a:t>
            </a:r>
            <a:r>
              <a:rPr lang="en-US" sz="2000" i="1" dirty="0" err="1">
                <a:solidFill>
                  <a:srgbClr val="333333"/>
                </a:solidFill>
                <a:effectLst/>
                <a:latin typeface="Times New Roman" panose="02020603050405020304" pitchFamily="18" charset="0"/>
                <a:ea typeface="Batang" panose="02030600000101010101" pitchFamily="18" charset="-127"/>
              </a:rPr>
              <a:t>Sản</a:t>
            </a:r>
            <a:r>
              <a:rPr lang="en-US" sz="2000" i="1" dirty="0">
                <a:solidFill>
                  <a:srgbClr val="333333"/>
                </a:solidFill>
                <a:effectLst/>
                <a:latin typeface="Times New Roman" panose="02020603050405020304" pitchFamily="18" charset="0"/>
                <a:ea typeface="Batang" panose="02030600000101010101" pitchFamily="18" charset="-127"/>
              </a:rPr>
              <a:t> </a:t>
            </a:r>
            <a:r>
              <a:rPr lang="en-US" sz="2000" i="1" dirty="0" err="1">
                <a:solidFill>
                  <a:srgbClr val="333333"/>
                </a:solidFill>
                <a:effectLst/>
                <a:latin typeface="Times New Roman" panose="02020603050405020304" pitchFamily="18" charset="0"/>
                <a:ea typeface="Batang" panose="02030600000101010101" pitchFamily="18" charset="-127"/>
              </a:rPr>
              <a:t>phẩm</a:t>
            </a:r>
            <a:r>
              <a:rPr lang="en-US" sz="2000" i="1" dirty="0">
                <a:solidFill>
                  <a:srgbClr val="333333"/>
                </a:solidFill>
                <a:effectLst/>
                <a:latin typeface="Times New Roman" panose="02020603050405020304" pitchFamily="18" charset="0"/>
                <a:ea typeface="Batang" panose="02030600000101010101" pitchFamily="18" charset="-127"/>
              </a:rPr>
              <a:t> </a:t>
            </a:r>
            <a:r>
              <a:rPr lang="en-US" sz="2000" i="1" dirty="0" err="1">
                <a:solidFill>
                  <a:srgbClr val="333333"/>
                </a:solidFill>
                <a:effectLst/>
                <a:latin typeface="Times New Roman" panose="02020603050405020304" pitchFamily="18" charset="0"/>
                <a:ea typeface="Batang" panose="02030600000101010101" pitchFamily="18" charset="-127"/>
              </a:rPr>
              <a:t>phụ</a:t>
            </a:r>
            <a:r>
              <a:rPr lang="en-US" sz="2000" i="1" dirty="0">
                <a:solidFill>
                  <a:srgbClr val="333333"/>
                </a:solidFill>
                <a:effectLst/>
                <a:latin typeface="Times New Roman" panose="02020603050405020304" pitchFamily="18" charset="0"/>
                <a:ea typeface="Batang" panose="02030600000101010101" pitchFamily="18" charset="-127"/>
              </a:rPr>
              <a:t>:</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Là</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sản</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phẩm</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thu</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được</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thuộc</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mục</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đích</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phụ</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của</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quy</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trình</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sản</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xuất</a:t>
            </a:r>
            <a:r>
              <a:rPr lang="en-US" sz="2000" dirty="0">
                <a:solidFill>
                  <a:srgbClr val="333333"/>
                </a:solidFill>
                <a:effectLst/>
                <a:latin typeface="Times New Roman" panose="02020603050405020304" pitchFamily="18" charset="0"/>
                <a:ea typeface="Batang" panose="02030600000101010101" pitchFamily="18" charset="-127"/>
              </a:rPr>
              <a:t>.</a:t>
            </a:r>
            <a:endParaRPr lang="en-US" sz="2000" dirty="0">
              <a:effectLst/>
              <a:latin typeface="Times New Roman" panose="02020603050405020304" pitchFamily="18" charset="0"/>
              <a:ea typeface="Batang" panose="02030600000101010101" pitchFamily="18" charset="-127"/>
            </a:endParaRPr>
          </a:p>
          <a:p>
            <a:pPr indent="457200" algn="just">
              <a:spcBef>
                <a:spcPts val="600"/>
              </a:spcBef>
              <a:buNone/>
            </a:pPr>
            <a:r>
              <a:rPr lang="en-US" sz="2000" i="1" spc="-40" dirty="0">
                <a:solidFill>
                  <a:srgbClr val="333333"/>
                </a:solidFill>
                <a:effectLst/>
                <a:latin typeface="Times New Roman" panose="02020603050405020304" pitchFamily="18" charset="0"/>
                <a:ea typeface="Batang" panose="02030600000101010101" pitchFamily="18" charset="-127"/>
              </a:rPr>
              <a:t>- </a:t>
            </a:r>
            <a:r>
              <a:rPr lang="en-US" sz="2000" i="1" spc="-40" dirty="0" err="1">
                <a:solidFill>
                  <a:srgbClr val="333333"/>
                </a:solidFill>
                <a:effectLst/>
                <a:latin typeface="Times New Roman" panose="02020603050405020304" pitchFamily="18" charset="0"/>
                <a:ea typeface="Batang" panose="02030600000101010101" pitchFamily="18" charset="-127"/>
              </a:rPr>
              <a:t>Sản</a:t>
            </a:r>
            <a:r>
              <a:rPr lang="en-US" sz="2000" i="1" spc="-40" dirty="0">
                <a:solidFill>
                  <a:srgbClr val="333333"/>
                </a:solidFill>
                <a:effectLst/>
                <a:latin typeface="Times New Roman" panose="02020603050405020304" pitchFamily="18" charset="0"/>
                <a:ea typeface="Batang" panose="02030600000101010101" pitchFamily="18" charset="-127"/>
              </a:rPr>
              <a:t> </a:t>
            </a:r>
            <a:r>
              <a:rPr lang="en-US" sz="2000" i="1" spc="-40" dirty="0" err="1">
                <a:solidFill>
                  <a:srgbClr val="333333"/>
                </a:solidFill>
                <a:effectLst/>
                <a:latin typeface="Times New Roman" panose="02020603050405020304" pitchFamily="18" charset="0"/>
                <a:ea typeface="Batang" panose="02030600000101010101" pitchFamily="18" charset="-127"/>
              </a:rPr>
              <a:t>phẩm</a:t>
            </a:r>
            <a:r>
              <a:rPr lang="en-US" sz="2000" i="1" spc="-40" dirty="0">
                <a:solidFill>
                  <a:srgbClr val="333333"/>
                </a:solidFill>
                <a:effectLst/>
                <a:latin typeface="Times New Roman" panose="02020603050405020304" pitchFamily="18" charset="0"/>
                <a:ea typeface="Batang" panose="02030600000101010101" pitchFamily="18" charset="-127"/>
              </a:rPr>
              <a:t> </a:t>
            </a:r>
            <a:r>
              <a:rPr lang="en-US" sz="2000" i="1" spc="-40" dirty="0" err="1">
                <a:solidFill>
                  <a:srgbClr val="333333"/>
                </a:solidFill>
                <a:effectLst/>
                <a:latin typeface="Times New Roman" panose="02020603050405020304" pitchFamily="18" charset="0"/>
                <a:ea typeface="Batang" panose="02030600000101010101" pitchFamily="18" charset="-127"/>
              </a:rPr>
              <a:t>chính</a:t>
            </a:r>
            <a:r>
              <a:rPr lang="en-US" sz="2000" spc="-40" dirty="0">
                <a:solidFill>
                  <a:srgbClr val="333333"/>
                </a:solidFill>
                <a:effectLst/>
                <a:latin typeface="Times New Roman" panose="02020603050405020304" pitchFamily="18" charset="0"/>
                <a:ea typeface="Batang" panose="02030600000101010101" pitchFamily="18" charset="-127"/>
              </a:rPr>
              <a:t>: </a:t>
            </a:r>
            <a:r>
              <a:rPr lang="en-US" sz="2000" spc="-40" dirty="0" err="1">
                <a:solidFill>
                  <a:srgbClr val="333333"/>
                </a:solidFill>
                <a:effectLst/>
                <a:latin typeface="Times New Roman" panose="02020603050405020304" pitchFamily="18" charset="0"/>
                <a:ea typeface="Batang" panose="02030600000101010101" pitchFamily="18" charset="-127"/>
              </a:rPr>
              <a:t>Là</a:t>
            </a:r>
            <a:r>
              <a:rPr lang="en-US" sz="2000" spc="-40" dirty="0">
                <a:solidFill>
                  <a:srgbClr val="333333"/>
                </a:solidFill>
                <a:effectLst/>
                <a:latin typeface="Times New Roman" panose="02020603050405020304" pitchFamily="18" charset="0"/>
                <a:ea typeface="Batang" panose="02030600000101010101" pitchFamily="18" charset="-127"/>
              </a:rPr>
              <a:t> </a:t>
            </a:r>
            <a:r>
              <a:rPr lang="en-US" sz="2000" spc="-40" dirty="0" err="1">
                <a:solidFill>
                  <a:srgbClr val="333333"/>
                </a:solidFill>
                <a:effectLst/>
                <a:latin typeface="Times New Roman" panose="02020603050405020304" pitchFamily="18" charset="0"/>
                <a:ea typeface="Batang" panose="02030600000101010101" pitchFamily="18" charset="-127"/>
              </a:rPr>
              <a:t>sản</a:t>
            </a:r>
            <a:r>
              <a:rPr lang="en-US" sz="2000" spc="-40" dirty="0">
                <a:solidFill>
                  <a:srgbClr val="333333"/>
                </a:solidFill>
                <a:effectLst/>
                <a:latin typeface="Times New Roman" panose="02020603050405020304" pitchFamily="18" charset="0"/>
                <a:ea typeface="Batang" panose="02030600000101010101" pitchFamily="18" charset="-127"/>
              </a:rPr>
              <a:t> </a:t>
            </a:r>
            <a:r>
              <a:rPr lang="en-US" sz="2000" spc="-40" dirty="0" err="1">
                <a:solidFill>
                  <a:srgbClr val="333333"/>
                </a:solidFill>
                <a:effectLst/>
                <a:latin typeface="Times New Roman" panose="02020603050405020304" pitchFamily="18" charset="0"/>
                <a:ea typeface="Batang" panose="02030600000101010101" pitchFamily="18" charset="-127"/>
              </a:rPr>
              <a:t>phẩm</a:t>
            </a:r>
            <a:r>
              <a:rPr lang="en-US" sz="2000" spc="-40" dirty="0">
                <a:solidFill>
                  <a:srgbClr val="333333"/>
                </a:solidFill>
                <a:effectLst/>
                <a:latin typeface="Times New Roman" panose="02020603050405020304" pitchFamily="18" charset="0"/>
                <a:ea typeface="Batang" panose="02030600000101010101" pitchFamily="18" charset="-127"/>
              </a:rPr>
              <a:t> </a:t>
            </a:r>
            <a:r>
              <a:rPr lang="en-US" sz="2000" spc="-40" dirty="0" err="1">
                <a:solidFill>
                  <a:srgbClr val="333333"/>
                </a:solidFill>
                <a:effectLst/>
                <a:latin typeface="Times New Roman" panose="02020603050405020304" pitchFamily="18" charset="0"/>
                <a:ea typeface="Batang" panose="02030600000101010101" pitchFamily="18" charset="-127"/>
              </a:rPr>
              <a:t>thu</a:t>
            </a:r>
            <a:r>
              <a:rPr lang="en-US" sz="2000" spc="-40" dirty="0">
                <a:solidFill>
                  <a:srgbClr val="333333"/>
                </a:solidFill>
                <a:effectLst/>
                <a:latin typeface="Times New Roman" panose="02020603050405020304" pitchFamily="18" charset="0"/>
                <a:ea typeface="Batang" panose="02030600000101010101" pitchFamily="18" charset="-127"/>
              </a:rPr>
              <a:t> </a:t>
            </a:r>
            <a:r>
              <a:rPr lang="en-US" sz="2000" spc="-40" dirty="0" err="1">
                <a:solidFill>
                  <a:srgbClr val="333333"/>
                </a:solidFill>
                <a:effectLst/>
                <a:latin typeface="Times New Roman" panose="02020603050405020304" pitchFamily="18" charset="0"/>
                <a:ea typeface="Batang" panose="02030600000101010101" pitchFamily="18" charset="-127"/>
              </a:rPr>
              <a:t>được</a:t>
            </a:r>
            <a:r>
              <a:rPr lang="en-US" sz="2000" spc="-40" dirty="0">
                <a:solidFill>
                  <a:srgbClr val="333333"/>
                </a:solidFill>
                <a:effectLst/>
                <a:latin typeface="Times New Roman" panose="02020603050405020304" pitchFamily="18" charset="0"/>
                <a:ea typeface="Batang" panose="02030600000101010101" pitchFamily="18" charset="-127"/>
              </a:rPr>
              <a:t> </a:t>
            </a:r>
            <a:r>
              <a:rPr lang="en-US" sz="2000" spc="-40" dirty="0" err="1">
                <a:solidFill>
                  <a:srgbClr val="333333"/>
                </a:solidFill>
                <a:effectLst/>
                <a:latin typeface="Times New Roman" panose="02020603050405020304" pitchFamily="18" charset="0"/>
                <a:ea typeface="Batang" panose="02030600000101010101" pitchFamily="18" charset="-127"/>
              </a:rPr>
              <a:t>thuộc</a:t>
            </a:r>
            <a:r>
              <a:rPr lang="en-US" sz="2000" spc="-40" dirty="0">
                <a:solidFill>
                  <a:srgbClr val="333333"/>
                </a:solidFill>
                <a:effectLst/>
                <a:latin typeface="Times New Roman" panose="02020603050405020304" pitchFamily="18" charset="0"/>
                <a:ea typeface="Batang" panose="02030600000101010101" pitchFamily="18" charset="-127"/>
              </a:rPr>
              <a:t> </a:t>
            </a:r>
            <a:r>
              <a:rPr lang="en-US" sz="2000" spc="-40" dirty="0" err="1">
                <a:solidFill>
                  <a:srgbClr val="333333"/>
                </a:solidFill>
                <a:effectLst/>
                <a:latin typeface="Times New Roman" panose="02020603050405020304" pitchFamily="18" charset="0"/>
                <a:ea typeface="Batang" panose="02030600000101010101" pitchFamily="18" charset="-127"/>
              </a:rPr>
              <a:t>mục</a:t>
            </a:r>
            <a:r>
              <a:rPr lang="en-US" sz="2000" spc="-40" dirty="0">
                <a:solidFill>
                  <a:srgbClr val="333333"/>
                </a:solidFill>
                <a:effectLst/>
                <a:latin typeface="Times New Roman" panose="02020603050405020304" pitchFamily="18" charset="0"/>
                <a:ea typeface="Batang" panose="02030600000101010101" pitchFamily="18" charset="-127"/>
              </a:rPr>
              <a:t> </a:t>
            </a:r>
            <a:r>
              <a:rPr lang="en-US" sz="2000" spc="-40" dirty="0" err="1">
                <a:solidFill>
                  <a:srgbClr val="333333"/>
                </a:solidFill>
                <a:effectLst/>
                <a:latin typeface="Times New Roman" panose="02020603050405020304" pitchFamily="18" charset="0"/>
                <a:ea typeface="Batang" panose="02030600000101010101" pitchFamily="18" charset="-127"/>
              </a:rPr>
              <a:t>đích</a:t>
            </a:r>
            <a:r>
              <a:rPr lang="en-US" sz="2000" spc="-40" dirty="0">
                <a:solidFill>
                  <a:srgbClr val="333333"/>
                </a:solidFill>
                <a:effectLst/>
                <a:latin typeface="Times New Roman" panose="02020603050405020304" pitchFamily="18" charset="0"/>
                <a:ea typeface="Batang" panose="02030600000101010101" pitchFamily="18" charset="-127"/>
              </a:rPr>
              <a:t> </a:t>
            </a:r>
            <a:r>
              <a:rPr lang="en-US" sz="2000" spc="-40" dirty="0" err="1">
                <a:solidFill>
                  <a:srgbClr val="333333"/>
                </a:solidFill>
                <a:effectLst/>
                <a:latin typeface="Times New Roman" panose="02020603050405020304" pitchFamily="18" charset="0"/>
                <a:ea typeface="Batang" panose="02030600000101010101" pitchFamily="18" charset="-127"/>
              </a:rPr>
              <a:t>chính</a:t>
            </a:r>
            <a:r>
              <a:rPr lang="en-US" sz="2000" spc="-40" dirty="0">
                <a:solidFill>
                  <a:srgbClr val="333333"/>
                </a:solidFill>
                <a:effectLst/>
                <a:latin typeface="Times New Roman" panose="02020603050405020304" pitchFamily="18" charset="0"/>
                <a:ea typeface="Batang" panose="02030600000101010101" pitchFamily="18" charset="-127"/>
              </a:rPr>
              <a:t> </a:t>
            </a:r>
            <a:r>
              <a:rPr lang="en-US" sz="2000" spc="-40" dirty="0" err="1">
                <a:solidFill>
                  <a:srgbClr val="333333"/>
                </a:solidFill>
                <a:effectLst/>
                <a:latin typeface="Times New Roman" panose="02020603050405020304" pitchFamily="18" charset="0"/>
                <a:ea typeface="Batang" panose="02030600000101010101" pitchFamily="18" charset="-127"/>
              </a:rPr>
              <a:t>của</a:t>
            </a:r>
            <a:r>
              <a:rPr lang="en-US" sz="2000" spc="-40" dirty="0">
                <a:solidFill>
                  <a:srgbClr val="333333"/>
                </a:solidFill>
                <a:effectLst/>
                <a:latin typeface="Times New Roman" panose="02020603050405020304" pitchFamily="18" charset="0"/>
                <a:ea typeface="Batang" panose="02030600000101010101" pitchFamily="18" charset="-127"/>
              </a:rPr>
              <a:t> </a:t>
            </a:r>
            <a:r>
              <a:rPr lang="en-US" sz="2000" spc="-40" dirty="0" err="1">
                <a:solidFill>
                  <a:srgbClr val="333333"/>
                </a:solidFill>
                <a:effectLst/>
                <a:latin typeface="Times New Roman" panose="02020603050405020304" pitchFamily="18" charset="0"/>
                <a:ea typeface="Batang" panose="02030600000101010101" pitchFamily="18" charset="-127"/>
              </a:rPr>
              <a:t>quy</a:t>
            </a:r>
            <a:r>
              <a:rPr lang="en-US" sz="2000" spc="-40" dirty="0">
                <a:solidFill>
                  <a:srgbClr val="333333"/>
                </a:solidFill>
                <a:effectLst/>
                <a:latin typeface="Times New Roman" panose="02020603050405020304" pitchFamily="18" charset="0"/>
                <a:ea typeface="Batang" panose="02030600000101010101" pitchFamily="18" charset="-127"/>
              </a:rPr>
              <a:t> </a:t>
            </a:r>
            <a:r>
              <a:rPr lang="en-US" sz="2000" spc="-40" dirty="0" err="1">
                <a:solidFill>
                  <a:srgbClr val="333333"/>
                </a:solidFill>
                <a:effectLst/>
                <a:latin typeface="Times New Roman" panose="02020603050405020304" pitchFamily="18" charset="0"/>
                <a:ea typeface="Batang" panose="02030600000101010101" pitchFamily="18" charset="-127"/>
              </a:rPr>
              <a:t>trình</a:t>
            </a:r>
            <a:r>
              <a:rPr lang="en-US" sz="2000" spc="-40" dirty="0">
                <a:solidFill>
                  <a:srgbClr val="333333"/>
                </a:solidFill>
                <a:effectLst/>
                <a:latin typeface="Times New Roman" panose="02020603050405020304" pitchFamily="18" charset="0"/>
                <a:ea typeface="Batang" panose="02030600000101010101" pitchFamily="18" charset="-127"/>
              </a:rPr>
              <a:t> </a:t>
            </a:r>
            <a:r>
              <a:rPr lang="en-US" sz="2000" spc="-40" dirty="0" err="1">
                <a:solidFill>
                  <a:srgbClr val="333333"/>
                </a:solidFill>
                <a:effectLst/>
                <a:latin typeface="Times New Roman" panose="02020603050405020304" pitchFamily="18" charset="0"/>
                <a:ea typeface="Batang" panose="02030600000101010101" pitchFamily="18" charset="-127"/>
              </a:rPr>
              <a:t>sản</a:t>
            </a:r>
            <a:r>
              <a:rPr lang="en-US" sz="2000" spc="-40" dirty="0">
                <a:solidFill>
                  <a:srgbClr val="333333"/>
                </a:solidFill>
                <a:effectLst/>
                <a:latin typeface="Times New Roman" panose="02020603050405020304" pitchFamily="18" charset="0"/>
                <a:ea typeface="Batang" panose="02030600000101010101" pitchFamily="18" charset="-127"/>
              </a:rPr>
              <a:t> </a:t>
            </a:r>
            <a:r>
              <a:rPr lang="en-US" sz="2000" spc="-40" dirty="0" err="1">
                <a:solidFill>
                  <a:srgbClr val="333333"/>
                </a:solidFill>
                <a:effectLst/>
                <a:latin typeface="Times New Roman" panose="02020603050405020304" pitchFamily="18" charset="0"/>
                <a:ea typeface="Batang" panose="02030600000101010101" pitchFamily="18" charset="-127"/>
              </a:rPr>
              <a:t>xuất</a:t>
            </a:r>
            <a:r>
              <a:rPr lang="en-US" sz="2000" spc="-40" dirty="0">
                <a:solidFill>
                  <a:srgbClr val="333333"/>
                </a:solidFill>
                <a:effectLst/>
                <a:latin typeface="Times New Roman" panose="02020603050405020304" pitchFamily="18" charset="0"/>
                <a:ea typeface="Batang" panose="02030600000101010101" pitchFamily="18" charset="-127"/>
              </a:rPr>
              <a:t>.</a:t>
            </a:r>
            <a:endParaRPr lang="en-US" sz="2000" dirty="0">
              <a:effectLst/>
              <a:latin typeface="Times New Roman" panose="02020603050405020304" pitchFamily="18" charset="0"/>
              <a:ea typeface="Batang" panose="02030600000101010101" pitchFamily="18" charset="-127"/>
            </a:endParaRPr>
          </a:p>
          <a:p>
            <a:pPr algn="just">
              <a:spcBef>
                <a:spcPts val="600"/>
              </a:spcBef>
              <a:buNone/>
            </a:pPr>
            <a:r>
              <a:rPr lang="en-US" sz="2000" i="1" dirty="0">
                <a:solidFill>
                  <a:srgbClr val="333333"/>
                </a:solidFill>
                <a:effectLst/>
                <a:latin typeface="Times New Roman" panose="02020603050405020304" pitchFamily="18" charset="0"/>
                <a:ea typeface="Batang" panose="02030600000101010101" pitchFamily="18" charset="-127"/>
              </a:rPr>
              <a:t>       - </a:t>
            </a:r>
            <a:r>
              <a:rPr lang="en-US" sz="2000" i="1" dirty="0" err="1">
                <a:solidFill>
                  <a:srgbClr val="333333"/>
                </a:solidFill>
                <a:effectLst/>
                <a:latin typeface="Times New Roman" panose="02020603050405020304" pitchFamily="18" charset="0"/>
                <a:ea typeface="Batang" panose="02030600000101010101" pitchFamily="18" charset="-127"/>
              </a:rPr>
              <a:t>Sản</a:t>
            </a:r>
            <a:r>
              <a:rPr lang="en-US" sz="2000" i="1" dirty="0">
                <a:solidFill>
                  <a:srgbClr val="333333"/>
                </a:solidFill>
                <a:effectLst/>
                <a:latin typeface="Times New Roman" panose="02020603050405020304" pitchFamily="18" charset="0"/>
                <a:ea typeface="Batang" panose="02030600000101010101" pitchFamily="18" charset="-127"/>
              </a:rPr>
              <a:t> </a:t>
            </a:r>
            <a:r>
              <a:rPr lang="en-US" sz="2000" i="1" dirty="0" err="1">
                <a:solidFill>
                  <a:srgbClr val="333333"/>
                </a:solidFill>
                <a:effectLst/>
                <a:latin typeface="Times New Roman" panose="02020603050405020304" pitchFamily="18" charset="0"/>
                <a:ea typeface="Batang" panose="02030600000101010101" pitchFamily="18" charset="-127"/>
              </a:rPr>
              <a:t>phẩm</a:t>
            </a:r>
            <a:r>
              <a:rPr lang="en-US" sz="2000" i="1" dirty="0">
                <a:solidFill>
                  <a:srgbClr val="333333"/>
                </a:solidFill>
                <a:effectLst/>
                <a:latin typeface="Times New Roman" panose="02020603050405020304" pitchFamily="18" charset="0"/>
                <a:ea typeface="Batang" panose="02030600000101010101" pitchFamily="18" charset="-127"/>
              </a:rPr>
              <a:t> song </a:t>
            </a:r>
            <a:r>
              <a:rPr lang="en-US" sz="2000" i="1" dirty="0" err="1">
                <a:solidFill>
                  <a:srgbClr val="333333"/>
                </a:solidFill>
                <a:effectLst/>
                <a:latin typeface="Times New Roman" panose="02020603050405020304" pitchFamily="18" charset="0"/>
                <a:ea typeface="Batang" panose="02030600000101010101" pitchFamily="18" charset="-127"/>
              </a:rPr>
              <a:t>đôi</a:t>
            </a:r>
            <a:r>
              <a:rPr lang="en-US" sz="2000" dirty="0">
                <a:solidFill>
                  <a:srgbClr val="333333"/>
                </a:solidFill>
                <a:effectLst/>
                <a:latin typeface="Times New Roman" panose="02020603050405020304" pitchFamily="18" charset="0"/>
                <a:ea typeface="Batang" panose="02030600000101010101" pitchFamily="18" charset="-127"/>
              </a:rPr>
              <a:t>: Hai </a:t>
            </a:r>
            <a:r>
              <a:rPr lang="en-US" sz="2000" dirty="0" err="1">
                <a:solidFill>
                  <a:srgbClr val="333333"/>
                </a:solidFill>
                <a:effectLst/>
                <a:latin typeface="Times New Roman" panose="02020603050405020304" pitchFamily="18" charset="0"/>
                <a:ea typeface="Batang" panose="02030600000101010101" pitchFamily="18" charset="-127"/>
              </a:rPr>
              <a:t>hoặc</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nhiều</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sản</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phẩm</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cùng</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thu</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được</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với</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sản</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phẩm</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chính</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trong</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một</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quy</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trình</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sản</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xuất</a:t>
            </a:r>
            <a:r>
              <a:rPr lang="en-US" sz="2000" dirty="0">
                <a:solidFill>
                  <a:srgbClr val="333333"/>
                </a:solidFill>
                <a:effectLst/>
                <a:latin typeface="Times New Roman" panose="02020603050405020304" pitchFamily="18" charset="0"/>
                <a:ea typeface="Batang" panose="02030600000101010101" pitchFamily="18" charset="-127"/>
              </a:rPr>
              <a:t>.</a:t>
            </a:r>
            <a:endParaRPr lang="en-US" sz="2000" dirty="0">
              <a:effectLst/>
              <a:latin typeface="Times New Roman" panose="02020603050405020304" pitchFamily="18" charset="0"/>
              <a:ea typeface="Batang" panose="02030600000101010101" pitchFamily="18" charset="-127"/>
            </a:endParaRPr>
          </a:p>
          <a:p>
            <a:pPr algn="just">
              <a:spcBef>
                <a:spcPts val="600"/>
              </a:spcBef>
              <a:buNone/>
            </a:pPr>
            <a:r>
              <a:rPr lang="en-US" sz="2000" dirty="0">
                <a:solidFill>
                  <a:srgbClr val="333333"/>
                </a:solidFill>
                <a:effectLst/>
                <a:latin typeface="Times New Roman" panose="02020603050405020304" pitchFamily="18" charset="0"/>
                <a:ea typeface="Batang" panose="02030600000101010101" pitchFamily="18" charset="-127"/>
              </a:rPr>
              <a:t>     </a:t>
            </a:r>
            <a:r>
              <a:rPr lang="en-US" sz="2000" i="1" spc="-70" dirty="0">
                <a:solidFill>
                  <a:srgbClr val="333333"/>
                </a:solidFill>
                <a:effectLst/>
                <a:latin typeface="Times New Roman" panose="02020603050405020304" pitchFamily="18" charset="0"/>
                <a:ea typeface="Batang" panose="02030600000101010101" pitchFamily="18" charset="-127"/>
              </a:rPr>
              <a:t>- </a:t>
            </a:r>
            <a:r>
              <a:rPr lang="en-US" sz="2000" i="1" spc="-70" dirty="0" err="1">
                <a:solidFill>
                  <a:srgbClr val="333333"/>
                </a:solidFill>
                <a:effectLst/>
                <a:latin typeface="Times New Roman" panose="02020603050405020304" pitchFamily="18" charset="0"/>
                <a:ea typeface="Batang" panose="02030600000101010101" pitchFamily="18" charset="-127"/>
              </a:rPr>
              <a:t>Hoạt</a:t>
            </a:r>
            <a:r>
              <a:rPr lang="en-US" sz="2000" i="1" spc="-70" dirty="0">
                <a:solidFill>
                  <a:srgbClr val="333333"/>
                </a:solidFill>
                <a:effectLst/>
                <a:latin typeface="Times New Roman" panose="02020603050405020304" pitchFamily="18" charset="0"/>
                <a:ea typeface="Batang" panose="02030600000101010101" pitchFamily="18" charset="-127"/>
              </a:rPr>
              <a:t> </a:t>
            </a:r>
            <a:r>
              <a:rPr lang="en-US" sz="2000" i="1" spc="-70" dirty="0" err="1">
                <a:solidFill>
                  <a:srgbClr val="333333"/>
                </a:solidFill>
                <a:effectLst/>
                <a:latin typeface="Times New Roman" panose="02020603050405020304" pitchFamily="18" charset="0"/>
                <a:ea typeface="Batang" panose="02030600000101010101" pitchFamily="18" charset="-127"/>
              </a:rPr>
              <a:t>động</a:t>
            </a:r>
            <a:r>
              <a:rPr lang="en-US" sz="2000" i="1" spc="-70" dirty="0">
                <a:solidFill>
                  <a:srgbClr val="333333"/>
                </a:solidFill>
                <a:effectLst/>
                <a:latin typeface="Times New Roman" panose="02020603050405020304" pitchFamily="18" charset="0"/>
                <a:ea typeface="Batang" panose="02030600000101010101" pitchFamily="18" charset="-127"/>
              </a:rPr>
              <a:t> </a:t>
            </a:r>
            <a:r>
              <a:rPr lang="en-US" sz="2000" i="1" spc="-70" dirty="0" err="1">
                <a:solidFill>
                  <a:srgbClr val="333333"/>
                </a:solidFill>
                <a:effectLst/>
                <a:latin typeface="Times New Roman" panose="02020603050405020304" pitchFamily="18" charset="0"/>
                <a:ea typeface="Batang" panose="02030600000101010101" pitchFamily="18" charset="-127"/>
              </a:rPr>
              <a:t>sản</a:t>
            </a:r>
            <a:r>
              <a:rPr lang="en-US" sz="2000" i="1" spc="-70" dirty="0">
                <a:solidFill>
                  <a:srgbClr val="333333"/>
                </a:solidFill>
                <a:effectLst/>
                <a:latin typeface="Times New Roman" panose="02020603050405020304" pitchFamily="18" charset="0"/>
                <a:ea typeface="Batang" panose="02030600000101010101" pitchFamily="18" charset="-127"/>
              </a:rPr>
              <a:t> </a:t>
            </a:r>
            <a:r>
              <a:rPr lang="en-US" sz="2000" i="1" spc="-70" dirty="0" err="1">
                <a:solidFill>
                  <a:srgbClr val="333333"/>
                </a:solidFill>
                <a:effectLst/>
                <a:latin typeface="Times New Roman" panose="02020603050405020304" pitchFamily="18" charset="0"/>
                <a:ea typeface="Batang" panose="02030600000101010101" pitchFamily="18" charset="-127"/>
              </a:rPr>
              <a:t>xuất</a:t>
            </a:r>
            <a:r>
              <a:rPr lang="en-US" sz="2000" i="1" spc="-70" dirty="0">
                <a:solidFill>
                  <a:srgbClr val="333333"/>
                </a:solidFill>
                <a:effectLst/>
                <a:latin typeface="Times New Roman" panose="02020603050405020304" pitchFamily="18" charset="0"/>
                <a:ea typeface="Batang" panose="02030600000101010101" pitchFamily="18" charset="-127"/>
              </a:rPr>
              <a:t> </a:t>
            </a:r>
            <a:r>
              <a:rPr lang="en-US" sz="2000" i="1" spc="-70" dirty="0" err="1">
                <a:solidFill>
                  <a:srgbClr val="333333"/>
                </a:solidFill>
                <a:effectLst/>
                <a:latin typeface="Times New Roman" panose="02020603050405020304" pitchFamily="18" charset="0"/>
                <a:ea typeface="Batang" panose="02030600000101010101" pitchFamily="18" charset="-127"/>
              </a:rPr>
              <a:t>chính</a:t>
            </a:r>
            <a:r>
              <a:rPr lang="en-US" sz="2000" spc="-70" dirty="0">
                <a:solidFill>
                  <a:srgbClr val="333333"/>
                </a:solidFill>
                <a:effectLst/>
                <a:latin typeface="Times New Roman" panose="02020603050405020304" pitchFamily="18" charset="0"/>
                <a:ea typeface="Batang" panose="02030600000101010101" pitchFamily="18" charset="-127"/>
              </a:rPr>
              <a:t>: </a:t>
            </a:r>
            <a:r>
              <a:rPr lang="en-US" sz="2000" spc="-70" dirty="0" err="1">
                <a:solidFill>
                  <a:srgbClr val="333333"/>
                </a:solidFill>
                <a:effectLst/>
                <a:latin typeface="Times New Roman" panose="02020603050405020304" pitchFamily="18" charset="0"/>
                <a:ea typeface="Batang" panose="02030600000101010101" pitchFamily="18" charset="-127"/>
              </a:rPr>
              <a:t>Là</a:t>
            </a:r>
            <a:r>
              <a:rPr lang="en-US" sz="2000" spc="-70" dirty="0">
                <a:solidFill>
                  <a:srgbClr val="333333"/>
                </a:solidFill>
                <a:effectLst/>
                <a:latin typeface="Times New Roman" panose="02020603050405020304" pitchFamily="18" charset="0"/>
                <a:ea typeface="Batang" panose="02030600000101010101" pitchFamily="18" charset="-127"/>
              </a:rPr>
              <a:t> </a:t>
            </a:r>
            <a:r>
              <a:rPr lang="en-US" sz="2000" spc="-70" dirty="0" err="1">
                <a:solidFill>
                  <a:srgbClr val="333333"/>
                </a:solidFill>
                <a:effectLst/>
                <a:latin typeface="Times New Roman" panose="02020603050405020304" pitchFamily="18" charset="0"/>
                <a:ea typeface="Batang" panose="02030600000101010101" pitchFamily="18" charset="-127"/>
              </a:rPr>
              <a:t>hoạt</a:t>
            </a:r>
            <a:r>
              <a:rPr lang="en-US" sz="2000" spc="-70" dirty="0">
                <a:solidFill>
                  <a:srgbClr val="333333"/>
                </a:solidFill>
                <a:effectLst/>
                <a:latin typeface="Times New Roman" panose="02020603050405020304" pitchFamily="18" charset="0"/>
                <a:ea typeface="Batang" panose="02030600000101010101" pitchFamily="18" charset="-127"/>
              </a:rPr>
              <a:t> </a:t>
            </a:r>
            <a:r>
              <a:rPr lang="en-US" sz="2000" spc="-70" dirty="0" err="1">
                <a:solidFill>
                  <a:srgbClr val="333333"/>
                </a:solidFill>
                <a:effectLst/>
                <a:latin typeface="Times New Roman" panose="02020603050405020304" pitchFamily="18" charset="0"/>
                <a:ea typeface="Batang" panose="02030600000101010101" pitchFamily="18" charset="-127"/>
              </a:rPr>
              <a:t>động</a:t>
            </a:r>
            <a:r>
              <a:rPr lang="en-US" sz="2000" spc="-70" dirty="0">
                <a:solidFill>
                  <a:srgbClr val="333333"/>
                </a:solidFill>
                <a:effectLst/>
                <a:latin typeface="Times New Roman" panose="02020603050405020304" pitchFamily="18" charset="0"/>
                <a:ea typeface="Batang" panose="02030600000101010101" pitchFamily="18" charset="-127"/>
              </a:rPr>
              <a:t> </a:t>
            </a:r>
            <a:r>
              <a:rPr lang="en-US" sz="2000" spc="-70" dirty="0" err="1">
                <a:solidFill>
                  <a:srgbClr val="333333"/>
                </a:solidFill>
                <a:effectLst/>
                <a:latin typeface="Times New Roman" panose="02020603050405020304" pitchFamily="18" charset="0"/>
                <a:ea typeface="Batang" panose="02030600000101010101" pitchFamily="18" charset="-127"/>
              </a:rPr>
              <a:t>tạo</a:t>
            </a:r>
            <a:r>
              <a:rPr lang="en-US" sz="2000" spc="-70" dirty="0">
                <a:solidFill>
                  <a:srgbClr val="333333"/>
                </a:solidFill>
                <a:effectLst/>
                <a:latin typeface="Times New Roman" panose="02020603050405020304" pitchFamily="18" charset="0"/>
                <a:ea typeface="Batang" panose="02030600000101010101" pitchFamily="18" charset="-127"/>
              </a:rPr>
              <a:t> </a:t>
            </a:r>
            <a:r>
              <a:rPr lang="en-US" sz="2000" spc="-70" dirty="0" err="1">
                <a:solidFill>
                  <a:srgbClr val="333333"/>
                </a:solidFill>
                <a:effectLst/>
                <a:latin typeface="Times New Roman" panose="02020603050405020304" pitchFamily="18" charset="0"/>
                <a:ea typeface="Batang" panose="02030600000101010101" pitchFamily="18" charset="-127"/>
              </a:rPr>
              <a:t>ra</a:t>
            </a:r>
            <a:r>
              <a:rPr lang="en-US" sz="2000" spc="-70" dirty="0">
                <a:solidFill>
                  <a:srgbClr val="333333"/>
                </a:solidFill>
                <a:effectLst/>
                <a:latin typeface="Times New Roman" panose="02020603050405020304" pitchFamily="18" charset="0"/>
                <a:ea typeface="Batang" panose="02030600000101010101" pitchFamily="18" charset="-127"/>
              </a:rPr>
              <a:t> </a:t>
            </a:r>
            <a:r>
              <a:rPr lang="en-US" sz="2000" spc="-70" dirty="0" err="1">
                <a:solidFill>
                  <a:srgbClr val="333333"/>
                </a:solidFill>
                <a:effectLst/>
                <a:latin typeface="Times New Roman" panose="02020603050405020304" pitchFamily="18" charset="0"/>
                <a:ea typeface="Batang" panose="02030600000101010101" pitchFamily="18" charset="-127"/>
              </a:rPr>
              <a:t>giá</a:t>
            </a:r>
            <a:r>
              <a:rPr lang="en-US" sz="2000" spc="-70" dirty="0">
                <a:solidFill>
                  <a:srgbClr val="333333"/>
                </a:solidFill>
                <a:effectLst/>
                <a:latin typeface="Times New Roman" panose="02020603050405020304" pitchFamily="18" charset="0"/>
                <a:ea typeface="Batang" panose="02030600000101010101" pitchFamily="18" charset="-127"/>
              </a:rPr>
              <a:t> </a:t>
            </a:r>
            <a:r>
              <a:rPr lang="en-US" sz="2000" spc="-70" dirty="0" err="1">
                <a:solidFill>
                  <a:srgbClr val="333333"/>
                </a:solidFill>
                <a:effectLst/>
                <a:latin typeface="Times New Roman" panose="02020603050405020304" pitchFamily="18" charset="0"/>
                <a:ea typeface="Batang" panose="02030600000101010101" pitchFamily="18" charset="-127"/>
              </a:rPr>
              <a:t>trị</a:t>
            </a:r>
            <a:r>
              <a:rPr lang="en-US" sz="2000" spc="-70" dirty="0">
                <a:solidFill>
                  <a:srgbClr val="333333"/>
                </a:solidFill>
                <a:effectLst/>
                <a:latin typeface="Times New Roman" panose="02020603050405020304" pitchFamily="18" charset="0"/>
                <a:ea typeface="Batang" panose="02030600000101010101" pitchFamily="18" charset="-127"/>
              </a:rPr>
              <a:t> </a:t>
            </a:r>
            <a:r>
              <a:rPr lang="en-US" sz="2000" spc="-70" dirty="0" err="1">
                <a:solidFill>
                  <a:srgbClr val="333333"/>
                </a:solidFill>
                <a:effectLst/>
                <a:latin typeface="Times New Roman" panose="02020603050405020304" pitchFamily="18" charset="0"/>
                <a:ea typeface="Batang" panose="02030600000101010101" pitchFamily="18" charset="-127"/>
              </a:rPr>
              <a:t>gia</a:t>
            </a:r>
            <a:r>
              <a:rPr lang="en-US" sz="2000" spc="-70" dirty="0">
                <a:solidFill>
                  <a:srgbClr val="333333"/>
                </a:solidFill>
                <a:effectLst/>
                <a:latin typeface="Times New Roman" panose="02020603050405020304" pitchFamily="18" charset="0"/>
                <a:ea typeface="Batang" panose="02030600000101010101" pitchFamily="18" charset="-127"/>
              </a:rPr>
              <a:t> </a:t>
            </a:r>
            <a:r>
              <a:rPr lang="en-US" sz="2000" spc="-70" dirty="0" err="1">
                <a:solidFill>
                  <a:srgbClr val="333333"/>
                </a:solidFill>
                <a:effectLst/>
                <a:latin typeface="Times New Roman" panose="02020603050405020304" pitchFamily="18" charset="0"/>
                <a:ea typeface="Batang" panose="02030600000101010101" pitchFamily="18" charset="-127"/>
              </a:rPr>
              <a:t>tăng</a:t>
            </a:r>
            <a:r>
              <a:rPr lang="en-US" sz="2000" spc="-70" dirty="0">
                <a:solidFill>
                  <a:srgbClr val="333333"/>
                </a:solidFill>
                <a:effectLst/>
                <a:latin typeface="Times New Roman" panose="02020603050405020304" pitchFamily="18" charset="0"/>
                <a:ea typeface="Batang" panose="02030600000101010101" pitchFamily="18" charset="-127"/>
              </a:rPr>
              <a:t> </a:t>
            </a:r>
            <a:r>
              <a:rPr lang="en-US" sz="2000" spc="-70" dirty="0" err="1">
                <a:solidFill>
                  <a:srgbClr val="333333"/>
                </a:solidFill>
                <a:effectLst/>
                <a:latin typeface="Times New Roman" panose="02020603050405020304" pitchFamily="18" charset="0"/>
                <a:ea typeface="Batang" panose="02030600000101010101" pitchFamily="18" charset="-127"/>
              </a:rPr>
              <a:t>nhiều</a:t>
            </a:r>
            <a:r>
              <a:rPr lang="en-US" sz="2000" spc="-70" dirty="0">
                <a:solidFill>
                  <a:srgbClr val="333333"/>
                </a:solidFill>
                <a:effectLst/>
                <a:latin typeface="Times New Roman" panose="02020603050405020304" pitchFamily="18" charset="0"/>
                <a:ea typeface="Batang" panose="02030600000101010101" pitchFamily="18" charset="-127"/>
              </a:rPr>
              <a:t> </a:t>
            </a:r>
            <a:r>
              <a:rPr lang="en-US" sz="2000" spc="-70" dirty="0" err="1">
                <a:solidFill>
                  <a:srgbClr val="333333"/>
                </a:solidFill>
                <a:effectLst/>
                <a:latin typeface="Times New Roman" panose="02020603050405020304" pitchFamily="18" charset="0"/>
                <a:ea typeface="Batang" panose="02030600000101010101" pitchFamily="18" charset="-127"/>
              </a:rPr>
              <a:t>nhất</a:t>
            </a:r>
            <a:r>
              <a:rPr lang="en-US" sz="2000" spc="-70" dirty="0">
                <a:solidFill>
                  <a:srgbClr val="333333"/>
                </a:solidFill>
                <a:effectLst/>
                <a:latin typeface="Times New Roman" panose="02020603050405020304" pitchFamily="18" charset="0"/>
                <a:ea typeface="Batang" panose="02030600000101010101" pitchFamily="18" charset="-127"/>
              </a:rPr>
              <a:t> </a:t>
            </a:r>
            <a:r>
              <a:rPr lang="en-US" sz="2000" spc="-70" dirty="0" err="1">
                <a:solidFill>
                  <a:srgbClr val="333333"/>
                </a:solidFill>
                <a:effectLst/>
                <a:latin typeface="Times New Roman" panose="02020603050405020304" pitchFamily="18" charset="0"/>
                <a:ea typeface="Batang" panose="02030600000101010101" pitchFamily="18" charset="-127"/>
              </a:rPr>
              <a:t>cho</a:t>
            </a:r>
            <a:r>
              <a:rPr lang="en-US" sz="2000" spc="-70" dirty="0">
                <a:solidFill>
                  <a:srgbClr val="333333"/>
                </a:solidFill>
                <a:effectLst/>
                <a:latin typeface="Times New Roman" panose="02020603050405020304" pitchFamily="18" charset="0"/>
                <a:ea typeface="Batang" panose="02030600000101010101" pitchFamily="18" charset="-127"/>
              </a:rPr>
              <a:t> </a:t>
            </a:r>
            <a:r>
              <a:rPr lang="en-US" sz="2000" spc="-70" dirty="0" err="1">
                <a:solidFill>
                  <a:srgbClr val="333333"/>
                </a:solidFill>
                <a:effectLst/>
                <a:latin typeface="Times New Roman" panose="02020603050405020304" pitchFamily="18" charset="0"/>
                <a:ea typeface="Batang" panose="02030600000101010101" pitchFamily="18" charset="-127"/>
              </a:rPr>
              <a:t>doanh</a:t>
            </a:r>
            <a:r>
              <a:rPr lang="en-US" sz="2000" spc="-70" dirty="0">
                <a:solidFill>
                  <a:srgbClr val="333333"/>
                </a:solidFill>
                <a:effectLst/>
                <a:latin typeface="Times New Roman" panose="02020603050405020304" pitchFamily="18" charset="0"/>
                <a:ea typeface="Batang" panose="02030600000101010101" pitchFamily="18" charset="-127"/>
              </a:rPr>
              <a:t> </a:t>
            </a:r>
            <a:r>
              <a:rPr lang="en-US" sz="2000" spc="-70" dirty="0" err="1">
                <a:solidFill>
                  <a:srgbClr val="333333"/>
                </a:solidFill>
                <a:effectLst/>
                <a:latin typeface="Times New Roman" panose="02020603050405020304" pitchFamily="18" charset="0"/>
                <a:ea typeface="Batang" panose="02030600000101010101" pitchFamily="18" charset="-127"/>
              </a:rPr>
              <a:t>nghiệp</a:t>
            </a:r>
            <a:r>
              <a:rPr lang="en-US" sz="2000" spc="-70" dirty="0">
                <a:solidFill>
                  <a:srgbClr val="333333"/>
                </a:solidFill>
                <a:effectLst/>
                <a:latin typeface="Times New Roman" panose="02020603050405020304" pitchFamily="18" charset="0"/>
                <a:ea typeface="Batang" panose="02030600000101010101" pitchFamily="18" charset="-127"/>
              </a:rPr>
              <a:t>.</a:t>
            </a:r>
            <a:endParaRPr lang="en-US" sz="2000" dirty="0">
              <a:effectLst/>
              <a:latin typeface="Times New Roman" panose="02020603050405020304" pitchFamily="18" charset="0"/>
              <a:ea typeface="Batang" panose="02030600000101010101" pitchFamily="18" charset="-127"/>
            </a:endParaRPr>
          </a:p>
          <a:p>
            <a:pPr algn="just">
              <a:spcBef>
                <a:spcPts val="600"/>
              </a:spcBef>
              <a:buNone/>
            </a:pPr>
            <a:r>
              <a:rPr lang="en-US" sz="2000" dirty="0">
                <a:solidFill>
                  <a:srgbClr val="333333"/>
                </a:solidFill>
                <a:effectLst/>
                <a:latin typeface="Times New Roman" panose="02020603050405020304" pitchFamily="18" charset="0"/>
                <a:ea typeface="Batang" panose="02030600000101010101" pitchFamily="18" charset="-127"/>
              </a:rPr>
              <a:t>      </a:t>
            </a:r>
            <a:r>
              <a:rPr lang="en-US" sz="2000" i="1" spc="-20" dirty="0">
                <a:solidFill>
                  <a:srgbClr val="333333"/>
                </a:solidFill>
                <a:effectLst/>
                <a:latin typeface="Times New Roman" panose="02020603050405020304" pitchFamily="18" charset="0"/>
                <a:ea typeface="Batang" panose="02030600000101010101" pitchFamily="18" charset="-127"/>
              </a:rPr>
              <a:t>- </a:t>
            </a:r>
            <a:r>
              <a:rPr lang="en-US" sz="2000" i="1" spc="-20" dirty="0" err="1">
                <a:solidFill>
                  <a:srgbClr val="333333"/>
                </a:solidFill>
                <a:effectLst/>
                <a:latin typeface="Times New Roman" panose="02020603050405020304" pitchFamily="18" charset="0"/>
                <a:ea typeface="Batang" panose="02030600000101010101" pitchFamily="18" charset="-127"/>
              </a:rPr>
              <a:t>Hoạt</a:t>
            </a:r>
            <a:r>
              <a:rPr lang="en-US" sz="2000" i="1" spc="-20" dirty="0">
                <a:solidFill>
                  <a:srgbClr val="333333"/>
                </a:solidFill>
                <a:effectLst/>
                <a:latin typeface="Times New Roman" panose="02020603050405020304" pitchFamily="18" charset="0"/>
                <a:ea typeface="Batang" panose="02030600000101010101" pitchFamily="18" charset="-127"/>
              </a:rPr>
              <a:t> </a:t>
            </a:r>
            <a:r>
              <a:rPr lang="en-US" sz="2000" i="1" spc="-20" dirty="0" err="1">
                <a:solidFill>
                  <a:srgbClr val="333333"/>
                </a:solidFill>
                <a:effectLst/>
                <a:latin typeface="Times New Roman" panose="02020603050405020304" pitchFamily="18" charset="0"/>
                <a:ea typeface="Batang" panose="02030600000101010101" pitchFamily="18" charset="-127"/>
              </a:rPr>
              <a:t>động</a:t>
            </a:r>
            <a:r>
              <a:rPr lang="en-US" sz="2000" i="1" spc="-20" dirty="0">
                <a:solidFill>
                  <a:srgbClr val="333333"/>
                </a:solidFill>
                <a:effectLst/>
                <a:latin typeface="Times New Roman" panose="02020603050405020304" pitchFamily="18" charset="0"/>
                <a:ea typeface="Batang" panose="02030600000101010101" pitchFamily="18" charset="-127"/>
              </a:rPr>
              <a:t> </a:t>
            </a:r>
            <a:r>
              <a:rPr lang="en-US" sz="2000" i="1" spc="-20" dirty="0" err="1">
                <a:solidFill>
                  <a:srgbClr val="333333"/>
                </a:solidFill>
                <a:effectLst/>
                <a:latin typeface="Times New Roman" panose="02020603050405020304" pitchFamily="18" charset="0"/>
                <a:ea typeface="Batang" panose="02030600000101010101" pitchFamily="18" charset="-127"/>
              </a:rPr>
              <a:t>sản</a:t>
            </a:r>
            <a:r>
              <a:rPr lang="en-US" sz="2000" i="1" spc="-20" dirty="0">
                <a:solidFill>
                  <a:srgbClr val="333333"/>
                </a:solidFill>
                <a:effectLst/>
                <a:latin typeface="Times New Roman" panose="02020603050405020304" pitchFamily="18" charset="0"/>
                <a:ea typeface="Batang" panose="02030600000101010101" pitchFamily="18" charset="-127"/>
              </a:rPr>
              <a:t> </a:t>
            </a:r>
            <a:r>
              <a:rPr lang="en-US" sz="2000" i="1" spc="-20" dirty="0" err="1">
                <a:solidFill>
                  <a:srgbClr val="333333"/>
                </a:solidFill>
                <a:effectLst/>
                <a:latin typeface="Times New Roman" panose="02020603050405020304" pitchFamily="18" charset="0"/>
                <a:ea typeface="Batang" panose="02030600000101010101" pitchFamily="18" charset="-127"/>
              </a:rPr>
              <a:t>xuất</a:t>
            </a:r>
            <a:r>
              <a:rPr lang="en-US" sz="2000" i="1" spc="-20" dirty="0">
                <a:solidFill>
                  <a:srgbClr val="333333"/>
                </a:solidFill>
                <a:effectLst/>
                <a:latin typeface="Times New Roman" panose="02020603050405020304" pitchFamily="18" charset="0"/>
                <a:ea typeface="Batang" panose="02030600000101010101" pitchFamily="18" charset="-127"/>
              </a:rPr>
              <a:t> </a:t>
            </a:r>
            <a:r>
              <a:rPr lang="en-US" sz="2000" i="1" spc="-20" dirty="0" err="1">
                <a:solidFill>
                  <a:srgbClr val="333333"/>
                </a:solidFill>
                <a:effectLst/>
                <a:latin typeface="Times New Roman" panose="02020603050405020304" pitchFamily="18" charset="0"/>
                <a:ea typeface="Batang" panose="02030600000101010101" pitchFamily="18" charset="-127"/>
              </a:rPr>
              <a:t>phụ</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Là</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các</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loại</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hoạt</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động</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của</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một</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đơn</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vị</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sản</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xuất</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được</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thực</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hiện</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nhằm</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tận</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dụng</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các</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yếu</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tố</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dôi</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thừa</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của</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hoạt</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động</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chính</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để</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sản</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xuất</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ra</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các</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sản</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phẩm</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phụ</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nhưng</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giá</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trị</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gia</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tăng</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của</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nó</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phải</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nhỏ</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hơn</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giá</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trị</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gia</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tăng</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của</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hoạt</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động</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sản</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xuất</a:t>
            </a:r>
            <a:r>
              <a:rPr lang="en-US" sz="2000" spc="-20" dirty="0">
                <a:solidFill>
                  <a:srgbClr val="333333"/>
                </a:solidFill>
                <a:effectLst/>
                <a:latin typeface="Times New Roman" panose="02020603050405020304" pitchFamily="18" charset="0"/>
                <a:ea typeface="Batang" panose="02030600000101010101" pitchFamily="18" charset="-127"/>
              </a:rPr>
              <a:t> </a:t>
            </a:r>
            <a:r>
              <a:rPr lang="en-US" sz="2000" spc="-20" dirty="0" err="1">
                <a:solidFill>
                  <a:srgbClr val="333333"/>
                </a:solidFill>
                <a:effectLst/>
                <a:latin typeface="Times New Roman" panose="02020603050405020304" pitchFamily="18" charset="0"/>
                <a:ea typeface="Batang" panose="02030600000101010101" pitchFamily="18" charset="-127"/>
              </a:rPr>
              <a:t>chính</a:t>
            </a:r>
            <a:r>
              <a:rPr lang="en-US" sz="2000" spc="-20" dirty="0">
                <a:solidFill>
                  <a:srgbClr val="333333"/>
                </a:solidFill>
                <a:effectLst/>
                <a:latin typeface="Times New Roman" panose="02020603050405020304" pitchFamily="18" charset="0"/>
                <a:ea typeface="Batang" panose="02030600000101010101" pitchFamily="18" charset="-127"/>
              </a:rPr>
              <a:t>.</a:t>
            </a:r>
            <a:endParaRPr lang="en-US" sz="2000" dirty="0">
              <a:effectLst/>
              <a:latin typeface="Times New Roman" panose="02020603050405020304" pitchFamily="18" charset="0"/>
              <a:ea typeface="Batang" panose="02030600000101010101" pitchFamily="18" charset="-127"/>
            </a:endParaRPr>
          </a:p>
          <a:p>
            <a:pPr algn="just">
              <a:spcBef>
                <a:spcPts val="600"/>
              </a:spcBef>
              <a:buNone/>
            </a:pPr>
            <a:r>
              <a:rPr lang="en-US" sz="2000" dirty="0">
                <a:solidFill>
                  <a:srgbClr val="333333"/>
                </a:solidFill>
                <a:effectLst/>
                <a:latin typeface="Times New Roman" panose="02020603050405020304" pitchFamily="18" charset="0"/>
                <a:ea typeface="Batang" panose="02030600000101010101" pitchFamily="18" charset="-127"/>
              </a:rPr>
              <a:t>     - </a:t>
            </a:r>
            <a:r>
              <a:rPr lang="en-US" sz="2000" i="1" dirty="0" err="1">
                <a:solidFill>
                  <a:srgbClr val="333333"/>
                </a:solidFill>
                <a:effectLst/>
                <a:latin typeface="Times New Roman" panose="02020603050405020304" pitchFamily="18" charset="0"/>
                <a:ea typeface="Batang" panose="02030600000101010101" pitchFamily="18" charset="-127"/>
              </a:rPr>
              <a:t>Hoạt</a:t>
            </a:r>
            <a:r>
              <a:rPr lang="en-US" sz="2000" i="1" dirty="0">
                <a:solidFill>
                  <a:srgbClr val="333333"/>
                </a:solidFill>
                <a:effectLst/>
                <a:latin typeface="Times New Roman" panose="02020603050405020304" pitchFamily="18" charset="0"/>
                <a:ea typeface="Batang" panose="02030600000101010101" pitchFamily="18" charset="-127"/>
              </a:rPr>
              <a:t> </a:t>
            </a:r>
            <a:r>
              <a:rPr lang="en-US" sz="2000" i="1" dirty="0" err="1">
                <a:solidFill>
                  <a:srgbClr val="333333"/>
                </a:solidFill>
                <a:effectLst/>
                <a:latin typeface="Times New Roman" panose="02020603050405020304" pitchFamily="18" charset="0"/>
                <a:ea typeface="Batang" panose="02030600000101010101" pitchFamily="18" charset="-127"/>
              </a:rPr>
              <a:t>động</a:t>
            </a:r>
            <a:r>
              <a:rPr lang="en-US" sz="2000" i="1" dirty="0">
                <a:solidFill>
                  <a:srgbClr val="333333"/>
                </a:solidFill>
                <a:effectLst/>
                <a:latin typeface="Times New Roman" panose="02020603050405020304" pitchFamily="18" charset="0"/>
                <a:ea typeface="Batang" panose="02030600000101010101" pitchFamily="18" charset="-127"/>
              </a:rPr>
              <a:t> </a:t>
            </a:r>
            <a:r>
              <a:rPr lang="en-US" sz="2000" i="1" dirty="0" err="1">
                <a:solidFill>
                  <a:srgbClr val="333333"/>
                </a:solidFill>
                <a:effectLst/>
                <a:latin typeface="Times New Roman" panose="02020603050405020304" pitchFamily="18" charset="0"/>
                <a:ea typeface="Batang" panose="02030600000101010101" pitchFamily="18" charset="-127"/>
              </a:rPr>
              <a:t>sản</a:t>
            </a:r>
            <a:r>
              <a:rPr lang="en-US" sz="2000" i="1" dirty="0">
                <a:solidFill>
                  <a:srgbClr val="333333"/>
                </a:solidFill>
                <a:effectLst/>
                <a:latin typeface="Times New Roman" panose="02020603050405020304" pitchFamily="18" charset="0"/>
                <a:ea typeface="Batang" panose="02030600000101010101" pitchFamily="18" charset="-127"/>
              </a:rPr>
              <a:t> </a:t>
            </a:r>
            <a:r>
              <a:rPr lang="en-US" sz="2000" i="1" dirty="0" err="1">
                <a:solidFill>
                  <a:srgbClr val="333333"/>
                </a:solidFill>
                <a:effectLst/>
                <a:latin typeface="Times New Roman" panose="02020603050405020304" pitchFamily="18" charset="0"/>
                <a:ea typeface="Batang" panose="02030600000101010101" pitchFamily="18" charset="-127"/>
              </a:rPr>
              <a:t>xuất</a:t>
            </a:r>
            <a:r>
              <a:rPr lang="en-US" sz="2000" i="1" dirty="0">
                <a:solidFill>
                  <a:srgbClr val="333333"/>
                </a:solidFill>
                <a:effectLst/>
                <a:latin typeface="Times New Roman" panose="02020603050405020304" pitchFamily="18" charset="0"/>
                <a:ea typeface="Batang" panose="02030600000101010101" pitchFamily="18" charset="-127"/>
              </a:rPr>
              <a:t> </a:t>
            </a:r>
            <a:r>
              <a:rPr lang="en-US" sz="2000" i="1" dirty="0" err="1">
                <a:solidFill>
                  <a:srgbClr val="333333"/>
                </a:solidFill>
                <a:effectLst/>
                <a:latin typeface="Times New Roman" panose="02020603050405020304" pitchFamily="18" charset="0"/>
                <a:ea typeface="Batang" panose="02030600000101010101" pitchFamily="18" charset="-127"/>
              </a:rPr>
              <a:t>hỗ</a:t>
            </a:r>
            <a:r>
              <a:rPr lang="en-US" sz="2000" i="1" dirty="0">
                <a:solidFill>
                  <a:srgbClr val="333333"/>
                </a:solidFill>
                <a:effectLst/>
                <a:latin typeface="Times New Roman" panose="02020603050405020304" pitchFamily="18" charset="0"/>
                <a:ea typeface="Batang" panose="02030600000101010101" pitchFamily="18" charset="-127"/>
              </a:rPr>
              <a:t> </a:t>
            </a:r>
            <a:r>
              <a:rPr lang="en-US" sz="2000" i="1" dirty="0" err="1">
                <a:solidFill>
                  <a:srgbClr val="333333"/>
                </a:solidFill>
                <a:effectLst/>
                <a:latin typeface="Times New Roman" panose="02020603050405020304" pitchFamily="18" charset="0"/>
                <a:ea typeface="Batang" panose="02030600000101010101" pitchFamily="18" charset="-127"/>
              </a:rPr>
              <a:t>trợ</a:t>
            </a:r>
            <a:r>
              <a:rPr lang="en-US" sz="2000" i="1"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Là</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hoạt</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động</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sản</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xuất</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của</a:t>
            </a:r>
            <a:r>
              <a:rPr lang="en-US" sz="2000" dirty="0">
                <a:solidFill>
                  <a:srgbClr val="333333"/>
                </a:solidFill>
                <a:effectLst/>
                <a:latin typeface="Times New Roman" panose="02020603050405020304" pitchFamily="18" charset="0"/>
                <a:ea typeface="Batang" panose="02030600000101010101" pitchFamily="18" charset="-127"/>
              </a:rPr>
              <a:t> DN </a:t>
            </a:r>
            <a:r>
              <a:rPr lang="en-US" sz="2000" dirty="0" err="1">
                <a:solidFill>
                  <a:srgbClr val="333333"/>
                </a:solidFill>
                <a:effectLst/>
                <a:latin typeface="Times New Roman" panose="02020603050405020304" pitchFamily="18" charset="0"/>
                <a:ea typeface="Batang" panose="02030600000101010101" pitchFamily="18" charset="-127"/>
              </a:rPr>
              <a:t>để</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tự</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thoả</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mãn</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nhu</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cầu</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cho</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sản</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xuất</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chính</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hoặc</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sản</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xuất</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phụ</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của</a:t>
            </a:r>
            <a:r>
              <a:rPr lang="en-US" sz="2000" dirty="0">
                <a:solidFill>
                  <a:srgbClr val="333333"/>
                </a:solidFill>
                <a:effectLst/>
                <a:latin typeface="Times New Roman" panose="02020603050405020304" pitchFamily="18" charset="0"/>
                <a:ea typeface="Batang" panose="02030600000101010101" pitchFamily="18" charset="-127"/>
              </a:rPr>
              <a:t> DN. </a:t>
            </a:r>
            <a:r>
              <a:rPr lang="en-US" sz="2000" dirty="0" err="1">
                <a:solidFill>
                  <a:srgbClr val="333333"/>
                </a:solidFill>
                <a:effectLst/>
                <a:latin typeface="Times New Roman" panose="02020603050405020304" pitchFamily="18" charset="0"/>
                <a:ea typeface="Batang" panose="02030600000101010101" pitchFamily="18" charset="-127"/>
              </a:rPr>
              <a:t>Nó</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không</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phục</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vụ</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cho</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bên</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ngoài</a:t>
            </a:r>
            <a:r>
              <a:rPr lang="en-US" sz="2000" dirty="0">
                <a:solidFill>
                  <a:srgbClr val="333333"/>
                </a:solidFill>
                <a:effectLst/>
                <a:latin typeface="Times New Roman" panose="02020603050405020304" pitchFamily="18" charset="0"/>
                <a:ea typeface="Batang" panose="02030600000101010101" pitchFamily="18" charset="-127"/>
              </a:rPr>
              <a:t> DN.</a:t>
            </a:r>
            <a:endParaRPr lang="en-US" sz="2000" dirty="0">
              <a:effectLst/>
              <a:latin typeface="Times New Roman" panose="02020603050405020304" pitchFamily="18" charset="0"/>
              <a:ea typeface="Batang" panose="02030600000101010101" pitchFamily="18" charset="-127"/>
            </a:endParaRPr>
          </a:p>
        </p:txBody>
      </p:sp>
    </p:spTree>
    <p:extLst>
      <p:ext uri="{BB962C8B-B14F-4D97-AF65-F5344CB8AC3E}">
        <p14:creationId xmlns:p14="http://schemas.microsoft.com/office/powerpoint/2010/main" val="1584691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E2416C-994A-2BF5-5BC8-410432B5BEDD}"/>
              </a:ext>
            </a:extLst>
          </p:cNvPr>
          <p:cNvSpPr txBox="1"/>
          <p:nvPr/>
        </p:nvSpPr>
        <p:spPr>
          <a:xfrm>
            <a:off x="685800" y="777036"/>
            <a:ext cx="10907485" cy="861774"/>
          </a:xfrm>
          <a:prstGeom prst="rect">
            <a:avLst/>
          </a:prstGeom>
          <a:noFill/>
        </p:spPr>
        <p:txBody>
          <a:bodyPr wrap="square">
            <a:spAutoFit/>
          </a:bodyPr>
          <a:lstStyle/>
          <a:p>
            <a:r>
              <a:rPr lang="en-US" sz="2500" b="1" spc="-60" dirty="0">
                <a:solidFill>
                  <a:srgbClr val="333333"/>
                </a:solidFill>
                <a:effectLst/>
                <a:latin typeface="Times New Roman" panose="02020603050405020304" pitchFamily="18" charset="0"/>
                <a:ea typeface="Batang" panose="02030600000101010101" pitchFamily="18" charset="-127"/>
              </a:rPr>
              <a:t>2. </a:t>
            </a:r>
            <a:r>
              <a:rPr lang="en-US" sz="2500" b="1" spc="-60" dirty="0" err="1">
                <a:solidFill>
                  <a:srgbClr val="333333"/>
                </a:solidFill>
                <a:effectLst/>
                <a:latin typeface="Times New Roman" panose="02020603050405020304" pitchFamily="18" charset="0"/>
                <a:ea typeface="Batang" panose="02030600000101010101" pitchFamily="18" charset="-127"/>
              </a:rPr>
              <a:t>Hệ</a:t>
            </a:r>
            <a:r>
              <a:rPr lang="en-US" sz="2500" b="1" spc="-60" dirty="0">
                <a:solidFill>
                  <a:srgbClr val="333333"/>
                </a:solidFill>
                <a:effectLst/>
                <a:latin typeface="Times New Roman" panose="02020603050405020304" pitchFamily="18" charset="0"/>
                <a:ea typeface="Batang" panose="02030600000101010101" pitchFamily="18" charset="-127"/>
              </a:rPr>
              <a:t> </a:t>
            </a:r>
            <a:r>
              <a:rPr lang="en-US" sz="2500" b="1" spc="-60" dirty="0" err="1">
                <a:solidFill>
                  <a:srgbClr val="333333"/>
                </a:solidFill>
                <a:effectLst/>
                <a:latin typeface="Times New Roman" panose="02020603050405020304" pitchFamily="18" charset="0"/>
                <a:ea typeface="Batang" panose="02030600000101010101" pitchFamily="18" charset="-127"/>
              </a:rPr>
              <a:t>thống</a:t>
            </a:r>
            <a:r>
              <a:rPr lang="en-US" sz="2500" b="1" spc="-60" dirty="0">
                <a:solidFill>
                  <a:srgbClr val="333333"/>
                </a:solidFill>
                <a:effectLst/>
                <a:latin typeface="Times New Roman" panose="02020603050405020304" pitchFamily="18" charset="0"/>
                <a:ea typeface="Batang" panose="02030600000101010101" pitchFamily="18" charset="-127"/>
              </a:rPr>
              <a:t> </a:t>
            </a:r>
            <a:r>
              <a:rPr lang="en-US" sz="2500" b="1" spc="-60" dirty="0" err="1">
                <a:solidFill>
                  <a:srgbClr val="333333"/>
                </a:solidFill>
                <a:effectLst/>
                <a:latin typeface="Times New Roman" panose="02020603050405020304" pitchFamily="18" charset="0"/>
                <a:ea typeface="Batang" panose="02030600000101010101" pitchFamily="18" charset="-127"/>
              </a:rPr>
              <a:t>chỉ</a:t>
            </a:r>
            <a:r>
              <a:rPr lang="en-US" sz="2500" b="1" spc="-60" dirty="0">
                <a:solidFill>
                  <a:srgbClr val="333333"/>
                </a:solidFill>
                <a:effectLst/>
                <a:latin typeface="Times New Roman" panose="02020603050405020304" pitchFamily="18" charset="0"/>
                <a:ea typeface="Batang" panose="02030600000101010101" pitchFamily="18" charset="-127"/>
              </a:rPr>
              <a:t> </a:t>
            </a:r>
            <a:r>
              <a:rPr lang="en-US" sz="2500" b="1" spc="-60" dirty="0" err="1">
                <a:solidFill>
                  <a:srgbClr val="333333"/>
                </a:solidFill>
                <a:effectLst/>
                <a:latin typeface="Times New Roman" panose="02020603050405020304" pitchFamily="18" charset="0"/>
                <a:ea typeface="Batang" panose="02030600000101010101" pitchFamily="18" charset="-127"/>
              </a:rPr>
              <a:t>tiêu</a:t>
            </a:r>
            <a:r>
              <a:rPr lang="en-US" sz="2500" b="1" spc="-60" dirty="0">
                <a:solidFill>
                  <a:srgbClr val="333333"/>
                </a:solidFill>
                <a:effectLst/>
                <a:latin typeface="Times New Roman" panose="02020603050405020304" pitchFamily="18" charset="0"/>
                <a:ea typeface="Batang" panose="02030600000101010101" pitchFamily="18" charset="-127"/>
              </a:rPr>
              <a:t> </a:t>
            </a:r>
            <a:r>
              <a:rPr lang="en-US" sz="2500" b="1" spc="-60" dirty="0" err="1">
                <a:solidFill>
                  <a:srgbClr val="333333"/>
                </a:solidFill>
                <a:effectLst/>
                <a:latin typeface="Times New Roman" panose="02020603050405020304" pitchFamily="18" charset="0"/>
                <a:ea typeface="Batang" panose="02030600000101010101" pitchFamily="18" charset="-127"/>
              </a:rPr>
              <a:t>thống</a:t>
            </a:r>
            <a:r>
              <a:rPr lang="en-US" sz="2500" b="1" spc="-60" dirty="0">
                <a:solidFill>
                  <a:srgbClr val="333333"/>
                </a:solidFill>
                <a:effectLst/>
                <a:latin typeface="Times New Roman" panose="02020603050405020304" pitchFamily="18" charset="0"/>
                <a:ea typeface="Batang" panose="02030600000101010101" pitchFamily="18" charset="-127"/>
              </a:rPr>
              <a:t> </a:t>
            </a:r>
            <a:r>
              <a:rPr lang="en-US" sz="2500" b="1" spc="-60" dirty="0" err="1">
                <a:solidFill>
                  <a:srgbClr val="333333"/>
                </a:solidFill>
                <a:effectLst/>
                <a:latin typeface="Times New Roman" panose="02020603050405020304" pitchFamily="18" charset="0"/>
                <a:ea typeface="Batang" panose="02030600000101010101" pitchFamily="18" charset="-127"/>
              </a:rPr>
              <a:t>kê</a:t>
            </a:r>
            <a:r>
              <a:rPr lang="en-US" sz="2500" b="1" spc="-60" dirty="0">
                <a:solidFill>
                  <a:srgbClr val="333333"/>
                </a:solidFill>
                <a:effectLst/>
                <a:latin typeface="Times New Roman" panose="02020603050405020304" pitchFamily="18" charset="0"/>
                <a:ea typeface="Batang" panose="02030600000101010101" pitchFamily="18" charset="-127"/>
              </a:rPr>
              <a:t> </a:t>
            </a:r>
            <a:r>
              <a:rPr lang="en-US" sz="2500" b="1" spc="-60" dirty="0" err="1">
                <a:solidFill>
                  <a:srgbClr val="333333"/>
                </a:solidFill>
                <a:effectLst/>
                <a:latin typeface="Times New Roman" panose="02020603050405020304" pitchFamily="18" charset="0"/>
                <a:ea typeface="Batang" panose="02030600000101010101" pitchFamily="18" charset="-127"/>
              </a:rPr>
              <a:t>kết</a:t>
            </a:r>
            <a:r>
              <a:rPr lang="en-US" sz="2500" b="1" spc="-60" dirty="0">
                <a:solidFill>
                  <a:srgbClr val="333333"/>
                </a:solidFill>
                <a:effectLst/>
                <a:latin typeface="Times New Roman" panose="02020603050405020304" pitchFamily="18" charset="0"/>
                <a:ea typeface="Batang" panose="02030600000101010101" pitchFamily="18" charset="-127"/>
              </a:rPr>
              <a:t> </a:t>
            </a:r>
            <a:r>
              <a:rPr lang="en-US" sz="2500" b="1" spc="-60" dirty="0" err="1">
                <a:solidFill>
                  <a:srgbClr val="333333"/>
                </a:solidFill>
                <a:effectLst/>
                <a:latin typeface="Times New Roman" panose="02020603050405020304" pitchFamily="18" charset="0"/>
                <a:ea typeface="Batang" panose="02030600000101010101" pitchFamily="18" charset="-127"/>
              </a:rPr>
              <a:t>quả</a:t>
            </a:r>
            <a:r>
              <a:rPr lang="en-US" sz="2500" b="1" spc="-60" dirty="0">
                <a:solidFill>
                  <a:srgbClr val="333333"/>
                </a:solidFill>
                <a:effectLst/>
                <a:latin typeface="Times New Roman" panose="02020603050405020304" pitchFamily="18" charset="0"/>
                <a:ea typeface="Batang" panose="02030600000101010101" pitchFamily="18" charset="-127"/>
              </a:rPr>
              <a:t> </a:t>
            </a:r>
            <a:r>
              <a:rPr lang="en-US" sz="2500" b="1" spc="-60" dirty="0" err="1">
                <a:solidFill>
                  <a:srgbClr val="333333"/>
                </a:solidFill>
                <a:effectLst/>
                <a:latin typeface="Times New Roman" panose="02020603050405020304" pitchFamily="18" charset="0"/>
                <a:ea typeface="Batang" panose="02030600000101010101" pitchFamily="18" charset="-127"/>
              </a:rPr>
              <a:t>hoạt</a:t>
            </a:r>
            <a:r>
              <a:rPr lang="en-US" sz="2500" b="1" spc="-60" dirty="0">
                <a:solidFill>
                  <a:srgbClr val="333333"/>
                </a:solidFill>
                <a:effectLst/>
                <a:latin typeface="Times New Roman" panose="02020603050405020304" pitchFamily="18" charset="0"/>
                <a:ea typeface="Batang" panose="02030600000101010101" pitchFamily="18" charset="-127"/>
              </a:rPr>
              <a:t> </a:t>
            </a:r>
            <a:r>
              <a:rPr lang="en-US" sz="2500" b="1" spc="-60" dirty="0" err="1">
                <a:solidFill>
                  <a:srgbClr val="333333"/>
                </a:solidFill>
                <a:effectLst/>
                <a:latin typeface="Times New Roman" panose="02020603050405020304" pitchFamily="18" charset="0"/>
                <a:ea typeface="Batang" panose="02030600000101010101" pitchFamily="18" charset="-127"/>
              </a:rPr>
              <a:t>động</a:t>
            </a:r>
            <a:r>
              <a:rPr lang="en-US" sz="2500" b="1" spc="-60" dirty="0">
                <a:solidFill>
                  <a:srgbClr val="333333"/>
                </a:solidFill>
                <a:effectLst/>
                <a:latin typeface="Times New Roman" panose="02020603050405020304" pitchFamily="18" charset="0"/>
                <a:ea typeface="Batang" panose="02030600000101010101" pitchFamily="18" charset="-127"/>
              </a:rPr>
              <a:t> </a:t>
            </a:r>
            <a:r>
              <a:rPr lang="en-US" sz="2500" b="1" spc="-60" dirty="0" err="1">
                <a:solidFill>
                  <a:srgbClr val="333333"/>
                </a:solidFill>
                <a:effectLst/>
                <a:latin typeface="Times New Roman" panose="02020603050405020304" pitchFamily="18" charset="0"/>
                <a:ea typeface="Batang" panose="02030600000101010101" pitchFamily="18" charset="-127"/>
              </a:rPr>
              <a:t>sản</a:t>
            </a:r>
            <a:r>
              <a:rPr lang="en-US" sz="2500" b="1" spc="-60" dirty="0">
                <a:solidFill>
                  <a:srgbClr val="333333"/>
                </a:solidFill>
                <a:effectLst/>
                <a:latin typeface="Times New Roman" panose="02020603050405020304" pitchFamily="18" charset="0"/>
                <a:ea typeface="Batang" panose="02030600000101010101" pitchFamily="18" charset="-127"/>
              </a:rPr>
              <a:t> </a:t>
            </a:r>
            <a:r>
              <a:rPr lang="en-US" sz="2500" b="1" spc="-60" dirty="0" err="1">
                <a:solidFill>
                  <a:srgbClr val="333333"/>
                </a:solidFill>
                <a:effectLst/>
                <a:latin typeface="Times New Roman" panose="02020603050405020304" pitchFamily="18" charset="0"/>
                <a:ea typeface="Batang" panose="02030600000101010101" pitchFamily="18" charset="-127"/>
              </a:rPr>
              <a:t>xuất</a:t>
            </a:r>
            <a:r>
              <a:rPr lang="en-US" sz="2500" b="1" spc="-60" dirty="0">
                <a:solidFill>
                  <a:srgbClr val="333333"/>
                </a:solidFill>
                <a:effectLst/>
                <a:latin typeface="Times New Roman" panose="02020603050405020304" pitchFamily="18" charset="0"/>
                <a:ea typeface="Batang" panose="02030600000101010101" pitchFamily="18" charset="-127"/>
              </a:rPr>
              <a:t> </a:t>
            </a:r>
            <a:r>
              <a:rPr lang="en-US" sz="2500" b="1" spc="-60" dirty="0" err="1">
                <a:solidFill>
                  <a:srgbClr val="333333"/>
                </a:solidFill>
                <a:effectLst/>
                <a:latin typeface="Times New Roman" panose="02020603050405020304" pitchFamily="18" charset="0"/>
                <a:ea typeface="Batang" panose="02030600000101010101" pitchFamily="18" charset="-127"/>
              </a:rPr>
              <a:t>kinh</a:t>
            </a:r>
            <a:r>
              <a:rPr lang="en-US" sz="2500" b="1" spc="-60" dirty="0">
                <a:solidFill>
                  <a:srgbClr val="333333"/>
                </a:solidFill>
                <a:effectLst/>
                <a:latin typeface="Times New Roman" panose="02020603050405020304" pitchFamily="18" charset="0"/>
                <a:ea typeface="Batang" panose="02030600000101010101" pitchFamily="18" charset="-127"/>
              </a:rPr>
              <a:t> </a:t>
            </a:r>
            <a:r>
              <a:rPr lang="en-US" sz="2500" b="1" spc="-60" dirty="0" err="1">
                <a:solidFill>
                  <a:srgbClr val="333333"/>
                </a:solidFill>
                <a:effectLst/>
                <a:latin typeface="Times New Roman" panose="02020603050405020304" pitchFamily="18" charset="0"/>
                <a:ea typeface="Batang" panose="02030600000101010101" pitchFamily="18" charset="-127"/>
              </a:rPr>
              <a:t>doanh</a:t>
            </a:r>
            <a:r>
              <a:rPr lang="en-US" sz="2500" b="1" spc="-60" dirty="0">
                <a:solidFill>
                  <a:srgbClr val="333333"/>
                </a:solidFill>
                <a:effectLst/>
                <a:latin typeface="Times New Roman" panose="02020603050405020304" pitchFamily="18" charset="0"/>
                <a:ea typeface="Batang" panose="02030600000101010101" pitchFamily="18" charset="-127"/>
              </a:rPr>
              <a:t> </a:t>
            </a:r>
            <a:r>
              <a:rPr lang="en-US" sz="2500" b="1" spc="-60" dirty="0" err="1">
                <a:solidFill>
                  <a:srgbClr val="333333"/>
                </a:solidFill>
                <a:effectLst/>
                <a:latin typeface="Times New Roman" panose="02020603050405020304" pitchFamily="18" charset="0"/>
                <a:ea typeface="Batang" panose="02030600000101010101" pitchFamily="18" charset="-127"/>
              </a:rPr>
              <a:t>của</a:t>
            </a:r>
            <a:r>
              <a:rPr lang="en-US" sz="2500" b="1" spc="-60" dirty="0">
                <a:solidFill>
                  <a:srgbClr val="333333"/>
                </a:solidFill>
                <a:effectLst/>
                <a:latin typeface="Times New Roman" panose="02020603050405020304" pitchFamily="18" charset="0"/>
                <a:ea typeface="Batang" panose="02030600000101010101" pitchFamily="18" charset="-127"/>
              </a:rPr>
              <a:t>  </a:t>
            </a:r>
            <a:r>
              <a:rPr lang="en-US" sz="2500" b="1" spc="-60" dirty="0" err="1">
                <a:solidFill>
                  <a:srgbClr val="333333"/>
                </a:solidFill>
                <a:effectLst/>
                <a:latin typeface="Times New Roman" panose="02020603050405020304" pitchFamily="18" charset="0"/>
                <a:ea typeface="Batang" panose="02030600000101010101" pitchFamily="18" charset="-127"/>
              </a:rPr>
              <a:t>doanh</a:t>
            </a:r>
            <a:r>
              <a:rPr lang="en-US" sz="2500" b="1" spc="-60" dirty="0">
                <a:solidFill>
                  <a:srgbClr val="333333"/>
                </a:solidFill>
                <a:effectLst/>
                <a:latin typeface="Times New Roman" panose="02020603050405020304" pitchFamily="18" charset="0"/>
                <a:ea typeface="Batang" panose="02030600000101010101" pitchFamily="18" charset="-127"/>
              </a:rPr>
              <a:t>  </a:t>
            </a:r>
            <a:r>
              <a:rPr lang="en-US" sz="2500" b="1" spc="-60" dirty="0" err="1">
                <a:solidFill>
                  <a:srgbClr val="333333"/>
                </a:solidFill>
                <a:effectLst/>
                <a:latin typeface="Times New Roman" panose="02020603050405020304" pitchFamily="18" charset="0"/>
                <a:ea typeface="Batang" panose="02030600000101010101" pitchFamily="18" charset="-127"/>
              </a:rPr>
              <a:t>nghiệp</a:t>
            </a:r>
            <a:r>
              <a:rPr lang="en-US" sz="2500" b="1" spc="-60" dirty="0">
                <a:solidFill>
                  <a:srgbClr val="333333"/>
                </a:solidFill>
                <a:effectLst/>
                <a:latin typeface="Times New Roman" panose="02020603050405020304" pitchFamily="18" charset="0"/>
                <a:ea typeface="Batang" panose="02030600000101010101" pitchFamily="18" charset="-127"/>
              </a:rPr>
              <a:t> </a:t>
            </a:r>
            <a:r>
              <a:rPr lang="en-US" sz="2500" b="1" spc="-60" dirty="0" err="1">
                <a:solidFill>
                  <a:srgbClr val="333333"/>
                </a:solidFill>
                <a:effectLst/>
                <a:latin typeface="Times New Roman" panose="02020603050405020304" pitchFamily="18" charset="0"/>
                <a:ea typeface="Batang" panose="02030600000101010101" pitchFamily="18" charset="-127"/>
              </a:rPr>
              <a:t>và</a:t>
            </a:r>
            <a:r>
              <a:rPr lang="en-US" sz="2500" b="1" spc="-60" dirty="0">
                <a:solidFill>
                  <a:srgbClr val="333333"/>
                </a:solidFill>
                <a:effectLst/>
                <a:latin typeface="Times New Roman" panose="02020603050405020304" pitchFamily="18" charset="0"/>
                <a:ea typeface="Batang" panose="02030600000101010101" pitchFamily="18" charset="-127"/>
              </a:rPr>
              <a:t> </a:t>
            </a:r>
            <a:r>
              <a:rPr lang="en-US" sz="2500" b="1" spc="-60" dirty="0" err="1">
                <a:solidFill>
                  <a:srgbClr val="333333"/>
                </a:solidFill>
                <a:effectLst/>
                <a:latin typeface="Times New Roman" panose="02020603050405020304" pitchFamily="18" charset="0"/>
                <a:ea typeface="Batang" panose="02030600000101010101" pitchFamily="18" charset="-127"/>
              </a:rPr>
              <a:t>phương</a:t>
            </a:r>
            <a:r>
              <a:rPr lang="en-US" sz="2500" b="1" spc="-60" dirty="0">
                <a:solidFill>
                  <a:srgbClr val="333333"/>
                </a:solidFill>
                <a:effectLst/>
                <a:latin typeface="Times New Roman" panose="02020603050405020304" pitchFamily="18" charset="0"/>
                <a:ea typeface="Batang" panose="02030600000101010101" pitchFamily="18" charset="-127"/>
              </a:rPr>
              <a:t> </a:t>
            </a:r>
            <a:r>
              <a:rPr lang="en-US" sz="2500" b="1" spc="-60" dirty="0" err="1">
                <a:solidFill>
                  <a:srgbClr val="333333"/>
                </a:solidFill>
                <a:effectLst/>
                <a:latin typeface="Times New Roman" panose="02020603050405020304" pitchFamily="18" charset="0"/>
                <a:ea typeface="Batang" panose="02030600000101010101" pitchFamily="18" charset="-127"/>
              </a:rPr>
              <a:t>pháp</a:t>
            </a:r>
            <a:r>
              <a:rPr lang="en-US" sz="2500" b="1" spc="-60" dirty="0">
                <a:solidFill>
                  <a:srgbClr val="333333"/>
                </a:solidFill>
                <a:effectLst/>
                <a:latin typeface="Times New Roman" panose="02020603050405020304" pitchFamily="18" charset="0"/>
                <a:ea typeface="Batang" panose="02030600000101010101" pitchFamily="18" charset="-127"/>
              </a:rPr>
              <a:t> </a:t>
            </a:r>
            <a:r>
              <a:rPr lang="en-US" sz="2500" b="1" spc="-60" dirty="0" err="1">
                <a:solidFill>
                  <a:srgbClr val="333333"/>
                </a:solidFill>
                <a:effectLst/>
                <a:latin typeface="Times New Roman" panose="02020603050405020304" pitchFamily="18" charset="0"/>
                <a:ea typeface="Batang" panose="02030600000101010101" pitchFamily="18" charset="-127"/>
              </a:rPr>
              <a:t>tính</a:t>
            </a:r>
            <a:endParaRPr lang="en-US" sz="2500" dirty="0"/>
          </a:p>
        </p:txBody>
      </p:sp>
      <p:sp>
        <p:nvSpPr>
          <p:cNvPr id="8" name="TextBox 7">
            <a:extLst>
              <a:ext uri="{FF2B5EF4-FFF2-40B4-BE49-F238E27FC236}">
                <a16:creationId xmlns:a16="http://schemas.microsoft.com/office/drawing/2014/main" id="{2AD4DD28-AAC9-93AF-062B-2E328D076297}"/>
              </a:ext>
            </a:extLst>
          </p:cNvPr>
          <p:cNvSpPr txBox="1"/>
          <p:nvPr/>
        </p:nvSpPr>
        <p:spPr>
          <a:xfrm>
            <a:off x="859972" y="2030949"/>
            <a:ext cx="6096000" cy="477054"/>
          </a:xfrm>
          <a:prstGeom prst="rect">
            <a:avLst/>
          </a:prstGeom>
          <a:noFill/>
        </p:spPr>
        <p:txBody>
          <a:bodyPr wrap="square">
            <a:spAutoFit/>
          </a:bodyPr>
          <a:lstStyle/>
          <a:p>
            <a:pPr algn="just">
              <a:spcBef>
                <a:spcPts val="600"/>
              </a:spcBef>
              <a:buNone/>
            </a:pPr>
            <a:r>
              <a:rPr lang="en-US" sz="2500" b="1" dirty="0">
                <a:solidFill>
                  <a:srgbClr val="333333"/>
                </a:solidFill>
                <a:effectLst/>
                <a:latin typeface="Times New Roman" panose="02020603050405020304" pitchFamily="18" charset="0"/>
                <a:ea typeface="Batang" panose="02030600000101010101" pitchFamily="18" charset="-127"/>
              </a:rPr>
              <a:t>2.1. </a:t>
            </a:r>
            <a:r>
              <a:rPr lang="en-US" sz="2500" b="1" dirty="0" err="1">
                <a:solidFill>
                  <a:srgbClr val="333333"/>
                </a:solidFill>
                <a:effectLst/>
                <a:latin typeface="Times New Roman" panose="02020603050405020304" pitchFamily="18" charset="0"/>
                <a:ea typeface="Batang" panose="02030600000101010101" pitchFamily="18" charset="-127"/>
              </a:rPr>
              <a:t>Chỉ</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tiêu</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sản</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phẩm</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hiện</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vật</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của</a:t>
            </a:r>
            <a:r>
              <a:rPr lang="en-US" sz="2500" b="1" dirty="0">
                <a:solidFill>
                  <a:srgbClr val="333333"/>
                </a:solidFill>
                <a:effectLst/>
                <a:latin typeface="Times New Roman" panose="02020603050405020304" pitchFamily="18" charset="0"/>
                <a:ea typeface="Batang" panose="02030600000101010101" pitchFamily="18" charset="-127"/>
              </a:rPr>
              <a:t> DN</a:t>
            </a:r>
            <a:endParaRPr lang="en-US" sz="2500" dirty="0">
              <a:effectLst/>
              <a:latin typeface="Times New Roman" panose="02020603050405020304" pitchFamily="18" charset="0"/>
              <a:ea typeface="Batang" panose="02030600000101010101" pitchFamily="18" charset="-127"/>
            </a:endParaRPr>
          </a:p>
        </p:txBody>
      </p:sp>
      <p:sp>
        <p:nvSpPr>
          <p:cNvPr id="11" name="TextBox 10">
            <a:extLst>
              <a:ext uri="{FF2B5EF4-FFF2-40B4-BE49-F238E27FC236}">
                <a16:creationId xmlns:a16="http://schemas.microsoft.com/office/drawing/2014/main" id="{C872EFFB-6B4F-D68C-D574-AD8FE35770D3}"/>
              </a:ext>
            </a:extLst>
          </p:cNvPr>
          <p:cNvSpPr txBox="1"/>
          <p:nvPr/>
        </p:nvSpPr>
        <p:spPr>
          <a:xfrm>
            <a:off x="859972" y="2900142"/>
            <a:ext cx="10341428" cy="1184940"/>
          </a:xfrm>
          <a:prstGeom prst="rect">
            <a:avLst/>
          </a:prstGeom>
          <a:noFill/>
        </p:spPr>
        <p:txBody>
          <a:bodyPr wrap="square">
            <a:spAutoFit/>
          </a:bodyPr>
          <a:lstStyle/>
          <a:p>
            <a:pPr algn="just">
              <a:spcBef>
                <a:spcPts val="600"/>
              </a:spcBef>
              <a:buNone/>
            </a:pPr>
            <a:r>
              <a:rPr lang="en-US" sz="2200" b="1" dirty="0">
                <a:solidFill>
                  <a:srgbClr val="333333"/>
                </a:solidFill>
                <a:effectLst/>
                <a:latin typeface="Times New Roman" panose="02020603050405020304" pitchFamily="18" charset="0"/>
                <a:ea typeface="Batang" panose="02030600000101010101" pitchFamily="18" charset="-127"/>
              </a:rPr>
              <a:t>2.2. </a:t>
            </a:r>
            <a:r>
              <a:rPr lang="en-US" sz="2200" b="1" dirty="0" err="1">
                <a:solidFill>
                  <a:srgbClr val="333333"/>
                </a:solidFill>
                <a:effectLst/>
                <a:latin typeface="Times New Roman" panose="02020603050405020304" pitchFamily="18" charset="0"/>
                <a:ea typeface="Batang" panose="02030600000101010101" pitchFamily="18" charset="-127"/>
              </a:rPr>
              <a:t>Giá</a:t>
            </a:r>
            <a:r>
              <a:rPr lang="en-US" sz="2200" b="1" dirty="0">
                <a:solidFill>
                  <a:srgbClr val="333333"/>
                </a:solidFill>
                <a:effectLst/>
                <a:latin typeface="Times New Roman" panose="02020603050405020304" pitchFamily="18" charset="0"/>
                <a:ea typeface="Batang" panose="02030600000101010101" pitchFamily="18" charset="-127"/>
              </a:rPr>
              <a:t> </a:t>
            </a:r>
            <a:r>
              <a:rPr lang="en-US" sz="2200" b="1" dirty="0" err="1">
                <a:solidFill>
                  <a:srgbClr val="333333"/>
                </a:solidFill>
                <a:effectLst/>
                <a:latin typeface="Times New Roman" panose="02020603050405020304" pitchFamily="18" charset="0"/>
                <a:ea typeface="Batang" panose="02030600000101010101" pitchFamily="18" charset="-127"/>
              </a:rPr>
              <a:t>trị</a:t>
            </a:r>
            <a:r>
              <a:rPr lang="en-US" sz="2200" b="1" dirty="0">
                <a:solidFill>
                  <a:srgbClr val="333333"/>
                </a:solidFill>
                <a:effectLst/>
                <a:latin typeface="Times New Roman" panose="02020603050405020304" pitchFamily="18" charset="0"/>
                <a:ea typeface="Batang" panose="02030600000101010101" pitchFamily="18" charset="-127"/>
              </a:rPr>
              <a:t> </a:t>
            </a:r>
            <a:r>
              <a:rPr lang="en-US" sz="2200" b="1" dirty="0" err="1">
                <a:solidFill>
                  <a:srgbClr val="333333"/>
                </a:solidFill>
                <a:effectLst/>
                <a:latin typeface="Times New Roman" panose="02020603050405020304" pitchFamily="18" charset="0"/>
                <a:ea typeface="Batang" panose="02030600000101010101" pitchFamily="18" charset="-127"/>
              </a:rPr>
              <a:t>sản</a:t>
            </a:r>
            <a:r>
              <a:rPr lang="en-US" sz="2200" b="1" dirty="0">
                <a:solidFill>
                  <a:srgbClr val="333333"/>
                </a:solidFill>
                <a:effectLst/>
                <a:latin typeface="Times New Roman" panose="02020603050405020304" pitchFamily="18" charset="0"/>
                <a:ea typeface="Batang" panose="02030600000101010101" pitchFamily="18" charset="-127"/>
              </a:rPr>
              <a:t> </a:t>
            </a:r>
            <a:r>
              <a:rPr lang="en-US" sz="2200" b="1" dirty="0" err="1">
                <a:solidFill>
                  <a:srgbClr val="333333"/>
                </a:solidFill>
                <a:effectLst/>
                <a:latin typeface="Times New Roman" panose="02020603050405020304" pitchFamily="18" charset="0"/>
                <a:ea typeface="Batang" panose="02030600000101010101" pitchFamily="18" charset="-127"/>
              </a:rPr>
              <a:t>xuất</a:t>
            </a:r>
            <a:r>
              <a:rPr lang="en-US" sz="2200" b="1" dirty="0">
                <a:solidFill>
                  <a:srgbClr val="333333"/>
                </a:solidFill>
                <a:effectLst/>
                <a:latin typeface="Times New Roman" panose="02020603050405020304" pitchFamily="18" charset="0"/>
                <a:ea typeface="Batang" panose="02030600000101010101" pitchFamily="18" charset="-127"/>
              </a:rPr>
              <a:t> (G.O)</a:t>
            </a:r>
            <a:endParaRPr lang="en-US" sz="2200" dirty="0">
              <a:effectLst/>
              <a:latin typeface="Times New Roman" panose="02020603050405020304" pitchFamily="18" charset="0"/>
              <a:ea typeface="Batang" panose="02030600000101010101" pitchFamily="18" charset="-127"/>
            </a:endParaRPr>
          </a:p>
          <a:p>
            <a:pPr algn="just">
              <a:spcBef>
                <a:spcPts val="600"/>
              </a:spcBef>
              <a:buNone/>
            </a:pPr>
            <a:r>
              <a:rPr lang="en-US" sz="2200" dirty="0">
                <a:solidFill>
                  <a:srgbClr val="333333"/>
                </a:solidFill>
                <a:effectLst/>
                <a:latin typeface="Times New Roman" panose="02020603050405020304" pitchFamily="18" charset="0"/>
                <a:ea typeface="Batang" panose="02030600000101010101" pitchFamily="18" charset="-127"/>
              </a:rPr>
              <a:t>       	- </a:t>
            </a:r>
            <a:r>
              <a:rPr lang="en-US" sz="2200" dirty="0" err="1">
                <a:solidFill>
                  <a:srgbClr val="333333"/>
                </a:solidFill>
                <a:effectLst/>
                <a:latin typeface="Times New Roman" panose="02020603050405020304" pitchFamily="18" charset="0"/>
                <a:ea typeface="Batang" panose="02030600000101010101" pitchFamily="18" charset="-127"/>
              </a:rPr>
              <a:t>Giá</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trị</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sản</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xuất</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của</a:t>
            </a:r>
            <a:r>
              <a:rPr lang="en-US" sz="2200" dirty="0">
                <a:solidFill>
                  <a:srgbClr val="333333"/>
                </a:solidFill>
                <a:effectLst/>
                <a:latin typeface="Times New Roman" panose="02020603050405020304" pitchFamily="18" charset="0"/>
                <a:ea typeface="Batang" panose="02030600000101010101" pitchFamily="18" charset="-127"/>
              </a:rPr>
              <a:t> DN </a:t>
            </a:r>
            <a:r>
              <a:rPr lang="en-US" sz="2200" dirty="0" err="1">
                <a:solidFill>
                  <a:srgbClr val="333333"/>
                </a:solidFill>
                <a:effectLst/>
                <a:latin typeface="Times New Roman" panose="02020603050405020304" pitchFamily="18" charset="0"/>
                <a:ea typeface="Batang" panose="02030600000101010101" pitchFamily="18" charset="-127"/>
              </a:rPr>
              <a:t>là</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toàn</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bộ</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giá</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trị</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các</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sản</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phẩm</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vật</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chất</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và</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dịch</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vụ</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hữu</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ích</a:t>
            </a:r>
            <a:r>
              <a:rPr lang="en-US" sz="2200" dirty="0">
                <a:solidFill>
                  <a:srgbClr val="333333"/>
                </a:solidFill>
                <a:effectLst/>
                <a:latin typeface="Times New Roman" panose="02020603050405020304" pitchFamily="18" charset="0"/>
                <a:ea typeface="Batang" panose="02030600000101010101" pitchFamily="18" charset="-127"/>
              </a:rPr>
              <a:t> do </a:t>
            </a:r>
            <a:r>
              <a:rPr lang="en-US" sz="2200" dirty="0" err="1">
                <a:solidFill>
                  <a:srgbClr val="333333"/>
                </a:solidFill>
                <a:effectLst/>
                <a:latin typeface="Times New Roman" panose="02020603050405020304" pitchFamily="18" charset="0"/>
                <a:ea typeface="Batang" panose="02030600000101010101" pitchFamily="18" charset="-127"/>
              </a:rPr>
              <a:t>lao</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động</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của</a:t>
            </a:r>
            <a:r>
              <a:rPr lang="en-US" sz="2200" dirty="0">
                <a:solidFill>
                  <a:srgbClr val="333333"/>
                </a:solidFill>
                <a:effectLst/>
                <a:latin typeface="Times New Roman" panose="02020603050405020304" pitchFamily="18" charset="0"/>
                <a:ea typeface="Batang" panose="02030600000101010101" pitchFamily="18" charset="-127"/>
              </a:rPr>
              <a:t> DN </a:t>
            </a:r>
            <a:r>
              <a:rPr lang="en-US" sz="2200" dirty="0" err="1">
                <a:solidFill>
                  <a:srgbClr val="333333"/>
                </a:solidFill>
                <a:effectLst/>
                <a:latin typeface="Times New Roman" panose="02020603050405020304" pitchFamily="18" charset="0"/>
                <a:ea typeface="Batang" panose="02030600000101010101" pitchFamily="18" charset="-127"/>
              </a:rPr>
              <a:t>làm</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ra</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trong</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thời</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kỳ</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nhất</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định</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và</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thường</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xét</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cho</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một</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năm</a:t>
            </a:r>
            <a:r>
              <a:rPr lang="en-US" sz="2200" dirty="0">
                <a:solidFill>
                  <a:srgbClr val="333333"/>
                </a:solidFill>
                <a:effectLst/>
                <a:latin typeface="Times New Roman" panose="02020603050405020304" pitchFamily="18" charset="0"/>
                <a:ea typeface="Batang" panose="02030600000101010101" pitchFamily="18" charset="-127"/>
              </a:rPr>
              <a:t>.</a:t>
            </a:r>
            <a:endParaRPr lang="en-US" sz="2200" dirty="0">
              <a:effectLst/>
              <a:latin typeface="Times New Roman" panose="02020603050405020304" pitchFamily="18" charset="0"/>
              <a:ea typeface="Batang" panose="02030600000101010101" pitchFamily="18" charset="-127"/>
            </a:endParaRPr>
          </a:p>
        </p:txBody>
      </p:sp>
    </p:spTree>
    <p:extLst>
      <p:ext uri="{BB962C8B-B14F-4D97-AF65-F5344CB8AC3E}">
        <p14:creationId xmlns:p14="http://schemas.microsoft.com/office/powerpoint/2010/main" val="13233738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5B45CEF6-7A3E-00AB-E002-C284908C6CEF}"/>
              </a:ext>
            </a:extLst>
          </p:cNvPr>
          <p:cNvSpPr txBox="1"/>
          <p:nvPr/>
        </p:nvSpPr>
        <p:spPr>
          <a:xfrm>
            <a:off x="609599" y="566678"/>
            <a:ext cx="10765971" cy="2862322"/>
          </a:xfrm>
          <a:prstGeom prst="rect">
            <a:avLst/>
          </a:prstGeom>
          <a:noFill/>
        </p:spPr>
        <p:txBody>
          <a:bodyPr wrap="square">
            <a:spAutoFit/>
          </a:bodyPr>
          <a:lstStyle/>
          <a:p>
            <a:pPr algn="just">
              <a:spcBef>
                <a:spcPts val="600"/>
              </a:spcBef>
              <a:buNone/>
            </a:pPr>
            <a:r>
              <a:rPr lang="en-US" sz="2500" b="1" dirty="0">
                <a:solidFill>
                  <a:srgbClr val="333333"/>
                </a:solidFill>
                <a:effectLst/>
                <a:latin typeface="Times New Roman" panose="02020603050405020304" pitchFamily="18" charset="0"/>
                <a:ea typeface="Batang" panose="02030600000101010101" pitchFamily="18" charset="-127"/>
              </a:rPr>
              <a:t>2.3. Chi </a:t>
            </a:r>
            <a:r>
              <a:rPr lang="en-US" sz="2500" b="1" dirty="0" err="1">
                <a:solidFill>
                  <a:srgbClr val="333333"/>
                </a:solidFill>
                <a:effectLst/>
                <a:latin typeface="Times New Roman" panose="02020603050405020304" pitchFamily="18" charset="0"/>
                <a:ea typeface="Batang" panose="02030600000101010101" pitchFamily="18" charset="-127"/>
              </a:rPr>
              <a:t>phí</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trung</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gian</a:t>
            </a:r>
            <a:endParaRPr lang="en-US" sz="2500" dirty="0">
              <a:effectLst/>
              <a:latin typeface="Times New Roman" panose="02020603050405020304" pitchFamily="18" charset="0"/>
              <a:ea typeface="Batang" panose="02030600000101010101" pitchFamily="18" charset="-127"/>
            </a:endParaRPr>
          </a:p>
          <a:p>
            <a:pPr indent="457200" algn="just">
              <a:spcBef>
                <a:spcPts val="600"/>
              </a:spcBef>
              <a:buNone/>
            </a:pPr>
            <a:r>
              <a:rPr lang="en-US" sz="2500" dirty="0">
                <a:solidFill>
                  <a:srgbClr val="333333"/>
                </a:solidFill>
                <a:effectLst/>
                <a:latin typeface="Times New Roman" panose="02020603050405020304" pitchFamily="18" charset="0"/>
                <a:ea typeface="Batang" panose="02030600000101010101" pitchFamily="18" charset="-127"/>
              </a:rPr>
              <a:t>Chi </a:t>
            </a:r>
            <a:r>
              <a:rPr lang="en-US" sz="2500" dirty="0" err="1">
                <a:solidFill>
                  <a:srgbClr val="333333"/>
                </a:solidFill>
                <a:effectLst/>
                <a:latin typeface="Times New Roman" panose="02020603050405020304" pitchFamily="18" charset="0"/>
                <a:ea typeface="Batang" panose="02030600000101010101" pitchFamily="18" charset="-127"/>
              </a:rPr>
              <a:t>phí</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trung</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gian</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của</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doanh</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nghiệp</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là</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một</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bộ</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phận</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cấu</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thành</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của</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tổng</a:t>
            </a:r>
            <a:r>
              <a:rPr lang="en-US" sz="2500" dirty="0">
                <a:solidFill>
                  <a:srgbClr val="333333"/>
                </a:solidFill>
                <a:effectLst/>
                <a:latin typeface="Times New Roman" panose="02020603050405020304" pitchFamily="18" charset="0"/>
                <a:ea typeface="Batang" panose="02030600000101010101" pitchFamily="18" charset="-127"/>
              </a:rPr>
              <a:t> chi </a:t>
            </a:r>
            <a:r>
              <a:rPr lang="en-US" sz="2500" dirty="0" err="1">
                <a:solidFill>
                  <a:srgbClr val="333333"/>
                </a:solidFill>
                <a:effectLst/>
                <a:latin typeface="Times New Roman" panose="02020603050405020304" pitchFamily="18" charset="0"/>
                <a:ea typeface="Batang" panose="02030600000101010101" pitchFamily="18" charset="-127"/>
              </a:rPr>
              <a:t>phí</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sản</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xuất</a:t>
            </a:r>
            <a:r>
              <a:rPr lang="en-US" sz="2500" dirty="0">
                <a:solidFill>
                  <a:srgbClr val="333333"/>
                </a:solidFill>
                <a:effectLst/>
                <a:latin typeface="Times New Roman" panose="02020603050405020304" pitchFamily="18" charset="0"/>
                <a:ea typeface="Batang" panose="02030600000101010101" pitchFamily="18" charset="-127"/>
              </a:rPr>
              <a:t> bao </a:t>
            </a:r>
            <a:r>
              <a:rPr lang="en-US" sz="2500" dirty="0" err="1">
                <a:solidFill>
                  <a:srgbClr val="333333"/>
                </a:solidFill>
                <a:effectLst/>
                <a:latin typeface="Times New Roman" panose="02020603050405020304" pitchFamily="18" charset="0"/>
                <a:ea typeface="Batang" panose="02030600000101010101" pitchFamily="18" charset="-127"/>
              </a:rPr>
              <a:t>gồm</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toàn</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bộ</a:t>
            </a:r>
            <a:r>
              <a:rPr lang="en-US" sz="2500" dirty="0">
                <a:solidFill>
                  <a:srgbClr val="333333"/>
                </a:solidFill>
                <a:effectLst/>
                <a:latin typeface="Times New Roman" panose="02020603050405020304" pitchFamily="18" charset="0"/>
                <a:ea typeface="Batang" panose="02030600000101010101" pitchFamily="18" charset="-127"/>
              </a:rPr>
              <a:t> chi </a:t>
            </a:r>
            <a:r>
              <a:rPr lang="en-US" sz="2500" dirty="0" err="1">
                <a:solidFill>
                  <a:srgbClr val="333333"/>
                </a:solidFill>
                <a:effectLst/>
                <a:latin typeface="Times New Roman" panose="02020603050405020304" pitchFamily="18" charset="0"/>
                <a:ea typeface="Batang" panose="02030600000101010101" pitchFamily="18" charset="-127"/>
              </a:rPr>
              <a:t>phí</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thường</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xuyên</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về</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vật</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chất</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như</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nguyên</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vật</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liệu</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nhiên</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liệu</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động</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lực</a:t>
            </a:r>
            <a:r>
              <a:rPr lang="en-US" sz="2500" dirty="0">
                <a:solidFill>
                  <a:srgbClr val="333333"/>
                </a:solidFill>
                <a:effectLst/>
                <a:latin typeface="Times New Roman" panose="02020603050405020304" pitchFamily="18" charset="0"/>
                <a:ea typeface="Batang" panose="02030600000101010101" pitchFamily="18" charset="-127"/>
              </a:rPr>
              <a:t>, chi </a:t>
            </a:r>
            <a:r>
              <a:rPr lang="en-US" sz="2500" dirty="0" err="1">
                <a:solidFill>
                  <a:srgbClr val="333333"/>
                </a:solidFill>
                <a:effectLst/>
                <a:latin typeface="Times New Roman" panose="02020603050405020304" pitchFamily="18" charset="0"/>
                <a:ea typeface="Batang" panose="02030600000101010101" pitchFamily="18" charset="-127"/>
              </a:rPr>
              <a:t>phí</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vật</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chất</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khác</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không</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kể</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khấu</a:t>
            </a:r>
            <a:r>
              <a:rPr lang="en-US" sz="2500" dirty="0">
                <a:solidFill>
                  <a:srgbClr val="333333"/>
                </a:solidFill>
                <a:effectLst/>
                <a:latin typeface="Times New Roman" panose="02020603050405020304" pitchFamily="18" charset="0"/>
                <a:ea typeface="Batang" panose="02030600000101010101" pitchFamily="18" charset="-127"/>
              </a:rPr>
              <a:t> hao </a:t>
            </a:r>
            <a:r>
              <a:rPr lang="en-US" sz="2500" dirty="0" err="1">
                <a:solidFill>
                  <a:srgbClr val="333333"/>
                </a:solidFill>
                <a:effectLst/>
                <a:latin typeface="Times New Roman" panose="02020603050405020304" pitchFamily="18" charset="0"/>
                <a:ea typeface="Batang" panose="02030600000101010101" pitchFamily="18" charset="-127"/>
              </a:rPr>
              <a:t>tài</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sản</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cố</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định</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và</a:t>
            </a:r>
            <a:r>
              <a:rPr lang="en-US" sz="2500" dirty="0">
                <a:solidFill>
                  <a:srgbClr val="333333"/>
                </a:solidFill>
                <a:effectLst/>
                <a:latin typeface="Times New Roman" panose="02020603050405020304" pitchFamily="18" charset="0"/>
                <a:ea typeface="Batang" panose="02030600000101010101" pitchFamily="18" charset="-127"/>
              </a:rPr>
              <a:t> chi </a:t>
            </a:r>
            <a:r>
              <a:rPr lang="en-US" sz="2500" dirty="0" err="1">
                <a:solidFill>
                  <a:srgbClr val="333333"/>
                </a:solidFill>
                <a:effectLst/>
                <a:latin typeface="Times New Roman" panose="02020603050405020304" pitchFamily="18" charset="0"/>
                <a:ea typeface="Batang" panose="02030600000101010101" pitchFamily="18" charset="-127"/>
              </a:rPr>
              <a:t>phí</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dịch</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vụ</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kể</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cả</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dịch</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vụ</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vật</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chất</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và</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dịch</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vụ</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không</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vật</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chất</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được</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sử</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dụng</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trong</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quá</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trình</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sản</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xuất</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ra</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của</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cải</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vật</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chất</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và</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hoạt</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động</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dịch</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vụ</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khác</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của</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doanh</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nghiệp</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trong</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một</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thời</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kỳ</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nhất</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định</a:t>
            </a:r>
            <a:r>
              <a:rPr lang="en-US" sz="2500" dirty="0">
                <a:solidFill>
                  <a:srgbClr val="333333"/>
                </a:solidFill>
                <a:effectLst/>
                <a:latin typeface="Times New Roman" panose="02020603050405020304" pitchFamily="18" charset="0"/>
                <a:ea typeface="Batang" panose="02030600000101010101" pitchFamily="18" charset="-127"/>
              </a:rPr>
              <a:t>.</a:t>
            </a:r>
            <a:endParaRPr lang="en-US" sz="2500" dirty="0">
              <a:effectLst/>
              <a:latin typeface="Times New Roman" panose="02020603050405020304" pitchFamily="18" charset="0"/>
              <a:ea typeface="Batang" panose="02030600000101010101" pitchFamily="18" charset="-127"/>
            </a:endParaRPr>
          </a:p>
        </p:txBody>
      </p:sp>
      <p:sp>
        <p:nvSpPr>
          <p:cNvPr id="6" name="TextBox 5">
            <a:extLst>
              <a:ext uri="{FF2B5EF4-FFF2-40B4-BE49-F238E27FC236}">
                <a16:creationId xmlns:a16="http://schemas.microsoft.com/office/drawing/2014/main" id="{6CA58871-3136-574A-ABD3-E0410AEAAC5B}"/>
              </a:ext>
            </a:extLst>
          </p:cNvPr>
          <p:cNvSpPr txBox="1"/>
          <p:nvPr/>
        </p:nvSpPr>
        <p:spPr>
          <a:xfrm>
            <a:off x="609599" y="3791282"/>
            <a:ext cx="10384972" cy="2015936"/>
          </a:xfrm>
          <a:prstGeom prst="rect">
            <a:avLst/>
          </a:prstGeom>
          <a:noFill/>
        </p:spPr>
        <p:txBody>
          <a:bodyPr wrap="square">
            <a:spAutoFit/>
          </a:bodyPr>
          <a:lstStyle/>
          <a:p>
            <a:pPr algn="just">
              <a:spcBef>
                <a:spcPts val="600"/>
              </a:spcBef>
              <a:buNone/>
            </a:pPr>
            <a:r>
              <a:rPr lang="en-US" sz="2400" b="1" spc="-60" dirty="0">
                <a:solidFill>
                  <a:srgbClr val="333333"/>
                </a:solidFill>
                <a:effectLst/>
                <a:latin typeface="Times New Roman" panose="02020603050405020304" pitchFamily="18" charset="0"/>
                <a:ea typeface="Batang" panose="02030600000101010101" pitchFamily="18" charset="-127"/>
              </a:rPr>
              <a:t>2.4. </a:t>
            </a:r>
            <a:r>
              <a:rPr lang="en-US" sz="2400" b="1" spc="-60" dirty="0" err="1">
                <a:solidFill>
                  <a:srgbClr val="333333"/>
                </a:solidFill>
                <a:effectLst/>
                <a:latin typeface="Times New Roman" panose="02020603050405020304" pitchFamily="18" charset="0"/>
                <a:ea typeface="Batang" panose="02030600000101010101" pitchFamily="18" charset="-127"/>
              </a:rPr>
              <a:t>Chỉ</a:t>
            </a:r>
            <a:r>
              <a:rPr lang="en-US" sz="2400" b="1" spc="-60" dirty="0">
                <a:solidFill>
                  <a:srgbClr val="333333"/>
                </a:solidFill>
                <a:effectLst/>
                <a:latin typeface="Times New Roman" panose="02020603050405020304" pitchFamily="18" charset="0"/>
                <a:ea typeface="Batang" panose="02030600000101010101" pitchFamily="18" charset="-127"/>
              </a:rPr>
              <a:t> </a:t>
            </a:r>
            <a:r>
              <a:rPr lang="en-US" sz="2400" b="1" spc="-60" dirty="0" err="1">
                <a:solidFill>
                  <a:srgbClr val="333333"/>
                </a:solidFill>
                <a:effectLst/>
                <a:latin typeface="Times New Roman" panose="02020603050405020304" pitchFamily="18" charset="0"/>
                <a:ea typeface="Batang" panose="02030600000101010101" pitchFamily="18" charset="-127"/>
              </a:rPr>
              <a:t>tiêu</a:t>
            </a:r>
            <a:r>
              <a:rPr lang="en-US" sz="2400" b="1" spc="-60" dirty="0">
                <a:solidFill>
                  <a:srgbClr val="333333"/>
                </a:solidFill>
                <a:effectLst/>
                <a:latin typeface="Times New Roman" panose="02020603050405020304" pitchFamily="18" charset="0"/>
                <a:ea typeface="Batang" panose="02030600000101010101" pitchFamily="18" charset="-127"/>
              </a:rPr>
              <a:t> </a:t>
            </a:r>
            <a:r>
              <a:rPr lang="en-US" sz="2400" b="1" spc="-60" dirty="0" err="1">
                <a:solidFill>
                  <a:srgbClr val="333333"/>
                </a:solidFill>
                <a:effectLst/>
                <a:latin typeface="Times New Roman" panose="02020603050405020304" pitchFamily="18" charset="0"/>
                <a:ea typeface="Batang" panose="02030600000101010101" pitchFamily="18" charset="-127"/>
              </a:rPr>
              <a:t>giá</a:t>
            </a:r>
            <a:r>
              <a:rPr lang="en-US" sz="2400" b="1" spc="-60" dirty="0">
                <a:solidFill>
                  <a:srgbClr val="333333"/>
                </a:solidFill>
                <a:effectLst/>
                <a:latin typeface="Times New Roman" panose="02020603050405020304" pitchFamily="18" charset="0"/>
                <a:ea typeface="Batang" panose="02030600000101010101" pitchFamily="18" charset="-127"/>
              </a:rPr>
              <a:t> </a:t>
            </a:r>
            <a:r>
              <a:rPr lang="en-US" sz="2400" b="1" spc="-60" dirty="0" err="1">
                <a:solidFill>
                  <a:srgbClr val="333333"/>
                </a:solidFill>
                <a:effectLst/>
                <a:latin typeface="Times New Roman" panose="02020603050405020304" pitchFamily="18" charset="0"/>
                <a:ea typeface="Batang" panose="02030600000101010101" pitchFamily="18" charset="-127"/>
              </a:rPr>
              <a:t>trị</a:t>
            </a:r>
            <a:r>
              <a:rPr lang="en-US" sz="2400" b="1" spc="-60" dirty="0">
                <a:solidFill>
                  <a:srgbClr val="333333"/>
                </a:solidFill>
                <a:effectLst/>
                <a:latin typeface="Times New Roman" panose="02020603050405020304" pitchFamily="18" charset="0"/>
                <a:ea typeface="Batang" panose="02030600000101010101" pitchFamily="18" charset="-127"/>
              </a:rPr>
              <a:t> </a:t>
            </a:r>
            <a:r>
              <a:rPr lang="en-US" sz="2400" b="1" spc="-60" dirty="0" err="1">
                <a:solidFill>
                  <a:srgbClr val="333333"/>
                </a:solidFill>
                <a:effectLst/>
                <a:latin typeface="Times New Roman" panose="02020603050405020304" pitchFamily="18" charset="0"/>
                <a:ea typeface="Batang" panose="02030600000101010101" pitchFamily="18" charset="-127"/>
              </a:rPr>
              <a:t>gia</a:t>
            </a:r>
            <a:r>
              <a:rPr lang="en-US" sz="2400" b="1" spc="-60" dirty="0">
                <a:solidFill>
                  <a:srgbClr val="333333"/>
                </a:solidFill>
                <a:effectLst/>
                <a:latin typeface="Times New Roman" panose="02020603050405020304" pitchFamily="18" charset="0"/>
                <a:ea typeface="Batang" panose="02030600000101010101" pitchFamily="18" charset="-127"/>
              </a:rPr>
              <a:t> </a:t>
            </a:r>
            <a:r>
              <a:rPr lang="en-US" sz="2400" b="1" spc="-60" dirty="0" err="1">
                <a:solidFill>
                  <a:srgbClr val="333333"/>
                </a:solidFill>
                <a:effectLst/>
                <a:latin typeface="Times New Roman" panose="02020603050405020304" pitchFamily="18" charset="0"/>
                <a:ea typeface="Batang" panose="02030600000101010101" pitchFamily="18" charset="-127"/>
              </a:rPr>
              <a:t>tăng</a:t>
            </a:r>
            <a:r>
              <a:rPr lang="en-US" sz="2400" b="1" spc="-60" dirty="0">
                <a:solidFill>
                  <a:srgbClr val="333333"/>
                </a:solidFill>
                <a:effectLst/>
                <a:latin typeface="Times New Roman" panose="02020603050405020304" pitchFamily="18" charset="0"/>
                <a:ea typeface="Batang" panose="02030600000101010101" pitchFamily="18" charset="-127"/>
              </a:rPr>
              <a:t> (VA – value added)</a:t>
            </a:r>
            <a:endParaRPr lang="en-US" sz="2400" b="1" dirty="0">
              <a:effectLst/>
              <a:latin typeface="Times New Roman" panose="02020603050405020304" pitchFamily="18" charset="0"/>
              <a:ea typeface="Batang" panose="02030600000101010101" pitchFamily="18" charset="-127"/>
            </a:endParaRPr>
          </a:p>
          <a:p>
            <a:pPr algn="just">
              <a:spcBef>
                <a:spcPts val="600"/>
              </a:spcBef>
              <a:buNone/>
            </a:pPr>
            <a:r>
              <a:rPr lang="en-US" sz="2400" dirty="0">
                <a:solidFill>
                  <a:srgbClr val="333333"/>
                </a:solidFill>
                <a:effectLst/>
                <a:latin typeface="Times New Roman" panose="02020603050405020304" pitchFamily="18" charset="0"/>
                <a:ea typeface="Batang" panose="02030600000101010101" pitchFamily="18" charset="-127"/>
              </a:rPr>
              <a:t>           </a:t>
            </a:r>
            <a:r>
              <a:rPr lang="en-US" sz="2400" i="1" dirty="0" err="1">
                <a:solidFill>
                  <a:srgbClr val="333333"/>
                </a:solidFill>
                <a:effectLst/>
                <a:latin typeface="Times New Roman" panose="02020603050405020304" pitchFamily="18" charset="0"/>
                <a:ea typeface="Batang" panose="02030600000101010101" pitchFamily="18" charset="-127"/>
              </a:rPr>
              <a:t>Khái</a:t>
            </a:r>
            <a:r>
              <a:rPr lang="en-US" sz="2400" i="1" dirty="0">
                <a:solidFill>
                  <a:srgbClr val="333333"/>
                </a:solidFill>
                <a:effectLst/>
                <a:latin typeface="Times New Roman" panose="02020603050405020304" pitchFamily="18" charset="0"/>
                <a:ea typeface="Batang" panose="02030600000101010101" pitchFamily="18" charset="-127"/>
              </a:rPr>
              <a:t> </a:t>
            </a:r>
            <a:r>
              <a:rPr lang="en-US" sz="2400" i="1" dirty="0" err="1">
                <a:solidFill>
                  <a:srgbClr val="333333"/>
                </a:solidFill>
                <a:effectLst/>
                <a:latin typeface="Times New Roman" panose="02020603050405020304" pitchFamily="18" charset="0"/>
                <a:ea typeface="Batang" panose="02030600000101010101" pitchFamily="18" charset="-127"/>
              </a:rPr>
              <a:t>niệm</a:t>
            </a:r>
            <a:r>
              <a:rPr lang="en-US" sz="2400" i="1" dirty="0">
                <a:solidFill>
                  <a:srgbClr val="333333"/>
                </a:solidFill>
                <a:effectLst/>
                <a:latin typeface="Times New Roman" panose="02020603050405020304" pitchFamily="18" charset="0"/>
                <a:ea typeface="Batang" panose="02030600000101010101" pitchFamily="18" charset="-127"/>
              </a:rPr>
              <a: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Giá</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trị</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gia</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tăng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là</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toàn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bộ</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kết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quả</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lao</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động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hữu</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ích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của</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những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người</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lao</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động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trong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doanh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nghiệp</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mới</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sáng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tạo</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ra</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và</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giá</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trị</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hoàn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vốn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cố</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định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nhất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định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trong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kỳ</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nghiên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cứu</a:t>
            </a:r>
            <a:r>
              <a:rPr lang="en-US" sz="2400" dirty="0">
                <a:solidFill>
                  <a:srgbClr val="333333"/>
                </a:solidFill>
                <a:effectLst/>
                <a:latin typeface="Times New Roman" panose="02020603050405020304" pitchFamily="18" charset="0"/>
                <a:ea typeface="Batang" panose="02030600000101010101" pitchFamily="18" charset="-127"/>
              </a:rPr>
              <a:t>.( hay </a:t>
            </a:r>
            <a:r>
              <a:rPr lang="en-US" sz="2400" dirty="0" err="1">
                <a:solidFill>
                  <a:srgbClr val="333333"/>
                </a:solidFill>
                <a:effectLst/>
                <a:latin typeface="Times New Roman" panose="02020603050405020304" pitchFamily="18" charset="0"/>
                <a:ea typeface="Batang" panose="02030600000101010101" pitchFamily="18" charset="-127"/>
              </a:rPr>
              <a:t>còn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gọi</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giá</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trị</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khấu</a:t>
            </a:r>
            <a:r>
              <a:rPr lang="en-US" sz="2400" dirty="0">
                <a:solidFill>
                  <a:srgbClr val="333333"/>
                </a:solidFill>
                <a:effectLst/>
                <a:latin typeface="Times New Roman" panose="02020603050405020304" pitchFamily="18" charset="0"/>
                <a:ea typeface="Batang" panose="02030600000101010101" pitchFamily="18" charset="-127"/>
              </a:rPr>
              <a:t> hao TSCĐ </a:t>
            </a:r>
            <a:r>
              <a:rPr lang="en-US" sz="2400" dirty="0" err="1">
                <a:solidFill>
                  <a:srgbClr val="333333"/>
                </a:solidFill>
                <a:effectLst/>
                <a:latin typeface="Times New Roman" panose="02020603050405020304" pitchFamily="18" charset="0"/>
                <a:ea typeface="Batang" panose="02030600000101010101" pitchFamily="18" charset="-127"/>
              </a:rPr>
              <a:t>trong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một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thời</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gian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nhất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định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có</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thể</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là</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một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tháng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một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năm</a:t>
            </a:r>
            <a:r>
              <a:rPr lang="en-US" sz="2400" dirty="0">
                <a:solidFill>
                  <a:srgbClr val="333333"/>
                </a:solidFill>
                <a:effectLst/>
                <a:latin typeface="Times New Roman" panose="02020603050405020304" pitchFamily="18" charset="0"/>
                <a:ea typeface="Batang" panose="02030600000101010101" pitchFamily="18" charset="-127"/>
              </a:rPr>
              <a:t>....)</a:t>
            </a:r>
            <a:endParaRPr lang="en-US" sz="2400" dirty="0">
              <a:effectLst/>
              <a:latin typeface="Times New Roman" panose="02020603050405020304" pitchFamily="18" charset="0"/>
              <a:ea typeface="Batang" panose="02030600000101010101" pitchFamily="18" charset="-127"/>
            </a:endParaRPr>
          </a:p>
        </p:txBody>
      </p:sp>
    </p:spTree>
    <p:extLst>
      <p:ext uri="{BB962C8B-B14F-4D97-AF65-F5344CB8AC3E}">
        <p14:creationId xmlns:p14="http://schemas.microsoft.com/office/powerpoint/2010/main" val="22388686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E39AB3-6671-A743-CA2F-780802A0C5AC}"/>
              </a:ext>
            </a:extLst>
          </p:cNvPr>
          <p:cNvSpPr txBox="1"/>
          <p:nvPr/>
        </p:nvSpPr>
        <p:spPr>
          <a:xfrm>
            <a:off x="566057" y="537842"/>
            <a:ext cx="11255829" cy="4770537"/>
          </a:xfrm>
          <a:prstGeom prst="rect">
            <a:avLst/>
          </a:prstGeom>
          <a:noFill/>
        </p:spPr>
        <p:txBody>
          <a:bodyPr wrap="square">
            <a:spAutoFit/>
          </a:bodyPr>
          <a:lstStyle/>
          <a:p>
            <a:pPr algn="just">
              <a:spcBef>
                <a:spcPts val="600"/>
              </a:spcBef>
              <a:buNone/>
            </a:pPr>
            <a:r>
              <a:rPr lang="en-US" sz="2400" b="1" dirty="0">
                <a:solidFill>
                  <a:srgbClr val="333333"/>
                </a:solidFill>
                <a:effectLst/>
                <a:latin typeface="Times New Roman" panose="02020603050405020304" pitchFamily="18" charset="0"/>
                <a:ea typeface="Batang" panose="02030600000101010101" pitchFamily="18" charset="-127"/>
              </a:rPr>
              <a:t>2.5. </a:t>
            </a:r>
            <a:r>
              <a:rPr lang="en-US" sz="2400" b="1" dirty="0" err="1">
                <a:solidFill>
                  <a:srgbClr val="333333"/>
                </a:solidFill>
                <a:effectLst/>
                <a:latin typeface="Times New Roman" panose="02020603050405020304" pitchFamily="18" charset="0"/>
                <a:ea typeface="Batang" panose="02030600000101010101" pitchFamily="18" charset="-127"/>
              </a:rPr>
              <a:t>Giá</a:t>
            </a:r>
            <a:r>
              <a:rPr lang="en-US" sz="2400" b="1" dirty="0">
                <a:solidFill>
                  <a:srgbClr val="333333"/>
                </a:solidFill>
                <a:effectLst/>
                <a:latin typeface="Times New Roman" panose="02020603050405020304" pitchFamily="18" charset="0"/>
                <a:ea typeface="Batang" panose="02030600000101010101" pitchFamily="18" charset="-127"/>
              </a:rPr>
              <a:t> </a:t>
            </a:r>
            <a:r>
              <a:rPr lang="en-US" sz="2400" b="1" dirty="0" err="1">
                <a:solidFill>
                  <a:srgbClr val="333333"/>
                </a:solidFill>
                <a:effectLst/>
                <a:latin typeface="Times New Roman" panose="02020603050405020304" pitchFamily="18" charset="0"/>
                <a:ea typeface="Batang" panose="02030600000101010101" pitchFamily="18" charset="-127"/>
              </a:rPr>
              <a:t>trị</a:t>
            </a:r>
            <a:r>
              <a:rPr lang="en-US" sz="2400" b="1" dirty="0">
                <a:solidFill>
                  <a:srgbClr val="333333"/>
                </a:solidFill>
                <a:effectLst/>
                <a:latin typeface="Times New Roman" panose="02020603050405020304" pitchFamily="18" charset="0"/>
                <a:ea typeface="Batang" panose="02030600000101010101" pitchFamily="18" charset="-127"/>
              </a:rPr>
              <a:t> </a:t>
            </a:r>
            <a:r>
              <a:rPr lang="en-US" sz="2400" b="1" dirty="0" err="1">
                <a:solidFill>
                  <a:srgbClr val="333333"/>
                </a:solidFill>
                <a:effectLst/>
                <a:latin typeface="Times New Roman" panose="02020603050405020304" pitchFamily="18" charset="0"/>
                <a:ea typeface="Batang" panose="02030600000101010101" pitchFamily="18" charset="-127"/>
              </a:rPr>
              <a:t>gia</a:t>
            </a:r>
            <a:r>
              <a:rPr lang="en-US" sz="2400" b="1" dirty="0">
                <a:solidFill>
                  <a:srgbClr val="333333"/>
                </a:solidFill>
                <a:effectLst/>
                <a:latin typeface="Times New Roman" panose="02020603050405020304" pitchFamily="18" charset="0"/>
                <a:ea typeface="Batang" panose="02030600000101010101" pitchFamily="18" charset="-127"/>
              </a:rPr>
              <a:t> </a:t>
            </a:r>
            <a:r>
              <a:rPr lang="en-US" sz="2400" b="1" dirty="0" err="1">
                <a:solidFill>
                  <a:srgbClr val="333333"/>
                </a:solidFill>
                <a:effectLst/>
                <a:latin typeface="Times New Roman" panose="02020603050405020304" pitchFamily="18" charset="0"/>
                <a:ea typeface="Batang" panose="02030600000101010101" pitchFamily="18" charset="-127"/>
              </a:rPr>
              <a:t>tăng</a:t>
            </a:r>
            <a:r>
              <a:rPr lang="en-US" sz="2400" b="1" dirty="0">
                <a:solidFill>
                  <a:srgbClr val="333333"/>
                </a:solidFill>
                <a:effectLst/>
                <a:latin typeface="Times New Roman" panose="02020603050405020304" pitchFamily="18" charset="0"/>
                <a:ea typeface="Batang" panose="02030600000101010101" pitchFamily="18" charset="-127"/>
              </a:rPr>
              <a:t> </a:t>
            </a:r>
            <a:r>
              <a:rPr lang="en-US" sz="2400" b="1" dirty="0" err="1">
                <a:solidFill>
                  <a:srgbClr val="333333"/>
                </a:solidFill>
                <a:effectLst/>
                <a:latin typeface="Times New Roman" panose="02020603050405020304" pitchFamily="18" charset="0"/>
                <a:ea typeface="Batang" panose="02030600000101010101" pitchFamily="18" charset="-127"/>
              </a:rPr>
              <a:t>thuần</a:t>
            </a:r>
            <a:r>
              <a:rPr lang="en-US" sz="2400" b="1" dirty="0">
                <a:solidFill>
                  <a:srgbClr val="333333"/>
                </a:solidFill>
                <a:effectLst/>
                <a:latin typeface="Times New Roman" panose="02020603050405020304" pitchFamily="18" charset="0"/>
                <a:ea typeface="Batang" panose="02030600000101010101" pitchFamily="18" charset="-127"/>
              </a:rPr>
              <a:t> </a:t>
            </a:r>
            <a:r>
              <a:rPr lang="en-US" sz="2400" b="1" dirty="0" err="1">
                <a:solidFill>
                  <a:srgbClr val="333333"/>
                </a:solidFill>
                <a:effectLst/>
                <a:latin typeface="Times New Roman" panose="02020603050405020304" pitchFamily="18" charset="0"/>
                <a:ea typeface="Batang" panose="02030600000101010101" pitchFamily="18" charset="-127"/>
              </a:rPr>
              <a:t>của</a:t>
            </a:r>
            <a:r>
              <a:rPr lang="en-US" sz="2400" b="1" dirty="0">
                <a:solidFill>
                  <a:srgbClr val="333333"/>
                </a:solidFill>
                <a:effectLst/>
                <a:latin typeface="Times New Roman" panose="02020603050405020304" pitchFamily="18" charset="0"/>
                <a:ea typeface="Batang" panose="02030600000101010101" pitchFamily="18" charset="-127"/>
              </a:rPr>
              <a:t> </a:t>
            </a:r>
            <a:r>
              <a:rPr lang="en-US" sz="2400" b="1" dirty="0" err="1">
                <a:solidFill>
                  <a:srgbClr val="333333"/>
                </a:solidFill>
                <a:effectLst/>
                <a:latin typeface="Times New Roman" panose="02020603050405020304" pitchFamily="18" charset="0"/>
                <a:ea typeface="Batang" panose="02030600000101010101" pitchFamily="18" charset="-127"/>
              </a:rPr>
              <a:t>doanh</a:t>
            </a:r>
            <a:r>
              <a:rPr lang="en-US" sz="2400" b="1" dirty="0">
                <a:solidFill>
                  <a:srgbClr val="333333"/>
                </a:solidFill>
                <a:effectLst/>
                <a:latin typeface="Times New Roman" panose="02020603050405020304" pitchFamily="18" charset="0"/>
                <a:ea typeface="Batang" panose="02030600000101010101" pitchFamily="18" charset="-127"/>
              </a:rPr>
              <a:t> </a:t>
            </a:r>
            <a:r>
              <a:rPr lang="en-US" sz="2400" b="1" dirty="0" err="1">
                <a:solidFill>
                  <a:srgbClr val="333333"/>
                </a:solidFill>
                <a:effectLst/>
                <a:latin typeface="Times New Roman" panose="02020603050405020304" pitchFamily="18" charset="0"/>
                <a:ea typeface="Batang" panose="02030600000101010101" pitchFamily="18" charset="-127"/>
              </a:rPr>
              <a:t>nghiệp</a:t>
            </a:r>
            <a:r>
              <a:rPr lang="en-US" sz="2400" b="1" dirty="0">
                <a:solidFill>
                  <a:srgbClr val="333333"/>
                </a:solidFill>
                <a:effectLst/>
                <a:latin typeface="Times New Roman" panose="02020603050405020304" pitchFamily="18" charset="0"/>
                <a:ea typeface="Batang" panose="02030600000101010101" pitchFamily="18" charset="-127"/>
              </a:rPr>
              <a:t> (NVA)</a:t>
            </a:r>
            <a:endParaRPr lang="en-US" sz="2400" dirty="0">
              <a:effectLst/>
              <a:latin typeface="Times New Roman" panose="02020603050405020304" pitchFamily="18" charset="0"/>
              <a:ea typeface="Batang" panose="02030600000101010101" pitchFamily="18" charset="-127"/>
            </a:endParaRPr>
          </a:p>
          <a:p>
            <a:pPr indent="457200" algn="just">
              <a:spcBef>
                <a:spcPts val="600"/>
              </a:spcBef>
              <a:buNone/>
            </a:pPr>
            <a:r>
              <a:rPr lang="en-US" sz="2400" dirty="0" err="1">
                <a:solidFill>
                  <a:srgbClr val="333333"/>
                </a:solidFill>
                <a:effectLst/>
                <a:latin typeface="Times New Roman" panose="02020603050405020304" pitchFamily="18" charset="0"/>
                <a:ea typeface="Batang" panose="02030600000101010101" pitchFamily="18" charset="-127"/>
              </a:rPr>
              <a:t>Giá</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trị</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gia</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tăng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thuần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là</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chỉ</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tiêu</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biểu</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hiện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toàn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bộ</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giá</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trị</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mới</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được</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sáng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tạo</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ra</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trong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thời</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kỳ</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nhất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định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không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kể</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phần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giá</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trị</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khấu</a:t>
            </a:r>
            <a:r>
              <a:rPr lang="en-US" sz="2400" dirty="0">
                <a:solidFill>
                  <a:srgbClr val="333333"/>
                </a:solidFill>
                <a:effectLst/>
                <a:latin typeface="Times New Roman" panose="02020603050405020304" pitchFamily="18" charset="0"/>
                <a:ea typeface="Batang" panose="02030600000101010101" pitchFamily="18" charset="-127"/>
              </a:rPr>
              <a:t> hao TSCĐ) </a:t>
            </a:r>
            <a:r>
              <a:rPr lang="en-US" sz="2400" dirty="0" err="1">
                <a:solidFill>
                  <a:srgbClr val="333333"/>
                </a:solidFill>
                <a:effectLst/>
                <a:latin typeface="Times New Roman" panose="02020603050405020304" pitchFamily="18" charset="0"/>
                <a:ea typeface="Batang" panose="02030600000101010101" pitchFamily="18" charset="-127"/>
              </a:rPr>
              <a:t>của</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tất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cả</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các</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hoạt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động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sản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xuất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và</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dịch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vụ</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của</a:t>
            </a:r>
            <a:r>
              <a:rPr lang="en-US" sz="2400" dirty="0">
                <a:solidFill>
                  <a:srgbClr val="333333"/>
                </a:solidFill>
                <a:effectLst/>
                <a:latin typeface="Times New Roman" panose="02020603050405020304" pitchFamily="18" charset="0"/>
                <a:ea typeface="Batang" panose="02030600000101010101" pitchFamily="18" charset="-127"/>
              </a:rPr>
              <a:t> DN.</a:t>
            </a:r>
            <a:endParaRPr lang="en-US" sz="2400" dirty="0">
              <a:effectLst/>
              <a:latin typeface="Times New Roman" panose="02020603050405020304" pitchFamily="18" charset="0"/>
              <a:ea typeface="Batang" panose="02030600000101010101" pitchFamily="18" charset="-127"/>
            </a:endParaRPr>
          </a:p>
          <a:p>
            <a:pPr indent="457200" algn="just">
              <a:spcBef>
                <a:spcPts val="600"/>
              </a:spcBef>
              <a:buNone/>
            </a:pPr>
            <a:r>
              <a:rPr lang="en-US" sz="2400" dirty="0" err="1">
                <a:solidFill>
                  <a:srgbClr val="333333"/>
                </a:solidFill>
                <a:effectLst/>
                <a:latin typeface="Times New Roman" panose="02020603050405020304" pitchFamily="18" charset="0"/>
                <a:ea typeface="Batang" panose="02030600000101010101" pitchFamily="18" charset="-127"/>
              </a:rPr>
              <a:t>Về</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mặt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giá</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trị</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chỉ</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tiêu</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giá</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trị</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gia</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tăng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thuần</a:t>
            </a:r>
            <a:r>
              <a:rPr lang="en-US" sz="2400" dirty="0">
                <a:solidFill>
                  <a:srgbClr val="333333"/>
                </a:solidFill>
                <a:effectLst/>
                <a:latin typeface="Times New Roman" panose="02020603050405020304" pitchFamily="18" charset="0"/>
                <a:ea typeface="Batang" panose="02030600000101010101" pitchFamily="18" charset="-127"/>
              </a:rPr>
              <a:t> (NVA) bao </a:t>
            </a:r>
            <a:r>
              <a:rPr lang="en-US" sz="2400" dirty="0" err="1">
                <a:solidFill>
                  <a:srgbClr val="333333"/>
                </a:solidFill>
                <a:effectLst/>
                <a:latin typeface="Times New Roman" panose="02020603050405020304" pitchFamily="18" charset="0"/>
                <a:ea typeface="Batang" panose="02030600000101010101" pitchFamily="18" charset="-127"/>
              </a:rPr>
              <a:t>gồm</a:t>
            </a:r>
            <a:r>
              <a:rPr lang="en-US" sz="2400" dirty="0">
                <a:solidFill>
                  <a:srgbClr val="333333"/>
                </a:solidFill>
                <a:effectLst/>
                <a:latin typeface="Times New Roman" panose="02020603050405020304" pitchFamily="18" charset="0"/>
                <a:ea typeface="Batang" panose="02030600000101010101" pitchFamily="18" charset="-127"/>
              </a:rPr>
              <a:t>:</a:t>
            </a:r>
            <a:endParaRPr lang="en-US" sz="2400" dirty="0">
              <a:effectLst/>
              <a:latin typeface="Times New Roman" panose="02020603050405020304" pitchFamily="18" charset="0"/>
              <a:ea typeface="Batang" panose="02030600000101010101" pitchFamily="18" charset="-127"/>
            </a:endParaRPr>
          </a:p>
          <a:p>
            <a:pPr indent="457200" algn="just">
              <a:spcBef>
                <a:spcPts val="600"/>
              </a:spcBef>
              <a:buNone/>
            </a:pPr>
            <a:r>
              <a:rPr lang="en-US" sz="2400" dirty="0">
                <a:solidFill>
                  <a:srgbClr val="333333"/>
                </a:solidFill>
                <a:effectLst/>
                <a:latin typeface="Times New Roman" panose="02020603050405020304" pitchFamily="18" charset="0"/>
                <a:ea typeface="Batang" panose="02030600000101010101" pitchFamily="18" charset="-127"/>
              </a:rPr>
              <a:t>	            NVA = V + M</a:t>
            </a:r>
            <a:endParaRPr lang="en-US" sz="2400" dirty="0">
              <a:effectLst/>
              <a:latin typeface="Times New Roman" panose="02020603050405020304" pitchFamily="18" charset="0"/>
              <a:ea typeface="Batang" panose="02030600000101010101" pitchFamily="18" charset="-127"/>
            </a:endParaRPr>
          </a:p>
          <a:p>
            <a:pPr indent="457200" algn="just">
              <a:spcBef>
                <a:spcPts val="600"/>
              </a:spcBef>
              <a:buNone/>
            </a:pPr>
            <a:r>
              <a:rPr lang="en-US" sz="2400" dirty="0" err="1">
                <a:solidFill>
                  <a:srgbClr val="333333"/>
                </a:solidFill>
                <a:effectLst/>
                <a:latin typeface="Times New Roman" panose="02020603050405020304" pitchFamily="18" charset="0"/>
                <a:ea typeface="Batang" panose="02030600000101010101" pitchFamily="18" charset="-127"/>
              </a:rPr>
              <a:t>Tính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theo</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phương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pháp</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sản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xuất</a:t>
            </a:r>
            <a:r>
              <a:rPr lang="en-US" sz="2400" dirty="0">
                <a:solidFill>
                  <a:srgbClr val="333333"/>
                </a:solidFill>
                <a:effectLst/>
                <a:latin typeface="Times New Roman" panose="02020603050405020304" pitchFamily="18" charset="0"/>
                <a:ea typeface="Batang" panose="02030600000101010101" pitchFamily="18" charset="-127"/>
              </a:rPr>
              <a:t>:</a:t>
            </a:r>
            <a:endParaRPr lang="en-US" sz="2400" dirty="0">
              <a:effectLst/>
              <a:latin typeface="Times New Roman" panose="02020603050405020304" pitchFamily="18" charset="0"/>
              <a:ea typeface="Batang" panose="02030600000101010101" pitchFamily="18" charset="-127"/>
            </a:endParaRPr>
          </a:p>
          <a:p>
            <a:pPr indent="457200" algn="just">
              <a:spcBef>
                <a:spcPts val="600"/>
              </a:spcBef>
              <a:buNone/>
            </a:pPr>
            <a:r>
              <a:rPr lang="en-US" sz="2400" dirty="0">
                <a:solidFill>
                  <a:srgbClr val="333333"/>
                </a:solidFill>
                <a:effectLst/>
                <a:latin typeface="Times New Roman" panose="02020603050405020304" pitchFamily="18" charset="0"/>
                <a:ea typeface="Batang" panose="02030600000101010101" pitchFamily="18" charset="-127"/>
              </a:rPr>
              <a:t>                       NVA = </a:t>
            </a:r>
            <a:r>
              <a:rPr lang="en-US" sz="2400" dirty="0" err="1">
                <a:solidFill>
                  <a:srgbClr val="333333"/>
                </a:solidFill>
                <a:effectLst/>
                <a:latin typeface="Times New Roman" panose="02020603050405020304" pitchFamily="18" charset="0"/>
                <a:ea typeface="Batang" panose="02030600000101010101" pitchFamily="18" charset="-127"/>
              </a:rPr>
              <a:t>Giá</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trị</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gia</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tăng</a:t>
            </a:r>
            <a:r>
              <a:rPr lang="en-US" sz="2400" dirty="0">
                <a:solidFill>
                  <a:srgbClr val="333333"/>
                </a:solidFill>
                <a:effectLst/>
                <a:latin typeface="Times New Roman" panose="02020603050405020304" pitchFamily="18" charset="0"/>
                <a:ea typeface="Batang" panose="02030600000101010101" pitchFamily="18" charset="-127"/>
              </a:rPr>
              <a:t> - </a:t>
            </a:r>
            <a:r>
              <a:rPr lang="en-US" sz="2400" dirty="0" err="1">
                <a:solidFill>
                  <a:srgbClr val="333333"/>
                </a:solidFill>
                <a:effectLst/>
                <a:latin typeface="Times New Roman" panose="02020603050405020304" pitchFamily="18" charset="0"/>
                <a:ea typeface="Batang" panose="02030600000101010101" pitchFamily="18" charset="-127"/>
              </a:rPr>
              <a:t>Khấu</a:t>
            </a:r>
            <a:r>
              <a:rPr lang="en-US" sz="2400" dirty="0">
                <a:solidFill>
                  <a:srgbClr val="333333"/>
                </a:solidFill>
                <a:effectLst/>
                <a:latin typeface="Times New Roman" panose="02020603050405020304" pitchFamily="18" charset="0"/>
                <a:ea typeface="Batang" panose="02030600000101010101" pitchFamily="18" charset="-127"/>
              </a:rPr>
              <a:t> hao TSCĐ</a:t>
            </a:r>
            <a:endParaRPr lang="en-US" sz="2400" dirty="0">
              <a:effectLst/>
              <a:latin typeface="Times New Roman" panose="02020603050405020304" pitchFamily="18" charset="0"/>
              <a:ea typeface="Batang" panose="02030600000101010101" pitchFamily="18" charset="-127"/>
            </a:endParaRPr>
          </a:p>
          <a:p>
            <a:pPr indent="457200" algn="just">
              <a:spcBef>
                <a:spcPts val="600"/>
              </a:spcBef>
              <a:buNone/>
            </a:pPr>
            <a:r>
              <a:rPr lang="en-US" sz="2400" dirty="0" err="1">
                <a:solidFill>
                  <a:srgbClr val="333333"/>
                </a:solidFill>
                <a:effectLst/>
                <a:latin typeface="Times New Roman" panose="02020603050405020304" pitchFamily="18" charset="0"/>
                <a:ea typeface="Batang" panose="02030600000101010101" pitchFamily="18" charset="-127"/>
              </a:rPr>
              <a:t>Tính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theo</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phương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pháp</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phân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phối</a:t>
            </a:r>
            <a:r>
              <a:rPr lang="en-US" sz="2400" dirty="0">
                <a:solidFill>
                  <a:srgbClr val="333333"/>
                </a:solidFill>
                <a:effectLst/>
                <a:latin typeface="Times New Roman" panose="02020603050405020304" pitchFamily="18" charset="0"/>
                <a:ea typeface="Batang" panose="02030600000101010101" pitchFamily="18" charset="-127"/>
              </a:rPr>
              <a:t>:</a:t>
            </a:r>
            <a:endParaRPr lang="en-US" sz="2400" dirty="0">
              <a:effectLst/>
              <a:latin typeface="Times New Roman" panose="02020603050405020304" pitchFamily="18" charset="0"/>
              <a:ea typeface="Batang" panose="02030600000101010101" pitchFamily="18" charset="-127"/>
            </a:endParaRPr>
          </a:p>
          <a:p>
            <a:pPr indent="457200" algn="just">
              <a:spcBef>
                <a:spcPts val="600"/>
              </a:spcBef>
              <a:buNone/>
            </a:pPr>
            <a:r>
              <a:rPr lang="en-US" sz="2400" dirty="0">
                <a:solidFill>
                  <a:srgbClr val="333333"/>
                </a:solidFill>
                <a:effectLst/>
                <a:latin typeface="Times New Roman" panose="02020603050405020304" pitchFamily="18" charset="0"/>
                <a:ea typeface="Batang" panose="02030600000101010101" pitchFamily="18" charset="-127"/>
              </a:rPr>
              <a:t>                      NVA  =  Thu </a:t>
            </a:r>
            <a:r>
              <a:rPr lang="en-US" sz="2400" dirty="0" err="1">
                <a:solidFill>
                  <a:srgbClr val="333333"/>
                </a:solidFill>
                <a:effectLst/>
                <a:latin typeface="Times New Roman" panose="02020603050405020304" pitchFamily="18" charset="0"/>
                <a:ea typeface="Batang" panose="02030600000101010101" pitchFamily="18" charset="-127"/>
              </a:rPr>
              <a:t>nhập</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lần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đầu</a:t>
            </a:r>
            <a:r>
              <a:rPr lang="en-US" sz="2400" dirty="0">
                <a:solidFill>
                  <a:srgbClr val="333333"/>
                </a:solidFill>
                <a:effectLst/>
                <a:latin typeface="Times New Roman" panose="02020603050405020304" pitchFamily="18" charset="0"/>
                <a:ea typeface="Batang" panose="02030600000101010101" pitchFamily="18" charset="-127"/>
              </a:rPr>
              <a:t>     +        Thu </a:t>
            </a:r>
            <a:r>
              <a:rPr lang="en-US" sz="2400" dirty="0" err="1">
                <a:solidFill>
                  <a:srgbClr val="333333"/>
                </a:solidFill>
                <a:effectLst/>
                <a:latin typeface="Times New Roman" panose="02020603050405020304" pitchFamily="18" charset="0"/>
                <a:ea typeface="Batang" panose="02030600000101010101" pitchFamily="18" charset="-127"/>
              </a:rPr>
              <a:t>nhập</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lần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đầu</a:t>
            </a:r>
            <a:endParaRPr lang="en-US" sz="2400" dirty="0">
              <a:effectLst/>
              <a:latin typeface="Times New Roman" panose="02020603050405020304" pitchFamily="18" charset="0"/>
              <a:ea typeface="Batang" panose="02030600000101010101" pitchFamily="18" charset="-127"/>
            </a:endParaRPr>
          </a:p>
          <a:p>
            <a:pPr indent="457200" algn="just">
              <a:spcBef>
                <a:spcPts val="600"/>
              </a:spcBef>
              <a:buNone/>
            </a:pP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cuả</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người</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lao</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động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của</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doanh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nghiệp</a:t>
            </a:r>
            <a:endParaRPr lang="en-US" sz="2400" dirty="0">
              <a:effectLst/>
              <a:latin typeface="Times New Roman" panose="02020603050405020304" pitchFamily="18" charset="0"/>
              <a:ea typeface="Batang" panose="02030600000101010101" pitchFamily="18" charset="-127"/>
            </a:endParaRPr>
          </a:p>
        </p:txBody>
      </p:sp>
    </p:spTree>
    <p:extLst>
      <p:ext uri="{BB962C8B-B14F-4D97-AF65-F5344CB8AC3E}">
        <p14:creationId xmlns:p14="http://schemas.microsoft.com/office/powerpoint/2010/main" val="21791404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C0EBD3E-0009-6DAD-D0A8-8CC93C4AC1EF}"/>
              </a:ext>
            </a:extLst>
          </p:cNvPr>
          <p:cNvSpPr txBox="1"/>
          <p:nvPr/>
        </p:nvSpPr>
        <p:spPr>
          <a:xfrm>
            <a:off x="587828" y="136773"/>
            <a:ext cx="11016343" cy="6017032"/>
          </a:xfrm>
          <a:prstGeom prst="rect">
            <a:avLst/>
          </a:prstGeom>
          <a:noFill/>
        </p:spPr>
        <p:txBody>
          <a:bodyPr wrap="square">
            <a:spAutoFit/>
          </a:bodyPr>
          <a:lstStyle/>
          <a:p>
            <a:pPr algn="just">
              <a:spcBef>
                <a:spcPts val="600"/>
              </a:spcBef>
              <a:buNone/>
            </a:pPr>
            <a:r>
              <a:rPr lang="en-US" sz="2500" b="1" dirty="0">
                <a:solidFill>
                  <a:srgbClr val="333333"/>
                </a:solidFill>
                <a:effectLst/>
                <a:latin typeface="Times New Roman" panose="02020603050405020304" pitchFamily="18" charset="0"/>
                <a:ea typeface="Batang" panose="02030600000101010101" pitchFamily="18" charset="-127"/>
              </a:rPr>
              <a:t>2.6. Doanh </a:t>
            </a:r>
            <a:r>
              <a:rPr lang="en-US" sz="2500" b="1" dirty="0" err="1">
                <a:solidFill>
                  <a:srgbClr val="333333"/>
                </a:solidFill>
                <a:effectLst/>
                <a:latin typeface="Times New Roman" panose="02020603050405020304" pitchFamily="18" charset="0"/>
                <a:ea typeface="Batang" panose="02030600000101010101" pitchFamily="18" charset="-127"/>
              </a:rPr>
              <a:t>thu</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bán</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hàng</a:t>
            </a:r>
            <a:endParaRPr lang="en-US" sz="2500" b="1" dirty="0">
              <a:effectLst/>
              <a:latin typeface="Times New Roman" panose="02020603050405020304" pitchFamily="18" charset="0"/>
              <a:ea typeface="Batang" panose="02030600000101010101" pitchFamily="18" charset="-127"/>
            </a:endParaRPr>
          </a:p>
          <a:p>
            <a:pPr indent="457200" algn="just">
              <a:spcBef>
                <a:spcPts val="600"/>
              </a:spcBef>
              <a:buNone/>
            </a:pPr>
            <a:r>
              <a:rPr lang="en-US" sz="2500" dirty="0">
                <a:solidFill>
                  <a:srgbClr val="333333"/>
                </a:solidFill>
                <a:effectLst/>
                <a:latin typeface="Times New Roman" panose="02020603050405020304" pitchFamily="18" charset="0"/>
                <a:ea typeface="Batang" panose="02030600000101010101" pitchFamily="18" charset="-127"/>
              </a:rPr>
              <a:t>Doanh </a:t>
            </a:r>
            <a:r>
              <a:rPr lang="en-US" sz="2500" dirty="0" err="1">
                <a:solidFill>
                  <a:srgbClr val="333333"/>
                </a:solidFill>
                <a:effectLst/>
                <a:latin typeface="Times New Roman" panose="02020603050405020304" pitchFamily="18" charset="0"/>
                <a:ea typeface="Batang" panose="02030600000101010101" pitchFamily="18" charset="-127"/>
              </a:rPr>
              <a:t>thu</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bán</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hàng</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là</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tổng</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số</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tiền</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mà</a:t>
            </a:r>
            <a:r>
              <a:rPr lang="en-US" sz="2500" dirty="0">
                <a:solidFill>
                  <a:srgbClr val="333333"/>
                </a:solidFill>
                <a:effectLst/>
                <a:latin typeface="Times New Roman" panose="02020603050405020304" pitchFamily="18" charset="0"/>
                <a:ea typeface="Batang" panose="02030600000101010101" pitchFamily="18" charset="-127"/>
              </a:rPr>
              <a:t> DN </a:t>
            </a:r>
            <a:r>
              <a:rPr lang="en-US" sz="2500" dirty="0" err="1">
                <a:solidFill>
                  <a:srgbClr val="333333"/>
                </a:solidFill>
                <a:effectLst/>
                <a:latin typeface="Times New Roman" panose="02020603050405020304" pitchFamily="18" charset="0"/>
                <a:ea typeface="Batang" panose="02030600000101010101" pitchFamily="18" charset="-127"/>
              </a:rPr>
              <a:t>thực</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tế</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đã</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thu</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được</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trong</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kỳ</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nhờ</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bán</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sản</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phẩm</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hàng</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hoá</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dịch</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vụ</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của</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mình</a:t>
            </a:r>
            <a:r>
              <a:rPr lang="en-US" sz="2500" dirty="0">
                <a:solidFill>
                  <a:srgbClr val="333333"/>
                </a:solidFill>
                <a:effectLst/>
                <a:latin typeface="Times New Roman" panose="02020603050405020304" pitchFamily="18" charset="0"/>
                <a:ea typeface="Batang" panose="02030600000101010101" pitchFamily="18" charset="-127"/>
              </a:rPr>
              <a:t>.</a:t>
            </a:r>
            <a:endParaRPr lang="en-US" sz="2500" dirty="0">
              <a:effectLst/>
              <a:latin typeface="Times New Roman" panose="02020603050405020304" pitchFamily="18" charset="0"/>
              <a:ea typeface="Batang" panose="02030600000101010101" pitchFamily="18" charset="-127"/>
            </a:endParaRPr>
          </a:p>
          <a:p>
            <a:pPr indent="457200" algn="just">
              <a:spcBef>
                <a:spcPts val="600"/>
              </a:spcBef>
              <a:buNone/>
            </a:pPr>
            <a:r>
              <a:rPr lang="en-US" sz="2500" dirty="0" err="1">
                <a:solidFill>
                  <a:srgbClr val="333333"/>
                </a:solidFill>
                <a:effectLst/>
                <a:latin typeface="Times New Roman" panose="02020603050405020304" pitchFamily="18" charset="0"/>
                <a:ea typeface="Batang" panose="02030600000101010101" pitchFamily="18" charset="-127"/>
              </a:rPr>
              <a:t>Về</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nội</a:t>
            </a:r>
            <a:r>
              <a:rPr lang="en-US" sz="2500" dirty="0">
                <a:solidFill>
                  <a:srgbClr val="333333"/>
                </a:solidFill>
                <a:effectLst/>
                <a:latin typeface="Times New Roman" panose="02020603050405020304" pitchFamily="18" charset="0"/>
                <a:ea typeface="Batang" panose="02030600000101010101" pitchFamily="18" charset="-127"/>
              </a:rPr>
              <a:t> dung, </a:t>
            </a:r>
            <a:r>
              <a:rPr lang="en-US" sz="2500" dirty="0" err="1">
                <a:solidFill>
                  <a:srgbClr val="333333"/>
                </a:solidFill>
                <a:effectLst/>
                <a:latin typeface="Times New Roman" panose="02020603050405020304" pitchFamily="18" charset="0"/>
                <a:ea typeface="Batang" panose="02030600000101010101" pitchFamily="18" charset="-127"/>
              </a:rPr>
              <a:t>doanh</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thu</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bán</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hàng</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của</a:t>
            </a:r>
            <a:r>
              <a:rPr lang="en-US" sz="2500" dirty="0">
                <a:solidFill>
                  <a:srgbClr val="333333"/>
                </a:solidFill>
                <a:effectLst/>
                <a:latin typeface="Times New Roman" panose="02020603050405020304" pitchFamily="18" charset="0"/>
                <a:ea typeface="Batang" panose="02030600000101010101" pitchFamily="18" charset="-127"/>
              </a:rPr>
              <a:t> DN bao </a:t>
            </a:r>
            <a:r>
              <a:rPr lang="en-US" sz="2500" dirty="0" err="1">
                <a:solidFill>
                  <a:srgbClr val="333333"/>
                </a:solidFill>
                <a:effectLst/>
                <a:latin typeface="Times New Roman" panose="02020603050405020304" pitchFamily="18" charset="0"/>
                <a:ea typeface="Batang" panose="02030600000101010101" pitchFamily="18" charset="-127"/>
              </a:rPr>
              <a:t>gồm</a:t>
            </a:r>
            <a:r>
              <a:rPr lang="en-US" sz="2500" dirty="0">
                <a:solidFill>
                  <a:srgbClr val="333333"/>
                </a:solidFill>
                <a:effectLst/>
                <a:latin typeface="Times New Roman" panose="02020603050405020304" pitchFamily="18" charset="0"/>
                <a:ea typeface="Batang" panose="02030600000101010101" pitchFamily="18" charset="-127"/>
              </a:rPr>
              <a:t>:</a:t>
            </a:r>
            <a:endParaRPr lang="en-US" sz="2500" dirty="0">
              <a:effectLst/>
              <a:latin typeface="Times New Roman" panose="02020603050405020304" pitchFamily="18" charset="0"/>
              <a:ea typeface="Batang" panose="02030600000101010101" pitchFamily="18" charset="-127"/>
            </a:endParaRPr>
          </a:p>
          <a:p>
            <a:pPr algn="just">
              <a:spcBef>
                <a:spcPts val="600"/>
              </a:spcBef>
              <a:buNone/>
            </a:pP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Sản</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phẩm</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đã</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giao</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cho</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người</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mua</a:t>
            </a:r>
            <a:r>
              <a:rPr lang="en-US" sz="2500" dirty="0">
                <a:solidFill>
                  <a:srgbClr val="333333"/>
                </a:solidFill>
                <a:effectLst/>
                <a:latin typeface="Times New Roman" panose="02020603050405020304" pitchFamily="18" charset="0"/>
                <a:ea typeface="Batang" panose="02030600000101010101" pitchFamily="18" charset="-127"/>
              </a:rPr>
              <a:t> ở </a:t>
            </a:r>
            <a:r>
              <a:rPr lang="en-US" sz="2500" dirty="0" err="1">
                <a:solidFill>
                  <a:srgbClr val="333333"/>
                </a:solidFill>
                <a:effectLst/>
                <a:latin typeface="Times New Roman" panose="02020603050405020304" pitchFamily="18" charset="0"/>
                <a:ea typeface="Batang" panose="02030600000101010101" pitchFamily="18" charset="-127"/>
              </a:rPr>
              <a:t>kỳ</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trước</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nhưng</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kỳ</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này</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mới</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thu</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được</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tiền</a:t>
            </a:r>
            <a:r>
              <a:rPr lang="en-US" sz="2500" dirty="0">
                <a:solidFill>
                  <a:srgbClr val="333333"/>
                </a:solidFill>
                <a:effectLst/>
                <a:latin typeface="Times New Roman" panose="02020603050405020304" pitchFamily="18" charset="0"/>
                <a:ea typeface="Batang" panose="02030600000101010101" pitchFamily="18" charset="-127"/>
              </a:rPr>
              <a:t>.</a:t>
            </a:r>
            <a:endParaRPr lang="en-US" sz="2500" dirty="0">
              <a:effectLst/>
              <a:latin typeface="Times New Roman" panose="02020603050405020304" pitchFamily="18" charset="0"/>
              <a:ea typeface="Batang" panose="02030600000101010101" pitchFamily="18" charset="-127"/>
            </a:endParaRPr>
          </a:p>
          <a:p>
            <a:pPr algn="just">
              <a:spcBef>
                <a:spcPts val="600"/>
              </a:spcBef>
              <a:buNone/>
            </a:pPr>
            <a:r>
              <a:rPr lang="en-US" sz="2500" spc="-40" dirty="0">
                <a:solidFill>
                  <a:srgbClr val="333333"/>
                </a:solidFill>
                <a:effectLst/>
                <a:latin typeface="Times New Roman" panose="02020603050405020304" pitchFamily="18" charset="0"/>
                <a:ea typeface="Batang" panose="02030600000101010101" pitchFamily="18" charset="-127"/>
              </a:rPr>
              <a:t>- </a:t>
            </a:r>
            <a:r>
              <a:rPr lang="en-US" sz="2500" spc="-40" dirty="0" err="1">
                <a:solidFill>
                  <a:srgbClr val="333333"/>
                </a:solidFill>
                <a:effectLst/>
                <a:latin typeface="Times New Roman" panose="02020603050405020304" pitchFamily="18" charset="0"/>
                <a:ea typeface="Batang" panose="02030600000101010101" pitchFamily="18" charset="-127"/>
              </a:rPr>
              <a:t>Sản</a:t>
            </a:r>
            <a:r>
              <a:rPr lang="en-US" sz="2500" spc="-40" dirty="0">
                <a:solidFill>
                  <a:srgbClr val="333333"/>
                </a:solidFill>
                <a:effectLst/>
                <a:latin typeface="Times New Roman" panose="02020603050405020304" pitchFamily="18" charset="0"/>
                <a:ea typeface="Batang" panose="02030600000101010101" pitchFamily="18" charset="-127"/>
              </a:rPr>
              <a:t> </a:t>
            </a:r>
            <a:r>
              <a:rPr lang="en-US" sz="2500" spc="-40" dirty="0" err="1">
                <a:solidFill>
                  <a:srgbClr val="333333"/>
                </a:solidFill>
                <a:effectLst/>
                <a:latin typeface="Times New Roman" panose="02020603050405020304" pitchFamily="18" charset="0"/>
                <a:ea typeface="Batang" panose="02030600000101010101" pitchFamily="18" charset="-127"/>
              </a:rPr>
              <a:t>phẩm</a:t>
            </a:r>
            <a:r>
              <a:rPr lang="en-US" sz="2500" spc="-40" dirty="0">
                <a:solidFill>
                  <a:srgbClr val="333333"/>
                </a:solidFill>
                <a:effectLst/>
                <a:latin typeface="Times New Roman" panose="02020603050405020304" pitchFamily="18" charset="0"/>
                <a:ea typeface="Batang" panose="02030600000101010101" pitchFamily="18" charset="-127"/>
              </a:rPr>
              <a:t> </a:t>
            </a:r>
            <a:r>
              <a:rPr lang="en-US" sz="2500" spc="-40" dirty="0" err="1">
                <a:solidFill>
                  <a:srgbClr val="333333"/>
                </a:solidFill>
                <a:effectLst/>
                <a:latin typeface="Times New Roman" panose="02020603050405020304" pitchFamily="18" charset="0"/>
                <a:ea typeface="Batang" panose="02030600000101010101" pitchFamily="18" charset="-127"/>
              </a:rPr>
              <a:t>đã</a:t>
            </a:r>
            <a:r>
              <a:rPr lang="en-US" sz="2500" spc="-40" dirty="0">
                <a:solidFill>
                  <a:srgbClr val="333333"/>
                </a:solidFill>
                <a:effectLst/>
                <a:latin typeface="Times New Roman" panose="02020603050405020304" pitchFamily="18" charset="0"/>
                <a:ea typeface="Batang" panose="02030600000101010101" pitchFamily="18" charset="-127"/>
              </a:rPr>
              <a:t> </a:t>
            </a:r>
            <a:r>
              <a:rPr lang="en-US" sz="2500" spc="-40" dirty="0" err="1">
                <a:solidFill>
                  <a:srgbClr val="333333"/>
                </a:solidFill>
                <a:effectLst/>
                <a:latin typeface="Times New Roman" panose="02020603050405020304" pitchFamily="18" charset="0"/>
                <a:ea typeface="Batang" panose="02030600000101010101" pitchFamily="18" charset="-127"/>
              </a:rPr>
              <a:t>hoàn</a:t>
            </a:r>
            <a:r>
              <a:rPr lang="en-US" sz="2500" spc="-40" dirty="0">
                <a:solidFill>
                  <a:srgbClr val="333333"/>
                </a:solidFill>
                <a:effectLst/>
                <a:latin typeface="Times New Roman" panose="02020603050405020304" pitchFamily="18" charset="0"/>
                <a:ea typeface="Batang" panose="02030600000101010101" pitchFamily="18" charset="-127"/>
              </a:rPr>
              <a:t> </a:t>
            </a:r>
            <a:r>
              <a:rPr lang="en-US" sz="2500" spc="-40" dirty="0" err="1">
                <a:solidFill>
                  <a:srgbClr val="333333"/>
                </a:solidFill>
                <a:effectLst/>
                <a:latin typeface="Times New Roman" panose="02020603050405020304" pitchFamily="18" charset="0"/>
                <a:ea typeface="Batang" panose="02030600000101010101" pitchFamily="18" charset="-127"/>
              </a:rPr>
              <a:t>thành</a:t>
            </a:r>
            <a:r>
              <a:rPr lang="en-US" sz="2500" spc="-40" dirty="0">
                <a:solidFill>
                  <a:srgbClr val="333333"/>
                </a:solidFill>
                <a:effectLst/>
                <a:latin typeface="Times New Roman" panose="02020603050405020304" pitchFamily="18" charset="0"/>
                <a:ea typeface="Batang" panose="02030600000101010101" pitchFamily="18" charset="-127"/>
              </a:rPr>
              <a:t> ở </a:t>
            </a:r>
            <a:r>
              <a:rPr lang="en-US" sz="2500" spc="-40" dirty="0" err="1">
                <a:solidFill>
                  <a:srgbClr val="333333"/>
                </a:solidFill>
                <a:effectLst/>
                <a:latin typeface="Times New Roman" panose="02020603050405020304" pitchFamily="18" charset="0"/>
                <a:ea typeface="Batang" panose="02030600000101010101" pitchFamily="18" charset="-127"/>
              </a:rPr>
              <a:t>các</a:t>
            </a:r>
            <a:r>
              <a:rPr lang="en-US" sz="2500" spc="-40" dirty="0">
                <a:solidFill>
                  <a:srgbClr val="333333"/>
                </a:solidFill>
                <a:effectLst/>
                <a:latin typeface="Times New Roman" panose="02020603050405020304" pitchFamily="18" charset="0"/>
                <a:ea typeface="Batang" panose="02030600000101010101" pitchFamily="18" charset="-127"/>
              </a:rPr>
              <a:t> </a:t>
            </a:r>
            <a:r>
              <a:rPr lang="en-US" sz="2500" spc="-40" dirty="0" err="1">
                <a:solidFill>
                  <a:srgbClr val="333333"/>
                </a:solidFill>
                <a:effectLst/>
                <a:latin typeface="Times New Roman" panose="02020603050405020304" pitchFamily="18" charset="0"/>
                <a:ea typeface="Batang" panose="02030600000101010101" pitchFamily="18" charset="-127"/>
              </a:rPr>
              <a:t>kỳ</a:t>
            </a:r>
            <a:r>
              <a:rPr lang="en-US" sz="2500" spc="-40" dirty="0">
                <a:solidFill>
                  <a:srgbClr val="333333"/>
                </a:solidFill>
                <a:effectLst/>
                <a:latin typeface="Times New Roman" panose="02020603050405020304" pitchFamily="18" charset="0"/>
                <a:ea typeface="Batang" panose="02030600000101010101" pitchFamily="18" charset="-127"/>
              </a:rPr>
              <a:t> </a:t>
            </a:r>
            <a:r>
              <a:rPr lang="en-US" sz="2500" spc="-40" dirty="0" err="1">
                <a:solidFill>
                  <a:srgbClr val="333333"/>
                </a:solidFill>
                <a:effectLst/>
                <a:latin typeface="Times New Roman" panose="02020603050405020304" pitchFamily="18" charset="0"/>
                <a:ea typeface="Batang" panose="02030600000101010101" pitchFamily="18" charset="-127"/>
              </a:rPr>
              <a:t>trước</a:t>
            </a:r>
            <a:r>
              <a:rPr lang="en-US" sz="2500" spc="-40" dirty="0">
                <a:solidFill>
                  <a:srgbClr val="333333"/>
                </a:solidFill>
                <a:effectLst/>
                <a:latin typeface="Times New Roman" panose="02020603050405020304" pitchFamily="18" charset="0"/>
                <a:ea typeface="Batang" panose="02030600000101010101" pitchFamily="18" charset="-127"/>
              </a:rPr>
              <a:t> </a:t>
            </a:r>
            <a:r>
              <a:rPr lang="en-US" sz="2500" spc="-40" dirty="0" err="1">
                <a:solidFill>
                  <a:srgbClr val="333333"/>
                </a:solidFill>
                <a:effectLst/>
                <a:latin typeface="Times New Roman" panose="02020603050405020304" pitchFamily="18" charset="0"/>
                <a:ea typeface="Batang" panose="02030600000101010101" pitchFamily="18" charset="-127"/>
              </a:rPr>
              <a:t>nhưng</a:t>
            </a:r>
            <a:r>
              <a:rPr lang="en-US" sz="2500" spc="-40" dirty="0">
                <a:solidFill>
                  <a:srgbClr val="333333"/>
                </a:solidFill>
                <a:effectLst/>
                <a:latin typeface="Times New Roman" panose="02020603050405020304" pitchFamily="18" charset="0"/>
                <a:ea typeface="Batang" panose="02030600000101010101" pitchFamily="18" charset="-127"/>
              </a:rPr>
              <a:t> </a:t>
            </a:r>
            <a:r>
              <a:rPr lang="en-US" sz="2500" spc="-40" dirty="0" err="1">
                <a:solidFill>
                  <a:srgbClr val="333333"/>
                </a:solidFill>
                <a:effectLst/>
                <a:latin typeface="Times New Roman" panose="02020603050405020304" pitchFamily="18" charset="0"/>
                <a:ea typeface="Batang" panose="02030600000101010101" pitchFamily="18" charset="-127"/>
              </a:rPr>
              <a:t>tiêu</a:t>
            </a:r>
            <a:r>
              <a:rPr lang="en-US" sz="2500" spc="-40" dirty="0">
                <a:solidFill>
                  <a:srgbClr val="333333"/>
                </a:solidFill>
                <a:effectLst/>
                <a:latin typeface="Times New Roman" panose="02020603050405020304" pitchFamily="18" charset="0"/>
                <a:ea typeface="Batang" panose="02030600000101010101" pitchFamily="18" charset="-127"/>
              </a:rPr>
              <a:t> </a:t>
            </a:r>
            <a:r>
              <a:rPr lang="en-US" sz="2500" spc="-40" dirty="0" err="1">
                <a:solidFill>
                  <a:srgbClr val="333333"/>
                </a:solidFill>
                <a:effectLst/>
                <a:latin typeface="Times New Roman" panose="02020603050405020304" pitchFamily="18" charset="0"/>
                <a:ea typeface="Batang" panose="02030600000101010101" pitchFamily="18" charset="-127"/>
              </a:rPr>
              <a:t>thụ</a:t>
            </a:r>
            <a:r>
              <a:rPr lang="en-US" sz="2500" spc="-40" dirty="0">
                <a:solidFill>
                  <a:srgbClr val="333333"/>
                </a:solidFill>
                <a:effectLst/>
                <a:latin typeface="Times New Roman" panose="02020603050405020304" pitchFamily="18" charset="0"/>
                <a:ea typeface="Batang" panose="02030600000101010101" pitchFamily="18" charset="-127"/>
              </a:rPr>
              <a:t> (</a:t>
            </a:r>
            <a:r>
              <a:rPr lang="en-US" sz="2500" spc="-40" dirty="0" err="1">
                <a:solidFill>
                  <a:srgbClr val="333333"/>
                </a:solidFill>
                <a:effectLst/>
                <a:latin typeface="Times New Roman" panose="02020603050405020304" pitchFamily="18" charset="0"/>
                <a:ea typeface="Batang" panose="02030600000101010101" pitchFamily="18" charset="-127"/>
              </a:rPr>
              <a:t>thu</a:t>
            </a:r>
            <a:r>
              <a:rPr lang="en-US" sz="2500" spc="-40" dirty="0">
                <a:solidFill>
                  <a:srgbClr val="333333"/>
                </a:solidFill>
                <a:effectLst/>
                <a:latin typeface="Times New Roman" panose="02020603050405020304" pitchFamily="18" charset="0"/>
                <a:ea typeface="Batang" panose="02030600000101010101" pitchFamily="18" charset="-127"/>
              </a:rPr>
              <a:t> </a:t>
            </a:r>
            <a:r>
              <a:rPr lang="en-US" sz="2500" spc="-40" dirty="0" err="1">
                <a:solidFill>
                  <a:srgbClr val="333333"/>
                </a:solidFill>
                <a:effectLst/>
                <a:latin typeface="Times New Roman" panose="02020603050405020304" pitchFamily="18" charset="0"/>
                <a:ea typeface="Batang" panose="02030600000101010101" pitchFamily="18" charset="-127"/>
              </a:rPr>
              <a:t>được</a:t>
            </a:r>
            <a:r>
              <a:rPr lang="en-US" sz="2500" spc="-40" dirty="0">
                <a:solidFill>
                  <a:srgbClr val="333333"/>
                </a:solidFill>
                <a:effectLst/>
                <a:latin typeface="Times New Roman" panose="02020603050405020304" pitchFamily="18" charset="0"/>
                <a:ea typeface="Batang" panose="02030600000101010101" pitchFamily="18" charset="-127"/>
              </a:rPr>
              <a:t> </a:t>
            </a:r>
            <a:r>
              <a:rPr lang="en-US" sz="2500" spc="-40" dirty="0" err="1">
                <a:solidFill>
                  <a:srgbClr val="333333"/>
                </a:solidFill>
                <a:effectLst/>
                <a:latin typeface="Times New Roman" panose="02020603050405020304" pitchFamily="18" charset="0"/>
                <a:ea typeface="Batang" panose="02030600000101010101" pitchFamily="18" charset="-127"/>
              </a:rPr>
              <a:t>tiền</a:t>
            </a:r>
            <a:r>
              <a:rPr lang="en-US" sz="2500" spc="-40" dirty="0">
                <a:solidFill>
                  <a:srgbClr val="333333"/>
                </a:solidFill>
                <a:effectLst/>
                <a:latin typeface="Times New Roman" panose="02020603050405020304" pitchFamily="18" charset="0"/>
                <a:ea typeface="Batang" panose="02030600000101010101" pitchFamily="18" charset="-127"/>
              </a:rPr>
              <a:t>) ở </a:t>
            </a:r>
            <a:r>
              <a:rPr lang="en-US" sz="2500" spc="-40" dirty="0" err="1">
                <a:solidFill>
                  <a:srgbClr val="333333"/>
                </a:solidFill>
                <a:effectLst/>
                <a:latin typeface="Times New Roman" panose="02020603050405020304" pitchFamily="18" charset="0"/>
                <a:ea typeface="Batang" panose="02030600000101010101" pitchFamily="18" charset="-127"/>
              </a:rPr>
              <a:t>kỳ</a:t>
            </a:r>
            <a:r>
              <a:rPr lang="en-US" sz="2500" spc="-40" dirty="0">
                <a:solidFill>
                  <a:srgbClr val="333333"/>
                </a:solidFill>
                <a:effectLst/>
                <a:latin typeface="Times New Roman" panose="02020603050405020304" pitchFamily="18" charset="0"/>
                <a:ea typeface="Batang" panose="02030600000101010101" pitchFamily="18" charset="-127"/>
              </a:rPr>
              <a:t> </a:t>
            </a:r>
            <a:r>
              <a:rPr lang="en-US" sz="2500" spc="-40" dirty="0" err="1">
                <a:solidFill>
                  <a:srgbClr val="333333"/>
                </a:solidFill>
                <a:effectLst/>
                <a:latin typeface="Times New Roman" panose="02020603050405020304" pitchFamily="18" charset="0"/>
                <a:ea typeface="Batang" panose="02030600000101010101" pitchFamily="18" charset="-127"/>
              </a:rPr>
              <a:t>báo</a:t>
            </a:r>
            <a:r>
              <a:rPr lang="en-US" sz="2500" spc="-40" dirty="0">
                <a:solidFill>
                  <a:srgbClr val="333333"/>
                </a:solidFill>
                <a:effectLst/>
                <a:latin typeface="Times New Roman" panose="02020603050405020304" pitchFamily="18" charset="0"/>
                <a:ea typeface="Batang" panose="02030600000101010101" pitchFamily="18" charset="-127"/>
              </a:rPr>
              <a:t> </a:t>
            </a:r>
            <a:r>
              <a:rPr lang="en-US" sz="2500" spc="-40" dirty="0" err="1">
                <a:solidFill>
                  <a:srgbClr val="333333"/>
                </a:solidFill>
                <a:effectLst/>
                <a:latin typeface="Times New Roman" panose="02020603050405020304" pitchFamily="18" charset="0"/>
                <a:ea typeface="Batang" panose="02030600000101010101" pitchFamily="18" charset="-127"/>
              </a:rPr>
              <a:t>cáo</a:t>
            </a:r>
            <a:r>
              <a:rPr lang="en-US" sz="2500" spc="-40" dirty="0">
                <a:solidFill>
                  <a:srgbClr val="333333"/>
                </a:solidFill>
                <a:effectLst/>
                <a:latin typeface="Times New Roman" panose="02020603050405020304" pitchFamily="18" charset="0"/>
                <a:ea typeface="Batang" panose="02030600000101010101" pitchFamily="18" charset="-127"/>
              </a:rPr>
              <a:t>.</a:t>
            </a:r>
            <a:endParaRPr lang="en-US" sz="2500" dirty="0">
              <a:effectLst/>
              <a:latin typeface="Times New Roman" panose="02020603050405020304" pitchFamily="18" charset="0"/>
              <a:ea typeface="Batang" panose="02030600000101010101" pitchFamily="18" charset="-127"/>
            </a:endParaRPr>
          </a:p>
          <a:p>
            <a:pPr algn="just">
              <a:spcBef>
                <a:spcPts val="600"/>
              </a:spcBef>
              <a:buNone/>
            </a:pP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Sản</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phẩm</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sản</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xuất</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và</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bán</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được</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đã</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thu</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được</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tiền</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hoặc</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người</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mua</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chấp</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nhận</a:t>
            </a:r>
            <a:r>
              <a:rPr lang="en-US" sz="2500" dirty="0">
                <a:solidFill>
                  <a:srgbClr val="333333"/>
                </a:solidFill>
                <a:effectLst/>
                <a:latin typeface="Times New Roman" panose="02020603050405020304" pitchFamily="18" charset="0"/>
                <a:ea typeface="Batang" panose="02030600000101010101" pitchFamily="18" charset="-127"/>
              </a:rPr>
              <a:t>) ở </a:t>
            </a:r>
            <a:r>
              <a:rPr lang="en-US" sz="2500" dirty="0" err="1">
                <a:solidFill>
                  <a:srgbClr val="333333"/>
                </a:solidFill>
                <a:effectLst/>
                <a:latin typeface="Times New Roman" panose="02020603050405020304" pitchFamily="18" charset="0"/>
                <a:ea typeface="Batang" panose="02030600000101010101" pitchFamily="18" charset="-127"/>
              </a:rPr>
              <a:t>kỳ</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báo</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cáo</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gồm</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thành</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phẩm</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bán</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thành</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phẩm</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phụ</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phế</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phẩm</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thực</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tế</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đã</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bán</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Nó</a:t>
            </a:r>
            <a:r>
              <a:rPr lang="en-US" sz="2500" dirty="0">
                <a:solidFill>
                  <a:srgbClr val="333333"/>
                </a:solidFill>
                <a:effectLst/>
                <a:latin typeface="Times New Roman" panose="02020603050405020304" pitchFamily="18" charset="0"/>
                <a:ea typeface="Batang" panose="02030600000101010101" pitchFamily="18" charset="-127"/>
              </a:rPr>
              <a:t> bao </a:t>
            </a:r>
            <a:r>
              <a:rPr lang="en-US" sz="2500" dirty="0" err="1">
                <a:solidFill>
                  <a:srgbClr val="333333"/>
                </a:solidFill>
                <a:effectLst/>
                <a:latin typeface="Times New Roman" panose="02020603050405020304" pitchFamily="18" charset="0"/>
                <a:ea typeface="Batang" panose="02030600000101010101" pitchFamily="18" charset="-127"/>
              </a:rPr>
              <a:t>gồm</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sản</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phẩm</a:t>
            </a:r>
            <a:r>
              <a:rPr lang="en-US" sz="2500" dirty="0">
                <a:solidFill>
                  <a:srgbClr val="333333"/>
                </a:solidFill>
                <a:effectLst/>
                <a:latin typeface="Times New Roman" panose="02020603050405020304" pitchFamily="18" charset="0"/>
                <a:ea typeface="Batang" panose="02030600000101010101" pitchFamily="18" charset="-127"/>
              </a:rPr>
              <a:t> do </a:t>
            </a:r>
            <a:r>
              <a:rPr lang="en-US" sz="2500" dirty="0" err="1">
                <a:solidFill>
                  <a:srgbClr val="333333"/>
                </a:solidFill>
                <a:effectLst/>
                <a:latin typeface="Times New Roman" panose="02020603050405020304" pitchFamily="18" charset="0"/>
                <a:ea typeface="Batang" panose="02030600000101010101" pitchFamily="18" charset="-127"/>
              </a:rPr>
              <a:t>chính</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cơ</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sở</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sản</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xuất</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ra</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hoặc</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sản</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phẩm</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gia</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công</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chế</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biến</a:t>
            </a:r>
            <a:r>
              <a:rPr lang="en-US" sz="2500" dirty="0">
                <a:solidFill>
                  <a:srgbClr val="333333"/>
                </a:solidFill>
                <a:effectLst/>
                <a:latin typeface="Times New Roman" panose="02020603050405020304" pitchFamily="18" charset="0"/>
                <a:ea typeface="Batang" panose="02030600000101010101" pitchFamily="18" charset="-127"/>
              </a:rPr>
              <a:t> ở </a:t>
            </a:r>
            <a:r>
              <a:rPr lang="en-US" sz="2500" dirty="0" err="1">
                <a:solidFill>
                  <a:srgbClr val="333333"/>
                </a:solidFill>
                <a:effectLst/>
                <a:latin typeface="Times New Roman" panose="02020603050405020304" pitchFamily="18" charset="0"/>
                <a:ea typeface="Batang" panose="02030600000101010101" pitchFamily="18" charset="-127"/>
              </a:rPr>
              <a:t>cơ</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sở</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khác</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nhau</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nhưng</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nguyên</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liệu</a:t>
            </a:r>
            <a:r>
              <a:rPr lang="en-US" sz="2500" dirty="0">
                <a:solidFill>
                  <a:srgbClr val="333333"/>
                </a:solidFill>
                <a:effectLst/>
                <a:latin typeface="Times New Roman" panose="02020603050405020304" pitchFamily="18" charset="0"/>
                <a:ea typeface="Batang" panose="02030600000101010101" pitchFamily="18" charset="-127"/>
              </a:rPr>
              <a:t> do </a:t>
            </a:r>
            <a:r>
              <a:rPr lang="en-US" sz="2500" dirty="0" err="1">
                <a:solidFill>
                  <a:srgbClr val="333333"/>
                </a:solidFill>
                <a:effectLst/>
                <a:latin typeface="Times New Roman" panose="02020603050405020304" pitchFamily="18" charset="0"/>
                <a:ea typeface="Batang" panose="02030600000101010101" pitchFamily="18" charset="-127"/>
              </a:rPr>
              <a:t>chính</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cơ</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sở</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cung</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cấp</a:t>
            </a:r>
            <a:r>
              <a:rPr lang="en-US" sz="2500" dirty="0">
                <a:solidFill>
                  <a:srgbClr val="333333"/>
                </a:solidFill>
                <a:effectLst/>
                <a:latin typeface="Times New Roman" panose="02020603050405020304" pitchFamily="18" charset="0"/>
                <a:ea typeface="Batang" panose="02030600000101010101" pitchFamily="18" charset="-127"/>
              </a:rPr>
              <a:t>. </a:t>
            </a:r>
            <a:endParaRPr lang="en-US" sz="2500" dirty="0">
              <a:effectLst/>
              <a:latin typeface="Times New Roman" panose="02020603050405020304" pitchFamily="18" charset="0"/>
              <a:ea typeface="Batang" panose="02030600000101010101" pitchFamily="18" charset="-127"/>
            </a:endParaRPr>
          </a:p>
          <a:p>
            <a:pPr algn="just">
              <a:spcBef>
                <a:spcPts val="600"/>
              </a:spcBef>
              <a:buNone/>
            </a:pPr>
            <a:r>
              <a:rPr lang="en-US" sz="2500" dirty="0">
                <a:solidFill>
                  <a:srgbClr val="333333"/>
                </a:solidFill>
                <a:effectLst/>
                <a:latin typeface="Times New Roman" panose="02020603050405020304" pitchFamily="18" charset="0"/>
                <a:ea typeface="Batang" panose="02030600000101010101" pitchFamily="18" charset="-127"/>
              </a:rPr>
              <a:t>- Doanh </a:t>
            </a:r>
            <a:r>
              <a:rPr lang="en-US" sz="2500" dirty="0" err="1">
                <a:solidFill>
                  <a:srgbClr val="333333"/>
                </a:solidFill>
                <a:effectLst/>
                <a:latin typeface="Times New Roman" panose="02020603050405020304" pitchFamily="18" charset="0"/>
                <a:ea typeface="Batang" panose="02030600000101010101" pitchFamily="18" charset="-127"/>
              </a:rPr>
              <a:t>thu</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cho</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thuê</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máy</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móc</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thiết</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bị</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thuộc</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dây</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chuyền</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sản</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xuất</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của</a:t>
            </a:r>
            <a:r>
              <a:rPr lang="en-US" sz="2500" dirty="0">
                <a:solidFill>
                  <a:srgbClr val="333333"/>
                </a:solidFill>
                <a:effectLst/>
                <a:latin typeface="Times New Roman" panose="02020603050405020304" pitchFamily="18" charset="0"/>
                <a:ea typeface="Batang" panose="02030600000101010101" pitchFamily="18" charset="-127"/>
              </a:rPr>
              <a:t> DN.</a:t>
            </a:r>
            <a:endParaRPr lang="en-US" sz="2500" dirty="0">
              <a:effectLst/>
              <a:latin typeface="Times New Roman" panose="02020603050405020304" pitchFamily="18" charset="0"/>
              <a:ea typeface="Batang" panose="02030600000101010101" pitchFamily="18" charset="-127"/>
            </a:endParaRPr>
          </a:p>
          <a:p>
            <a:pPr algn="just">
              <a:spcBef>
                <a:spcPts val="600"/>
              </a:spcBef>
              <a:buNone/>
            </a:pPr>
            <a:r>
              <a:rPr lang="en-US" sz="2500" spc="-30" dirty="0">
                <a:solidFill>
                  <a:srgbClr val="333333"/>
                </a:solidFill>
                <a:effectLst/>
                <a:latin typeface="Times New Roman" panose="02020603050405020304" pitchFamily="18" charset="0"/>
                <a:ea typeface="Batang" panose="02030600000101010101" pitchFamily="18" charset="-127"/>
              </a:rPr>
              <a:t>- </a:t>
            </a:r>
            <a:r>
              <a:rPr lang="en-US" sz="2500" spc="-30" dirty="0" err="1">
                <a:solidFill>
                  <a:srgbClr val="333333"/>
                </a:solidFill>
                <a:effectLst/>
                <a:latin typeface="Times New Roman" panose="02020603050405020304" pitchFamily="18" charset="0"/>
                <a:ea typeface="Batang" panose="02030600000101010101" pitchFamily="18" charset="-127"/>
              </a:rPr>
              <a:t>Giá</a:t>
            </a:r>
            <a:r>
              <a:rPr lang="en-US" sz="2500" spc="-30" dirty="0">
                <a:solidFill>
                  <a:srgbClr val="333333"/>
                </a:solidFill>
                <a:effectLst/>
                <a:latin typeface="Times New Roman" panose="02020603050405020304" pitchFamily="18" charset="0"/>
                <a:ea typeface="Batang" panose="02030600000101010101" pitchFamily="18" charset="-127"/>
              </a:rPr>
              <a:t> </a:t>
            </a:r>
            <a:r>
              <a:rPr lang="en-US" sz="2500" spc="-30" dirty="0" err="1">
                <a:solidFill>
                  <a:srgbClr val="333333"/>
                </a:solidFill>
                <a:effectLst/>
                <a:latin typeface="Times New Roman" panose="02020603050405020304" pitchFamily="18" charset="0"/>
                <a:ea typeface="Batang" panose="02030600000101010101" pitchFamily="18" charset="-127"/>
              </a:rPr>
              <a:t>trị</a:t>
            </a:r>
            <a:r>
              <a:rPr lang="en-US" sz="2500" spc="-30" dirty="0">
                <a:solidFill>
                  <a:srgbClr val="333333"/>
                </a:solidFill>
                <a:effectLst/>
                <a:latin typeface="Times New Roman" panose="02020603050405020304" pitchFamily="18" charset="0"/>
                <a:ea typeface="Batang" panose="02030600000101010101" pitchFamily="18" charset="-127"/>
              </a:rPr>
              <a:t> </a:t>
            </a:r>
            <a:r>
              <a:rPr lang="en-US" sz="2500" spc="-30" dirty="0" err="1">
                <a:solidFill>
                  <a:srgbClr val="333333"/>
                </a:solidFill>
                <a:effectLst/>
                <a:latin typeface="Times New Roman" panose="02020603050405020304" pitchFamily="18" charset="0"/>
                <a:ea typeface="Batang" panose="02030600000101010101" pitchFamily="18" charset="-127"/>
              </a:rPr>
              <a:t>sản</a:t>
            </a:r>
            <a:r>
              <a:rPr lang="en-US" sz="2500" spc="-30" dirty="0">
                <a:solidFill>
                  <a:srgbClr val="333333"/>
                </a:solidFill>
                <a:effectLst/>
                <a:latin typeface="Times New Roman" panose="02020603050405020304" pitchFamily="18" charset="0"/>
                <a:ea typeface="Batang" panose="02030600000101010101" pitchFamily="18" charset="-127"/>
              </a:rPr>
              <a:t> </a:t>
            </a:r>
            <a:r>
              <a:rPr lang="en-US" sz="2500" spc="-30" dirty="0" err="1">
                <a:solidFill>
                  <a:srgbClr val="333333"/>
                </a:solidFill>
                <a:effectLst/>
                <a:latin typeface="Times New Roman" panose="02020603050405020304" pitchFamily="18" charset="0"/>
                <a:ea typeface="Batang" panose="02030600000101010101" pitchFamily="18" charset="-127"/>
              </a:rPr>
              <a:t>phẩm</a:t>
            </a:r>
            <a:r>
              <a:rPr lang="en-US" sz="2500" spc="-30" dirty="0">
                <a:solidFill>
                  <a:srgbClr val="333333"/>
                </a:solidFill>
                <a:effectLst/>
                <a:latin typeface="Times New Roman" panose="02020603050405020304" pitchFamily="18" charset="0"/>
                <a:ea typeface="Batang" panose="02030600000101010101" pitchFamily="18" charset="-127"/>
              </a:rPr>
              <a:t>, </a:t>
            </a:r>
            <a:r>
              <a:rPr lang="en-US" sz="2500" spc="-30" dirty="0" err="1">
                <a:solidFill>
                  <a:srgbClr val="333333"/>
                </a:solidFill>
                <a:effectLst/>
                <a:latin typeface="Times New Roman" panose="02020603050405020304" pitchFamily="18" charset="0"/>
                <a:ea typeface="Batang" panose="02030600000101010101" pitchFamily="18" charset="-127"/>
              </a:rPr>
              <a:t>hàng</a:t>
            </a:r>
            <a:r>
              <a:rPr lang="en-US" sz="2500" spc="-30" dirty="0">
                <a:solidFill>
                  <a:srgbClr val="333333"/>
                </a:solidFill>
                <a:effectLst/>
                <a:latin typeface="Times New Roman" panose="02020603050405020304" pitchFamily="18" charset="0"/>
                <a:ea typeface="Batang" panose="02030600000101010101" pitchFamily="18" charset="-127"/>
              </a:rPr>
              <a:t> </a:t>
            </a:r>
            <a:r>
              <a:rPr lang="en-US" sz="2500" spc="-30" dirty="0" err="1">
                <a:solidFill>
                  <a:srgbClr val="333333"/>
                </a:solidFill>
                <a:effectLst/>
                <a:latin typeface="Times New Roman" panose="02020603050405020304" pitchFamily="18" charset="0"/>
                <a:ea typeface="Batang" panose="02030600000101010101" pitchFamily="18" charset="-127"/>
              </a:rPr>
              <a:t>hoá</a:t>
            </a:r>
            <a:r>
              <a:rPr lang="en-US" sz="2500" spc="-30" dirty="0">
                <a:solidFill>
                  <a:srgbClr val="333333"/>
                </a:solidFill>
                <a:effectLst/>
                <a:latin typeface="Times New Roman" panose="02020603050405020304" pitchFamily="18" charset="0"/>
                <a:ea typeface="Batang" panose="02030600000101010101" pitchFamily="18" charset="-127"/>
              </a:rPr>
              <a:t> </a:t>
            </a:r>
            <a:r>
              <a:rPr lang="en-US" sz="2500" spc="-30" dirty="0" err="1">
                <a:solidFill>
                  <a:srgbClr val="333333"/>
                </a:solidFill>
                <a:effectLst/>
                <a:latin typeface="Times New Roman" panose="02020603050405020304" pitchFamily="18" charset="0"/>
                <a:ea typeface="Batang" panose="02030600000101010101" pitchFamily="18" charset="-127"/>
              </a:rPr>
              <a:t>chuyển</a:t>
            </a:r>
            <a:r>
              <a:rPr lang="en-US" sz="2500" spc="-30" dirty="0">
                <a:solidFill>
                  <a:srgbClr val="333333"/>
                </a:solidFill>
                <a:effectLst/>
                <a:latin typeface="Times New Roman" panose="02020603050405020304" pitchFamily="18" charset="0"/>
                <a:ea typeface="Batang" panose="02030600000101010101" pitchFamily="18" charset="-127"/>
              </a:rPr>
              <a:t> </a:t>
            </a:r>
            <a:r>
              <a:rPr lang="en-US" sz="2500" spc="-30" dirty="0" err="1">
                <a:solidFill>
                  <a:srgbClr val="333333"/>
                </a:solidFill>
                <a:effectLst/>
                <a:latin typeface="Times New Roman" panose="02020603050405020304" pitchFamily="18" charset="0"/>
                <a:ea typeface="Batang" panose="02030600000101010101" pitchFamily="18" charset="-127"/>
              </a:rPr>
              <a:t>nhượng</a:t>
            </a:r>
            <a:r>
              <a:rPr lang="en-US" sz="2500" spc="-30" dirty="0">
                <a:solidFill>
                  <a:srgbClr val="333333"/>
                </a:solidFill>
                <a:effectLst/>
                <a:latin typeface="Times New Roman" panose="02020603050405020304" pitchFamily="18" charset="0"/>
                <a:ea typeface="Batang" panose="02030600000101010101" pitchFamily="18" charset="-127"/>
              </a:rPr>
              <a:t> </a:t>
            </a:r>
            <a:r>
              <a:rPr lang="en-US" sz="2500" spc="-30" dirty="0" err="1">
                <a:solidFill>
                  <a:srgbClr val="333333"/>
                </a:solidFill>
                <a:effectLst/>
                <a:latin typeface="Times New Roman" panose="02020603050405020304" pitchFamily="18" charset="0"/>
                <a:ea typeface="Batang" panose="02030600000101010101" pitchFamily="18" charset="-127"/>
              </a:rPr>
              <a:t>cho</a:t>
            </a:r>
            <a:r>
              <a:rPr lang="en-US" sz="2500" spc="-30" dirty="0">
                <a:solidFill>
                  <a:srgbClr val="333333"/>
                </a:solidFill>
                <a:effectLst/>
                <a:latin typeface="Times New Roman" panose="02020603050405020304" pitchFamily="18" charset="0"/>
                <a:ea typeface="Batang" panose="02030600000101010101" pitchFamily="18" charset="-127"/>
              </a:rPr>
              <a:t> </a:t>
            </a:r>
            <a:r>
              <a:rPr lang="en-US" sz="2500" spc="-30" dirty="0" err="1">
                <a:solidFill>
                  <a:srgbClr val="333333"/>
                </a:solidFill>
                <a:effectLst/>
                <a:latin typeface="Times New Roman" panose="02020603050405020304" pitchFamily="18" charset="0"/>
                <a:ea typeface="Batang" panose="02030600000101010101" pitchFamily="18" charset="-127"/>
              </a:rPr>
              <a:t>các</a:t>
            </a:r>
            <a:r>
              <a:rPr lang="en-US" sz="2500" spc="-30" dirty="0">
                <a:solidFill>
                  <a:srgbClr val="333333"/>
                </a:solidFill>
                <a:effectLst/>
                <a:latin typeface="Times New Roman" panose="02020603050405020304" pitchFamily="18" charset="0"/>
                <a:ea typeface="Batang" panose="02030600000101010101" pitchFamily="18" charset="-127"/>
              </a:rPr>
              <a:t> </a:t>
            </a:r>
            <a:r>
              <a:rPr lang="en-US" sz="2500" spc="-30" dirty="0" err="1">
                <a:solidFill>
                  <a:srgbClr val="333333"/>
                </a:solidFill>
                <a:effectLst/>
                <a:latin typeface="Times New Roman" panose="02020603050405020304" pitchFamily="18" charset="0"/>
                <a:ea typeface="Batang" panose="02030600000101010101" pitchFamily="18" charset="-127"/>
              </a:rPr>
              <a:t>cơ</a:t>
            </a:r>
            <a:r>
              <a:rPr lang="en-US" sz="2500" spc="-30" dirty="0">
                <a:solidFill>
                  <a:srgbClr val="333333"/>
                </a:solidFill>
                <a:effectLst/>
                <a:latin typeface="Times New Roman" panose="02020603050405020304" pitchFamily="18" charset="0"/>
                <a:ea typeface="Batang" panose="02030600000101010101" pitchFamily="18" charset="-127"/>
              </a:rPr>
              <a:t> </a:t>
            </a:r>
            <a:r>
              <a:rPr lang="en-US" sz="2500" spc="-30" dirty="0" err="1">
                <a:solidFill>
                  <a:srgbClr val="333333"/>
                </a:solidFill>
                <a:effectLst/>
                <a:latin typeface="Times New Roman" panose="02020603050405020304" pitchFamily="18" charset="0"/>
                <a:ea typeface="Batang" panose="02030600000101010101" pitchFamily="18" charset="-127"/>
              </a:rPr>
              <a:t>sở</a:t>
            </a:r>
            <a:r>
              <a:rPr lang="en-US" sz="2500" spc="-30" dirty="0">
                <a:solidFill>
                  <a:srgbClr val="333333"/>
                </a:solidFill>
                <a:effectLst/>
                <a:latin typeface="Times New Roman" panose="02020603050405020304" pitchFamily="18" charset="0"/>
                <a:ea typeface="Batang" panose="02030600000101010101" pitchFamily="18" charset="-127"/>
              </a:rPr>
              <a:t> </a:t>
            </a:r>
            <a:r>
              <a:rPr lang="en-US" sz="2500" spc="-30" dirty="0" err="1">
                <a:solidFill>
                  <a:srgbClr val="333333"/>
                </a:solidFill>
                <a:effectLst/>
                <a:latin typeface="Times New Roman" panose="02020603050405020304" pitchFamily="18" charset="0"/>
                <a:ea typeface="Batang" panose="02030600000101010101" pitchFamily="18" charset="-127"/>
              </a:rPr>
              <a:t>khác</a:t>
            </a:r>
            <a:r>
              <a:rPr lang="en-US" sz="2500" spc="-30" dirty="0">
                <a:solidFill>
                  <a:srgbClr val="333333"/>
                </a:solidFill>
                <a:effectLst/>
                <a:latin typeface="Times New Roman" panose="02020603050405020304" pitchFamily="18" charset="0"/>
                <a:ea typeface="Batang" panose="02030600000101010101" pitchFamily="18" charset="-127"/>
              </a:rPr>
              <a:t> </a:t>
            </a:r>
            <a:r>
              <a:rPr lang="en-US" sz="2500" spc="-30" dirty="0" err="1">
                <a:solidFill>
                  <a:srgbClr val="333333"/>
                </a:solidFill>
                <a:effectLst/>
                <a:latin typeface="Times New Roman" panose="02020603050405020304" pitchFamily="18" charset="0"/>
                <a:ea typeface="Batang" panose="02030600000101010101" pitchFamily="18" charset="-127"/>
              </a:rPr>
              <a:t>trong</a:t>
            </a:r>
            <a:r>
              <a:rPr lang="en-US" sz="2500" spc="-30" dirty="0">
                <a:solidFill>
                  <a:srgbClr val="333333"/>
                </a:solidFill>
                <a:effectLst/>
                <a:latin typeface="Times New Roman" panose="02020603050405020304" pitchFamily="18" charset="0"/>
                <a:ea typeface="Batang" panose="02030600000101010101" pitchFamily="18" charset="-127"/>
              </a:rPr>
              <a:t> </a:t>
            </a:r>
            <a:r>
              <a:rPr lang="en-US" sz="2500" spc="-30" dirty="0" err="1">
                <a:solidFill>
                  <a:srgbClr val="333333"/>
                </a:solidFill>
                <a:effectLst/>
                <a:latin typeface="Times New Roman" panose="02020603050405020304" pitchFamily="18" charset="0"/>
                <a:ea typeface="Batang" panose="02030600000101010101" pitchFamily="18" charset="-127"/>
              </a:rPr>
              <a:t>cùng</a:t>
            </a:r>
            <a:r>
              <a:rPr lang="en-US" sz="2500" spc="-30" dirty="0">
                <a:solidFill>
                  <a:srgbClr val="333333"/>
                </a:solidFill>
                <a:effectLst/>
                <a:latin typeface="Times New Roman" panose="02020603050405020304" pitchFamily="18" charset="0"/>
                <a:ea typeface="Batang" panose="02030600000101010101" pitchFamily="18" charset="-127"/>
              </a:rPr>
              <a:t> </a:t>
            </a:r>
            <a:r>
              <a:rPr lang="en-US" sz="2500" spc="-30" dirty="0" err="1">
                <a:solidFill>
                  <a:srgbClr val="333333"/>
                </a:solidFill>
                <a:effectLst/>
                <a:latin typeface="Times New Roman" panose="02020603050405020304" pitchFamily="18" charset="0"/>
                <a:ea typeface="Batang" panose="02030600000101010101" pitchFamily="18" charset="-127"/>
              </a:rPr>
              <a:t>một</a:t>
            </a:r>
            <a:r>
              <a:rPr lang="en-US" sz="2500" spc="-30" dirty="0">
                <a:solidFill>
                  <a:srgbClr val="333333"/>
                </a:solidFill>
                <a:effectLst/>
                <a:latin typeface="Times New Roman" panose="02020603050405020304" pitchFamily="18" charset="0"/>
                <a:ea typeface="Batang" panose="02030600000101010101" pitchFamily="18" charset="-127"/>
              </a:rPr>
              <a:t> </a:t>
            </a:r>
            <a:r>
              <a:rPr lang="en-US" sz="2500" spc="-30" dirty="0" err="1">
                <a:solidFill>
                  <a:srgbClr val="333333"/>
                </a:solidFill>
                <a:effectLst/>
                <a:latin typeface="Times New Roman" panose="02020603050405020304" pitchFamily="18" charset="0"/>
                <a:ea typeface="Batang" panose="02030600000101010101" pitchFamily="18" charset="-127"/>
              </a:rPr>
              <a:t>công</a:t>
            </a:r>
            <a:r>
              <a:rPr lang="en-US" sz="2500" spc="-30" dirty="0">
                <a:solidFill>
                  <a:srgbClr val="333333"/>
                </a:solidFill>
                <a:effectLst/>
                <a:latin typeface="Times New Roman" panose="02020603050405020304" pitchFamily="18" charset="0"/>
                <a:ea typeface="Batang" panose="02030600000101010101" pitchFamily="18" charset="-127"/>
              </a:rPr>
              <a:t> ty, </a:t>
            </a:r>
            <a:r>
              <a:rPr lang="en-US" sz="2500" spc="-30" dirty="0" err="1">
                <a:solidFill>
                  <a:srgbClr val="333333"/>
                </a:solidFill>
                <a:effectLst/>
                <a:latin typeface="Times New Roman" panose="02020603050405020304" pitchFamily="18" charset="0"/>
                <a:ea typeface="Batang" panose="02030600000101010101" pitchFamily="18" charset="-127"/>
              </a:rPr>
              <a:t>tổng</a:t>
            </a:r>
            <a:r>
              <a:rPr lang="en-US" sz="2500" spc="-30" dirty="0">
                <a:solidFill>
                  <a:srgbClr val="333333"/>
                </a:solidFill>
                <a:effectLst/>
                <a:latin typeface="Times New Roman" panose="02020603050405020304" pitchFamily="18" charset="0"/>
                <a:ea typeface="Batang" panose="02030600000101010101" pitchFamily="18" charset="-127"/>
              </a:rPr>
              <a:t> </a:t>
            </a:r>
            <a:r>
              <a:rPr lang="en-US" sz="2500" spc="-30" dirty="0" err="1">
                <a:solidFill>
                  <a:srgbClr val="333333"/>
                </a:solidFill>
                <a:effectLst/>
                <a:latin typeface="Times New Roman" panose="02020603050405020304" pitchFamily="18" charset="0"/>
                <a:ea typeface="Batang" panose="02030600000101010101" pitchFamily="18" charset="-127"/>
              </a:rPr>
              <a:t>công</a:t>
            </a:r>
            <a:r>
              <a:rPr lang="en-US" sz="2500" spc="-30" dirty="0">
                <a:solidFill>
                  <a:srgbClr val="333333"/>
                </a:solidFill>
                <a:effectLst/>
                <a:latin typeface="Times New Roman" panose="02020603050405020304" pitchFamily="18" charset="0"/>
                <a:ea typeface="Batang" panose="02030600000101010101" pitchFamily="18" charset="-127"/>
              </a:rPr>
              <a:t> ty, </a:t>
            </a:r>
            <a:r>
              <a:rPr lang="en-US" sz="2500" spc="-30" dirty="0" err="1">
                <a:solidFill>
                  <a:srgbClr val="333333"/>
                </a:solidFill>
                <a:effectLst/>
                <a:latin typeface="Times New Roman" panose="02020603050405020304" pitchFamily="18" charset="0"/>
                <a:ea typeface="Batang" panose="02030600000101010101" pitchFamily="18" charset="-127"/>
              </a:rPr>
              <a:t>tập</a:t>
            </a:r>
            <a:r>
              <a:rPr lang="en-US" sz="2500" spc="-30" dirty="0">
                <a:solidFill>
                  <a:srgbClr val="333333"/>
                </a:solidFill>
                <a:effectLst/>
                <a:latin typeface="Times New Roman" panose="02020603050405020304" pitchFamily="18" charset="0"/>
                <a:ea typeface="Batang" panose="02030600000101010101" pitchFamily="18" charset="-127"/>
              </a:rPr>
              <a:t> </a:t>
            </a:r>
            <a:r>
              <a:rPr lang="en-US" sz="2500" spc="-30" dirty="0" err="1">
                <a:solidFill>
                  <a:srgbClr val="333333"/>
                </a:solidFill>
                <a:effectLst/>
                <a:latin typeface="Times New Roman" panose="02020603050405020304" pitchFamily="18" charset="0"/>
                <a:ea typeface="Batang" panose="02030600000101010101" pitchFamily="18" charset="-127"/>
              </a:rPr>
              <a:t>đoàn</a:t>
            </a:r>
            <a:r>
              <a:rPr lang="en-US" sz="2500" spc="-30" dirty="0">
                <a:solidFill>
                  <a:srgbClr val="333333"/>
                </a:solidFill>
                <a:effectLst/>
                <a:latin typeface="Times New Roman" panose="02020603050405020304" pitchFamily="18" charset="0"/>
                <a:ea typeface="Batang" panose="02030600000101010101" pitchFamily="18" charset="-127"/>
              </a:rPr>
              <a:t>, </a:t>
            </a:r>
            <a:r>
              <a:rPr lang="en-US" sz="2500" spc="-30" dirty="0" err="1">
                <a:solidFill>
                  <a:srgbClr val="333333"/>
                </a:solidFill>
                <a:effectLst/>
                <a:latin typeface="Times New Roman" panose="02020603050405020304" pitchFamily="18" charset="0"/>
                <a:ea typeface="Batang" panose="02030600000101010101" pitchFamily="18" charset="-127"/>
              </a:rPr>
              <a:t>liên</a:t>
            </a:r>
            <a:r>
              <a:rPr lang="en-US" sz="2500" spc="-30" dirty="0">
                <a:solidFill>
                  <a:srgbClr val="333333"/>
                </a:solidFill>
                <a:effectLst/>
                <a:latin typeface="Times New Roman" panose="02020603050405020304" pitchFamily="18" charset="0"/>
                <a:ea typeface="Batang" panose="02030600000101010101" pitchFamily="18" charset="-127"/>
              </a:rPr>
              <a:t> </a:t>
            </a:r>
            <a:r>
              <a:rPr lang="en-US" sz="2500" spc="-30" dirty="0" err="1">
                <a:solidFill>
                  <a:srgbClr val="333333"/>
                </a:solidFill>
                <a:effectLst/>
                <a:latin typeface="Times New Roman" panose="02020603050405020304" pitchFamily="18" charset="0"/>
                <a:ea typeface="Batang" panose="02030600000101010101" pitchFamily="18" charset="-127"/>
              </a:rPr>
              <a:t>hiệp</a:t>
            </a:r>
            <a:r>
              <a:rPr lang="en-US" sz="2500" spc="-30" dirty="0">
                <a:solidFill>
                  <a:srgbClr val="333333"/>
                </a:solidFill>
                <a:effectLst/>
                <a:latin typeface="Times New Roman" panose="02020603050405020304" pitchFamily="18" charset="0"/>
                <a:ea typeface="Batang" panose="02030600000101010101" pitchFamily="18" charset="-127"/>
              </a:rPr>
              <a:t> </a:t>
            </a:r>
            <a:r>
              <a:rPr lang="en-US" sz="2500" spc="-30" dirty="0" err="1">
                <a:solidFill>
                  <a:srgbClr val="333333"/>
                </a:solidFill>
                <a:effectLst/>
                <a:latin typeface="Times New Roman" panose="02020603050405020304" pitchFamily="18" charset="0"/>
                <a:ea typeface="Batang" panose="02030600000101010101" pitchFamily="18" charset="-127"/>
              </a:rPr>
              <a:t>xí</a:t>
            </a:r>
            <a:r>
              <a:rPr lang="en-US" sz="2500" spc="-30" dirty="0">
                <a:solidFill>
                  <a:srgbClr val="333333"/>
                </a:solidFill>
                <a:effectLst/>
                <a:latin typeface="Times New Roman" panose="02020603050405020304" pitchFamily="18" charset="0"/>
                <a:ea typeface="Batang" panose="02030600000101010101" pitchFamily="18" charset="-127"/>
              </a:rPr>
              <a:t> </a:t>
            </a:r>
            <a:r>
              <a:rPr lang="en-US" sz="2500" spc="-30" dirty="0" err="1">
                <a:solidFill>
                  <a:srgbClr val="333333"/>
                </a:solidFill>
                <a:effectLst/>
                <a:latin typeface="Times New Roman" panose="02020603050405020304" pitchFamily="18" charset="0"/>
                <a:ea typeface="Batang" panose="02030600000101010101" pitchFamily="18" charset="-127"/>
              </a:rPr>
              <a:t>nghiệp</a:t>
            </a:r>
            <a:r>
              <a:rPr lang="en-US" sz="2500" spc="-30" dirty="0">
                <a:solidFill>
                  <a:srgbClr val="333333"/>
                </a:solidFill>
                <a:effectLst/>
                <a:latin typeface="Times New Roman" panose="02020603050405020304" pitchFamily="18" charset="0"/>
                <a:ea typeface="Batang" panose="02030600000101010101" pitchFamily="18" charset="-127"/>
              </a:rPr>
              <a:t> (</a:t>
            </a:r>
            <a:r>
              <a:rPr lang="en-US" sz="2500" spc="-30" dirty="0" err="1">
                <a:solidFill>
                  <a:srgbClr val="333333"/>
                </a:solidFill>
                <a:effectLst/>
                <a:latin typeface="Times New Roman" panose="02020603050405020304" pitchFamily="18" charset="0"/>
                <a:ea typeface="Batang" panose="02030600000101010101" pitchFamily="18" charset="-127"/>
              </a:rPr>
              <a:t>trường</a:t>
            </a:r>
            <a:r>
              <a:rPr lang="en-US" sz="2500" spc="-30" dirty="0">
                <a:solidFill>
                  <a:srgbClr val="333333"/>
                </a:solidFill>
                <a:effectLst/>
                <a:latin typeface="Times New Roman" panose="02020603050405020304" pitchFamily="18" charset="0"/>
                <a:ea typeface="Batang" panose="02030600000101010101" pitchFamily="18" charset="-127"/>
              </a:rPr>
              <a:t> </a:t>
            </a:r>
            <a:r>
              <a:rPr lang="en-US" sz="2500" spc="-30" dirty="0" err="1">
                <a:solidFill>
                  <a:srgbClr val="333333"/>
                </a:solidFill>
                <a:effectLst/>
                <a:latin typeface="Times New Roman" panose="02020603050405020304" pitchFamily="18" charset="0"/>
                <a:ea typeface="Batang" panose="02030600000101010101" pitchFamily="18" charset="-127"/>
              </a:rPr>
              <a:t>hợp</a:t>
            </a:r>
            <a:r>
              <a:rPr lang="en-US" sz="2500" spc="-30" dirty="0">
                <a:solidFill>
                  <a:srgbClr val="333333"/>
                </a:solidFill>
                <a:effectLst/>
                <a:latin typeface="Times New Roman" panose="02020603050405020304" pitchFamily="18" charset="0"/>
                <a:ea typeface="Batang" panose="02030600000101010101" pitchFamily="18" charset="-127"/>
              </a:rPr>
              <a:t> </a:t>
            </a:r>
            <a:r>
              <a:rPr lang="en-US" sz="2500" spc="-30" dirty="0" err="1">
                <a:solidFill>
                  <a:srgbClr val="333333"/>
                </a:solidFill>
                <a:effectLst/>
                <a:latin typeface="Times New Roman" panose="02020603050405020304" pitchFamily="18" charset="0"/>
                <a:ea typeface="Batang" panose="02030600000101010101" pitchFamily="18" charset="-127"/>
              </a:rPr>
              <a:t>này</a:t>
            </a:r>
            <a:r>
              <a:rPr lang="en-US" sz="2500" spc="-30" dirty="0">
                <a:solidFill>
                  <a:srgbClr val="333333"/>
                </a:solidFill>
                <a:effectLst/>
                <a:latin typeface="Times New Roman" panose="02020603050405020304" pitchFamily="18" charset="0"/>
                <a:ea typeface="Batang" panose="02030600000101010101" pitchFamily="18" charset="-127"/>
              </a:rPr>
              <a:t> </a:t>
            </a:r>
            <a:r>
              <a:rPr lang="en-US" sz="2500" spc="-30" dirty="0" err="1">
                <a:solidFill>
                  <a:srgbClr val="333333"/>
                </a:solidFill>
                <a:effectLst/>
                <a:latin typeface="Times New Roman" panose="02020603050405020304" pitchFamily="18" charset="0"/>
                <a:ea typeface="Batang" panose="02030600000101010101" pitchFamily="18" charset="-127"/>
              </a:rPr>
              <a:t>gọi</a:t>
            </a:r>
            <a:r>
              <a:rPr lang="en-US" sz="2500" spc="-30" dirty="0">
                <a:solidFill>
                  <a:srgbClr val="333333"/>
                </a:solidFill>
                <a:effectLst/>
                <a:latin typeface="Times New Roman" panose="02020603050405020304" pitchFamily="18" charset="0"/>
                <a:ea typeface="Batang" panose="02030600000101010101" pitchFamily="18" charset="-127"/>
              </a:rPr>
              <a:t> </a:t>
            </a:r>
            <a:r>
              <a:rPr lang="en-US" sz="2500" spc="-30" dirty="0" err="1">
                <a:solidFill>
                  <a:srgbClr val="333333"/>
                </a:solidFill>
                <a:effectLst/>
                <a:latin typeface="Times New Roman" panose="02020603050405020304" pitchFamily="18" charset="0"/>
                <a:ea typeface="Batang" panose="02030600000101010101" pitchFamily="18" charset="-127"/>
              </a:rPr>
              <a:t>là</a:t>
            </a:r>
            <a:r>
              <a:rPr lang="en-US" sz="2500" spc="-30" dirty="0">
                <a:solidFill>
                  <a:srgbClr val="333333"/>
                </a:solidFill>
                <a:effectLst/>
                <a:latin typeface="Times New Roman" panose="02020603050405020304" pitchFamily="18" charset="0"/>
                <a:ea typeface="Batang" panose="02030600000101010101" pitchFamily="18" charset="-127"/>
              </a:rPr>
              <a:t> </a:t>
            </a:r>
            <a:r>
              <a:rPr lang="en-US" sz="2500" spc="-30" dirty="0" err="1">
                <a:solidFill>
                  <a:srgbClr val="333333"/>
                </a:solidFill>
                <a:effectLst/>
                <a:latin typeface="Times New Roman" panose="02020603050405020304" pitchFamily="18" charset="0"/>
                <a:ea typeface="Batang" panose="02030600000101010101" pitchFamily="18" charset="-127"/>
              </a:rPr>
              <a:t>doanh</a:t>
            </a:r>
            <a:r>
              <a:rPr lang="en-US" sz="2500" spc="-30" dirty="0">
                <a:solidFill>
                  <a:srgbClr val="333333"/>
                </a:solidFill>
                <a:effectLst/>
                <a:latin typeface="Times New Roman" panose="02020603050405020304" pitchFamily="18" charset="0"/>
                <a:ea typeface="Batang" panose="02030600000101010101" pitchFamily="18" charset="-127"/>
              </a:rPr>
              <a:t> </a:t>
            </a:r>
            <a:r>
              <a:rPr lang="en-US" sz="2500" spc="-30" dirty="0" err="1">
                <a:solidFill>
                  <a:srgbClr val="333333"/>
                </a:solidFill>
                <a:effectLst/>
                <a:latin typeface="Times New Roman" panose="02020603050405020304" pitchFamily="18" charset="0"/>
                <a:ea typeface="Batang" panose="02030600000101010101" pitchFamily="18" charset="-127"/>
              </a:rPr>
              <a:t>thu</a:t>
            </a:r>
            <a:r>
              <a:rPr lang="en-US" sz="2500" spc="-30" dirty="0">
                <a:solidFill>
                  <a:srgbClr val="333333"/>
                </a:solidFill>
                <a:effectLst/>
                <a:latin typeface="Times New Roman" panose="02020603050405020304" pitchFamily="18" charset="0"/>
                <a:ea typeface="Batang" panose="02030600000101010101" pitchFamily="18" charset="-127"/>
              </a:rPr>
              <a:t> </a:t>
            </a:r>
            <a:r>
              <a:rPr lang="en-US" sz="2500" spc="-30" dirty="0" err="1">
                <a:solidFill>
                  <a:srgbClr val="333333"/>
                </a:solidFill>
                <a:effectLst/>
                <a:latin typeface="Times New Roman" panose="02020603050405020304" pitchFamily="18" charset="0"/>
                <a:ea typeface="Batang" panose="02030600000101010101" pitchFamily="18" charset="-127"/>
              </a:rPr>
              <a:t>bán</a:t>
            </a:r>
            <a:r>
              <a:rPr lang="en-US" sz="2500" spc="-30" dirty="0">
                <a:solidFill>
                  <a:srgbClr val="333333"/>
                </a:solidFill>
                <a:effectLst/>
                <a:latin typeface="Times New Roman" panose="02020603050405020304" pitchFamily="18" charset="0"/>
                <a:ea typeface="Batang" panose="02030600000101010101" pitchFamily="18" charset="-127"/>
              </a:rPr>
              <a:t> </a:t>
            </a:r>
            <a:r>
              <a:rPr lang="en-US" sz="2500" spc="-30" dirty="0" err="1">
                <a:solidFill>
                  <a:srgbClr val="333333"/>
                </a:solidFill>
                <a:effectLst/>
                <a:latin typeface="Times New Roman" panose="02020603050405020304" pitchFamily="18" charset="0"/>
                <a:ea typeface="Batang" panose="02030600000101010101" pitchFamily="18" charset="-127"/>
              </a:rPr>
              <a:t>hàng</a:t>
            </a:r>
            <a:r>
              <a:rPr lang="en-US" sz="2500" spc="-30" dirty="0">
                <a:solidFill>
                  <a:srgbClr val="333333"/>
                </a:solidFill>
                <a:effectLst/>
                <a:latin typeface="Times New Roman" panose="02020603050405020304" pitchFamily="18" charset="0"/>
                <a:ea typeface="Batang" panose="02030600000101010101" pitchFamily="18" charset="-127"/>
              </a:rPr>
              <a:t> </a:t>
            </a:r>
            <a:r>
              <a:rPr lang="en-US" sz="2500" spc="-30" dirty="0" err="1">
                <a:solidFill>
                  <a:srgbClr val="333333"/>
                </a:solidFill>
                <a:effectLst/>
                <a:latin typeface="Times New Roman" panose="02020603050405020304" pitchFamily="18" charset="0"/>
                <a:ea typeface="Batang" panose="02030600000101010101" pitchFamily="18" charset="-127"/>
              </a:rPr>
              <a:t>nội</a:t>
            </a:r>
            <a:r>
              <a:rPr lang="en-US" sz="2500" spc="-30" dirty="0">
                <a:solidFill>
                  <a:srgbClr val="333333"/>
                </a:solidFill>
                <a:effectLst/>
                <a:latin typeface="Times New Roman" panose="02020603050405020304" pitchFamily="18" charset="0"/>
                <a:ea typeface="Batang" panose="02030600000101010101" pitchFamily="18" charset="-127"/>
              </a:rPr>
              <a:t> </a:t>
            </a:r>
            <a:r>
              <a:rPr lang="en-US" sz="2500" spc="-30" dirty="0" err="1">
                <a:solidFill>
                  <a:srgbClr val="333333"/>
                </a:solidFill>
                <a:effectLst/>
                <a:latin typeface="Times New Roman" panose="02020603050405020304" pitchFamily="18" charset="0"/>
                <a:ea typeface="Batang" panose="02030600000101010101" pitchFamily="18" charset="-127"/>
              </a:rPr>
              <a:t>bộ</a:t>
            </a:r>
            <a:r>
              <a:rPr lang="en-US" sz="2500" spc="-30" dirty="0">
                <a:solidFill>
                  <a:srgbClr val="333333"/>
                </a:solidFill>
                <a:effectLst/>
                <a:latin typeface="Times New Roman" panose="02020603050405020304" pitchFamily="18" charset="0"/>
                <a:ea typeface="Batang" panose="02030600000101010101" pitchFamily="18" charset="-127"/>
              </a:rPr>
              <a:t>).</a:t>
            </a:r>
            <a:endParaRPr lang="en-US" sz="2500" dirty="0">
              <a:effectLst/>
              <a:latin typeface="Times New Roman" panose="02020603050405020304" pitchFamily="18" charset="0"/>
              <a:ea typeface="Batang" panose="02030600000101010101" pitchFamily="18" charset="-127"/>
            </a:endParaRPr>
          </a:p>
        </p:txBody>
      </p:sp>
    </p:spTree>
    <p:extLst>
      <p:ext uri="{BB962C8B-B14F-4D97-AF65-F5344CB8AC3E}">
        <p14:creationId xmlns:p14="http://schemas.microsoft.com/office/powerpoint/2010/main" val="2986522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CCBE9E-C0F5-97A7-0A86-FFE6091B1069}"/>
              </a:ext>
            </a:extLst>
          </p:cNvPr>
          <p:cNvSpPr txBox="1"/>
          <p:nvPr/>
        </p:nvSpPr>
        <p:spPr>
          <a:xfrm>
            <a:off x="881743" y="788881"/>
            <a:ext cx="10678886" cy="1708160"/>
          </a:xfrm>
          <a:prstGeom prst="rect">
            <a:avLst/>
          </a:prstGeom>
          <a:noFill/>
        </p:spPr>
        <p:txBody>
          <a:bodyPr wrap="square">
            <a:spAutoFit/>
          </a:bodyPr>
          <a:lstStyle/>
          <a:p>
            <a:pPr algn="just">
              <a:spcBef>
                <a:spcPts val="600"/>
              </a:spcBef>
              <a:buNone/>
            </a:pPr>
            <a:r>
              <a:rPr lang="en-US" sz="2500" b="1"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2.7. Doanh </a:t>
            </a:r>
            <a:r>
              <a:rPr lang="en-US" sz="2500" b="1"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thu</a:t>
            </a:r>
            <a:r>
              <a:rPr lang="en-US" sz="2500" b="1"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500" b="1"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thuần</a:t>
            </a:r>
            <a:endParaRPr lang="en-US" sz="2500" b="1" dirty="0">
              <a:effectLst/>
              <a:latin typeface="Times New Roman" panose="02020603050405020304" pitchFamily="18" charset="0"/>
              <a:ea typeface="Batang" panose="02030600000101010101" pitchFamily="18" charset="-127"/>
              <a:cs typeface="Times New Roman" panose="02020603050405020304" pitchFamily="18" charset="0"/>
            </a:endParaRPr>
          </a:p>
          <a:p>
            <a:pPr algn="just">
              <a:spcBef>
                <a:spcPts val="600"/>
              </a:spcBef>
              <a:buNone/>
            </a:pPr>
            <a:r>
              <a:rPr lang="en-US" sz="25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Doanh </a:t>
            </a:r>
            <a:r>
              <a:rPr lang="en-US" sz="25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thu</a:t>
            </a:r>
            <a:r>
              <a:rPr lang="en-US" sz="25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5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thuần</a:t>
            </a:r>
            <a:r>
              <a:rPr lang="en-US" sz="25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 </a:t>
            </a:r>
            <a:r>
              <a:rPr lang="en-US" sz="25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Tổng</a:t>
            </a:r>
            <a:r>
              <a:rPr lang="en-US" sz="25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5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doanh</a:t>
            </a:r>
            <a:r>
              <a:rPr lang="en-US" sz="25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5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thu</a:t>
            </a:r>
            <a:r>
              <a:rPr lang="en-US" sz="25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5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bán</a:t>
            </a:r>
            <a:r>
              <a:rPr lang="en-US" sz="25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5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hàng</a:t>
            </a:r>
            <a:r>
              <a:rPr lang="en-US" sz="25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 (</a:t>
            </a:r>
            <a:r>
              <a:rPr lang="en-US" sz="2500" dirty="0" err="1">
                <a:solidFill>
                  <a:srgbClr val="FF0000"/>
                </a:solidFill>
                <a:effectLst/>
                <a:latin typeface="Times New Roman" panose="02020603050405020304" pitchFamily="18" charset="0"/>
                <a:ea typeface="Batang" panose="02030600000101010101" pitchFamily="18" charset="-127"/>
                <a:cs typeface="Times New Roman" panose="02020603050405020304" pitchFamily="18" charset="0"/>
              </a:rPr>
              <a:t>thuế</a:t>
            </a:r>
            <a:r>
              <a:rPr lang="en-US" sz="2500" dirty="0">
                <a:solidFill>
                  <a:srgbClr val="FF0000"/>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500" dirty="0" err="1">
                <a:solidFill>
                  <a:srgbClr val="FF0000"/>
                </a:solidFill>
                <a:effectLst/>
                <a:latin typeface="Times New Roman" panose="02020603050405020304" pitchFamily="18" charset="0"/>
                <a:ea typeface="Batang" panose="02030600000101010101" pitchFamily="18" charset="-127"/>
                <a:cs typeface="Times New Roman" panose="02020603050405020304" pitchFamily="18" charset="0"/>
              </a:rPr>
              <a:t>tiêu</a:t>
            </a:r>
            <a:r>
              <a:rPr lang="en-US" sz="2500" dirty="0">
                <a:solidFill>
                  <a:srgbClr val="FF0000"/>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500" dirty="0" err="1">
                <a:solidFill>
                  <a:srgbClr val="FF0000"/>
                </a:solidFill>
                <a:effectLst/>
                <a:latin typeface="Times New Roman" panose="02020603050405020304" pitchFamily="18" charset="0"/>
                <a:ea typeface="Batang" panose="02030600000101010101" pitchFamily="18" charset="-127"/>
                <a:cs typeface="Times New Roman" panose="02020603050405020304" pitchFamily="18" charset="0"/>
              </a:rPr>
              <a:t>thụ</a:t>
            </a:r>
            <a:r>
              <a:rPr lang="en-US" sz="2500" dirty="0">
                <a:solidFill>
                  <a:srgbClr val="FF0000"/>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500" dirty="0" err="1">
                <a:solidFill>
                  <a:srgbClr val="FF0000"/>
                </a:solidFill>
                <a:effectLst/>
                <a:latin typeface="Times New Roman" panose="02020603050405020304" pitchFamily="18" charset="0"/>
                <a:ea typeface="Batang" panose="02030600000101010101" pitchFamily="18" charset="-127"/>
                <a:cs typeface="Times New Roman" panose="02020603050405020304" pitchFamily="18" charset="0"/>
              </a:rPr>
              <a:t>đặc</a:t>
            </a:r>
            <a:r>
              <a:rPr lang="en-US" sz="2500" dirty="0">
                <a:solidFill>
                  <a:srgbClr val="FF0000"/>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500" dirty="0" err="1">
                <a:solidFill>
                  <a:srgbClr val="FF0000"/>
                </a:solidFill>
                <a:effectLst/>
                <a:latin typeface="Times New Roman" panose="02020603050405020304" pitchFamily="18" charset="0"/>
                <a:ea typeface="Batang" panose="02030600000101010101" pitchFamily="18" charset="-127"/>
                <a:cs typeface="Times New Roman" panose="02020603050405020304" pitchFamily="18" charset="0"/>
              </a:rPr>
              <a:t>biệt</a:t>
            </a:r>
            <a:r>
              <a:rPr lang="en-US" sz="2500" dirty="0">
                <a:solidFill>
                  <a:srgbClr val="FF0000"/>
                </a:solidFill>
                <a:effectLst/>
                <a:latin typeface="Times New Roman" panose="02020603050405020304" pitchFamily="18" charset="0"/>
                <a:ea typeface="Batang" panose="02030600000101010101" pitchFamily="18" charset="-127"/>
                <a:cs typeface="Times New Roman" panose="02020603050405020304" pitchFamily="18" charset="0"/>
              </a:rPr>
              <a:t> + </a:t>
            </a:r>
            <a:r>
              <a:rPr lang="en-US" sz="2500" dirty="0" err="1">
                <a:solidFill>
                  <a:srgbClr val="FF0000"/>
                </a:solidFill>
                <a:effectLst/>
                <a:latin typeface="Times New Roman" panose="02020603050405020304" pitchFamily="18" charset="0"/>
                <a:ea typeface="Batang" panose="02030600000101010101" pitchFamily="18" charset="-127"/>
                <a:cs typeface="Times New Roman" panose="02020603050405020304" pitchFamily="18" charset="0"/>
              </a:rPr>
              <a:t>thuế</a:t>
            </a:r>
            <a:r>
              <a:rPr lang="en-US" sz="2500" dirty="0">
                <a:solidFill>
                  <a:srgbClr val="FF0000"/>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500" dirty="0" err="1">
                <a:solidFill>
                  <a:srgbClr val="FF0000"/>
                </a:solidFill>
                <a:effectLst/>
                <a:latin typeface="Times New Roman" panose="02020603050405020304" pitchFamily="18" charset="0"/>
                <a:ea typeface="Batang" panose="02030600000101010101" pitchFamily="18" charset="-127"/>
                <a:cs typeface="Times New Roman" panose="02020603050405020304" pitchFamily="18" charset="0"/>
              </a:rPr>
              <a:t>xuất</a:t>
            </a:r>
            <a:r>
              <a:rPr lang="en-US" sz="2500" dirty="0">
                <a:solidFill>
                  <a:srgbClr val="FF0000"/>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500" dirty="0" err="1">
                <a:solidFill>
                  <a:srgbClr val="FF0000"/>
                </a:solidFill>
                <a:effectLst/>
                <a:latin typeface="Times New Roman" panose="02020603050405020304" pitchFamily="18" charset="0"/>
                <a:ea typeface="Batang" panose="02030600000101010101" pitchFamily="18" charset="-127"/>
                <a:cs typeface="Times New Roman" panose="02020603050405020304" pitchFamily="18" charset="0"/>
              </a:rPr>
              <a:t>khẩu</a:t>
            </a:r>
            <a:r>
              <a:rPr lang="en-US" sz="2500" dirty="0">
                <a:solidFill>
                  <a:srgbClr val="FF0000"/>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5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5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các</a:t>
            </a:r>
            <a:r>
              <a:rPr lang="en-US" sz="25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5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khoản</a:t>
            </a:r>
            <a:r>
              <a:rPr lang="en-US" sz="25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5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giảm</a:t>
            </a:r>
            <a:r>
              <a:rPr lang="en-US" sz="25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5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trừ</a:t>
            </a:r>
            <a:r>
              <a:rPr lang="en-US" sz="25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5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phát</a:t>
            </a:r>
            <a:r>
              <a:rPr lang="en-US" sz="25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5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sinh</a:t>
            </a:r>
            <a:r>
              <a:rPr lang="en-US" sz="25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5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trong</a:t>
            </a:r>
            <a:r>
              <a:rPr lang="en-US" sz="25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5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kỳ</a:t>
            </a:r>
            <a:r>
              <a:rPr lang="en-US" sz="25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5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chiết</a:t>
            </a:r>
            <a:r>
              <a:rPr lang="en-US" sz="25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5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khấu</a:t>
            </a:r>
            <a:r>
              <a:rPr lang="en-US" sz="25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5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thương</a:t>
            </a:r>
            <a:r>
              <a:rPr lang="en-US" sz="25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5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mại</a:t>
            </a:r>
            <a:r>
              <a:rPr lang="en-US" sz="25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5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giảm</a:t>
            </a:r>
            <a:r>
              <a:rPr lang="en-US" sz="25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5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giá</a:t>
            </a:r>
            <a:r>
              <a:rPr lang="en-US" sz="25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5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hàng</a:t>
            </a:r>
            <a:r>
              <a:rPr lang="en-US" sz="25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5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bán</a:t>
            </a:r>
            <a:r>
              <a:rPr lang="en-US" sz="25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5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giá</a:t>
            </a:r>
            <a:r>
              <a:rPr lang="en-US" sz="25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5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trị</a:t>
            </a:r>
            <a:r>
              <a:rPr lang="en-US" sz="25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5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hàng</a:t>
            </a:r>
            <a:r>
              <a:rPr lang="en-US" sz="25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5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bán</a:t>
            </a:r>
            <a:r>
              <a:rPr lang="en-US" sz="25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5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bị</a:t>
            </a:r>
            <a:r>
              <a:rPr lang="en-US" sz="25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5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ttả</a:t>
            </a:r>
            <a:r>
              <a:rPr lang="en-US" sz="25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5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lại</a:t>
            </a:r>
            <a:r>
              <a:rPr lang="en-US" sz="25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a:t>
            </a:r>
            <a:endParaRPr lang="en-US" sz="2500" dirty="0">
              <a:effectLst/>
              <a:latin typeface="Times New Roman" panose="02020603050405020304" pitchFamily="18" charset="0"/>
              <a:ea typeface="Batang" panose="02030600000101010101" pitchFamily="18" charset="-127"/>
              <a:cs typeface="Times New Roman" panose="02020603050405020304" pitchFamily="18" charset="0"/>
            </a:endParaRPr>
          </a:p>
        </p:txBody>
      </p:sp>
      <p:sp>
        <p:nvSpPr>
          <p:cNvPr id="8" name="TextBox 7">
            <a:extLst>
              <a:ext uri="{FF2B5EF4-FFF2-40B4-BE49-F238E27FC236}">
                <a16:creationId xmlns:a16="http://schemas.microsoft.com/office/drawing/2014/main" id="{84F1ECED-1444-8150-B95B-94FF40930A7C}"/>
              </a:ext>
            </a:extLst>
          </p:cNvPr>
          <p:cNvSpPr txBox="1"/>
          <p:nvPr/>
        </p:nvSpPr>
        <p:spPr>
          <a:xfrm>
            <a:off x="881743" y="2905780"/>
            <a:ext cx="10678886" cy="2092881"/>
          </a:xfrm>
          <a:prstGeom prst="rect">
            <a:avLst/>
          </a:prstGeom>
          <a:noFill/>
        </p:spPr>
        <p:txBody>
          <a:bodyPr wrap="square">
            <a:spAutoFit/>
          </a:bodyPr>
          <a:lstStyle/>
          <a:p>
            <a:pPr algn="just">
              <a:spcBef>
                <a:spcPts val="600"/>
              </a:spcBef>
              <a:buNone/>
            </a:pPr>
            <a:r>
              <a:rPr lang="en-US" sz="2400" b="1" dirty="0">
                <a:solidFill>
                  <a:srgbClr val="333333"/>
                </a:solidFill>
                <a:effectLst/>
                <a:latin typeface="Times New Roman" panose="02020603050405020304" pitchFamily="18" charset="0"/>
                <a:ea typeface="Batang" panose="02030600000101010101" pitchFamily="18" charset="-127"/>
              </a:rPr>
              <a:t> 2.8. Lợi </a:t>
            </a:r>
            <a:r>
              <a:rPr lang="en-US" sz="2400" b="1" dirty="0" err="1">
                <a:solidFill>
                  <a:srgbClr val="333333"/>
                </a:solidFill>
                <a:effectLst/>
                <a:latin typeface="Times New Roman" panose="02020603050405020304" pitchFamily="18" charset="0"/>
                <a:ea typeface="Batang" panose="02030600000101010101" pitchFamily="18" charset="-127"/>
              </a:rPr>
              <a:t>nhuận</a:t>
            </a:r>
            <a:r>
              <a:rPr lang="en-US" sz="2400" b="1" dirty="0">
                <a:solidFill>
                  <a:srgbClr val="333333"/>
                </a:solidFill>
                <a:effectLst/>
                <a:latin typeface="Times New Roman" panose="02020603050405020304" pitchFamily="18" charset="0"/>
                <a:ea typeface="Batang" panose="02030600000101010101" pitchFamily="18" charset="-127"/>
              </a:rPr>
              <a:t> (hay </a:t>
            </a:r>
            <a:r>
              <a:rPr lang="en-US" sz="2400" b="1" dirty="0" err="1">
                <a:solidFill>
                  <a:srgbClr val="333333"/>
                </a:solidFill>
                <a:effectLst/>
                <a:latin typeface="Times New Roman" panose="02020603050405020304" pitchFamily="18" charset="0"/>
                <a:ea typeface="Batang" panose="02030600000101010101" pitchFamily="18" charset="-127"/>
              </a:rPr>
              <a:t>lãi</a:t>
            </a:r>
            <a:r>
              <a:rPr lang="en-US" sz="2400" b="1" dirty="0">
                <a:solidFill>
                  <a:srgbClr val="333333"/>
                </a:solidFill>
                <a:effectLst/>
                <a:latin typeface="Times New Roman" panose="02020603050405020304" pitchFamily="18" charset="0"/>
                <a:ea typeface="Batang" panose="02030600000101010101" pitchFamily="18" charset="-127"/>
              </a:rPr>
              <a:t>) </a:t>
            </a:r>
            <a:r>
              <a:rPr lang="en-US" sz="2400" b="1" dirty="0" err="1">
                <a:solidFill>
                  <a:srgbClr val="333333"/>
                </a:solidFill>
                <a:effectLst/>
                <a:latin typeface="Times New Roman" panose="02020603050405020304" pitchFamily="18" charset="0"/>
                <a:ea typeface="Batang" panose="02030600000101010101" pitchFamily="18" charset="-127"/>
              </a:rPr>
              <a:t>kinh</a:t>
            </a:r>
            <a:r>
              <a:rPr lang="en-US" sz="2400" b="1" dirty="0">
                <a:solidFill>
                  <a:srgbClr val="333333"/>
                </a:solidFill>
                <a:effectLst/>
                <a:latin typeface="Times New Roman" panose="02020603050405020304" pitchFamily="18" charset="0"/>
                <a:ea typeface="Batang" panose="02030600000101010101" pitchFamily="18" charset="-127"/>
              </a:rPr>
              <a:t> </a:t>
            </a:r>
            <a:r>
              <a:rPr lang="en-US" sz="2400" b="1" dirty="0" err="1">
                <a:solidFill>
                  <a:srgbClr val="333333"/>
                </a:solidFill>
                <a:effectLst/>
                <a:latin typeface="Times New Roman" panose="02020603050405020304" pitchFamily="18" charset="0"/>
                <a:ea typeface="Batang" panose="02030600000101010101" pitchFamily="18" charset="-127"/>
              </a:rPr>
              <a:t>doanh</a:t>
            </a:r>
            <a:r>
              <a:rPr lang="en-US" sz="2400" b="1" dirty="0">
                <a:solidFill>
                  <a:srgbClr val="333333"/>
                </a:solidFill>
                <a:effectLst/>
                <a:latin typeface="Times New Roman" panose="02020603050405020304" pitchFamily="18" charset="0"/>
                <a:ea typeface="Batang" panose="02030600000101010101" pitchFamily="18" charset="-127"/>
              </a:rPr>
              <a:t> </a:t>
            </a:r>
            <a:r>
              <a:rPr lang="en-US" sz="2400" b="1" dirty="0" err="1">
                <a:solidFill>
                  <a:srgbClr val="333333"/>
                </a:solidFill>
                <a:effectLst/>
                <a:latin typeface="Times New Roman" panose="02020603050405020304" pitchFamily="18" charset="0"/>
                <a:ea typeface="Batang" panose="02030600000101010101" pitchFamily="18" charset="-127"/>
              </a:rPr>
              <a:t>của</a:t>
            </a:r>
            <a:r>
              <a:rPr lang="en-US" sz="2400" b="1" dirty="0">
                <a:solidFill>
                  <a:srgbClr val="333333"/>
                </a:solidFill>
                <a:effectLst/>
                <a:latin typeface="Times New Roman" panose="02020603050405020304" pitchFamily="18" charset="0"/>
                <a:ea typeface="Batang" panose="02030600000101010101" pitchFamily="18" charset="-127"/>
              </a:rPr>
              <a:t> DN</a:t>
            </a:r>
            <a:endParaRPr lang="en-US" sz="2400" dirty="0">
              <a:effectLst/>
              <a:latin typeface="Times New Roman" panose="02020603050405020304" pitchFamily="18" charset="0"/>
              <a:ea typeface="Batang" panose="02030600000101010101" pitchFamily="18" charset="-127"/>
            </a:endParaRPr>
          </a:p>
          <a:p>
            <a:pPr algn="just">
              <a:spcBef>
                <a:spcPts val="600"/>
              </a:spcBef>
              <a:buNone/>
            </a:pPr>
            <a:r>
              <a:rPr lang="en-US" sz="2400" spc="-40" dirty="0">
                <a:solidFill>
                  <a:srgbClr val="333333"/>
                </a:solidFill>
                <a:effectLst/>
                <a:latin typeface="Times New Roman" panose="02020603050405020304" pitchFamily="18" charset="0"/>
                <a:ea typeface="Batang" panose="02030600000101010101" pitchFamily="18" charset="-127"/>
              </a:rPr>
              <a:t>Lợi </a:t>
            </a:r>
            <a:r>
              <a:rPr lang="en-US" sz="2400" spc="-40" dirty="0" err="1">
                <a:solidFill>
                  <a:srgbClr val="333333"/>
                </a:solidFill>
                <a:effectLst/>
                <a:latin typeface="Times New Roman" panose="02020603050405020304" pitchFamily="18" charset="0"/>
                <a:ea typeface="Batang" panose="02030600000101010101" pitchFamily="18" charset="-127"/>
              </a:rPr>
              <a:t>nhuận</a:t>
            </a:r>
            <a:r>
              <a:rPr lang="en-US" sz="2400" spc="-40" dirty="0">
                <a:solidFill>
                  <a:srgbClr val="333333"/>
                </a:solidFill>
                <a:effectLst/>
                <a:latin typeface="Times New Roman" panose="02020603050405020304" pitchFamily="18" charset="0"/>
                <a:ea typeface="Batang" panose="02030600000101010101" pitchFamily="18" charset="-127"/>
              </a:rPr>
              <a:t> </a:t>
            </a:r>
            <a:r>
              <a:rPr lang="en-US" sz="2400" spc="-40" dirty="0" err="1">
                <a:solidFill>
                  <a:srgbClr val="333333"/>
                </a:solidFill>
                <a:effectLst/>
                <a:latin typeface="Times New Roman" panose="02020603050405020304" pitchFamily="18" charset="0"/>
                <a:ea typeface="Batang" panose="02030600000101010101" pitchFamily="18" charset="-127"/>
              </a:rPr>
              <a:t>là</a:t>
            </a:r>
            <a:r>
              <a:rPr lang="en-US" sz="2400" spc="-40" dirty="0">
                <a:solidFill>
                  <a:srgbClr val="333333"/>
                </a:solidFill>
                <a:effectLst/>
                <a:latin typeface="Times New Roman" panose="02020603050405020304" pitchFamily="18" charset="0"/>
                <a:ea typeface="Batang" panose="02030600000101010101" pitchFamily="18" charset="-127"/>
              </a:rPr>
              <a:t> </a:t>
            </a:r>
            <a:r>
              <a:rPr lang="en-US" sz="2400" spc="-40" dirty="0" err="1">
                <a:solidFill>
                  <a:srgbClr val="333333"/>
                </a:solidFill>
                <a:effectLst/>
                <a:latin typeface="Times New Roman" panose="02020603050405020304" pitchFamily="18" charset="0"/>
                <a:ea typeface="Batang" panose="02030600000101010101" pitchFamily="18" charset="-127"/>
              </a:rPr>
              <a:t>chỉ</a:t>
            </a:r>
            <a:r>
              <a:rPr lang="en-US" sz="2400" spc="-40" dirty="0">
                <a:solidFill>
                  <a:srgbClr val="333333"/>
                </a:solidFill>
                <a:effectLst/>
                <a:latin typeface="Times New Roman" panose="02020603050405020304" pitchFamily="18" charset="0"/>
                <a:ea typeface="Batang" panose="02030600000101010101" pitchFamily="18" charset="-127"/>
              </a:rPr>
              <a:t> </a:t>
            </a:r>
            <a:r>
              <a:rPr lang="en-US" sz="2400" spc="-40" dirty="0" err="1">
                <a:solidFill>
                  <a:srgbClr val="333333"/>
                </a:solidFill>
                <a:effectLst/>
                <a:latin typeface="Times New Roman" panose="02020603050405020304" pitchFamily="18" charset="0"/>
                <a:ea typeface="Batang" panose="02030600000101010101" pitchFamily="18" charset="-127"/>
              </a:rPr>
              <a:t>tiêu</a:t>
            </a:r>
            <a:r>
              <a:rPr lang="en-US" sz="2400" spc="-40" dirty="0">
                <a:solidFill>
                  <a:srgbClr val="333333"/>
                </a:solidFill>
                <a:effectLst/>
                <a:latin typeface="Times New Roman" panose="02020603050405020304" pitchFamily="18" charset="0"/>
                <a:ea typeface="Batang" panose="02030600000101010101" pitchFamily="18" charset="-127"/>
              </a:rPr>
              <a:t> </a:t>
            </a:r>
            <a:r>
              <a:rPr lang="en-US" sz="2400" spc="-40" dirty="0" err="1">
                <a:solidFill>
                  <a:srgbClr val="333333"/>
                </a:solidFill>
                <a:effectLst/>
                <a:latin typeface="Times New Roman" panose="02020603050405020304" pitchFamily="18" charset="0"/>
                <a:ea typeface="Batang" panose="02030600000101010101" pitchFamily="18" charset="-127"/>
              </a:rPr>
              <a:t>phản</a:t>
            </a:r>
            <a:r>
              <a:rPr lang="en-US" sz="2400" spc="-40" dirty="0">
                <a:solidFill>
                  <a:srgbClr val="333333"/>
                </a:solidFill>
                <a:effectLst/>
                <a:latin typeface="Times New Roman" panose="02020603050405020304" pitchFamily="18" charset="0"/>
                <a:ea typeface="Batang" panose="02030600000101010101" pitchFamily="18" charset="-127"/>
              </a:rPr>
              <a:t> </a:t>
            </a:r>
            <a:r>
              <a:rPr lang="en-US" sz="2400" spc="-40" dirty="0" err="1">
                <a:solidFill>
                  <a:srgbClr val="333333"/>
                </a:solidFill>
                <a:effectLst/>
                <a:latin typeface="Times New Roman" panose="02020603050405020304" pitchFamily="18" charset="0"/>
                <a:ea typeface="Batang" panose="02030600000101010101" pitchFamily="18" charset="-127"/>
              </a:rPr>
              <a:t>ánh</a:t>
            </a:r>
            <a:r>
              <a:rPr lang="en-US" sz="2400" spc="-40" dirty="0">
                <a:solidFill>
                  <a:srgbClr val="333333"/>
                </a:solidFill>
                <a:effectLst/>
                <a:latin typeface="Times New Roman" panose="02020603050405020304" pitchFamily="18" charset="0"/>
                <a:ea typeface="Batang" panose="02030600000101010101" pitchFamily="18" charset="-127"/>
              </a:rPr>
              <a:t> </a:t>
            </a:r>
            <a:r>
              <a:rPr lang="en-US" sz="2400" spc="-40" dirty="0" err="1">
                <a:solidFill>
                  <a:srgbClr val="333333"/>
                </a:solidFill>
                <a:effectLst/>
                <a:latin typeface="Times New Roman" panose="02020603050405020304" pitchFamily="18" charset="0"/>
                <a:ea typeface="Batang" panose="02030600000101010101" pitchFamily="18" charset="-127"/>
              </a:rPr>
              <a:t>phần</a:t>
            </a:r>
            <a:r>
              <a:rPr lang="en-US" sz="2400" spc="-40" dirty="0">
                <a:solidFill>
                  <a:srgbClr val="333333"/>
                </a:solidFill>
                <a:effectLst/>
                <a:latin typeface="Times New Roman" panose="02020603050405020304" pitchFamily="18" charset="0"/>
                <a:ea typeface="Batang" panose="02030600000101010101" pitchFamily="18" charset="-127"/>
              </a:rPr>
              <a:t> </a:t>
            </a:r>
            <a:r>
              <a:rPr lang="en-US" sz="2400" spc="-40" dirty="0" err="1">
                <a:solidFill>
                  <a:srgbClr val="333333"/>
                </a:solidFill>
                <a:effectLst/>
                <a:latin typeface="Times New Roman" panose="02020603050405020304" pitchFamily="18" charset="0"/>
                <a:ea typeface="Batang" panose="02030600000101010101" pitchFamily="18" charset="-127"/>
              </a:rPr>
              <a:t>giá</a:t>
            </a:r>
            <a:r>
              <a:rPr lang="en-US" sz="2400" spc="-40" dirty="0">
                <a:solidFill>
                  <a:srgbClr val="333333"/>
                </a:solidFill>
                <a:effectLst/>
                <a:latin typeface="Times New Roman" panose="02020603050405020304" pitchFamily="18" charset="0"/>
                <a:ea typeface="Batang" panose="02030600000101010101" pitchFamily="18" charset="-127"/>
              </a:rPr>
              <a:t> </a:t>
            </a:r>
            <a:r>
              <a:rPr lang="en-US" sz="2400" spc="-40" dirty="0" err="1">
                <a:solidFill>
                  <a:srgbClr val="333333"/>
                </a:solidFill>
                <a:effectLst/>
                <a:latin typeface="Times New Roman" panose="02020603050405020304" pitchFamily="18" charset="0"/>
                <a:ea typeface="Batang" panose="02030600000101010101" pitchFamily="18" charset="-127"/>
              </a:rPr>
              <a:t>trị</a:t>
            </a:r>
            <a:r>
              <a:rPr lang="en-US" sz="2400" spc="-40" dirty="0">
                <a:solidFill>
                  <a:srgbClr val="333333"/>
                </a:solidFill>
                <a:effectLst/>
                <a:latin typeface="Times New Roman" panose="02020603050405020304" pitchFamily="18" charset="0"/>
                <a:ea typeface="Batang" panose="02030600000101010101" pitchFamily="18" charset="-127"/>
              </a:rPr>
              <a:t> </a:t>
            </a:r>
            <a:r>
              <a:rPr lang="en-US" sz="2400" spc="-40" dirty="0" err="1">
                <a:solidFill>
                  <a:srgbClr val="333333"/>
                </a:solidFill>
                <a:effectLst/>
                <a:latin typeface="Times New Roman" panose="02020603050405020304" pitchFamily="18" charset="0"/>
                <a:ea typeface="Batang" panose="02030600000101010101" pitchFamily="18" charset="-127"/>
              </a:rPr>
              <a:t>thặng</a:t>
            </a:r>
            <a:r>
              <a:rPr lang="en-US" sz="2400" spc="-40" dirty="0">
                <a:solidFill>
                  <a:srgbClr val="333333"/>
                </a:solidFill>
                <a:effectLst/>
                <a:latin typeface="Times New Roman" panose="02020603050405020304" pitchFamily="18" charset="0"/>
                <a:ea typeface="Batang" panose="02030600000101010101" pitchFamily="18" charset="-127"/>
              </a:rPr>
              <a:t> </a:t>
            </a:r>
            <a:r>
              <a:rPr lang="en-US" sz="2400" spc="-40" dirty="0" err="1">
                <a:solidFill>
                  <a:srgbClr val="333333"/>
                </a:solidFill>
                <a:effectLst/>
                <a:latin typeface="Times New Roman" panose="02020603050405020304" pitchFamily="18" charset="0"/>
                <a:ea typeface="Batang" panose="02030600000101010101" pitchFamily="18" charset="-127"/>
              </a:rPr>
              <a:t>dư</a:t>
            </a:r>
            <a:r>
              <a:rPr lang="en-US" sz="2400" spc="-40" dirty="0">
                <a:solidFill>
                  <a:srgbClr val="333333"/>
                </a:solidFill>
                <a:effectLst/>
                <a:latin typeface="Times New Roman" panose="02020603050405020304" pitchFamily="18" charset="0"/>
                <a:ea typeface="Batang" panose="02030600000101010101" pitchFamily="18" charset="-127"/>
              </a:rPr>
              <a:t> </a:t>
            </a:r>
            <a:r>
              <a:rPr lang="en-US" sz="2400" spc="-40" dirty="0" err="1">
                <a:solidFill>
                  <a:srgbClr val="333333"/>
                </a:solidFill>
                <a:effectLst/>
                <a:latin typeface="Times New Roman" panose="02020603050405020304" pitchFamily="18" charset="0"/>
                <a:ea typeface="Batang" panose="02030600000101010101" pitchFamily="18" charset="-127"/>
              </a:rPr>
              <a:t>hoặc</a:t>
            </a:r>
            <a:r>
              <a:rPr lang="en-US" sz="2400" spc="-40" dirty="0">
                <a:solidFill>
                  <a:srgbClr val="333333"/>
                </a:solidFill>
                <a:effectLst/>
                <a:latin typeface="Times New Roman" panose="02020603050405020304" pitchFamily="18" charset="0"/>
                <a:ea typeface="Batang" panose="02030600000101010101" pitchFamily="18" charset="-127"/>
              </a:rPr>
              <a:t> </a:t>
            </a:r>
            <a:r>
              <a:rPr lang="en-US" sz="2400" spc="-40" dirty="0" err="1">
                <a:solidFill>
                  <a:srgbClr val="333333"/>
                </a:solidFill>
                <a:effectLst/>
                <a:latin typeface="Times New Roman" panose="02020603050405020304" pitchFamily="18" charset="0"/>
                <a:ea typeface="Batang" panose="02030600000101010101" pitchFamily="18" charset="-127"/>
              </a:rPr>
              <a:t>mức</a:t>
            </a:r>
            <a:r>
              <a:rPr lang="en-US" sz="2400" spc="-40" dirty="0">
                <a:solidFill>
                  <a:srgbClr val="333333"/>
                </a:solidFill>
                <a:effectLst/>
                <a:latin typeface="Times New Roman" panose="02020603050405020304" pitchFamily="18" charset="0"/>
                <a:ea typeface="Batang" panose="02030600000101010101" pitchFamily="18" charset="-127"/>
              </a:rPr>
              <a:t> </a:t>
            </a:r>
            <a:r>
              <a:rPr lang="en-US" sz="2400" spc="-40" dirty="0" err="1">
                <a:solidFill>
                  <a:srgbClr val="333333"/>
                </a:solidFill>
                <a:effectLst/>
                <a:latin typeface="Times New Roman" panose="02020603050405020304" pitchFamily="18" charset="0"/>
                <a:ea typeface="Batang" panose="02030600000101010101" pitchFamily="18" charset="-127"/>
              </a:rPr>
              <a:t>hiệu</a:t>
            </a:r>
            <a:r>
              <a:rPr lang="en-US" sz="2400" spc="-40" dirty="0">
                <a:solidFill>
                  <a:srgbClr val="333333"/>
                </a:solidFill>
                <a:effectLst/>
                <a:latin typeface="Times New Roman" panose="02020603050405020304" pitchFamily="18" charset="0"/>
                <a:ea typeface="Batang" panose="02030600000101010101" pitchFamily="18" charset="-127"/>
              </a:rPr>
              <a:t> </a:t>
            </a:r>
            <a:r>
              <a:rPr lang="en-US" sz="2400" spc="-40" dirty="0" err="1">
                <a:solidFill>
                  <a:srgbClr val="333333"/>
                </a:solidFill>
                <a:effectLst/>
                <a:latin typeface="Times New Roman" panose="02020603050405020304" pitchFamily="18" charset="0"/>
                <a:ea typeface="Batang" panose="02030600000101010101" pitchFamily="18" charset="-127"/>
              </a:rPr>
              <a:t>quả</a:t>
            </a:r>
            <a:r>
              <a:rPr lang="en-US" sz="2400" spc="-40" dirty="0">
                <a:solidFill>
                  <a:srgbClr val="333333"/>
                </a:solidFill>
                <a:effectLst/>
                <a:latin typeface="Times New Roman" panose="02020603050405020304" pitchFamily="18" charset="0"/>
                <a:ea typeface="Batang" panose="02030600000101010101" pitchFamily="18" charset="-127"/>
              </a:rPr>
              <a:t> </a:t>
            </a:r>
            <a:r>
              <a:rPr lang="en-US" sz="2400" spc="-40" dirty="0" err="1">
                <a:solidFill>
                  <a:srgbClr val="333333"/>
                </a:solidFill>
                <a:effectLst/>
                <a:latin typeface="Times New Roman" panose="02020603050405020304" pitchFamily="18" charset="0"/>
                <a:ea typeface="Batang" panose="02030600000101010101" pitchFamily="18" charset="-127"/>
              </a:rPr>
              <a:t>kinh</a:t>
            </a:r>
            <a:r>
              <a:rPr lang="en-US" sz="2400" spc="-40" dirty="0">
                <a:solidFill>
                  <a:srgbClr val="333333"/>
                </a:solidFill>
                <a:effectLst/>
                <a:latin typeface="Times New Roman" panose="02020603050405020304" pitchFamily="18" charset="0"/>
                <a:ea typeface="Batang" panose="02030600000101010101" pitchFamily="18" charset="-127"/>
              </a:rPr>
              <a:t> </a:t>
            </a:r>
            <a:r>
              <a:rPr lang="en-US" sz="2400" spc="-40" dirty="0" err="1">
                <a:solidFill>
                  <a:srgbClr val="333333"/>
                </a:solidFill>
                <a:effectLst/>
                <a:latin typeface="Times New Roman" panose="02020603050405020304" pitchFamily="18" charset="0"/>
                <a:ea typeface="Batang" panose="02030600000101010101" pitchFamily="18" charset="-127"/>
              </a:rPr>
              <a:t>doanh</a:t>
            </a:r>
            <a:r>
              <a:rPr lang="en-US" sz="2400" spc="-40" dirty="0">
                <a:solidFill>
                  <a:srgbClr val="333333"/>
                </a:solidFill>
                <a:effectLst/>
                <a:latin typeface="Times New Roman" panose="02020603050405020304" pitchFamily="18" charset="0"/>
                <a:ea typeface="Batang" panose="02030600000101010101" pitchFamily="18" charset="-127"/>
              </a:rPr>
              <a:t> </a:t>
            </a:r>
            <a:r>
              <a:rPr lang="en-US" sz="2400" spc="-40" dirty="0" err="1">
                <a:solidFill>
                  <a:srgbClr val="333333"/>
                </a:solidFill>
                <a:effectLst/>
                <a:latin typeface="Times New Roman" panose="02020603050405020304" pitchFamily="18" charset="0"/>
                <a:ea typeface="Batang" panose="02030600000101010101" pitchFamily="18" charset="-127"/>
              </a:rPr>
              <a:t>mà</a:t>
            </a:r>
            <a:r>
              <a:rPr lang="en-US" sz="2400" spc="-40" dirty="0">
                <a:solidFill>
                  <a:srgbClr val="333333"/>
                </a:solidFill>
                <a:effectLst/>
                <a:latin typeface="Times New Roman" panose="02020603050405020304" pitchFamily="18" charset="0"/>
                <a:ea typeface="Batang" panose="02030600000101010101" pitchFamily="18" charset="-127"/>
              </a:rPr>
              <a:t> DN </a:t>
            </a:r>
            <a:r>
              <a:rPr lang="en-US" sz="2400" spc="-40" dirty="0" err="1">
                <a:solidFill>
                  <a:srgbClr val="333333"/>
                </a:solidFill>
                <a:effectLst/>
                <a:latin typeface="Times New Roman" panose="02020603050405020304" pitchFamily="18" charset="0"/>
                <a:ea typeface="Batang" panose="02030600000101010101" pitchFamily="18" charset="-127"/>
              </a:rPr>
              <a:t>thu</a:t>
            </a:r>
            <a:r>
              <a:rPr lang="en-US" sz="2400" spc="-40" dirty="0">
                <a:solidFill>
                  <a:srgbClr val="333333"/>
                </a:solidFill>
                <a:effectLst/>
                <a:latin typeface="Times New Roman" panose="02020603050405020304" pitchFamily="18" charset="0"/>
                <a:ea typeface="Batang" panose="02030600000101010101" pitchFamily="18" charset="-127"/>
              </a:rPr>
              <a:t> </a:t>
            </a:r>
            <a:r>
              <a:rPr lang="en-US" sz="2400" spc="-40" dirty="0" err="1">
                <a:solidFill>
                  <a:srgbClr val="333333"/>
                </a:solidFill>
                <a:effectLst/>
                <a:latin typeface="Times New Roman" panose="02020603050405020304" pitchFamily="18" charset="0"/>
                <a:ea typeface="Batang" panose="02030600000101010101" pitchFamily="18" charset="-127"/>
              </a:rPr>
              <a:t>được</a:t>
            </a:r>
            <a:r>
              <a:rPr lang="en-US" sz="2400" spc="-40" dirty="0">
                <a:solidFill>
                  <a:srgbClr val="333333"/>
                </a:solidFill>
                <a:effectLst/>
                <a:latin typeface="Times New Roman" panose="02020603050405020304" pitchFamily="18" charset="0"/>
                <a:ea typeface="Batang" panose="02030600000101010101" pitchFamily="18" charset="-127"/>
              </a:rPr>
              <a:t> </a:t>
            </a:r>
            <a:r>
              <a:rPr lang="en-US" sz="2400" spc="-40" dirty="0" err="1">
                <a:solidFill>
                  <a:srgbClr val="333333"/>
                </a:solidFill>
                <a:effectLst/>
                <a:latin typeface="Times New Roman" panose="02020603050405020304" pitchFamily="18" charset="0"/>
                <a:ea typeface="Batang" panose="02030600000101010101" pitchFamily="18" charset="-127"/>
              </a:rPr>
              <a:t>từ</a:t>
            </a:r>
            <a:r>
              <a:rPr lang="en-US" sz="2400" spc="-40" dirty="0">
                <a:solidFill>
                  <a:srgbClr val="333333"/>
                </a:solidFill>
                <a:effectLst/>
                <a:latin typeface="Times New Roman" panose="02020603050405020304" pitchFamily="18" charset="0"/>
                <a:ea typeface="Batang" panose="02030600000101010101" pitchFamily="18" charset="-127"/>
              </a:rPr>
              <a:t> </a:t>
            </a:r>
            <a:r>
              <a:rPr lang="en-US" sz="2400" spc="-40" dirty="0" err="1">
                <a:solidFill>
                  <a:srgbClr val="333333"/>
                </a:solidFill>
                <a:effectLst/>
                <a:latin typeface="Times New Roman" panose="02020603050405020304" pitchFamily="18" charset="0"/>
                <a:ea typeface="Batang" panose="02030600000101010101" pitchFamily="18" charset="-127"/>
              </a:rPr>
              <a:t>các</a:t>
            </a:r>
            <a:r>
              <a:rPr lang="en-US" sz="2400" spc="-40" dirty="0">
                <a:solidFill>
                  <a:srgbClr val="333333"/>
                </a:solidFill>
                <a:effectLst/>
                <a:latin typeface="Times New Roman" panose="02020603050405020304" pitchFamily="18" charset="0"/>
                <a:ea typeface="Batang" panose="02030600000101010101" pitchFamily="18" charset="-127"/>
              </a:rPr>
              <a:t> </a:t>
            </a:r>
            <a:r>
              <a:rPr lang="en-US" sz="2400" spc="-40" dirty="0" err="1">
                <a:solidFill>
                  <a:srgbClr val="333333"/>
                </a:solidFill>
                <a:effectLst/>
                <a:latin typeface="Times New Roman" panose="02020603050405020304" pitchFamily="18" charset="0"/>
                <a:ea typeface="Batang" panose="02030600000101010101" pitchFamily="18" charset="-127"/>
              </a:rPr>
              <a:t>hoạt</a:t>
            </a:r>
            <a:r>
              <a:rPr lang="en-US" sz="2400" spc="-40" dirty="0">
                <a:solidFill>
                  <a:srgbClr val="333333"/>
                </a:solidFill>
                <a:effectLst/>
                <a:latin typeface="Times New Roman" panose="02020603050405020304" pitchFamily="18" charset="0"/>
                <a:ea typeface="Batang" panose="02030600000101010101" pitchFamily="18" charset="-127"/>
              </a:rPr>
              <a:t> </a:t>
            </a:r>
            <a:r>
              <a:rPr lang="en-US" sz="2400" spc="-40" dirty="0" err="1">
                <a:solidFill>
                  <a:srgbClr val="333333"/>
                </a:solidFill>
                <a:effectLst/>
                <a:latin typeface="Times New Roman" panose="02020603050405020304" pitchFamily="18" charset="0"/>
                <a:ea typeface="Batang" panose="02030600000101010101" pitchFamily="18" charset="-127"/>
              </a:rPr>
              <a:t>động</a:t>
            </a:r>
            <a:r>
              <a:rPr lang="en-US" sz="2400" spc="-40" dirty="0">
                <a:solidFill>
                  <a:srgbClr val="333333"/>
                </a:solidFill>
                <a:effectLst/>
                <a:latin typeface="Times New Roman" panose="02020603050405020304" pitchFamily="18" charset="0"/>
                <a:ea typeface="Batang" panose="02030600000101010101" pitchFamily="18" charset="-127"/>
              </a:rPr>
              <a:t> </a:t>
            </a:r>
            <a:r>
              <a:rPr lang="en-US" sz="2400" spc="-40" dirty="0" err="1">
                <a:solidFill>
                  <a:srgbClr val="333333"/>
                </a:solidFill>
                <a:effectLst/>
                <a:latin typeface="Times New Roman" panose="02020603050405020304" pitchFamily="18" charset="0"/>
                <a:ea typeface="Batang" panose="02030600000101010101" pitchFamily="18" charset="-127"/>
              </a:rPr>
              <a:t>kinh</a:t>
            </a:r>
            <a:r>
              <a:rPr lang="en-US" sz="2400" spc="-40" dirty="0">
                <a:solidFill>
                  <a:srgbClr val="333333"/>
                </a:solidFill>
                <a:effectLst/>
                <a:latin typeface="Times New Roman" panose="02020603050405020304" pitchFamily="18" charset="0"/>
                <a:ea typeface="Batang" panose="02030600000101010101" pitchFamily="18" charset="-127"/>
              </a:rPr>
              <a:t> </a:t>
            </a:r>
            <a:r>
              <a:rPr lang="en-US" sz="2400" spc="-40" dirty="0" err="1">
                <a:solidFill>
                  <a:srgbClr val="333333"/>
                </a:solidFill>
                <a:effectLst/>
                <a:latin typeface="Times New Roman" panose="02020603050405020304" pitchFamily="18" charset="0"/>
                <a:ea typeface="Batang" panose="02030600000101010101" pitchFamily="18" charset="-127"/>
              </a:rPr>
              <a:t>doanh</a:t>
            </a:r>
            <a:r>
              <a:rPr lang="en-US" sz="2400" spc="-40" dirty="0">
                <a:solidFill>
                  <a:srgbClr val="333333"/>
                </a:solidFill>
                <a:effectLst/>
                <a:latin typeface="Times New Roman" panose="02020603050405020304" pitchFamily="18" charset="0"/>
                <a:ea typeface="Batang" panose="02030600000101010101" pitchFamily="18" charset="-127"/>
              </a:rPr>
              <a:t>. Lợi </a:t>
            </a:r>
            <a:r>
              <a:rPr lang="en-US" sz="2400" spc="-40" dirty="0" err="1">
                <a:solidFill>
                  <a:srgbClr val="333333"/>
                </a:solidFill>
                <a:effectLst/>
                <a:latin typeface="Times New Roman" panose="02020603050405020304" pitchFamily="18" charset="0"/>
                <a:ea typeface="Batang" panose="02030600000101010101" pitchFamily="18" charset="-127"/>
              </a:rPr>
              <a:t>nhuận</a:t>
            </a:r>
            <a:r>
              <a:rPr lang="en-US" sz="2400" spc="-40" dirty="0">
                <a:solidFill>
                  <a:srgbClr val="333333"/>
                </a:solidFill>
                <a:effectLst/>
                <a:latin typeface="Times New Roman" panose="02020603050405020304" pitchFamily="18" charset="0"/>
                <a:ea typeface="Batang" panose="02030600000101010101" pitchFamily="18" charset="-127"/>
              </a:rPr>
              <a:t> </a:t>
            </a:r>
            <a:r>
              <a:rPr lang="en-US" sz="2400" spc="-40" dirty="0" err="1">
                <a:solidFill>
                  <a:srgbClr val="333333"/>
                </a:solidFill>
                <a:effectLst/>
                <a:latin typeface="Times New Roman" panose="02020603050405020304" pitchFamily="18" charset="0"/>
                <a:ea typeface="Batang" panose="02030600000101010101" pitchFamily="18" charset="-127"/>
              </a:rPr>
              <a:t>kinh</a:t>
            </a:r>
            <a:r>
              <a:rPr lang="en-US" sz="2400" spc="-40" dirty="0">
                <a:solidFill>
                  <a:srgbClr val="333333"/>
                </a:solidFill>
                <a:effectLst/>
                <a:latin typeface="Times New Roman" panose="02020603050405020304" pitchFamily="18" charset="0"/>
                <a:ea typeface="Batang" panose="02030600000101010101" pitchFamily="18" charset="-127"/>
              </a:rPr>
              <a:t> </a:t>
            </a:r>
            <a:r>
              <a:rPr lang="en-US" sz="2400" spc="-40" dirty="0" err="1">
                <a:solidFill>
                  <a:srgbClr val="333333"/>
                </a:solidFill>
                <a:effectLst/>
                <a:latin typeface="Times New Roman" panose="02020603050405020304" pitchFamily="18" charset="0"/>
                <a:ea typeface="Batang" panose="02030600000101010101" pitchFamily="18" charset="-127"/>
              </a:rPr>
              <a:t>doanh</a:t>
            </a:r>
            <a:r>
              <a:rPr lang="en-US" sz="2400" spc="-40" dirty="0">
                <a:solidFill>
                  <a:srgbClr val="333333"/>
                </a:solidFill>
                <a:effectLst/>
                <a:latin typeface="Times New Roman" panose="02020603050405020304" pitchFamily="18" charset="0"/>
                <a:ea typeface="Batang" panose="02030600000101010101" pitchFamily="18" charset="-127"/>
              </a:rPr>
              <a:t> </a:t>
            </a:r>
            <a:r>
              <a:rPr lang="en-US" sz="2400" spc="-40" dirty="0" err="1">
                <a:solidFill>
                  <a:srgbClr val="333333"/>
                </a:solidFill>
                <a:effectLst/>
                <a:latin typeface="Times New Roman" panose="02020603050405020304" pitchFamily="18" charset="0"/>
                <a:ea typeface="Batang" panose="02030600000101010101" pitchFamily="18" charset="-127"/>
              </a:rPr>
              <a:t>được</a:t>
            </a:r>
            <a:r>
              <a:rPr lang="en-US" sz="2400" spc="-40" dirty="0">
                <a:solidFill>
                  <a:srgbClr val="333333"/>
                </a:solidFill>
                <a:effectLst/>
                <a:latin typeface="Times New Roman" panose="02020603050405020304" pitchFamily="18" charset="0"/>
                <a:ea typeface="Batang" panose="02030600000101010101" pitchFamily="18" charset="-127"/>
              </a:rPr>
              <a:t> </a:t>
            </a:r>
            <a:r>
              <a:rPr lang="en-US" sz="2400" spc="-40" dirty="0" err="1">
                <a:solidFill>
                  <a:srgbClr val="333333"/>
                </a:solidFill>
                <a:effectLst/>
                <a:latin typeface="Times New Roman" panose="02020603050405020304" pitchFamily="18" charset="0"/>
                <a:ea typeface="Batang" panose="02030600000101010101" pitchFamily="18" charset="-127"/>
              </a:rPr>
              <a:t>xác</a:t>
            </a:r>
            <a:r>
              <a:rPr lang="en-US" sz="2400" spc="-40" dirty="0">
                <a:solidFill>
                  <a:srgbClr val="333333"/>
                </a:solidFill>
                <a:effectLst/>
                <a:latin typeface="Times New Roman" panose="02020603050405020304" pitchFamily="18" charset="0"/>
                <a:ea typeface="Batang" panose="02030600000101010101" pitchFamily="18" charset="-127"/>
              </a:rPr>
              <a:t> </a:t>
            </a:r>
            <a:r>
              <a:rPr lang="en-US" sz="2400" spc="-40" dirty="0" err="1">
                <a:solidFill>
                  <a:srgbClr val="333333"/>
                </a:solidFill>
                <a:effectLst/>
                <a:latin typeface="Times New Roman" panose="02020603050405020304" pitchFamily="18" charset="0"/>
                <a:ea typeface="Batang" panose="02030600000101010101" pitchFamily="18" charset="-127"/>
              </a:rPr>
              <a:t>định</a:t>
            </a:r>
            <a:r>
              <a:rPr lang="en-US" sz="2400" spc="-40" dirty="0">
                <a:solidFill>
                  <a:srgbClr val="333333"/>
                </a:solidFill>
                <a:effectLst/>
                <a:latin typeface="Times New Roman" panose="02020603050405020304" pitchFamily="18" charset="0"/>
                <a:ea typeface="Batang" panose="02030600000101010101" pitchFamily="18" charset="-127"/>
              </a:rPr>
              <a:t> </a:t>
            </a:r>
            <a:r>
              <a:rPr lang="en-US" sz="2400" spc="-40" dirty="0" err="1">
                <a:solidFill>
                  <a:srgbClr val="333333"/>
                </a:solidFill>
                <a:effectLst/>
                <a:latin typeface="Times New Roman" panose="02020603050405020304" pitchFamily="18" charset="0"/>
                <a:ea typeface="Batang" panose="02030600000101010101" pitchFamily="18" charset="-127"/>
              </a:rPr>
              <a:t>bằng</a:t>
            </a:r>
            <a:r>
              <a:rPr lang="en-US" sz="2400" spc="-40" dirty="0">
                <a:solidFill>
                  <a:srgbClr val="333333"/>
                </a:solidFill>
                <a:effectLst/>
                <a:latin typeface="Times New Roman" panose="02020603050405020304" pitchFamily="18" charset="0"/>
                <a:ea typeface="Batang" panose="02030600000101010101" pitchFamily="18" charset="-127"/>
              </a:rPr>
              <a:t> </a:t>
            </a:r>
            <a:r>
              <a:rPr lang="en-US" sz="2400" spc="-40" dirty="0" err="1">
                <a:solidFill>
                  <a:srgbClr val="333333"/>
                </a:solidFill>
                <a:effectLst/>
                <a:latin typeface="Times New Roman" panose="02020603050405020304" pitchFamily="18" charset="0"/>
                <a:ea typeface="Batang" panose="02030600000101010101" pitchFamily="18" charset="-127"/>
              </a:rPr>
              <a:t>công</a:t>
            </a:r>
            <a:r>
              <a:rPr lang="en-US" sz="2400" spc="-40" dirty="0">
                <a:solidFill>
                  <a:srgbClr val="333333"/>
                </a:solidFill>
                <a:effectLst/>
                <a:latin typeface="Times New Roman" panose="02020603050405020304" pitchFamily="18" charset="0"/>
                <a:ea typeface="Batang" panose="02030600000101010101" pitchFamily="18" charset="-127"/>
              </a:rPr>
              <a:t> </a:t>
            </a:r>
            <a:r>
              <a:rPr lang="en-US" sz="2400" spc="-40" dirty="0" err="1">
                <a:solidFill>
                  <a:srgbClr val="333333"/>
                </a:solidFill>
                <a:effectLst/>
                <a:latin typeface="Times New Roman" panose="02020603050405020304" pitchFamily="18" charset="0"/>
                <a:ea typeface="Batang" panose="02030600000101010101" pitchFamily="18" charset="-127"/>
              </a:rPr>
              <a:t>thức</a:t>
            </a:r>
            <a:r>
              <a:rPr lang="en-US" sz="2400" spc="-40" dirty="0">
                <a:solidFill>
                  <a:srgbClr val="333333"/>
                </a:solidFill>
                <a:effectLst/>
                <a:latin typeface="Times New Roman" panose="02020603050405020304" pitchFamily="18" charset="0"/>
                <a:ea typeface="Batang" panose="02030600000101010101" pitchFamily="18" charset="-127"/>
              </a:rPr>
              <a:t>:</a:t>
            </a:r>
            <a:endParaRPr lang="en-US" sz="2400" dirty="0">
              <a:effectLst/>
              <a:latin typeface="Times New Roman" panose="02020603050405020304" pitchFamily="18" charset="0"/>
              <a:ea typeface="Batang" panose="02030600000101010101" pitchFamily="18" charset="-127"/>
            </a:endParaRPr>
          </a:p>
          <a:p>
            <a:pPr algn="just">
              <a:spcBef>
                <a:spcPts val="600"/>
              </a:spcBef>
              <a:buNone/>
            </a:pPr>
            <a:r>
              <a:rPr lang="en-US" sz="2400" dirty="0">
                <a:solidFill>
                  <a:srgbClr val="333333"/>
                </a:solidFill>
                <a:effectLst/>
                <a:latin typeface="Times New Roman" panose="02020603050405020304" pitchFamily="18" charset="0"/>
                <a:ea typeface="Batang" panose="02030600000101010101" pitchFamily="18" charset="-127"/>
              </a:rPr>
              <a:t>Lợi </a:t>
            </a:r>
            <a:r>
              <a:rPr lang="en-US" sz="2400" dirty="0" err="1">
                <a:solidFill>
                  <a:srgbClr val="333333"/>
                </a:solidFill>
                <a:effectLst/>
                <a:latin typeface="Times New Roman" panose="02020603050405020304" pitchFamily="18" charset="0"/>
                <a:ea typeface="Batang" panose="02030600000101010101" pitchFamily="18" charset="-127"/>
              </a:rPr>
              <a:t>nhuận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kinh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doanh</a:t>
            </a:r>
            <a:r>
              <a:rPr lang="en-US" sz="2400" dirty="0">
                <a:solidFill>
                  <a:srgbClr val="333333"/>
                </a:solidFill>
                <a:effectLst/>
                <a:latin typeface="Times New Roman" panose="02020603050405020304" pitchFamily="18" charset="0"/>
                <a:ea typeface="Batang" panose="02030600000101010101" pitchFamily="18" charset="-127"/>
              </a:rPr>
              <a:t> = Doanh </a:t>
            </a:r>
            <a:r>
              <a:rPr lang="en-US" sz="2400" dirty="0" err="1">
                <a:solidFill>
                  <a:srgbClr val="333333"/>
                </a:solidFill>
                <a:effectLst/>
                <a:latin typeface="Times New Roman" panose="02020603050405020304" pitchFamily="18" charset="0"/>
                <a:ea typeface="Batang" panose="02030600000101010101" pitchFamily="18" charset="-127"/>
              </a:rPr>
              <a:t>thu</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kinh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doanh</a:t>
            </a:r>
            <a:r>
              <a:rPr lang="en-US" sz="2400" dirty="0">
                <a:solidFill>
                  <a:srgbClr val="333333"/>
                </a:solidFill>
                <a:effectLst/>
                <a:latin typeface="Times New Roman" panose="02020603050405020304" pitchFamily="18" charset="0"/>
                <a:ea typeface="Batang" panose="02030600000101010101" pitchFamily="18" charset="-127"/>
              </a:rPr>
              <a:t> - Chi </a:t>
            </a:r>
            <a:r>
              <a:rPr lang="en-US" sz="2400" dirty="0" err="1">
                <a:solidFill>
                  <a:srgbClr val="333333"/>
                </a:solidFill>
                <a:effectLst/>
                <a:latin typeface="Times New Roman" panose="02020603050405020304" pitchFamily="18" charset="0"/>
                <a:ea typeface="Batang" panose="02030600000101010101" pitchFamily="18" charset="-127"/>
              </a:rPr>
              <a:t>phí</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kinh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doanh</a:t>
            </a:r>
            <a:r>
              <a:rPr lang="en-US" sz="2400" dirty="0">
                <a:solidFill>
                  <a:srgbClr val="333333"/>
                </a:solidFill>
                <a:effectLst/>
                <a:latin typeface="Times New Roman" panose="02020603050405020304" pitchFamily="18" charset="0"/>
                <a:ea typeface="Batang" panose="02030600000101010101" pitchFamily="18" charset="-127"/>
              </a:rPr>
              <a:t>.</a:t>
            </a:r>
            <a:endParaRPr lang="en-US" sz="2400" dirty="0"/>
          </a:p>
        </p:txBody>
      </p:sp>
    </p:spTree>
    <p:extLst>
      <p:ext uri="{BB962C8B-B14F-4D97-AF65-F5344CB8AC3E}">
        <p14:creationId xmlns:p14="http://schemas.microsoft.com/office/powerpoint/2010/main" val="25019511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4464F5D-A558-7722-2456-522844FF1ED8}"/>
              </a:ext>
            </a:extLst>
          </p:cNvPr>
          <p:cNvSpPr txBox="1"/>
          <p:nvPr/>
        </p:nvSpPr>
        <p:spPr>
          <a:xfrm>
            <a:off x="598713" y="835983"/>
            <a:ext cx="11157857" cy="1431161"/>
          </a:xfrm>
          <a:prstGeom prst="rect">
            <a:avLst/>
          </a:prstGeom>
          <a:noFill/>
        </p:spPr>
        <p:txBody>
          <a:bodyPr wrap="square">
            <a:spAutoFit/>
          </a:bodyPr>
          <a:lstStyle/>
          <a:p>
            <a:pPr>
              <a:spcBef>
                <a:spcPts val="600"/>
              </a:spcBef>
              <a:buNone/>
            </a:pPr>
            <a:r>
              <a:rPr lang="pt-BR" b="1" dirty="0">
                <a:solidFill>
                  <a:srgbClr val="333333"/>
                </a:solidFill>
                <a:effectLst/>
                <a:latin typeface="Times New Roman" panose="02020603050405020304" pitchFamily="18" charset="0"/>
                <a:ea typeface="Batang" panose="02030600000101010101" pitchFamily="18" charset="-127"/>
              </a:rPr>
              <a:t>1. </a:t>
            </a:r>
            <a:r>
              <a:rPr lang="pt-BR" b="1" spc="-50" dirty="0">
                <a:solidFill>
                  <a:srgbClr val="333333"/>
                </a:solidFill>
                <a:effectLst/>
                <a:latin typeface="Times New Roman" panose="02020603050405020304" pitchFamily="18" charset="0"/>
                <a:ea typeface="Batang" panose="02030600000101010101" pitchFamily="18" charset="-127"/>
              </a:rPr>
              <a:t>Vai trò của thông tin thống kê đối với quản lý doanh nghiệp		</a:t>
            </a:r>
            <a:endParaRPr lang="en-US" dirty="0">
              <a:effectLst/>
              <a:latin typeface="Times New Roman" panose="02020603050405020304" pitchFamily="18" charset="0"/>
              <a:ea typeface="Batang" panose="02030600000101010101" pitchFamily="18" charset="-127"/>
            </a:endParaRPr>
          </a:p>
          <a:p>
            <a:pPr algn="just">
              <a:spcBef>
                <a:spcPts val="600"/>
              </a:spcBef>
              <a:buNone/>
            </a:pPr>
            <a:r>
              <a:rPr lang="pt-BR" dirty="0">
                <a:solidFill>
                  <a:srgbClr val="333333"/>
                </a:solidFill>
                <a:effectLst/>
                <a:latin typeface="Times New Roman" panose="02020603050405020304" pitchFamily="18" charset="0"/>
                <a:ea typeface="Batang" panose="02030600000101010101" pitchFamily="18" charset="-127"/>
              </a:rPr>
              <a:t>   </a:t>
            </a:r>
            <a:r>
              <a:rPr lang="pt-BR" spc="-50" dirty="0">
                <a:solidFill>
                  <a:srgbClr val="333333"/>
                </a:solidFill>
                <a:effectLst/>
                <a:latin typeface="Times New Roman" panose="02020603050405020304" pitchFamily="18" charset="0"/>
                <a:ea typeface="Batang" panose="02030600000101010101" pitchFamily="18" charset="-127"/>
              </a:rPr>
              <a:t>1.1. Vai trò của thông tin đối với quá trình hình thành và phát triển của doanh nghiệp</a:t>
            </a:r>
            <a:endParaRPr lang="en-US" dirty="0">
              <a:effectLst/>
              <a:latin typeface="Times New Roman" panose="02020603050405020304" pitchFamily="18" charset="0"/>
              <a:ea typeface="Batang" panose="02030600000101010101" pitchFamily="18" charset="-127"/>
            </a:endParaRPr>
          </a:p>
          <a:p>
            <a:pPr indent="457200" algn="just">
              <a:spcBef>
                <a:spcPts val="600"/>
              </a:spcBef>
              <a:buNone/>
            </a:pPr>
            <a:r>
              <a:rPr lang="pt-BR" dirty="0">
                <a:solidFill>
                  <a:srgbClr val="333333"/>
                </a:solidFill>
                <a:effectLst/>
                <a:latin typeface="Times New Roman" panose="02020603050405020304" pitchFamily="18" charset="0"/>
                <a:ea typeface="Batang" panose="02030600000101010101" pitchFamily="18" charset="-127"/>
              </a:rPr>
              <a:t>Những thông tin quan trọng nhất mà bất kỳ một nhà quản lý doanh nghiệp nào cũng phải nắm được bao gồm:	</a:t>
            </a:r>
            <a:endParaRPr lang="en-US" dirty="0">
              <a:effectLst/>
              <a:latin typeface="Times New Roman" panose="02020603050405020304" pitchFamily="18" charset="0"/>
              <a:ea typeface="Batang" panose="02030600000101010101" pitchFamily="18" charset="-127"/>
            </a:endParaRPr>
          </a:p>
          <a:p>
            <a:pPr>
              <a:spcBef>
                <a:spcPts val="600"/>
              </a:spcBef>
              <a:buNone/>
            </a:pPr>
            <a:r>
              <a:rPr lang="pt-BR" i="1" dirty="0">
                <a:solidFill>
                  <a:srgbClr val="333333"/>
                </a:solidFill>
                <a:effectLst/>
                <a:latin typeface="Times New Roman" panose="02020603050405020304" pitchFamily="18" charset="0"/>
                <a:ea typeface="Batang" panose="02030600000101010101" pitchFamily="18" charset="-127"/>
              </a:rPr>
              <a:t>   </a:t>
            </a:r>
            <a:endParaRPr lang="en-US" dirty="0">
              <a:effectLst/>
              <a:latin typeface="Times New Roman" panose="02020603050405020304" pitchFamily="18" charset="0"/>
              <a:ea typeface="Batang" panose="02030600000101010101" pitchFamily="18" charset="-127"/>
            </a:endParaRPr>
          </a:p>
        </p:txBody>
      </p:sp>
      <p:sp>
        <p:nvSpPr>
          <p:cNvPr id="9" name="TextBox 8">
            <a:extLst>
              <a:ext uri="{FF2B5EF4-FFF2-40B4-BE49-F238E27FC236}">
                <a16:creationId xmlns:a16="http://schemas.microsoft.com/office/drawing/2014/main" id="{608A4958-2F70-B8DC-7CCB-6820178A2899}"/>
              </a:ext>
            </a:extLst>
          </p:cNvPr>
          <p:cNvSpPr txBox="1"/>
          <p:nvPr/>
        </p:nvSpPr>
        <p:spPr>
          <a:xfrm>
            <a:off x="772886" y="2732253"/>
            <a:ext cx="9067800" cy="369332"/>
          </a:xfrm>
          <a:prstGeom prst="rect">
            <a:avLst/>
          </a:prstGeom>
          <a:noFill/>
        </p:spPr>
        <p:txBody>
          <a:bodyPr wrap="square">
            <a:spAutoFit/>
          </a:bodyPr>
          <a:lstStyle/>
          <a:p>
            <a:r>
              <a:rPr lang="pt-BR" i="1" dirty="0">
                <a:solidFill>
                  <a:srgbClr val="333333"/>
                </a:solidFill>
                <a:effectLst/>
                <a:latin typeface="Times New Roman" panose="02020603050405020304" pitchFamily="18" charset="0"/>
                <a:ea typeface="Batang" panose="02030600000101010101" pitchFamily="18" charset="-127"/>
              </a:rPr>
              <a:t> </a:t>
            </a:r>
            <a:r>
              <a:rPr lang="pt-BR" dirty="0">
                <a:solidFill>
                  <a:srgbClr val="333333"/>
                </a:solidFill>
                <a:effectLst/>
                <a:latin typeface="Times New Roman" panose="02020603050405020304" pitchFamily="18" charset="0"/>
                <a:ea typeface="Batang" panose="02030600000101010101" pitchFamily="18" charset="-127"/>
              </a:rPr>
              <a:t>1.1.2. Thông tin đảm bảo lợi thế cạnh tranh.</a:t>
            </a:r>
            <a:endParaRPr lang="en-US" dirty="0"/>
          </a:p>
        </p:txBody>
      </p:sp>
      <p:sp>
        <p:nvSpPr>
          <p:cNvPr id="12" name="TextBox 11">
            <a:extLst>
              <a:ext uri="{FF2B5EF4-FFF2-40B4-BE49-F238E27FC236}">
                <a16:creationId xmlns:a16="http://schemas.microsoft.com/office/drawing/2014/main" id="{55111E02-4BC2-1323-0C14-08E50A92A024}"/>
              </a:ext>
            </a:extLst>
          </p:cNvPr>
          <p:cNvSpPr txBox="1"/>
          <p:nvPr/>
        </p:nvSpPr>
        <p:spPr>
          <a:xfrm>
            <a:off x="859971" y="2133543"/>
            <a:ext cx="6096000" cy="369332"/>
          </a:xfrm>
          <a:prstGeom prst="rect">
            <a:avLst/>
          </a:prstGeom>
          <a:noFill/>
        </p:spPr>
        <p:txBody>
          <a:bodyPr wrap="square">
            <a:spAutoFit/>
          </a:bodyPr>
          <a:lstStyle/>
          <a:p>
            <a:r>
              <a:rPr lang="pt-BR" i="1" dirty="0">
                <a:solidFill>
                  <a:srgbClr val="333333"/>
                </a:solidFill>
                <a:effectLst/>
                <a:latin typeface="Times New Roman" panose="02020603050405020304" pitchFamily="18" charset="0"/>
                <a:ea typeface="Batang" panose="02030600000101010101" pitchFamily="18" charset="-127"/>
              </a:rPr>
              <a:t> </a:t>
            </a:r>
            <a:r>
              <a:rPr lang="pt-BR" dirty="0">
                <a:solidFill>
                  <a:srgbClr val="333333"/>
                </a:solidFill>
                <a:effectLst/>
                <a:latin typeface="Times New Roman" panose="02020603050405020304" pitchFamily="18" charset="0"/>
                <a:ea typeface="Batang" panose="02030600000101010101" pitchFamily="18" charset="-127"/>
              </a:rPr>
              <a:t>1.1.1. Thông tin xác định phương hướng sản xuất kinh doanh.</a:t>
            </a:r>
            <a:endParaRPr lang="en-US" dirty="0"/>
          </a:p>
        </p:txBody>
      </p:sp>
      <p:sp>
        <p:nvSpPr>
          <p:cNvPr id="15" name="TextBox 14">
            <a:extLst>
              <a:ext uri="{FF2B5EF4-FFF2-40B4-BE49-F238E27FC236}">
                <a16:creationId xmlns:a16="http://schemas.microsoft.com/office/drawing/2014/main" id="{3974701D-8000-83B9-7714-92FD9CC0E8A1}"/>
              </a:ext>
            </a:extLst>
          </p:cNvPr>
          <p:cNvSpPr txBox="1"/>
          <p:nvPr/>
        </p:nvSpPr>
        <p:spPr>
          <a:xfrm>
            <a:off x="1066799" y="3282806"/>
            <a:ext cx="6096000" cy="400110"/>
          </a:xfrm>
          <a:prstGeom prst="rect">
            <a:avLst/>
          </a:prstGeom>
          <a:noFill/>
        </p:spPr>
        <p:txBody>
          <a:bodyPr wrap="square">
            <a:spAutoFit/>
          </a:bodyPr>
          <a:lstStyle/>
          <a:p>
            <a:pPr>
              <a:spcBef>
                <a:spcPts val="600"/>
              </a:spcBef>
              <a:buNone/>
            </a:pPr>
            <a:r>
              <a:rPr lang="pt-BR" sz="2000" dirty="0">
                <a:solidFill>
                  <a:srgbClr val="333333"/>
                </a:solidFill>
                <a:effectLst/>
                <a:latin typeface="Times New Roman" panose="02020603050405020304" pitchFamily="18" charset="0"/>
                <a:ea typeface="Batang" panose="02030600000101010101" pitchFamily="18" charset="-127"/>
              </a:rPr>
              <a:t>1.1.3. Thông tin phục vụ tối ưu hoá sản xuất.</a:t>
            </a:r>
            <a:endParaRPr lang="en-US" sz="2000" dirty="0">
              <a:effectLst/>
              <a:latin typeface="Times New Roman" panose="02020603050405020304" pitchFamily="18" charset="0"/>
              <a:ea typeface="Batang" panose="02030600000101010101" pitchFamily="18" charset="-127"/>
            </a:endParaRPr>
          </a:p>
        </p:txBody>
      </p:sp>
      <p:sp>
        <p:nvSpPr>
          <p:cNvPr id="18" name="TextBox 17">
            <a:extLst>
              <a:ext uri="{FF2B5EF4-FFF2-40B4-BE49-F238E27FC236}">
                <a16:creationId xmlns:a16="http://schemas.microsoft.com/office/drawing/2014/main" id="{B25E8C81-7EF3-D784-80C2-8F6A915A2F82}"/>
              </a:ext>
            </a:extLst>
          </p:cNvPr>
          <p:cNvSpPr txBox="1"/>
          <p:nvPr/>
        </p:nvSpPr>
        <p:spPr>
          <a:xfrm>
            <a:off x="968833" y="3966543"/>
            <a:ext cx="6738253" cy="707886"/>
          </a:xfrm>
          <a:prstGeom prst="rect">
            <a:avLst/>
          </a:prstGeom>
          <a:noFill/>
        </p:spPr>
        <p:txBody>
          <a:bodyPr wrap="square">
            <a:spAutoFit/>
          </a:bodyPr>
          <a:lstStyle/>
          <a:p>
            <a:pPr>
              <a:spcBef>
                <a:spcPts val="600"/>
              </a:spcBef>
              <a:buNone/>
            </a:pPr>
            <a:r>
              <a:rPr lang="en-US" sz="2000" i="1" dirty="0">
                <a:solidFill>
                  <a:srgbClr val="333333"/>
                </a:solidFill>
                <a:effectLst/>
                <a:latin typeface="Times New Roman" panose="02020603050405020304" pitchFamily="18" charset="0"/>
                <a:ea typeface="Batang" panose="02030600000101010101" pitchFamily="18" charset="-127"/>
              </a:rPr>
              <a:t> </a:t>
            </a:r>
            <a:r>
              <a:rPr lang="pt-BR" sz="2000" dirty="0">
                <a:solidFill>
                  <a:srgbClr val="333333"/>
                </a:solidFill>
                <a:effectLst/>
                <a:latin typeface="Times New Roman" panose="02020603050405020304" pitchFamily="18" charset="0"/>
                <a:ea typeface="Batang" panose="02030600000101010101" pitchFamily="18" charset="-127"/>
              </a:rPr>
              <a:t>1.1.4. Thông tin về kinh tế vĩ mô</a:t>
            </a:r>
            <a:endParaRPr lang="en-US" sz="2000" dirty="0">
              <a:effectLst/>
              <a:latin typeface="Times New Roman" panose="02020603050405020304" pitchFamily="18" charset="0"/>
              <a:ea typeface="Batang" panose="02030600000101010101" pitchFamily="18" charset="-127"/>
            </a:endParaRPr>
          </a:p>
          <a:p>
            <a:pPr>
              <a:buNone/>
            </a:pPr>
            <a:r>
              <a:rPr lang="pt-BR" sz="2000" dirty="0">
                <a:solidFill>
                  <a:srgbClr val="333333"/>
                </a:solidFill>
                <a:effectLst/>
                <a:latin typeface="Times New Roman" panose="02020603050405020304" pitchFamily="18" charset="0"/>
                <a:ea typeface="Batang" panose="02030600000101010101" pitchFamily="18" charset="-127"/>
              </a:rPr>
              <a:t>	Đứng trên góc độ tổ chức, việc cung</a:t>
            </a:r>
            <a:endParaRPr lang="en-US" sz="2000" dirty="0"/>
          </a:p>
        </p:txBody>
      </p:sp>
    </p:spTree>
    <p:extLst>
      <p:ext uri="{BB962C8B-B14F-4D97-AF65-F5344CB8AC3E}">
        <p14:creationId xmlns:p14="http://schemas.microsoft.com/office/powerpoint/2010/main" val="41416195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643EBA0-5AE8-950B-3765-1E7F33DACDDC}"/>
              </a:ext>
            </a:extLst>
          </p:cNvPr>
          <p:cNvSpPr txBox="1"/>
          <p:nvPr/>
        </p:nvSpPr>
        <p:spPr>
          <a:xfrm>
            <a:off x="544287" y="709743"/>
            <a:ext cx="11157856" cy="4170372"/>
          </a:xfrm>
          <a:prstGeom prst="rect">
            <a:avLst/>
          </a:prstGeom>
          <a:noFill/>
        </p:spPr>
        <p:txBody>
          <a:bodyPr wrap="square">
            <a:spAutoFit/>
          </a:bodyPr>
          <a:lstStyle/>
          <a:p>
            <a:pPr algn="just">
              <a:spcBef>
                <a:spcPts val="600"/>
              </a:spcBef>
              <a:buNone/>
            </a:pPr>
            <a:r>
              <a:rPr lang="en-US" sz="2400" b="1" dirty="0">
                <a:solidFill>
                  <a:srgbClr val="333333"/>
                </a:solidFill>
                <a:effectLst/>
                <a:latin typeface="Times New Roman" panose="02020603050405020304" pitchFamily="18" charset="0"/>
                <a:ea typeface="Batang" panose="02030600000101010101" pitchFamily="18" charset="-127"/>
              </a:rPr>
              <a:t>3. </a:t>
            </a:r>
            <a:r>
              <a:rPr lang="en-US" sz="2400" b="1" dirty="0" err="1">
                <a:solidFill>
                  <a:srgbClr val="333333"/>
                </a:solidFill>
                <a:effectLst/>
                <a:latin typeface="Times New Roman" panose="02020603050405020304" pitchFamily="18" charset="0"/>
                <a:ea typeface="Batang" panose="02030600000101010101" pitchFamily="18" charset="-127"/>
              </a:rPr>
              <a:t>Thống</a:t>
            </a:r>
            <a:r>
              <a:rPr lang="en-US" sz="2400" b="1" dirty="0">
                <a:solidFill>
                  <a:srgbClr val="333333"/>
                </a:solidFill>
                <a:effectLst/>
                <a:latin typeface="Times New Roman" panose="02020603050405020304" pitchFamily="18" charset="0"/>
                <a:ea typeface="Batang" panose="02030600000101010101" pitchFamily="18" charset="-127"/>
              </a:rPr>
              <a:t> </a:t>
            </a:r>
            <a:r>
              <a:rPr lang="en-US" sz="2400" b="1" dirty="0" err="1">
                <a:solidFill>
                  <a:srgbClr val="333333"/>
                </a:solidFill>
                <a:effectLst/>
                <a:latin typeface="Times New Roman" panose="02020603050405020304" pitchFamily="18" charset="0"/>
                <a:ea typeface="Batang" panose="02030600000101010101" pitchFamily="18" charset="-127"/>
              </a:rPr>
              <a:t>kê</a:t>
            </a:r>
            <a:r>
              <a:rPr lang="en-US" sz="2400" b="1" dirty="0">
                <a:solidFill>
                  <a:srgbClr val="333333"/>
                </a:solidFill>
                <a:effectLst/>
                <a:latin typeface="Times New Roman" panose="02020603050405020304" pitchFamily="18" charset="0"/>
                <a:ea typeface="Batang" panose="02030600000101010101" pitchFamily="18" charset="-127"/>
              </a:rPr>
              <a:t> </a:t>
            </a:r>
            <a:r>
              <a:rPr lang="en-US" sz="2400" b="1" dirty="0" err="1">
                <a:solidFill>
                  <a:srgbClr val="333333"/>
                </a:solidFill>
                <a:effectLst/>
                <a:latin typeface="Times New Roman" panose="02020603050405020304" pitchFamily="18" charset="0"/>
                <a:ea typeface="Batang" panose="02030600000101010101" pitchFamily="18" charset="-127"/>
              </a:rPr>
              <a:t>chất</a:t>
            </a:r>
            <a:r>
              <a:rPr lang="en-US" sz="2400" b="1" dirty="0">
                <a:solidFill>
                  <a:srgbClr val="333333"/>
                </a:solidFill>
                <a:effectLst/>
                <a:latin typeface="Times New Roman" panose="02020603050405020304" pitchFamily="18" charset="0"/>
                <a:ea typeface="Batang" panose="02030600000101010101" pitchFamily="18" charset="-127"/>
              </a:rPr>
              <a:t> </a:t>
            </a:r>
            <a:r>
              <a:rPr lang="en-US" sz="2400" b="1" dirty="0" err="1">
                <a:solidFill>
                  <a:srgbClr val="333333"/>
                </a:solidFill>
                <a:effectLst/>
                <a:latin typeface="Times New Roman" panose="02020603050405020304" pitchFamily="18" charset="0"/>
                <a:ea typeface="Batang" panose="02030600000101010101" pitchFamily="18" charset="-127"/>
              </a:rPr>
              <a:t>lượng</a:t>
            </a:r>
            <a:r>
              <a:rPr lang="en-US" sz="2400" b="1" dirty="0">
                <a:solidFill>
                  <a:srgbClr val="333333"/>
                </a:solidFill>
                <a:effectLst/>
                <a:latin typeface="Times New Roman" panose="02020603050405020304" pitchFamily="18" charset="0"/>
                <a:ea typeface="Batang" panose="02030600000101010101" pitchFamily="18" charset="-127"/>
              </a:rPr>
              <a:t> </a:t>
            </a:r>
            <a:r>
              <a:rPr lang="en-US" sz="2400" b="1" dirty="0" err="1">
                <a:solidFill>
                  <a:srgbClr val="333333"/>
                </a:solidFill>
                <a:effectLst/>
                <a:latin typeface="Times New Roman" panose="02020603050405020304" pitchFamily="18" charset="0"/>
                <a:ea typeface="Batang" panose="02030600000101010101" pitchFamily="18" charset="-127"/>
              </a:rPr>
              <a:t>sản</a:t>
            </a:r>
            <a:r>
              <a:rPr lang="en-US" sz="2400" b="1" dirty="0">
                <a:solidFill>
                  <a:srgbClr val="333333"/>
                </a:solidFill>
                <a:effectLst/>
                <a:latin typeface="Times New Roman" panose="02020603050405020304" pitchFamily="18" charset="0"/>
                <a:ea typeface="Batang" panose="02030600000101010101" pitchFamily="18" charset="-127"/>
              </a:rPr>
              <a:t> </a:t>
            </a:r>
            <a:r>
              <a:rPr lang="en-US" sz="2400" b="1" dirty="0" err="1">
                <a:solidFill>
                  <a:srgbClr val="333333"/>
                </a:solidFill>
                <a:effectLst/>
                <a:latin typeface="Times New Roman" panose="02020603050405020304" pitchFamily="18" charset="0"/>
                <a:ea typeface="Batang" panose="02030600000101010101" pitchFamily="18" charset="-127"/>
              </a:rPr>
              <a:t>phẩm</a:t>
            </a:r>
            <a:endParaRPr lang="en-US" sz="2400" dirty="0">
              <a:effectLst/>
              <a:latin typeface="Times New Roman" panose="02020603050405020304" pitchFamily="18" charset="0"/>
              <a:ea typeface="Batang" panose="02030600000101010101" pitchFamily="18" charset="-127"/>
            </a:endParaRPr>
          </a:p>
          <a:p>
            <a:pPr algn="just">
              <a:spcBef>
                <a:spcPts val="600"/>
              </a:spcBef>
              <a:buNone/>
            </a:pPr>
            <a:r>
              <a:rPr lang="en-US" sz="2400" dirty="0">
                <a:solidFill>
                  <a:srgbClr val="333333"/>
                </a:solidFill>
                <a:effectLst/>
                <a:latin typeface="Times New Roman" panose="02020603050405020304" pitchFamily="18" charset="0"/>
                <a:ea typeface="Batang" panose="02030600000101010101" pitchFamily="18" charset="-127"/>
              </a:rPr>
              <a:t>3.1. </a:t>
            </a:r>
            <a:r>
              <a:rPr lang="en-US" sz="2400" dirty="0" err="1">
                <a:solidFill>
                  <a:srgbClr val="333333"/>
                </a:solidFill>
                <a:effectLst/>
                <a:latin typeface="Times New Roman" panose="02020603050405020304" pitchFamily="18" charset="0"/>
                <a:ea typeface="Batang" panose="02030600000101010101" pitchFamily="18" charset="-127"/>
              </a:rPr>
              <a:t>Sự</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cần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thiết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phải</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nâng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cao</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chất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lượng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sản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phẩm</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của</a:t>
            </a:r>
            <a:r>
              <a:rPr lang="en-US" sz="2400" dirty="0">
                <a:solidFill>
                  <a:srgbClr val="333333"/>
                </a:solidFill>
                <a:effectLst/>
                <a:latin typeface="Times New Roman" panose="02020603050405020304" pitchFamily="18" charset="0"/>
                <a:ea typeface="Batang" panose="02030600000101010101" pitchFamily="18" charset="-127"/>
              </a:rPr>
              <a:t> DN</a:t>
            </a:r>
            <a:endParaRPr lang="en-US" sz="2400" dirty="0">
              <a:effectLst/>
              <a:latin typeface="Times New Roman" panose="02020603050405020304" pitchFamily="18" charset="0"/>
              <a:ea typeface="Batang" panose="02030600000101010101" pitchFamily="18" charset="-127"/>
            </a:endParaRPr>
          </a:p>
          <a:p>
            <a:pPr algn="just">
              <a:spcBef>
                <a:spcPts val="600"/>
              </a:spcBef>
              <a:buNone/>
            </a:pP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Nâng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cao</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chất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lượng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sản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phẩm</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là</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vấn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đề</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cơ</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bản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quyết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định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khả</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năng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tồn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tại</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và</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phát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triển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của</a:t>
            </a:r>
            <a:r>
              <a:rPr lang="en-US" sz="2400" dirty="0">
                <a:solidFill>
                  <a:srgbClr val="333333"/>
                </a:solidFill>
                <a:effectLst/>
                <a:latin typeface="Times New Roman" panose="02020603050405020304" pitchFamily="18" charset="0"/>
                <a:ea typeface="Batang" panose="02030600000101010101" pitchFamily="18" charset="-127"/>
              </a:rPr>
              <a:t> DN.</a:t>
            </a:r>
            <a:endParaRPr lang="en-US" sz="2400" dirty="0">
              <a:effectLst/>
              <a:latin typeface="Times New Roman" panose="02020603050405020304" pitchFamily="18" charset="0"/>
              <a:ea typeface="Batang" panose="02030600000101010101" pitchFamily="18" charset="-127"/>
            </a:endParaRPr>
          </a:p>
          <a:p>
            <a:pPr algn="just">
              <a:spcBef>
                <a:spcPts val="600"/>
              </a:spcBef>
              <a:buNone/>
            </a:pP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Nâng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cao</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chất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lượng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sản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phẩm</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là</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một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hình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thức</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quảng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cáo</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hữu</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hiệu</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không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mất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tiền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đối</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với</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các</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cơ</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sở</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sản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xuất</a:t>
            </a:r>
            <a:r>
              <a:rPr lang="en-US" sz="2400" dirty="0">
                <a:solidFill>
                  <a:srgbClr val="333333"/>
                </a:solidFill>
                <a:effectLst/>
                <a:latin typeface="Times New Roman" panose="02020603050405020304" pitchFamily="18" charset="0"/>
                <a:ea typeface="Batang" panose="02030600000101010101" pitchFamily="18" charset="-127"/>
              </a:rPr>
              <a:t>.</a:t>
            </a:r>
            <a:endParaRPr lang="en-US" sz="2400" dirty="0">
              <a:effectLst/>
              <a:latin typeface="Times New Roman" panose="02020603050405020304" pitchFamily="18" charset="0"/>
              <a:ea typeface="Batang" panose="02030600000101010101" pitchFamily="18" charset="-127"/>
            </a:endParaRPr>
          </a:p>
          <a:p>
            <a:pPr algn="just">
              <a:spcBef>
                <a:spcPts val="600"/>
              </a:spcBef>
              <a:buNone/>
            </a:pP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Nâng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cao</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chất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lượng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sản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phẩm</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sẽ</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giảm</a:t>
            </a:r>
            <a:r>
              <a:rPr lang="en-US" sz="2400" dirty="0">
                <a:solidFill>
                  <a:srgbClr val="333333"/>
                </a:solidFill>
                <a:effectLst/>
                <a:latin typeface="Times New Roman" panose="02020603050405020304" pitchFamily="18" charset="0"/>
                <a:ea typeface="Batang" panose="02030600000101010101" pitchFamily="18" charset="-127"/>
              </a:rPr>
              <a:t> chi </a:t>
            </a:r>
            <a:r>
              <a:rPr lang="en-US" sz="2400" dirty="0" err="1">
                <a:solidFill>
                  <a:srgbClr val="333333"/>
                </a:solidFill>
                <a:effectLst/>
                <a:latin typeface="Times New Roman" panose="02020603050405020304" pitchFamily="18" charset="0"/>
                <a:ea typeface="Batang" panose="02030600000101010101" pitchFamily="18" charset="-127"/>
              </a:rPr>
              <a:t>phí</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cho</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việc</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sửa</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chữa</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sản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phẩm</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hỏng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trong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thời</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gian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bảo</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hành</a:t>
            </a:r>
            <a:r>
              <a:rPr lang="en-US" sz="2400" dirty="0">
                <a:solidFill>
                  <a:srgbClr val="333333"/>
                </a:solidFill>
                <a:effectLst/>
                <a:latin typeface="Times New Roman" panose="02020603050405020304" pitchFamily="18" charset="0"/>
                <a:ea typeface="Batang" panose="02030600000101010101" pitchFamily="18" charset="-127"/>
              </a:rPr>
              <a:t>.</a:t>
            </a:r>
            <a:endParaRPr lang="en-US" sz="2400" dirty="0">
              <a:effectLst/>
              <a:latin typeface="Times New Roman" panose="02020603050405020304" pitchFamily="18" charset="0"/>
              <a:ea typeface="Batang" panose="02030600000101010101" pitchFamily="18" charset="-127"/>
            </a:endParaRPr>
          </a:p>
          <a:p>
            <a:pPr algn="just">
              <a:spcBef>
                <a:spcPts val="600"/>
              </a:spcBef>
              <a:buNone/>
            </a:pP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Tăng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thêm</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khả</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năng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tiêu</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thụ</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sản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phẩm</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mở</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rộng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thị</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trường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tiêu</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thụ</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sản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phẩm</a:t>
            </a:r>
            <a:r>
              <a:rPr lang="en-US" sz="2400" dirty="0">
                <a:solidFill>
                  <a:srgbClr val="333333"/>
                </a:solidFill>
                <a:effectLst/>
                <a:latin typeface="Times New Roman" panose="02020603050405020304" pitchFamily="18" charset="0"/>
                <a:ea typeface="Batang" panose="02030600000101010101" pitchFamily="18" charset="-127"/>
              </a:rPr>
              <a:t>.</a:t>
            </a:r>
            <a:endParaRPr lang="en-US" sz="2400" dirty="0">
              <a:effectLst/>
              <a:latin typeface="Times New Roman" panose="02020603050405020304" pitchFamily="18" charset="0"/>
              <a:ea typeface="Batang" panose="02030600000101010101" pitchFamily="18" charset="-127"/>
            </a:endParaRPr>
          </a:p>
          <a:p>
            <a:pPr>
              <a:buNone/>
            </a:pP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Tăng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thêm</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lợi</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nhuận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cho</a:t>
            </a:r>
            <a:r>
              <a:rPr lang="en-US" sz="2400" dirty="0">
                <a:solidFill>
                  <a:srgbClr val="333333"/>
                </a:solidFill>
                <a:effectLst/>
                <a:latin typeface="Times New Roman" panose="02020603050405020304" pitchFamily="18" charset="0"/>
                <a:ea typeface="Batang" panose="02030600000101010101" pitchFamily="18" charset="-127"/>
              </a:rPr>
              <a:t> DN</a:t>
            </a:r>
            <a:endParaRPr lang="en-US" sz="2400" dirty="0"/>
          </a:p>
        </p:txBody>
      </p:sp>
    </p:spTree>
    <p:extLst>
      <p:ext uri="{BB962C8B-B14F-4D97-AF65-F5344CB8AC3E}">
        <p14:creationId xmlns:p14="http://schemas.microsoft.com/office/powerpoint/2010/main" val="34024538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922588F-8E6C-1A3F-DBB0-6104D9934C13}"/>
              </a:ext>
            </a:extLst>
          </p:cNvPr>
          <p:cNvSpPr txBox="1"/>
          <p:nvPr/>
        </p:nvSpPr>
        <p:spPr>
          <a:xfrm>
            <a:off x="653141" y="566310"/>
            <a:ext cx="10722429" cy="2539157"/>
          </a:xfrm>
          <a:prstGeom prst="rect">
            <a:avLst/>
          </a:prstGeom>
          <a:noFill/>
        </p:spPr>
        <p:txBody>
          <a:bodyPr wrap="square">
            <a:spAutoFit/>
          </a:bodyPr>
          <a:lstStyle/>
          <a:p>
            <a:pPr algn="just">
              <a:spcBef>
                <a:spcPts val="600"/>
              </a:spcBef>
              <a:buNone/>
            </a:pPr>
            <a:r>
              <a:rPr lang="en-US" sz="2400" b="1" dirty="0">
                <a:solidFill>
                  <a:srgbClr val="333333"/>
                </a:solidFill>
                <a:effectLst/>
                <a:latin typeface="Times New Roman" panose="02020603050405020304" pitchFamily="18" charset="0"/>
                <a:ea typeface="Batang" panose="02030600000101010101" pitchFamily="18" charset="-127"/>
              </a:rPr>
              <a:t>3.2. Các </a:t>
            </a:r>
            <a:r>
              <a:rPr lang="en-US" sz="2400" b="1" dirty="0" err="1">
                <a:solidFill>
                  <a:srgbClr val="333333"/>
                </a:solidFill>
                <a:effectLst/>
                <a:latin typeface="Times New Roman" panose="02020603050405020304" pitchFamily="18" charset="0"/>
                <a:ea typeface="Batang" panose="02030600000101010101" pitchFamily="18" charset="-127"/>
              </a:rPr>
              <a:t>phương</a:t>
            </a:r>
            <a:r>
              <a:rPr lang="en-US" sz="2400" b="1" dirty="0">
                <a:solidFill>
                  <a:srgbClr val="333333"/>
                </a:solidFill>
                <a:effectLst/>
                <a:latin typeface="Times New Roman" panose="02020603050405020304" pitchFamily="18" charset="0"/>
                <a:ea typeface="Batang" panose="02030600000101010101" pitchFamily="18" charset="-127"/>
              </a:rPr>
              <a:t> </a:t>
            </a:r>
            <a:r>
              <a:rPr lang="en-US" sz="2400" b="1" dirty="0" err="1">
                <a:solidFill>
                  <a:srgbClr val="333333"/>
                </a:solidFill>
                <a:effectLst/>
                <a:latin typeface="Times New Roman" panose="02020603050405020304" pitchFamily="18" charset="0"/>
                <a:ea typeface="Batang" panose="02030600000101010101" pitchFamily="18" charset="-127"/>
              </a:rPr>
              <a:t>pháp</a:t>
            </a:r>
            <a:r>
              <a:rPr lang="en-US" sz="2400" b="1" dirty="0">
                <a:solidFill>
                  <a:srgbClr val="333333"/>
                </a:solidFill>
                <a:effectLst/>
                <a:latin typeface="Times New Roman" panose="02020603050405020304" pitchFamily="18" charset="0"/>
                <a:ea typeface="Batang" panose="02030600000101010101" pitchFamily="18" charset="-127"/>
              </a:rPr>
              <a:t> </a:t>
            </a:r>
            <a:r>
              <a:rPr lang="en-US" sz="2400" b="1" dirty="0" err="1">
                <a:solidFill>
                  <a:srgbClr val="333333"/>
                </a:solidFill>
                <a:effectLst/>
                <a:latin typeface="Times New Roman" panose="02020603050405020304" pitchFamily="18" charset="0"/>
                <a:ea typeface="Batang" panose="02030600000101010101" pitchFamily="18" charset="-127"/>
              </a:rPr>
              <a:t>thống</a:t>
            </a:r>
            <a:r>
              <a:rPr lang="en-US" sz="2400" b="1" dirty="0">
                <a:solidFill>
                  <a:srgbClr val="333333"/>
                </a:solidFill>
                <a:effectLst/>
                <a:latin typeface="Times New Roman" panose="02020603050405020304" pitchFamily="18" charset="0"/>
                <a:ea typeface="Batang" panose="02030600000101010101" pitchFamily="18" charset="-127"/>
              </a:rPr>
              <a:t> </a:t>
            </a:r>
            <a:r>
              <a:rPr lang="en-US" sz="2400" b="1" dirty="0" err="1">
                <a:solidFill>
                  <a:srgbClr val="333333"/>
                </a:solidFill>
                <a:effectLst/>
                <a:latin typeface="Times New Roman" panose="02020603050405020304" pitchFamily="18" charset="0"/>
                <a:ea typeface="Batang" panose="02030600000101010101" pitchFamily="18" charset="-127"/>
              </a:rPr>
              <a:t>kê</a:t>
            </a:r>
            <a:r>
              <a:rPr lang="en-US" sz="2400" b="1" dirty="0">
                <a:solidFill>
                  <a:srgbClr val="333333"/>
                </a:solidFill>
                <a:effectLst/>
                <a:latin typeface="Times New Roman" panose="02020603050405020304" pitchFamily="18" charset="0"/>
                <a:ea typeface="Batang" panose="02030600000101010101" pitchFamily="18" charset="-127"/>
              </a:rPr>
              <a:t> </a:t>
            </a:r>
            <a:r>
              <a:rPr lang="en-US" sz="2400" b="1" dirty="0" err="1">
                <a:solidFill>
                  <a:srgbClr val="333333"/>
                </a:solidFill>
                <a:effectLst/>
                <a:latin typeface="Times New Roman" panose="02020603050405020304" pitchFamily="18" charset="0"/>
                <a:ea typeface="Batang" panose="02030600000101010101" pitchFamily="18" charset="-127"/>
              </a:rPr>
              <a:t>chất</a:t>
            </a:r>
            <a:r>
              <a:rPr lang="en-US" sz="2400" b="1" dirty="0">
                <a:solidFill>
                  <a:srgbClr val="333333"/>
                </a:solidFill>
                <a:effectLst/>
                <a:latin typeface="Times New Roman" panose="02020603050405020304" pitchFamily="18" charset="0"/>
                <a:ea typeface="Batang" panose="02030600000101010101" pitchFamily="18" charset="-127"/>
              </a:rPr>
              <a:t> </a:t>
            </a:r>
            <a:r>
              <a:rPr lang="en-US" sz="2400" b="1" dirty="0" err="1">
                <a:solidFill>
                  <a:srgbClr val="333333"/>
                </a:solidFill>
                <a:effectLst/>
                <a:latin typeface="Times New Roman" panose="02020603050405020304" pitchFamily="18" charset="0"/>
                <a:ea typeface="Batang" panose="02030600000101010101" pitchFamily="18" charset="-127"/>
              </a:rPr>
              <a:t>lượng</a:t>
            </a:r>
            <a:r>
              <a:rPr lang="en-US" sz="2400" b="1" dirty="0">
                <a:solidFill>
                  <a:srgbClr val="333333"/>
                </a:solidFill>
                <a:effectLst/>
                <a:latin typeface="Times New Roman" panose="02020603050405020304" pitchFamily="18" charset="0"/>
                <a:ea typeface="Batang" panose="02030600000101010101" pitchFamily="18" charset="-127"/>
              </a:rPr>
              <a:t> </a:t>
            </a:r>
            <a:r>
              <a:rPr lang="en-US" sz="2400" b="1" dirty="0" err="1">
                <a:solidFill>
                  <a:srgbClr val="333333"/>
                </a:solidFill>
                <a:effectLst/>
                <a:latin typeface="Times New Roman" panose="02020603050405020304" pitchFamily="18" charset="0"/>
                <a:ea typeface="Batang" panose="02030600000101010101" pitchFamily="18" charset="-127"/>
              </a:rPr>
              <a:t>sản</a:t>
            </a:r>
            <a:r>
              <a:rPr lang="en-US" sz="2400" b="1" dirty="0">
                <a:solidFill>
                  <a:srgbClr val="333333"/>
                </a:solidFill>
                <a:effectLst/>
                <a:latin typeface="Times New Roman" panose="02020603050405020304" pitchFamily="18" charset="0"/>
                <a:ea typeface="Batang" panose="02030600000101010101" pitchFamily="18" charset="-127"/>
              </a:rPr>
              <a:t> </a:t>
            </a:r>
            <a:r>
              <a:rPr lang="en-US" sz="2400" b="1" dirty="0" err="1">
                <a:solidFill>
                  <a:srgbClr val="333333"/>
                </a:solidFill>
                <a:effectLst/>
                <a:latin typeface="Times New Roman" panose="02020603050405020304" pitchFamily="18" charset="0"/>
                <a:ea typeface="Batang" panose="02030600000101010101" pitchFamily="18" charset="-127"/>
              </a:rPr>
              <a:t>phẩm</a:t>
            </a:r>
            <a:endParaRPr lang="en-US" sz="2400" b="1" dirty="0">
              <a:effectLst/>
              <a:latin typeface="Times New Roman" panose="02020603050405020304" pitchFamily="18" charset="0"/>
              <a:ea typeface="Batang" panose="02030600000101010101" pitchFamily="18" charset="-127"/>
            </a:endParaRPr>
          </a:p>
          <a:p>
            <a:pPr algn="just">
              <a:spcBef>
                <a:spcPts val="600"/>
              </a:spcBef>
              <a:buNone/>
            </a:pPr>
            <a:r>
              <a:rPr lang="en-US" sz="2400" dirty="0">
                <a:solidFill>
                  <a:srgbClr val="333333"/>
                </a:solidFill>
                <a:effectLst/>
                <a:latin typeface="Times New Roman" panose="02020603050405020304" pitchFamily="18" charset="0"/>
                <a:ea typeface="Batang" panose="02030600000101010101" pitchFamily="18" charset="-127"/>
              </a:rPr>
              <a:t>3.2.1. Phương </a:t>
            </a:r>
            <a:r>
              <a:rPr lang="en-US" sz="2400" dirty="0" err="1">
                <a:solidFill>
                  <a:srgbClr val="333333"/>
                </a:solidFill>
                <a:effectLst/>
                <a:latin typeface="Times New Roman" panose="02020603050405020304" pitchFamily="18" charset="0"/>
                <a:ea typeface="Batang" panose="02030600000101010101" pitchFamily="18" charset="-127"/>
              </a:rPr>
              <a:t>pháp</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thống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kê</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chất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lượng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sản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phẩm</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trong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trường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hợp</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sản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phẩm</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có</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phân</a:t>
            </a:r>
            <a:r>
              <a:rPr lang="en-US" sz="2400" dirty="0">
                <a:solidFill>
                  <a:srgbClr val="333333"/>
                </a:solidFill>
                <a:effectLst/>
                <a:latin typeface="Times New Roman" panose="02020603050405020304" pitchFamily="18" charset="0"/>
                <a:ea typeface="Batang" panose="02030600000101010101" pitchFamily="18" charset="-127"/>
              </a:rPr>
              <a:t> chia </a:t>
            </a:r>
            <a:r>
              <a:rPr lang="en-US" sz="2400" dirty="0" err="1">
                <a:solidFill>
                  <a:srgbClr val="333333"/>
                </a:solidFill>
                <a:effectLst/>
                <a:latin typeface="Times New Roman" panose="02020603050405020304" pitchFamily="18" charset="0"/>
                <a:ea typeface="Batang" panose="02030600000101010101" pitchFamily="18" charset="-127"/>
              </a:rPr>
              <a:t>thành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cấp</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chất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lượng</a:t>
            </a:r>
            <a:endParaRPr lang="en-US" sz="2400" dirty="0">
              <a:effectLst/>
              <a:latin typeface="Times New Roman" panose="02020603050405020304" pitchFamily="18" charset="0"/>
              <a:ea typeface="Batang" panose="02030600000101010101" pitchFamily="18" charset="-127"/>
            </a:endParaRPr>
          </a:p>
          <a:p>
            <a:pPr indent="457200" algn="just">
              <a:spcBef>
                <a:spcPts val="600"/>
              </a:spcBef>
              <a:buNone/>
            </a:pPr>
            <a:r>
              <a:rPr lang="en-US" sz="2400" dirty="0" err="1">
                <a:solidFill>
                  <a:srgbClr val="333333"/>
                </a:solidFill>
                <a:effectLst/>
                <a:latin typeface="Times New Roman" panose="02020603050405020304" pitchFamily="18" charset="0"/>
                <a:ea typeface="Batang" panose="02030600000101010101" pitchFamily="18" charset="-127"/>
              </a:rPr>
              <a:t>Để</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thống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nhất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trong</a:t>
            </a:r>
            <a:r>
              <a:rPr lang="en-US" sz="2400" dirty="0">
                <a:solidFill>
                  <a:srgbClr val="333333"/>
                </a:solidFill>
                <a:effectLst/>
                <a:latin typeface="Times New Roman" panose="02020603050405020304" pitchFamily="18" charset="0"/>
                <a:ea typeface="Batang" panose="02030600000101010101" pitchFamily="18" charset="-127"/>
              </a:rPr>
              <a:t> qua </a:t>
            </a:r>
            <a:r>
              <a:rPr lang="en-US" sz="2400" dirty="0" err="1">
                <a:solidFill>
                  <a:srgbClr val="333333"/>
                </a:solidFill>
                <a:effectLst/>
                <a:latin typeface="Times New Roman" panose="02020603050405020304" pitchFamily="18" charset="0"/>
                <a:ea typeface="Batang" panose="02030600000101010101" pitchFamily="18" charset="-127"/>
              </a:rPr>
              <a:t>trình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nghiên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cứu</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chúng</a:t>
            </a:r>
            <a:r>
              <a:rPr lang="en-US" sz="2400" dirty="0">
                <a:solidFill>
                  <a:srgbClr val="333333"/>
                </a:solidFill>
                <a:effectLst/>
                <a:latin typeface="Times New Roman" panose="02020603050405020304" pitchFamily="18" charset="0"/>
                <a:ea typeface="Batang" panose="02030600000101010101" pitchFamily="18" charset="-127"/>
              </a:rPr>
              <a:t> ta </a:t>
            </a:r>
            <a:r>
              <a:rPr lang="en-US" sz="2400" dirty="0" err="1">
                <a:solidFill>
                  <a:srgbClr val="333333"/>
                </a:solidFill>
                <a:effectLst/>
                <a:latin typeface="Times New Roman" panose="02020603050405020304" pitchFamily="18" charset="0"/>
                <a:ea typeface="Batang" panose="02030600000101010101" pitchFamily="18" charset="-127"/>
              </a:rPr>
              <a:t>quy</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ước</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sản</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phẩm</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tốt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nhất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là</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loại</a:t>
            </a:r>
            <a:r>
              <a:rPr lang="en-US" sz="2400" dirty="0">
                <a:solidFill>
                  <a:srgbClr val="333333"/>
                </a:solidFill>
                <a:effectLst/>
                <a:latin typeface="Times New Roman" panose="02020603050405020304" pitchFamily="18" charset="0"/>
                <a:ea typeface="Batang" panose="02030600000101010101" pitchFamily="18" charset="-127"/>
              </a:rPr>
              <a:t> 1, </a:t>
            </a:r>
            <a:r>
              <a:rPr lang="en-US" sz="2400" dirty="0" err="1">
                <a:solidFill>
                  <a:srgbClr val="333333"/>
                </a:solidFill>
                <a:effectLst/>
                <a:latin typeface="Times New Roman" panose="02020603050405020304" pitchFamily="18" charset="0"/>
                <a:ea typeface="Batang" panose="02030600000101010101" pitchFamily="18" charset="-127"/>
              </a:rPr>
              <a:t>trung</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bình</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là</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loại</a:t>
            </a:r>
            <a:r>
              <a:rPr lang="en-US" sz="2400" dirty="0">
                <a:solidFill>
                  <a:srgbClr val="333333"/>
                </a:solidFill>
                <a:effectLst/>
                <a:latin typeface="Times New Roman" panose="02020603050405020304" pitchFamily="18" charset="0"/>
                <a:ea typeface="Batang" panose="02030600000101010101" pitchFamily="18" charset="-127"/>
              </a:rPr>
              <a:t> 2, </a:t>
            </a:r>
            <a:r>
              <a:rPr lang="en-US" sz="2400" dirty="0" err="1">
                <a:solidFill>
                  <a:srgbClr val="333333"/>
                </a:solidFill>
                <a:effectLst/>
                <a:latin typeface="Times New Roman" panose="02020603050405020304" pitchFamily="18" charset="0"/>
                <a:ea typeface="Batang" panose="02030600000101010101" pitchFamily="18" charset="-127"/>
              </a:rPr>
              <a:t>và</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kém</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nhất</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là</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loại</a:t>
            </a:r>
            <a:r>
              <a:rPr lang="en-US" sz="2400" dirty="0">
                <a:solidFill>
                  <a:srgbClr val="333333"/>
                </a:solidFill>
                <a:effectLst/>
                <a:latin typeface="Times New Roman" panose="02020603050405020304" pitchFamily="18" charset="0"/>
                <a:ea typeface="Batang" panose="02030600000101010101" pitchFamily="18" charset="-127"/>
              </a:rPr>
              <a:t> 3.</a:t>
            </a:r>
            <a:endParaRPr lang="en-US" sz="2400" dirty="0">
              <a:effectLst/>
              <a:latin typeface="Times New Roman" panose="02020603050405020304" pitchFamily="18" charset="0"/>
              <a:ea typeface="Batang" panose="02030600000101010101" pitchFamily="18" charset="-127"/>
            </a:endParaRPr>
          </a:p>
          <a:p>
            <a:pPr algn="just">
              <a:spcBef>
                <a:spcPts val="600"/>
              </a:spcBef>
              <a:buNone/>
            </a:pPr>
            <a:r>
              <a:rPr lang="en-US" sz="2400" dirty="0">
                <a:solidFill>
                  <a:srgbClr val="333333"/>
                </a:solidFill>
                <a:effectLst/>
                <a:latin typeface="Times New Roman" panose="02020603050405020304" pitchFamily="18" charset="0"/>
                <a:ea typeface="Batang" panose="02030600000101010101" pitchFamily="18" charset="-127"/>
              </a:rPr>
              <a:t>3.2.1.1. Phương </a:t>
            </a:r>
            <a:r>
              <a:rPr lang="en-US" sz="2400" dirty="0" err="1">
                <a:solidFill>
                  <a:srgbClr val="333333"/>
                </a:solidFill>
                <a:effectLst/>
                <a:latin typeface="Times New Roman" panose="02020603050405020304" pitchFamily="18" charset="0"/>
                <a:ea typeface="Batang" panose="02030600000101010101" pitchFamily="18" charset="-127"/>
              </a:rPr>
              <a:t>pháp</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hệ</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số</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phẩm</a:t>
            </a:r>
            <a:r>
              <a:rPr lang="en-US" sz="2400" dirty="0">
                <a:solidFill>
                  <a:srgbClr val="333333"/>
                </a:solidFill>
                <a:effectLst/>
                <a:latin typeface="Times New Roman" panose="02020603050405020304" pitchFamily="18" charset="0"/>
                <a:ea typeface="Batang" panose="02030600000101010101" pitchFamily="18" charset="-127"/>
              </a:rPr>
              <a:t> </a:t>
            </a:r>
            <a:r>
              <a:rPr lang="en-US" sz="2400" dirty="0" err="1">
                <a:solidFill>
                  <a:srgbClr val="333333"/>
                </a:solidFill>
                <a:effectLst/>
                <a:latin typeface="Times New Roman" panose="02020603050405020304" pitchFamily="18" charset="0"/>
                <a:ea typeface="Batang" panose="02030600000101010101" pitchFamily="18" charset="-127"/>
              </a:rPr>
              <a:t>cấp</a:t>
            </a:r>
            <a:endParaRPr lang="en-US" sz="2400" dirty="0">
              <a:effectLst/>
              <a:latin typeface="Times New Roman" panose="02020603050405020304" pitchFamily="18" charset="0"/>
              <a:ea typeface="Batang" panose="02030600000101010101" pitchFamily="18" charset="-127"/>
            </a:endParaRPr>
          </a:p>
        </p:txBody>
      </p:sp>
    </p:spTree>
    <p:extLst>
      <p:ext uri="{BB962C8B-B14F-4D97-AF65-F5344CB8AC3E}">
        <p14:creationId xmlns:p14="http://schemas.microsoft.com/office/powerpoint/2010/main" val="20545281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54EEB75-D12F-77AD-DFA2-C77F9D28CA18}"/>
              </a:ext>
            </a:extLst>
          </p:cNvPr>
          <p:cNvSpPr txBox="1"/>
          <p:nvPr/>
        </p:nvSpPr>
        <p:spPr>
          <a:xfrm>
            <a:off x="620485" y="635521"/>
            <a:ext cx="10689772" cy="830997"/>
          </a:xfrm>
          <a:prstGeom prst="rect">
            <a:avLst/>
          </a:prstGeom>
          <a:noFill/>
        </p:spPr>
        <p:txBody>
          <a:bodyPr wrap="square">
            <a:spAutoFit/>
          </a:bodyPr>
          <a:lstStyle/>
          <a:p>
            <a:pPr algn="just">
              <a:spcBef>
                <a:spcPts val="600"/>
              </a:spcBef>
              <a:buNone/>
            </a:pPr>
            <a:r>
              <a:rPr lang="pt-BR" sz="2400" b="1" i="1" dirty="0">
                <a:solidFill>
                  <a:srgbClr val="333333"/>
                </a:solidFill>
                <a:effectLst/>
                <a:latin typeface="Times New Roman" panose="02020603050405020304" pitchFamily="18" charset="0"/>
                <a:ea typeface="Batang" panose="02030600000101010101" pitchFamily="18" charset="-127"/>
              </a:rPr>
              <a:t>3.2.2. Phương pháp thống kê chất lượng sản phẩm trong trường hợp sản phẩm không được phân chia cấp chất lượng</a:t>
            </a:r>
            <a:endParaRPr lang="en-US" sz="2400" b="1" dirty="0">
              <a:effectLst/>
              <a:latin typeface="Times New Roman" panose="02020603050405020304" pitchFamily="18" charset="0"/>
              <a:ea typeface="Batang" panose="02030600000101010101" pitchFamily="18" charset="-127"/>
            </a:endParaRPr>
          </a:p>
        </p:txBody>
      </p:sp>
      <p:sp>
        <p:nvSpPr>
          <p:cNvPr id="9" name="TextBox 8">
            <a:extLst>
              <a:ext uri="{FF2B5EF4-FFF2-40B4-BE49-F238E27FC236}">
                <a16:creationId xmlns:a16="http://schemas.microsoft.com/office/drawing/2014/main" id="{1E46FE95-8E07-26C4-482D-CEB71F2F04DB}"/>
              </a:ext>
            </a:extLst>
          </p:cNvPr>
          <p:cNvSpPr txBox="1"/>
          <p:nvPr/>
        </p:nvSpPr>
        <p:spPr>
          <a:xfrm>
            <a:off x="859971" y="1898479"/>
            <a:ext cx="8991599" cy="1554272"/>
          </a:xfrm>
          <a:prstGeom prst="rect">
            <a:avLst/>
          </a:prstGeom>
          <a:noFill/>
        </p:spPr>
        <p:txBody>
          <a:bodyPr wrap="square">
            <a:spAutoFit/>
          </a:bodyPr>
          <a:lstStyle/>
          <a:p>
            <a:pPr indent="457200" algn="just">
              <a:spcBef>
                <a:spcPts val="600"/>
              </a:spcBef>
              <a:buNone/>
            </a:pPr>
            <a:r>
              <a:rPr lang="pt-BR" sz="2000" dirty="0">
                <a:solidFill>
                  <a:srgbClr val="333333"/>
                </a:solidFill>
                <a:effectLst/>
                <a:latin typeface="Times New Roman" panose="02020603050405020304" pitchFamily="18" charset="0"/>
                <a:ea typeface="Batang" panose="02030600000101010101" pitchFamily="18" charset="-127"/>
              </a:rPr>
              <a:t>Bước 1: Tính chỉ số chất lượng tổng hợp của sản phẩm (i</a:t>
            </a:r>
            <a:r>
              <a:rPr lang="pt-BR" sz="2000" baseline="-25000" dirty="0">
                <a:solidFill>
                  <a:srgbClr val="333333"/>
                </a:solidFill>
                <a:effectLst/>
                <a:latin typeface="Times New Roman" panose="02020603050405020304" pitchFamily="18" charset="0"/>
                <a:ea typeface="Batang" panose="02030600000101010101" pitchFamily="18" charset="-127"/>
              </a:rPr>
              <a:t>c</a:t>
            </a:r>
            <a:r>
              <a:rPr lang="pt-BR" sz="2000" dirty="0">
                <a:solidFill>
                  <a:srgbClr val="333333"/>
                </a:solidFill>
                <a:effectLst/>
                <a:latin typeface="Times New Roman" panose="02020603050405020304" pitchFamily="18" charset="0"/>
                <a:ea typeface="Batang" panose="02030600000101010101" pitchFamily="18" charset="-127"/>
              </a:rPr>
              <a:t>).</a:t>
            </a:r>
            <a:endParaRPr lang="en-US" sz="2000" dirty="0">
              <a:effectLst/>
              <a:latin typeface="Times New Roman" panose="02020603050405020304" pitchFamily="18" charset="0"/>
              <a:ea typeface="Batang" panose="02030600000101010101" pitchFamily="18" charset="-127"/>
            </a:endParaRPr>
          </a:p>
          <a:p>
            <a:pPr indent="457200" algn="just">
              <a:spcBef>
                <a:spcPts val="600"/>
              </a:spcBef>
              <a:buNone/>
            </a:pPr>
            <a:r>
              <a:rPr lang="pt-BR" sz="2000" dirty="0">
                <a:solidFill>
                  <a:srgbClr val="333333"/>
                </a:solidFill>
                <a:effectLst/>
                <a:latin typeface="Times New Roman" panose="02020603050405020304" pitchFamily="18" charset="0"/>
                <a:ea typeface="Batang" panose="02030600000101010101" pitchFamily="18" charset="-127"/>
              </a:rPr>
              <a:t>		i</a:t>
            </a:r>
            <a:r>
              <a:rPr lang="pt-BR" sz="2000" baseline="-25000" dirty="0">
                <a:solidFill>
                  <a:srgbClr val="333333"/>
                </a:solidFill>
                <a:effectLst/>
                <a:latin typeface="Times New Roman" panose="02020603050405020304" pitchFamily="18" charset="0"/>
                <a:ea typeface="Batang" panose="02030600000101010101" pitchFamily="18" charset="-127"/>
              </a:rPr>
              <a:t>c</a:t>
            </a:r>
            <a:r>
              <a:rPr lang="pt-BR" sz="2000" dirty="0">
                <a:solidFill>
                  <a:srgbClr val="333333"/>
                </a:solidFill>
                <a:effectLst/>
                <a:latin typeface="Times New Roman" panose="02020603050405020304" pitchFamily="18" charset="0"/>
                <a:ea typeface="Batang" panose="02030600000101010101" pitchFamily="18" charset="-127"/>
              </a:rPr>
              <a:t> = </a:t>
            </a:r>
            <a:r>
              <a:rPr lang="en-US" sz="2000" dirty="0">
                <a:solidFill>
                  <a:srgbClr val="333333"/>
                </a:solidFill>
                <a:effectLst/>
                <a:latin typeface="Times New Roman" panose="02020603050405020304" pitchFamily="18" charset="0"/>
                <a:ea typeface="Batang" panose="02030600000101010101" pitchFamily="18" charset="-127"/>
                <a:sym typeface="Symbol" panose="05050102010706020507" pitchFamily="18" charset="2"/>
              </a:rPr>
              <a:t></a:t>
            </a:r>
            <a:r>
              <a:rPr lang="pt-BR" sz="2000" dirty="0">
                <a:solidFill>
                  <a:srgbClr val="333333"/>
                </a:solidFill>
                <a:effectLst/>
                <a:latin typeface="Times New Roman" panose="02020603050405020304" pitchFamily="18" charset="0"/>
                <a:ea typeface="Batang" panose="02030600000101010101" pitchFamily="18" charset="-127"/>
              </a:rPr>
              <a:t>i</a:t>
            </a:r>
            <a:r>
              <a:rPr lang="pt-BR" sz="2000" baseline="-25000" dirty="0">
                <a:solidFill>
                  <a:srgbClr val="333333"/>
                </a:solidFill>
                <a:effectLst/>
                <a:latin typeface="Times New Roman" panose="02020603050405020304" pitchFamily="18" charset="0"/>
                <a:ea typeface="Batang" panose="02030600000101010101" pitchFamily="18" charset="-127"/>
              </a:rPr>
              <a:t>cj</a:t>
            </a:r>
            <a:endParaRPr lang="en-US" sz="2000" dirty="0">
              <a:effectLst/>
              <a:latin typeface="Times New Roman" panose="02020603050405020304" pitchFamily="18" charset="0"/>
              <a:ea typeface="Batang" panose="02030600000101010101" pitchFamily="18" charset="-127"/>
            </a:endParaRPr>
          </a:p>
          <a:p>
            <a:pPr indent="457200" algn="just">
              <a:spcBef>
                <a:spcPts val="600"/>
              </a:spcBef>
              <a:buNone/>
            </a:pPr>
            <a:r>
              <a:rPr lang="pt-BR" sz="2000" dirty="0">
                <a:solidFill>
                  <a:srgbClr val="333333"/>
                </a:solidFill>
                <a:effectLst/>
                <a:latin typeface="Times New Roman" panose="02020603050405020304" pitchFamily="18" charset="0"/>
                <a:ea typeface="Batang" panose="02030600000101010101" pitchFamily="18" charset="-127"/>
              </a:rPr>
              <a:t>Trong đó:</a:t>
            </a:r>
            <a:endParaRPr lang="en-US" sz="2000" dirty="0">
              <a:effectLst/>
              <a:latin typeface="Times New Roman" panose="02020603050405020304" pitchFamily="18" charset="0"/>
              <a:ea typeface="Batang" panose="02030600000101010101" pitchFamily="18" charset="-127"/>
            </a:endParaRPr>
          </a:p>
          <a:p>
            <a:pPr indent="457200" algn="just">
              <a:spcBef>
                <a:spcPts val="600"/>
              </a:spcBef>
              <a:buNone/>
            </a:pPr>
            <a:r>
              <a:rPr lang="pt-BR" sz="2000" dirty="0">
                <a:solidFill>
                  <a:srgbClr val="333333"/>
                </a:solidFill>
                <a:effectLst/>
                <a:latin typeface="Times New Roman" panose="02020603050405020304" pitchFamily="18" charset="0"/>
                <a:ea typeface="Batang" panose="02030600000101010101" pitchFamily="18" charset="-127"/>
              </a:rPr>
              <a:t>i</a:t>
            </a:r>
            <a:r>
              <a:rPr lang="pt-BR" sz="2000" baseline="-25000" dirty="0">
                <a:solidFill>
                  <a:srgbClr val="333333"/>
                </a:solidFill>
                <a:effectLst/>
                <a:latin typeface="Times New Roman" panose="02020603050405020304" pitchFamily="18" charset="0"/>
                <a:ea typeface="Batang" panose="02030600000101010101" pitchFamily="18" charset="-127"/>
              </a:rPr>
              <a:t>cj  </a:t>
            </a:r>
            <a:r>
              <a:rPr lang="pt-BR" sz="2000" dirty="0">
                <a:solidFill>
                  <a:srgbClr val="333333"/>
                </a:solidFill>
                <a:effectLst/>
                <a:latin typeface="Times New Roman" panose="02020603050405020304" pitchFamily="18" charset="0"/>
                <a:ea typeface="Batang" panose="02030600000101010101" pitchFamily="18" charset="-127"/>
              </a:rPr>
              <a:t>- Là chỉ số chất lượng, </a:t>
            </a:r>
            <a:r>
              <a:rPr lang="en-US" sz="2000" dirty="0">
                <a:solidFill>
                  <a:srgbClr val="333333"/>
                </a:solidFill>
                <a:effectLst/>
                <a:latin typeface="Times New Roman" panose="02020603050405020304" pitchFamily="18" charset="0"/>
                <a:ea typeface="Batang" panose="02030600000101010101" pitchFamily="18" charset="-127"/>
                <a:sym typeface="Symbol" panose="05050102010706020507" pitchFamily="18" charset="2"/>
              </a:rPr>
              <a:t></a:t>
            </a:r>
            <a:r>
              <a:rPr lang="pt-BR" sz="2000" dirty="0">
                <a:solidFill>
                  <a:srgbClr val="333333"/>
                </a:solidFill>
                <a:effectLst/>
                <a:latin typeface="Times New Roman" panose="02020603050405020304" pitchFamily="18" charset="0"/>
                <a:ea typeface="Batang" panose="02030600000101010101" pitchFamily="18" charset="-127"/>
              </a:rPr>
              <a:t> - Tích số</a:t>
            </a:r>
            <a:endParaRPr lang="en-US" sz="2000" dirty="0">
              <a:effectLst/>
              <a:latin typeface="Times New Roman" panose="02020603050405020304" pitchFamily="18" charset="0"/>
              <a:ea typeface="Batang" panose="02030600000101010101" pitchFamily="18" charset="-127"/>
            </a:endParaRPr>
          </a:p>
        </p:txBody>
      </p:sp>
    </p:spTree>
    <p:extLst>
      <p:ext uri="{BB962C8B-B14F-4D97-AF65-F5344CB8AC3E}">
        <p14:creationId xmlns:p14="http://schemas.microsoft.com/office/powerpoint/2010/main" val="12571409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6550822-FC2A-E048-2AC1-13ACF8BA5B6E}"/>
              </a:ext>
            </a:extLst>
          </p:cNvPr>
          <p:cNvSpPr txBox="1"/>
          <p:nvPr/>
        </p:nvSpPr>
        <p:spPr>
          <a:xfrm>
            <a:off x="2035628" y="615806"/>
            <a:ext cx="8556171" cy="477054"/>
          </a:xfrm>
          <a:prstGeom prst="rect">
            <a:avLst/>
          </a:prstGeom>
          <a:noFill/>
        </p:spPr>
        <p:txBody>
          <a:bodyPr wrap="square">
            <a:spAutoFit/>
          </a:bodyPr>
          <a:lstStyle/>
          <a:p>
            <a:pPr algn="just">
              <a:spcBef>
                <a:spcPts val="600"/>
              </a:spcBef>
              <a:buNone/>
            </a:pPr>
            <a:r>
              <a:rPr lang="pt-BR" sz="2500" dirty="0">
                <a:solidFill>
                  <a:srgbClr val="333333"/>
                </a:solidFill>
                <a:effectLst/>
                <a:latin typeface="Times New Roman" panose="02020603050405020304" pitchFamily="18" charset="0"/>
                <a:ea typeface="Batang" panose="02030600000101010101" pitchFamily="18" charset="-127"/>
              </a:rPr>
              <a:t>Ví dụ: Có kết quả kiểm tra chất lượng các tiêu chuẩn sản phẩm i:</a:t>
            </a:r>
            <a:endParaRPr lang="en-US" sz="2500" dirty="0">
              <a:effectLst/>
              <a:latin typeface="Times New Roman" panose="02020603050405020304" pitchFamily="18" charset="0"/>
              <a:ea typeface="Batang" panose="02030600000101010101" pitchFamily="18" charset="-127"/>
            </a:endParaRPr>
          </a:p>
        </p:txBody>
      </p:sp>
      <p:graphicFrame>
        <p:nvGraphicFramePr>
          <p:cNvPr id="8" name="Table 7">
            <a:extLst>
              <a:ext uri="{FF2B5EF4-FFF2-40B4-BE49-F238E27FC236}">
                <a16:creationId xmlns:a16="http://schemas.microsoft.com/office/drawing/2014/main" id="{F979215A-C8F0-B8FF-6DA3-D86167E1BB74}"/>
              </a:ext>
            </a:extLst>
          </p:cNvPr>
          <p:cNvGraphicFramePr>
            <a:graphicFrameLocks noGrp="1"/>
          </p:cNvGraphicFramePr>
          <p:nvPr>
            <p:extLst>
              <p:ext uri="{D42A27DB-BD31-4B8C-83A1-F6EECF244321}">
                <p14:modId xmlns:p14="http://schemas.microsoft.com/office/powerpoint/2010/main" val="1642339073"/>
              </p:ext>
            </p:extLst>
          </p:nvPr>
        </p:nvGraphicFramePr>
        <p:xfrm>
          <a:off x="816430" y="1382487"/>
          <a:ext cx="10526484" cy="4746172"/>
        </p:xfrm>
        <a:graphic>
          <a:graphicData uri="http://schemas.openxmlformats.org/drawingml/2006/table">
            <a:tbl>
              <a:tblPr firstRow="1" firstCol="1" lastRow="1" lastCol="1" bandRow="1" bandCol="1">
                <a:tableStyleId>{5C22544A-7EE6-4342-B048-85BDC9FD1C3A}</a:tableStyleId>
              </a:tblPr>
              <a:tblGrid>
                <a:gridCol w="3866618">
                  <a:extLst>
                    <a:ext uri="{9D8B030D-6E8A-4147-A177-3AD203B41FA5}">
                      <a16:colId xmlns:a16="http://schemas.microsoft.com/office/drawing/2014/main" val="1562064519"/>
                    </a:ext>
                  </a:extLst>
                </a:gridCol>
                <a:gridCol w="2362996">
                  <a:extLst>
                    <a:ext uri="{9D8B030D-6E8A-4147-A177-3AD203B41FA5}">
                      <a16:colId xmlns:a16="http://schemas.microsoft.com/office/drawing/2014/main" val="3780094567"/>
                    </a:ext>
                  </a:extLst>
                </a:gridCol>
                <a:gridCol w="2362996">
                  <a:extLst>
                    <a:ext uri="{9D8B030D-6E8A-4147-A177-3AD203B41FA5}">
                      <a16:colId xmlns:a16="http://schemas.microsoft.com/office/drawing/2014/main" val="2775903452"/>
                    </a:ext>
                  </a:extLst>
                </a:gridCol>
                <a:gridCol w="1933874">
                  <a:extLst>
                    <a:ext uri="{9D8B030D-6E8A-4147-A177-3AD203B41FA5}">
                      <a16:colId xmlns:a16="http://schemas.microsoft.com/office/drawing/2014/main" val="4256928605"/>
                    </a:ext>
                  </a:extLst>
                </a:gridCol>
              </a:tblGrid>
              <a:tr h="651805">
                <a:tc rowSpan="2">
                  <a:txBody>
                    <a:bodyPr/>
                    <a:lstStyle/>
                    <a:p>
                      <a:pPr algn="ctr">
                        <a:spcBef>
                          <a:spcPts val="600"/>
                        </a:spcBef>
                        <a:buNone/>
                      </a:pPr>
                      <a:r>
                        <a:rPr lang="en-US" sz="2400" dirty="0" err="1">
                          <a:effectLst/>
                        </a:rPr>
                        <a:t>Tiêu</a:t>
                      </a:r>
                      <a:r>
                        <a:rPr lang="en-US" sz="2400" dirty="0">
                          <a:effectLst/>
                        </a:rPr>
                        <a:t> </a:t>
                      </a:r>
                      <a:r>
                        <a:rPr lang="en-US" sz="2400" dirty="0" err="1">
                          <a:effectLst/>
                        </a:rPr>
                        <a:t>chuẩn</a:t>
                      </a:r>
                      <a:endParaRPr lang="en-US" sz="2400" dirty="0">
                        <a:effectLst/>
                        <a:latin typeface="Times New Roman" panose="02020603050405020304" pitchFamily="18" charset="0"/>
                        <a:ea typeface="Batang" panose="02030600000101010101" pitchFamily="18" charset="-127"/>
                      </a:endParaRPr>
                    </a:p>
                  </a:txBody>
                  <a:tcPr marL="68580" marR="68580" marT="0" marB="0"/>
                </a:tc>
                <a:tc gridSpan="2">
                  <a:txBody>
                    <a:bodyPr/>
                    <a:lstStyle/>
                    <a:p>
                      <a:pPr algn="ctr">
                        <a:spcBef>
                          <a:spcPts val="600"/>
                        </a:spcBef>
                        <a:buNone/>
                      </a:pPr>
                      <a:r>
                        <a:rPr lang="en-US" sz="2400">
                          <a:effectLst/>
                        </a:rPr>
                        <a:t>Điểm chất lượng đạt được</a:t>
                      </a:r>
                      <a:endParaRPr lang="en-US" sz="2400">
                        <a:effectLst/>
                        <a:latin typeface="Times New Roman" panose="02020603050405020304" pitchFamily="18" charset="0"/>
                        <a:ea typeface="Batang" panose="02030600000101010101" pitchFamily="18" charset="-127"/>
                      </a:endParaRPr>
                    </a:p>
                  </a:txBody>
                  <a:tcPr marL="68580" marR="68580" marT="0" marB="0"/>
                </a:tc>
                <a:tc hMerge="1">
                  <a:txBody>
                    <a:bodyPr/>
                    <a:lstStyle/>
                    <a:p>
                      <a:endParaRPr lang="en-US"/>
                    </a:p>
                  </a:txBody>
                  <a:tcPr/>
                </a:tc>
                <a:tc rowSpan="2">
                  <a:txBody>
                    <a:bodyPr/>
                    <a:lstStyle/>
                    <a:p>
                      <a:pPr algn="ctr">
                        <a:spcBef>
                          <a:spcPts val="600"/>
                        </a:spcBef>
                        <a:buNone/>
                      </a:pPr>
                      <a:r>
                        <a:rPr lang="en-US" sz="2400">
                          <a:effectLst/>
                        </a:rPr>
                        <a:t>i</a:t>
                      </a:r>
                      <a:r>
                        <a:rPr lang="en-US" sz="2400" baseline="-25000">
                          <a:effectLst/>
                        </a:rPr>
                        <a:t>cj</a:t>
                      </a:r>
                      <a:endParaRPr lang="en-US" sz="2400">
                        <a:effectLst/>
                        <a:latin typeface="Times New Roman" panose="02020603050405020304" pitchFamily="18" charset="0"/>
                        <a:ea typeface="Batang" panose="02030600000101010101" pitchFamily="18" charset="-127"/>
                      </a:endParaRPr>
                    </a:p>
                  </a:txBody>
                  <a:tcPr marL="68580" marR="68580" marT="0" marB="0"/>
                </a:tc>
                <a:extLst>
                  <a:ext uri="{0D108BD9-81ED-4DB2-BD59-A6C34878D82A}">
                    <a16:rowId xmlns:a16="http://schemas.microsoft.com/office/drawing/2014/main" val="2855398361"/>
                  </a:ext>
                </a:extLst>
              </a:tr>
              <a:tr h="680965">
                <a:tc vMerge="1">
                  <a:txBody>
                    <a:bodyPr/>
                    <a:lstStyle/>
                    <a:p>
                      <a:endParaRPr lang="en-US"/>
                    </a:p>
                  </a:txBody>
                  <a:tcPr/>
                </a:tc>
                <a:tc>
                  <a:txBody>
                    <a:bodyPr/>
                    <a:lstStyle/>
                    <a:p>
                      <a:pPr algn="ctr">
                        <a:spcBef>
                          <a:spcPts val="600"/>
                        </a:spcBef>
                        <a:buNone/>
                      </a:pPr>
                      <a:r>
                        <a:rPr lang="en-US" sz="2400">
                          <a:effectLst/>
                        </a:rPr>
                        <a:t>Kỳ gốc</a:t>
                      </a:r>
                      <a:endParaRPr lang="en-US" sz="2400">
                        <a:effectLst/>
                        <a:latin typeface="Times New Roman" panose="02020603050405020304" pitchFamily="18" charset="0"/>
                        <a:ea typeface="Batang" panose="02030600000101010101" pitchFamily="18" charset="-127"/>
                      </a:endParaRPr>
                    </a:p>
                  </a:txBody>
                  <a:tcPr marL="68580" marR="68580" marT="0" marB="0"/>
                </a:tc>
                <a:tc>
                  <a:txBody>
                    <a:bodyPr/>
                    <a:lstStyle/>
                    <a:p>
                      <a:pPr algn="ctr">
                        <a:spcBef>
                          <a:spcPts val="600"/>
                        </a:spcBef>
                        <a:buNone/>
                      </a:pPr>
                      <a:r>
                        <a:rPr lang="en-US" sz="2400">
                          <a:effectLst/>
                        </a:rPr>
                        <a:t>Kỳ báo cáo</a:t>
                      </a:r>
                      <a:endParaRPr lang="en-US" sz="2400">
                        <a:effectLst/>
                        <a:latin typeface="Times New Roman" panose="02020603050405020304" pitchFamily="18" charset="0"/>
                        <a:ea typeface="Batang" panose="02030600000101010101" pitchFamily="18" charset="-127"/>
                      </a:endParaRPr>
                    </a:p>
                  </a:txBody>
                  <a:tcPr marL="68580" marR="68580" marT="0" marB="0"/>
                </a:tc>
                <a:tc vMerge="1">
                  <a:txBody>
                    <a:bodyPr/>
                    <a:lstStyle/>
                    <a:p>
                      <a:endParaRPr lang="en-US"/>
                    </a:p>
                  </a:txBody>
                  <a:tcPr/>
                </a:tc>
                <a:extLst>
                  <a:ext uri="{0D108BD9-81ED-4DB2-BD59-A6C34878D82A}">
                    <a16:rowId xmlns:a16="http://schemas.microsoft.com/office/drawing/2014/main" val="712594985"/>
                  </a:ext>
                </a:extLst>
              </a:tr>
              <a:tr h="842201">
                <a:tc>
                  <a:txBody>
                    <a:bodyPr/>
                    <a:lstStyle/>
                    <a:p>
                      <a:pPr>
                        <a:spcBef>
                          <a:spcPts val="600"/>
                        </a:spcBef>
                        <a:buNone/>
                      </a:pPr>
                      <a:r>
                        <a:rPr lang="en-US" sz="2400">
                          <a:effectLst/>
                        </a:rPr>
                        <a:t>1. Chất lượng nguyên liệu</a:t>
                      </a:r>
                      <a:endParaRPr lang="en-US" sz="2400">
                        <a:effectLst/>
                        <a:latin typeface="Times New Roman" panose="02020603050405020304" pitchFamily="18" charset="0"/>
                        <a:ea typeface="Batang" panose="02030600000101010101" pitchFamily="18" charset="-127"/>
                      </a:endParaRPr>
                    </a:p>
                  </a:txBody>
                  <a:tcPr marL="68580" marR="68580" marT="0" marB="0" anchor="ctr"/>
                </a:tc>
                <a:tc>
                  <a:txBody>
                    <a:bodyPr/>
                    <a:lstStyle/>
                    <a:p>
                      <a:pPr algn="ctr">
                        <a:spcBef>
                          <a:spcPts val="600"/>
                        </a:spcBef>
                        <a:buNone/>
                      </a:pPr>
                      <a:r>
                        <a:rPr lang="en-US" sz="2400" dirty="0">
                          <a:effectLst/>
                        </a:rPr>
                        <a:t>80</a:t>
                      </a:r>
                      <a:endParaRPr lang="en-US" sz="2400" dirty="0">
                        <a:effectLst/>
                        <a:latin typeface="Times New Roman" panose="02020603050405020304" pitchFamily="18" charset="0"/>
                        <a:ea typeface="Batang" panose="02030600000101010101" pitchFamily="18" charset="-127"/>
                      </a:endParaRPr>
                    </a:p>
                  </a:txBody>
                  <a:tcPr marL="68580" marR="68580" marT="0" marB="0"/>
                </a:tc>
                <a:tc>
                  <a:txBody>
                    <a:bodyPr/>
                    <a:lstStyle/>
                    <a:p>
                      <a:pPr algn="ctr">
                        <a:spcBef>
                          <a:spcPts val="600"/>
                        </a:spcBef>
                        <a:buNone/>
                      </a:pPr>
                      <a:r>
                        <a:rPr lang="en-US" sz="2400">
                          <a:effectLst/>
                        </a:rPr>
                        <a:t>82</a:t>
                      </a:r>
                      <a:endParaRPr lang="en-US" sz="2400">
                        <a:effectLst/>
                        <a:latin typeface="Times New Roman" panose="02020603050405020304" pitchFamily="18" charset="0"/>
                        <a:ea typeface="Batang" panose="02030600000101010101" pitchFamily="18" charset="-127"/>
                      </a:endParaRPr>
                    </a:p>
                  </a:txBody>
                  <a:tcPr marL="68580" marR="68580" marT="0" marB="0"/>
                </a:tc>
                <a:tc>
                  <a:txBody>
                    <a:bodyPr/>
                    <a:lstStyle/>
                    <a:p>
                      <a:pPr algn="ctr">
                        <a:spcBef>
                          <a:spcPts val="600"/>
                        </a:spcBef>
                        <a:buNone/>
                      </a:pPr>
                      <a:r>
                        <a:rPr lang="en-US" sz="2400">
                          <a:effectLst/>
                        </a:rPr>
                        <a:t>1,025</a:t>
                      </a:r>
                      <a:endParaRPr lang="en-US" sz="2400">
                        <a:effectLst/>
                        <a:latin typeface="Times New Roman" panose="02020603050405020304" pitchFamily="18" charset="0"/>
                        <a:ea typeface="Batang" panose="02030600000101010101" pitchFamily="18" charset="-127"/>
                      </a:endParaRPr>
                    </a:p>
                  </a:txBody>
                  <a:tcPr marL="68580" marR="68580" marT="0" marB="0"/>
                </a:tc>
                <a:extLst>
                  <a:ext uri="{0D108BD9-81ED-4DB2-BD59-A6C34878D82A}">
                    <a16:rowId xmlns:a16="http://schemas.microsoft.com/office/drawing/2014/main" val="2489055422"/>
                  </a:ext>
                </a:extLst>
              </a:tr>
              <a:tr h="842201">
                <a:tc>
                  <a:txBody>
                    <a:bodyPr/>
                    <a:lstStyle/>
                    <a:p>
                      <a:pPr>
                        <a:spcBef>
                          <a:spcPts val="600"/>
                        </a:spcBef>
                        <a:buNone/>
                      </a:pPr>
                      <a:r>
                        <a:rPr lang="pt-BR" sz="2400">
                          <a:effectLst/>
                        </a:rPr>
                        <a:t>2. Hình thức sản phẩm</a:t>
                      </a:r>
                      <a:endParaRPr lang="en-US" sz="2400">
                        <a:effectLst/>
                        <a:latin typeface="Times New Roman" panose="02020603050405020304" pitchFamily="18" charset="0"/>
                        <a:ea typeface="Batang" panose="02030600000101010101" pitchFamily="18" charset="-127"/>
                      </a:endParaRPr>
                    </a:p>
                  </a:txBody>
                  <a:tcPr marL="68580" marR="68580" marT="0" marB="0" anchor="ctr"/>
                </a:tc>
                <a:tc>
                  <a:txBody>
                    <a:bodyPr/>
                    <a:lstStyle/>
                    <a:p>
                      <a:pPr algn="ctr">
                        <a:spcBef>
                          <a:spcPts val="600"/>
                        </a:spcBef>
                        <a:buNone/>
                      </a:pPr>
                      <a:r>
                        <a:rPr lang="en-US" sz="2400" dirty="0">
                          <a:effectLst/>
                        </a:rPr>
                        <a:t>20</a:t>
                      </a:r>
                      <a:endParaRPr lang="en-US" sz="2400" dirty="0">
                        <a:effectLst/>
                        <a:latin typeface="Times New Roman" panose="02020603050405020304" pitchFamily="18" charset="0"/>
                        <a:ea typeface="Batang" panose="02030600000101010101" pitchFamily="18" charset="-127"/>
                      </a:endParaRPr>
                    </a:p>
                  </a:txBody>
                  <a:tcPr marL="68580" marR="68580" marT="0" marB="0"/>
                </a:tc>
                <a:tc>
                  <a:txBody>
                    <a:bodyPr/>
                    <a:lstStyle/>
                    <a:p>
                      <a:pPr algn="ctr">
                        <a:spcBef>
                          <a:spcPts val="600"/>
                        </a:spcBef>
                        <a:buNone/>
                      </a:pPr>
                      <a:r>
                        <a:rPr lang="en-US" sz="2400" dirty="0">
                          <a:effectLst/>
                        </a:rPr>
                        <a:t>22</a:t>
                      </a:r>
                      <a:endParaRPr lang="en-US" sz="2400" dirty="0">
                        <a:effectLst/>
                        <a:latin typeface="Times New Roman" panose="02020603050405020304" pitchFamily="18" charset="0"/>
                        <a:ea typeface="Batang" panose="02030600000101010101" pitchFamily="18" charset="-127"/>
                      </a:endParaRPr>
                    </a:p>
                  </a:txBody>
                  <a:tcPr marL="68580" marR="68580" marT="0" marB="0"/>
                </a:tc>
                <a:tc>
                  <a:txBody>
                    <a:bodyPr/>
                    <a:lstStyle/>
                    <a:p>
                      <a:pPr algn="ctr">
                        <a:spcBef>
                          <a:spcPts val="600"/>
                        </a:spcBef>
                        <a:buNone/>
                      </a:pPr>
                      <a:r>
                        <a:rPr lang="en-US" sz="2400">
                          <a:effectLst/>
                        </a:rPr>
                        <a:t>1,1</a:t>
                      </a:r>
                      <a:endParaRPr lang="en-US" sz="2400">
                        <a:effectLst/>
                        <a:latin typeface="Times New Roman" panose="02020603050405020304" pitchFamily="18" charset="0"/>
                        <a:ea typeface="Batang" panose="02030600000101010101" pitchFamily="18" charset="-127"/>
                      </a:endParaRPr>
                    </a:p>
                  </a:txBody>
                  <a:tcPr marL="68580" marR="68580" marT="0" marB="0"/>
                </a:tc>
                <a:extLst>
                  <a:ext uri="{0D108BD9-81ED-4DB2-BD59-A6C34878D82A}">
                    <a16:rowId xmlns:a16="http://schemas.microsoft.com/office/drawing/2014/main" val="2419039507"/>
                  </a:ext>
                </a:extLst>
              </a:tr>
              <a:tr h="864500">
                <a:tc>
                  <a:txBody>
                    <a:bodyPr/>
                    <a:lstStyle/>
                    <a:p>
                      <a:pPr>
                        <a:spcBef>
                          <a:spcPts val="600"/>
                        </a:spcBef>
                        <a:buNone/>
                      </a:pPr>
                      <a:r>
                        <a:rPr lang="pt-BR" sz="2400">
                          <a:effectLst/>
                        </a:rPr>
                        <a:t>3. Màu sắc sản phẩm</a:t>
                      </a:r>
                      <a:endParaRPr lang="en-US" sz="2400">
                        <a:effectLst/>
                        <a:latin typeface="Times New Roman" panose="02020603050405020304" pitchFamily="18" charset="0"/>
                        <a:ea typeface="Batang" panose="02030600000101010101" pitchFamily="18" charset="-127"/>
                      </a:endParaRPr>
                    </a:p>
                  </a:txBody>
                  <a:tcPr marL="68580" marR="68580" marT="0" marB="0" anchor="ctr"/>
                </a:tc>
                <a:tc>
                  <a:txBody>
                    <a:bodyPr/>
                    <a:lstStyle/>
                    <a:p>
                      <a:pPr algn="ctr">
                        <a:spcBef>
                          <a:spcPts val="600"/>
                        </a:spcBef>
                        <a:buNone/>
                      </a:pPr>
                      <a:r>
                        <a:rPr lang="en-US" sz="2400">
                          <a:effectLst/>
                        </a:rPr>
                        <a:t>10</a:t>
                      </a:r>
                      <a:endParaRPr lang="en-US" sz="2400">
                        <a:effectLst/>
                        <a:latin typeface="Times New Roman" panose="02020603050405020304" pitchFamily="18" charset="0"/>
                        <a:ea typeface="Batang" panose="02030600000101010101" pitchFamily="18" charset="-127"/>
                      </a:endParaRPr>
                    </a:p>
                  </a:txBody>
                  <a:tcPr marL="68580" marR="68580" marT="0" marB="0"/>
                </a:tc>
                <a:tc>
                  <a:txBody>
                    <a:bodyPr/>
                    <a:lstStyle/>
                    <a:p>
                      <a:pPr algn="ctr">
                        <a:spcBef>
                          <a:spcPts val="600"/>
                        </a:spcBef>
                        <a:buNone/>
                      </a:pPr>
                      <a:r>
                        <a:rPr lang="en-US" sz="2400" dirty="0">
                          <a:effectLst/>
                        </a:rPr>
                        <a:t>10</a:t>
                      </a:r>
                      <a:endParaRPr lang="en-US" sz="2400" dirty="0">
                        <a:effectLst/>
                        <a:latin typeface="Times New Roman" panose="02020603050405020304" pitchFamily="18" charset="0"/>
                        <a:ea typeface="Batang" panose="02030600000101010101" pitchFamily="18" charset="-127"/>
                      </a:endParaRPr>
                    </a:p>
                  </a:txBody>
                  <a:tcPr marL="68580" marR="68580" marT="0" marB="0"/>
                </a:tc>
                <a:tc>
                  <a:txBody>
                    <a:bodyPr/>
                    <a:lstStyle/>
                    <a:p>
                      <a:pPr algn="ctr">
                        <a:spcBef>
                          <a:spcPts val="600"/>
                        </a:spcBef>
                        <a:buNone/>
                      </a:pPr>
                      <a:r>
                        <a:rPr lang="en-US" sz="2400" dirty="0">
                          <a:effectLst/>
                        </a:rPr>
                        <a:t>1,0</a:t>
                      </a:r>
                      <a:endParaRPr lang="en-US" sz="2400" dirty="0">
                        <a:effectLst/>
                        <a:latin typeface="Times New Roman" panose="02020603050405020304" pitchFamily="18" charset="0"/>
                        <a:ea typeface="Batang" panose="02030600000101010101" pitchFamily="18" charset="-127"/>
                      </a:endParaRPr>
                    </a:p>
                  </a:txBody>
                  <a:tcPr marL="68580" marR="68580" marT="0" marB="0"/>
                </a:tc>
                <a:extLst>
                  <a:ext uri="{0D108BD9-81ED-4DB2-BD59-A6C34878D82A}">
                    <a16:rowId xmlns:a16="http://schemas.microsoft.com/office/drawing/2014/main" val="2742784013"/>
                  </a:ext>
                </a:extLst>
              </a:tr>
              <a:tr h="864500">
                <a:tc>
                  <a:txBody>
                    <a:bodyPr/>
                    <a:lstStyle/>
                    <a:p>
                      <a:pPr>
                        <a:spcBef>
                          <a:spcPts val="600"/>
                        </a:spcBef>
                        <a:buNone/>
                      </a:pPr>
                      <a:r>
                        <a:rPr lang="en-US" sz="2400">
                          <a:effectLst/>
                        </a:rPr>
                        <a:t>4. An toàn khi sử dụng</a:t>
                      </a:r>
                      <a:endParaRPr lang="en-US" sz="2400">
                        <a:effectLst/>
                        <a:latin typeface="Times New Roman" panose="02020603050405020304" pitchFamily="18" charset="0"/>
                        <a:ea typeface="Batang" panose="02030600000101010101" pitchFamily="18" charset="-127"/>
                      </a:endParaRPr>
                    </a:p>
                  </a:txBody>
                  <a:tcPr marL="68580" marR="68580" marT="0" marB="0" anchor="ctr"/>
                </a:tc>
                <a:tc>
                  <a:txBody>
                    <a:bodyPr/>
                    <a:lstStyle/>
                    <a:p>
                      <a:pPr algn="ctr">
                        <a:spcBef>
                          <a:spcPts val="600"/>
                        </a:spcBef>
                        <a:buNone/>
                      </a:pPr>
                      <a:r>
                        <a:rPr lang="en-US" sz="2400">
                          <a:effectLst/>
                        </a:rPr>
                        <a:t>15</a:t>
                      </a:r>
                      <a:endParaRPr lang="en-US" sz="2400">
                        <a:effectLst/>
                        <a:latin typeface="Times New Roman" panose="02020603050405020304" pitchFamily="18" charset="0"/>
                        <a:ea typeface="Batang" panose="02030600000101010101" pitchFamily="18" charset="-127"/>
                      </a:endParaRPr>
                    </a:p>
                  </a:txBody>
                  <a:tcPr marL="68580" marR="68580" marT="0" marB="0"/>
                </a:tc>
                <a:tc>
                  <a:txBody>
                    <a:bodyPr/>
                    <a:lstStyle/>
                    <a:p>
                      <a:pPr algn="ctr">
                        <a:spcBef>
                          <a:spcPts val="600"/>
                        </a:spcBef>
                        <a:buNone/>
                      </a:pPr>
                      <a:r>
                        <a:rPr lang="en-US" sz="2400">
                          <a:effectLst/>
                        </a:rPr>
                        <a:t>16</a:t>
                      </a:r>
                      <a:endParaRPr lang="en-US" sz="2400">
                        <a:effectLst/>
                        <a:latin typeface="Times New Roman" panose="02020603050405020304" pitchFamily="18" charset="0"/>
                        <a:ea typeface="Batang" panose="02030600000101010101" pitchFamily="18" charset="-127"/>
                      </a:endParaRPr>
                    </a:p>
                  </a:txBody>
                  <a:tcPr marL="68580" marR="68580" marT="0" marB="0"/>
                </a:tc>
                <a:tc>
                  <a:txBody>
                    <a:bodyPr/>
                    <a:lstStyle/>
                    <a:p>
                      <a:pPr algn="ctr">
                        <a:spcBef>
                          <a:spcPts val="600"/>
                        </a:spcBef>
                        <a:buNone/>
                      </a:pPr>
                      <a:r>
                        <a:rPr lang="en-US" sz="2400" dirty="0">
                          <a:effectLst/>
                        </a:rPr>
                        <a:t>1,066</a:t>
                      </a:r>
                      <a:endParaRPr lang="en-US" sz="2400" dirty="0">
                        <a:effectLst/>
                        <a:latin typeface="Times New Roman" panose="02020603050405020304" pitchFamily="18" charset="0"/>
                        <a:ea typeface="Batang" panose="02030600000101010101" pitchFamily="18" charset="-127"/>
                      </a:endParaRPr>
                    </a:p>
                  </a:txBody>
                  <a:tcPr marL="68580" marR="68580" marT="0" marB="0"/>
                </a:tc>
                <a:extLst>
                  <a:ext uri="{0D108BD9-81ED-4DB2-BD59-A6C34878D82A}">
                    <a16:rowId xmlns:a16="http://schemas.microsoft.com/office/drawing/2014/main" val="3060815829"/>
                  </a:ext>
                </a:extLst>
              </a:tr>
            </a:tbl>
          </a:graphicData>
        </a:graphic>
      </p:graphicFrame>
    </p:spTree>
    <p:extLst>
      <p:ext uri="{BB962C8B-B14F-4D97-AF65-F5344CB8AC3E}">
        <p14:creationId xmlns:p14="http://schemas.microsoft.com/office/powerpoint/2010/main" val="3753550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10">
            <a:extLst>
              <a:ext uri="{FF2B5EF4-FFF2-40B4-BE49-F238E27FC236}">
                <a16:creationId xmlns:a16="http://schemas.microsoft.com/office/drawing/2014/main" id="{35157351-7E30-E33B-9CDD-8E70BC3EAD83}"/>
              </a:ext>
            </a:extLst>
          </p:cNvPr>
          <p:cNvSpPr>
            <a:spLocks noChangeArrowheads="1"/>
          </p:cNvSpPr>
          <p:nvPr/>
        </p:nvSpPr>
        <p:spPr bwMode="auto">
          <a:xfrm>
            <a:off x="751114" y="172507"/>
            <a:ext cx="10820400"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7200" algn="ctr" defTabSz="914400" rtl="0" eaLnBrk="0" fontAlgn="base" latinLnBrk="0" hangingPunct="0">
              <a:lnSpc>
                <a:spcPct val="100000"/>
              </a:lnSpc>
              <a:spcBef>
                <a:spcPct val="0"/>
              </a:spcBef>
              <a:spcAft>
                <a:spcPct val="0"/>
              </a:spcAft>
              <a:buClrTx/>
              <a:buSzTx/>
              <a:buFontTx/>
              <a:buNone/>
              <a:tabLst/>
            </a:pPr>
            <a:r>
              <a:rPr kumimoji="0" lang="en-US" altLang="ko-KR" sz="2500" b="0" i="0" u="none" strike="noStrike" cap="none" normalizeH="0" baseline="0" dirty="0" err="1">
                <a:ln>
                  <a:noFill/>
                </a:ln>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Bước</a:t>
            </a:r>
            <a:r>
              <a:rPr kumimoji="0" lang="en-US" altLang="ko-KR" sz="2500" b="0" i="0" u="none" strike="noStrike" cap="none" normalizeH="0" baseline="0" dirty="0">
                <a:ln>
                  <a:noFill/>
                </a:ln>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2: </a:t>
            </a:r>
            <a:r>
              <a:rPr kumimoji="0" lang="en-US" altLang="ko-KR" sz="2500" b="0" i="0" u="none" strike="noStrike" cap="none" normalizeH="0" baseline="0" dirty="0" err="1">
                <a:ln>
                  <a:noFill/>
                </a:ln>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Nghiên</a:t>
            </a:r>
            <a:r>
              <a:rPr kumimoji="0" lang="en-US" altLang="ko-KR" sz="2500" b="0" i="0" u="none" strike="noStrike" cap="none" normalizeH="0" baseline="0" dirty="0">
                <a:ln>
                  <a:noFill/>
                </a:ln>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ko-KR" sz="2500" b="0" i="0" u="none" strike="noStrike" cap="none" normalizeH="0" baseline="0" dirty="0" err="1">
                <a:ln>
                  <a:noFill/>
                </a:ln>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cứu</a:t>
            </a:r>
            <a:r>
              <a:rPr kumimoji="0" lang="en-US" altLang="ko-KR" sz="2500" b="0" i="0" u="none" strike="noStrike" cap="none" normalizeH="0" baseline="0" dirty="0">
                <a:ln>
                  <a:noFill/>
                </a:ln>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ko-KR" sz="2500" b="0" i="0" u="none" strike="noStrike" cap="none" normalizeH="0" baseline="0" dirty="0" err="1">
                <a:ln>
                  <a:noFill/>
                </a:ln>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chất</a:t>
            </a:r>
            <a:r>
              <a:rPr kumimoji="0" lang="en-US" altLang="ko-KR" sz="2500" b="0" i="0" u="none" strike="noStrike" cap="none" normalizeH="0" baseline="0" dirty="0">
                <a:ln>
                  <a:noFill/>
                </a:ln>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ko-KR" sz="2500" b="0" i="0" u="none" strike="noStrike" cap="none" normalizeH="0" baseline="0" dirty="0" err="1">
                <a:ln>
                  <a:noFill/>
                </a:ln>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lượng</a:t>
            </a:r>
            <a:r>
              <a:rPr kumimoji="0" lang="en-US" altLang="ko-KR" sz="2500" b="0" i="0" u="none" strike="noStrike" cap="none" normalizeH="0" baseline="0" dirty="0">
                <a:ln>
                  <a:noFill/>
                </a:ln>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ko-KR" sz="2500" b="0" i="0" u="none" strike="noStrike" cap="none" normalizeH="0" baseline="0" dirty="0" err="1">
                <a:ln>
                  <a:noFill/>
                </a:ln>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tổng</a:t>
            </a:r>
            <a:r>
              <a:rPr kumimoji="0" lang="en-US" altLang="ko-KR" sz="2500" b="0" i="0" u="none" strike="noStrike" cap="none" normalizeH="0" baseline="0" dirty="0">
                <a:ln>
                  <a:noFill/>
                </a:ln>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ko-KR" sz="2500" b="0" i="0" u="none" strike="noStrike" cap="none" normalizeH="0" baseline="0" dirty="0" err="1">
                <a:ln>
                  <a:noFill/>
                </a:ln>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hợp</a:t>
            </a:r>
            <a:r>
              <a:rPr kumimoji="0" lang="en-US" altLang="ko-KR" sz="2500" b="0" i="0" u="none" strike="noStrike" cap="none" normalizeH="0" baseline="0" dirty="0">
                <a:ln>
                  <a:noFill/>
                </a:ln>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ko-KR" sz="2500" b="0" i="0" u="none" strike="noStrike" cap="none" normalizeH="0" baseline="0" dirty="0" err="1">
                <a:ln>
                  <a:noFill/>
                </a:ln>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của</a:t>
            </a:r>
            <a:r>
              <a:rPr kumimoji="0" lang="en-US" altLang="ko-KR" sz="2500" b="0" i="0" u="none" strike="noStrike" cap="none" normalizeH="0" baseline="0" dirty="0">
                <a:ln>
                  <a:noFill/>
                </a:ln>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ko-KR" sz="2500" b="0" i="0" u="none" strike="noStrike" cap="none" normalizeH="0" baseline="0" dirty="0" err="1">
                <a:ln>
                  <a:noFill/>
                </a:ln>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nhiều</a:t>
            </a:r>
            <a:r>
              <a:rPr kumimoji="0" lang="en-US" altLang="ko-KR" sz="2500" b="0" i="0" u="none" strike="noStrike" cap="none" normalizeH="0" baseline="0" dirty="0">
                <a:ln>
                  <a:noFill/>
                </a:ln>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ko-KR" sz="2500" b="0" i="0" u="none" strike="noStrike" cap="none" normalizeH="0" baseline="0" dirty="0" err="1">
                <a:ln>
                  <a:noFill/>
                </a:ln>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loại</a:t>
            </a:r>
            <a:r>
              <a:rPr kumimoji="0" lang="en-US" altLang="ko-KR" sz="2500" b="0" i="0" u="none" strike="noStrike" cap="none" normalizeH="0" baseline="0" dirty="0">
                <a:ln>
                  <a:noFill/>
                </a:ln>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ko-KR" sz="2500" b="0" i="0" u="none" strike="noStrike" cap="none" normalizeH="0" baseline="0" dirty="0" err="1">
                <a:ln>
                  <a:noFill/>
                </a:ln>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sản</a:t>
            </a:r>
            <a:r>
              <a:rPr kumimoji="0" lang="en-US" altLang="ko-KR" sz="2500" b="0" i="0" u="none" strike="noStrike" cap="none" normalizeH="0" baseline="0" dirty="0">
                <a:ln>
                  <a:noFill/>
                </a:ln>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ko-KR" sz="2500" b="0" i="0" u="none" strike="noStrike" cap="none" normalizeH="0" baseline="0" dirty="0" err="1">
                <a:ln>
                  <a:noFill/>
                </a:ln>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phẩm</a:t>
            </a:r>
            <a:r>
              <a:rPr kumimoji="0" lang="en-US" altLang="ko-KR" sz="2500" b="0" i="0" u="none" strike="noStrike" cap="none" normalizeH="0" baseline="0" dirty="0">
                <a:ln>
                  <a:noFill/>
                </a:ln>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ko-KR" sz="2500" b="0" i="0" u="none" strike="noStrike" cap="none" normalizeH="0" baseline="0" dirty="0" err="1">
                <a:ln>
                  <a:noFill/>
                </a:ln>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thống</a:t>
            </a:r>
            <a:r>
              <a:rPr kumimoji="0" lang="en-US" altLang="ko-KR" sz="2500" b="0" i="0" u="none" strike="noStrike" cap="none" normalizeH="0" baseline="0" dirty="0">
                <a:ln>
                  <a:noFill/>
                </a:ln>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ko-KR" sz="2500" b="0" i="0" u="none" strike="noStrike" cap="none" normalizeH="0" baseline="0" dirty="0" err="1">
                <a:ln>
                  <a:noFill/>
                </a:ln>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kê</a:t>
            </a:r>
            <a:r>
              <a:rPr kumimoji="0" lang="en-US" altLang="ko-KR" sz="2500" b="0" i="0" u="none" strike="noStrike" cap="none" normalizeH="0" baseline="0" dirty="0">
                <a:ln>
                  <a:noFill/>
                </a:ln>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ko-KR" sz="2500" b="0" i="0" u="none" strike="noStrike" cap="none" normalizeH="0" baseline="0" dirty="0" err="1">
                <a:ln>
                  <a:noFill/>
                </a:ln>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dùng</a:t>
            </a:r>
            <a:r>
              <a:rPr kumimoji="0" lang="en-US" altLang="ko-KR" sz="2500" b="0" i="0" u="none" strike="noStrike" cap="none" normalizeH="0" baseline="0" dirty="0">
                <a:ln>
                  <a:noFill/>
                </a:ln>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ko-KR" sz="2500" b="0" i="0" u="none" strike="noStrike" cap="none" normalizeH="0" baseline="0" dirty="0" err="1">
                <a:ln>
                  <a:noFill/>
                </a:ln>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chỉ</a:t>
            </a:r>
            <a:r>
              <a:rPr kumimoji="0" lang="en-US" altLang="ko-KR" sz="2500" b="0" i="0" u="none" strike="noStrike" cap="none" normalizeH="0" baseline="0" dirty="0">
                <a:ln>
                  <a:noFill/>
                </a:ln>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kumimoji="0" lang="en-US" altLang="ko-KR" sz="2500" b="0" i="0" u="none" strike="noStrike" cap="none" normalizeH="0" baseline="0" dirty="0" err="1">
                <a:ln>
                  <a:noFill/>
                </a:ln>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số</a:t>
            </a:r>
            <a:r>
              <a:rPr kumimoji="0" lang="en-US" altLang="ko-KR" sz="2500" b="0" i="0" u="none" strike="noStrike" cap="none" normalizeH="0" baseline="0" dirty="0">
                <a:ln>
                  <a:noFill/>
                </a:ln>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a:t>
            </a:r>
            <a:endParaRPr kumimoji="0" lang="en-US" altLang="ko-KR" sz="2500" b="0" i="0" u="none" strike="noStrike" cap="none" normalizeH="0" baseline="0" dirty="0">
              <a:ln>
                <a:noFill/>
              </a:ln>
              <a:solidFill>
                <a:schemeClr val="tx1"/>
              </a:solidFill>
              <a:effectLst/>
            </a:endParaRPr>
          </a:p>
          <a:p>
            <a:pPr marL="0" marR="0" lvl="0" indent="457200" algn="ctr" defTabSz="914400" rtl="0" eaLnBrk="0" fontAlgn="base" latinLnBrk="0" hangingPunct="0">
              <a:lnSpc>
                <a:spcPct val="100000"/>
              </a:lnSpc>
              <a:spcBef>
                <a:spcPct val="0"/>
              </a:spcBef>
              <a:spcAft>
                <a:spcPct val="0"/>
              </a:spcAft>
              <a:buClrTx/>
              <a:buSzTx/>
              <a:buFontTx/>
              <a:buNone/>
              <a:tabLst/>
            </a:pPr>
            <a:endParaRPr kumimoji="0" lang="en-US" altLang="ko-KR" sz="1800" b="0" i="0" u="none" strike="noStrike" cap="none" normalizeH="0" baseline="0" dirty="0">
              <a:ln>
                <a:noFill/>
              </a:ln>
              <a:solidFill>
                <a:schemeClr val="tx1"/>
              </a:solidFill>
              <a:effectLst/>
              <a:latin typeface="Arial" panose="020B0604020202020204" pitchFamily="34" charset="0"/>
            </a:endParaRPr>
          </a:p>
        </p:txBody>
      </p:sp>
      <p:pic>
        <p:nvPicPr>
          <p:cNvPr id="15" name="Picture 14">
            <a:extLst>
              <a:ext uri="{FF2B5EF4-FFF2-40B4-BE49-F238E27FC236}">
                <a16:creationId xmlns:a16="http://schemas.microsoft.com/office/drawing/2014/main" id="{A3439C62-B5BA-502D-4094-144A46B03AD7}"/>
              </a:ext>
            </a:extLst>
          </p:cNvPr>
          <p:cNvPicPr>
            <a:picLocks noChangeAspect="1"/>
          </p:cNvPicPr>
          <p:nvPr/>
        </p:nvPicPr>
        <p:blipFill>
          <a:blip r:embed="rId2"/>
          <a:stretch>
            <a:fillRect/>
          </a:stretch>
        </p:blipFill>
        <p:spPr>
          <a:xfrm>
            <a:off x="1885515" y="3723785"/>
            <a:ext cx="9163486" cy="2034758"/>
          </a:xfrm>
          <a:prstGeom prst="rect">
            <a:avLst/>
          </a:prstGeom>
        </p:spPr>
      </p:pic>
      <p:pic>
        <p:nvPicPr>
          <p:cNvPr id="17" name="Picture 16">
            <a:extLst>
              <a:ext uri="{FF2B5EF4-FFF2-40B4-BE49-F238E27FC236}">
                <a16:creationId xmlns:a16="http://schemas.microsoft.com/office/drawing/2014/main" id="{29A62AA4-1C68-8766-9A92-D8AA51DA5556}"/>
              </a:ext>
            </a:extLst>
          </p:cNvPr>
          <p:cNvPicPr>
            <a:picLocks noChangeAspect="1"/>
          </p:cNvPicPr>
          <p:nvPr/>
        </p:nvPicPr>
        <p:blipFill>
          <a:blip r:embed="rId3"/>
          <a:stretch>
            <a:fillRect/>
          </a:stretch>
        </p:blipFill>
        <p:spPr>
          <a:xfrm>
            <a:off x="957943" y="1536736"/>
            <a:ext cx="10940143" cy="1728978"/>
          </a:xfrm>
          <a:prstGeom prst="rect">
            <a:avLst/>
          </a:prstGeom>
        </p:spPr>
      </p:pic>
    </p:spTree>
    <p:extLst>
      <p:ext uri="{BB962C8B-B14F-4D97-AF65-F5344CB8AC3E}">
        <p14:creationId xmlns:p14="http://schemas.microsoft.com/office/powerpoint/2010/main" val="42028191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03FC3B8-4BDE-3E92-6C6E-342FC111CB0A}"/>
              </a:ext>
            </a:extLst>
          </p:cNvPr>
          <p:cNvPicPr>
            <a:picLocks noChangeAspect="1"/>
          </p:cNvPicPr>
          <p:nvPr/>
        </p:nvPicPr>
        <p:blipFill>
          <a:blip r:embed="rId2"/>
          <a:stretch>
            <a:fillRect/>
          </a:stretch>
        </p:blipFill>
        <p:spPr>
          <a:xfrm>
            <a:off x="753901" y="734388"/>
            <a:ext cx="10684197" cy="5100355"/>
          </a:xfrm>
          <a:prstGeom prst="rect">
            <a:avLst/>
          </a:prstGeom>
        </p:spPr>
      </p:pic>
    </p:spTree>
    <p:extLst>
      <p:ext uri="{BB962C8B-B14F-4D97-AF65-F5344CB8AC3E}">
        <p14:creationId xmlns:p14="http://schemas.microsoft.com/office/powerpoint/2010/main" val="17429183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70549DF-9F62-3E53-6E9A-0B2706153563}"/>
              </a:ext>
            </a:extLst>
          </p:cNvPr>
          <p:cNvPicPr>
            <a:picLocks noChangeAspect="1"/>
          </p:cNvPicPr>
          <p:nvPr/>
        </p:nvPicPr>
        <p:blipFill>
          <a:blip r:embed="rId2"/>
          <a:stretch>
            <a:fillRect/>
          </a:stretch>
        </p:blipFill>
        <p:spPr>
          <a:xfrm>
            <a:off x="924915" y="881743"/>
            <a:ext cx="10812623" cy="4299857"/>
          </a:xfrm>
          <a:prstGeom prst="rect">
            <a:avLst/>
          </a:prstGeom>
        </p:spPr>
      </p:pic>
    </p:spTree>
    <p:extLst>
      <p:ext uri="{BB962C8B-B14F-4D97-AF65-F5344CB8AC3E}">
        <p14:creationId xmlns:p14="http://schemas.microsoft.com/office/powerpoint/2010/main" val="15764889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21B7A6B-03AB-C4E3-650F-69201AD63E08}"/>
              </a:ext>
            </a:extLst>
          </p:cNvPr>
          <p:cNvSpPr txBox="1"/>
          <p:nvPr/>
        </p:nvSpPr>
        <p:spPr>
          <a:xfrm>
            <a:off x="674914" y="689950"/>
            <a:ext cx="10667999" cy="861774"/>
          </a:xfrm>
          <a:prstGeom prst="rect">
            <a:avLst/>
          </a:prstGeom>
          <a:noFill/>
        </p:spPr>
        <p:txBody>
          <a:bodyPr wrap="square">
            <a:spAutoFit/>
          </a:bodyPr>
          <a:lstStyle/>
          <a:p>
            <a:pPr algn="ctr">
              <a:spcBef>
                <a:spcPts val="600"/>
              </a:spcBef>
              <a:buNone/>
            </a:pPr>
            <a:r>
              <a:rPr lang="en-US" sz="2500" b="1" dirty="0">
                <a:solidFill>
                  <a:srgbClr val="333333"/>
                </a:solidFill>
                <a:effectLst/>
                <a:latin typeface="Times New Roman" panose="02020603050405020304" pitchFamily="18" charset="0"/>
                <a:ea typeface="Batang" panose="02030600000101010101" pitchFamily="18" charset="-127"/>
              </a:rPr>
              <a:t>4. Phương </a:t>
            </a:r>
            <a:r>
              <a:rPr lang="en-US" sz="2500" b="1" dirty="0" err="1">
                <a:solidFill>
                  <a:srgbClr val="333333"/>
                </a:solidFill>
                <a:effectLst/>
                <a:latin typeface="Times New Roman" panose="02020603050405020304" pitchFamily="18" charset="0"/>
                <a:ea typeface="Batang" panose="02030600000101010101" pitchFamily="18" charset="-127"/>
              </a:rPr>
              <a:t>pháp</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phân</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tích</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thống</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kê</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nhân</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tố</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ảnh</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hưởng</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đến</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kết</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quả</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sản</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xuất</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kinh</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doanh</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của</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doanh</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nghiệp</a:t>
            </a:r>
            <a:endParaRPr lang="en-US" sz="2500" dirty="0">
              <a:effectLst/>
              <a:latin typeface="Times New Roman" panose="02020603050405020304" pitchFamily="18" charset="0"/>
              <a:ea typeface="Batang" panose="02030600000101010101" pitchFamily="18" charset="-127"/>
            </a:endParaRPr>
          </a:p>
        </p:txBody>
      </p:sp>
      <p:sp>
        <p:nvSpPr>
          <p:cNvPr id="8" name="TextBox 7">
            <a:extLst>
              <a:ext uri="{FF2B5EF4-FFF2-40B4-BE49-F238E27FC236}">
                <a16:creationId xmlns:a16="http://schemas.microsoft.com/office/drawing/2014/main" id="{FED69F31-CC6E-55E6-68AF-46C5BDFAC2D1}"/>
              </a:ext>
            </a:extLst>
          </p:cNvPr>
          <p:cNvSpPr txBox="1"/>
          <p:nvPr/>
        </p:nvSpPr>
        <p:spPr>
          <a:xfrm>
            <a:off x="555172" y="2011839"/>
            <a:ext cx="10951028" cy="1785104"/>
          </a:xfrm>
          <a:prstGeom prst="rect">
            <a:avLst/>
          </a:prstGeom>
          <a:noFill/>
        </p:spPr>
        <p:txBody>
          <a:bodyPr wrap="square">
            <a:spAutoFit/>
          </a:bodyPr>
          <a:lstStyle/>
          <a:p>
            <a:pPr indent="457200" algn="just">
              <a:spcBef>
                <a:spcPts val="600"/>
              </a:spcBef>
              <a:buNone/>
            </a:pPr>
            <a:r>
              <a:rPr lang="en-US" sz="2200" dirty="0">
                <a:solidFill>
                  <a:srgbClr val="333333"/>
                </a:solidFill>
                <a:effectLst/>
                <a:latin typeface="Times New Roman" panose="02020603050405020304" pitchFamily="18" charset="0"/>
                <a:ea typeface="Batang" panose="02030600000101010101" pitchFamily="18" charset="-127"/>
              </a:rPr>
              <a:t>Các </a:t>
            </a:r>
            <a:r>
              <a:rPr lang="en-US" sz="2200" dirty="0" err="1">
                <a:solidFill>
                  <a:srgbClr val="333333"/>
                </a:solidFill>
                <a:effectLst/>
                <a:latin typeface="Times New Roman" panose="02020603050405020304" pitchFamily="18" charset="0"/>
                <a:ea typeface="Batang" panose="02030600000101010101" pitchFamily="18" charset="-127"/>
              </a:rPr>
              <a:t>chỉ</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tiêu</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phản</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ánh</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kết</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quả</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sản</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xuất</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kinh</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doanh</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của</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doanh</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nghiệp</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gồm</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nhiều</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chỉ</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tiêu</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như</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đã</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nêu</a:t>
            </a:r>
            <a:r>
              <a:rPr lang="en-US" sz="2200" dirty="0">
                <a:solidFill>
                  <a:srgbClr val="333333"/>
                </a:solidFill>
                <a:effectLst/>
                <a:latin typeface="Times New Roman" panose="02020603050405020304" pitchFamily="18" charset="0"/>
                <a:ea typeface="Batang" panose="02030600000101010101" pitchFamily="18" charset="-127"/>
              </a:rPr>
              <a:t> ở </a:t>
            </a:r>
            <a:r>
              <a:rPr lang="en-US" sz="2200" dirty="0" err="1">
                <a:solidFill>
                  <a:srgbClr val="333333"/>
                </a:solidFill>
                <a:effectLst/>
                <a:latin typeface="Times New Roman" panose="02020603050405020304" pitchFamily="18" charset="0"/>
                <a:ea typeface="Batang" panose="02030600000101010101" pitchFamily="18" charset="-127"/>
              </a:rPr>
              <a:t>phần</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trên</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Số</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lượng</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sản</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phẩm</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sản</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xuất</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giá</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trị</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sản</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xuất</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giá</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trị</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gia</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tăng</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doanh</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thu</a:t>
            </a:r>
            <a:r>
              <a:rPr lang="en-US" sz="2200" dirty="0">
                <a:solidFill>
                  <a:srgbClr val="333333"/>
                </a:solidFill>
                <a:effectLst/>
                <a:latin typeface="Times New Roman" panose="02020603050405020304" pitchFamily="18" charset="0"/>
                <a:ea typeface="Batang" panose="02030600000101010101" pitchFamily="18" charset="-127"/>
              </a:rPr>
              <a:t>....</a:t>
            </a:r>
            <a:r>
              <a:rPr lang="en-US" sz="2200" dirty="0" err="1">
                <a:solidFill>
                  <a:srgbClr val="333333"/>
                </a:solidFill>
                <a:effectLst/>
                <a:latin typeface="Times New Roman" panose="02020603050405020304" pitchFamily="18" charset="0"/>
                <a:ea typeface="Batang" panose="02030600000101010101" pitchFamily="18" charset="-127"/>
              </a:rPr>
              <a:t>để</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phân</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tích</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nhân</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tố</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ảnh</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hưởng</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đến</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kết</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quả</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sản</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xuất</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kinh</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doanh</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có</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thể</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thông</a:t>
            </a:r>
            <a:r>
              <a:rPr lang="en-US" sz="2200" dirty="0">
                <a:solidFill>
                  <a:srgbClr val="333333"/>
                </a:solidFill>
                <a:effectLst/>
                <a:latin typeface="Times New Roman" panose="02020603050405020304" pitchFamily="18" charset="0"/>
                <a:ea typeface="Batang" panose="02030600000101010101" pitchFamily="18" charset="-127"/>
              </a:rPr>
              <a:t> qua </a:t>
            </a:r>
            <a:r>
              <a:rPr lang="en-US" sz="2200" dirty="0" err="1">
                <a:solidFill>
                  <a:srgbClr val="333333"/>
                </a:solidFill>
                <a:effectLst/>
                <a:latin typeface="Times New Roman" panose="02020603050405020304" pitchFamily="18" charset="0"/>
                <a:ea typeface="Batang" panose="02030600000101010101" pitchFamily="18" charset="-127"/>
              </a:rPr>
              <a:t>tiêu</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thức</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nguyên</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nhân</a:t>
            </a:r>
            <a:r>
              <a:rPr lang="en-US" sz="2200" dirty="0">
                <a:solidFill>
                  <a:srgbClr val="333333"/>
                </a:solidFill>
                <a:effectLst/>
                <a:latin typeface="Times New Roman" panose="02020603050405020304" pitchFamily="18" charset="0"/>
                <a:ea typeface="Batang" panose="02030600000101010101" pitchFamily="18" charset="-127"/>
              </a:rPr>
              <a:t>.</a:t>
            </a:r>
            <a:endParaRPr lang="en-US" sz="2200" dirty="0">
              <a:effectLst/>
              <a:latin typeface="Times New Roman" panose="02020603050405020304" pitchFamily="18" charset="0"/>
              <a:ea typeface="Batang" panose="02030600000101010101" pitchFamily="18" charset="-127"/>
            </a:endParaRPr>
          </a:p>
          <a:p>
            <a:pPr>
              <a:buNone/>
            </a:pPr>
            <a:r>
              <a:rPr lang="en-US" sz="2200" dirty="0">
                <a:solidFill>
                  <a:srgbClr val="333333"/>
                </a:solidFill>
                <a:effectLst/>
                <a:latin typeface="Times New Roman" panose="02020603050405020304" pitchFamily="18" charset="0"/>
                <a:ea typeface="Batang" panose="02030600000101010101" pitchFamily="18" charset="-127"/>
              </a:rPr>
              <a:t>Phương </a:t>
            </a:r>
            <a:r>
              <a:rPr lang="en-US" sz="2200" dirty="0" err="1">
                <a:solidFill>
                  <a:srgbClr val="333333"/>
                </a:solidFill>
                <a:effectLst/>
                <a:latin typeface="Times New Roman" panose="02020603050405020304" pitchFamily="18" charset="0"/>
                <a:ea typeface="Batang" panose="02030600000101010101" pitchFamily="18" charset="-127"/>
              </a:rPr>
              <a:t>pháp</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thường</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dùng</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là</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phương</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pháp</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chỉ</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số</a:t>
            </a:r>
            <a:endParaRPr lang="en-US" sz="2200" dirty="0"/>
          </a:p>
        </p:txBody>
      </p:sp>
    </p:spTree>
    <p:extLst>
      <p:ext uri="{BB962C8B-B14F-4D97-AF65-F5344CB8AC3E}">
        <p14:creationId xmlns:p14="http://schemas.microsoft.com/office/powerpoint/2010/main" val="1687958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F8EC38-9777-4C0D-1B40-329E19AE817E}"/>
              </a:ext>
            </a:extLst>
          </p:cNvPr>
          <p:cNvPicPr>
            <a:picLocks noChangeAspect="1"/>
          </p:cNvPicPr>
          <p:nvPr/>
        </p:nvPicPr>
        <p:blipFill>
          <a:blip r:embed="rId2"/>
          <a:stretch>
            <a:fillRect/>
          </a:stretch>
        </p:blipFill>
        <p:spPr>
          <a:xfrm>
            <a:off x="940705" y="1001486"/>
            <a:ext cx="10674351" cy="4844143"/>
          </a:xfrm>
          <a:prstGeom prst="rect">
            <a:avLst/>
          </a:prstGeom>
        </p:spPr>
      </p:pic>
    </p:spTree>
    <p:extLst>
      <p:ext uri="{BB962C8B-B14F-4D97-AF65-F5344CB8AC3E}">
        <p14:creationId xmlns:p14="http://schemas.microsoft.com/office/powerpoint/2010/main" val="1223548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868F9A5-EE94-A6A6-05D6-FB0CD3C1193B}"/>
              </a:ext>
            </a:extLst>
          </p:cNvPr>
          <p:cNvSpPr txBox="1"/>
          <p:nvPr/>
        </p:nvSpPr>
        <p:spPr>
          <a:xfrm>
            <a:off x="609600" y="638537"/>
            <a:ext cx="10961914" cy="1277273"/>
          </a:xfrm>
          <a:prstGeom prst="rect">
            <a:avLst/>
          </a:prstGeom>
          <a:noFill/>
        </p:spPr>
        <p:txBody>
          <a:bodyPr wrap="square">
            <a:spAutoFit/>
          </a:bodyPr>
          <a:lstStyle/>
          <a:p>
            <a:pPr algn="ctr">
              <a:spcBef>
                <a:spcPts val="600"/>
              </a:spcBef>
              <a:buNone/>
              <a:tabLst>
                <a:tab pos="1828800" algn="l"/>
              </a:tabLst>
            </a:pPr>
            <a:r>
              <a:rPr lang="en-US" sz="2400" b="1" dirty="0">
                <a:solidFill>
                  <a:srgbClr val="333333"/>
                </a:solidFill>
                <a:effectLst/>
                <a:latin typeface="Times New Roman" panose="02020603050405020304" pitchFamily="18" charset="0"/>
                <a:ea typeface="Batang" panose="02030600000101010101" pitchFamily="18" charset="-127"/>
              </a:rPr>
              <a:t>CHƯƠNG 3</a:t>
            </a:r>
            <a:endParaRPr lang="en-US" sz="2400" dirty="0">
              <a:effectLst/>
              <a:latin typeface="Times New Roman" panose="02020603050405020304" pitchFamily="18" charset="0"/>
              <a:ea typeface="Batang" panose="02030600000101010101" pitchFamily="18" charset="-127"/>
            </a:endParaRPr>
          </a:p>
          <a:p>
            <a:pPr algn="ctr">
              <a:spcBef>
                <a:spcPts val="600"/>
              </a:spcBef>
              <a:buNone/>
            </a:pPr>
            <a:r>
              <a:rPr lang="en-US" sz="2400" b="1" dirty="0">
                <a:solidFill>
                  <a:srgbClr val="333333"/>
                </a:solidFill>
                <a:effectLst/>
                <a:latin typeface="Times New Roman" panose="02020603050405020304" pitchFamily="18" charset="0"/>
                <a:ea typeface="Batang" panose="02030600000101010101" pitchFamily="18" charset="-127"/>
              </a:rPr>
              <a:t>THỐNG KÊ LAO ĐỘNG, NĂNG SUẤT LAO ĐỘNG VÀ TIỀN LƯƠNG TRONG DOANH NGHIỆP</a:t>
            </a:r>
            <a:endParaRPr lang="en-US" sz="2400" dirty="0">
              <a:effectLst/>
              <a:latin typeface="Times New Roman" panose="02020603050405020304" pitchFamily="18" charset="0"/>
              <a:ea typeface="Batang" panose="02030600000101010101" pitchFamily="18" charset="-127"/>
            </a:endParaRPr>
          </a:p>
        </p:txBody>
      </p:sp>
      <p:sp>
        <p:nvSpPr>
          <p:cNvPr id="9" name="TextBox 8">
            <a:extLst>
              <a:ext uri="{FF2B5EF4-FFF2-40B4-BE49-F238E27FC236}">
                <a16:creationId xmlns:a16="http://schemas.microsoft.com/office/drawing/2014/main" id="{A18DCFF5-AC24-F120-111C-9B9982322699}"/>
              </a:ext>
            </a:extLst>
          </p:cNvPr>
          <p:cNvSpPr txBox="1"/>
          <p:nvPr/>
        </p:nvSpPr>
        <p:spPr>
          <a:xfrm>
            <a:off x="713014" y="2229769"/>
            <a:ext cx="10755086" cy="1400383"/>
          </a:xfrm>
          <a:prstGeom prst="rect">
            <a:avLst/>
          </a:prstGeom>
          <a:noFill/>
        </p:spPr>
        <p:txBody>
          <a:bodyPr wrap="square">
            <a:spAutoFit/>
          </a:bodyPr>
          <a:lstStyle/>
          <a:p>
            <a:pPr>
              <a:spcBef>
                <a:spcPts val="600"/>
              </a:spcBef>
              <a:buNone/>
            </a:pPr>
            <a:r>
              <a:rPr lang="en-US" sz="2500" b="1" dirty="0">
                <a:solidFill>
                  <a:srgbClr val="333333"/>
                </a:solidFill>
                <a:effectLst/>
                <a:latin typeface="Times New Roman" panose="02020603050405020304" pitchFamily="18" charset="0"/>
                <a:ea typeface="Batang" panose="02030600000101010101" pitchFamily="18" charset="-127"/>
              </a:rPr>
              <a:t>1. </a:t>
            </a:r>
            <a:r>
              <a:rPr lang="en-US" sz="2500" b="1" dirty="0" err="1">
                <a:solidFill>
                  <a:srgbClr val="333333"/>
                </a:solidFill>
                <a:effectLst/>
                <a:latin typeface="Times New Roman" panose="02020603050405020304" pitchFamily="18" charset="0"/>
                <a:ea typeface="Batang" panose="02030600000101010101" pitchFamily="18" charset="-127"/>
              </a:rPr>
              <a:t>Thống</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kê</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lao</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động</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trong</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doanh</a:t>
            </a:r>
            <a:r>
              <a:rPr lang="en-US" sz="2500" b="1" dirty="0">
                <a:solidFill>
                  <a:srgbClr val="333333"/>
                </a:solidFill>
                <a:effectLst/>
                <a:latin typeface="Times New Roman" panose="02020603050405020304" pitchFamily="18" charset="0"/>
                <a:ea typeface="Batang" panose="02030600000101010101" pitchFamily="18" charset="-127"/>
              </a:rPr>
              <a:t> </a:t>
            </a:r>
            <a:r>
              <a:rPr lang="en-US" sz="2500" b="1" dirty="0" err="1">
                <a:solidFill>
                  <a:srgbClr val="333333"/>
                </a:solidFill>
                <a:effectLst/>
                <a:latin typeface="Times New Roman" panose="02020603050405020304" pitchFamily="18" charset="0"/>
                <a:ea typeface="Batang" panose="02030600000101010101" pitchFamily="18" charset="-127"/>
              </a:rPr>
              <a:t>nghiệp</a:t>
            </a:r>
            <a:endParaRPr lang="en-US" sz="2500" dirty="0">
              <a:effectLst/>
              <a:latin typeface="Times New Roman" panose="02020603050405020304" pitchFamily="18" charset="0"/>
              <a:ea typeface="Batang" panose="02030600000101010101" pitchFamily="18" charset="-127"/>
            </a:endParaRPr>
          </a:p>
          <a:p>
            <a:pPr algn="just">
              <a:spcBef>
                <a:spcPts val="600"/>
              </a:spcBef>
              <a:buNone/>
            </a:pPr>
            <a:r>
              <a:rPr lang="en-US" sz="2500" dirty="0">
                <a:solidFill>
                  <a:srgbClr val="333333"/>
                </a:solidFill>
                <a:effectLst/>
                <a:latin typeface="Times New Roman" panose="02020603050405020304" pitchFamily="18" charset="0"/>
                <a:ea typeface="Batang" panose="02030600000101010101" pitchFamily="18" charset="-127"/>
              </a:rPr>
              <a:t>1.1. </a:t>
            </a:r>
            <a:r>
              <a:rPr lang="en-US" sz="2500" dirty="0" err="1">
                <a:solidFill>
                  <a:srgbClr val="333333"/>
                </a:solidFill>
                <a:effectLst/>
                <a:latin typeface="Times New Roman" panose="02020603050405020304" pitchFamily="18" charset="0"/>
                <a:ea typeface="Batang" panose="02030600000101010101" pitchFamily="18" charset="-127"/>
              </a:rPr>
              <a:t>Thống</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kê</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số</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lượng</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lao</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động</a:t>
            </a:r>
            <a:r>
              <a:rPr lang="en-US" sz="2500" dirty="0">
                <a:solidFill>
                  <a:srgbClr val="333333"/>
                </a:solidFill>
                <a:effectLst/>
                <a:latin typeface="Times New Roman" panose="02020603050405020304" pitchFamily="18" charset="0"/>
                <a:ea typeface="Batang" panose="02030600000101010101" pitchFamily="18" charset="-127"/>
              </a:rPr>
              <a:t>	</a:t>
            </a:r>
            <a:endParaRPr lang="en-US" sz="2500" dirty="0">
              <a:effectLst/>
              <a:latin typeface="Times New Roman" panose="02020603050405020304" pitchFamily="18" charset="0"/>
              <a:ea typeface="Batang" panose="02030600000101010101" pitchFamily="18" charset="-127"/>
            </a:endParaRPr>
          </a:p>
          <a:p>
            <a:pPr>
              <a:spcBef>
                <a:spcPts val="600"/>
              </a:spcBef>
              <a:buNone/>
            </a:pPr>
            <a:r>
              <a:rPr lang="en-US" sz="2500" dirty="0">
                <a:solidFill>
                  <a:srgbClr val="333333"/>
                </a:solidFill>
                <a:effectLst/>
                <a:latin typeface="Times New Roman" panose="02020603050405020304" pitchFamily="18" charset="0"/>
                <a:ea typeface="Batang" panose="02030600000101010101" pitchFamily="18" charset="-127"/>
              </a:rPr>
              <a:t>1.1.1. </a:t>
            </a:r>
            <a:r>
              <a:rPr lang="en-US" sz="2500" dirty="0" err="1">
                <a:solidFill>
                  <a:srgbClr val="333333"/>
                </a:solidFill>
                <a:effectLst/>
                <a:latin typeface="Times New Roman" panose="02020603050405020304" pitchFamily="18" charset="0"/>
                <a:ea typeface="Batang" panose="02030600000101010101" pitchFamily="18" charset="-127"/>
              </a:rPr>
              <a:t>Phân</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loại</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lao</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động</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phân</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loại</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công</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nhân</a:t>
            </a:r>
            <a:r>
              <a:rPr lang="en-US" sz="2500" dirty="0">
                <a:solidFill>
                  <a:srgbClr val="333333"/>
                </a:solidFill>
                <a:effectLst/>
                <a:latin typeface="Times New Roman" panose="02020603050405020304" pitchFamily="18" charset="0"/>
                <a:ea typeface="Batang" panose="02030600000101010101" pitchFamily="18" charset="-127"/>
              </a:rPr>
              <a:t> </a:t>
            </a:r>
            <a:r>
              <a:rPr lang="en-US" sz="2500" dirty="0" err="1">
                <a:solidFill>
                  <a:srgbClr val="333333"/>
                </a:solidFill>
                <a:effectLst/>
                <a:latin typeface="Times New Roman" panose="02020603050405020304" pitchFamily="18" charset="0"/>
                <a:ea typeface="Batang" panose="02030600000101010101" pitchFamily="18" charset="-127"/>
              </a:rPr>
              <a:t>viên</a:t>
            </a:r>
            <a:r>
              <a:rPr lang="en-US" sz="2500" dirty="0">
                <a:solidFill>
                  <a:srgbClr val="333333"/>
                </a:solidFill>
                <a:effectLst/>
                <a:latin typeface="Times New Roman" panose="02020603050405020304" pitchFamily="18" charset="0"/>
                <a:ea typeface="Batang" panose="02030600000101010101" pitchFamily="18" charset="-127"/>
              </a:rPr>
              <a:t>)</a:t>
            </a:r>
            <a:endParaRPr lang="en-US" sz="2500" dirty="0">
              <a:effectLst/>
              <a:latin typeface="Times New Roman" panose="02020603050405020304" pitchFamily="18" charset="0"/>
              <a:ea typeface="Batang" panose="02030600000101010101" pitchFamily="18" charset="-127"/>
            </a:endParaRPr>
          </a:p>
        </p:txBody>
      </p:sp>
      <p:sp>
        <p:nvSpPr>
          <p:cNvPr id="12" name="TextBox 11">
            <a:extLst>
              <a:ext uri="{FF2B5EF4-FFF2-40B4-BE49-F238E27FC236}">
                <a16:creationId xmlns:a16="http://schemas.microsoft.com/office/drawing/2014/main" id="{1A0F6601-AF27-E41B-6DAE-4A492CEC92CB}"/>
              </a:ext>
            </a:extLst>
          </p:cNvPr>
          <p:cNvSpPr txBox="1"/>
          <p:nvPr/>
        </p:nvSpPr>
        <p:spPr>
          <a:xfrm>
            <a:off x="713014" y="3944111"/>
            <a:ext cx="8583386" cy="430887"/>
          </a:xfrm>
          <a:prstGeom prst="rect">
            <a:avLst/>
          </a:prstGeom>
          <a:noFill/>
        </p:spPr>
        <p:txBody>
          <a:bodyPr wrap="square">
            <a:spAutoFit/>
          </a:bodyPr>
          <a:lstStyle/>
          <a:p>
            <a:pPr algn="just">
              <a:spcBef>
                <a:spcPts val="600"/>
              </a:spcBef>
              <a:buNone/>
            </a:pPr>
            <a:r>
              <a:rPr lang="en-US" sz="2200">
                <a:solidFill>
                  <a:srgbClr val="333333"/>
                </a:solidFill>
                <a:effectLst/>
                <a:latin typeface="Times New Roman" panose="02020603050405020304" pitchFamily="18" charset="0"/>
                <a:ea typeface="Batang" panose="02030600000101010101" pitchFamily="18" charset="-127"/>
              </a:rPr>
              <a:t>.1.1.1.  Phân loại theo việc tổ chức quản lý, sử dụng và trả lương</a:t>
            </a:r>
            <a:endParaRPr lang="en-US" sz="2200" dirty="0">
              <a:effectLst/>
              <a:latin typeface="Times New Roman" panose="02020603050405020304" pitchFamily="18" charset="0"/>
              <a:ea typeface="Batang" panose="02030600000101010101" pitchFamily="18" charset="-127"/>
            </a:endParaRPr>
          </a:p>
        </p:txBody>
      </p:sp>
      <p:sp>
        <p:nvSpPr>
          <p:cNvPr id="16" name="TextBox 15">
            <a:extLst>
              <a:ext uri="{FF2B5EF4-FFF2-40B4-BE49-F238E27FC236}">
                <a16:creationId xmlns:a16="http://schemas.microsoft.com/office/drawing/2014/main" id="{8F7BC93F-4641-8F3D-AF9C-0048477BD244}"/>
              </a:ext>
            </a:extLst>
          </p:cNvPr>
          <p:cNvSpPr txBox="1"/>
          <p:nvPr/>
        </p:nvSpPr>
        <p:spPr>
          <a:xfrm>
            <a:off x="713014" y="4688957"/>
            <a:ext cx="6096000" cy="430887"/>
          </a:xfrm>
          <a:prstGeom prst="rect">
            <a:avLst/>
          </a:prstGeom>
          <a:noFill/>
        </p:spPr>
        <p:txBody>
          <a:bodyPr wrap="square">
            <a:spAutoFit/>
          </a:bodyPr>
          <a:lstStyle/>
          <a:p>
            <a:pPr algn="just">
              <a:spcBef>
                <a:spcPts val="600"/>
              </a:spcBef>
              <a:buNone/>
            </a:pPr>
            <a:r>
              <a:rPr lang="en-US" sz="2200" dirty="0">
                <a:solidFill>
                  <a:srgbClr val="333333"/>
                </a:solidFill>
                <a:effectLst/>
                <a:latin typeface="Times New Roman" panose="02020603050405020304" pitchFamily="18" charset="0"/>
                <a:ea typeface="Batang" panose="02030600000101010101" pitchFamily="18" charset="-127"/>
              </a:rPr>
              <a:t>1.1.1.4. </a:t>
            </a:r>
            <a:r>
              <a:rPr lang="en-US" sz="2200" dirty="0" err="1">
                <a:solidFill>
                  <a:srgbClr val="333333"/>
                </a:solidFill>
                <a:effectLst/>
                <a:latin typeface="Times New Roman" panose="02020603050405020304" pitchFamily="18" charset="0"/>
                <a:ea typeface="Batang" panose="02030600000101010101" pitchFamily="18" charset="-127"/>
              </a:rPr>
              <a:t>Phân</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loại</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theo</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tính</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chất</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của</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lao</a:t>
            </a:r>
            <a:r>
              <a:rPr lang="en-US" sz="2200" dirty="0">
                <a:solidFill>
                  <a:srgbClr val="333333"/>
                </a:solidFill>
                <a:effectLst/>
                <a:latin typeface="Times New Roman" panose="02020603050405020304" pitchFamily="18" charset="0"/>
                <a:ea typeface="Batang" panose="02030600000101010101" pitchFamily="18" charset="-127"/>
              </a:rPr>
              <a:t> </a:t>
            </a:r>
            <a:r>
              <a:rPr lang="en-US" sz="2200" dirty="0" err="1">
                <a:solidFill>
                  <a:srgbClr val="333333"/>
                </a:solidFill>
                <a:effectLst/>
                <a:latin typeface="Times New Roman" panose="02020603050405020304" pitchFamily="18" charset="0"/>
                <a:ea typeface="Batang" panose="02030600000101010101" pitchFamily="18" charset="-127"/>
              </a:rPr>
              <a:t>động</a:t>
            </a:r>
            <a:r>
              <a:rPr lang="en-US" sz="2200" dirty="0">
                <a:solidFill>
                  <a:srgbClr val="333333"/>
                </a:solidFill>
                <a:effectLst/>
                <a:latin typeface="Times New Roman" panose="02020603050405020304" pitchFamily="18" charset="0"/>
                <a:ea typeface="Batang" panose="02030600000101010101" pitchFamily="18" charset="-127"/>
              </a:rPr>
              <a:t>.</a:t>
            </a:r>
            <a:endParaRPr lang="en-US" sz="2200" dirty="0">
              <a:effectLst/>
              <a:latin typeface="Times New Roman" panose="02020603050405020304" pitchFamily="18" charset="0"/>
              <a:ea typeface="Batang" panose="02030600000101010101" pitchFamily="18" charset="-127"/>
            </a:endParaRPr>
          </a:p>
        </p:txBody>
      </p:sp>
      <p:sp>
        <p:nvSpPr>
          <p:cNvPr id="19" name="TextBox 18">
            <a:extLst>
              <a:ext uri="{FF2B5EF4-FFF2-40B4-BE49-F238E27FC236}">
                <a16:creationId xmlns:a16="http://schemas.microsoft.com/office/drawing/2014/main" id="{2CFB95A1-2269-D787-AB8A-50B1EE7E4DFB}"/>
              </a:ext>
            </a:extLst>
          </p:cNvPr>
          <p:cNvSpPr txBox="1"/>
          <p:nvPr/>
        </p:nvSpPr>
        <p:spPr>
          <a:xfrm>
            <a:off x="713014" y="5579691"/>
            <a:ext cx="10629900" cy="430887"/>
          </a:xfrm>
          <a:prstGeom prst="rect">
            <a:avLst/>
          </a:prstGeom>
          <a:noFill/>
        </p:spPr>
        <p:txBody>
          <a:bodyPr wrap="square">
            <a:spAutoFit/>
          </a:bodyPr>
          <a:lstStyle/>
          <a:p>
            <a:pPr algn="just">
              <a:spcBef>
                <a:spcPts val="600"/>
              </a:spcBef>
              <a:buNone/>
            </a:pPr>
            <a:r>
              <a:rPr lang="en-US" sz="2200" dirty="0">
                <a:solidFill>
                  <a:srgbClr val="333333"/>
                </a:solidFill>
                <a:effectLst/>
                <a:latin typeface="Times New Roman" panose="02020603050405020304" pitchFamily="18" charset="0"/>
                <a:ea typeface="Batang" panose="02030600000101010101" pitchFamily="18" charset="-127"/>
              </a:rPr>
              <a:t> </a:t>
            </a:r>
            <a:r>
              <a:rPr lang="en-US" sz="2200" spc="-40" dirty="0">
                <a:solidFill>
                  <a:srgbClr val="333333"/>
                </a:solidFill>
                <a:effectLst/>
                <a:latin typeface="Times New Roman" panose="02020603050405020304" pitchFamily="18" charset="0"/>
                <a:ea typeface="Batang" panose="02030600000101010101" pitchFamily="18" charset="-127"/>
              </a:rPr>
              <a:t>1.1.1.5. </a:t>
            </a:r>
            <a:r>
              <a:rPr lang="en-US" sz="2200" spc="-40" dirty="0" err="1">
                <a:solidFill>
                  <a:srgbClr val="333333"/>
                </a:solidFill>
                <a:effectLst/>
                <a:latin typeface="Times New Roman" panose="02020603050405020304" pitchFamily="18" charset="0"/>
                <a:ea typeface="Batang" panose="02030600000101010101" pitchFamily="18" charset="-127"/>
              </a:rPr>
              <a:t>Phân</a:t>
            </a:r>
            <a:r>
              <a:rPr lang="en-US" sz="2200" spc="-40" dirty="0">
                <a:solidFill>
                  <a:srgbClr val="333333"/>
                </a:solidFill>
                <a:effectLst/>
                <a:latin typeface="Times New Roman" panose="02020603050405020304" pitchFamily="18" charset="0"/>
                <a:ea typeface="Batang" panose="02030600000101010101" pitchFamily="18" charset="-127"/>
              </a:rPr>
              <a:t> </a:t>
            </a:r>
            <a:r>
              <a:rPr lang="en-US" sz="2200" spc="-40" dirty="0" err="1">
                <a:solidFill>
                  <a:srgbClr val="333333"/>
                </a:solidFill>
                <a:effectLst/>
                <a:latin typeface="Times New Roman" panose="02020603050405020304" pitchFamily="18" charset="0"/>
                <a:ea typeface="Batang" panose="02030600000101010101" pitchFamily="18" charset="-127"/>
              </a:rPr>
              <a:t>loại</a:t>
            </a:r>
            <a:r>
              <a:rPr lang="en-US" sz="2200" spc="-40" dirty="0">
                <a:solidFill>
                  <a:srgbClr val="333333"/>
                </a:solidFill>
                <a:effectLst/>
                <a:latin typeface="Times New Roman" panose="02020603050405020304" pitchFamily="18" charset="0"/>
                <a:ea typeface="Batang" panose="02030600000101010101" pitchFamily="18" charset="-127"/>
              </a:rPr>
              <a:t> </a:t>
            </a:r>
            <a:r>
              <a:rPr lang="en-US" sz="2200" spc="-40" dirty="0" err="1">
                <a:solidFill>
                  <a:srgbClr val="333333"/>
                </a:solidFill>
                <a:effectLst/>
                <a:latin typeface="Times New Roman" panose="02020603050405020304" pitchFamily="18" charset="0"/>
                <a:ea typeface="Batang" panose="02030600000101010101" pitchFamily="18" charset="-127"/>
              </a:rPr>
              <a:t>theo</a:t>
            </a:r>
            <a:r>
              <a:rPr lang="en-US" sz="2200" spc="-40" dirty="0">
                <a:solidFill>
                  <a:srgbClr val="333333"/>
                </a:solidFill>
                <a:effectLst/>
                <a:latin typeface="Times New Roman" panose="02020603050405020304" pitchFamily="18" charset="0"/>
                <a:ea typeface="Batang" panose="02030600000101010101" pitchFamily="18" charset="-127"/>
              </a:rPr>
              <a:t> </a:t>
            </a:r>
            <a:r>
              <a:rPr lang="en-US" sz="2200" spc="-40" dirty="0" err="1">
                <a:solidFill>
                  <a:srgbClr val="333333"/>
                </a:solidFill>
                <a:effectLst/>
                <a:latin typeface="Times New Roman" panose="02020603050405020304" pitchFamily="18" charset="0"/>
                <a:ea typeface="Batang" panose="02030600000101010101" pitchFamily="18" charset="-127"/>
              </a:rPr>
              <a:t>tác</a:t>
            </a:r>
            <a:r>
              <a:rPr lang="en-US" sz="2200" spc="-40" dirty="0">
                <a:solidFill>
                  <a:srgbClr val="333333"/>
                </a:solidFill>
                <a:effectLst/>
                <a:latin typeface="Times New Roman" panose="02020603050405020304" pitchFamily="18" charset="0"/>
                <a:ea typeface="Batang" panose="02030600000101010101" pitchFamily="18" charset="-127"/>
              </a:rPr>
              <a:t> </a:t>
            </a:r>
            <a:r>
              <a:rPr lang="en-US" sz="2200" spc="-40" dirty="0" err="1">
                <a:solidFill>
                  <a:srgbClr val="333333"/>
                </a:solidFill>
                <a:effectLst/>
                <a:latin typeface="Times New Roman" panose="02020603050405020304" pitchFamily="18" charset="0"/>
                <a:ea typeface="Batang" panose="02030600000101010101" pitchFamily="18" charset="-127"/>
              </a:rPr>
              <a:t>dụng</a:t>
            </a:r>
            <a:r>
              <a:rPr lang="en-US" sz="2200" spc="-40" dirty="0">
                <a:solidFill>
                  <a:srgbClr val="333333"/>
                </a:solidFill>
                <a:effectLst/>
                <a:latin typeface="Times New Roman" panose="02020603050405020304" pitchFamily="18" charset="0"/>
                <a:ea typeface="Batang" panose="02030600000101010101" pitchFamily="18" charset="-127"/>
              </a:rPr>
              <a:t> </a:t>
            </a:r>
            <a:r>
              <a:rPr lang="en-US" sz="2200" spc="-40" dirty="0" err="1">
                <a:solidFill>
                  <a:srgbClr val="333333"/>
                </a:solidFill>
                <a:effectLst/>
                <a:latin typeface="Times New Roman" panose="02020603050405020304" pitchFamily="18" charset="0"/>
                <a:ea typeface="Batang" panose="02030600000101010101" pitchFamily="18" charset="-127"/>
              </a:rPr>
              <a:t>của</a:t>
            </a:r>
            <a:r>
              <a:rPr lang="en-US" sz="2200" spc="-40" dirty="0">
                <a:solidFill>
                  <a:srgbClr val="333333"/>
                </a:solidFill>
                <a:effectLst/>
                <a:latin typeface="Times New Roman" panose="02020603050405020304" pitchFamily="18" charset="0"/>
                <a:ea typeface="Batang" panose="02030600000101010101" pitchFamily="18" charset="-127"/>
              </a:rPr>
              <a:t> </a:t>
            </a:r>
            <a:r>
              <a:rPr lang="en-US" sz="2200" spc="-40" dirty="0" err="1">
                <a:solidFill>
                  <a:srgbClr val="333333"/>
                </a:solidFill>
                <a:effectLst/>
                <a:latin typeface="Times New Roman" panose="02020603050405020304" pitchFamily="18" charset="0"/>
                <a:ea typeface="Batang" panose="02030600000101010101" pitchFamily="18" charset="-127"/>
              </a:rPr>
              <a:t>từng</a:t>
            </a:r>
            <a:r>
              <a:rPr lang="en-US" sz="2200" spc="-40" dirty="0">
                <a:solidFill>
                  <a:srgbClr val="333333"/>
                </a:solidFill>
                <a:effectLst/>
                <a:latin typeface="Times New Roman" panose="02020603050405020304" pitchFamily="18" charset="0"/>
                <a:ea typeface="Batang" panose="02030600000101010101" pitchFamily="18" charset="-127"/>
              </a:rPr>
              <a:t> </a:t>
            </a:r>
            <a:r>
              <a:rPr lang="en-US" sz="2200" spc="-40" dirty="0" err="1">
                <a:solidFill>
                  <a:srgbClr val="333333"/>
                </a:solidFill>
                <a:effectLst/>
                <a:latin typeface="Times New Roman" panose="02020603050405020304" pitchFamily="18" charset="0"/>
                <a:ea typeface="Batang" panose="02030600000101010101" pitchFamily="18" charset="-127"/>
              </a:rPr>
              <a:t>loại</a:t>
            </a:r>
            <a:r>
              <a:rPr lang="en-US" sz="2200" spc="-40" dirty="0">
                <a:solidFill>
                  <a:srgbClr val="333333"/>
                </a:solidFill>
                <a:effectLst/>
                <a:latin typeface="Times New Roman" panose="02020603050405020304" pitchFamily="18" charset="0"/>
                <a:ea typeface="Batang" panose="02030600000101010101" pitchFamily="18" charset="-127"/>
              </a:rPr>
              <a:t> </a:t>
            </a:r>
            <a:r>
              <a:rPr lang="en-US" sz="2200" spc="-40" dirty="0" err="1">
                <a:solidFill>
                  <a:srgbClr val="333333"/>
                </a:solidFill>
                <a:effectLst/>
                <a:latin typeface="Times New Roman" panose="02020603050405020304" pitchFamily="18" charset="0"/>
                <a:ea typeface="Batang" panose="02030600000101010101" pitchFamily="18" charset="-127"/>
              </a:rPr>
              <a:t>lao</a:t>
            </a:r>
            <a:r>
              <a:rPr lang="en-US" sz="2200" spc="-40" dirty="0">
                <a:solidFill>
                  <a:srgbClr val="333333"/>
                </a:solidFill>
                <a:effectLst/>
                <a:latin typeface="Times New Roman" panose="02020603050405020304" pitchFamily="18" charset="0"/>
                <a:ea typeface="Batang" panose="02030600000101010101" pitchFamily="18" charset="-127"/>
              </a:rPr>
              <a:t> </a:t>
            </a:r>
            <a:r>
              <a:rPr lang="en-US" sz="2200" spc="-40" dirty="0" err="1">
                <a:solidFill>
                  <a:srgbClr val="333333"/>
                </a:solidFill>
                <a:effectLst/>
                <a:latin typeface="Times New Roman" panose="02020603050405020304" pitchFamily="18" charset="0"/>
                <a:ea typeface="Batang" panose="02030600000101010101" pitchFamily="18" charset="-127"/>
              </a:rPr>
              <a:t>động</a:t>
            </a:r>
            <a:r>
              <a:rPr lang="en-US" sz="2200" spc="-40" dirty="0">
                <a:solidFill>
                  <a:srgbClr val="333333"/>
                </a:solidFill>
                <a:effectLst/>
                <a:latin typeface="Times New Roman" panose="02020603050405020304" pitchFamily="18" charset="0"/>
                <a:ea typeface="Batang" panose="02030600000101010101" pitchFamily="18" charset="-127"/>
              </a:rPr>
              <a:t> </a:t>
            </a:r>
            <a:r>
              <a:rPr lang="en-US" sz="2200" spc="-40" dirty="0" err="1">
                <a:solidFill>
                  <a:srgbClr val="333333"/>
                </a:solidFill>
                <a:effectLst/>
                <a:latin typeface="Times New Roman" panose="02020603050405020304" pitchFamily="18" charset="0"/>
                <a:ea typeface="Batang" panose="02030600000101010101" pitchFamily="18" charset="-127"/>
              </a:rPr>
              <a:t>đối</a:t>
            </a:r>
            <a:r>
              <a:rPr lang="en-US" sz="2200" spc="-40" dirty="0">
                <a:solidFill>
                  <a:srgbClr val="333333"/>
                </a:solidFill>
                <a:effectLst/>
                <a:latin typeface="Times New Roman" panose="02020603050405020304" pitchFamily="18" charset="0"/>
                <a:ea typeface="Batang" panose="02030600000101010101" pitchFamily="18" charset="-127"/>
              </a:rPr>
              <a:t> </a:t>
            </a:r>
            <a:r>
              <a:rPr lang="en-US" sz="2200" spc="-40" dirty="0" err="1">
                <a:solidFill>
                  <a:srgbClr val="333333"/>
                </a:solidFill>
                <a:effectLst/>
                <a:latin typeface="Times New Roman" panose="02020603050405020304" pitchFamily="18" charset="0"/>
                <a:ea typeface="Batang" panose="02030600000101010101" pitchFamily="18" charset="-127"/>
              </a:rPr>
              <a:t>với</a:t>
            </a:r>
            <a:r>
              <a:rPr lang="en-US" sz="2200" spc="-40" dirty="0">
                <a:solidFill>
                  <a:srgbClr val="333333"/>
                </a:solidFill>
                <a:effectLst/>
                <a:latin typeface="Times New Roman" panose="02020603050405020304" pitchFamily="18" charset="0"/>
                <a:ea typeface="Batang" panose="02030600000101010101" pitchFamily="18" charset="-127"/>
              </a:rPr>
              <a:t> </a:t>
            </a:r>
            <a:r>
              <a:rPr lang="en-US" sz="2200" spc="-40" dirty="0" err="1">
                <a:solidFill>
                  <a:srgbClr val="333333"/>
                </a:solidFill>
                <a:effectLst/>
                <a:latin typeface="Times New Roman" panose="02020603050405020304" pitchFamily="18" charset="0"/>
                <a:ea typeface="Batang" panose="02030600000101010101" pitchFamily="18" charset="-127"/>
              </a:rPr>
              <a:t>lao</a:t>
            </a:r>
            <a:r>
              <a:rPr lang="en-US" sz="2200" spc="-40" dirty="0">
                <a:solidFill>
                  <a:srgbClr val="333333"/>
                </a:solidFill>
                <a:effectLst/>
                <a:latin typeface="Times New Roman" panose="02020603050405020304" pitchFamily="18" charset="0"/>
                <a:ea typeface="Batang" panose="02030600000101010101" pitchFamily="18" charset="-127"/>
              </a:rPr>
              <a:t> </a:t>
            </a:r>
            <a:r>
              <a:rPr lang="en-US" sz="2200" spc="-40" dirty="0" err="1">
                <a:solidFill>
                  <a:srgbClr val="333333"/>
                </a:solidFill>
                <a:effectLst/>
                <a:latin typeface="Times New Roman" panose="02020603050405020304" pitchFamily="18" charset="0"/>
                <a:ea typeface="Batang" panose="02030600000101010101" pitchFamily="18" charset="-127"/>
              </a:rPr>
              <a:t>động</a:t>
            </a:r>
            <a:r>
              <a:rPr lang="en-US" sz="2200" spc="-40" dirty="0">
                <a:solidFill>
                  <a:srgbClr val="333333"/>
                </a:solidFill>
                <a:effectLst/>
                <a:latin typeface="Times New Roman" panose="02020603050405020304" pitchFamily="18" charset="0"/>
                <a:ea typeface="Batang" panose="02030600000101010101" pitchFamily="18" charset="-127"/>
              </a:rPr>
              <a:t> </a:t>
            </a:r>
            <a:r>
              <a:rPr lang="en-US" sz="2200" spc="-40" dirty="0" err="1">
                <a:solidFill>
                  <a:srgbClr val="333333"/>
                </a:solidFill>
                <a:effectLst/>
                <a:latin typeface="Times New Roman" panose="02020603050405020304" pitchFamily="18" charset="0"/>
                <a:ea typeface="Batang" panose="02030600000101010101" pitchFamily="18" charset="-127"/>
              </a:rPr>
              <a:t>sản</a:t>
            </a:r>
            <a:r>
              <a:rPr lang="en-US" sz="2200" spc="-40" dirty="0">
                <a:solidFill>
                  <a:srgbClr val="333333"/>
                </a:solidFill>
                <a:effectLst/>
                <a:latin typeface="Times New Roman" panose="02020603050405020304" pitchFamily="18" charset="0"/>
                <a:ea typeface="Batang" panose="02030600000101010101" pitchFamily="18" charset="-127"/>
              </a:rPr>
              <a:t> </a:t>
            </a:r>
            <a:r>
              <a:rPr lang="en-US" sz="2200" spc="-40" dirty="0" err="1">
                <a:solidFill>
                  <a:srgbClr val="333333"/>
                </a:solidFill>
                <a:effectLst/>
                <a:latin typeface="Times New Roman" panose="02020603050405020304" pitchFamily="18" charset="0"/>
                <a:ea typeface="Batang" panose="02030600000101010101" pitchFamily="18" charset="-127"/>
              </a:rPr>
              <a:t>xuất</a:t>
            </a:r>
            <a:r>
              <a:rPr lang="en-US" sz="2200" spc="-40" dirty="0">
                <a:solidFill>
                  <a:srgbClr val="333333"/>
                </a:solidFill>
                <a:effectLst/>
                <a:latin typeface="Times New Roman" panose="02020603050405020304" pitchFamily="18" charset="0"/>
                <a:ea typeface="Batang" panose="02030600000101010101" pitchFamily="18" charset="-127"/>
              </a:rPr>
              <a:t> </a:t>
            </a:r>
            <a:r>
              <a:rPr lang="en-US" sz="2200" spc="-40" dirty="0" err="1">
                <a:solidFill>
                  <a:srgbClr val="333333"/>
                </a:solidFill>
                <a:effectLst/>
                <a:latin typeface="Times New Roman" panose="02020603050405020304" pitchFamily="18" charset="0"/>
                <a:ea typeface="Batang" panose="02030600000101010101" pitchFamily="18" charset="-127"/>
              </a:rPr>
              <a:t>kinh</a:t>
            </a:r>
            <a:r>
              <a:rPr lang="en-US" sz="2200" spc="-40" dirty="0">
                <a:solidFill>
                  <a:srgbClr val="333333"/>
                </a:solidFill>
                <a:effectLst/>
                <a:latin typeface="Times New Roman" panose="02020603050405020304" pitchFamily="18" charset="0"/>
                <a:ea typeface="Batang" panose="02030600000101010101" pitchFamily="18" charset="-127"/>
              </a:rPr>
              <a:t> </a:t>
            </a:r>
            <a:r>
              <a:rPr lang="en-US" sz="2200" spc="-40" dirty="0" err="1">
                <a:solidFill>
                  <a:srgbClr val="333333"/>
                </a:solidFill>
                <a:effectLst/>
                <a:latin typeface="Times New Roman" panose="02020603050405020304" pitchFamily="18" charset="0"/>
                <a:ea typeface="Batang" panose="02030600000101010101" pitchFamily="18" charset="-127"/>
              </a:rPr>
              <a:t>doanh</a:t>
            </a:r>
            <a:endParaRPr lang="en-US" sz="2200" dirty="0">
              <a:effectLst/>
              <a:latin typeface="Times New Roman" panose="02020603050405020304" pitchFamily="18" charset="0"/>
              <a:ea typeface="Batang" panose="02030600000101010101" pitchFamily="18" charset="-127"/>
            </a:endParaRPr>
          </a:p>
        </p:txBody>
      </p:sp>
    </p:spTree>
    <p:extLst>
      <p:ext uri="{BB962C8B-B14F-4D97-AF65-F5344CB8AC3E}">
        <p14:creationId xmlns:p14="http://schemas.microsoft.com/office/powerpoint/2010/main" val="1026789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1ECCB5A-68E7-DAFF-921D-807C01F4F976}"/>
              </a:ext>
            </a:extLst>
          </p:cNvPr>
          <p:cNvSpPr txBox="1"/>
          <p:nvPr/>
        </p:nvSpPr>
        <p:spPr>
          <a:xfrm>
            <a:off x="783773" y="783333"/>
            <a:ext cx="10384970" cy="892552"/>
          </a:xfrm>
          <a:prstGeom prst="rect">
            <a:avLst/>
          </a:prstGeom>
          <a:noFill/>
        </p:spPr>
        <p:txBody>
          <a:bodyPr wrap="square">
            <a:spAutoFit/>
          </a:bodyPr>
          <a:lstStyle/>
          <a:p>
            <a:r>
              <a:rPr lang="vi-VN" sz="2600" b="1" dirty="0">
                <a:solidFill>
                  <a:srgbClr val="FF0000"/>
                </a:solidFill>
                <a:latin typeface="+mj-lt"/>
              </a:rPr>
              <a:t>1.1.1. Thông tin xác định phương hướng sản xuất kinh doanh.</a:t>
            </a:r>
            <a:endParaRPr lang="en-US" sz="2600" b="1" dirty="0">
              <a:solidFill>
                <a:srgbClr val="FF0000"/>
              </a:solidFill>
              <a:latin typeface="+mj-lt"/>
            </a:endParaRPr>
          </a:p>
          <a:p>
            <a:r>
              <a:rPr lang="vi-VN" sz="2600" dirty="0">
                <a:latin typeface="+mj-lt"/>
              </a:rPr>
              <a:t>           </a:t>
            </a:r>
          </a:p>
        </p:txBody>
      </p:sp>
      <p:sp>
        <p:nvSpPr>
          <p:cNvPr id="7" name="TextBox 6">
            <a:extLst>
              <a:ext uri="{FF2B5EF4-FFF2-40B4-BE49-F238E27FC236}">
                <a16:creationId xmlns:a16="http://schemas.microsoft.com/office/drawing/2014/main" id="{91993013-144B-A06D-86A9-027113B76F1E}"/>
              </a:ext>
            </a:extLst>
          </p:cNvPr>
          <p:cNvSpPr txBox="1"/>
          <p:nvPr/>
        </p:nvSpPr>
        <p:spPr>
          <a:xfrm>
            <a:off x="925285" y="1638610"/>
            <a:ext cx="10384969" cy="3416320"/>
          </a:xfrm>
          <a:prstGeom prst="rect">
            <a:avLst/>
          </a:prstGeom>
          <a:noFill/>
        </p:spPr>
        <p:txBody>
          <a:bodyPr wrap="square">
            <a:spAutoFit/>
          </a:bodyPr>
          <a:lstStyle/>
          <a:p>
            <a:r>
              <a:rPr lang="vi-VN" sz="2400" dirty="0">
                <a:latin typeface="+mj-lt"/>
              </a:rPr>
              <a:t> Trước khi xây dựng mới một doanh nghiệp hay mở rộng sản xuất kinh doanh, thay đổi phương hướng sản xuất kinh doanh, người ra quyết định cần phải nắm thông tin sau:</a:t>
            </a:r>
          </a:p>
          <a:p>
            <a:r>
              <a:rPr lang="vi-VN" sz="2400" dirty="0">
                <a:latin typeface="+mj-lt"/>
              </a:rPr>
              <a:t>- Quan hệ cung cầu hàng hoá  trong và ngoài nước.</a:t>
            </a:r>
          </a:p>
          <a:p>
            <a:r>
              <a:rPr lang="vi-VN" sz="2400" dirty="0">
                <a:latin typeface="+mj-lt"/>
              </a:rPr>
              <a:t>- Sự phát triển của các mặt hàng thay thế mặt hàng này.</a:t>
            </a:r>
          </a:p>
          <a:p>
            <a:r>
              <a:rPr lang="vi-VN" sz="2400" dirty="0">
                <a:latin typeface="+mj-lt"/>
              </a:rPr>
              <a:t>- Giá cả hàng hoá các yếu tố đầu vào và giá tiêu thụ mặt hàng này ở thị trường trong và ngoài nước.</a:t>
            </a:r>
          </a:p>
          <a:p>
            <a:r>
              <a:rPr lang="vi-VN" sz="2400" dirty="0">
                <a:latin typeface="+mj-lt"/>
              </a:rPr>
              <a:t>- Trình độ phát triển khoa học kỹ thuật đối với quá trình phát triển mặt hàng này ở hiện tại cũng như ở tương lai.</a:t>
            </a:r>
            <a:endParaRPr lang="en-US" sz="2400" dirty="0">
              <a:latin typeface="+mj-lt"/>
            </a:endParaRPr>
          </a:p>
        </p:txBody>
      </p:sp>
    </p:spTree>
    <p:extLst>
      <p:ext uri="{BB962C8B-B14F-4D97-AF65-F5344CB8AC3E}">
        <p14:creationId xmlns:p14="http://schemas.microsoft.com/office/powerpoint/2010/main" val="18503663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EDB38CB-31A7-13A9-15B0-53C0164C012A}"/>
              </a:ext>
            </a:extLst>
          </p:cNvPr>
          <p:cNvSpPr txBox="1"/>
          <p:nvPr/>
        </p:nvSpPr>
        <p:spPr>
          <a:xfrm>
            <a:off x="718458" y="757320"/>
            <a:ext cx="10047514" cy="461665"/>
          </a:xfrm>
          <a:prstGeom prst="rect">
            <a:avLst/>
          </a:prstGeom>
          <a:noFill/>
        </p:spPr>
        <p:txBody>
          <a:bodyPr wrap="square">
            <a:spAutoFit/>
          </a:bodyPr>
          <a:lstStyle/>
          <a:p>
            <a:pPr algn="just">
              <a:spcBef>
                <a:spcPts val="600"/>
              </a:spcBef>
              <a:buNone/>
            </a:pPr>
            <a:r>
              <a:rPr lang="en-US" sz="2400" b="1" dirty="0">
                <a:solidFill>
                  <a:srgbClr val="333333"/>
                </a:solidFill>
                <a:effectLst/>
                <a:latin typeface="Times New Roman" panose="02020603050405020304" pitchFamily="18" charset="0"/>
                <a:ea typeface="Batang" panose="02030600000101010101" pitchFamily="18" charset="-127"/>
              </a:rPr>
              <a:t>1.2. </a:t>
            </a:r>
            <a:r>
              <a:rPr lang="en-US" sz="2400" b="1" dirty="0" err="1">
                <a:solidFill>
                  <a:srgbClr val="333333"/>
                </a:solidFill>
                <a:effectLst/>
                <a:latin typeface="Times New Roman" panose="02020603050405020304" pitchFamily="18" charset="0"/>
                <a:ea typeface="Batang" panose="02030600000101010101" pitchFamily="18" charset="-127"/>
              </a:rPr>
              <a:t>Thống</a:t>
            </a:r>
            <a:r>
              <a:rPr lang="en-US" sz="2400" b="1" dirty="0">
                <a:solidFill>
                  <a:srgbClr val="333333"/>
                </a:solidFill>
                <a:effectLst/>
                <a:latin typeface="Times New Roman" panose="02020603050405020304" pitchFamily="18" charset="0"/>
                <a:ea typeface="Batang" panose="02030600000101010101" pitchFamily="18" charset="-127"/>
              </a:rPr>
              <a:t> </a:t>
            </a:r>
            <a:r>
              <a:rPr lang="en-US" sz="2400" b="1" dirty="0" err="1">
                <a:solidFill>
                  <a:srgbClr val="333333"/>
                </a:solidFill>
                <a:effectLst/>
                <a:latin typeface="Times New Roman" panose="02020603050405020304" pitchFamily="18" charset="0"/>
                <a:ea typeface="Batang" panose="02030600000101010101" pitchFamily="18" charset="-127"/>
              </a:rPr>
              <a:t>kê</a:t>
            </a:r>
            <a:r>
              <a:rPr lang="en-US" sz="2400" b="1" dirty="0">
                <a:solidFill>
                  <a:srgbClr val="333333"/>
                </a:solidFill>
                <a:effectLst/>
                <a:latin typeface="Times New Roman" panose="02020603050405020304" pitchFamily="18" charset="0"/>
                <a:ea typeface="Batang" panose="02030600000101010101" pitchFamily="18" charset="-127"/>
              </a:rPr>
              <a:t> </a:t>
            </a:r>
            <a:r>
              <a:rPr lang="en-US" sz="2400" b="1" dirty="0" err="1">
                <a:solidFill>
                  <a:srgbClr val="333333"/>
                </a:solidFill>
                <a:effectLst/>
                <a:latin typeface="Times New Roman" panose="02020603050405020304" pitchFamily="18" charset="0"/>
                <a:ea typeface="Batang" panose="02030600000101010101" pitchFamily="18" charset="-127"/>
              </a:rPr>
              <a:t>tình</a:t>
            </a:r>
            <a:r>
              <a:rPr lang="en-US" sz="2400" b="1" dirty="0">
                <a:solidFill>
                  <a:srgbClr val="333333"/>
                </a:solidFill>
                <a:effectLst/>
                <a:latin typeface="Times New Roman" panose="02020603050405020304" pitchFamily="18" charset="0"/>
                <a:ea typeface="Batang" panose="02030600000101010101" pitchFamily="18" charset="-127"/>
              </a:rPr>
              <a:t> </a:t>
            </a:r>
            <a:r>
              <a:rPr lang="en-US" sz="2400" b="1" dirty="0" err="1">
                <a:solidFill>
                  <a:srgbClr val="333333"/>
                </a:solidFill>
                <a:effectLst/>
                <a:latin typeface="Times New Roman" panose="02020603050405020304" pitchFamily="18" charset="0"/>
                <a:ea typeface="Batang" panose="02030600000101010101" pitchFamily="18" charset="-127"/>
              </a:rPr>
              <a:t>hình</a:t>
            </a:r>
            <a:r>
              <a:rPr lang="en-US" sz="2400" b="1" dirty="0">
                <a:solidFill>
                  <a:srgbClr val="333333"/>
                </a:solidFill>
                <a:effectLst/>
                <a:latin typeface="Times New Roman" panose="02020603050405020304" pitchFamily="18" charset="0"/>
                <a:ea typeface="Batang" panose="02030600000101010101" pitchFamily="18" charset="-127"/>
              </a:rPr>
              <a:t> </a:t>
            </a:r>
            <a:r>
              <a:rPr lang="en-US" sz="2400" b="1" dirty="0" err="1">
                <a:solidFill>
                  <a:srgbClr val="333333"/>
                </a:solidFill>
                <a:effectLst/>
                <a:latin typeface="Times New Roman" panose="02020603050405020304" pitchFamily="18" charset="0"/>
                <a:ea typeface="Batang" panose="02030600000101010101" pitchFamily="18" charset="-127"/>
              </a:rPr>
              <a:t>sử</a:t>
            </a:r>
            <a:r>
              <a:rPr lang="en-US" sz="2400" b="1" dirty="0">
                <a:solidFill>
                  <a:srgbClr val="333333"/>
                </a:solidFill>
                <a:effectLst/>
                <a:latin typeface="Times New Roman" panose="02020603050405020304" pitchFamily="18" charset="0"/>
                <a:ea typeface="Batang" panose="02030600000101010101" pitchFamily="18" charset="-127"/>
              </a:rPr>
              <a:t> </a:t>
            </a:r>
            <a:r>
              <a:rPr lang="en-US" sz="2400" b="1" dirty="0" err="1">
                <a:solidFill>
                  <a:srgbClr val="333333"/>
                </a:solidFill>
                <a:effectLst/>
                <a:latin typeface="Times New Roman" panose="02020603050405020304" pitchFamily="18" charset="0"/>
                <a:ea typeface="Batang" panose="02030600000101010101" pitchFamily="18" charset="-127"/>
              </a:rPr>
              <a:t>dụng</a:t>
            </a:r>
            <a:r>
              <a:rPr lang="en-US" sz="2400" b="1" dirty="0">
                <a:solidFill>
                  <a:srgbClr val="333333"/>
                </a:solidFill>
                <a:effectLst/>
                <a:latin typeface="Times New Roman" panose="02020603050405020304" pitchFamily="18" charset="0"/>
                <a:ea typeface="Batang" panose="02030600000101010101" pitchFamily="18" charset="-127"/>
              </a:rPr>
              <a:t> </a:t>
            </a:r>
            <a:r>
              <a:rPr lang="en-US" sz="2400" b="1" dirty="0" err="1">
                <a:solidFill>
                  <a:srgbClr val="333333"/>
                </a:solidFill>
                <a:effectLst/>
                <a:latin typeface="Times New Roman" panose="02020603050405020304" pitchFamily="18" charset="0"/>
                <a:ea typeface="Batang" panose="02030600000101010101" pitchFamily="18" charset="-127"/>
              </a:rPr>
              <a:t>số</a:t>
            </a:r>
            <a:r>
              <a:rPr lang="en-US" sz="2400" b="1" dirty="0">
                <a:solidFill>
                  <a:srgbClr val="333333"/>
                </a:solidFill>
                <a:effectLst/>
                <a:latin typeface="Times New Roman" panose="02020603050405020304" pitchFamily="18" charset="0"/>
                <a:ea typeface="Batang" panose="02030600000101010101" pitchFamily="18" charset="-127"/>
              </a:rPr>
              <a:t> </a:t>
            </a:r>
            <a:r>
              <a:rPr lang="en-US" sz="2400" b="1" dirty="0" err="1">
                <a:solidFill>
                  <a:srgbClr val="333333"/>
                </a:solidFill>
                <a:effectLst/>
                <a:latin typeface="Times New Roman" panose="02020603050405020304" pitchFamily="18" charset="0"/>
                <a:ea typeface="Batang" panose="02030600000101010101" pitchFamily="18" charset="-127"/>
              </a:rPr>
              <a:t>lượng</a:t>
            </a:r>
            <a:r>
              <a:rPr lang="en-US" sz="2400" b="1" dirty="0">
                <a:solidFill>
                  <a:srgbClr val="333333"/>
                </a:solidFill>
                <a:effectLst/>
                <a:latin typeface="Times New Roman" panose="02020603050405020304" pitchFamily="18" charset="0"/>
                <a:ea typeface="Batang" panose="02030600000101010101" pitchFamily="18" charset="-127"/>
              </a:rPr>
              <a:t> </a:t>
            </a:r>
            <a:r>
              <a:rPr lang="en-US" sz="2400" b="1" dirty="0" err="1">
                <a:solidFill>
                  <a:srgbClr val="333333"/>
                </a:solidFill>
                <a:effectLst/>
                <a:latin typeface="Times New Roman" panose="02020603050405020304" pitchFamily="18" charset="0"/>
                <a:ea typeface="Batang" panose="02030600000101010101" pitchFamily="18" charset="-127"/>
              </a:rPr>
              <a:t>công</a:t>
            </a:r>
            <a:r>
              <a:rPr lang="en-US" sz="2400" b="1" dirty="0">
                <a:solidFill>
                  <a:srgbClr val="333333"/>
                </a:solidFill>
                <a:effectLst/>
                <a:latin typeface="Times New Roman" panose="02020603050405020304" pitchFamily="18" charset="0"/>
                <a:ea typeface="Batang" panose="02030600000101010101" pitchFamily="18" charset="-127"/>
              </a:rPr>
              <a:t> </a:t>
            </a:r>
            <a:r>
              <a:rPr lang="en-US" sz="2400" b="1" dirty="0" err="1">
                <a:solidFill>
                  <a:srgbClr val="333333"/>
                </a:solidFill>
                <a:effectLst/>
                <a:latin typeface="Times New Roman" panose="02020603050405020304" pitchFamily="18" charset="0"/>
                <a:ea typeface="Batang" panose="02030600000101010101" pitchFamily="18" charset="-127"/>
              </a:rPr>
              <a:t>nhân</a:t>
            </a:r>
            <a:r>
              <a:rPr lang="en-US" sz="2400" b="1" dirty="0">
                <a:solidFill>
                  <a:srgbClr val="333333"/>
                </a:solidFill>
                <a:effectLst/>
                <a:latin typeface="Times New Roman" panose="02020603050405020304" pitchFamily="18" charset="0"/>
                <a:ea typeface="Batang" panose="02030600000101010101" pitchFamily="18" charset="-127"/>
              </a:rPr>
              <a:t> </a:t>
            </a:r>
            <a:r>
              <a:rPr lang="en-US" sz="2400" b="1" dirty="0" err="1">
                <a:solidFill>
                  <a:srgbClr val="333333"/>
                </a:solidFill>
                <a:effectLst/>
                <a:latin typeface="Times New Roman" panose="02020603050405020304" pitchFamily="18" charset="0"/>
                <a:ea typeface="Batang" panose="02030600000101010101" pitchFamily="18" charset="-127"/>
              </a:rPr>
              <a:t>viên</a:t>
            </a:r>
            <a:r>
              <a:rPr lang="en-US" sz="2400" b="1" dirty="0">
                <a:solidFill>
                  <a:srgbClr val="333333"/>
                </a:solidFill>
                <a:effectLst/>
                <a:latin typeface="Times New Roman" panose="02020603050405020304" pitchFamily="18" charset="0"/>
                <a:ea typeface="Batang" panose="02030600000101010101" pitchFamily="18" charset="-127"/>
              </a:rPr>
              <a:t> </a:t>
            </a:r>
            <a:r>
              <a:rPr lang="en-US" sz="2400" b="1" dirty="0" err="1">
                <a:solidFill>
                  <a:srgbClr val="333333"/>
                </a:solidFill>
                <a:effectLst/>
                <a:latin typeface="Times New Roman" panose="02020603050405020304" pitchFamily="18" charset="0"/>
                <a:ea typeface="Batang" panose="02030600000101010101" pitchFamily="18" charset="-127"/>
              </a:rPr>
              <a:t>của</a:t>
            </a:r>
            <a:r>
              <a:rPr lang="en-US" sz="2400" b="1" dirty="0">
                <a:solidFill>
                  <a:srgbClr val="333333"/>
                </a:solidFill>
                <a:effectLst/>
                <a:latin typeface="Times New Roman" panose="02020603050405020304" pitchFamily="18" charset="0"/>
                <a:ea typeface="Batang" panose="02030600000101010101" pitchFamily="18" charset="-127"/>
              </a:rPr>
              <a:t> </a:t>
            </a:r>
            <a:r>
              <a:rPr lang="en-US" sz="2400" b="1" dirty="0" err="1">
                <a:solidFill>
                  <a:srgbClr val="333333"/>
                </a:solidFill>
                <a:effectLst/>
                <a:latin typeface="Times New Roman" panose="02020603050405020304" pitchFamily="18" charset="0"/>
                <a:ea typeface="Batang" panose="02030600000101010101" pitchFamily="18" charset="-127"/>
              </a:rPr>
              <a:t>doanh</a:t>
            </a:r>
            <a:r>
              <a:rPr lang="en-US" sz="2400" b="1" dirty="0">
                <a:solidFill>
                  <a:srgbClr val="333333"/>
                </a:solidFill>
                <a:effectLst/>
                <a:latin typeface="Times New Roman" panose="02020603050405020304" pitchFamily="18" charset="0"/>
                <a:ea typeface="Batang" panose="02030600000101010101" pitchFamily="18" charset="-127"/>
              </a:rPr>
              <a:t> </a:t>
            </a:r>
            <a:r>
              <a:rPr lang="en-US" sz="2400" b="1" dirty="0" err="1">
                <a:solidFill>
                  <a:srgbClr val="333333"/>
                </a:solidFill>
                <a:effectLst/>
                <a:latin typeface="Times New Roman" panose="02020603050405020304" pitchFamily="18" charset="0"/>
                <a:ea typeface="Batang" panose="02030600000101010101" pitchFamily="18" charset="-127"/>
              </a:rPr>
              <a:t>nghiệp</a:t>
            </a:r>
            <a:endParaRPr lang="en-US" sz="2400" b="1" dirty="0">
              <a:effectLst/>
              <a:latin typeface="Times New Roman" panose="02020603050405020304" pitchFamily="18" charset="0"/>
              <a:ea typeface="Batang" panose="02030600000101010101" pitchFamily="18" charset="-127"/>
            </a:endParaRPr>
          </a:p>
        </p:txBody>
      </p:sp>
      <p:pic>
        <p:nvPicPr>
          <p:cNvPr id="7" name="Picture 6">
            <a:extLst>
              <a:ext uri="{FF2B5EF4-FFF2-40B4-BE49-F238E27FC236}">
                <a16:creationId xmlns:a16="http://schemas.microsoft.com/office/drawing/2014/main" id="{6C63A10A-F394-45E9-4523-D888D707508D}"/>
              </a:ext>
            </a:extLst>
          </p:cNvPr>
          <p:cNvPicPr>
            <a:picLocks noChangeAspect="1"/>
          </p:cNvPicPr>
          <p:nvPr/>
        </p:nvPicPr>
        <p:blipFill>
          <a:blip r:embed="rId2"/>
          <a:stretch>
            <a:fillRect/>
          </a:stretch>
        </p:blipFill>
        <p:spPr>
          <a:xfrm>
            <a:off x="959892" y="1600200"/>
            <a:ext cx="9564646" cy="2397579"/>
          </a:xfrm>
          <a:prstGeom prst="rect">
            <a:avLst/>
          </a:prstGeom>
        </p:spPr>
      </p:pic>
      <p:pic>
        <p:nvPicPr>
          <p:cNvPr id="13" name="Picture 12">
            <a:extLst>
              <a:ext uri="{FF2B5EF4-FFF2-40B4-BE49-F238E27FC236}">
                <a16:creationId xmlns:a16="http://schemas.microsoft.com/office/drawing/2014/main" id="{F5D1E218-FFB6-CC2A-4307-C011A66DCAFC}"/>
              </a:ext>
            </a:extLst>
          </p:cNvPr>
          <p:cNvPicPr>
            <a:picLocks noChangeAspect="1"/>
          </p:cNvPicPr>
          <p:nvPr/>
        </p:nvPicPr>
        <p:blipFill>
          <a:blip r:embed="rId3"/>
          <a:stretch>
            <a:fillRect/>
          </a:stretch>
        </p:blipFill>
        <p:spPr>
          <a:xfrm>
            <a:off x="1632857" y="4153878"/>
            <a:ext cx="8294914" cy="668493"/>
          </a:xfrm>
          <a:prstGeom prst="rect">
            <a:avLst/>
          </a:prstGeom>
        </p:spPr>
      </p:pic>
    </p:spTree>
    <p:extLst>
      <p:ext uri="{BB962C8B-B14F-4D97-AF65-F5344CB8AC3E}">
        <p14:creationId xmlns:p14="http://schemas.microsoft.com/office/powerpoint/2010/main" val="35806013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A9D60E6-D83E-2342-0359-27DB85414EE9}"/>
              </a:ext>
            </a:extLst>
          </p:cNvPr>
          <p:cNvSpPr txBox="1"/>
          <p:nvPr/>
        </p:nvSpPr>
        <p:spPr>
          <a:xfrm>
            <a:off x="1186543" y="678321"/>
            <a:ext cx="10668000" cy="430887"/>
          </a:xfrm>
          <a:prstGeom prst="rect">
            <a:avLst/>
          </a:prstGeom>
          <a:noFill/>
        </p:spPr>
        <p:txBody>
          <a:bodyPr wrap="square">
            <a:spAutoFit/>
          </a:bodyPr>
          <a:lstStyle/>
          <a:p>
            <a:r>
              <a:rPr lang="vi-VN" sz="2200" dirty="0">
                <a:latin typeface="+mj-lt"/>
              </a:rPr>
              <a:t>* Phương pháp kiểm tra có liên hệ với tình hình thực hiện sản lượng:</a:t>
            </a:r>
            <a:endParaRPr lang="en-US" sz="2200" dirty="0">
              <a:latin typeface="+mj-lt"/>
            </a:endParaRPr>
          </a:p>
        </p:txBody>
      </p:sp>
      <p:pic>
        <p:nvPicPr>
          <p:cNvPr id="7" name="Picture 6">
            <a:extLst>
              <a:ext uri="{FF2B5EF4-FFF2-40B4-BE49-F238E27FC236}">
                <a16:creationId xmlns:a16="http://schemas.microsoft.com/office/drawing/2014/main" id="{50C9193D-816B-E08B-2D70-FFB20AFBDA5A}"/>
              </a:ext>
            </a:extLst>
          </p:cNvPr>
          <p:cNvPicPr>
            <a:picLocks noChangeAspect="1"/>
          </p:cNvPicPr>
          <p:nvPr/>
        </p:nvPicPr>
        <p:blipFill>
          <a:blip r:embed="rId2"/>
          <a:stretch>
            <a:fillRect/>
          </a:stretch>
        </p:blipFill>
        <p:spPr>
          <a:xfrm>
            <a:off x="1480457" y="1773231"/>
            <a:ext cx="10289968" cy="3691397"/>
          </a:xfrm>
          <a:prstGeom prst="rect">
            <a:avLst/>
          </a:prstGeom>
        </p:spPr>
      </p:pic>
    </p:spTree>
    <p:extLst>
      <p:ext uri="{BB962C8B-B14F-4D97-AF65-F5344CB8AC3E}">
        <p14:creationId xmlns:p14="http://schemas.microsoft.com/office/powerpoint/2010/main" val="24381016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7A9D9CA-9DAA-B738-176B-A349C49F66B5}"/>
              </a:ext>
            </a:extLst>
          </p:cNvPr>
          <p:cNvSpPr txBox="1"/>
          <p:nvPr/>
        </p:nvSpPr>
        <p:spPr>
          <a:xfrm>
            <a:off x="653143" y="533400"/>
            <a:ext cx="11103428" cy="5801588"/>
          </a:xfrm>
          <a:prstGeom prst="rect">
            <a:avLst/>
          </a:prstGeom>
          <a:noFill/>
        </p:spPr>
        <p:txBody>
          <a:bodyPr wrap="square">
            <a:spAutoFit/>
          </a:bodyPr>
          <a:lstStyle/>
          <a:p>
            <a:pPr>
              <a:spcBef>
                <a:spcPts val="600"/>
              </a:spcBef>
              <a:buNone/>
            </a:pPr>
            <a:r>
              <a:rPr lang="en-US" sz="2400" b="1"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2. </a:t>
            </a:r>
            <a:r>
              <a:rPr lang="en-US" sz="2400" b="1"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Thống</a:t>
            </a:r>
            <a:r>
              <a:rPr lang="en-US" sz="2400" b="1"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b="1"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kê</a:t>
            </a:r>
            <a:r>
              <a:rPr lang="en-US" sz="2400" b="1"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b="1"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năng</a:t>
            </a:r>
            <a:r>
              <a:rPr lang="en-US" sz="2400" b="1"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b="1"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suất</a:t>
            </a:r>
            <a:r>
              <a:rPr lang="en-US" sz="2400" b="1"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b="1"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lao</a:t>
            </a:r>
            <a:r>
              <a:rPr lang="en-US" sz="2400" b="1"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b="1"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động</a:t>
            </a:r>
            <a:r>
              <a:rPr lang="en-US" sz="2400" b="1"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b="1"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trong</a:t>
            </a:r>
            <a:r>
              <a:rPr lang="en-US" sz="2400" b="1"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b="1"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doanh</a:t>
            </a:r>
            <a:r>
              <a:rPr lang="en-US" sz="2400" b="1"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b="1"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nghiệp</a:t>
            </a:r>
            <a:endParaRPr lang="en-US" sz="2400" dirty="0">
              <a:effectLst/>
              <a:latin typeface="Times New Roman" panose="02020603050405020304" pitchFamily="18" charset="0"/>
              <a:ea typeface="Batang" panose="02030600000101010101" pitchFamily="18" charset="-127"/>
              <a:cs typeface="Times New Roman" panose="02020603050405020304" pitchFamily="18" charset="0"/>
            </a:endParaRPr>
          </a:p>
          <a:p>
            <a:pPr>
              <a:spcBef>
                <a:spcPts val="600"/>
              </a:spcBef>
              <a:buNone/>
            </a:pP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2.1.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Khái</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niệm</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và</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các</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loại</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chỉ</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tiêu</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năng</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suất</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lao</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động</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endParaRPr lang="en-US" sz="2400" dirty="0">
              <a:effectLst/>
              <a:latin typeface="Times New Roman" panose="02020603050405020304" pitchFamily="18" charset="0"/>
              <a:ea typeface="Batang" panose="02030600000101010101" pitchFamily="18" charset="-127"/>
              <a:cs typeface="Times New Roman" panose="02020603050405020304" pitchFamily="18" charset="0"/>
            </a:endParaRPr>
          </a:p>
          <a:p>
            <a:pPr>
              <a:spcBef>
                <a:spcPts val="600"/>
              </a:spcBef>
              <a:buNone/>
            </a:pP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2.1.1.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Khái</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niệm</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và</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mức</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năng</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suất</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lao</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động</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endParaRPr lang="en-US" sz="2400" dirty="0">
              <a:effectLst/>
              <a:latin typeface="Times New Roman" panose="02020603050405020304" pitchFamily="18" charset="0"/>
              <a:ea typeface="Batang" panose="02030600000101010101" pitchFamily="18" charset="-127"/>
              <a:cs typeface="Times New Roman" panose="02020603050405020304" pitchFamily="18" charset="0"/>
            </a:endParaRPr>
          </a:p>
          <a:p>
            <a:pPr indent="457200" algn="just">
              <a:spcBef>
                <a:spcPts val="600"/>
              </a:spcBef>
              <a:buNone/>
            </a:pPr>
            <a:r>
              <a:rPr lang="en-US" sz="2400" i="1"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i="1"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Khái</a:t>
            </a:r>
            <a:r>
              <a:rPr lang="en-US" sz="2400" i="1"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i="1"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niệm</a:t>
            </a:r>
            <a:r>
              <a:rPr lang="en-US" sz="2400" i="1"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i="1"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năng</a:t>
            </a:r>
            <a:r>
              <a:rPr lang="en-US" sz="2400" i="1"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i="1"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suất</a:t>
            </a:r>
            <a:r>
              <a:rPr lang="en-US" sz="2400" i="1"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i="1"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lao</a:t>
            </a:r>
            <a:r>
              <a:rPr lang="en-US" sz="2400" i="1"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i="1"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động</a:t>
            </a:r>
            <a:r>
              <a:rPr lang="en-US" sz="2400" i="1"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endParaRPr lang="en-US" sz="2400" dirty="0">
              <a:effectLst/>
              <a:latin typeface="Times New Roman" panose="02020603050405020304" pitchFamily="18" charset="0"/>
              <a:ea typeface="Batang" panose="02030600000101010101" pitchFamily="18" charset="-127"/>
              <a:cs typeface="Times New Roman" panose="02020603050405020304" pitchFamily="18" charset="0"/>
            </a:endParaRPr>
          </a:p>
          <a:p>
            <a:pPr indent="457200" algn="just">
              <a:spcBef>
                <a:spcPts val="600"/>
              </a:spcBef>
              <a:buNone/>
            </a:pP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Quan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điểm</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phổ</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biến</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của</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các</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nhà</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kinh</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tế</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đều</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cho</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rằng</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năng</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suất</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lao</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động</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là</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hiệu</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quả</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của</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lao</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động</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và</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khả</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năng</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của</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sức</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sản</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xuất</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Mặt</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khác</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mức</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hiệu</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suất</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của</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lao</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động</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thường</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thể</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hiện</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ở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lượng</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giá</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trị</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sử</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dụng</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mà</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lao</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động</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đã</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sáng</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tạo</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ra</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trong</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một</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khoảng</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thời</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gian</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nhất</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spc="-3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định</a:t>
            </a:r>
            <a:r>
              <a:rPr lang="en-US" sz="2400" spc="-3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a:t>
            </a:r>
            <a:endParaRPr lang="en-US" sz="2400" dirty="0">
              <a:effectLst/>
              <a:latin typeface="Times New Roman" panose="02020603050405020304" pitchFamily="18" charset="0"/>
              <a:ea typeface="Batang" panose="02030600000101010101" pitchFamily="18" charset="-127"/>
              <a:cs typeface="Times New Roman" panose="02020603050405020304" pitchFamily="18" charset="0"/>
            </a:endParaRPr>
          </a:p>
          <a:p>
            <a:pPr indent="457200" algn="just">
              <a:spcBef>
                <a:spcPts val="600"/>
              </a:spcBef>
              <a:buNone/>
            </a:pP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Như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vậy</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năng</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suất</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lao</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động</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trong</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doanh</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nghiệp</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là</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chỉ</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tiêu</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phản</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ánh</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hiệu</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quả</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lao</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động</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trong</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quá</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trình</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sản</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xuất</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của</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doanh</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nghiệp</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endParaRPr lang="en-US" sz="2400" dirty="0">
              <a:effectLst/>
              <a:latin typeface="Times New Roman" panose="02020603050405020304" pitchFamily="18" charset="0"/>
              <a:ea typeface="Batang" panose="02030600000101010101" pitchFamily="18" charset="-127"/>
              <a:cs typeface="Times New Roman" panose="02020603050405020304" pitchFamily="18" charset="0"/>
            </a:endParaRPr>
          </a:p>
          <a:p>
            <a:pPr marL="457200" indent="457200" algn="just">
              <a:spcBef>
                <a:spcPts val="600"/>
              </a:spcBef>
              <a:buNone/>
            </a:pPr>
            <a:r>
              <a:rPr lang="en-US" sz="2400" i="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Mức</a:t>
            </a:r>
            <a:r>
              <a:rPr lang="en-US" sz="2400" i="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năng</a:t>
            </a:r>
            <a:r>
              <a:rPr lang="en-US" sz="2400" i="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suất</a:t>
            </a:r>
            <a:r>
              <a:rPr lang="en-US" sz="2400" i="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lao</a:t>
            </a:r>
            <a:r>
              <a:rPr lang="en-US" sz="2400" i="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7200" algn="just">
              <a:spcBef>
                <a:spcPts val="600"/>
              </a:spcBef>
              <a:buNone/>
            </a:pP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Năng</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suất</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lao</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động</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được</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biểu</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hiện</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dưới</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2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dạng</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thuận</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và</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nghịch</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Mức</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năng</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suất</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lao</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động</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dạng</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thuận</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biểu</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hiện</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số</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lượng</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sản</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phẩm</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sản</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xuất</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ra</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trong</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một</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đơn</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vị</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lao</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động</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 hao </a:t>
            </a:r>
            <a:r>
              <a:rPr lang="en-US" sz="2400" dirty="0" err="1">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phí</a:t>
            </a:r>
            <a:r>
              <a:rPr lang="en-US" sz="2400" dirty="0">
                <a:solidFill>
                  <a:srgbClr val="333333"/>
                </a:solidFill>
                <a:effectLst/>
                <a:latin typeface="Times New Roman" panose="02020603050405020304" pitchFamily="18" charset="0"/>
                <a:ea typeface="Batang" panose="02030600000101010101" pitchFamily="18" charset="-127"/>
                <a:cs typeface="Times New Roman" panose="02020603050405020304" pitchFamily="18" charset="0"/>
              </a:rPr>
              <a:t>.</a:t>
            </a:r>
            <a:endParaRPr lang="en-US" sz="2400" dirty="0">
              <a:effectLst/>
              <a:latin typeface="Times New Roman" panose="02020603050405020304" pitchFamily="18" charset="0"/>
              <a:ea typeface="Batang" panose="02030600000101010101" pitchFamily="18" charset="-127"/>
              <a:cs typeface="Times New Roman" panose="02020603050405020304" pitchFamily="18" charset="0"/>
            </a:endParaRPr>
          </a:p>
        </p:txBody>
      </p:sp>
    </p:spTree>
    <p:extLst>
      <p:ext uri="{BB962C8B-B14F-4D97-AF65-F5344CB8AC3E}">
        <p14:creationId xmlns:p14="http://schemas.microsoft.com/office/powerpoint/2010/main" val="23289432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98AAF96-D37B-55E4-F763-7EECDDAE7469}"/>
              </a:ext>
            </a:extLst>
          </p:cNvPr>
          <p:cNvPicPr>
            <a:picLocks noChangeAspect="1"/>
          </p:cNvPicPr>
          <p:nvPr/>
        </p:nvPicPr>
        <p:blipFill>
          <a:blip r:embed="rId2"/>
          <a:stretch>
            <a:fillRect/>
          </a:stretch>
        </p:blipFill>
        <p:spPr>
          <a:xfrm>
            <a:off x="466353" y="968829"/>
            <a:ext cx="10397589" cy="4543776"/>
          </a:xfrm>
          <a:prstGeom prst="rect">
            <a:avLst/>
          </a:prstGeom>
        </p:spPr>
      </p:pic>
    </p:spTree>
    <p:extLst>
      <p:ext uri="{BB962C8B-B14F-4D97-AF65-F5344CB8AC3E}">
        <p14:creationId xmlns:p14="http://schemas.microsoft.com/office/powerpoint/2010/main" val="12188388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3388463-313B-80DF-22EC-950CD0ED4931}"/>
              </a:ext>
            </a:extLst>
          </p:cNvPr>
          <p:cNvPicPr>
            <a:picLocks noChangeAspect="1"/>
          </p:cNvPicPr>
          <p:nvPr/>
        </p:nvPicPr>
        <p:blipFill>
          <a:blip r:embed="rId2"/>
          <a:stretch>
            <a:fillRect/>
          </a:stretch>
        </p:blipFill>
        <p:spPr>
          <a:xfrm>
            <a:off x="682544" y="783772"/>
            <a:ext cx="10431770" cy="4308074"/>
          </a:xfrm>
          <a:prstGeom prst="rect">
            <a:avLst/>
          </a:prstGeom>
        </p:spPr>
      </p:pic>
    </p:spTree>
    <p:extLst>
      <p:ext uri="{BB962C8B-B14F-4D97-AF65-F5344CB8AC3E}">
        <p14:creationId xmlns:p14="http://schemas.microsoft.com/office/powerpoint/2010/main" val="34100627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97"/>
          <p:cNvGrpSpPr/>
          <p:nvPr/>
        </p:nvGrpSpPr>
        <p:grpSpPr>
          <a:xfrm>
            <a:off x="1524000" y="255341"/>
            <a:ext cx="8675688" cy="1035709"/>
            <a:chOff x="185" y="2136"/>
            <a:chExt cx="5257" cy="589"/>
          </a:xfrm>
        </p:grpSpPr>
        <p:sp>
          <p:nvSpPr>
            <p:cNvPr id="5138" name="AutoShape 84"/>
            <p:cNvSpPr/>
            <p:nvPr/>
          </p:nvSpPr>
          <p:spPr>
            <a:xfrm>
              <a:off x="554" y="2183"/>
              <a:ext cx="4888" cy="542"/>
            </a:xfrm>
            <a:prstGeom prst="roundRect">
              <a:avLst>
                <a:gd name="adj" fmla="val 16667"/>
              </a:avLst>
            </a:prstGeom>
            <a:gradFill rotWithShape="1">
              <a:gsLst>
                <a:gs pos="0">
                  <a:srgbClr val="FFE9D4"/>
                </a:gs>
                <a:gs pos="100000">
                  <a:srgbClr val="FF9933"/>
                </a:gs>
              </a:gsLst>
              <a:lin ang="0" scaled="1"/>
              <a:tileRect/>
            </a:gradFill>
            <a:ln w="12700" cap="flat" cmpd="sng">
              <a:solidFill>
                <a:schemeClr val="tx1"/>
              </a:solidFill>
              <a:prstDash val="solid"/>
              <a:headEnd type="none" w="med" len="med"/>
              <a:tailEnd type="none" w="med" len="med"/>
            </a:ln>
            <a:effectLst>
              <a:outerShdw dist="99190" dir="2388334" algn="ctr" rotWithShape="0">
                <a:srgbClr val="333333">
                  <a:alpha val="50000"/>
                </a:srgbClr>
              </a:outerShdw>
            </a:effectLst>
          </p:spPr>
          <p:txBody>
            <a:bodyPr wrap="none" anchor="ctr" anchorCtr="0"/>
            <a:lstStyle/>
            <a:p>
              <a:pPr eaLnBrk="1" hangingPunct="1"/>
              <a:r>
                <a:rPr lang="pt-BR" altLang="en-US" sz="2800" b="1" dirty="0">
                  <a:solidFill>
                    <a:srgbClr val="0000CC"/>
                  </a:solidFill>
                  <a:latin typeface=".VnTime" panose="020B7200000000000000" pitchFamily="34" charset="0"/>
                </a:rPr>
                <a:t>        </a:t>
              </a:r>
              <a:r>
                <a:rPr lang="pt-BR" altLang="en-US" sz="2800" b="1" dirty="0">
                  <a:solidFill>
                    <a:srgbClr val="0000CC"/>
                  </a:solidFill>
                  <a:latin typeface="Times New Roman" panose="02020603050405020304" pitchFamily="18" charset="0"/>
                  <a:cs typeface="Times New Roman" panose="02020603050405020304" pitchFamily="18" charset="0"/>
                </a:rPr>
                <a:t>Phân tích tổng quát biến động tổng quỹ lương</a:t>
              </a:r>
              <a:endParaRPr lang="en-US" altLang="en-US" sz="2800" b="1" dirty="0">
                <a:solidFill>
                  <a:srgbClr val="0000CC"/>
                </a:solidFill>
                <a:latin typeface="Times New Roman" panose="02020603050405020304" pitchFamily="18" charset="0"/>
                <a:ea typeface="Times New Roman" panose="02020603050405020304" pitchFamily="18" charset="0"/>
              </a:endParaRPr>
            </a:p>
          </p:txBody>
        </p:sp>
        <p:sp>
          <p:nvSpPr>
            <p:cNvPr id="5139" name="AutoShape 85"/>
            <p:cNvSpPr/>
            <p:nvPr/>
          </p:nvSpPr>
          <p:spPr>
            <a:xfrm>
              <a:off x="185" y="2136"/>
              <a:ext cx="711" cy="574"/>
            </a:xfrm>
            <a:prstGeom prst="diamond">
              <a:avLst/>
            </a:prstGeom>
            <a:gradFill rotWithShape="1">
              <a:gsLst>
                <a:gs pos="0">
                  <a:srgbClr val="764718"/>
                </a:gs>
                <a:gs pos="100000">
                  <a:srgbClr val="FF9933"/>
                </a:gs>
              </a:gsLst>
              <a:lin ang="0" scaled="1"/>
              <a:tileRect/>
            </a:gradFill>
            <a:ln w="25400" cap="flat" cmpd="sng">
              <a:solidFill>
                <a:schemeClr val="tx1"/>
              </a:solidFill>
              <a:prstDash val="solid"/>
              <a:miter/>
              <a:headEnd type="none" w="med" len="med"/>
              <a:tailEnd type="none" w="med" len="med"/>
            </a:ln>
            <a:effectLst>
              <a:outerShdw dist="63500" dir="2212193" algn="ctr" rotWithShape="0">
                <a:srgbClr val="333333">
                  <a:alpha val="50000"/>
                </a:srgbClr>
              </a:outerShdw>
            </a:effectLst>
          </p:spPr>
          <p:txBody>
            <a:bodyPr wrap="none" anchor="ctr" anchorCtr="0"/>
            <a:lstStyle/>
            <a:p>
              <a:pPr eaLnBrk="1" hangingPunct="1"/>
              <a:endParaRPr lang="en-US" altLang="en-US" dirty="0">
                <a:latin typeface=".VnTime" panose="020B7200000000000000" pitchFamily="34" charset="0"/>
              </a:endParaRPr>
            </a:p>
          </p:txBody>
        </p:sp>
        <p:sp>
          <p:nvSpPr>
            <p:cNvPr id="5140" name="Text Box 93"/>
            <p:cNvSpPr txBox="1"/>
            <p:nvPr/>
          </p:nvSpPr>
          <p:spPr>
            <a:xfrm>
              <a:off x="469" y="2267"/>
              <a:ext cx="392" cy="263"/>
            </a:xfrm>
            <a:prstGeom prst="rect">
              <a:avLst/>
            </a:prstGeom>
            <a:noFill/>
            <a:ln w="9525">
              <a:noFill/>
            </a:ln>
          </p:spPr>
          <p:txBody>
            <a:bodyPr wrap="none">
              <a:spAutoFit/>
            </a:bodyPr>
            <a:lstStyle/>
            <a:p>
              <a:pPr algn="ctr"/>
              <a:r>
                <a:rPr lang="en-US" altLang="en-US" sz="2400" dirty="0">
                  <a:latin typeface="Times New Roman" panose="02020603050405020304" pitchFamily="18" charset="0"/>
                  <a:cs typeface="Times New Roman" panose="02020603050405020304" pitchFamily="18" charset="0"/>
                </a:rPr>
                <a:t>3.3.</a:t>
              </a:r>
              <a:endParaRPr lang="en-US" altLang="en-US" sz="2400" dirty="0">
                <a:latin typeface="Times New Roman" panose="02020603050405020304" pitchFamily="18" charset="0"/>
                <a:ea typeface="Times New Roman" panose="02020603050405020304" pitchFamily="18" charset="0"/>
              </a:endParaRPr>
            </a:p>
          </p:txBody>
        </p:sp>
      </p:grpSp>
      <p:sp>
        <p:nvSpPr>
          <p:cNvPr id="6148" name="Rectangle 5"/>
          <p:cNvSpPr/>
          <p:nvPr/>
        </p:nvSpPr>
        <p:spPr>
          <a:xfrm>
            <a:off x="714149" y="1864384"/>
            <a:ext cx="6731000" cy="369332"/>
          </a:xfrm>
          <a:prstGeom prst="rect">
            <a:avLst/>
          </a:prstGeom>
          <a:noFill/>
          <a:ln w="9525">
            <a:noFill/>
          </a:ln>
        </p:spPr>
        <p:txBody>
          <a:bodyPr>
            <a:spAutoFit/>
          </a:bodyPr>
          <a:lstStyle/>
          <a:p>
            <a:pPr algn="just">
              <a:spcBef>
                <a:spcPts val="600"/>
              </a:spcBef>
            </a:pPr>
            <a:r>
              <a:rPr lang="pt-BR" altLang="en-US" i="1" dirty="0">
                <a:latin typeface="Times New Roman" panose="02020603050405020304" pitchFamily="18" charset="0"/>
                <a:cs typeface="Times New Roman" panose="02020603050405020304" pitchFamily="18" charset="0"/>
              </a:rPr>
              <a:t>3.3.1. Phương pháp giản đơn</a:t>
            </a:r>
            <a:endParaRPr lang="en-US" altLang="en-US" dirty="0">
              <a:latin typeface=".VnTime" panose="020B7200000000000000" pitchFamily="34" charset="0"/>
              <a:ea typeface="Times New Roman" panose="02020603050405020304" pitchFamily="18" charset="0"/>
            </a:endParaRPr>
          </a:p>
        </p:txBody>
      </p:sp>
      <p:sp>
        <p:nvSpPr>
          <p:cNvPr id="6149" name="Rectangle 8"/>
          <p:cNvSpPr/>
          <p:nvPr/>
        </p:nvSpPr>
        <p:spPr>
          <a:xfrm>
            <a:off x="2821923" y="3100388"/>
            <a:ext cx="1579278" cy="369332"/>
          </a:xfrm>
          <a:prstGeom prst="rect">
            <a:avLst/>
          </a:prstGeom>
          <a:noFill/>
          <a:ln w="9525">
            <a:noFill/>
          </a:ln>
        </p:spPr>
        <p:txBody>
          <a:bodyPr wrap="none">
            <a:spAutoFit/>
          </a:bodyPr>
          <a:lstStyle/>
          <a:p>
            <a:pPr algn="just">
              <a:spcBef>
                <a:spcPts val="600"/>
              </a:spcBef>
            </a:pPr>
            <a:r>
              <a:rPr lang="pt-BR" altLang="en-US" dirty="0">
                <a:latin typeface="Times New Roman" panose="02020603050405020304" pitchFamily="18" charset="0"/>
                <a:cs typeface="Times New Roman" panose="02020603050405020304" pitchFamily="18" charset="0"/>
              </a:rPr>
              <a:t>- Số tương đối:</a:t>
            </a:r>
            <a:endParaRPr lang="en-US" altLang="en-US" dirty="0">
              <a:latin typeface=".VnTime" panose="020B7200000000000000" pitchFamily="34" charset="0"/>
              <a:ea typeface="Times New Roman" panose="02020603050405020304" pitchFamily="18" charset="0"/>
            </a:endParaRPr>
          </a:p>
        </p:txBody>
      </p:sp>
      <p:pic>
        <p:nvPicPr>
          <p:cNvPr id="6150" name="Picture 10"/>
          <p:cNvPicPr>
            <a:picLocks noChangeAspect="1"/>
          </p:cNvPicPr>
          <p:nvPr/>
        </p:nvPicPr>
        <p:blipFill>
          <a:blip r:embed="rId2"/>
          <a:stretch>
            <a:fillRect/>
          </a:stretch>
        </p:blipFill>
        <p:spPr>
          <a:xfrm>
            <a:off x="2984500" y="3857626"/>
            <a:ext cx="1252538" cy="1025525"/>
          </a:xfrm>
          <a:prstGeom prst="rect">
            <a:avLst/>
          </a:prstGeom>
          <a:noFill/>
          <a:ln w="9525">
            <a:noFill/>
          </a:ln>
        </p:spPr>
      </p:pic>
      <p:sp>
        <p:nvSpPr>
          <p:cNvPr id="6151" name="Rectangle 9"/>
          <p:cNvSpPr/>
          <p:nvPr/>
        </p:nvSpPr>
        <p:spPr>
          <a:xfrm>
            <a:off x="1689386" y="5847590"/>
            <a:ext cx="8730679" cy="908050"/>
          </a:xfrm>
          <a:prstGeom prst="rect">
            <a:avLst/>
          </a:prstGeom>
          <a:noFill/>
          <a:ln w="9525">
            <a:noFill/>
          </a:ln>
        </p:spPr>
        <p:txBody>
          <a:bodyPr wrap="square">
            <a:spAutoFit/>
          </a:bodyPr>
          <a:lstStyle/>
          <a:p>
            <a:pPr algn="just">
              <a:spcBef>
                <a:spcPts val="600"/>
              </a:spcBef>
            </a:pPr>
            <a:r>
              <a:rPr lang="en-US" altLang="en-US" sz="2400" dirty="0">
                <a:latin typeface="Times New Roman" panose="02020603050405020304" pitchFamily="18" charset="0"/>
                <a:cs typeface="Times New Roman" panose="02020603050405020304" pitchFamily="18" charset="0"/>
              </a:rPr>
              <a:t>Trong </a:t>
            </a:r>
            <a:r>
              <a:rPr lang="en-US" altLang="en-US" sz="2400" dirty="0" err="1">
                <a:latin typeface="Times New Roman" panose="02020603050405020304" pitchFamily="18" charset="0"/>
                <a:cs typeface="Times New Roman" panose="02020603050405020304" pitchFamily="18" charset="0"/>
              </a:rPr>
              <a:t>đó</a:t>
            </a:r>
            <a:r>
              <a:rPr lang="en-US" altLang="en-US" sz="2400" dirty="0">
                <a:latin typeface="Times New Roman" panose="02020603050405020304" pitchFamily="18" charset="0"/>
                <a:cs typeface="Times New Roman" panose="02020603050405020304" pitchFamily="18" charset="0"/>
              </a:rPr>
              <a:t>: - I</a:t>
            </a:r>
            <a:r>
              <a:rPr lang="en-US" altLang="en-US" sz="2400" baseline="-25000" dirty="0">
                <a:latin typeface="Times New Roman" panose="02020603050405020304" pitchFamily="18" charset="0"/>
                <a:cs typeface="Times New Roman" panose="02020603050405020304" pitchFamily="18" charset="0"/>
              </a:rPr>
              <a:t>F</a:t>
            </a:r>
            <a:r>
              <a:rPr lang="en-US" altLang="en-US" sz="2400" dirty="0">
                <a:latin typeface="Times New Roman" panose="02020603050405020304" pitchFamily="18" charset="0"/>
                <a:cs typeface="Times New Roman" panose="02020603050405020304" pitchFamily="18" charset="0"/>
              </a:rPr>
              <a:t> – Chỉ số ho</a:t>
            </a:r>
            <a:r>
              <a:rPr lang="en-US" altLang="en-US" sz="2400" dirty="0">
                <a:latin typeface="Times New Roman" panose="02020603050405020304" pitchFamily="18" charset="0"/>
                <a:ea typeface="Times New Roman" panose="02020603050405020304" pitchFamily="18" charset="0"/>
              </a:rPr>
              <a:t>à</a:t>
            </a:r>
            <a:r>
              <a:rPr lang="en-US" altLang="en-US" sz="2400" dirty="0">
                <a:latin typeface="Times New Roman" panose="02020603050405020304" pitchFamily="18" charset="0"/>
                <a:cs typeface="Times New Roman" panose="02020603050405020304" pitchFamily="18" charset="0"/>
              </a:rPr>
              <a:t>n th</a:t>
            </a:r>
            <a:r>
              <a:rPr lang="en-US" altLang="en-US" sz="2400" dirty="0">
                <a:latin typeface="Times New Roman" panose="02020603050405020304" pitchFamily="18" charset="0"/>
                <a:ea typeface="Times New Roman" panose="02020603050405020304" pitchFamily="18" charset="0"/>
              </a:rPr>
              <a:t>à</a:t>
            </a:r>
            <a:r>
              <a:rPr lang="en-US" altLang="en-US" sz="2400" dirty="0">
                <a:latin typeface="Times New Roman" panose="02020603050405020304" pitchFamily="18" charset="0"/>
                <a:cs typeface="Times New Roman" panose="02020603050405020304" pitchFamily="18" charset="0"/>
              </a:rPr>
              <a:t>nh kế hoạch quỹ lương</a:t>
            </a:r>
            <a:endParaRPr lang="en-US" altLang="en-US" sz="2400" dirty="0">
              <a:latin typeface=".VnTime" panose="020B7200000000000000" pitchFamily="34" charset="0"/>
              <a:cs typeface="Times New Roman" panose="02020603050405020304" pitchFamily="18" charset="0"/>
            </a:endParaRPr>
          </a:p>
          <a:p>
            <a:pPr algn="just">
              <a:spcBef>
                <a:spcPts val="600"/>
              </a:spcBef>
            </a:pPr>
            <a:r>
              <a:rPr lang="en-US" altLang="en-US" sz="2400" dirty="0">
                <a:latin typeface="Times New Roman" panose="02020603050405020304" pitchFamily="18" charset="0"/>
                <a:cs typeface="Times New Roman" panose="02020603050405020304" pitchFamily="18" charset="0"/>
              </a:rPr>
              <a:t>                 - F</a:t>
            </a:r>
            <a:r>
              <a:rPr lang="en-US" altLang="en-US" sz="2400" baseline="-25000" dirty="0">
                <a:latin typeface="Times New Roman" panose="02020603050405020304" pitchFamily="18" charset="0"/>
                <a:cs typeface="Times New Roman" panose="02020603050405020304" pitchFamily="18" charset="0"/>
              </a:rPr>
              <a:t>1</a:t>
            </a:r>
            <a:r>
              <a:rPr lang="en-US" altLang="en-US" sz="2400" dirty="0">
                <a:latin typeface="Times New Roman" panose="02020603050405020304" pitchFamily="18" charset="0"/>
                <a:cs typeface="Times New Roman" panose="02020603050405020304" pitchFamily="18" charset="0"/>
              </a:rPr>
              <a:t>, F</a:t>
            </a:r>
            <a:r>
              <a:rPr lang="en-US" altLang="en-US" sz="2400" baseline="-25000" dirty="0">
                <a:latin typeface="Times New Roman" panose="02020603050405020304" pitchFamily="18" charset="0"/>
                <a:cs typeface="Times New Roman" panose="02020603050405020304" pitchFamily="18" charset="0"/>
              </a:rPr>
              <a:t>k</a:t>
            </a:r>
            <a:r>
              <a:rPr lang="en-US" altLang="en-US" sz="2400" dirty="0">
                <a:latin typeface="Times New Roman" panose="02020603050405020304" pitchFamily="18" charset="0"/>
                <a:cs typeface="Times New Roman" panose="02020603050405020304" pitchFamily="18" charset="0"/>
              </a:rPr>
              <a:t> – Quỹ </a:t>
            </a:r>
            <a:r>
              <a:rPr lang="en-US" altLang="en-US" sz="2400" dirty="0" err="1">
                <a:latin typeface="Times New Roman" panose="02020603050405020304" pitchFamily="18" charset="0"/>
                <a:cs typeface="Times New Roman" panose="02020603050405020304" pitchFamily="18" charset="0"/>
              </a:rPr>
              <a:t>lương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kỳ</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thực</a:t>
            </a:r>
            <a:r>
              <a:rPr lang="en-US" altLang="en-US" sz="2400" dirty="0">
                <a:latin typeface="Times New Roman" panose="02020603050405020304" pitchFamily="18" charset="0"/>
                <a:cs typeface="Times New Roman" panose="02020603050405020304" pitchFamily="18" charset="0"/>
              </a:rPr>
              <a:t> hiện, </a:t>
            </a:r>
            <a:r>
              <a:rPr lang="en-US" altLang="en-US" sz="2400" dirty="0" err="1">
                <a:latin typeface="Times New Roman" panose="02020603050405020304" pitchFamily="18" charset="0"/>
                <a:cs typeface="Times New Roman" panose="02020603050405020304" pitchFamily="18" charset="0"/>
              </a:rPr>
              <a:t>quỹ</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lương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kỳ</a:t>
            </a:r>
            <a:r>
              <a:rPr lang="en-US" altLang="en-US" sz="2400" dirty="0">
                <a:latin typeface="Times New Roman" panose="02020603050405020304" pitchFamily="18" charset="0"/>
                <a:cs typeface="Times New Roman" panose="02020603050405020304" pitchFamily="18" charset="0"/>
              </a:rPr>
              <a:t> kế hoạch</a:t>
            </a:r>
            <a:endParaRPr lang="en-US" altLang="en-US" sz="2400" dirty="0">
              <a:latin typeface=".VnTime" panose="020B7200000000000000" pitchFamily="34" charset="0"/>
              <a:ea typeface="Times New Roman" panose="02020603050405020304" pitchFamily="18" charset="0"/>
            </a:endParaRPr>
          </a:p>
        </p:txBody>
      </p:sp>
      <p:sp>
        <p:nvSpPr>
          <p:cNvPr id="6152" name="Rectangle 10"/>
          <p:cNvSpPr/>
          <p:nvPr/>
        </p:nvSpPr>
        <p:spPr>
          <a:xfrm>
            <a:off x="7033984" y="3135313"/>
            <a:ext cx="1499128" cy="369332"/>
          </a:xfrm>
          <a:prstGeom prst="rect">
            <a:avLst/>
          </a:prstGeom>
          <a:noFill/>
          <a:ln w="9525">
            <a:noFill/>
          </a:ln>
        </p:spPr>
        <p:txBody>
          <a:bodyPr wrap="none">
            <a:spAutoFit/>
          </a:bodyPr>
          <a:lstStyle/>
          <a:p>
            <a:pPr algn="just">
              <a:spcBef>
                <a:spcPts val="600"/>
              </a:spcBef>
            </a:pP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Số</a:t>
            </a:r>
            <a:r>
              <a:rPr lang="en-US" altLang="en-US" dirty="0">
                <a:latin typeface="Times New Roman" panose="02020603050405020304" pitchFamily="18" charset="0"/>
                <a:cs typeface="Times New Roman" panose="02020603050405020304" pitchFamily="18" charset="0"/>
              </a:rPr>
              <a:t> tuyệt đối:</a:t>
            </a:r>
            <a:endParaRPr lang="en-US" altLang="en-US" dirty="0">
              <a:latin typeface=".VnTime" panose="020B7200000000000000" pitchFamily="34" charset="0"/>
              <a:ea typeface="Times New Roman" panose="02020603050405020304" pitchFamily="18" charset="0"/>
            </a:endParaRPr>
          </a:p>
        </p:txBody>
      </p:sp>
      <p:sp>
        <p:nvSpPr>
          <p:cNvPr id="6153" name="Rectangle 11"/>
          <p:cNvSpPr/>
          <p:nvPr/>
        </p:nvSpPr>
        <p:spPr>
          <a:xfrm>
            <a:off x="6532563" y="3863975"/>
            <a:ext cx="1316386" cy="369332"/>
          </a:xfrm>
          <a:prstGeom prst="rect">
            <a:avLst/>
          </a:prstGeom>
          <a:noFill/>
          <a:ln w="9525">
            <a:noFill/>
          </a:ln>
        </p:spPr>
        <p:txBody>
          <a:bodyPr wrap="none">
            <a:spAutoFit/>
          </a:bodyPr>
          <a:lstStyle/>
          <a:p>
            <a:pPr eaLnBrk="1" hangingPunct="1"/>
            <a:r>
              <a:rPr lang="en-US" altLang="en-US" dirty="0">
                <a:latin typeface="Times New Roman" panose="02020603050405020304" pitchFamily="18" charset="0"/>
                <a:cs typeface="Times New Roman" panose="02020603050405020304" pitchFamily="18" charset="0"/>
              </a:rPr>
              <a:t> </a:t>
            </a:r>
            <a:r>
              <a:rPr lang="en-US" altLang="en-US" dirty="0">
                <a:latin typeface="Times New Roman" panose="02020603050405020304" pitchFamily="18" charset="0"/>
                <a:cs typeface="Times New Roman" panose="02020603050405020304" pitchFamily="18" charset="0"/>
                <a:sym typeface="Symbol" panose="05050102010706020507" pitchFamily="18" charset="2"/>
              </a:rPr>
              <a:t></a:t>
            </a:r>
            <a:r>
              <a:rPr lang="en-US" altLang="en-US" baseline="-25000" dirty="0">
                <a:latin typeface="Times New Roman" panose="02020603050405020304" pitchFamily="18" charset="0"/>
                <a:cs typeface="Times New Roman" panose="02020603050405020304" pitchFamily="18" charset="0"/>
              </a:rPr>
              <a:t>F</a:t>
            </a:r>
            <a:r>
              <a:rPr lang="en-US" altLang="en-US" dirty="0">
                <a:latin typeface="Times New Roman" panose="02020603050405020304" pitchFamily="18" charset="0"/>
                <a:cs typeface="Times New Roman" panose="02020603050405020304" pitchFamily="18" charset="0"/>
              </a:rPr>
              <a:t> = F</a:t>
            </a:r>
            <a:r>
              <a:rPr lang="en-US" altLang="en-US" baseline="-25000" dirty="0">
                <a:latin typeface="Times New Roman" panose="02020603050405020304" pitchFamily="18" charset="0"/>
                <a:cs typeface="Times New Roman" panose="02020603050405020304" pitchFamily="18" charset="0"/>
              </a:rPr>
              <a:t>1</a:t>
            </a:r>
            <a:r>
              <a:rPr lang="en-US" altLang="en-US" dirty="0">
                <a:latin typeface="Times New Roman" panose="02020603050405020304" pitchFamily="18" charset="0"/>
                <a:cs typeface="Times New Roman" panose="02020603050405020304" pitchFamily="18" charset="0"/>
              </a:rPr>
              <a:t> - F</a:t>
            </a:r>
            <a:r>
              <a:rPr lang="en-US" altLang="en-US" baseline="-25000" dirty="0">
                <a:latin typeface="Times New Roman" panose="02020603050405020304" pitchFamily="18" charset="0"/>
                <a:cs typeface="Times New Roman" panose="02020603050405020304" pitchFamily="18" charset="0"/>
              </a:rPr>
              <a:t>k</a:t>
            </a:r>
            <a:endParaRPr lang="en-US" altLang="en-US" dirty="0">
              <a:latin typeface=".VnTime" panose="020B7200000000000000" pitchFamily="34" charset="0"/>
            </a:endParaRPr>
          </a:p>
        </p:txBody>
      </p:sp>
      <p:sp>
        <p:nvSpPr>
          <p:cNvPr id="4" name="AutoShape 41"/>
          <p:cNvSpPr>
            <a:spLocks noChangeArrowheads="1"/>
          </p:cNvSpPr>
          <p:nvPr/>
        </p:nvSpPr>
        <p:spPr bwMode="gray">
          <a:xfrm>
            <a:off x="4656138" y="5076826"/>
            <a:ext cx="2071688" cy="695325"/>
          </a:xfrm>
          <a:prstGeom prst="hexagon">
            <a:avLst>
              <a:gd name="adj" fmla="val 28916"/>
              <a:gd name="vf" fmla="val 115470"/>
            </a:avLst>
          </a:prstGeom>
          <a:pattFill prst="pct50">
            <a:fgClr>
              <a:schemeClr val="accent1"/>
            </a:fgClr>
            <a:bgClr>
              <a:schemeClr val="bg1"/>
            </a:bgClr>
          </a:pattFill>
          <a:ln w="9525">
            <a:solidFill>
              <a:srgbClr val="C0C0C0"/>
            </a:solidFill>
            <a:miter lim="800000"/>
          </a:ln>
          <a:effectLst/>
        </p:spPr>
        <p:txBody>
          <a:bodyPr wrap="none" anchor="ctr"/>
          <a:lstStyle>
            <a:lvl1pPr>
              <a:defRPr sz="3200">
                <a:solidFill>
                  <a:schemeClr val="tx1"/>
                </a:solidFill>
                <a:latin typeface=".VnTime" panose="020B7200000000000000" pitchFamily="34" charset="0"/>
                <a:cs typeface="Arial" panose="020B0604020202020204" pitchFamily="34" charset="0"/>
              </a:defRPr>
            </a:lvl1pPr>
            <a:lvl2pPr marL="742950" indent="-285750">
              <a:defRPr sz="3200">
                <a:solidFill>
                  <a:schemeClr val="tx1"/>
                </a:solidFill>
                <a:latin typeface=".VnTime" panose="020B7200000000000000" pitchFamily="34" charset="0"/>
                <a:cs typeface="Arial" panose="020B0604020202020204" pitchFamily="34" charset="0"/>
              </a:defRPr>
            </a:lvl2pPr>
            <a:lvl3pPr marL="1143000" indent="-228600">
              <a:defRPr sz="3200">
                <a:solidFill>
                  <a:schemeClr val="tx1"/>
                </a:solidFill>
                <a:latin typeface=".VnTime" panose="020B7200000000000000" pitchFamily="34" charset="0"/>
                <a:cs typeface="Arial" panose="020B0604020202020204" pitchFamily="34" charset="0"/>
              </a:defRPr>
            </a:lvl3pPr>
            <a:lvl4pPr marL="1600200" indent="-228600">
              <a:defRPr sz="3200">
                <a:solidFill>
                  <a:schemeClr val="tx1"/>
                </a:solidFill>
                <a:latin typeface=".VnTime" panose="020B7200000000000000" pitchFamily="34" charset="0"/>
                <a:cs typeface="Arial" panose="020B0604020202020204" pitchFamily="34" charset="0"/>
              </a:defRPr>
            </a:lvl4pPr>
            <a:lvl5pPr marL="2057400" indent="-228600">
              <a:defRPr sz="3200">
                <a:solidFill>
                  <a:schemeClr val="tx1"/>
                </a:solidFill>
                <a:latin typeface=".VnTime" panose="020B7200000000000000"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VnTime" panose="020B7200000000000000"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VnTime" panose="020B7200000000000000"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VnTime" panose="020B7200000000000000"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VnTime" panose="020B7200000000000000" pitchFamily="34" charset="0"/>
                <a:cs typeface="Arial" panose="020B0604020202020204" pitchFamily="34" charset="0"/>
              </a:defRPr>
            </a:lvl9pPr>
          </a:lstStyle>
          <a:p>
            <a:pPr fontAlgn="base">
              <a:spcBef>
                <a:spcPct val="0"/>
              </a:spcBef>
              <a:spcAft>
                <a:spcPct val="0"/>
              </a:spcAft>
              <a:defRPr/>
            </a:pPr>
            <a:endParaRPr lang="en-US" altLang="en-US" dirty="0">
              <a:highlight>
                <a:srgbClr val="3333FF"/>
              </a:highlight>
            </a:endParaRPr>
          </a:p>
        </p:txBody>
      </p:sp>
      <p:sp>
        <p:nvSpPr>
          <p:cNvPr id="6" name="Rectangle 43"/>
          <p:cNvSpPr/>
          <p:nvPr/>
        </p:nvSpPr>
        <p:spPr>
          <a:xfrm>
            <a:off x="4943017" y="5168901"/>
            <a:ext cx="1573213" cy="523875"/>
          </a:xfrm>
          <a:prstGeom prst="rect">
            <a:avLst/>
          </a:prstGeom>
          <a:noFill/>
          <a:ln w="9525">
            <a:noFill/>
          </a:ln>
        </p:spPr>
        <p:txBody>
          <a:bodyPr wrap="none">
            <a:spAutoFit/>
          </a:bodyPr>
          <a:lstStyle/>
          <a:p>
            <a:pPr eaLnBrk="1" hangingPunct="1"/>
            <a:r>
              <a:rPr lang="en-US" altLang="en-US" sz="2800" b="1" dirty="0">
                <a:latin typeface=".VnTime" panose="020B7200000000000000" pitchFamily="34" charset="0"/>
              </a:rPr>
              <a:t>NhËn xÐt</a:t>
            </a:r>
          </a:p>
        </p:txBody>
      </p:sp>
      <p:sp>
        <p:nvSpPr>
          <p:cNvPr id="7" name="Line 36"/>
          <p:cNvSpPr/>
          <p:nvPr/>
        </p:nvSpPr>
        <p:spPr>
          <a:xfrm>
            <a:off x="4532313" y="4703763"/>
            <a:ext cx="831850" cy="412750"/>
          </a:xfrm>
          <a:prstGeom prst="line">
            <a:avLst/>
          </a:prstGeom>
          <a:ln w="57150" cap="flat" cmpd="sng">
            <a:solidFill>
              <a:srgbClr val="9900CC"/>
            </a:solidFill>
            <a:prstDash val="solid"/>
            <a:headEnd type="none" w="med" len="med"/>
            <a:tailEnd type="stealth" w="med" len="med"/>
          </a:ln>
        </p:spPr>
      </p:sp>
      <p:sp>
        <p:nvSpPr>
          <p:cNvPr id="9" name="AutoShape 13"/>
          <p:cNvSpPr/>
          <p:nvPr/>
        </p:nvSpPr>
        <p:spPr>
          <a:xfrm>
            <a:off x="1937580" y="3141663"/>
            <a:ext cx="3886200" cy="533400"/>
          </a:xfrm>
          <a:prstGeom prst="roundRect">
            <a:avLst>
              <a:gd name="adj" fmla="val 50000"/>
            </a:avLst>
          </a:prstGeom>
          <a:noFill/>
          <a:ln w="38100" cap="flat" cmpd="sng">
            <a:solidFill>
              <a:schemeClr val="accent1"/>
            </a:solidFill>
            <a:prstDash val="solid"/>
            <a:headEnd type="none" w="med" len="med"/>
            <a:tailEnd type="none" w="med" len="med"/>
          </a:ln>
        </p:spPr>
        <p:txBody>
          <a:bodyPr wrap="none" anchor="ctr" anchorCtr="0"/>
          <a:lstStyle/>
          <a:p>
            <a:pPr algn="ctr"/>
            <a:endParaRPr lang="en-US" altLang="en-US" dirty="0">
              <a:latin typeface="Verdana" panose="020B0604030504040204" pitchFamily="34" charset="0"/>
            </a:endParaRPr>
          </a:p>
        </p:txBody>
      </p:sp>
      <p:sp>
        <p:nvSpPr>
          <p:cNvPr id="10" name="AutoShape 13"/>
          <p:cNvSpPr/>
          <p:nvPr/>
        </p:nvSpPr>
        <p:spPr>
          <a:xfrm>
            <a:off x="6005513" y="3141663"/>
            <a:ext cx="3886200" cy="533400"/>
          </a:xfrm>
          <a:prstGeom prst="roundRect">
            <a:avLst>
              <a:gd name="adj" fmla="val 50000"/>
            </a:avLst>
          </a:prstGeom>
          <a:noFill/>
          <a:ln w="38100" cap="flat" cmpd="sng">
            <a:solidFill>
              <a:schemeClr val="accent1"/>
            </a:solidFill>
            <a:prstDash val="solid"/>
            <a:headEnd type="none" w="med" len="med"/>
            <a:tailEnd type="none" w="med" len="med"/>
          </a:ln>
        </p:spPr>
        <p:txBody>
          <a:bodyPr wrap="none" anchor="ctr" anchorCtr="0"/>
          <a:lstStyle/>
          <a:p>
            <a:pPr algn="ctr"/>
            <a:endParaRPr lang="en-US" altLang="en-US" dirty="0">
              <a:latin typeface="Verdana" panose="020B0604030504040204" pitchFamily="34" charset="0"/>
            </a:endParaRPr>
          </a:p>
        </p:txBody>
      </p:sp>
      <p:sp>
        <p:nvSpPr>
          <p:cNvPr id="11" name="AutoShape 13"/>
          <p:cNvSpPr/>
          <p:nvPr/>
        </p:nvSpPr>
        <p:spPr>
          <a:xfrm>
            <a:off x="2855914" y="3748088"/>
            <a:ext cx="1800225" cy="1168400"/>
          </a:xfrm>
          <a:prstGeom prst="roundRect">
            <a:avLst>
              <a:gd name="adj" fmla="val 50000"/>
            </a:avLst>
          </a:prstGeom>
          <a:noFill/>
          <a:ln w="38100" cap="flat" cmpd="sng">
            <a:solidFill>
              <a:schemeClr val="accent1"/>
            </a:solidFill>
            <a:prstDash val="solid"/>
            <a:headEnd type="none" w="med" len="med"/>
            <a:tailEnd type="none" w="med" len="med"/>
          </a:ln>
        </p:spPr>
        <p:txBody>
          <a:bodyPr wrap="none" anchor="ctr" anchorCtr="0"/>
          <a:lstStyle/>
          <a:p>
            <a:pPr algn="ctr"/>
            <a:endParaRPr lang="en-US" altLang="en-US" dirty="0">
              <a:latin typeface="Verdana" panose="020B0604030504040204" pitchFamily="34" charset="0"/>
            </a:endParaRPr>
          </a:p>
        </p:txBody>
      </p:sp>
      <p:sp>
        <p:nvSpPr>
          <p:cNvPr id="12" name="AutoShape 13"/>
          <p:cNvSpPr/>
          <p:nvPr/>
        </p:nvSpPr>
        <p:spPr>
          <a:xfrm>
            <a:off x="6532564" y="3811589"/>
            <a:ext cx="2674937" cy="903287"/>
          </a:xfrm>
          <a:prstGeom prst="roundRect">
            <a:avLst>
              <a:gd name="adj" fmla="val 50000"/>
            </a:avLst>
          </a:prstGeom>
          <a:noFill/>
          <a:ln w="38100" cap="flat" cmpd="sng">
            <a:solidFill>
              <a:schemeClr val="accent1"/>
            </a:solidFill>
            <a:prstDash val="solid"/>
            <a:headEnd type="none" w="med" len="med"/>
            <a:tailEnd type="none" w="med" len="med"/>
          </a:ln>
        </p:spPr>
        <p:txBody>
          <a:bodyPr wrap="none" anchor="ctr" anchorCtr="0"/>
          <a:lstStyle/>
          <a:p>
            <a:pPr algn="ctr"/>
            <a:endParaRPr lang="en-US" altLang="en-US" dirty="0">
              <a:latin typeface="Verdana" panose="020B0604030504040204" pitchFamily="34" charset="0"/>
            </a:endParaRPr>
          </a:p>
        </p:txBody>
      </p:sp>
      <p:sp>
        <p:nvSpPr>
          <p:cNvPr id="13" name="Line 37"/>
          <p:cNvSpPr/>
          <p:nvPr/>
        </p:nvSpPr>
        <p:spPr>
          <a:xfrm flipH="1">
            <a:off x="6054726" y="4667250"/>
            <a:ext cx="773113" cy="427038"/>
          </a:xfrm>
          <a:prstGeom prst="line">
            <a:avLst/>
          </a:prstGeom>
          <a:ln w="57150" cap="flat" cmpd="sng">
            <a:solidFill>
              <a:srgbClr val="9900CC"/>
            </a:solidFill>
            <a:prstDash val="solid"/>
            <a:headEnd type="none" w="med" len="med"/>
            <a:tailEnd type="stealth" w="med" len="med"/>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148"/>
                                        </p:tgtEl>
                                        <p:attrNameLst>
                                          <p:attrName>style.visibility</p:attrName>
                                        </p:attrNameLst>
                                      </p:cBhvr>
                                      <p:to>
                                        <p:strVal val="visible"/>
                                      </p:to>
                                    </p:set>
                                    <p:anim calcmode="lin" valueType="num">
                                      <p:cBhvr additive="base">
                                        <p:cTn id="12" dur="500" fill="hold"/>
                                        <p:tgtEl>
                                          <p:spTgt spid="6148"/>
                                        </p:tgtEl>
                                        <p:attrNameLst>
                                          <p:attrName>ppt_x</p:attrName>
                                        </p:attrNameLst>
                                      </p:cBhvr>
                                      <p:tavLst>
                                        <p:tav tm="0">
                                          <p:val>
                                            <p:strVal val="#ppt_x"/>
                                          </p:val>
                                        </p:tav>
                                        <p:tav tm="100000">
                                          <p:val>
                                            <p:strVal val="#ppt_x"/>
                                          </p:val>
                                        </p:tav>
                                      </p:tavLst>
                                    </p:anim>
                                    <p:anim calcmode="lin" valueType="num">
                                      <p:cBhvr additive="base">
                                        <p:cTn id="13" dur="500" fill="hold"/>
                                        <p:tgtEl>
                                          <p:spTgt spid="614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6149"/>
                                        </p:tgtEl>
                                        <p:attrNameLst>
                                          <p:attrName>style.visibility</p:attrName>
                                        </p:attrNameLst>
                                      </p:cBhvr>
                                      <p:to>
                                        <p:strVal val="visible"/>
                                      </p:to>
                                    </p:set>
                                    <p:animEffect transition="in" filter="barn(inVertical)">
                                      <p:cBhvr>
                                        <p:cTn id="18" dur="500"/>
                                        <p:tgtEl>
                                          <p:spTgt spid="6149"/>
                                        </p:tgtEl>
                                      </p:cBhvr>
                                    </p:animEffect>
                                  </p:childTnLst>
                                </p:cTn>
                              </p:par>
                              <p:par>
                                <p:cTn id="19" presetID="16" presetClass="entr" presetSubtype="21"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arn(inVertical)">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down)">
                                      <p:cBhvr>
                                        <p:cTn id="26" dur="500"/>
                                        <p:tgtEl>
                                          <p:spTgt spid="11"/>
                                        </p:tgtEl>
                                      </p:cBhvr>
                                    </p:animEffect>
                                  </p:childTnLst>
                                </p:cTn>
                              </p:par>
                              <p:par>
                                <p:cTn id="27" presetID="22" presetClass="entr" presetSubtype="4" fill="hold" nodeType="withEffect">
                                  <p:stCondLst>
                                    <p:cond delay="0"/>
                                  </p:stCondLst>
                                  <p:childTnLst>
                                    <p:set>
                                      <p:cBhvr>
                                        <p:cTn id="28" dur="1" fill="hold">
                                          <p:stCondLst>
                                            <p:cond delay="0"/>
                                          </p:stCondLst>
                                        </p:cTn>
                                        <p:tgtEl>
                                          <p:spTgt spid="6150"/>
                                        </p:tgtEl>
                                        <p:attrNameLst>
                                          <p:attrName>style.visibility</p:attrName>
                                        </p:attrNameLst>
                                      </p:cBhvr>
                                      <p:to>
                                        <p:strVal val="visible"/>
                                      </p:to>
                                    </p:set>
                                    <p:animEffect transition="in" filter="wipe(down)">
                                      <p:cBhvr>
                                        <p:cTn id="29" dur="500"/>
                                        <p:tgtEl>
                                          <p:spTgt spid="6150"/>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par>
                                <p:cTn id="35" presetID="10" presetClass="entr" presetSubtype="0" fill="hold" nodeType="withEffect">
                                  <p:stCondLst>
                                    <p:cond delay="0"/>
                                  </p:stCondLst>
                                  <p:childTnLst>
                                    <p:set>
                                      <p:cBhvr>
                                        <p:cTn id="36" dur="1" fill="hold">
                                          <p:stCondLst>
                                            <p:cond delay="0"/>
                                          </p:stCondLst>
                                        </p:cTn>
                                        <p:tgtEl>
                                          <p:spTgt spid="6152"/>
                                        </p:tgtEl>
                                        <p:attrNameLst>
                                          <p:attrName>style.visibility</p:attrName>
                                        </p:attrNameLst>
                                      </p:cBhvr>
                                      <p:to>
                                        <p:strVal val="visible"/>
                                      </p:to>
                                    </p:set>
                                    <p:animEffect transition="in" filter="fade">
                                      <p:cBhvr>
                                        <p:cTn id="37" dur="500"/>
                                        <p:tgtEl>
                                          <p:spTgt spid="6152"/>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arn(inVertical)">
                                      <p:cBhvr>
                                        <p:cTn id="42" dur="500"/>
                                        <p:tgtEl>
                                          <p:spTgt spid="12"/>
                                        </p:tgtEl>
                                      </p:cBhvr>
                                    </p:animEffect>
                                  </p:childTnLst>
                                </p:cTn>
                              </p:par>
                              <p:par>
                                <p:cTn id="43" presetID="16" presetClass="entr" presetSubtype="21" fill="hold" nodeType="withEffect">
                                  <p:stCondLst>
                                    <p:cond delay="0"/>
                                  </p:stCondLst>
                                  <p:childTnLst>
                                    <p:set>
                                      <p:cBhvr>
                                        <p:cTn id="44" dur="1" fill="hold">
                                          <p:stCondLst>
                                            <p:cond delay="0"/>
                                          </p:stCondLst>
                                        </p:cTn>
                                        <p:tgtEl>
                                          <p:spTgt spid="6153"/>
                                        </p:tgtEl>
                                        <p:attrNameLst>
                                          <p:attrName>style.visibility</p:attrName>
                                        </p:attrNameLst>
                                      </p:cBhvr>
                                      <p:to>
                                        <p:strVal val="visible"/>
                                      </p:to>
                                    </p:set>
                                    <p:animEffect transition="in" filter="barn(inVertical)">
                                      <p:cBhvr>
                                        <p:cTn id="45" dur="500"/>
                                        <p:tgtEl>
                                          <p:spTgt spid="6153"/>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6151"/>
                                        </p:tgtEl>
                                        <p:attrNameLst>
                                          <p:attrName>style.visibility</p:attrName>
                                        </p:attrNameLst>
                                      </p:cBhvr>
                                      <p:to>
                                        <p:strVal val="visible"/>
                                      </p:to>
                                    </p:set>
                                    <p:animEffect transition="in" filter="barn(inVertical)">
                                      <p:cBhvr>
                                        <p:cTn id="50" dur="500"/>
                                        <p:tgtEl>
                                          <p:spTgt spid="6151"/>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7"/>
                                        </p:tgtEl>
                                        <p:attrNameLst>
                                          <p:attrName>style.visibility</p:attrName>
                                        </p:attrNameLst>
                                      </p:cBhvr>
                                      <p:to>
                                        <p:strVal val="visible"/>
                                      </p:to>
                                    </p:set>
                                    <p:animEffect transition="in" filter="barn(inVertical)">
                                      <p:cBhvr>
                                        <p:cTn id="55" dur="500"/>
                                        <p:tgtEl>
                                          <p:spTgt spid="7"/>
                                        </p:tgtEl>
                                      </p:cBhvr>
                                    </p:animEffect>
                                  </p:childTnLst>
                                </p:cTn>
                              </p:par>
                              <p:par>
                                <p:cTn id="56" presetID="16" presetClass="entr" presetSubtype="21" fill="hold" nodeType="with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barn(inVertical)">
                                      <p:cBhvr>
                                        <p:cTn id="58" dur="500"/>
                                        <p:tgtEl>
                                          <p:spTgt spid="13"/>
                                        </p:tgtEl>
                                      </p:cBhvr>
                                    </p:animEffect>
                                  </p:childTnLst>
                                </p:cTn>
                              </p:par>
                              <p:par>
                                <p:cTn id="59" presetID="16" presetClass="entr" presetSubtype="21" fill="hold" nodeType="withEffect">
                                  <p:stCondLst>
                                    <p:cond delay="0"/>
                                  </p:stCondLst>
                                  <p:childTnLst>
                                    <p:set>
                                      <p:cBhvr>
                                        <p:cTn id="60" dur="1" fill="hold">
                                          <p:stCondLst>
                                            <p:cond delay="0"/>
                                          </p:stCondLst>
                                        </p:cTn>
                                        <p:tgtEl>
                                          <p:spTgt spid="6"/>
                                        </p:tgtEl>
                                        <p:attrNameLst>
                                          <p:attrName>style.visibility</p:attrName>
                                        </p:attrNameLst>
                                      </p:cBhvr>
                                      <p:to>
                                        <p:strVal val="visible"/>
                                      </p:to>
                                    </p:set>
                                    <p:animEffect transition="in" filter="barn(inVertical)">
                                      <p:cBhvr>
                                        <p:cTn id="61" dur="500"/>
                                        <p:tgtEl>
                                          <p:spTgt spid="6"/>
                                        </p:tgtEl>
                                      </p:cBhvr>
                                    </p:animEffect>
                                  </p:childTnLst>
                                </p:cTn>
                              </p:par>
                              <p:par>
                                <p:cTn id="62" presetID="16" presetClass="entr" presetSubtype="21" fill="hold" nodeType="withEffect">
                                  <p:stCondLst>
                                    <p:cond delay="0"/>
                                  </p:stCondLst>
                                  <p:childTnLst>
                                    <p:set>
                                      <p:cBhvr>
                                        <p:cTn id="63" dur="1" fill="hold">
                                          <p:stCondLst>
                                            <p:cond delay="0"/>
                                          </p:stCondLst>
                                        </p:cTn>
                                        <p:tgtEl>
                                          <p:spTgt spid="4"/>
                                        </p:tgtEl>
                                        <p:attrNameLst>
                                          <p:attrName>style.visibility</p:attrName>
                                        </p:attrNameLst>
                                      </p:cBhvr>
                                      <p:to>
                                        <p:strVal val="visible"/>
                                      </p:to>
                                    </p:set>
                                    <p:animEffect transition="in" filter="barn(inVertical)">
                                      <p:cBhvr>
                                        <p:cTn id="6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8" grpId="0"/>
      <p:bldP spid="6149" grpId="0"/>
      <p:bldP spid="6149" grpId="1"/>
      <p:bldP spid="6151" grpId="0"/>
      <p:bldP spid="6151" grpId="1"/>
      <p:bldP spid="6152" grpId="0"/>
      <p:bldP spid="6152" grpId="1"/>
      <p:bldP spid="6153" grpId="0"/>
      <p:bldP spid="6153" grpId="1"/>
      <p:bldP spid="4" grpId="0" animBg="1"/>
      <p:bldP spid="6" grpId="0"/>
      <p:bldP spid="6" grpId="1"/>
      <p:bldP spid="6" grpId="2"/>
      <p:bldP spid="9" grpId="0" animBg="1"/>
      <p:bldP spid="9" grpId="1" animBg="1"/>
      <p:bldP spid="10" grpId="0" animBg="1"/>
      <p:bldP spid="10" grpId="1" animBg="1"/>
      <p:bldP spid="11" grpId="0" animBg="1"/>
      <p:bldP spid="11" grpId="1" animBg="1"/>
      <p:bldP spid="12" grpId="0" animBg="1"/>
      <p:bldP spid="12" grpId="1"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p:cNvSpPr/>
          <p:nvPr/>
        </p:nvSpPr>
        <p:spPr>
          <a:xfrm>
            <a:off x="2035175" y="379414"/>
            <a:ext cx="7632700" cy="646331"/>
          </a:xfrm>
          <a:prstGeom prst="rect">
            <a:avLst/>
          </a:prstGeom>
          <a:noFill/>
          <a:ln w="9525">
            <a:noFill/>
          </a:ln>
        </p:spPr>
        <p:txBody>
          <a:bodyPr>
            <a:spAutoFit/>
          </a:bodyPr>
          <a:lstStyle/>
          <a:p>
            <a:pPr algn="just">
              <a:spcBef>
                <a:spcPts val="600"/>
              </a:spcBef>
            </a:pPr>
            <a:r>
              <a:rPr lang="en-US" altLang="en-US" i="1" u="sng" dirty="0">
                <a:latin typeface="Times New Roman" panose="02020603050405020304" pitchFamily="18" charset="0"/>
                <a:cs typeface="Times New Roman" panose="02020603050405020304" pitchFamily="18" charset="0"/>
              </a:rPr>
              <a:t>Ví dụ 1</a:t>
            </a:r>
            <a:r>
              <a:rPr lang="en-US" altLang="en-US" u="sng" dirty="0">
                <a:latin typeface="Times New Roman" panose="02020603050405020304" pitchFamily="18" charset="0"/>
                <a:cs typeface="Times New Roman" panose="02020603050405020304" pitchFamily="18" charset="0"/>
              </a:rPr>
              <a:t>:</a:t>
            </a:r>
            <a:r>
              <a:rPr lang="en-US" altLang="en-US" dirty="0">
                <a:latin typeface="Times New Roman" panose="02020603050405020304" pitchFamily="18" charset="0"/>
                <a:cs typeface="Times New Roman" panose="02020603050405020304" pitchFamily="18" charset="0"/>
              </a:rPr>
              <a:t> Có tình hình sản xuất v</a:t>
            </a:r>
            <a:r>
              <a:rPr lang="en-US" altLang="en-US" dirty="0">
                <a:latin typeface="Times New Roman" panose="02020603050405020304" pitchFamily="18" charset="0"/>
                <a:ea typeface="Times New Roman" panose="02020603050405020304" pitchFamily="18" charset="0"/>
              </a:rPr>
              <a:t>à</a:t>
            </a:r>
            <a:r>
              <a:rPr lang="en-US" altLang="en-US" dirty="0">
                <a:latin typeface="Times New Roman" panose="02020603050405020304" pitchFamily="18" charset="0"/>
                <a:cs typeface="Times New Roman" panose="02020603050405020304" pitchFamily="18" charset="0"/>
              </a:rPr>
              <a:t> biến động quỹ lương của </a:t>
            </a:r>
            <a:r>
              <a:rPr lang="en-US" altLang="en-US" dirty="0" err="1">
                <a:latin typeface="Times New Roman" panose="02020603050405020304" pitchFamily="18" charset="0"/>
                <a:cs typeface="Times New Roman" panose="02020603050405020304" pitchFamily="18" charset="0"/>
              </a:rPr>
              <a:t>doanh</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nghiệp</a:t>
            </a:r>
            <a:r>
              <a:rPr lang="en-US" altLang="en-US" dirty="0">
                <a:latin typeface="Times New Roman" panose="02020603050405020304" pitchFamily="18" charset="0"/>
                <a:cs typeface="Times New Roman" panose="02020603050405020304" pitchFamily="18" charset="0"/>
              </a:rPr>
              <a:t> năm báo cáo như sau:</a:t>
            </a:r>
            <a:endParaRPr lang="en-US" altLang="en-US" dirty="0">
              <a:latin typeface=".VnTime" panose="020B7200000000000000" pitchFamily="34" charset="0"/>
              <a:ea typeface="Times New Roman" panose="02020603050405020304" pitchFamily="18" charset="0"/>
            </a:endParaRPr>
          </a:p>
        </p:txBody>
      </p:sp>
      <p:graphicFrame>
        <p:nvGraphicFramePr>
          <p:cNvPr id="6147" name="Table 6146"/>
          <p:cNvGraphicFramePr/>
          <p:nvPr/>
        </p:nvGraphicFramePr>
        <p:xfrm>
          <a:off x="2035176" y="2243139"/>
          <a:ext cx="8189913" cy="2371725"/>
        </p:xfrm>
        <a:graphic>
          <a:graphicData uri="http://schemas.openxmlformats.org/drawingml/2006/table">
            <a:tbl>
              <a:tblPr/>
              <a:tblGrid>
                <a:gridCol w="2497138">
                  <a:extLst>
                    <a:ext uri="{9D8B030D-6E8A-4147-A177-3AD203B41FA5}">
                      <a16:colId xmlns:a16="http://schemas.microsoft.com/office/drawing/2014/main" val="20000"/>
                    </a:ext>
                  </a:extLst>
                </a:gridCol>
                <a:gridCol w="2070100">
                  <a:extLst>
                    <a:ext uri="{9D8B030D-6E8A-4147-A177-3AD203B41FA5}">
                      <a16:colId xmlns:a16="http://schemas.microsoft.com/office/drawing/2014/main" val="20001"/>
                    </a:ext>
                  </a:extLst>
                </a:gridCol>
                <a:gridCol w="2070100">
                  <a:extLst>
                    <a:ext uri="{9D8B030D-6E8A-4147-A177-3AD203B41FA5}">
                      <a16:colId xmlns:a16="http://schemas.microsoft.com/office/drawing/2014/main" val="20002"/>
                    </a:ext>
                  </a:extLst>
                </a:gridCol>
                <a:gridCol w="1552575">
                  <a:extLst>
                    <a:ext uri="{9D8B030D-6E8A-4147-A177-3AD203B41FA5}">
                      <a16:colId xmlns:a16="http://schemas.microsoft.com/office/drawing/2014/main" val="20003"/>
                    </a:ext>
                  </a:extLst>
                </a:gridCol>
              </a:tblGrid>
              <a:tr h="790575">
                <a:tc>
                  <a:txBody>
                    <a:bodyPr/>
                    <a:lstStyle>
                      <a:lvl1pPr marL="0" lvl="0"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defRPr>
                      </a:lvl1pPr>
                      <a:lvl2pPr marL="457200" lvl="1"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5pPr>
                    </a:lstStyle>
                    <a:p>
                      <a:pPr lvl="0" algn="ctr" defTabSz="685800" eaLnBrk="1" hangingPunct="1">
                        <a:buNone/>
                      </a:pPr>
                      <a:r>
                        <a:rPr sz="2400" b="1" dirty="0">
                          <a:solidFill>
                            <a:srgbClr val="FFFFFF"/>
                          </a:solidFill>
                          <a:latin typeface="Times New Roman" panose="02020603050405020304" pitchFamily="18" charset="0"/>
                          <a:cs typeface="Times New Roman" panose="02020603050405020304" pitchFamily="18" charset="0"/>
                        </a:rPr>
                        <a:t>Chỉ tiêu</a:t>
                      </a:r>
                      <a:endParaRPr lang="en-US" sz="2400" b="1" dirty="0">
                        <a:solidFill>
                          <a:srgbClr val="FFFFFF"/>
                        </a:solidFill>
                        <a:latin typeface="Times New Roman" panose="02020603050405020304" pitchFamily="18" charset="0"/>
                        <a:ea typeface="Times New Roman" panose="02020603050405020304" pitchFamily="18" charset="0"/>
                      </a:endParaRPr>
                    </a:p>
                  </a:txBody>
                  <a:tcPr marL="91428" marR="91428" marT="45707" marB="45707">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38100" cap="flat" cmpd="sng">
                      <a:solidFill>
                        <a:schemeClr val="bg1"/>
                      </a:solidFill>
                      <a:prstDash val="solid"/>
                      <a:headEnd type="none" w="med" len="med"/>
                      <a:tailEnd type="none" w="med" len="med"/>
                    </a:lnB>
                    <a:lnTlToBr>
                      <a:noFill/>
                    </a:lnTlToBr>
                    <a:lnBlToTr>
                      <a:noFill/>
                    </a:lnBlToTr>
                    <a:solidFill>
                      <a:schemeClr val="accent1"/>
                    </a:solidFill>
                  </a:tcPr>
                </a:tc>
                <a:tc>
                  <a:txBody>
                    <a:bodyPr/>
                    <a:lstStyle>
                      <a:lvl1pPr marL="0" lvl="0"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defRPr>
                      </a:lvl1pPr>
                      <a:lvl2pPr marL="457200" lvl="1"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5pPr>
                    </a:lstStyle>
                    <a:p>
                      <a:pPr lvl="0" algn="ctr" defTabSz="685800" eaLnBrk="1" hangingPunct="1">
                        <a:buNone/>
                      </a:pPr>
                      <a:r>
                        <a:rPr sz="2400" b="1" dirty="0">
                          <a:solidFill>
                            <a:srgbClr val="FFFFFF"/>
                          </a:solidFill>
                          <a:latin typeface="Times New Roman" panose="02020603050405020304" pitchFamily="18" charset="0"/>
                          <a:cs typeface="Times New Roman" panose="02020603050405020304" pitchFamily="18" charset="0"/>
                        </a:rPr>
                        <a:t>Đơn vị tính</a:t>
                      </a:r>
                      <a:endParaRPr lang="en-US" sz="2400" b="1" dirty="0">
                        <a:solidFill>
                          <a:srgbClr val="FFFFFF"/>
                        </a:solidFill>
                        <a:latin typeface="Times New Roman" panose="02020603050405020304" pitchFamily="18" charset="0"/>
                        <a:ea typeface="Times New Roman" panose="02020603050405020304" pitchFamily="18" charset="0"/>
                      </a:endParaRPr>
                    </a:p>
                  </a:txBody>
                  <a:tcPr marL="91428" marR="91428" marT="45707" marB="45707">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38100" cap="flat" cmpd="sng">
                      <a:solidFill>
                        <a:schemeClr val="bg1"/>
                      </a:solidFill>
                      <a:prstDash val="solid"/>
                      <a:headEnd type="none" w="med" len="med"/>
                      <a:tailEnd type="none" w="med" len="med"/>
                    </a:lnB>
                    <a:lnTlToBr>
                      <a:noFill/>
                    </a:lnTlToBr>
                    <a:lnBlToTr>
                      <a:noFill/>
                    </a:lnBlToTr>
                    <a:solidFill>
                      <a:schemeClr val="accent1"/>
                    </a:solidFill>
                  </a:tcPr>
                </a:tc>
                <a:tc>
                  <a:txBody>
                    <a:bodyPr/>
                    <a:lstStyle>
                      <a:lvl1pPr marL="0" lvl="0"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defRPr>
                      </a:lvl1pPr>
                      <a:lvl2pPr marL="457200" lvl="1"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5pPr>
                    </a:lstStyle>
                    <a:p>
                      <a:pPr lvl="0" algn="ctr" defTabSz="685800" eaLnBrk="1" hangingPunct="1">
                        <a:buNone/>
                      </a:pPr>
                      <a:r>
                        <a:rPr sz="2400" b="1" dirty="0">
                          <a:solidFill>
                            <a:srgbClr val="FFFFFF"/>
                          </a:solidFill>
                          <a:latin typeface="Times New Roman" panose="02020603050405020304" pitchFamily="18" charset="0"/>
                          <a:cs typeface="Times New Roman" panose="02020603050405020304" pitchFamily="18" charset="0"/>
                        </a:rPr>
                        <a:t>Kế hoạch</a:t>
                      </a:r>
                      <a:endParaRPr lang="en-US" sz="2400" b="1" dirty="0">
                        <a:solidFill>
                          <a:srgbClr val="FFFFFF"/>
                        </a:solidFill>
                        <a:latin typeface="Times New Roman" panose="02020603050405020304" pitchFamily="18" charset="0"/>
                        <a:ea typeface="Times New Roman" panose="02020603050405020304" pitchFamily="18" charset="0"/>
                      </a:endParaRPr>
                    </a:p>
                  </a:txBody>
                  <a:tcPr marL="91428" marR="91428" marT="45707" marB="45707">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38100" cap="flat" cmpd="sng">
                      <a:solidFill>
                        <a:schemeClr val="bg1"/>
                      </a:solidFill>
                      <a:prstDash val="solid"/>
                      <a:headEnd type="none" w="med" len="med"/>
                      <a:tailEnd type="none" w="med" len="med"/>
                    </a:lnB>
                    <a:lnTlToBr>
                      <a:noFill/>
                    </a:lnTlToBr>
                    <a:lnBlToTr>
                      <a:noFill/>
                    </a:lnBlToTr>
                    <a:solidFill>
                      <a:schemeClr val="accent1"/>
                    </a:solidFill>
                  </a:tcPr>
                </a:tc>
                <a:tc>
                  <a:txBody>
                    <a:bodyPr/>
                    <a:lstStyle>
                      <a:lvl1pPr marL="0" lvl="0"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defRPr>
                      </a:lvl1pPr>
                      <a:lvl2pPr marL="457200" lvl="1"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5pPr>
                    </a:lstStyle>
                    <a:p>
                      <a:pPr lvl="0" algn="ctr" defTabSz="685800" eaLnBrk="1" hangingPunct="1">
                        <a:buNone/>
                      </a:pPr>
                      <a:r>
                        <a:rPr sz="2400" b="1" dirty="0">
                          <a:solidFill>
                            <a:srgbClr val="FFFFFF"/>
                          </a:solidFill>
                          <a:latin typeface="Times New Roman" panose="02020603050405020304" pitchFamily="18" charset="0"/>
                          <a:cs typeface="Times New Roman" panose="02020603050405020304" pitchFamily="18" charset="0"/>
                        </a:rPr>
                        <a:t>Thực hiện</a:t>
                      </a:r>
                      <a:endParaRPr lang="en-US" sz="2400" b="1" dirty="0">
                        <a:solidFill>
                          <a:srgbClr val="FFFFFF"/>
                        </a:solidFill>
                        <a:latin typeface="Times New Roman" panose="02020603050405020304" pitchFamily="18" charset="0"/>
                        <a:ea typeface="Times New Roman" panose="02020603050405020304" pitchFamily="18" charset="0"/>
                      </a:endParaRPr>
                    </a:p>
                  </a:txBody>
                  <a:tcPr marL="91428" marR="91428" marT="45707" marB="45707">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38100" cap="flat" cmpd="sng">
                      <a:solidFill>
                        <a:schemeClr val="bg1"/>
                      </a:solidFill>
                      <a:prstDash val="soli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790575">
                <a:tc>
                  <a:txBody>
                    <a:bodyPr/>
                    <a:lstStyle>
                      <a:lvl1pPr marL="0" lvl="0"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defRPr>
                      </a:lvl1pPr>
                      <a:lvl2pPr marL="457200" lvl="1"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5pPr>
                    </a:lstStyle>
                    <a:p>
                      <a:pPr lvl="0" defTabSz="685800" eaLnBrk="1" hangingPunct="1">
                        <a:buNone/>
                      </a:pPr>
                      <a:r>
                        <a:rPr sz="2400" dirty="0">
                          <a:solidFill>
                            <a:srgbClr val="000000"/>
                          </a:solidFill>
                          <a:latin typeface="Times New Roman" panose="02020603050405020304" pitchFamily="18" charset="0"/>
                          <a:cs typeface="Times New Roman" panose="02020603050405020304" pitchFamily="18" charset="0"/>
                        </a:rPr>
                        <a:t>1. Giá trị sản xuất</a:t>
                      </a:r>
                      <a:endParaRPr lang="en-US" sz="2400" dirty="0">
                        <a:solidFill>
                          <a:srgbClr val="000000"/>
                        </a:solidFill>
                        <a:latin typeface="Times New Roman" panose="02020603050405020304" pitchFamily="18" charset="0"/>
                        <a:ea typeface="Times New Roman" panose="02020603050405020304" pitchFamily="18" charset="0"/>
                      </a:endParaRPr>
                    </a:p>
                  </a:txBody>
                  <a:tcPr marL="91428" marR="91428" marT="45707" marB="45707">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381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D2DEEF"/>
                    </a:solidFill>
                  </a:tcPr>
                </a:tc>
                <a:tc>
                  <a:txBody>
                    <a:bodyPr/>
                    <a:lstStyle>
                      <a:lvl1pPr marL="0" lvl="0"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defRPr>
                      </a:lvl1pPr>
                      <a:lvl2pPr marL="457200" lvl="1"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5pPr>
                    </a:lstStyle>
                    <a:p>
                      <a:pPr lvl="0" algn="ctr" defTabSz="685800" eaLnBrk="1" hangingPunct="1">
                        <a:buNone/>
                      </a:pPr>
                      <a:r>
                        <a:rPr sz="2400" dirty="0">
                          <a:solidFill>
                            <a:srgbClr val="000000"/>
                          </a:solidFill>
                          <a:latin typeface="Times New Roman" panose="02020603050405020304" pitchFamily="18" charset="0"/>
                          <a:cs typeface="Times New Roman" panose="02020603050405020304" pitchFamily="18" charset="0"/>
                        </a:rPr>
                        <a:t>Triệu đồng</a:t>
                      </a:r>
                      <a:endParaRPr lang="en-US" sz="2400" dirty="0">
                        <a:solidFill>
                          <a:srgbClr val="000000"/>
                        </a:solidFill>
                        <a:latin typeface="Times New Roman" panose="02020603050405020304" pitchFamily="18" charset="0"/>
                        <a:ea typeface="Times New Roman" panose="02020603050405020304" pitchFamily="18" charset="0"/>
                      </a:endParaRPr>
                    </a:p>
                  </a:txBody>
                  <a:tcPr marL="91428" marR="91428" marT="45707" marB="45707">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381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D2DEEF"/>
                    </a:solidFill>
                  </a:tcPr>
                </a:tc>
                <a:tc>
                  <a:txBody>
                    <a:bodyPr/>
                    <a:lstStyle>
                      <a:lvl1pPr marL="0" lvl="0"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defRPr>
                      </a:lvl1pPr>
                      <a:lvl2pPr marL="457200" lvl="1"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5pPr>
                    </a:lstStyle>
                    <a:p>
                      <a:pPr lvl="0" algn="ctr" defTabSz="685800" eaLnBrk="1" hangingPunct="1">
                        <a:buNone/>
                      </a:pPr>
                      <a:r>
                        <a:rPr sz="2400" dirty="0">
                          <a:solidFill>
                            <a:srgbClr val="000000"/>
                          </a:solidFill>
                          <a:latin typeface="Times New Roman" panose="02020603050405020304" pitchFamily="18" charset="0"/>
                          <a:cs typeface="Times New Roman" panose="02020603050405020304" pitchFamily="18" charset="0"/>
                        </a:rPr>
                        <a:t>800</a:t>
                      </a:r>
                      <a:endParaRPr lang="en-US" sz="2400" dirty="0">
                        <a:solidFill>
                          <a:srgbClr val="000000"/>
                        </a:solidFill>
                        <a:latin typeface="Times New Roman" panose="02020603050405020304" pitchFamily="18" charset="0"/>
                        <a:ea typeface="Times New Roman" panose="02020603050405020304" pitchFamily="18" charset="0"/>
                      </a:endParaRPr>
                    </a:p>
                  </a:txBody>
                  <a:tcPr marL="91428" marR="91428" marT="45707" marB="45707">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381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D2DEEF"/>
                    </a:solidFill>
                  </a:tcPr>
                </a:tc>
                <a:tc>
                  <a:txBody>
                    <a:bodyPr/>
                    <a:lstStyle>
                      <a:lvl1pPr marL="0" lvl="0"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defRPr>
                      </a:lvl1pPr>
                      <a:lvl2pPr marL="457200" lvl="1"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5pPr>
                    </a:lstStyle>
                    <a:p>
                      <a:pPr lvl="0" algn="ctr" defTabSz="685800" eaLnBrk="1" hangingPunct="1">
                        <a:buNone/>
                      </a:pPr>
                      <a:r>
                        <a:rPr sz="2400" dirty="0">
                          <a:solidFill>
                            <a:srgbClr val="000000"/>
                          </a:solidFill>
                          <a:latin typeface="Times New Roman" panose="02020603050405020304" pitchFamily="18" charset="0"/>
                          <a:cs typeface="Times New Roman" panose="02020603050405020304" pitchFamily="18" charset="0"/>
                        </a:rPr>
                        <a:t>1440</a:t>
                      </a:r>
                      <a:endParaRPr lang="en-US" sz="2400" dirty="0">
                        <a:solidFill>
                          <a:srgbClr val="000000"/>
                        </a:solidFill>
                        <a:latin typeface="Times New Roman" panose="02020603050405020304" pitchFamily="18" charset="0"/>
                        <a:ea typeface="Times New Roman" panose="02020603050405020304" pitchFamily="18" charset="0"/>
                      </a:endParaRPr>
                    </a:p>
                  </a:txBody>
                  <a:tcPr marL="91428" marR="91428" marT="45707" marB="45707">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381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D2DEEF"/>
                    </a:solidFill>
                  </a:tcPr>
                </a:tc>
                <a:extLst>
                  <a:ext uri="{0D108BD9-81ED-4DB2-BD59-A6C34878D82A}">
                    <a16:rowId xmlns:a16="http://schemas.microsoft.com/office/drawing/2014/main" val="10001"/>
                  </a:ext>
                </a:extLst>
              </a:tr>
              <a:tr h="790575">
                <a:tc>
                  <a:txBody>
                    <a:bodyPr/>
                    <a:lstStyle>
                      <a:lvl1pPr marL="0" lvl="0"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defRPr>
                      </a:lvl1pPr>
                      <a:lvl2pPr marL="457200" lvl="1"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5pPr>
                    </a:lstStyle>
                    <a:p>
                      <a:pPr lvl="0" defTabSz="685800" eaLnBrk="1" hangingPunct="1">
                        <a:buNone/>
                      </a:pPr>
                      <a:r>
                        <a:rPr sz="2400" dirty="0">
                          <a:solidFill>
                            <a:srgbClr val="000000"/>
                          </a:solidFill>
                          <a:latin typeface="Times New Roman" panose="02020603050405020304" pitchFamily="18" charset="0"/>
                          <a:cs typeface="Times New Roman" panose="02020603050405020304" pitchFamily="18" charset="0"/>
                        </a:rPr>
                        <a:t>2. Quỹ lương</a:t>
                      </a:r>
                      <a:endParaRPr lang="en-US" sz="2400" dirty="0">
                        <a:solidFill>
                          <a:srgbClr val="000000"/>
                        </a:solidFill>
                        <a:latin typeface="Times New Roman" panose="02020603050405020304" pitchFamily="18" charset="0"/>
                        <a:ea typeface="Times New Roman" panose="02020603050405020304" pitchFamily="18" charset="0"/>
                      </a:endParaRPr>
                    </a:p>
                  </a:txBody>
                  <a:tcPr marL="91428" marR="91428" marT="45707" marB="45707">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EAEFF7"/>
                    </a:solidFill>
                  </a:tcPr>
                </a:tc>
                <a:tc>
                  <a:txBody>
                    <a:bodyPr/>
                    <a:lstStyle>
                      <a:lvl1pPr marL="0" lvl="0"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defRPr>
                      </a:lvl1pPr>
                      <a:lvl2pPr marL="457200" lvl="1"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5pPr>
                    </a:lstStyle>
                    <a:p>
                      <a:pPr lvl="0" algn="ctr" defTabSz="685800" eaLnBrk="1" hangingPunct="1">
                        <a:buNone/>
                      </a:pPr>
                      <a:r>
                        <a:rPr sz="2400" dirty="0">
                          <a:solidFill>
                            <a:srgbClr val="000000"/>
                          </a:solidFill>
                          <a:latin typeface="Times New Roman" panose="02020603050405020304" pitchFamily="18" charset="0"/>
                          <a:cs typeface="Times New Roman" panose="02020603050405020304" pitchFamily="18" charset="0"/>
                        </a:rPr>
                        <a:t>Triệu đồng</a:t>
                      </a:r>
                      <a:endParaRPr lang="en-US" sz="2400" dirty="0">
                        <a:solidFill>
                          <a:srgbClr val="000000"/>
                        </a:solidFill>
                        <a:latin typeface="Times New Roman" panose="02020603050405020304" pitchFamily="18" charset="0"/>
                        <a:ea typeface="Times New Roman" panose="02020603050405020304" pitchFamily="18" charset="0"/>
                      </a:endParaRPr>
                    </a:p>
                  </a:txBody>
                  <a:tcPr marL="91428" marR="91428" marT="45707" marB="45707">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EAEFF7"/>
                    </a:solidFill>
                  </a:tcPr>
                </a:tc>
                <a:tc>
                  <a:txBody>
                    <a:bodyPr/>
                    <a:lstStyle>
                      <a:lvl1pPr marL="0" lvl="0"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defRPr>
                      </a:lvl1pPr>
                      <a:lvl2pPr marL="457200" lvl="1"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5pPr>
                    </a:lstStyle>
                    <a:p>
                      <a:pPr lvl="0" algn="ctr" defTabSz="685800" eaLnBrk="1" hangingPunct="1">
                        <a:buNone/>
                      </a:pPr>
                      <a:r>
                        <a:rPr sz="2400" dirty="0">
                          <a:solidFill>
                            <a:srgbClr val="000000"/>
                          </a:solidFill>
                          <a:latin typeface="Times New Roman" panose="02020603050405020304" pitchFamily="18" charset="0"/>
                          <a:cs typeface="Times New Roman" panose="02020603050405020304" pitchFamily="18" charset="0"/>
                        </a:rPr>
                        <a:t>320</a:t>
                      </a:r>
                      <a:endParaRPr lang="en-US" sz="2400" dirty="0">
                        <a:solidFill>
                          <a:srgbClr val="000000"/>
                        </a:solidFill>
                        <a:latin typeface="Times New Roman" panose="02020603050405020304" pitchFamily="18" charset="0"/>
                        <a:ea typeface="Times New Roman" panose="02020603050405020304" pitchFamily="18" charset="0"/>
                      </a:endParaRPr>
                    </a:p>
                  </a:txBody>
                  <a:tcPr marL="91428" marR="91428" marT="45707" marB="45707">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EAEFF7"/>
                    </a:solidFill>
                  </a:tcPr>
                </a:tc>
                <a:tc>
                  <a:txBody>
                    <a:bodyPr/>
                    <a:lstStyle>
                      <a:lvl1pPr marL="0" lvl="0"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defRPr>
                      </a:lvl1pPr>
                      <a:lvl2pPr marL="457200" lvl="1"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VnTime" panose="020B7200000000000000" pitchFamily="34" charset="0"/>
                          <a:ea typeface="+mn-ea"/>
                          <a:cs typeface="+mn-cs"/>
                        </a:defRPr>
                      </a:lvl5pPr>
                    </a:lstStyle>
                    <a:p>
                      <a:pPr lvl="0" algn="ctr" defTabSz="685800" eaLnBrk="1" hangingPunct="1">
                        <a:buNone/>
                      </a:pPr>
                      <a:r>
                        <a:rPr sz="2400" dirty="0">
                          <a:solidFill>
                            <a:srgbClr val="000000"/>
                          </a:solidFill>
                          <a:latin typeface="Times New Roman" panose="02020603050405020304" pitchFamily="18" charset="0"/>
                          <a:cs typeface="Times New Roman" panose="02020603050405020304" pitchFamily="18" charset="0"/>
                        </a:rPr>
                        <a:t>528</a:t>
                      </a:r>
                      <a:endParaRPr lang="en-US" sz="2400" dirty="0">
                        <a:solidFill>
                          <a:srgbClr val="000000"/>
                        </a:solidFill>
                        <a:latin typeface="Times New Roman" panose="02020603050405020304" pitchFamily="18" charset="0"/>
                        <a:ea typeface="Times New Roman" panose="02020603050405020304" pitchFamily="18" charset="0"/>
                      </a:endParaRPr>
                    </a:p>
                  </a:txBody>
                  <a:tcPr marL="91428" marR="91428" marT="45707" marB="45707">
                    <a:lnL w="12700" cap="flat" cmpd="sng">
                      <a:solidFill>
                        <a:schemeClr val="bg1"/>
                      </a:solidFill>
                      <a:prstDash val="solid"/>
                      <a:headEnd type="none" w="med" len="med"/>
                      <a:tailEnd type="none" w="med" len="med"/>
                    </a:lnL>
                    <a:lnR w="12700" cap="flat" cmpd="sng">
                      <a:solidFill>
                        <a:schemeClr val="bg1"/>
                      </a:solidFill>
                      <a:prstDash val="solid"/>
                      <a:headEnd type="none" w="med" len="med"/>
                      <a:tailEnd type="none" w="med" len="med"/>
                    </a:lnR>
                    <a:lnT w="12700" cap="flat" cmpd="sng">
                      <a:solidFill>
                        <a:schemeClr val="bg1"/>
                      </a:solidFill>
                      <a:prstDash val="solid"/>
                      <a:headEnd type="none" w="med" len="med"/>
                      <a:tailEnd type="none" w="med" len="med"/>
                    </a:lnT>
                    <a:lnB w="12700" cap="flat" cmpd="sng">
                      <a:solidFill>
                        <a:schemeClr val="bg1"/>
                      </a:solidFill>
                      <a:prstDash val="solid"/>
                      <a:headEnd type="none" w="med" len="med"/>
                      <a:tailEnd type="none" w="med" len="med"/>
                    </a:lnB>
                    <a:lnTlToBr>
                      <a:noFill/>
                    </a:lnTlToBr>
                    <a:lnBlToTr>
                      <a:noFill/>
                    </a:lnBlToTr>
                    <a:solidFill>
                      <a:srgbClr val="EAEFF7"/>
                    </a:solidFill>
                  </a:tcPr>
                </a:tc>
                <a:extLst>
                  <a:ext uri="{0D108BD9-81ED-4DB2-BD59-A6C34878D82A}">
                    <a16:rowId xmlns:a16="http://schemas.microsoft.com/office/drawing/2014/main" val="10002"/>
                  </a:ext>
                </a:extLst>
              </a:tr>
            </a:tbl>
          </a:graphicData>
        </a:graphic>
      </p:graphicFrame>
      <p:sp>
        <p:nvSpPr>
          <p:cNvPr id="4" name="Rectangle 1"/>
          <p:cNvSpPr/>
          <p:nvPr/>
        </p:nvSpPr>
        <p:spPr>
          <a:xfrm>
            <a:off x="2014538" y="4943475"/>
            <a:ext cx="7632700" cy="369332"/>
          </a:xfrm>
          <a:prstGeom prst="rect">
            <a:avLst/>
          </a:prstGeom>
          <a:noFill/>
          <a:ln w="9525">
            <a:noFill/>
          </a:ln>
        </p:spPr>
        <p:txBody>
          <a:bodyPr>
            <a:spAutoFit/>
          </a:bodyPr>
          <a:lstStyle/>
          <a:p>
            <a:pPr algn="just">
              <a:spcBef>
                <a:spcPts val="600"/>
              </a:spcBef>
            </a:pPr>
            <a:r>
              <a:rPr lang="en-US" altLang="en-US" dirty="0" err="1">
                <a:latin typeface="Times New Roman" panose="02020603050405020304" pitchFamily="18" charset="0"/>
                <a:cs typeface="Times New Roman" panose="02020603050405020304" pitchFamily="18" charset="0"/>
              </a:rPr>
              <a:t>Yêu</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cầu</a:t>
            </a:r>
            <a:r>
              <a:rPr lang="en-US" altLang="en-US" dirty="0">
                <a:latin typeface="Times New Roman" panose="02020603050405020304" pitchFamily="18" charset="0"/>
                <a:cs typeface="Times New Roman" panose="02020603050405020304" pitchFamily="18" charset="0"/>
              </a:rPr>
              <a:t>: Phân tích biến động quỹ lương theo phương pháp giản đơn?</a:t>
            </a:r>
            <a:endParaRPr lang="en-US" altLang="en-US" dirty="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barn(inVertical)">
                                      <p:cBhvr>
                                        <p:cTn id="7" dur="500"/>
                                        <p:tgtEl>
                                          <p:spTgt spid="819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147"/>
                                        </p:tgtEl>
                                        <p:attrNameLst>
                                          <p:attrName>style.visibility</p:attrName>
                                        </p:attrNameLst>
                                      </p:cBhvr>
                                      <p:to>
                                        <p:strVal val="visible"/>
                                      </p:to>
                                    </p:set>
                                    <p:animEffect transition="in" filter="fade">
                                      <p:cBhvr>
                                        <p:cTn id="12" dur="1000"/>
                                        <p:tgtEl>
                                          <p:spTgt spid="6147"/>
                                        </p:tgtEl>
                                      </p:cBhvr>
                                    </p:animEffect>
                                    <p:anim calcmode="lin" valueType="num">
                                      <p:cBhvr>
                                        <p:cTn id="13" dur="1000" fill="hold"/>
                                        <p:tgtEl>
                                          <p:spTgt spid="6147"/>
                                        </p:tgtEl>
                                        <p:attrNameLst>
                                          <p:attrName>ppt_x</p:attrName>
                                        </p:attrNameLst>
                                      </p:cBhvr>
                                      <p:tavLst>
                                        <p:tav tm="0">
                                          <p:val>
                                            <p:strVal val="#ppt_x"/>
                                          </p:val>
                                        </p:tav>
                                        <p:tav tm="100000">
                                          <p:val>
                                            <p:strVal val="#ppt_x"/>
                                          </p:val>
                                        </p:tav>
                                      </p:tavLst>
                                    </p:anim>
                                    <p:anim calcmode="lin" valueType="num">
                                      <p:cBhvr>
                                        <p:cTn id="14" dur="1000" fill="hold"/>
                                        <p:tgtEl>
                                          <p:spTgt spid="614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Vertical)">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P spid="8194" grpId="1"/>
      <p:bldP spid="4" grpId="0"/>
      <p:bldP spid="4" grpId="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2" name="Rectangle 8"/>
          <p:cNvSpPr/>
          <p:nvPr/>
        </p:nvSpPr>
        <p:spPr>
          <a:xfrm>
            <a:off x="1847851" y="4841876"/>
            <a:ext cx="8353425" cy="646331"/>
          </a:xfrm>
          <a:prstGeom prst="rect">
            <a:avLst/>
          </a:prstGeom>
          <a:noFill/>
          <a:ln w="9525">
            <a:noFill/>
          </a:ln>
        </p:spPr>
        <p:txBody>
          <a:bodyPr>
            <a:spAutoFit/>
          </a:bodyPr>
          <a:lstStyle/>
          <a:p>
            <a:pPr algn="just">
              <a:spcBef>
                <a:spcPts val="600"/>
              </a:spcBef>
            </a:pPr>
            <a:r>
              <a:rPr lang="en-US" altLang="en-US" dirty="0">
                <a:latin typeface="Times New Roman" panose="02020603050405020304" pitchFamily="18" charset="0"/>
                <a:cs typeface="Times New Roman" panose="02020603050405020304" pitchFamily="18" charset="0"/>
              </a:rPr>
              <a:t>=&gt; Nhận xét: Qua phần tính trên ta có Doanh nghiệp thực hiện vượt mức kế hoạch về quỹ lương 65% hay tương ứng với 208 triệu đồng</a:t>
            </a:r>
            <a:endParaRPr lang="en-US" altLang="en-US" dirty="0">
              <a:latin typeface=".VnTime" panose="020B7200000000000000" pitchFamily="34" charset="0"/>
              <a:ea typeface="Times New Roman" panose="02020603050405020304" pitchFamily="18" charset="0"/>
            </a:endParaRPr>
          </a:p>
        </p:txBody>
      </p:sp>
      <p:sp>
        <p:nvSpPr>
          <p:cNvPr id="9221" name="Rectangle 7"/>
          <p:cNvSpPr/>
          <p:nvPr/>
        </p:nvSpPr>
        <p:spPr>
          <a:xfrm>
            <a:off x="2495551" y="3962400"/>
            <a:ext cx="8208963" cy="369332"/>
          </a:xfrm>
          <a:prstGeom prst="rect">
            <a:avLst/>
          </a:prstGeom>
          <a:noFill/>
          <a:ln w="9525">
            <a:noFill/>
          </a:ln>
        </p:spPr>
        <p:txBody>
          <a:bodyPr>
            <a:spAutoFit/>
          </a:bodyPr>
          <a:lstStyle/>
          <a:p>
            <a:pPr algn="just">
              <a:spcBef>
                <a:spcPts val="600"/>
              </a:spcBef>
            </a:pPr>
            <a:r>
              <a:rPr lang="en-US" altLang="en-US" dirty="0">
                <a:latin typeface="Times New Roman" panose="02020603050405020304" pitchFamily="18" charset="0"/>
                <a:cs typeface="Times New Roman" panose="02020603050405020304" pitchFamily="18" charset="0"/>
                <a:sym typeface="Symbol" panose="05050102010706020507" pitchFamily="18" charset="2"/>
              </a:rPr>
              <a:t></a:t>
            </a:r>
            <a:r>
              <a:rPr lang="en-US" altLang="en-US" baseline="-25000" dirty="0">
                <a:latin typeface="Times New Roman" panose="02020603050405020304" pitchFamily="18" charset="0"/>
                <a:cs typeface="Times New Roman" panose="02020603050405020304" pitchFamily="18" charset="0"/>
              </a:rPr>
              <a:t>F</a:t>
            </a:r>
            <a:r>
              <a:rPr lang="en-US" altLang="en-US" dirty="0">
                <a:latin typeface="Times New Roman" panose="02020603050405020304" pitchFamily="18" charset="0"/>
                <a:cs typeface="Times New Roman" panose="02020603050405020304" pitchFamily="18" charset="0"/>
              </a:rPr>
              <a:t> = 528 – 320 = 208 (triệu đồng)</a:t>
            </a:r>
            <a:endParaRPr lang="en-US" altLang="en-US" dirty="0">
              <a:latin typeface=".VnTime" panose="020B7200000000000000" pitchFamily="34" charset="0"/>
              <a:ea typeface="Times New Roman" panose="02020603050405020304" pitchFamily="18" charset="0"/>
            </a:endParaRPr>
          </a:p>
        </p:txBody>
      </p:sp>
      <p:sp>
        <p:nvSpPr>
          <p:cNvPr id="9220" name="Rectangle 6"/>
          <p:cNvSpPr/>
          <p:nvPr/>
        </p:nvSpPr>
        <p:spPr>
          <a:xfrm>
            <a:off x="2135188" y="3082925"/>
            <a:ext cx="1492716" cy="369332"/>
          </a:xfrm>
          <a:prstGeom prst="rect">
            <a:avLst/>
          </a:prstGeom>
          <a:noFill/>
          <a:ln w="9525">
            <a:noFill/>
          </a:ln>
        </p:spPr>
        <p:txBody>
          <a:bodyPr wrap="none">
            <a:spAutoFit/>
          </a:bodyPr>
          <a:lstStyle/>
          <a:p>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Số</a:t>
            </a:r>
            <a:r>
              <a:rPr lang="en-US" altLang="en-US" dirty="0">
                <a:latin typeface="Times New Roman" panose="02020603050405020304" pitchFamily="18" charset="0"/>
                <a:cs typeface="Times New Roman" panose="02020603050405020304" pitchFamily="18" charset="0"/>
              </a:rPr>
              <a:t> tuyệt đối</a:t>
            </a:r>
            <a:endParaRPr lang="en-US" altLang="en-US" dirty="0">
              <a:latin typeface=".VnTime" panose="020B7200000000000000" pitchFamily="34" charset="0"/>
            </a:endParaRPr>
          </a:p>
        </p:txBody>
      </p:sp>
      <p:graphicFrame>
        <p:nvGraphicFramePr>
          <p:cNvPr id="8" name="Object 7"/>
          <p:cNvGraphicFramePr>
            <a:graphicFrameLocks noChangeAspect="1"/>
          </p:cNvGraphicFramePr>
          <p:nvPr/>
        </p:nvGraphicFramePr>
        <p:xfrm>
          <a:off x="2495550" y="1887538"/>
          <a:ext cx="2501900" cy="817562"/>
        </p:xfrm>
        <a:graphic>
          <a:graphicData uri="http://schemas.openxmlformats.org/presentationml/2006/ole">
            <mc:AlternateContent xmlns:mc="http://schemas.openxmlformats.org/markup-compatibility/2006">
              <mc:Choice xmlns:v="urn:schemas-microsoft-com:vml" Requires="v">
                <p:oleObj r:id="rId2" imgW="1320165" imgH="431800" progId="Equation.DSMT4">
                  <p:embed/>
                </p:oleObj>
              </mc:Choice>
              <mc:Fallback>
                <p:oleObj r:id="rId2" imgW="1320165" imgH="431800" progId="Equation.DSMT4">
                  <p:embed/>
                  <p:pic>
                    <p:nvPicPr>
                      <p:cNvPr id="8" name="Object 7"/>
                      <p:cNvPicPr/>
                      <p:nvPr/>
                    </p:nvPicPr>
                    <p:blipFill>
                      <a:blip r:embed="rId3"/>
                      <a:stretch>
                        <a:fillRect/>
                      </a:stretch>
                    </p:blipFill>
                    <p:spPr>
                      <a:xfrm>
                        <a:off x="2495550" y="1887538"/>
                        <a:ext cx="2501900" cy="817562"/>
                      </a:xfrm>
                      <a:prstGeom prst="rect">
                        <a:avLst/>
                      </a:prstGeom>
                      <a:noFill/>
                      <a:ln w="38100">
                        <a:noFill/>
                        <a:miter/>
                      </a:ln>
                    </p:spPr>
                  </p:pic>
                </p:oleObj>
              </mc:Fallback>
            </mc:AlternateContent>
          </a:graphicData>
        </a:graphic>
      </p:graphicFrame>
      <p:sp>
        <p:nvSpPr>
          <p:cNvPr id="7" name="Rectangle 12"/>
          <p:cNvSpPr/>
          <p:nvPr/>
        </p:nvSpPr>
        <p:spPr>
          <a:xfrm>
            <a:off x="5018088" y="2055813"/>
            <a:ext cx="3600450" cy="368300"/>
          </a:xfrm>
          <a:prstGeom prst="rect">
            <a:avLst/>
          </a:prstGeom>
          <a:noFill/>
          <a:ln w="9525">
            <a:noFill/>
          </a:ln>
        </p:spPr>
        <p:txBody>
          <a:bodyPr anchor="ctr" anchorCtr="0">
            <a:spAutoFit/>
          </a:bodyPr>
          <a:lstStyle/>
          <a:p>
            <a:r>
              <a:rPr lang="en-US" altLang="en-US" dirty="0">
                <a:latin typeface=".VnTime" panose="020B7200000000000000" pitchFamily="34" charset="0"/>
              </a:rPr>
              <a:t>(lần) hay 165%</a:t>
            </a:r>
          </a:p>
        </p:txBody>
      </p:sp>
      <p:sp>
        <p:nvSpPr>
          <p:cNvPr id="9218" name="Rectangle 5"/>
          <p:cNvSpPr/>
          <p:nvPr/>
        </p:nvSpPr>
        <p:spPr>
          <a:xfrm>
            <a:off x="2135188" y="620714"/>
            <a:ext cx="3600450" cy="646331"/>
          </a:xfrm>
          <a:prstGeom prst="rect">
            <a:avLst/>
          </a:prstGeom>
          <a:noFill/>
          <a:ln w="9525">
            <a:noFill/>
          </a:ln>
        </p:spPr>
        <p:txBody>
          <a:bodyPr>
            <a:spAutoFit/>
          </a:bodyPr>
          <a:lstStyle/>
          <a:p>
            <a:pPr algn="just">
              <a:spcBef>
                <a:spcPts val="600"/>
              </a:spcBef>
            </a:pPr>
            <a:r>
              <a:rPr lang="en-US" altLang="en-US" dirty="0">
                <a:latin typeface=".VnTime" panose="020B7200000000000000" pitchFamily="34" charset="0"/>
                <a:cs typeface="Times New Roman" panose="02020603050405020304" pitchFamily="18" charset="0"/>
              </a:rPr>
              <a:t>Ta </a:t>
            </a:r>
            <a:r>
              <a:rPr lang="en-US" altLang="en-US" dirty="0">
                <a:latin typeface="Times New Roman" panose="02020603050405020304" pitchFamily="18" charset="0"/>
                <a:cs typeface="Times New Roman" panose="02020603050405020304" pitchFamily="18" charset="0"/>
              </a:rPr>
              <a:t>có:</a:t>
            </a:r>
            <a:endParaRPr lang="en-US" altLang="en-US" dirty="0">
              <a:latin typeface=".VnTime" panose="020B7200000000000000" pitchFamily="34" charset="0"/>
              <a:cs typeface="Times New Roman" panose="02020603050405020304" pitchFamily="18" charset="0"/>
            </a:endParaRPr>
          </a:p>
          <a:p>
            <a:r>
              <a:rPr lang="en-US" altLang="en-US" dirty="0">
                <a:latin typeface=".VnTime" panose="020B7200000000000000" pitchFamily="34" charset="0"/>
                <a:cs typeface="Times New Roman" panose="02020603050405020304" pitchFamily="18" charset="0"/>
              </a:rPr>
              <a: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Số</a:t>
            </a:r>
            <a:r>
              <a:rPr lang="en-US" altLang="en-US" dirty="0">
                <a:latin typeface="Times New Roman" panose="02020603050405020304" pitchFamily="18" charset="0"/>
                <a:cs typeface="Times New Roman" panose="02020603050405020304" pitchFamily="18" charset="0"/>
              </a:rPr>
              <a:t> tương đối:</a:t>
            </a:r>
            <a:endParaRPr lang="en-US" altLang="en-US" dirty="0">
              <a:latin typeface=".VnTime" panose="020B72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wipe(down)">
                                      <p:cBhvr>
                                        <p:cTn id="7" dur="500"/>
                                        <p:tgtEl>
                                          <p:spTgt spid="921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par>
                                <p:cTn id="13" presetID="42"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9220"/>
                                        </p:tgtEl>
                                        <p:attrNameLst>
                                          <p:attrName>style.visibility</p:attrName>
                                        </p:attrNameLst>
                                      </p:cBhvr>
                                      <p:to>
                                        <p:strVal val="visible"/>
                                      </p:to>
                                    </p:set>
                                    <p:animEffect transition="in" filter="fade">
                                      <p:cBhvr>
                                        <p:cTn id="22" dur="1000"/>
                                        <p:tgtEl>
                                          <p:spTgt spid="9220"/>
                                        </p:tgtEl>
                                      </p:cBhvr>
                                    </p:animEffect>
                                    <p:anim calcmode="lin" valueType="num">
                                      <p:cBhvr>
                                        <p:cTn id="23" dur="1000" fill="hold"/>
                                        <p:tgtEl>
                                          <p:spTgt spid="9220"/>
                                        </p:tgtEl>
                                        <p:attrNameLst>
                                          <p:attrName>ppt_x</p:attrName>
                                        </p:attrNameLst>
                                      </p:cBhvr>
                                      <p:tavLst>
                                        <p:tav tm="0">
                                          <p:val>
                                            <p:strVal val="#ppt_x"/>
                                          </p:val>
                                        </p:tav>
                                        <p:tav tm="100000">
                                          <p:val>
                                            <p:strVal val="#ppt_x"/>
                                          </p:val>
                                        </p:tav>
                                      </p:tavLst>
                                    </p:anim>
                                    <p:anim calcmode="lin" valueType="num">
                                      <p:cBhvr>
                                        <p:cTn id="24" dur="1000" fill="hold"/>
                                        <p:tgtEl>
                                          <p:spTgt spid="922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9221"/>
                                        </p:tgtEl>
                                        <p:attrNameLst>
                                          <p:attrName>style.visibility</p:attrName>
                                        </p:attrNameLst>
                                      </p:cBhvr>
                                      <p:to>
                                        <p:strVal val="visible"/>
                                      </p:to>
                                    </p:set>
                                    <p:animEffect transition="in" filter="barn(inVertical)">
                                      <p:cBhvr>
                                        <p:cTn id="29" dur="500"/>
                                        <p:tgtEl>
                                          <p:spTgt spid="9221"/>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9222"/>
                                        </p:tgtEl>
                                        <p:attrNameLst>
                                          <p:attrName>style.visibility</p:attrName>
                                        </p:attrNameLst>
                                      </p:cBhvr>
                                      <p:to>
                                        <p:strVal val="visible"/>
                                      </p:to>
                                    </p:set>
                                    <p:animEffect transition="in" filter="fade">
                                      <p:cBhvr>
                                        <p:cTn id="34" dur="1000"/>
                                        <p:tgtEl>
                                          <p:spTgt spid="9222"/>
                                        </p:tgtEl>
                                      </p:cBhvr>
                                    </p:animEffect>
                                    <p:anim calcmode="lin" valueType="num">
                                      <p:cBhvr>
                                        <p:cTn id="35" dur="1000" fill="hold"/>
                                        <p:tgtEl>
                                          <p:spTgt spid="9222"/>
                                        </p:tgtEl>
                                        <p:attrNameLst>
                                          <p:attrName>ppt_x</p:attrName>
                                        </p:attrNameLst>
                                      </p:cBhvr>
                                      <p:tavLst>
                                        <p:tav tm="0">
                                          <p:val>
                                            <p:strVal val="#ppt_x"/>
                                          </p:val>
                                        </p:tav>
                                        <p:tav tm="100000">
                                          <p:val>
                                            <p:strVal val="#ppt_x"/>
                                          </p:val>
                                        </p:tav>
                                      </p:tavLst>
                                    </p:anim>
                                    <p:anim calcmode="lin" valueType="num">
                                      <p:cBhvr>
                                        <p:cTn id="36" dur="1000" fill="hold"/>
                                        <p:tgtEl>
                                          <p:spTgt spid="92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2" grpId="0"/>
      <p:bldP spid="9221" grpId="0"/>
      <p:bldP spid="9220" grpId="0"/>
      <p:bldP spid="9220" grpId="1"/>
      <p:bldP spid="7" grpId="0"/>
      <p:bldP spid="9218" grpId="0"/>
      <p:bldP spid="9218" grpId="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4" name="AutoShape 8"/>
          <p:cNvSpPr/>
          <p:nvPr/>
        </p:nvSpPr>
        <p:spPr>
          <a:xfrm>
            <a:off x="1749426" y="260351"/>
            <a:ext cx="8856663" cy="815975"/>
          </a:xfrm>
          <a:prstGeom prst="roundRect">
            <a:avLst>
              <a:gd name="adj" fmla="val 50000"/>
            </a:avLst>
          </a:prstGeom>
          <a:gradFill rotWithShape="1">
            <a:gsLst>
              <a:gs pos="0">
                <a:srgbClr val="00FFFF">
                  <a:alpha val="100000"/>
                </a:srgbClr>
              </a:gs>
              <a:gs pos="100000">
                <a:srgbClr val="00FFFF">
                  <a:alpha val="100000"/>
                </a:srgbClr>
              </a:gs>
              <a:gs pos="100000">
                <a:srgbClr val="9900CC">
                  <a:alpha val="100000"/>
                </a:srgbClr>
              </a:gs>
            </a:gsLst>
            <a:lin ang="0" scaled="1"/>
            <a:tileRect/>
          </a:gradFill>
          <a:ln w="38100" cap="flat" cmpd="sng">
            <a:solidFill>
              <a:schemeClr val="tx1"/>
            </a:solidFill>
            <a:prstDash val="solid"/>
            <a:headEnd type="none" w="med" len="med"/>
            <a:tailEnd type="none" w="med" len="med"/>
          </a:ln>
        </p:spPr>
        <p:txBody>
          <a:bodyPr wrap="none" anchor="ctr" anchorCtr="0"/>
          <a:lstStyle/>
          <a:p>
            <a:pPr algn="ctr">
              <a:spcBef>
                <a:spcPts val="600"/>
              </a:spcBef>
            </a:pPr>
            <a:endParaRPr lang="en-US" altLang="en-US" sz="2800" i="1" dirty="0">
              <a:latin typeface="Times New Roman" panose="02020603050405020304" pitchFamily="18" charset="0"/>
              <a:cs typeface="Times New Roman" panose="02020603050405020304" pitchFamily="18" charset="0"/>
            </a:endParaRPr>
          </a:p>
          <a:p>
            <a:pPr algn="ctr">
              <a:spcBef>
                <a:spcPts val="600"/>
              </a:spcBef>
            </a:pPr>
            <a:r>
              <a:rPr lang="en-US" altLang="en-US" sz="2800" i="1" dirty="0">
                <a:latin typeface="Times New Roman" panose="02020603050405020304" pitchFamily="18" charset="0"/>
                <a:cs typeface="Times New Roman" panose="02020603050405020304" pitchFamily="18" charset="0"/>
              </a:rPr>
              <a:t>3.3.2. Phương pháp có liên hệ với sự biến động sản lượng</a:t>
            </a:r>
            <a:endParaRPr lang="en-US" altLang="en-US" sz="2800" dirty="0">
              <a:latin typeface=".VnTime" panose="020B7200000000000000" pitchFamily="34" charset="0"/>
              <a:cs typeface="Times New Roman" panose="02020603050405020304" pitchFamily="18" charset="0"/>
            </a:endParaRPr>
          </a:p>
          <a:p>
            <a:pPr algn="ctr" eaLnBrk="1" hangingPunct="1"/>
            <a:endParaRPr lang="en-US" altLang="en-US" sz="3100" b="1" dirty="0">
              <a:latin typeface=".VnTime" panose="020B7200000000000000" pitchFamily="34" charset="0"/>
            </a:endParaRPr>
          </a:p>
        </p:txBody>
      </p:sp>
      <p:grpSp>
        <p:nvGrpSpPr>
          <p:cNvPr id="65545" name="Group 9"/>
          <p:cNvGrpSpPr/>
          <p:nvPr/>
        </p:nvGrpSpPr>
        <p:grpSpPr>
          <a:xfrm>
            <a:off x="2135189" y="2060576"/>
            <a:ext cx="3024187" cy="1604963"/>
            <a:chOff x="757" y="1484"/>
            <a:chExt cx="1322" cy="1766"/>
          </a:xfrm>
        </p:grpSpPr>
        <p:sp>
          <p:nvSpPr>
            <p:cNvPr id="9239" name="AutoShape 10"/>
            <p:cNvSpPr/>
            <p:nvPr/>
          </p:nvSpPr>
          <p:spPr>
            <a:xfrm>
              <a:off x="757" y="1484"/>
              <a:ext cx="1322" cy="1766"/>
            </a:xfrm>
            <a:prstGeom prst="roundRect">
              <a:avLst>
                <a:gd name="adj" fmla="val 16667"/>
              </a:avLst>
            </a:prstGeom>
            <a:gradFill rotWithShape="1">
              <a:gsLst>
                <a:gs pos="0">
                  <a:srgbClr val="00FFFF"/>
                </a:gs>
                <a:gs pos="100000">
                  <a:srgbClr val="00FFFF"/>
                </a:gs>
              </a:gsLst>
              <a:lin ang="2700000" scaled="1"/>
              <a:tileRect/>
            </a:gradFill>
            <a:ln w="9525">
              <a:noFill/>
            </a:ln>
          </p:spPr>
          <p:txBody>
            <a:bodyPr wrap="none" anchor="ctr" anchorCtr="0"/>
            <a:lstStyle/>
            <a:p>
              <a:pPr eaLnBrk="1" hangingPunct="1"/>
              <a:endParaRPr lang="en-US" altLang="en-US" dirty="0">
                <a:latin typeface=".VnTime" panose="020B7200000000000000" pitchFamily="34" charset="0"/>
              </a:endParaRPr>
            </a:p>
          </p:txBody>
        </p:sp>
        <p:sp>
          <p:nvSpPr>
            <p:cNvPr id="9240" name="AutoShape 11"/>
            <p:cNvSpPr/>
            <p:nvPr/>
          </p:nvSpPr>
          <p:spPr>
            <a:xfrm>
              <a:off x="768" y="2784"/>
              <a:ext cx="1304" cy="447"/>
            </a:xfrm>
            <a:prstGeom prst="roundRect">
              <a:avLst>
                <a:gd name="adj" fmla="val 50000"/>
              </a:avLst>
            </a:prstGeom>
            <a:solidFill>
              <a:srgbClr val="CC99FF">
                <a:alpha val="0"/>
              </a:srgbClr>
            </a:solidFill>
            <a:ln w="9525">
              <a:noFill/>
            </a:ln>
          </p:spPr>
          <p:txBody>
            <a:bodyPr wrap="none" anchor="ctr" anchorCtr="0"/>
            <a:lstStyle/>
            <a:p>
              <a:pPr eaLnBrk="1" hangingPunct="1"/>
              <a:endParaRPr lang="en-US" altLang="en-US" dirty="0">
                <a:latin typeface=".VnTime" panose="020B7200000000000000" pitchFamily="34" charset="0"/>
              </a:endParaRPr>
            </a:p>
          </p:txBody>
        </p:sp>
      </p:grpSp>
      <p:sp>
        <p:nvSpPr>
          <p:cNvPr id="65549" name="AutoShape 13"/>
          <p:cNvSpPr/>
          <p:nvPr/>
        </p:nvSpPr>
        <p:spPr>
          <a:xfrm>
            <a:off x="1954213" y="1341438"/>
            <a:ext cx="3886200" cy="533400"/>
          </a:xfrm>
          <a:prstGeom prst="roundRect">
            <a:avLst>
              <a:gd name="adj" fmla="val 50000"/>
            </a:avLst>
          </a:prstGeom>
          <a:noFill/>
          <a:ln w="38100" cap="flat" cmpd="sng">
            <a:solidFill>
              <a:schemeClr val="accent1"/>
            </a:solidFill>
            <a:prstDash val="solid"/>
            <a:headEnd type="none" w="med" len="med"/>
            <a:tailEnd type="none" w="med" len="med"/>
          </a:ln>
        </p:spPr>
        <p:txBody>
          <a:bodyPr wrap="none" anchor="ctr" anchorCtr="0"/>
          <a:lstStyle/>
          <a:p>
            <a:pPr algn="ctr"/>
            <a:endParaRPr lang="en-US" altLang="en-US" dirty="0">
              <a:latin typeface="Verdana" panose="020B0604030504040204" pitchFamily="34" charset="0"/>
            </a:endParaRPr>
          </a:p>
        </p:txBody>
      </p:sp>
      <p:sp>
        <p:nvSpPr>
          <p:cNvPr id="65550" name="Rectangle 14"/>
          <p:cNvSpPr/>
          <p:nvPr/>
        </p:nvSpPr>
        <p:spPr>
          <a:xfrm>
            <a:off x="2339976" y="1341438"/>
            <a:ext cx="2241319" cy="523220"/>
          </a:xfrm>
          <a:prstGeom prst="rect">
            <a:avLst/>
          </a:prstGeom>
          <a:noFill/>
          <a:ln w="9525">
            <a:noFill/>
          </a:ln>
        </p:spPr>
        <p:txBody>
          <a:bodyPr wrap="none">
            <a:spAutoFit/>
          </a:bodyPr>
          <a:lstStyle/>
          <a:p>
            <a:pPr eaLnBrk="1" hangingPunct="1"/>
            <a:r>
              <a:rPr lang="en-US" altLang="en-US" sz="2800" dirty="0"/>
              <a:t>- </a:t>
            </a:r>
            <a:r>
              <a:rPr lang="en-US" altLang="en-US" sz="2800" dirty="0" err="1"/>
              <a:t>S</a:t>
            </a:r>
            <a:r>
              <a:rPr lang="en-US" altLang="en-US" sz="2800" dirty="0" err="1">
                <a:latin typeface=".VnTime" panose="020B7200000000000000" pitchFamily="34" charset="0"/>
              </a:rPr>
              <a:t>è</a:t>
            </a:r>
            <a:r>
              <a:rPr lang="en-US" altLang="en-US" sz="2800" dirty="0">
                <a:latin typeface=".VnTime" panose="020B7200000000000000" pitchFamily="34" charset="0"/>
              </a:rPr>
              <a:t> t­ư¬ng ®èi</a:t>
            </a:r>
          </a:p>
        </p:txBody>
      </p:sp>
      <p:sp>
        <p:nvSpPr>
          <p:cNvPr id="65551" name="Rectangle 15"/>
          <p:cNvSpPr/>
          <p:nvPr/>
        </p:nvSpPr>
        <p:spPr>
          <a:xfrm>
            <a:off x="1589089" y="2124075"/>
            <a:ext cx="3024187" cy="457200"/>
          </a:xfrm>
          <a:prstGeom prst="rect">
            <a:avLst/>
          </a:prstGeom>
          <a:noFill/>
          <a:ln w="9525">
            <a:noFill/>
          </a:ln>
        </p:spPr>
        <p:txBody>
          <a:bodyPr anchor="ctr" anchorCtr="0">
            <a:spAutoFit/>
          </a:bodyPr>
          <a:lstStyle/>
          <a:p>
            <a:pPr algn="just" eaLnBrk="1" hangingPunct="1"/>
            <a:r>
              <a:rPr lang="en-US" altLang="en-US" sz="2400" dirty="0">
                <a:latin typeface=".VnTime" panose="020B7200000000000000" pitchFamily="34" charset="0"/>
              </a:rPr>
              <a:t>       C«ng thøc:</a:t>
            </a:r>
          </a:p>
        </p:txBody>
      </p:sp>
      <p:grpSp>
        <p:nvGrpSpPr>
          <p:cNvPr id="65553" name="Group 17"/>
          <p:cNvGrpSpPr/>
          <p:nvPr/>
        </p:nvGrpSpPr>
        <p:grpSpPr>
          <a:xfrm>
            <a:off x="6816726" y="1989139"/>
            <a:ext cx="2916237" cy="1671637"/>
            <a:chOff x="757" y="1484"/>
            <a:chExt cx="1322" cy="1766"/>
          </a:xfrm>
        </p:grpSpPr>
        <p:sp>
          <p:nvSpPr>
            <p:cNvPr id="9237" name="AutoShape 18"/>
            <p:cNvSpPr/>
            <p:nvPr/>
          </p:nvSpPr>
          <p:spPr>
            <a:xfrm>
              <a:off x="757" y="1484"/>
              <a:ext cx="1322" cy="1766"/>
            </a:xfrm>
            <a:prstGeom prst="roundRect">
              <a:avLst>
                <a:gd name="adj" fmla="val 16667"/>
              </a:avLst>
            </a:prstGeom>
            <a:gradFill rotWithShape="1">
              <a:gsLst>
                <a:gs pos="0">
                  <a:srgbClr val="00FFFF"/>
                </a:gs>
                <a:gs pos="100000">
                  <a:srgbClr val="00FFFF"/>
                </a:gs>
              </a:gsLst>
              <a:lin ang="2700000" scaled="1"/>
              <a:tileRect/>
            </a:gradFill>
            <a:ln w="9525">
              <a:noFill/>
            </a:ln>
          </p:spPr>
          <p:txBody>
            <a:bodyPr wrap="none" anchor="ctr" anchorCtr="0"/>
            <a:lstStyle/>
            <a:p>
              <a:pPr eaLnBrk="1" hangingPunct="1"/>
              <a:endParaRPr lang="en-US" altLang="en-US" dirty="0">
                <a:latin typeface=".VnTime" panose="020B7200000000000000" pitchFamily="34" charset="0"/>
              </a:endParaRPr>
            </a:p>
          </p:txBody>
        </p:sp>
        <p:sp>
          <p:nvSpPr>
            <p:cNvPr id="9238" name="AutoShape 19"/>
            <p:cNvSpPr/>
            <p:nvPr/>
          </p:nvSpPr>
          <p:spPr>
            <a:xfrm>
              <a:off x="768" y="2784"/>
              <a:ext cx="1304" cy="447"/>
            </a:xfrm>
            <a:prstGeom prst="roundRect">
              <a:avLst>
                <a:gd name="adj" fmla="val 50000"/>
              </a:avLst>
            </a:prstGeom>
            <a:solidFill>
              <a:srgbClr val="CC99FF">
                <a:alpha val="0"/>
              </a:srgbClr>
            </a:solidFill>
            <a:ln w="9525">
              <a:noFill/>
            </a:ln>
          </p:spPr>
          <p:txBody>
            <a:bodyPr wrap="none" anchor="ctr" anchorCtr="0"/>
            <a:lstStyle/>
            <a:p>
              <a:pPr eaLnBrk="1" hangingPunct="1"/>
              <a:endParaRPr lang="en-US" altLang="en-US" dirty="0">
                <a:latin typeface=".VnTime" panose="020B7200000000000000" pitchFamily="34" charset="0"/>
              </a:endParaRPr>
            </a:p>
          </p:txBody>
        </p:sp>
      </p:grpSp>
      <p:sp>
        <p:nvSpPr>
          <p:cNvPr id="65557" name="AutoShape 21"/>
          <p:cNvSpPr/>
          <p:nvPr/>
        </p:nvSpPr>
        <p:spPr>
          <a:xfrm>
            <a:off x="6602413" y="1268413"/>
            <a:ext cx="3886200" cy="533400"/>
          </a:xfrm>
          <a:prstGeom prst="roundRect">
            <a:avLst>
              <a:gd name="adj" fmla="val 50000"/>
            </a:avLst>
          </a:prstGeom>
          <a:noFill/>
          <a:ln w="38100" cap="flat" cmpd="sng">
            <a:solidFill>
              <a:schemeClr val="accent1"/>
            </a:solidFill>
            <a:prstDash val="solid"/>
            <a:headEnd type="none" w="med" len="med"/>
            <a:tailEnd type="none" w="med" len="med"/>
          </a:ln>
        </p:spPr>
        <p:txBody>
          <a:bodyPr wrap="none" anchor="ctr" anchorCtr="0"/>
          <a:lstStyle/>
          <a:p>
            <a:pPr algn="ctr"/>
            <a:endParaRPr lang="en-US" altLang="en-US" dirty="0">
              <a:latin typeface="Verdana" panose="020B0604030504040204" pitchFamily="34" charset="0"/>
            </a:endParaRPr>
          </a:p>
        </p:txBody>
      </p:sp>
      <p:sp>
        <p:nvSpPr>
          <p:cNvPr id="65558" name="Rectangle 22"/>
          <p:cNvSpPr/>
          <p:nvPr/>
        </p:nvSpPr>
        <p:spPr>
          <a:xfrm>
            <a:off x="6962776" y="1268413"/>
            <a:ext cx="2103461" cy="523220"/>
          </a:xfrm>
          <a:prstGeom prst="rect">
            <a:avLst/>
          </a:prstGeom>
          <a:noFill/>
          <a:ln w="9525">
            <a:noFill/>
          </a:ln>
        </p:spPr>
        <p:txBody>
          <a:bodyPr wrap="none">
            <a:spAutoFit/>
          </a:bodyPr>
          <a:lstStyle/>
          <a:p>
            <a:pPr eaLnBrk="1" hangingPunct="1"/>
            <a:r>
              <a:rPr lang="en-US" altLang="en-US" sz="2800" dirty="0"/>
              <a:t>- </a:t>
            </a:r>
            <a:r>
              <a:rPr lang="en-US" altLang="en-US" sz="2800" dirty="0" err="1"/>
              <a:t>S</a:t>
            </a:r>
            <a:r>
              <a:rPr lang="en-US" altLang="en-US" sz="2800" dirty="0" err="1">
                <a:latin typeface=".VnTime" panose="020B7200000000000000" pitchFamily="34" charset="0"/>
              </a:rPr>
              <a:t>è</a:t>
            </a:r>
            <a:r>
              <a:rPr lang="en-US" altLang="en-US" sz="2800" dirty="0">
                <a:latin typeface=".VnTime" panose="020B7200000000000000" pitchFamily="34" charset="0"/>
              </a:rPr>
              <a:t> tuyÖt ®èi</a:t>
            </a:r>
          </a:p>
        </p:txBody>
      </p:sp>
      <p:sp>
        <p:nvSpPr>
          <p:cNvPr id="65561" name="Rectangle 25"/>
          <p:cNvSpPr/>
          <p:nvPr/>
        </p:nvSpPr>
        <p:spPr>
          <a:xfrm>
            <a:off x="6224589" y="2055813"/>
            <a:ext cx="3024187" cy="457200"/>
          </a:xfrm>
          <a:prstGeom prst="rect">
            <a:avLst/>
          </a:prstGeom>
          <a:noFill/>
          <a:ln w="9525">
            <a:noFill/>
          </a:ln>
        </p:spPr>
        <p:txBody>
          <a:bodyPr anchor="ctr" anchorCtr="0">
            <a:spAutoFit/>
          </a:bodyPr>
          <a:lstStyle/>
          <a:p>
            <a:pPr algn="just" eaLnBrk="1" hangingPunct="1"/>
            <a:r>
              <a:rPr lang="en-US" altLang="en-US" sz="2400" dirty="0">
                <a:latin typeface=".VnTime" panose="020B7200000000000000" pitchFamily="34" charset="0"/>
              </a:rPr>
              <a:t>       C«ng thøc:</a:t>
            </a:r>
          </a:p>
        </p:txBody>
      </p:sp>
      <p:sp>
        <p:nvSpPr>
          <p:cNvPr id="65572" name="Line 36"/>
          <p:cNvSpPr/>
          <p:nvPr/>
        </p:nvSpPr>
        <p:spPr>
          <a:xfrm>
            <a:off x="3309037" y="3699490"/>
            <a:ext cx="1727527" cy="403863"/>
          </a:xfrm>
          <a:prstGeom prst="line">
            <a:avLst/>
          </a:prstGeom>
          <a:ln w="57150" cap="flat" cmpd="sng">
            <a:solidFill>
              <a:srgbClr val="9900CC"/>
            </a:solidFill>
            <a:prstDash val="solid"/>
            <a:headEnd type="none" w="med" len="med"/>
            <a:tailEnd type="stealth" w="med" len="med"/>
          </a:ln>
        </p:spPr>
      </p:sp>
      <p:sp>
        <p:nvSpPr>
          <p:cNvPr id="65573" name="Line 37"/>
          <p:cNvSpPr/>
          <p:nvPr/>
        </p:nvSpPr>
        <p:spPr>
          <a:xfrm flipH="1">
            <a:off x="6800710" y="3699489"/>
            <a:ext cx="1727526" cy="493174"/>
          </a:xfrm>
          <a:prstGeom prst="line">
            <a:avLst/>
          </a:prstGeom>
          <a:ln w="57150" cap="flat" cmpd="sng">
            <a:solidFill>
              <a:srgbClr val="9900CC"/>
            </a:solidFill>
            <a:prstDash val="solid"/>
            <a:headEnd type="none" w="med" len="med"/>
            <a:tailEnd type="stealth" w="med" len="med"/>
          </a:ln>
        </p:spPr>
      </p:sp>
      <p:grpSp>
        <p:nvGrpSpPr>
          <p:cNvPr id="65575" name="Group 39"/>
          <p:cNvGrpSpPr/>
          <p:nvPr/>
        </p:nvGrpSpPr>
        <p:grpSpPr>
          <a:xfrm>
            <a:off x="4870946" y="3933057"/>
            <a:ext cx="2089150" cy="917575"/>
            <a:chOff x="1110" y="2656"/>
            <a:chExt cx="1549" cy="1351"/>
          </a:xfrm>
        </p:grpSpPr>
        <p:sp>
          <p:nvSpPr>
            <p:cNvPr id="9234" name="AutoShape 40"/>
            <p:cNvSpPr/>
            <p:nvPr/>
          </p:nvSpPr>
          <p:spPr>
            <a:xfrm>
              <a:off x="1123" y="2679"/>
              <a:ext cx="1536" cy="1328"/>
            </a:xfrm>
            <a:prstGeom prst="hexagon">
              <a:avLst>
                <a:gd name="adj" fmla="val 28915"/>
                <a:gd name="vf" fmla="val 115470"/>
              </a:avLst>
            </a:prstGeom>
            <a:solidFill>
              <a:srgbClr val="808080"/>
            </a:solidFill>
            <a:ln w="9525">
              <a:noFill/>
            </a:ln>
          </p:spPr>
          <p:txBody>
            <a:bodyPr wrap="none" anchor="ctr" anchorCtr="0"/>
            <a:lstStyle/>
            <a:p>
              <a:pPr eaLnBrk="1" hangingPunct="1"/>
              <a:endParaRPr lang="en-US" altLang="en-US" dirty="0">
                <a:latin typeface=".VnTime" panose="020B7200000000000000" pitchFamily="34" charset="0"/>
              </a:endParaRPr>
            </a:p>
          </p:txBody>
        </p:sp>
        <p:sp>
          <p:nvSpPr>
            <p:cNvPr id="9235" name="AutoShape 41"/>
            <p:cNvSpPr/>
            <p:nvPr/>
          </p:nvSpPr>
          <p:spPr>
            <a:xfrm>
              <a:off x="1110" y="2656"/>
              <a:ext cx="1536" cy="1328"/>
            </a:xfrm>
            <a:prstGeom prst="hexagon">
              <a:avLst>
                <a:gd name="adj" fmla="val 28915"/>
                <a:gd name="vf" fmla="val 115470"/>
              </a:avLst>
            </a:prstGeom>
            <a:gradFill rotWithShape="1">
              <a:gsLst>
                <a:gs pos="0">
                  <a:srgbClr val="E6E6E6">
                    <a:alpha val="100000"/>
                  </a:srgbClr>
                </a:gs>
                <a:gs pos="7500">
                  <a:srgbClr val="7D8496">
                    <a:alpha val="100000"/>
                  </a:srgbClr>
                </a:gs>
                <a:gs pos="26500">
                  <a:srgbClr val="E6E6E6">
                    <a:alpha val="100000"/>
                  </a:srgbClr>
                </a:gs>
                <a:gs pos="34000">
                  <a:srgbClr val="7D8496">
                    <a:alpha val="100000"/>
                  </a:srgbClr>
                </a:gs>
                <a:gs pos="46500">
                  <a:srgbClr val="E6E6E6">
                    <a:alpha val="100000"/>
                  </a:srgbClr>
                </a:gs>
                <a:gs pos="50000">
                  <a:srgbClr val="FFFFFF">
                    <a:alpha val="100000"/>
                  </a:srgbClr>
                </a:gs>
                <a:gs pos="53500">
                  <a:srgbClr val="E6E6E6">
                    <a:alpha val="100000"/>
                  </a:srgbClr>
                </a:gs>
                <a:gs pos="66000">
                  <a:srgbClr val="7D8496">
                    <a:alpha val="100000"/>
                  </a:srgbClr>
                </a:gs>
                <a:gs pos="73500">
                  <a:srgbClr val="E6E6E6">
                    <a:alpha val="100000"/>
                  </a:srgbClr>
                </a:gs>
                <a:gs pos="92500">
                  <a:srgbClr val="7D8496">
                    <a:alpha val="100000"/>
                  </a:srgbClr>
                </a:gs>
                <a:gs pos="100000">
                  <a:srgbClr val="E6E6E6">
                    <a:alpha val="100000"/>
                  </a:srgbClr>
                </a:gs>
              </a:gsLst>
              <a:lin ang="2700000" scaled="1"/>
              <a:tileRect/>
            </a:gradFill>
            <a:ln w="9525" cap="flat" cmpd="sng">
              <a:solidFill>
                <a:srgbClr val="C0C0C0"/>
              </a:solidFill>
              <a:prstDash val="solid"/>
              <a:miter/>
              <a:headEnd type="none" w="med" len="med"/>
              <a:tailEnd type="none" w="med" len="med"/>
            </a:ln>
          </p:spPr>
          <p:txBody>
            <a:bodyPr wrap="none" anchor="ctr" anchorCtr="0"/>
            <a:lstStyle/>
            <a:p>
              <a:pPr eaLnBrk="1" hangingPunct="1"/>
              <a:endParaRPr lang="en-US" altLang="en-US" dirty="0">
                <a:latin typeface=".VnTime" panose="020B7200000000000000" pitchFamily="34" charset="0"/>
              </a:endParaRPr>
            </a:p>
          </p:txBody>
        </p:sp>
        <p:sp>
          <p:nvSpPr>
            <p:cNvPr id="9236" name="AutoShape 42"/>
            <p:cNvSpPr/>
            <p:nvPr/>
          </p:nvSpPr>
          <p:spPr>
            <a:xfrm>
              <a:off x="1200" y="2736"/>
              <a:ext cx="1350" cy="1168"/>
            </a:xfrm>
            <a:prstGeom prst="hexagon">
              <a:avLst>
                <a:gd name="adj" fmla="val 28895"/>
                <a:gd name="vf" fmla="val 115470"/>
              </a:avLst>
            </a:prstGeom>
            <a:gradFill rotWithShape="1">
              <a:gsLst>
                <a:gs pos="0">
                  <a:srgbClr val="3333FF">
                    <a:alpha val="100000"/>
                  </a:srgbClr>
                </a:gs>
                <a:gs pos="53999">
                  <a:srgbClr val="3333FF">
                    <a:alpha val="100000"/>
                  </a:srgbClr>
                </a:gs>
                <a:gs pos="100000">
                  <a:srgbClr val="47005E">
                    <a:alpha val="100000"/>
                  </a:srgbClr>
                </a:gs>
              </a:gsLst>
              <a:path path="rect">
                <a:fillToRect l="100000" b="100000"/>
              </a:path>
              <a:tileRect/>
            </a:gradFill>
            <a:ln w="9525" cap="flat" cmpd="sng">
              <a:solidFill>
                <a:schemeClr val="tx1"/>
              </a:solidFill>
              <a:prstDash val="solid"/>
              <a:miter/>
              <a:headEnd type="none" w="med" len="med"/>
              <a:tailEnd type="none" w="med" len="med"/>
            </a:ln>
          </p:spPr>
          <p:txBody>
            <a:bodyPr wrap="none" anchor="ctr" anchorCtr="0"/>
            <a:lstStyle/>
            <a:p>
              <a:pPr eaLnBrk="1" hangingPunct="1"/>
              <a:endParaRPr lang="en-US" altLang="en-US" dirty="0">
                <a:latin typeface=".VnTime" panose="020B7200000000000000" pitchFamily="34" charset="0"/>
              </a:endParaRPr>
            </a:p>
          </p:txBody>
        </p:sp>
      </p:grpSp>
      <p:sp>
        <p:nvSpPr>
          <p:cNvPr id="65579" name="Rectangle 43"/>
          <p:cNvSpPr/>
          <p:nvPr/>
        </p:nvSpPr>
        <p:spPr>
          <a:xfrm>
            <a:off x="5128916" y="4018782"/>
            <a:ext cx="1573213" cy="523875"/>
          </a:xfrm>
          <a:prstGeom prst="rect">
            <a:avLst/>
          </a:prstGeom>
          <a:noFill/>
          <a:ln w="9525">
            <a:noFill/>
          </a:ln>
        </p:spPr>
        <p:txBody>
          <a:bodyPr wrap="none">
            <a:spAutoFit/>
          </a:bodyPr>
          <a:lstStyle/>
          <a:p>
            <a:pPr eaLnBrk="1" hangingPunct="1"/>
            <a:r>
              <a:rPr lang="en-US" altLang="en-US" sz="2800" b="1" dirty="0">
                <a:solidFill>
                  <a:schemeClr val="bg1"/>
                </a:solidFill>
                <a:latin typeface=".VnTime" panose="020B7200000000000000" pitchFamily="34" charset="0"/>
              </a:rPr>
              <a:t>NhËn xÐt</a:t>
            </a:r>
          </a:p>
        </p:txBody>
      </p:sp>
      <p:pic>
        <p:nvPicPr>
          <p:cNvPr id="9231" name="Content Placeholder 2"/>
          <p:cNvPicPr>
            <a:picLocks noGrp="1" noChangeAspect="1"/>
          </p:cNvPicPr>
          <p:nvPr>
            <p:ph sz="half" idx="1"/>
          </p:nvPr>
        </p:nvPicPr>
        <p:blipFill>
          <a:blip r:embed="rId2"/>
          <a:srcRect/>
          <a:stretch>
            <a:fillRect/>
          </a:stretch>
        </p:blipFill>
        <p:spPr>
          <a:xfrm>
            <a:off x="3241074" y="2495548"/>
            <a:ext cx="1587661" cy="1067516"/>
          </a:xfrm>
          <a:ln/>
        </p:spPr>
      </p:pic>
      <p:sp>
        <p:nvSpPr>
          <p:cNvPr id="9232" name="Content Placeholder 3"/>
          <p:cNvSpPr>
            <a:spLocks noGrp="1"/>
          </p:cNvSpPr>
          <p:nvPr>
            <p:ph sz="half" idx="2"/>
          </p:nvPr>
        </p:nvSpPr>
        <p:spPr>
          <a:xfrm>
            <a:off x="6944859" y="2306863"/>
            <a:ext cx="3087688" cy="1086419"/>
          </a:xfrm>
          <a:ln/>
        </p:spPr>
        <p:txBody>
          <a:bodyPr vert="horz" wrap="square" lIns="91440" tIns="45720" rIns="91440" bIns="45720" rtlCol="0" anchor="t" anchorCtr="0">
            <a:normAutofit fontScale="92500" lnSpcReduction="20000"/>
          </a:bodyPr>
          <a:lstStyle/>
          <a:p>
            <a:pPr marL="0" indent="0">
              <a:buNone/>
            </a:pPr>
            <a:endParaRPr lang="en-US" altLang="en-US" dirty="0">
              <a:sym typeface="Symbol" panose="05050102010706020507" pitchFamily="18" charset="2"/>
            </a:endParaRPr>
          </a:p>
          <a:p>
            <a:pPr marL="0" indent="0">
              <a:buNone/>
            </a:pPr>
            <a:r>
              <a:rPr lang="en-US" altLang="en-US" dirty="0">
                <a:sym typeface="Symbol" panose="05050102010706020507" pitchFamily="18" charset="2"/>
              </a:rPr>
              <a:t>      F</a:t>
            </a:r>
            <a:r>
              <a:rPr lang="en-US" altLang="en-US" dirty="0"/>
              <a:t> = F</a:t>
            </a:r>
            <a:r>
              <a:rPr lang="en-US" altLang="en-US" baseline="-25000" dirty="0"/>
              <a:t>1</a:t>
            </a:r>
            <a:r>
              <a:rPr lang="en-US" altLang="en-US" dirty="0"/>
              <a:t> - F</a:t>
            </a:r>
            <a:r>
              <a:rPr lang="en-US" altLang="en-US" baseline="-25000" dirty="0"/>
              <a:t>k</a:t>
            </a:r>
            <a:r>
              <a:rPr lang="en-US" altLang="en-US" dirty="0"/>
              <a:t> .Q</a:t>
            </a:r>
            <a:r>
              <a:rPr lang="en-US" altLang="en-US" baseline="-25000" dirty="0"/>
              <a:t>1</a:t>
            </a:r>
            <a:r>
              <a:rPr lang="en-US" altLang="en-US" dirty="0"/>
              <a:t> / Q</a:t>
            </a:r>
            <a:r>
              <a:rPr lang="en-US" altLang="en-US" baseline="-25000" dirty="0"/>
              <a:t>k</a:t>
            </a:r>
            <a:endParaRPr lang="en-US" altLang="en-US" dirty="0"/>
          </a:p>
        </p:txBody>
      </p:sp>
      <p:sp>
        <p:nvSpPr>
          <p:cNvPr id="10257" name="Rectangle 5"/>
          <p:cNvSpPr/>
          <p:nvPr/>
        </p:nvSpPr>
        <p:spPr>
          <a:xfrm>
            <a:off x="1524001" y="5004288"/>
            <a:ext cx="8899525" cy="1723549"/>
          </a:xfrm>
          <a:prstGeom prst="rect">
            <a:avLst/>
          </a:prstGeom>
          <a:noFill/>
          <a:ln w="9525">
            <a:noFill/>
          </a:ln>
        </p:spPr>
        <p:txBody>
          <a:bodyPr>
            <a:spAutoFit/>
          </a:bodyPr>
          <a:lstStyle/>
          <a:p>
            <a:pPr algn="just">
              <a:spcBef>
                <a:spcPts val="600"/>
              </a:spcBef>
            </a:pPr>
            <a:r>
              <a:rPr lang="en-US" altLang="en-US" sz="2400" dirty="0">
                <a:latin typeface="Times New Roman" panose="02020603050405020304" pitchFamily="18" charset="0"/>
                <a:cs typeface="Times New Roman" panose="02020603050405020304" pitchFamily="18" charset="0"/>
              </a:rPr>
              <a:t>Trong </a:t>
            </a:r>
            <a:r>
              <a:rPr lang="en-US" altLang="en-US" sz="2400" dirty="0" err="1">
                <a:latin typeface="Times New Roman" panose="02020603050405020304" pitchFamily="18" charset="0"/>
                <a:cs typeface="Times New Roman" panose="02020603050405020304" pitchFamily="18" charset="0"/>
              </a:rPr>
              <a:t>đó</a:t>
            </a:r>
            <a:r>
              <a:rPr lang="en-US" altLang="en-US" sz="2400" dirty="0">
                <a:latin typeface="Times New Roman" panose="02020603050405020304" pitchFamily="18" charset="0"/>
                <a:cs typeface="Times New Roman" panose="02020603050405020304" pitchFamily="18" charset="0"/>
              </a:rPr>
              <a:t>:- - I</a:t>
            </a:r>
            <a:r>
              <a:rPr lang="en-US" altLang="en-US" sz="2400" baseline="-25000" dirty="0">
                <a:latin typeface="Times New Roman" panose="02020603050405020304" pitchFamily="18" charset="0"/>
                <a:cs typeface="Times New Roman" panose="02020603050405020304" pitchFamily="18" charset="0"/>
              </a:rPr>
              <a:t>F</a:t>
            </a:r>
            <a:r>
              <a:rPr lang="en-US" altLang="en-US" sz="2400" dirty="0">
                <a:latin typeface="Times New Roman" panose="02020603050405020304" pitchFamily="18" charset="0"/>
                <a:cs typeface="Times New Roman" panose="02020603050405020304" pitchFamily="18" charset="0"/>
              </a:rPr>
              <a:t> – </a:t>
            </a:r>
            <a:r>
              <a:rPr lang="en-US" altLang="en-US" sz="2400" dirty="0" err="1">
                <a:latin typeface="Times New Roman" panose="02020603050405020304" pitchFamily="18" charset="0"/>
                <a:cs typeface="Times New Roman" panose="02020603050405020304" pitchFamily="18" charset="0"/>
              </a:rPr>
              <a:t>Chỉ</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số</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ho</a:t>
            </a:r>
            <a:r>
              <a:rPr lang="en-US" altLang="en-US" sz="2400" dirty="0" err="1">
                <a:latin typeface="Times New Roman" panose="02020603050405020304" pitchFamily="18" charset="0"/>
                <a:ea typeface="Times New Roman" panose="02020603050405020304" pitchFamily="18" charset="0"/>
              </a:rPr>
              <a:t>à</a:t>
            </a:r>
            <a:r>
              <a:rPr lang="en-US" altLang="en-US" sz="2400" dirty="0" err="1">
                <a:latin typeface="Times New Roman" panose="02020603050405020304" pitchFamily="18" charset="0"/>
                <a:cs typeface="Times New Roman" panose="02020603050405020304" pitchFamily="18" charset="0"/>
              </a:rPr>
              <a:t>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a:t>
            </a:r>
            <a:r>
              <a:rPr lang="en-US" altLang="en-US" sz="2400" dirty="0" err="1">
                <a:latin typeface="Times New Roman" panose="02020603050405020304" pitchFamily="18" charset="0"/>
                <a:ea typeface="Times New Roman" panose="02020603050405020304" pitchFamily="18" charset="0"/>
              </a:rPr>
              <a:t>à</a:t>
            </a:r>
            <a:r>
              <a:rPr lang="en-US" altLang="en-US" sz="2400" dirty="0" err="1">
                <a:latin typeface="Times New Roman" panose="02020603050405020304" pitchFamily="18" charset="0"/>
                <a:cs typeface="Times New Roman" panose="02020603050405020304" pitchFamily="18" charset="0"/>
              </a:rPr>
              <a:t>nh</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kế</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hoạch</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quỹ</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lương</a:t>
            </a:r>
            <a:endParaRPr lang="en-US" altLang="en-US" sz="2400" dirty="0">
              <a:cs typeface="Times New Roman" panose="02020603050405020304" pitchFamily="18" charset="0"/>
            </a:endParaRPr>
          </a:p>
          <a:p>
            <a:pPr algn="just">
              <a:spcBef>
                <a:spcPts val="600"/>
              </a:spcBef>
            </a:pPr>
            <a:r>
              <a:rPr lang="en-US" altLang="en-US" sz="2400" dirty="0">
                <a:latin typeface="Times New Roman" panose="02020603050405020304" pitchFamily="18" charset="0"/>
                <a:cs typeface="Times New Roman" panose="02020603050405020304" pitchFamily="18" charset="0"/>
              </a:rPr>
              <a:t>                 - F</a:t>
            </a:r>
            <a:r>
              <a:rPr lang="en-US" altLang="en-US" sz="2400" baseline="-25000" dirty="0">
                <a:latin typeface="Times New Roman" panose="02020603050405020304" pitchFamily="18" charset="0"/>
                <a:cs typeface="Times New Roman" panose="02020603050405020304" pitchFamily="18" charset="0"/>
              </a:rPr>
              <a:t>1</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F</a:t>
            </a:r>
            <a:r>
              <a:rPr lang="en-US" altLang="en-US" sz="2400" baseline="-25000" dirty="0" err="1">
                <a:latin typeface="Times New Roman" panose="02020603050405020304" pitchFamily="18" charset="0"/>
                <a:cs typeface="Times New Roman" panose="02020603050405020304" pitchFamily="18" charset="0"/>
              </a:rPr>
              <a:t>k</a:t>
            </a:r>
            <a:r>
              <a:rPr lang="en-US" altLang="en-US" sz="2400" dirty="0">
                <a:latin typeface="Times New Roman" panose="02020603050405020304" pitchFamily="18" charset="0"/>
                <a:cs typeface="Times New Roman" panose="02020603050405020304" pitchFamily="18" charset="0"/>
              </a:rPr>
              <a:t> – </a:t>
            </a:r>
            <a:r>
              <a:rPr lang="en-US" altLang="en-US" sz="2400" dirty="0" err="1">
                <a:latin typeface="Times New Roman" panose="02020603050405020304" pitchFamily="18" charset="0"/>
                <a:cs typeface="Times New Roman" panose="02020603050405020304" pitchFamily="18" charset="0"/>
              </a:rPr>
              <a:t>Quỹ</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lương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kỳ</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thực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hiện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quỹ</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lương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kỳ</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kế</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hoạch</a:t>
            </a:r>
            <a:endParaRPr lang="en-US" altLang="en-US" sz="2400" dirty="0">
              <a:latin typeface=".VnTime" panose="020B7200000000000000" pitchFamily="34" charset="0"/>
              <a:cs typeface="Times New Roman" panose="02020603050405020304" pitchFamily="18" charset="0"/>
            </a:endParaRPr>
          </a:p>
          <a:p>
            <a:pPr algn="just">
              <a:spcBef>
                <a:spcPts val="600"/>
              </a:spcBef>
              <a:tabLst>
                <a:tab pos="457200" algn="l"/>
                <a:tab pos="914400" algn="l"/>
                <a:tab pos="1371600" algn="l"/>
                <a:tab pos="1828800" algn="l"/>
                <a:tab pos="2286000" algn="l"/>
                <a:tab pos="2743200" algn="l"/>
                <a:tab pos="3200400" algn="l"/>
                <a:tab pos="4314825" algn="l"/>
              </a:tabLst>
            </a:pPr>
            <a:r>
              <a:rPr lang="en-US" altLang="en-US" sz="2400" dirty="0">
                <a:latin typeface="Times New Roman" panose="02020603050405020304" pitchFamily="18" charset="0"/>
                <a:cs typeface="Times New Roman" panose="02020603050405020304" pitchFamily="18" charset="0"/>
              </a:rPr>
              <a:t>Q</a:t>
            </a:r>
            <a:r>
              <a:rPr lang="en-US" altLang="en-US" sz="2400" baseline="-25000" dirty="0">
                <a:latin typeface="Times New Roman" panose="02020603050405020304" pitchFamily="18" charset="0"/>
                <a:cs typeface="Times New Roman" panose="02020603050405020304" pitchFamily="18" charset="0"/>
              </a:rPr>
              <a:t>1</a:t>
            </a:r>
            <a:r>
              <a:rPr lang="en-US" altLang="en-US" sz="2400" dirty="0">
                <a:latin typeface="Times New Roman" panose="02020603050405020304" pitchFamily="18" charset="0"/>
                <a:cs typeface="Times New Roman" panose="02020603050405020304" pitchFamily="18" charset="0"/>
              </a:rPr>
              <a:t>, Q</a:t>
            </a:r>
            <a:r>
              <a:rPr lang="en-US" altLang="en-US" sz="2400" baseline="-25000" dirty="0">
                <a:latin typeface="Times New Roman" panose="02020603050405020304" pitchFamily="18" charset="0"/>
                <a:cs typeface="Times New Roman" panose="02020603050405020304" pitchFamily="18" charset="0"/>
              </a:rPr>
              <a:t>k</a:t>
            </a:r>
            <a:r>
              <a:rPr lang="en-US" altLang="en-US" sz="2400" dirty="0">
                <a:latin typeface="Times New Roman" panose="02020603050405020304" pitchFamily="18" charset="0"/>
                <a:cs typeface="Times New Roman" panose="02020603050405020304" pitchFamily="18" charset="0"/>
              </a:rPr>
              <a:t> – Sản lượng kỳ thực hiện, sản lượng kỳ kế hoạch của doanh nghiệp (thường l</a:t>
            </a:r>
            <a:r>
              <a:rPr lang="en-US" altLang="en-US" sz="2400" dirty="0">
                <a:latin typeface="Times New Roman" panose="02020603050405020304" pitchFamily="18" charset="0"/>
                <a:ea typeface="Times New Roman" panose="02020603050405020304" pitchFamily="18" charset="0"/>
              </a:rPr>
              <a:t>à</a:t>
            </a:r>
            <a:r>
              <a:rPr lang="en-US" altLang="en-US" sz="2400" dirty="0">
                <a:latin typeface="Times New Roman" panose="02020603050405020304" pitchFamily="18" charset="0"/>
                <a:cs typeface="Times New Roman" panose="02020603050405020304" pitchFamily="18" charset="0"/>
              </a:rPr>
              <a:t> các chỉ tiêu sản lượng đươc tính bằng tiền)</a:t>
            </a:r>
            <a:endParaRPr lang="en-US" altLang="en-US" sz="2400" dirty="0">
              <a:latin typeface=".VnTime" panose="020B72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5544"/>
                                        </p:tgtEl>
                                        <p:attrNameLst>
                                          <p:attrName>style.visibility</p:attrName>
                                        </p:attrNameLst>
                                      </p:cBhvr>
                                      <p:to>
                                        <p:strVal val="visible"/>
                                      </p:to>
                                    </p:set>
                                    <p:animEffect transition="in" filter="randombar(horizontal)">
                                      <p:cBhvr>
                                        <p:cTn id="7" dur="500"/>
                                        <p:tgtEl>
                                          <p:spTgt spid="65544"/>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65550"/>
                                        </p:tgtEl>
                                        <p:attrNameLst>
                                          <p:attrName>style.visibility</p:attrName>
                                        </p:attrNameLst>
                                      </p:cBhvr>
                                      <p:to>
                                        <p:strVal val="visible"/>
                                      </p:to>
                                    </p:set>
                                    <p:animEffect transition="in" filter="diamond(in)">
                                      <p:cBhvr>
                                        <p:cTn id="12" dur="500"/>
                                        <p:tgtEl>
                                          <p:spTgt spid="6555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5549"/>
                                        </p:tgtEl>
                                        <p:attrNameLst>
                                          <p:attrName>style.visibility</p:attrName>
                                        </p:attrNameLst>
                                      </p:cBhvr>
                                      <p:to>
                                        <p:strVal val="visible"/>
                                      </p:to>
                                    </p:set>
                                    <p:animEffect transition="in" filter="fade">
                                      <p:cBhvr>
                                        <p:cTn id="17" dur="500"/>
                                        <p:tgtEl>
                                          <p:spTgt spid="65549"/>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65551"/>
                                        </p:tgtEl>
                                        <p:attrNameLst>
                                          <p:attrName>style.visibility</p:attrName>
                                        </p:attrNameLst>
                                      </p:cBhvr>
                                      <p:to>
                                        <p:strVal val="visible"/>
                                      </p:to>
                                    </p:set>
                                    <p:anim calcmode="lin" valueType="num">
                                      <p:cBhvr additive="base">
                                        <p:cTn id="22" dur="500" fill="hold"/>
                                        <p:tgtEl>
                                          <p:spTgt spid="65551"/>
                                        </p:tgtEl>
                                        <p:attrNameLst>
                                          <p:attrName>ppt_x</p:attrName>
                                        </p:attrNameLst>
                                      </p:cBhvr>
                                      <p:tavLst>
                                        <p:tav tm="0">
                                          <p:val>
                                            <p:strVal val="#ppt_x"/>
                                          </p:val>
                                        </p:tav>
                                        <p:tav tm="100000">
                                          <p:val>
                                            <p:strVal val="#ppt_x"/>
                                          </p:val>
                                        </p:tav>
                                      </p:tavLst>
                                    </p:anim>
                                    <p:anim calcmode="lin" valueType="num">
                                      <p:cBhvr additive="base">
                                        <p:cTn id="23" dur="500" fill="hold"/>
                                        <p:tgtEl>
                                          <p:spTgt spid="65551"/>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65545"/>
                                        </p:tgtEl>
                                        <p:attrNameLst>
                                          <p:attrName>style.visibility</p:attrName>
                                        </p:attrNameLst>
                                      </p:cBhvr>
                                      <p:to>
                                        <p:strVal val="visible"/>
                                      </p:to>
                                    </p:set>
                                    <p:anim calcmode="lin" valueType="num">
                                      <p:cBhvr additive="base">
                                        <p:cTn id="26" dur="500" fill="hold"/>
                                        <p:tgtEl>
                                          <p:spTgt spid="65545"/>
                                        </p:tgtEl>
                                        <p:attrNameLst>
                                          <p:attrName>ppt_x</p:attrName>
                                        </p:attrNameLst>
                                      </p:cBhvr>
                                      <p:tavLst>
                                        <p:tav tm="0">
                                          <p:val>
                                            <p:strVal val="#ppt_x"/>
                                          </p:val>
                                        </p:tav>
                                        <p:tav tm="100000">
                                          <p:val>
                                            <p:strVal val="#ppt_x"/>
                                          </p:val>
                                        </p:tav>
                                      </p:tavLst>
                                    </p:anim>
                                    <p:anim calcmode="lin" valueType="num">
                                      <p:cBhvr additive="base">
                                        <p:cTn id="27" dur="500" fill="hold"/>
                                        <p:tgtEl>
                                          <p:spTgt spid="65545"/>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9231"/>
                                        </p:tgtEl>
                                        <p:attrNameLst>
                                          <p:attrName>style.visibility</p:attrName>
                                        </p:attrNameLst>
                                      </p:cBhvr>
                                      <p:to>
                                        <p:strVal val="visible"/>
                                      </p:to>
                                    </p:set>
                                    <p:anim calcmode="lin" valueType="num">
                                      <p:cBhvr additive="base">
                                        <p:cTn id="30" dur="500" fill="hold"/>
                                        <p:tgtEl>
                                          <p:spTgt spid="9231"/>
                                        </p:tgtEl>
                                        <p:attrNameLst>
                                          <p:attrName>ppt_x</p:attrName>
                                        </p:attrNameLst>
                                      </p:cBhvr>
                                      <p:tavLst>
                                        <p:tav tm="0">
                                          <p:val>
                                            <p:strVal val="#ppt_x"/>
                                          </p:val>
                                        </p:tav>
                                        <p:tav tm="100000">
                                          <p:val>
                                            <p:strVal val="#ppt_x"/>
                                          </p:val>
                                        </p:tav>
                                      </p:tavLst>
                                    </p:anim>
                                    <p:anim calcmode="lin" valueType="num">
                                      <p:cBhvr additive="base">
                                        <p:cTn id="31" dur="500" fill="hold"/>
                                        <p:tgtEl>
                                          <p:spTgt spid="9231"/>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65558"/>
                                        </p:tgtEl>
                                        <p:attrNameLst>
                                          <p:attrName>style.visibility</p:attrName>
                                        </p:attrNameLst>
                                      </p:cBhvr>
                                      <p:to>
                                        <p:strVal val="visible"/>
                                      </p:to>
                                    </p:set>
                                    <p:animEffect transition="in" filter="fade">
                                      <p:cBhvr>
                                        <p:cTn id="36" dur="1000"/>
                                        <p:tgtEl>
                                          <p:spTgt spid="65558"/>
                                        </p:tgtEl>
                                      </p:cBhvr>
                                    </p:animEffect>
                                    <p:anim calcmode="lin" valueType="num">
                                      <p:cBhvr>
                                        <p:cTn id="37" dur="1000" fill="hold"/>
                                        <p:tgtEl>
                                          <p:spTgt spid="65558"/>
                                        </p:tgtEl>
                                        <p:attrNameLst>
                                          <p:attrName>ppt_x</p:attrName>
                                        </p:attrNameLst>
                                      </p:cBhvr>
                                      <p:tavLst>
                                        <p:tav tm="0">
                                          <p:val>
                                            <p:strVal val="#ppt_x"/>
                                          </p:val>
                                        </p:tav>
                                        <p:tav tm="100000">
                                          <p:val>
                                            <p:strVal val="#ppt_x"/>
                                          </p:val>
                                        </p:tav>
                                      </p:tavLst>
                                    </p:anim>
                                    <p:anim calcmode="lin" valueType="num">
                                      <p:cBhvr>
                                        <p:cTn id="38" dur="1000" fill="hold"/>
                                        <p:tgtEl>
                                          <p:spTgt spid="65558"/>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65557"/>
                                        </p:tgtEl>
                                        <p:attrNameLst>
                                          <p:attrName>style.visibility</p:attrName>
                                        </p:attrNameLst>
                                      </p:cBhvr>
                                      <p:to>
                                        <p:strVal val="visible"/>
                                      </p:to>
                                    </p:set>
                                    <p:animEffect transition="in" filter="fade">
                                      <p:cBhvr>
                                        <p:cTn id="41" dur="1000"/>
                                        <p:tgtEl>
                                          <p:spTgt spid="65557"/>
                                        </p:tgtEl>
                                      </p:cBhvr>
                                    </p:animEffect>
                                    <p:anim calcmode="lin" valueType="num">
                                      <p:cBhvr>
                                        <p:cTn id="42" dur="1000" fill="hold"/>
                                        <p:tgtEl>
                                          <p:spTgt spid="65557"/>
                                        </p:tgtEl>
                                        <p:attrNameLst>
                                          <p:attrName>ppt_x</p:attrName>
                                        </p:attrNameLst>
                                      </p:cBhvr>
                                      <p:tavLst>
                                        <p:tav tm="0">
                                          <p:val>
                                            <p:strVal val="#ppt_x"/>
                                          </p:val>
                                        </p:tav>
                                        <p:tav tm="100000">
                                          <p:val>
                                            <p:strVal val="#ppt_x"/>
                                          </p:val>
                                        </p:tav>
                                      </p:tavLst>
                                    </p:anim>
                                    <p:anim calcmode="lin" valueType="num">
                                      <p:cBhvr>
                                        <p:cTn id="43" dur="1000" fill="hold"/>
                                        <p:tgtEl>
                                          <p:spTgt spid="65557"/>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65561"/>
                                        </p:tgtEl>
                                        <p:attrNameLst>
                                          <p:attrName>style.visibility</p:attrName>
                                        </p:attrNameLst>
                                      </p:cBhvr>
                                      <p:to>
                                        <p:strVal val="visible"/>
                                      </p:to>
                                    </p:set>
                                    <p:animEffect transition="in" filter="wipe(down)">
                                      <p:cBhvr>
                                        <p:cTn id="48" dur="500"/>
                                        <p:tgtEl>
                                          <p:spTgt spid="65561"/>
                                        </p:tgtEl>
                                      </p:cBhvr>
                                    </p:animEffect>
                                  </p:childTnLst>
                                </p:cTn>
                              </p:par>
                              <p:par>
                                <p:cTn id="49" presetID="22" presetClass="entr" presetSubtype="4" fill="hold" nodeType="withEffect">
                                  <p:stCondLst>
                                    <p:cond delay="0"/>
                                  </p:stCondLst>
                                  <p:childTnLst>
                                    <p:set>
                                      <p:cBhvr>
                                        <p:cTn id="50" dur="1" fill="hold">
                                          <p:stCondLst>
                                            <p:cond delay="0"/>
                                          </p:stCondLst>
                                        </p:cTn>
                                        <p:tgtEl>
                                          <p:spTgt spid="9232">
                                            <p:txEl>
                                              <p:pRg st="1" end="1"/>
                                            </p:txEl>
                                          </p:spTgt>
                                        </p:tgtEl>
                                        <p:attrNameLst>
                                          <p:attrName>style.visibility</p:attrName>
                                        </p:attrNameLst>
                                      </p:cBhvr>
                                      <p:to>
                                        <p:strVal val="visible"/>
                                      </p:to>
                                    </p:set>
                                    <p:animEffect transition="in" filter="wipe(down)">
                                      <p:cBhvr>
                                        <p:cTn id="51" dur="500"/>
                                        <p:tgtEl>
                                          <p:spTgt spid="9232">
                                            <p:txEl>
                                              <p:pRg st="1" end="1"/>
                                            </p:txEl>
                                          </p:spTgt>
                                        </p:tgtEl>
                                      </p:cBhvr>
                                    </p:animEffect>
                                  </p:childTnLst>
                                </p:cTn>
                              </p:par>
                              <p:par>
                                <p:cTn id="52" presetID="22" presetClass="entr" presetSubtype="4" fill="hold" nodeType="withEffect">
                                  <p:stCondLst>
                                    <p:cond delay="0"/>
                                  </p:stCondLst>
                                  <p:childTnLst>
                                    <p:set>
                                      <p:cBhvr>
                                        <p:cTn id="53" dur="1" fill="hold">
                                          <p:stCondLst>
                                            <p:cond delay="0"/>
                                          </p:stCondLst>
                                        </p:cTn>
                                        <p:tgtEl>
                                          <p:spTgt spid="65553"/>
                                        </p:tgtEl>
                                        <p:attrNameLst>
                                          <p:attrName>style.visibility</p:attrName>
                                        </p:attrNameLst>
                                      </p:cBhvr>
                                      <p:to>
                                        <p:strVal val="visible"/>
                                      </p:to>
                                    </p:set>
                                    <p:animEffect transition="in" filter="wipe(down)">
                                      <p:cBhvr>
                                        <p:cTn id="54" dur="500"/>
                                        <p:tgtEl>
                                          <p:spTgt spid="65553"/>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nodeType="clickEffect">
                                  <p:stCondLst>
                                    <p:cond delay="0"/>
                                  </p:stCondLst>
                                  <p:childTnLst>
                                    <p:set>
                                      <p:cBhvr>
                                        <p:cTn id="58" dur="1" fill="hold">
                                          <p:stCondLst>
                                            <p:cond delay="0"/>
                                          </p:stCondLst>
                                        </p:cTn>
                                        <p:tgtEl>
                                          <p:spTgt spid="10257"/>
                                        </p:tgtEl>
                                        <p:attrNameLst>
                                          <p:attrName>style.visibility</p:attrName>
                                        </p:attrNameLst>
                                      </p:cBhvr>
                                      <p:to>
                                        <p:strVal val="visible"/>
                                      </p:to>
                                    </p:set>
                                    <p:animEffect transition="in" filter="barn(inVertical)">
                                      <p:cBhvr>
                                        <p:cTn id="59" dur="500"/>
                                        <p:tgtEl>
                                          <p:spTgt spid="10257"/>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nodeType="clickEffect">
                                  <p:stCondLst>
                                    <p:cond delay="0"/>
                                  </p:stCondLst>
                                  <p:childTnLst>
                                    <p:set>
                                      <p:cBhvr>
                                        <p:cTn id="63" dur="1" fill="hold">
                                          <p:stCondLst>
                                            <p:cond delay="0"/>
                                          </p:stCondLst>
                                        </p:cTn>
                                        <p:tgtEl>
                                          <p:spTgt spid="65572"/>
                                        </p:tgtEl>
                                        <p:attrNameLst>
                                          <p:attrName>style.visibility</p:attrName>
                                        </p:attrNameLst>
                                      </p:cBhvr>
                                      <p:to>
                                        <p:strVal val="visible"/>
                                      </p:to>
                                    </p:set>
                                    <p:animEffect transition="in" filter="barn(inVertical)">
                                      <p:cBhvr>
                                        <p:cTn id="64" dur="500"/>
                                        <p:tgtEl>
                                          <p:spTgt spid="65572"/>
                                        </p:tgtEl>
                                      </p:cBhvr>
                                    </p:animEffect>
                                  </p:childTnLst>
                                </p:cTn>
                              </p:par>
                              <p:par>
                                <p:cTn id="65" presetID="16" presetClass="entr" presetSubtype="21" fill="hold" nodeType="withEffect">
                                  <p:stCondLst>
                                    <p:cond delay="0"/>
                                  </p:stCondLst>
                                  <p:childTnLst>
                                    <p:set>
                                      <p:cBhvr>
                                        <p:cTn id="66" dur="1" fill="hold">
                                          <p:stCondLst>
                                            <p:cond delay="0"/>
                                          </p:stCondLst>
                                        </p:cTn>
                                        <p:tgtEl>
                                          <p:spTgt spid="65573"/>
                                        </p:tgtEl>
                                        <p:attrNameLst>
                                          <p:attrName>style.visibility</p:attrName>
                                        </p:attrNameLst>
                                      </p:cBhvr>
                                      <p:to>
                                        <p:strVal val="visible"/>
                                      </p:to>
                                    </p:set>
                                    <p:animEffect transition="in" filter="barn(inVertical)">
                                      <p:cBhvr>
                                        <p:cTn id="67" dur="500"/>
                                        <p:tgtEl>
                                          <p:spTgt spid="65573"/>
                                        </p:tgtEl>
                                      </p:cBhvr>
                                    </p:animEffect>
                                  </p:childTnLst>
                                </p:cTn>
                              </p:par>
                              <p:par>
                                <p:cTn id="68" presetID="16" presetClass="entr" presetSubtype="21" fill="hold" nodeType="withEffect">
                                  <p:stCondLst>
                                    <p:cond delay="0"/>
                                  </p:stCondLst>
                                  <p:childTnLst>
                                    <p:set>
                                      <p:cBhvr>
                                        <p:cTn id="69" dur="1" fill="hold">
                                          <p:stCondLst>
                                            <p:cond delay="0"/>
                                          </p:stCondLst>
                                        </p:cTn>
                                        <p:tgtEl>
                                          <p:spTgt spid="65579"/>
                                        </p:tgtEl>
                                        <p:attrNameLst>
                                          <p:attrName>style.visibility</p:attrName>
                                        </p:attrNameLst>
                                      </p:cBhvr>
                                      <p:to>
                                        <p:strVal val="visible"/>
                                      </p:to>
                                    </p:set>
                                    <p:animEffect transition="in" filter="barn(inVertical)">
                                      <p:cBhvr>
                                        <p:cTn id="70" dur="500"/>
                                        <p:tgtEl>
                                          <p:spTgt spid="65579"/>
                                        </p:tgtEl>
                                      </p:cBhvr>
                                    </p:animEffect>
                                  </p:childTnLst>
                                </p:cTn>
                              </p:par>
                              <p:par>
                                <p:cTn id="71" presetID="16" presetClass="entr" presetSubtype="21" fill="hold" nodeType="withEffect">
                                  <p:stCondLst>
                                    <p:cond delay="0"/>
                                  </p:stCondLst>
                                  <p:childTnLst>
                                    <p:set>
                                      <p:cBhvr>
                                        <p:cTn id="72" dur="1" fill="hold">
                                          <p:stCondLst>
                                            <p:cond delay="0"/>
                                          </p:stCondLst>
                                        </p:cTn>
                                        <p:tgtEl>
                                          <p:spTgt spid="65575"/>
                                        </p:tgtEl>
                                        <p:attrNameLst>
                                          <p:attrName>style.visibility</p:attrName>
                                        </p:attrNameLst>
                                      </p:cBhvr>
                                      <p:to>
                                        <p:strVal val="visible"/>
                                      </p:to>
                                    </p:set>
                                    <p:animEffect transition="in" filter="barn(inVertical)">
                                      <p:cBhvr>
                                        <p:cTn id="73" dur="500"/>
                                        <p:tgtEl>
                                          <p:spTgt spid="655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44" grpId="0" animBg="1"/>
      <p:bldP spid="65549" grpId="0" animBg="1"/>
      <p:bldP spid="65550" grpId="0"/>
      <p:bldP spid="65551" grpId="0"/>
      <p:bldP spid="65551" grpId="1"/>
      <p:bldP spid="65557" grpId="0" animBg="1"/>
      <p:bldP spid="65557" grpId="1" animBg="1"/>
      <p:bldP spid="65558" grpId="0"/>
      <p:bldP spid="65558" grpId="1"/>
      <p:bldP spid="65561" grpId="0"/>
      <p:bldP spid="65561" grpId="1"/>
      <p:bldP spid="65579" grpId="0"/>
      <p:bldP spid="65579" grpId="1"/>
      <p:bldP spid="9232" grpId="0" build="p"/>
      <p:bldP spid="9232" grpId="1" build="p"/>
      <p:bldP spid="10257" grpId="0"/>
      <p:bldP spid="10257" grpId="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9"/>
          <p:cNvGrpSpPr/>
          <p:nvPr/>
        </p:nvGrpSpPr>
        <p:grpSpPr>
          <a:xfrm>
            <a:off x="3287714" y="1058863"/>
            <a:ext cx="2663825" cy="1047750"/>
            <a:chOff x="1110" y="2656"/>
            <a:chExt cx="1549" cy="1351"/>
          </a:xfrm>
        </p:grpSpPr>
        <p:sp>
          <p:nvSpPr>
            <p:cNvPr id="8212" name="AutoShape 40"/>
            <p:cNvSpPr/>
            <p:nvPr/>
          </p:nvSpPr>
          <p:spPr>
            <a:xfrm>
              <a:off x="1123" y="2679"/>
              <a:ext cx="1536" cy="1328"/>
            </a:xfrm>
            <a:prstGeom prst="hexagon">
              <a:avLst>
                <a:gd name="adj" fmla="val 28915"/>
                <a:gd name="vf" fmla="val 115470"/>
              </a:avLst>
            </a:prstGeom>
            <a:solidFill>
              <a:srgbClr val="808080"/>
            </a:solidFill>
            <a:ln w="9525">
              <a:noFill/>
            </a:ln>
          </p:spPr>
          <p:txBody>
            <a:bodyPr wrap="none" anchor="ctr" anchorCtr="0"/>
            <a:lstStyle/>
            <a:p>
              <a:pPr eaLnBrk="1" hangingPunct="1"/>
              <a:endParaRPr lang="en-US" altLang="en-US" dirty="0">
                <a:latin typeface=".VnTime" panose="020B7200000000000000" pitchFamily="34" charset="0"/>
              </a:endParaRPr>
            </a:p>
          </p:txBody>
        </p:sp>
        <p:sp>
          <p:nvSpPr>
            <p:cNvPr id="8213" name="AutoShape 41"/>
            <p:cNvSpPr/>
            <p:nvPr/>
          </p:nvSpPr>
          <p:spPr>
            <a:xfrm>
              <a:off x="1110" y="2656"/>
              <a:ext cx="1536" cy="1328"/>
            </a:xfrm>
            <a:prstGeom prst="hexagon">
              <a:avLst>
                <a:gd name="adj" fmla="val 28915"/>
                <a:gd name="vf" fmla="val 115470"/>
              </a:avLst>
            </a:prstGeom>
            <a:gradFill rotWithShape="1">
              <a:gsLst>
                <a:gs pos="0">
                  <a:srgbClr val="E6E6E6">
                    <a:alpha val="100000"/>
                  </a:srgbClr>
                </a:gs>
                <a:gs pos="7500">
                  <a:srgbClr val="7D8496">
                    <a:alpha val="100000"/>
                  </a:srgbClr>
                </a:gs>
                <a:gs pos="26500">
                  <a:srgbClr val="E6E6E6">
                    <a:alpha val="100000"/>
                  </a:srgbClr>
                </a:gs>
                <a:gs pos="34000">
                  <a:srgbClr val="7D8496">
                    <a:alpha val="100000"/>
                  </a:srgbClr>
                </a:gs>
                <a:gs pos="46500">
                  <a:srgbClr val="E6E6E6">
                    <a:alpha val="100000"/>
                  </a:srgbClr>
                </a:gs>
                <a:gs pos="50000">
                  <a:srgbClr val="FFFFFF">
                    <a:alpha val="100000"/>
                  </a:srgbClr>
                </a:gs>
                <a:gs pos="53500">
                  <a:srgbClr val="E6E6E6">
                    <a:alpha val="100000"/>
                  </a:srgbClr>
                </a:gs>
                <a:gs pos="66000">
                  <a:srgbClr val="7D8496">
                    <a:alpha val="100000"/>
                  </a:srgbClr>
                </a:gs>
                <a:gs pos="73500">
                  <a:srgbClr val="E6E6E6">
                    <a:alpha val="100000"/>
                  </a:srgbClr>
                </a:gs>
                <a:gs pos="92500">
                  <a:srgbClr val="7D8496">
                    <a:alpha val="100000"/>
                  </a:srgbClr>
                </a:gs>
                <a:gs pos="100000">
                  <a:srgbClr val="E6E6E6">
                    <a:alpha val="100000"/>
                  </a:srgbClr>
                </a:gs>
              </a:gsLst>
              <a:lin ang="2700000" scaled="1"/>
              <a:tileRect/>
            </a:gradFill>
            <a:ln w="9525" cap="flat" cmpd="sng">
              <a:solidFill>
                <a:srgbClr val="C0C0C0"/>
              </a:solidFill>
              <a:prstDash val="solid"/>
              <a:miter/>
              <a:headEnd type="none" w="med" len="med"/>
              <a:tailEnd type="none" w="med" len="med"/>
            </a:ln>
          </p:spPr>
          <p:txBody>
            <a:bodyPr wrap="none" anchor="ctr" anchorCtr="0"/>
            <a:lstStyle/>
            <a:p>
              <a:pPr eaLnBrk="1" hangingPunct="1"/>
              <a:endParaRPr lang="en-US" altLang="en-US" dirty="0">
                <a:latin typeface=".VnTime" panose="020B7200000000000000" pitchFamily="34" charset="0"/>
              </a:endParaRPr>
            </a:p>
          </p:txBody>
        </p:sp>
        <p:sp>
          <p:nvSpPr>
            <p:cNvPr id="8214" name="AutoShape 42"/>
            <p:cNvSpPr/>
            <p:nvPr/>
          </p:nvSpPr>
          <p:spPr>
            <a:xfrm>
              <a:off x="1200" y="2736"/>
              <a:ext cx="1350" cy="1168"/>
            </a:xfrm>
            <a:prstGeom prst="hexagon">
              <a:avLst>
                <a:gd name="adj" fmla="val 28895"/>
                <a:gd name="vf" fmla="val 115470"/>
              </a:avLst>
            </a:prstGeom>
            <a:gradFill rotWithShape="1">
              <a:gsLst>
                <a:gs pos="0">
                  <a:srgbClr val="3333FF">
                    <a:alpha val="100000"/>
                  </a:srgbClr>
                </a:gs>
                <a:gs pos="53999">
                  <a:srgbClr val="3333FF">
                    <a:alpha val="100000"/>
                  </a:srgbClr>
                </a:gs>
                <a:gs pos="100000">
                  <a:srgbClr val="47005E">
                    <a:alpha val="100000"/>
                  </a:srgbClr>
                </a:gs>
              </a:gsLst>
              <a:path path="rect">
                <a:fillToRect l="100000" b="100000"/>
              </a:path>
              <a:tileRect/>
            </a:gradFill>
            <a:ln w="9525" cap="flat" cmpd="sng">
              <a:solidFill>
                <a:schemeClr val="tx1"/>
              </a:solidFill>
              <a:prstDash val="solid"/>
              <a:miter/>
              <a:headEnd type="none" w="med" len="med"/>
              <a:tailEnd type="none" w="med" len="med"/>
            </a:ln>
          </p:spPr>
          <p:txBody>
            <a:bodyPr wrap="none" anchor="ctr" anchorCtr="0"/>
            <a:lstStyle/>
            <a:p>
              <a:pPr eaLnBrk="1" hangingPunct="1"/>
              <a:endParaRPr lang="en-US" altLang="en-US" dirty="0">
                <a:latin typeface=".VnTime" panose="020B7200000000000000" pitchFamily="34" charset="0"/>
              </a:endParaRPr>
            </a:p>
          </p:txBody>
        </p:sp>
      </p:grpSp>
      <p:sp>
        <p:nvSpPr>
          <p:cNvPr id="6147" name="TextBox 7"/>
          <p:cNvSpPr txBox="1"/>
          <p:nvPr/>
        </p:nvSpPr>
        <p:spPr>
          <a:xfrm>
            <a:off x="3759201" y="1262064"/>
            <a:ext cx="1744663" cy="523875"/>
          </a:xfrm>
          <a:prstGeom prst="rect">
            <a:avLst/>
          </a:prstGeom>
          <a:noFill/>
          <a:ln w="9525">
            <a:noFill/>
          </a:ln>
        </p:spPr>
        <p:txBody>
          <a:bodyPr>
            <a:spAutoFit/>
          </a:bodyPr>
          <a:lstStyle/>
          <a:p>
            <a:r>
              <a:rPr lang="en-US" altLang="en-US" sz="2800" dirty="0">
                <a:solidFill>
                  <a:schemeClr val="bg1"/>
                </a:solidFill>
                <a:latin typeface="Times New Roman" panose="02020603050405020304" pitchFamily="18" charset="0"/>
                <a:cs typeface="Times New Roman" panose="02020603050405020304" pitchFamily="18" charset="0"/>
              </a:rPr>
              <a:t>Ưu điểm</a:t>
            </a:r>
            <a:endParaRPr lang="en-US" altLang="en-US" sz="2800" dirty="0">
              <a:solidFill>
                <a:schemeClr val="bg1"/>
              </a:solidFill>
              <a:latin typeface="Times New Roman" panose="02020603050405020304" pitchFamily="18" charset="0"/>
              <a:ea typeface="Times New Roman" panose="02020603050405020304" pitchFamily="18" charset="0"/>
            </a:endParaRPr>
          </a:p>
        </p:txBody>
      </p:sp>
      <p:grpSp>
        <p:nvGrpSpPr>
          <p:cNvPr id="9" name="Group 39"/>
          <p:cNvGrpSpPr/>
          <p:nvPr/>
        </p:nvGrpSpPr>
        <p:grpSpPr>
          <a:xfrm>
            <a:off x="7078663" y="987425"/>
            <a:ext cx="2736850" cy="1073150"/>
            <a:chOff x="1110" y="2656"/>
            <a:chExt cx="1549" cy="1351"/>
          </a:xfrm>
        </p:grpSpPr>
        <p:sp>
          <p:nvSpPr>
            <p:cNvPr id="8209" name="AutoShape 40"/>
            <p:cNvSpPr/>
            <p:nvPr/>
          </p:nvSpPr>
          <p:spPr>
            <a:xfrm>
              <a:off x="1123" y="2679"/>
              <a:ext cx="1536" cy="1328"/>
            </a:xfrm>
            <a:prstGeom prst="hexagon">
              <a:avLst>
                <a:gd name="adj" fmla="val 28915"/>
                <a:gd name="vf" fmla="val 115470"/>
              </a:avLst>
            </a:prstGeom>
            <a:solidFill>
              <a:srgbClr val="808080"/>
            </a:solidFill>
            <a:ln w="9525">
              <a:noFill/>
            </a:ln>
          </p:spPr>
          <p:txBody>
            <a:bodyPr wrap="none" anchor="ctr" anchorCtr="0"/>
            <a:lstStyle/>
            <a:p>
              <a:pPr eaLnBrk="1" hangingPunct="1"/>
              <a:endParaRPr lang="en-US" altLang="en-US" dirty="0">
                <a:latin typeface=".VnTime" panose="020B7200000000000000" pitchFamily="34" charset="0"/>
              </a:endParaRPr>
            </a:p>
          </p:txBody>
        </p:sp>
        <p:sp>
          <p:nvSpPr>
            <p:cNvPr id="8210" name="AutoShape 41"/>
            <p:cNvSpPr/>
            <p:nvPr/>
          </p:nvSpPr>
          <p:spPr>
            <a:xfrm>
              <a:off x="1110" y="2656"/>
              <a:ext cx="1536" cy="1328"/>
            </a:xfrm>
            <a:prstGeom prst="hexagon">
              <a:avLst>
                <a:gd name="adj" fmla="val 28915"/>
                <a:gd name="vf" fmla="val 115470"/>
              </a:avLst>
            </a:prstGeom>
            <a:gradFill rotWithShape="1">
              <a:gsLst>
                <a:gs pos="0">
                  <a:srgbClr val="E6E6E6">
                    <a:alpha val="100000"/>
                  </a:srgbClr>
                </a:gs>
                <a:gs pos="7500">
                  <a:srgbClr val="7D8496">
                    <a:alpha val="100000"/>
                  </a:srgbClr>
                </a:gs>
                <a:gs pos="26500">
                  <a:srgbClr val="E6E6E6">
                    <a:alpha val="100000"/>
                  </a:srgbClr>
                </a:gs>
                <a:gs pos="34000">
                  <a:srgbClr val="7D8496">
                    <a:alpha val="100000"/>
                  </a:srgbClr>
                </a:gs>
                <a:gs pos="46500">
                  <a:srgbClr val="E6E6E6">
                    <a:alpha val="100000"/>
                  </a:srgbClr>
                </a:gs>
                <a:gs pos="50000">
                  <a:srgbClr val="FFFFFF">
                    <a:alpha val="100000"/>
                  </a:srgbClr>
                </a:gs>
                <a:gs pos="53500">
                  <a:srgbClr val="E6E6E6">
                    <a:alpha val="100000"/>
                  </a:srgbClr>
                </a:gs>
                <a:gs pos="66000">
                  <a:srgbClr val="7D8496">
                    <a:alpha val="100000"/>
                  </a:srgbClr>
                </a:gs>
                <a:gs pos="73500">
                  <a:srgbClr val="E6E6E6">
                    <a:alpha val="100000"/>
                  </a:srgbClr>
                </a:gs>
                <a:gs pos="92500">
                  <a:srgbClr val="7D8496">
                    <a:alpha val="100000"/>
                  </a:srgbClr>
                </a:gs>
                <a:gs pos="100000">
                  <a:srgbClr val="E6E6E6">
                    <a:alpha val="100000"/>
                  </a:srgbClr>
                </a:gs>
              </a:gsLst>
              <a:lin ang="2700000" scaled="1"/>
              <a:tileRect/>
            </a:gradFill>
            <a:ln w="9525" cap="flat" cmpd="sng">
              <a:solidFill>
                <a:srgbClr val="C0C0C0"/>
              </a:solidFill>
              <a:prstDash val="solid"/>
              <a:miter/>
              <a:headEnd type="none" w="med" len="med"/>
              <a:tailEnd type="none" w="med" len="med"/>
            </a:ln>
          </p:spPr>
          <p:txBody>
            <a:bodyPr wrap="none" anchor="ctr" anchorCtr="0"/>
            <a:lstStyle/>
            <a:p>
              <a:pPr eaLnBrk="1" hangingPunct="1"/>
              <a:endParaRPr lang="en-US" altLang="en-US" dirty="0">
                <a:latin typeface=".VnTime" panose="020B7200000000000000" pitchFamily="34" charset="0"/>
              </a:endParaRPr>
            </a:p>
          </p:txBody>
        </p:sp>
        <p:sp>
          <p:nvSpPr>
            <p:cNvPr id="8211" name="AutoShape 42"/>
            <p:cNvSpPr/>
            <p:nvPr/>
          </p:nvSpPr>
          <p:spPr>
            <a:xfrm>
              <a:off x="1200" y="2736"/>
              <a:ext cx="1350" cy="1168"/>
            </a:xfrm>
            <a:prstGeom prst="hexagon">
              <a:avLst>
                <a:gd name="adj" fmla="val 28895"/>
                <a:gd name="vf" fmla="val 115470"/>
              </a:avLst>
            </a:prstGeom>
            <a:gradFill rotWithShape="1">
              <a:gsLst>
                <a:gs pos="0">
                  <a:srgbClr val="3333FF">
                    <a:alpha val="100000"/>
                  </a:srgbClr>
                </a:gs>
                <a:gs pos="53999">
                  <a:srgbClr val="3333FF">
                    <a:alpha val="100000"/>
                  </a:srgbClr>
                </a:gs>
                <a:gs pos="100000">
                  <a:srgbClr val="47005E">
                    <a:alpha val="100000"/>
                  </a:srgbClr>
                </a:gs>
              </a:gsLst>
              <a:path path="rect">
                <a:fillToRect l="100000" b="100000"/>
              </a:path>
              <a:tileRect/>
            </a:gradFill>
            <a:ln w="9525" cap="flat" cmpd="sng">
              <a:solidFill>
                <a:schemeClr val="tx1"/>
              </a:solidFill>
              <a:prstDash val="solid"/>
              <a:miter/>
              <a:headEnd type="none" w="med" len="med"/>
              <a:tailEnd type="none" w="med" len="med"/>
            </a:ln>
          </p:spPr>
          <p:txBody>
            <a:bodyPr wrap="none" anchor="ctr" anchorCtr="0"/>
            <a:lstStyle/>
            <a:p>
              <a:pPr eaLnBrk="1" hangingPunct="1"/>
              <a:endParaRPr lang="en-US" altLang="en-US" dirty="0">
                <a:latin typeface=".VnTime" panose="020B7200000000000000" pitchFamily="34" charset="0"/>
              </a:endParaRPr>
            </a:p>
          </p:txBody>
        </p:sp>
      </p:grpSp>
      <p:sp>
        <p:nvSpPr>
          <p:cNvPr id="6149" name="TextBox 12"/>
          <p:cNvSpPr txBox="1"/>
          <p:nvPr/>
        </p:nvSpPr>
        <p:spPr>
          <a:xfrm>
            <a:off x="7553325" y="1211264"/>
            <a:ext cx="2552700" cy="523875"/>
          </a:xfrm>
          <a:prstGeom prst="rect">
            <a:avLst/>
          </a:prstGeom>
          <a:noFill/>
          <a:ln w="9525">
            <a:noFill/>
          </a:ln>
        </p:spPr>
        <p:txBody>
          <a:bodyPr>
            <a:spAutoFit/>
          </a:bodyPr>
          <a:lstStyle/>
          <a:p>
            <a:r>
              <a:rPr lang="en-US" altLang="en-US" sz="2800" dirty="0">
                <a:solidFill>
                  <a:schemeClr val="bg1"/>
                </a:solidFill>
                <a:latin typeface="Times New Roman" panose="02020603050405020304" pitchFamily="18" charset="0"/>
                <a:cs typeface="Times New Roman" panose="02020603050405020304" pitchFamily="18" charset="0"/>
              </a:rPr>
              <a:t>Nhược điểm</a:t>
            </a:r>
            <a:endParaRPr lang="en-US" altLang="en-US" sz="2800" dirty="0">
              <a:solidFill>
                <a:schemeClr val="bg1"/>
              </a:solidFill>
              <a:latin typeface="Times New Roman" panose="02020603050405020304" pitchFamily="18" charset="0"/>
              <a:ea typeface="Times New Roman" panose="02020603050405020304" pitchFamily="18" charset="0"/>
            </a:endParaRPr>
          </a:p>
        </p:txBody>
      </p:sp>
      <p:sp>
        <p:nvSpPr>
          <p:cNvPr id="14" name="AutoShape 13"/>
          <p:cNvSpPr/>
          <p:nvPr/>
        </p:nvSpPr>
        <p:spPr>
          <a:xfrm>
            <a:off x="3295650" y="3903663"/>
            <a:ext cx="3168650" cy="533400"/>
          </a:xfrm>
          <a:prstGeom prst="roundRect">
            <a:avLst>
              <a:gd name="adj" fmla="val 50000"/>
            </a:avLst>
          </a:prstGeom>
          <a:noFill/>
          <a:ln w="38100" cap="flat" cmpd="sng">
            <a:solidFill>
              <a:schemeClr val="accent1"/>
            </a:solidFill>
            <a:prstDash val="solid"/>
            <a:headEnd type="none" w="med" len="med"/>
            <a:tailEnd type="none" w="med" len="med"/>
          </a:ln>
        </p:spPr>
        <p:txBody>
          <a:bodyPr wrap="none" anchor="ctr" anchorCtr="0"/>
          <a:lstStyle/>
          <a:p>
            <a:pPr algn="ctr"/>
            <a:endParaRPr lang="en-US" altLang="en-US" dirty="0">
              <a:latin typeface="Verdana" panose="020B0604030504040204" pitchFamily="34" charset="0"/>
            </a:endParaRPr>
          </a:p>
        </p:txBody>
      </p:sp>
      <p:sp>
        <p:nvSpPr>
          <p:cNvPr id="6151" name="TextBox 14"/>
          <p:cNvSpPr txBox="1"/>
          <p:nvPr/>
        </p:nvSpPr>
        <p:spPr>
          <a:xfrm>
            <a:off x="3375025" y="3878264"/>
            <a:ext cx="2166938" cy="523875"/>
          </a:xfrm>
          <a:prstGeom prst="rect">
            <a:avLst/>
          </a:prstGeom>
          <a:noFill/>
          <a:ln w="9525">
            <a:noFill/>
          </a:ln>
        </p:spPr>
        <p:txBody>
          <a:bodyPr wrap="none">
            <a:spAutoFit/>
          </a:bodyPr>
          <a:lstStyle/>
          <a:p>
            <a:r>
              <a:rPr lang="en-US" altLang="en-US" sz="2800" dirty="0">
                <a:latin typeface="Times New Roman" panose="02020603050405020304" pitchFamily="18" charset="0"/>
                <a:cs typeface="Times New Roman" panose="02020603050405020304" pitchFamily="18" charset="0"/>
              </a:rPr>
              <a:t>- Dễ tính toán</a:t>
            </a:r>
            <a:endParaRPr lang="en-US" altLang="en-US" sz="2800" dirty="0">
              <a:latin typeface="Times New Roman" panose="02020603050405020304" pitchFamily="18" charset="0"/>
              <a:ea typeface="Times New Roman" panose="02020603050405020304" pitchFamily="18" charset="0"/>
            </a:endParaRPr>
          </a:p>
        </p:txBody>
      </p:sp>
      <p:sp>
        <p:nvSpPr>
          <p:cNvPr id="18" name="AutoShape 13"/>
          <p:cNvSpPr/>
          <p:nvPr/>
        </p:nvSpPr>
        <p:spPr>
          <a:xfrm>
            <a:off x="6621463" y="2654301"/>
            <a:ext cx="3649662" cy="1350963"/>
          </a:xfrm>
          <a:prstGeom prst="roundRect">
            <a:avLst>
              <a:gd name="adj" fmla="val 50000"/>
            </a:avLst>
          </a:prstGeom>
          <a:noFill/>
          <a:ln w="38100" cap="flat" cmpd="sng">
            <a:solidFill>
              <a:schemeClr val="accent1"/>
            </a:solidFill>
            <a:prstDash val="solid"/>
            <a:headEnd type="none" w="med" len="med"/>
            <a:tailEnd type="none" w="med" len="med"/>
          </a:ln>
        </p:spPr>
        <p:txBody>
          <a:bodyPr wrap="none" anchor="ctr" anchorCtr="0"/>
          <a:lstStyle/>
          <a:p>
            <a:pPr algn="ctr"/>
            <a:endParaRPr lang="en-US" altLang="en-US" dirty="0">
              <a:latin typeface="Verdana" panose="020B0604030504040204" pitchFamily="34" charset="0"/>
            </a:endParaRPr>
          </a:p>
        </p:txBody>
      </p:sp>
      <p:sp>
        <p:nvSpPr>
          <p:cNvPr id="6153" name="TextBox 18"/>
          <p:cNvSpPr txBox="1"/>
          <p:nvPr/>
        </p:nvSpPr>
        <p:spPr>
          <a:xfrm>
            <a:off x="7058025" y="2855914"/>
            <a:ext cx="3505200" cy="954087"/>
          </a:xfrm>
          <a:prstGeom prst="rect">
            <a:avLst/>
          </a:prstGeom>
          <a:noFill/>
          <a:ln w="9525">
            <a:noFill/>
          </a:ln>
        </p:spPr>
        <p:txBody>
          <a:bodyPr>
            <a:spAutoFit/>
          </a:bodyPr>
          <a:lstStyle/>
          <a:p>
            <a:r>
              <a:rPr lang="en-US" altLang="en-US" sz="2800" dirty="0">
                <a:latin typeface="Times New Roman" panose="02020603050405020304" pitchFamily="18" charset="0"/>
                <a:cs typeface="Times New Roman" panose="02020603050405020304" pitchFamily="18" charset="0"/>
              </a:rPr>
              <a:t>Chỉ cho thấy được chênh lệch thực tế  </a:t>
            </a:r>
            <a:endParaRPr lang="en-US" altLang="en-US" sz="2800" dirty="0">
              <a:latin typeface="Times New Roman" panose="02020603050405020304" pitchFamily="18" charset="0"/>
              <a:ea typeface="Times New Roman" panose="02020603050405020304" pitchFamily="18" charset="0"/>
            </a:endParaRPr>
          </a:p>
        </p:txBody>
      </p:sp>
      <p:sp>
        <p:nvSpPr>
          <p:cNvPr id="20" name="AutoShape 13"/>
          <p:cNvSpPr/>
          <p:nvPr/>
        </p:nvSpPr>
        <p:spPr>
          <a:xfrm>
            <a:off x="3275013" y="2824163"/>
            <a:ext cx="3168650" cy="533400"/>
          </a:xfrm>
          <a:prstGeom prst="roundRect">
            <a:avLst>
              <a:gd name="adj" fmla="val 50000"/>
            </a:avLst>
          </a:prstGeom>
          <a:noFill/>
          <a:ln w="38100" cap="flat" cmpd="sng">
            <a:solidFill>
              <a:schemeClr val="accent1"/>
            </a:solidFill>
            <a:prstDash val="solid"/>
            <a:headEnd type="none" w="med" len="med"/>
            <a:tailEnd type="none" w="med" len="med"/>
          </a:ln>
        </p:spPr>
        <p:txBody>
          <a:bodyPr wrap="none" anchor="ctr" anchorCtr="0"/>
          <a:lstStyle/>
          <a:p>
            <a:pPr algn="ctr"/>
            <a:endParaRPr lang="en-US" altLang="en-US" dirty="0">
              <a:latin typeface="Verdana" panose="020B0604030504040204" pitchFamily="34" charset="0"/>
            </a:endParaRPr>
          </a:p>
        </p:txBody>
      </p:sp>
      <p:sp>
        <p:nvSpPr>
          <p:cNvPr id="6155" name="TextBox 20"/>
          <p:cNvSpPr txBox="1"/>
          <p:nvPr/>
        </p:nvSpPr>
        <p:spPr>
          <a:xfrm>
            <a:off x="3319464" y="2824164"/>
            <a:ext cx="1730375" cy="522287"/>
          </a:xfrm>
          <a:prstGeom prst="rect">
            <a:avLst/>
          </a:prstGeom>
          <a:noFill/>
          <a:ln w="9525">
            <a:noFill/>
          </a:ln>
        </p:spPr>
        <p:txBody>
          <a:bodyPr wrap="none">
            <a:spAutoFit/>
          </a:bodyPr>
          <a:lstStyle/>
          <a:p>
            <a:r>
              <a:rPr lang="en-US" altLang="en-US" sz="2800" dirty="0">
                <a:latin typeface="Times New Roman" panose="02020603050405020304" pitchFamily="18" charset="0"/>
                <a:cs typeface="Times New Roman" panose="02020603050405020304" pitchFamily="18" charset="0"/>
              </a:rPr>
              <a:t>- Đơn giản</a:t>
            </a:r>
            <a:endParaRPr lang="en-US" altLang="en-US" sz="2800" dirty="0">
              <a:latin typeface="Times New Roman" panose="02020603050405020304" pitchFamily="18" charset="0"/>
              <a:ea typeface="Times New Roman" panose="02020603050405020304" pitchFamily="18" charset="0"/>
            </a:endParaRPr>
          </a:p>
        </p:txBody>
      </p:sp>
      <p:sp>
        <p:nvSpPr>
          <p:cNvPr id="22" name="AutoShape 13"/>
          <p:cNvSpPr/>
          <p:nvPr/>
        </p:nvSpPr>
        <p:spPr>
          <a:xfrm>
            <a:off x="3295650" y="4983163"/>
            <a:ext cx="3168650" cy="533400"/>
          </a:xfrm>
          <a:prstGeom prst="roundRect">
            <a:avLst>
              <a:gd name="adj" fmla="val 50000"/>
            </a:avLst>
          </a:prstGeom>
          <a:noFill/>
          <a:ln w="38100" cap="flat" cmpd="sng">
            <a:solidFill>
              <a:schemeClr val="accent1"/>
            </a:solidFill>
            <a:prstDash val="solid"/>
            <a:headEnd type="none" w="med" len="med"/>
            <a:tailEnd type="none" w="med" len="med"/>
          </a:ln>
        </p:spPr>
        <p:txBody>
          <a:bodyPr wrap="none" anchor="ctr" anchorCtr="0"/>
          <a:lstStyle/>
          <a:p>
            <a:pPr algn="ctr"/>
            <a:endParaRPr lang="en-US" altLang="en-US" dirty="0">
              <a:latin typeface="Verdana" panose="020B0604030504040204" pitchFamily="34" charset="0"/>
            </a:endParaRPr>
          </a:p>
        </p:txBody>
      </p:sp>
      <p:sp>
        <p:nvSpPr>
          <p:cNvPr id="6157" name="TextBox 22"/>
          <p:cNvSpPr txBox="1"/>
          <p:nvPr/>
        </p:nvSpPr>
        <p:spPr>
          <a:xfrm>
            <a:off x="3309938" y="4962525"/>
            <a:ext cx="2227262" cy="522288"/>
          </a:xfrm>
          <a:prstGeom prst="rect">
            <a:avLst/>
          </a:prstGeom>
          <a:noFill/>
          <a:ln w="9525">
            <a:noFill/>
          </a:ln>
        </p:spPr>
        <p:txBody>
          <a:bodyPr wrap="none">
            <a:spAutoFit/>
          </a:bodyPr>
          <a:lstStyle/>
          <a:p>
            <a:r>
              <a:rPr lang="en-US" altLang="en-US" sz="2800" dirty="0">
                <a:latin typeface="Times New Roman" panose="02020603050405020304" pitchFamily="18" charset="0"/>
                <a:cs typeface="Times New Roman" panose="02020603050405020304" pitchFamily="18" charset="0"/>
              </a:rPr>
              <a:t>- Dễ phân tích</a:t>
            </a:r>
            <a:endParaRPr lang="en-US" altLang="en-US" sz="2800" dirty="0">
              <a:latin typeface="Times New Roman" panose="02020603050405020304" pitchFamily="18" charset="0"/>
              <a:ea typeface="Times New Roman" panose="02020603050405020304" pitchFamily="18" charset="0"/>
            </a:endParaRPr>
          </a:p>
        </p:txBody>
      </p:sp>
      <p:sp>
        <p:nvSpPr>
          <p:cNvPr id="24" name="AutoShape 13"/>
          <p:cNvSpPr/>
          <p:nvPr/>
        </p:nvSpPr>
        <p:spPr>
          <a:xfrm>
            <a:off x="6621463" y="4283076"/>
            <a:ext cx="3649662" cy="1738313"/>
          </a:xfrm>
          <a:prstGeom prst="roundRect">
            <a:avLst>
              <a:gd name="adj" fmla="val 50000"/>
            </a:avLst>
          </a:prstGeom>
          <a:noFill/>
          <a:ln w="38100" cap="flat" cmpd="sng">
            <a:solidFill>
              <a:schemeClr val="accent1"/>
            </a:solidFill>
            <a:prstDash val="solid"/>
            <a:headEnd type="none" w="med" len="med"/>
            <a:tailEnd type="none" w="med" len="med"/>
          </a:ln>
        </p:spPr>
        <p:txBody>
          <a:bodyPr wrap="none" anchor="ctr" anchorCtr="0"/>
          <a:lstStyle/>
          <a:p>
            <a:pPr algn="ctr"/>
            <a:endParaRPr lang="en-US" altLang="en-US" dirty="0">
              <a:latin typeface="Verdana" panose="020B0604030504040204" pitchFamily="34" charset="0"/>
            </a:endParaRPr>
          </a:p>
        </p:txBody>
      </p:sp>
      <p:sp>
        <p:nvSpPr>
          <p:cNvPr id="6159" name="TextBox 24"/>
          <p:cNvSpPr txBox="1"/>
          <p:nvPr/>
        </p:nvSpPr>
        <p:spPr>
          <a:xfrm>
            <a:off x="6889750" y="4346575"/>
            <a:ext cx="3505200" cy="1384300"/>
          </a:xfrm>
          <a:prstGeom prst="rect">
            <a:avLst/>
          </a:prstGeom>
          <a:noFill/>
          <a:ln w="9525">
            <a:noFill/>
          </a:ln>
        </p:spPr>
        <p:txBody>
          <a:bodyPr>
            <a:spAutoFit/>
          </a:bodyPr>
          <a:lstStyle/>
          <a:p>
            <a:r>
              <a:rPr lang="en-US" altLang="en-US" sz="2800" dirty="0">
                <a:latin typeface="Times New Roman" panose="02020603050405020304" pitchFamily="18" charset="0"/>
                <a:cs typeface="Times New Roman" panose="02020603050405020304" pitchFamily="18" charset="0"/>
              </a:rPr>
              <a:t>    Không cho thấy hiệu quả kinh tế của doanh nghiêp </a:t>
            </a:r>
            <a:endParaRPr lang="en-US" altLang="en-US" sz="2800" dirty="0">
              <a:latin typeface="Times New Roman" panose="02020603050405020304" pitchFamily="18" charset="0"/>
              <a:ea typeface="Times New Roman" panose="02020603050405020304" pitchFamily="18" charset="0"/>
            </a:endParaRPr>
          </a:p>
        </p:txBody>
      </p:sp>
      <p:sp>
        <p:nvSpPr>
          <p:cNvPr id="8208" name="Rectangle 5"/>
          <p:cNvSpPr/>
          <p:nvPr/>
        </p:nvSpPr>
        <p:spPr>
          <a:xfrm>
            <a:off x="2398591" y="209033"/>
            <a:ext cx="6731000" cy="461665"/>
          </a:xfrm>
          <a:prstGeom prst="rect">
            <a:avLst/>
          </a:prstGeom>
          <a:noFill/>
          <a:ln w="9525">
            <a:noFill/>
          </a:ln>
        </p:spPr>
        <p:txBody>
          <a:bodyPr>
            <a:spAutoFit/>
          </a:bodyPr>
          <a:lstStyle/>
          <a:p>
            <a:pPr algn="just">
              <a:spcBef>
                <a:spcPts val="600"/>
              </a:spcBef>
            </a:pPr>
            <a:r>
              <a:rPr lang="pt-BR" altLang="en-US" sz="2400" i="1" dirty="0">
                <a:latin typeface="Times New Roman" panose="02020603050405020304" pitchFamily="18" charset="0"/>
                <a:cs typeface="Times New Roman" panose="02020603050405020304" pitchFamily="18" charset="0"/>
              </a:rPr>
              <a:t>3.3.1. Phương pháp giản đơn</a:t>
            </a:r>
            <a:endParaRPr lang="en-US" altLang="en-US" sz="2400" dirty="0">
              <a:latin typeface=".VnTime" panose="020B7200000000000000" pitchFamily="34"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6147"/>
                                        </p:tgtEl>
                                        <p:attrNameLst>
                                          <p:attrName>style.visibility</p:attrName>
                                        </p:attrNameLst>
                                      </p:cBhvr>
                                      <p:to>
                                        <p:strVal val="visible"/>
                                      </p:to>
                                    </p:set>
                                    <p:animEffect transition="in" filter="barn(inVertical)">
                                      <p:cBhvr>
                                        <p:cTn id="10" dur="500"/>
                                        <p:tgtEl>
                                          <p:spTgt spid="6147"/>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6155"/>
                                        </p:tgtEl>
                                        <p:attrNameLst>
                                          <p:attrName>style.visibility</p:attrName>
                                        </p:attrNameLst>
                                      </p:cBhvr>
                                      <p:to>
                                        <p:strVal val="visible"/>
                                      </p:to>
                                    </p:set>
                                    <p:anim calcmode="lin" valueType="num">
                                      <p:cBhvr additive="base">
                                        <p:cTn id="15" dur="500" fill="hold"/>
                                        <p:tgtEl>
                                          <p:spTgt spid="6155"/>
                                        </p:tgtEl>
                                        <p:attrNameLst>
                                          <p:attrName>ppt_x</p:attrName>
                                        </p:attrNameLst>
                                      </p:cBhvr>
                                      <p:tavLst>
                                        <p:tav tm="0">
                                          <p:val>
                                            <p:strVal val="#ppt_x"/>
                                          </p:val>
                                        </p:tav>
                                        <p:tav tm="100000">
                                          <p:val>
                                            <p:strVal val="#ppt_x"/>
                                          </p:val>
                                        </p:tav>
                                      </p:tavLst>
                                    </p:anim>
                                    <p:anim calcmode="lin" valueType="num">
                                      <p:cBhvr additive="base">
                                        <p:cTn id="16" dur="500" fill="hold"/>
                                        <p:tgtEl>
                                          <p:spTgt spid="6155"/>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6151"/>
                                        </p:tgtEl>
                                        <p:attrNameLst>
                                          <p:attrName>style.visibility</p:attrName>
                                        </p:attrNameLst>
                                      </p:cBhvr>
                                      <p:to>
                                        <p:strVal val="visible"/>
                                      </p:to>
                                    </p:set>
                                    <p:animEffect transition="in" filter="barn(inVertical)">
                                      <p:cBhvr>
                                        <p:cTn id="25" dur="500"/>
                                        <p:tgtEl>
                                          <p:spTgt spid="6151"/>
                                        </p:tgtEl>
                                      </p:cBhvr>
                                    </p:animEffect>
                                  </p:childTnLst>
                                </p:cTn>
                              </p:par>
                              <p:par>
                                <p:cTn id="26" presetID="16" presetClass="entr" presetSubtype="21" fill="hold"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barn(inVertical)">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6157"/>
                                        </p:tgtEl>
                                        <p:attrNameLst>
                                          <p:attrName>style.visibility</p:attrName>
                                        </p:attrNameLst>
                                      </p:cBhvr>
                                      <p:to>
                                        <p:strVal val="visible"/>
                                      </p:to>
                                    </p:set>
                                    <p:animEffect transition="in" filter="barn(inVertical)">
                                      <p:cBhvr>
                                        <p:cTn id="33" dur="500"/>
                                        <p:tgtEl>
                                          <p:spTgt spid="6157"/>
                                        </p:tgtEl>
                                      </p:cBhvr>
                                    </p:animEffect>
                                  </p:childTnLst>
                                </p:cTn>
                              </p:par>
                              <p:par>
                                <p:cTn id="34" presetID="16" presetClass="entr" presetSubtype="21" fill="hold" nodeType="with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barn(inVertical)">
                                      <p:cBhvr>
                                        <p:cTn id="36" dur="500"/>
                                        <p:tgtEl>
                                          <p:spTgt spid="22"/>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6149"/>
                                        </p:tgtEl>
                                        <p:attrNameLst>
                                          <p:attrName>style.visibility</p:attrName>
                                        </p:attrNameLst>
                                      </p:cBhvr>
                                      <p:to>
                                        <p:strVal val="visible"/>
                                      </p:to>
                                    </p:set>
                                    <p:animEffect transition="in" filter="barn(inVertical)">
                                      <p:cBhvr>
                                        <p:cTn id="41" dur="500"/>
                                        <p:tgtEl>
                                          <p:spTgt spid="6149"/>
                                        </p:tgtEl>
                                      </p:cBhvr>
                                    </p:animEffect>
                                  </p:childTnLst>
                                </p:cTn>
                              </p:par>
                              <p:par>
                                <p:cTn id="42" presetID="16" presetClass="entr" presetSubtype="21" fill="hold" nodeType="with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barn(inVertical)">
                                      <p:cBhvr>
                                        <p:cTn id="44" dur="500"/>
                                        <p:tgtEl>
                                          <p:spTgt spid="9"/>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6153"/>
                                        </p:tgtEl>
                                        <p:attrNameLst>
                                          <p:attrName>style.visibility</p:attrName>
                                        </p:attrNameLst>
                                      </p:cBhvr>
                                      <p:to>
                                        <p:strVal val="visible"/>
                                      </p:to>
                                    </p:set>
                                    <p:animEffect transition="in" filter="barn(inVertical)">
                                      <p:cBhvr>
                                        <p:cTn id="49" dur="500"/>
                                        <p:tgtEl>
                                          <p:spTgt spid="6153"/>
                                        </p:tgtEl>
                                      </p:cBhvr>
                                    </p:animEffect>
                                  </p:childTnLst>
                                </p:cTn>
                              </p:par>
                              <p:par>
                                <p:cTn id="50" presetID="16" presetClass="entr" presetSubtype="21" fill="hold" nodeType="with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barn(inVertical)">
                                      <p:cBhvr>
                                        <p:cTn id="52" dur="500"/>
                                        <p:tgtEl>
                                          <p:spTgt spid="18"/>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6159"/>
                                        </p:tgtEl>
                                        <p:attrNameLst>
                                          <p:attrName>style.visibility</p:attrName>
                                        </p:attrNameLst>
                                      </p:cBhvr>
                                      <p:to>
                                        <p:strVal val="visible"/>
                                      </p:to>
                                    </p:set>
                                    <p:animEffect transition="in" filter="barn(inVertical)">
                                      <p:cBhvr>
                                        <p:cTn id="57" dur="500"/>
                                        <p:tgtEl>
                                          <p:spTgt spid="6159"/>
                                        </p:tgtEl>
                                      </p:cBhvr>
                                    </p:animEffect>
                                  </p:childTnLst>
                                </p:cTn>
                              </p:par>
                              <p:par>
                                <p:cTn id="58" presetID="16" presetClass="entr" presetSubtype="21" fill="hold" nodeType="withEffect">
                                  <p:stCondLst>
                                    <p:cond delay="0"/>
                                  </p:stCondLst>
                                  <p:childTnLst>
                                    <p:set>
                                      <p:cBhvr>
                                        <p:cTn id="59" dur="1" fill="hold">
                                          <p:stCondLst>
                                            <p:cond delay="0"/>
                                          </p:stCondLst>
                                        </p:cTn>
                                        <p:tgtEl>
                                          <p:spTgt spid="24"/>
                                        </p:tgtEl>
                                        <p:attrNameLst>
                                          <p:attrName>style.visibility</p:attrName>
                                        </p:attrNameLst>
                                      </p:cBhvr>
                                      <p:to>
                                        <p:strVal val="visible"/>
                                      </p:to>
                                    </p:set>
                                    <p:animEffect transition="in" filter="barn(inVertical)">
                                      <p:cBhvr>
                                        <p:cTn id="6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p:bldP spid="6149" grpId="0"/>
      <p:bldP spid="14" grpId="0" animBg="1"/>
      <p:bldP spid="6151" grpId="0"/>
      <p:bldP spid="18" grpId="0" animBg="1"/>
      <p:bldP spid="6153" grpId="0"/>
      <p:bldP spid="20" grpId="0" animBg="1"/>
      <p:bldP spid="6155" grpId="0"/>
      <p:bldP spid="22" grpId="0" animBg="1"/>
      <p:bldP spid="6157" grpId="0"/>
      <p:bldP spid="24" grpId="0" animBg="1"/>
      <p:bldP spid="615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1F55B16-43D1-4CD7-8ADA-538073B41FC9}"/>
              </a:ext>
            </a:extLst>
          </p:cNvPr>
          <p:cNvSpPr txBox="1"/>
          <p:nvPr/>
        </p:nvSpPr>
        <p:spPr>
          <a:xfrm>
            <a:off x="1045029" y="828312"/>
            <a:ext cx="10287000" cy="3323987"/>
          </a:xfrm>
          <a:prstGeom prst="rect">
            <a:avLst/>
          </a:prstGeom>
          <a:noFill/>
        </p:spPr>
        <p:txBody>
          <a:bodyPr wrap="square">
            <a:spAutoFit/>
          </a:bodyPr>
          <a:lstStyle/>
          <a:p>
            <a:pPr>
              <a:spcBef>
                <a:spcPts val="600"/>
              </a:spcBef>
              <a:buNone/>
            </a:pPr>
            <a:r>
              <a:rPr lang="pt-BR" sz="2500" i="1" dirty="0">
                <a:solidFill>
                  <a:srgbClr val="333333"/>
                </a:solidFill>
                <a:effectLst/>
                <a:latin typeface="Times New Roman" panose="02020603050405020304" pitchFamily="18" charset="0"/>
                <a:ea typeface="Batang" panose="02030600000101010101" pitchFamily="18" charset="-127"/>
              </a:rPr>
              <a:t> </a:t>
            </a:r>
            <a:r>
              <a:rPr lang="pt-BR" sz="2500" dirty="0">
                <a:solidFill>
                  <a:srgbClr val="333333"/>
                </a:solidFill>
                <a:effectLst/>
                <a:latin typeface="Times New Roman" panose="02020603050405020304" pitchFamily="18" charset="0"/>
                <a:ea typeface="Batang" panose="02030600000101010101" pitchFamily="18" charset="-127"/>
              </a:rPr>
              <a:t>1.1.2. Thông tin đảm bảo lợi thế cạnh tranh.</a:t>
            </a:r>
          </a:p>
          <a:p>
            <a:pPr>
              <a:spcBef>
                <a:spcPts val="600"/>
              </a:spcBef>
              <a:buNone/>
            </a:pPr>
            <a:endParaRPr lang="en-US" sz="2500" dirty="0">
              <a:effectLst/>
              <a:latin typeface="Times New Roman" panose="02020603050405020304" pitchFamily="18" charset="0"/>
              <a:ea typeface="Batang" panose="02030600000101010101" pitchFamily="18" charset="-127"/>
            </a:endParaRPr>
          </a:p>
          <a:p>
            <a:pPr algn="just">
              <a:spcBef>
                <a:spcPts val="600"/>
              </a:spcBef>
              <a:buNone/>
            </a:pPr>
            <a:r>
              <a:rPr lang="pt-BR" sz="2500" dirty="0">
                <a:solidFill>
                  <a:srgbClr val="333333"/>
                </a:solidFill>
                <a:effectLst/>
                <a:latin typeface="Times New Roman" panose="02020603050405020304" pitchFamily="18" charset="0"/>
                <a:ea typeface="Batang" panose="02030600000101010101" pitchFamily="18" charset="-127"/>
              </a:rPr>
              <a:t>  	</a:t>
            </a:r>
            <a:r>
              <a:rPr lang="pt-BR" sz="2500" spc="-20" dirty="0">
                <a:solidFill>
                  <a:srgbClr val="333333"/>
                </a:solidFill>
                <a:effectLst/>
                <a:latin typeface="Times New Roman" panose="02020603050405020304" pitchFamily="18" charset="0"/>
                <a:ea typeface="Batang" panose="02030600000101010101" pitchFamily="18" charset="-127"/>
              </a:rPr>
              <a:t>Sản xuất hàng hoá đòi hỏi phải có sự cạnh tranh găy gắt trên thương trường. Mọi doanh nghiệp đều phải xuất hiện trên thương trường. Đây là điểm khác biệt với cơ chế quản lý kinh tế theo phương hướng quản lý kế hoạch hoá tập trung. Để chiến thắng trong cạnh tranh, một mặt đòi hỏi các cơ sở sản xuất phải bí mật thông tin về tình hình sản xuất và chi phí của đơn vị mình, mặt khác phải nắm được các thông tin trên ở các đối thủ cạnh tranh.</a:t>
            </a:r>
            <a:endParaRPr lang="en-US" sz="2500" dirty="0"/>
          </a:p>
        </p:txBody>
      </p:sp>
    </p:spTree>
    <p:extLst>
      <p:ext uri="{BB962C8B-B14F-4D97-AF65-F5344CB8AC3E}">
        <p14:creationId xmlns:p14="http://schemas.microsoft.com/office/powerpoint/2010/main" val="26374051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60E5F7A-4EE4-51A8-910D-900032481AD3}"/>
              </a:ext>
            </a:extLst>
          </p:cNvPr>
          <p:cNvSpPr txBox="1"/>
          <p:nvPr/>
        </p:nvSpPr>
        <p:spPr>
          <a:xfrm>
            <a:off x="968829" y="591979"/>
            <a:ext cx="10297885" cy="830997"/>
          </a:xfrm>
          <a:prstGeom prst="rect">
            <a:avLst/>
          </a:prstGeom>
          <a:noFill/>
        </p:spPr>
        <p:txBody>
          <a:bodyPr wrap="square">
            <a:spAutoFit/>
          </a:bodyPr>
          <a:lstStyle/>
          <a:p>
            <a:pPr algn="ctr">
              <a:spcBef>
                <a:spcPts val="600"/>
              </a:spcBef>
              <a:buNone/>
            </a:pPr>
            <a:r>
              <a:rPr lang="fr-FR" sz="2400" b="1" dirty="0">
                <a:solidFill>
                  <a:srgbClr val="333333"/>
                </a:solidFill>
                <a:effectLst/>
                <a:latin typeface="Times New Roman" panose="02020603050405020304" pitchFamily="18" charset="0"/>
                <a:ea typeface="Batang" panose="02030600000101010101" pitchFamily="18" charset="-127"/>
              </a:rPr>
              <a:t>CHƯƠNG 4 : THỐNG KÊ GIÁ THÀNH SẢN PHẨM TRONG CÁC DOANH NGHIỆP SẢN XUẤT</a:t>
            </a:r>
            <a:endParaRPr lang="en-US" sz="2400" dirty="0">
              <a:effectLst/>
              <a:latin typeface="Times New Roman" panose="02020603050405020304" pitchFamily="18" charset="0"/>
              <a:ea typeface="Batang" panose="02030600000101010101" pitchFamily="18" charset="-127"/>
            </a:endParaRPr>
          </a:p>
        </p:txBody>
      </p:sp>
      <p:sp>
        <p:nvSpPr>
          <p:cNvPr id="9" name="TextBox 8">
            <a:extLst>
              <a:ext uri="{FF2B5EF4-FFF2-40B4-BE49-F238E27FC236}">
                <a16:creationId xmlns:a16="http://schemas.microsoft.com/office/drawing/2014/main" id="{F6286A87-F96E-1D0E-254A-25DEB6B72B03}"/>
              </a:ext>
            </a:extLst>
          </p:cNvPr>
          <p:cNvSpPr txBox="1"/>
          <p:nvPr/>
        </p:nvSpPr>
        <p:spPr>
          <a:xfrm>
            <a:off x="1110342" y="1905506"/>
            <a:ext cx="10406744" cy="2354491"/>
          </a:xfrm>
          <a:prstGeom prst="rect">
            <a:avLst/>
          </a:prstGeom>
          <a:noFill/>
        </p:spPr>
        <p:txBody>
          <a:bodyPr wrap="square">
            <a:spAutoFit/>
          </a:bodyPr>
          <a:lstStyle/>
          <a:p>
            <a:pPr>
              <a:spcBef>
                <a:spcPts val="600"/>
              </a:spcBef>
              <a:buNone/>
            </a:pPr>
            <a:r>
              <a:rPr lang="fr-FR" sz="2200" b="1" dirty="0">
                <a:solidFill>
                  <a:srgbClr val="333333"/>
                </a:solidFill>
                <a:effectLst/>
                <a:latin typeface="Times New Roman" panose="02020603050405020304" pitchFamily="18" charset="0"/>
                <a:ea typeface="Batang" panose="02030600000101010101" pitchFamily="18" charset="-127"/>
              </a:rPr>
              <a:t>1. </a:t>
            </a:r>
            <a:r>
              <a:rPr lang="fr-FR" sz="2200" b="1" dirty="0" err="1">
                <a:solidFill>
                  <a:srgbClr val="333333"/>
                </a:solidFill>
                <a:effectLst/>
                <a:latin typeface="Times New Roman" panose="02020603050405020304" pitchFamily="18" charset="0"/>
                <a:ea typeface="Batang" panose="02030600000101010101" pitchFamily="18" charset="-127"/>
              </a:rPr>
              <a:t>Khái</a:t>
            </a:r>
            <a:r>
              <a:rPr lang="fr-FR" sz="2200" b="1" dirty="0">
                <a:solidFill>
                  <a:srgbClr val="333333"/>
                </a:solidFill>
                <a:effectLst/>
                <a:latin typeface="Times New Roman" panose="02020603050405020304" pitchFamily="18" charset="0"/>
                <a:ea typeface="Batang" panose="02030600000101010101" pitchFamily="18" charset="-127"/>
              </a:rPr>
              <a:t> </a:t>
            </a:r>
            <a:r>
              <a:rPr lang="fr-FR" sz="2200" b="1" dirty="0" err="1">
                <a:solidFill>
                  <a:srgbClr val="333333"/>
                </a:solidFill>
                <a:effectLst/>
                <a:latin typeface="Times New Roman" panose="02020603050405020304" pitchFamily="18" charset="0"/>
                <a:ea typeface="Batang" panose="02030600000101010101" pitchFamily="18" charset="-127"/>
              </a:rPr>
              <a:t>niệm</a:t>
            </a:r>
            <a:r>
              <a:rPr lang="fr-FR" sz="2200" b="1" dirty="0">
                <a:solidFill>
                  <a:srgbClr val="333333"/>
                </a:solidFill>
                <a:effectLst/>
                <a:latin typeface="Times New Roman" panose="02020603050405020304" pitchFamily="18" charset="0"/>
                <a:ea typeface="Batang" panose="02030600000101010101" pitchFamily="18" charset="-127"/>
              </a:rPr>
              <a:t>  </a:t>
            </a:r>
            <a:r>
              <a:rPr lang="fr-FR" sz="2200" b="1" dirty="0" err="1">
                <a:solidFill>
                  <a:srgbClr val="333333"/>
                </a:solidFill>
                <a:effectLst/>
                <a:latin typeface="Times New Roman" panose="02020603050405020304" pitchFamily="18" charset="0"/>
                <a:ea typeface="Batang" panose="02030600000101010101" pitchFamily="18" charset="-127"/>
              </a:rPr>
              <a:t>và</a:t>
            </a:r>
            <a:r>
              <a:rPr lang="fr-FR" sz="2200" b="1" dirty="0">
                <a:solidFill>
                  <a:srgbClr val="333333"/>
                </a:solidFill>
                <a:effectLst/>
                <a:latin typeface="Times New Roman" panose="02020603050405020304" pitchFamily="18" charset="0"/>
                <a:ea typeface="Batang" panose="02030600000101010101" pitchFamily="18" charset="-127"/>
              </a:rPr>
              <a:t> </a:t>
            </a:r>
            <a:r>
              <a:rPr lang="fr-FR" sz="2200" b="1" dirty="0" err="1">
                <a:solidFill>
                  <a:srgbClr val="333333"/>
                </a:solidFill>
                <a:effectLst/>
                <a:latin typeface="Times New Roman" panose="02020603050405020304" pitchFamily="18" charset="0"/>
                <a:ea typeface="Batang" panose="02030600000101010101" pitchFamily="18" charset="-127"/>
              </a:rPr>
              <a:t>các</a:t>
            </a:r>
            <a:r>
              <a:rPr lang="fr-FR" sz="2200" b="1" dirty="0">
                <a:solidFill>
                  <a:srgbClr val="333333"/>
                </a:solidFill>
                <a:effectLst/>
                <a:latin typeface="Times New Roman" panose="02020603050405020304" pitchFamily="18" charset="0"/>
                <a:ea typeface="Batang" panose="02030600000101010101" pitchFamily="18" charset="-127"/>
              </a:rPr>
              <a:t>  </a:t>
            </a:r>
            <a:r>
              <a:rPr lang="fr-FR" sz="2200" b="1" dirty="0" err="1">
                <a:solidFill>
                  <a:srgbClr val="333333"/>
                </a:solidFill>
                <a:effectLst/>
                <a:latin typeface="Times New Roman" panose="02020603050405020304" pitchFamily="18" charset="0"/>
                <a:ea typeface="Batang" panose="02030600000101010101" pitchFamily="18" charset="-127"/>
              </a:rPr>
              <a:t>loại</a:t>
            </a:r>
            <a:r>
              <a:rPr lang="fr-FR" sz="2200" b="1" dirty="0">
                <a:solidFill>
                  <a:srgbClr val="333333"/>
                </a:solidFill>
                <a:effectLst/>
                <a:latin typeface="Times New Roman" panose="02020603050405020304" pitchFamily="18" charset="0"/>
                <a:ea typeface="Batang" panose="02030600000101010101" pitchFamily="18" charset="-127"/>
              </a:rPr>
              <a:t> chi </a:t>
            </a:r>
            <a:r>
              <a:rPr lang="fr-FR" sz="2200" b="1" dirty="0" err="1">
                <a:solidFill>
                  <a:srgbClr val="333333"/>
                </a:solidFill>
                <a:effectLst/>
                <a:latin typeface="Times New Roman" panose="02020603050405020304" pitchFamily="18" charset="0"/>
                <a:ea typeface="Batang" panose="02030600000101010101" pitchFamily="18" charset="-127"/>
              </a:rPr>
              <a:t>phí</a:t>
            </a:r>
            <a:endParaRPr lang="en-US" sz="2200" dirty="0">
              <a:effectLst/>
              <a:latin typeface="Times New Roman" panose="02020603050405020304" pitchFamily="18" charset="0"/>
              <a:ea typeface="Batang" panose="02030600000101010101" pitchFamily="18" charset="-127"/>
            </a:endParaRPr>
          </a:p>
          <a:p>
            <a:pPr>
              <a:spcBef>
                <a:spcPts val="600"/>
              </a:spcBef>
              <a:buNone/>
            </a:pPr>
            <a:r>
              <a:rPr lang="fr-FR" sz="2200" dirty="0">
                <a:solidFill>
                  <a:srgbClr val="333333"/>
                </a:solidFill>
                <a:effectLst/>
                <a:latin typeface="Times New Roman" panose="02020603050405020304" pitchFamily="18" charset="0"/>
                <a:ea typeface="Batang" panose="02030600000101010101" pitchFamily="18" charset="-127"/>
              </a:rPr>
              <a:t>1.1. </a:t>
            </a:r>
            <a:r>
              <a:rPr lang="fr-FR" sz="2200" dirty="0" err="1">
                <a:solidFill>
                  <a:srgbClr val="333333"/>
                </a:solidFill>
                <a:effectLst/>
                <a:latin typeface="Times New Roman" panose="02020603050405020304" pitchFamily="18" charset="0"/>
                <a:ea typeface="Batang" panose="02030600000101010101" pitchFamily="18" charset="-127"/>
              </a:rPr>
              <a:t>Khái</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niệm</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và</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bản</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chất</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của</a:t>
            </a:r>
            <a:r>
              <a:rPr lang="fr-FR" sz="2200" dirty="0">
                <a:solidFill>
                  <a:srgbClr val="333333"/>
                </a:solidFill>
                <a:effectLst/>
                <a:latin typeface="Times New Roman" panose="02020603050405020304" pitchFamily="18" charset="0"/>
                <a:ea typeface="Batang" panose="02030600000101010101" pitchFamily="18" charset="-127"/>
              </a:rPr>
              <a:t> chi </a:t>
            </a:r>
            <a:r>
              <a:rPr lang="fr-FR" sz="2200" dirty="0" err="1">
                <a:solidFill>
                  <a:srgbClr val="333333"/>
                </a:solidFill>
                <a:effectLst/>
                <a:latin typeface="Times New Roman" panose="02020603050405020304" pitchFamily="18" charset="0"/>
                <a:ea typeface="Batang" panose="02030600000101010101" pitchFamily="18" charset="-127"/>
              </a:rPr>
              <a:t>phí</a:t>
            </a:r>
            <a:endParaRPr lang="en-US" sz="2200" dirty="0">
              <a:effectLst/>
              <a:latin typeface="Times New Roman" panose="02020603050405020304" pitchFamily="18" charset="0"/>
              <a:ea typeface="Batang" panose="02030600000101010101" pitchFamily="18" charset="-127"/>
            </a:endParaRPr>
          </a:p>
          <a:p>
            <a:pPr algn="just">
              <a:spcBef>
                <a:spcPts val="600"/>
              </a:spcBef>
              <a:buNone/>
            </a:pPr>
            <a:r>
              <a:rPr lang="fr-FR" sz="2200" dirty="0">
                <a:solidFill>
                  <a:srgbClr val="333333"/>
                </a:solidFill>
                <a:effectLst/>
                <a:latin typeface="Times New Roman" panose="02020603050405020304" pitchFamily="18" charset="0"/>
                <a:ea typeface="Batang" panose="02030600000101010101" pitchFamily="18" charset="-127"/>
              </a:rPr>
              <a:t>1.1.1. </a:t>
            </a:r>
            <a:r>
              <a:rPr lang="fr-FR" sz="2200" dirty="0" err="1">
                <a:solidFill>
                  <a:srgbClr val="333333"/>
                </a:solidFill>
                <a:effectLst/>
                <a:latin typeface="Times New Roman" panose="02020603050405020304" pitchFamily="18" charset="0"/>
                <a:ea typeface="Batang" panose="02030600000101010101" pitchFamily="18" charset="-127"/>
              </a:rPr>
              <a:t>Khái</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niệm</a:t>
            </a:r>
            <a:r>
              <a:rPr lang="fr-FR" sz="2200" dirty="0">
                <a:solidFill>
                  <a:srgbClr val="333333"/>
                </a:solidFill>
                <a:effectLst/>
                <a:latin typeface="Times New Roman" panose="02020603050405020304" pitchFamily="18" charset="0"/>
                <a:ea typeface="Batang" panose="02030600000101010101" pitchFamily="18" charset="-127"/>
              </a:rPr>
              <a:t> </a:t>
            </a:r>
            <a:endParaRPr lang="en-US" sz="2200" dirty="0">
              <a:effectLst/>
              <a:latin typeface="Times New Roman" panose="02020603050405020304" pitchFamily="18" charset="0"/>
              <a:ea typeface="Batang" panose="02030600000101010101" pitchFamily="18" charset="-127"/>
            </a:endParaRPr>
          </a:p>
          <a:p>
            <a:pPr indent="457200" algn="just">
              <a:spcBef>
                <a:spcPts val="600"/>
              </a:spcBef>
              <a:buNone/>
            </a:pPr>
            <a:r>
              <a:rPr lang="fr-FR" sz="2200" dirty="0">
                <a:solidFill>
                  <a:srgbClr val="333333"/>
                </a:solidFill>
                <a:effectLst/>
                <a:latin typeface="Times New Roman" panose="02020603050405020304" pitchFamily="18" charset="0"/>
                <a:ea typeface="Batang" panose="02030600000101010101" pitchFamily="18" charset="-127"/>
              </a:rPr>
              <a:t>Chi </a:t>
            </a:r>
            <a:r>
              <a:rPr lang="fr-FR" sz="2200" dirty="0" err="1">
                <a:solidFill>
                  <a:srgbClr val="333333"/>
                </a:solidFill>
                <a:effectLst/>
                <a:latin typeface="Times New Roman" panose="02020603050405020304" pitchFamily="18" charset="0"/>
                <a:ea typeface="Batang" panose="02030600000101010101" pitchFamily="18" charset="-127"/>
              </a:rPr>
              <a:t>phí</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sản</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xuất</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kinh</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doanh</a:t>
            </a:r>
            <a:r>
              <a:rPr lang="fr-FR" sz="2200" dirty="0">
                <a:solidFill>
                  <a:srgbClr val="333333"/>
                </a:solidFill>
                <a:effectLst/>
                <a:latin typeface="Times New Roman" panose="02020603050405020304" pitchFamily="18" charset="0"/>
                <a:ea typeface="Batang" panose="02030600000101010101" pitchFamily="18" charset="-127"/>
              </a:rPr>
              <a:t> là </a:t>
            </a:r>
            <a:r>
              <a:rPr lang="fr-FR" sz="2200" dirty="0" err="1">
                <a:solidFill>
                  <a:srgbClr val="333333"/>
                </a:solidFill>
                <a:effectLst/>
                <a:latin typeface="Times New Roman" panose="02020603050405020304" pitchFamily="18" charset="0"/>
                <a:ea typeface="Batang" panose="02030600000101010101" pitchFamily="18" charset="-127"/>
              </a:rPr>
              <a:t>toàn</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bộ</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các</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hao</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phí</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về</a:t>
            </a:r>
            <a:r>
              <a:rPr lang="fr-FR" sz="2200" dirty="0">
                <a:solidFill>
                  <a:srgbClr val="333333"/>
                </a:solidFill>
                <a:effectLst/>
                <a:latin typeface="Times New Roman" panose="02020603050405020304" pitchFamily="18" charset="0"/>
                <a:ea typeface="Batang" panose="02030600000101010101" pitchFamily="18" charset="-127"/>
              </a:rPr>
              <a:t> lao </a:t>
            </a:r>
            <a:r>
              <a:rPr lang="fr-FR" sz="2200" dirty="0" err="1">
                <a:solidFill>
                  <a:srgbClr val="333333"/>
                </a:solidFill>
                <a:effectLst/>
                <a:latin typeface="Times New Roman" panose="02020603050405020304" pitchFamily="18" charset="0"/>
                <a:ea typeface="Batang" panose="02030600000101010101" pitchFamily="18" charset="-127"/>
              </a:rPr>
              <a:t>động</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sống</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và</a:t>
            </a:r>
            <a:r>
              <a:rPr lang="fr-FR" sz="2200" dirty="0">
                <a:solidFill>
                  <a:srgbClr val="333333"/>
                </a:solidFill>
                <a:effectLst/>
                <a:latin typeface="Times New Roman" panose="02020603050405020304" pitchFamily="18" charset="0"/>
                <a:ea typeface="Batang" panose="02030600000101010101" pitchFamily="18" charset="-127"/>
              </a:rPr>
              <a:t> lao </a:t>
            </a:r>
            <a:r>
              <a:rPr lang="fr-FR" sz="2200" dirty="0" err="1">
                <a:solidFill>
                  <a:srgbClr val="333333"/>
                </a:solidFill>
                <a:effectLst/>
                <a:latin typeface="Times New Roman" panose="02020603050405020304" pitchFamily="18" charset="0"/>
                <a:ea typeface="Batang" panose="02030600000101010101" pitchFamily="18" charset="-127"/>
              </a:rPr>
              <a:t>động</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vật</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hoá</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đã</a:t>
            </a:r>
            <a:r>
              <a:rPr lang="fr-FR" sz="2200" dirty="0">
                <a:solidFill>
                  <a:srgbClr val="333333"/>
                </a:solidFill>
                <a:effectLst/>
                <a:latin typeface="Times New Roman" panose="02020603050405020304" pitchFamily="18" charset="0"/>
                <a:ea typeface="Batang" panose="02030600000101010101" pitchFamily="18" charset="-127"/>
              </a:rPr>
              <a:t> chi ra </a:t>
            </a:r>
            <a:r>
              <a:rPr lang="fr-FR" sz="2200" dirty="0" err="1">
                <a:solidFill>
                  <a:srgbClr val="333333"/>
                </a:solidFill>
                <a:effectLst/>
                <a:latin typeface="Times New Roman" panose="02020603050405020304" pitchFamily="18" charset="0"/>
                <a:ea typeface="Batang" panose="02030600000101010101" pitchFamily="18" charset="-127"/>
              </a:rPr>
              <a:t>để</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tiến</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hành</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hoạt</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động</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sản</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xuất</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kinh</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doanh</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trong</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một</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thời</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kỳ</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nhất</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định</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biểu</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hiện</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bằng</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tiền</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Và</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nó</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được</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xác</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định</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theo</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công</a:t>
            </a:r>
            <a:r>
              <a:rPr lang="fr-FR" sz="2200" dirty="0">
                <a:solidFill>
                  <a:srgbClr val="333333"/>
                </a:solidFill>
                <a:effectLst/>
                <a:latin typeface="Times New Roman" panose="02020603050405020304" pitchFamily="18" charset="0"/>
                <a:ea typeface="Batang" panose="02030600000101010101" pitchFamily="18" charset="-127"/>
              </a:rPr>
              <a:t> </a:t>
            </a:r>
            <a:r>
              <a:rPr lang="fr-FR" sz="2200" dirty="0" err="1">
                <a:solidFill>
                  <a:srgbClr val="333333"/>
                </a:solidFill>
                <a:effectLst/>
                <a:latin typeface="Times New Roman" panose="02020603050405020304" pitchFamily="18" charset="0"/>
                <a:ea typeface="Batang" panose="02030600000101010101" pitchFamily="18" charset="-127"/>
              </a:rPr>
              <a:t>thức</a:t>
            </a:r>
            <a:r>
              <a:rPr lang="fr-FR" sz="2200" dirty="0">
                <a:solidFill>
                  <a:srgbClr val="333333"/>
                </a:solidFill>
                <a:effectLst/>
                <a:latin typeface="Times New Roman" panose="02020603050405020304" pitchFamily="18" charset="0"/>
                <a:ea typeface="Batang" panose="02030600000101010101" pitchFamily="18" charset="-127"/>
              </a:rPr>
              <a:t>:</a:t>
            </a:r>
            <a:endParaRPr lang="en-US" sz="2200" dirty="0">
              <a:effectLst/>
              <a:latin typeface="Times New Roman" panose="02020603050405020304" pitchFamily="18" charset="0"/>
              <a:ea typeface="Batang" panose="02030600000101010101" pitchFamily="18" charset="-127"/>
            </a:endParaRPr>
          </a:p>
        </p:txBody>
      </p:sp>
      <p:pic>
        <p:nvPicPr>
          <p:cNvPr id="11" name="Picture 10">
            <a:extLst>
              <a:ext uri="{FF2B5EF4-FFF2-40B4-BE49-F238E27FC236}">
                <a16:creationId xmlns:a16="http://schemas.microsoft.com/office/drawing/2014/main" id="{E42E3C33-B094-434E-DF72-66FE48249F49}"/>
              </a:ext>
            </a:extLst>
          </p:cNvPr>
          <p:cNvPicPr>
            <a:picLocks noChangeAspect="1"/>
          </p:cNvPicPr>
          <p:nvPr/>
        </p:nvPicPr>
        <p:blipFill>
          <a:blip r:embed="rId2"/>
          <a:stretch>
            <a:fillRect/>
          </a:stretch>
        </p:blipFill>
        <p:spPr>
          <a:xfrm>
            <a:off x="2625743" y="4581687"/>
            <a:ext cx="8557700" cy="1917083"/>
          </a:xfrm>
          <a:prstGeom prst="rect">
            <a:avLst/>
          </a:prstGeom>
        </p:spPr>
      </p:pic>
    </p:spTree>
    <p:extLst>
      <p:ext uri="{BB962C8B-B14F-4D97-AF65-F5344CB8AC3E}">
        <p14:creationId xmlns:p14="http://schemas.microsoft.com/office/powerpoint/2010/main" val="15317104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506A9A7-008B-70C2-5400-218B9C0D27A8}"/>
              </a:ext>
            </a:extLst>
          </p:cNvPr>
          <p:cNvSpPr txBox="1"/>
          <p:nvPr/>
        </p:nvSpPr>
        <p:spPr>
          <a:xfrm>
            <a:off x="740229" y="197346"/>
            <a:ext cx="10885714" cy="4832092"/>
          </a:xfrm>
          <a:prstGeom prst="rect">
            <a:avLst/>
          </a:prstGeom>
          <a:noFill/>
        </p:spPr>
        <p:txBody>
          <a:bodyPr wrap="square">
            <a:spAutoFit/>
          </a:bodyPr>
          <a:lstStyle/>
          <a:p>
            <a:pPr algn="just"/>
            <a:r>
              <a:rPr lang="vi-VN" sz="2200" dirty="0">
                <a:latin typeface="+mj-lt"/>
              </a:rPr>
              <a:t>1.1.2. Bản chất của chi phí</a:t>
            </a:r>
          </a:p>
          <a:p>
            <a:pPr algn="just"/>
            <a:r>
              <a:rPr lang="vi-VN" sz="2200" dirty="0">
                <a:latin typeface="+mj-lt"/>
              </a:rPr>
              <a:t>        Bất kỳ doanh nghiệp nào để tiến hành sản xuất kinh doanh phải có đủ 3 yếu tố cơ bản đó là: Tư liệu lao động, đối tượng lao động và sức lao động. Quá trình sản xuất chính là quá trình kết hợp 3 yếu tố đó để tạo ra giá trị sử dụng mới đó là các loại sản phẩm, lao vụ và dịch vụ. Sự tiêu hao các yếu tố này trong quá trình sản xuất kinh doanh đã tạo ra các chi phí tương ứng đó là các chi phí về tư liệu lao động, chi phí về đối tượng lao động, và chi phí về sức lao động. Tuy nhiên, các chi phí phát sinh trong DN bao gồm 2 loại: các chi phí bỏ ra để tạo nên một giá trị sử dụng nào đó cũng như thực hiện giá trị này và các chi phí không liên quan đến việc tạo ra giá trị sử dụng. </a:t>
            </a:r>
          </a:p>
          <a:p>
            <a:pPr algn="just"/>
            <a:r>
              <a:rPr lang="vi-VN" sz="2200" dirty="0">
                <a:latin typeface="+mj-lt"/>
              </a:rPr>
              <a:t>	Song, trong nền kinh tế thị trường hiện nay ở nước ta, các doanh nghiệp trong quá trình hoạt động sản xuất kinh doanh ngoài các hao phí về lao động sống và lao động vật hoá để tồn tại và phát triển, DN còn phải bỏ ra rất nhiều các khoản chi phí khác, các khoản chi phí đó có thể là một bộ phận giá trị mới do DN sáng tạo ra và cũng có khoản chi phí đôi khi rất khó xác định chính xác là hao phí về lao động sống hay hao phí về lao động vật hoá. </a:t>
            </a:r>
          </a:p>
        </p:txBody>
      </p:sp>
    </p:spTree>
    <p:extLst>
      <p:ext uri="{BB962C8B-B14F-4D97-AF65-F5344CB8AC3E}">
        <p14:creationId xmlns:p14="http://schemas.microsoft.com/office/powerpoint/2010/main" val="38425652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5CD5DDB-FAAB-D39B-0D69-162393C19DB8}"/>
              </a:ext>
            </a:extLst>
          </p:cNvPr>
          <p:cNvSpPr txBox="1"/>
          <p:nvPr/>
        </p:nvSpPr>
        <p:spPr>
          <a:xfrm>
            <a:off x="794657" y="1028343"/>
            <a:ext cx="10602686" cy="3816429"/>
          </a:xfrm>
          <a:prstGeom prst="rect">
            <a:avLst/>
          </a:prstGeom>
          <a:noFill/>
        </p:spPr>
        <p:txBody>
          <a:bodyPr wrap="square">
            <a:spAutoFit/>
          </a:bodyPr>
          <a:lstStyle/>
          <a:p>
            <a:r>
              <a:rPr lang="vi-VN" sz="2200" dirty="0">
                <a:latin typeface="+mj-lt"/>
              </a:rPr>
              <a:t>Nếu căn cứ vào bản chất của chi phí như trên đã phân tích, ta thấy chi phí của DN bao gồm:</a:t>
            </a:r>
          </a:p>
          <a:p>
            <a:r>
              <a:rPr lang="vi-VN" sz="2200" dirty="0">
                <a:latin typeface="+mj-lt"/>
              </a:rPr>
              <a:t>	- Chi phí hoạt động sản xuất kinh doanh: Là những chi phí liên quan đến hoạt động sản xuất kinh doanh của DN bao gồm: chi phí sản xuất và chế tạo sản phẩm, chi phí quản lý chung, chi phí mua, bán sản phẩm....</a:t>
            </a:r>
          </a:p>
          <a:p>
            <a:r>
              <a:rPr lang="vi-VN" sz="2200" dirty="0">
                <a:latin typeface="+mj-lt"/>
              </a:rPr>
              <a:t>	- Chi phí tài chính: Là những khoản chi phí liên quan đến hoạt động về vốn như chi phí về lãi vay, các khoản chiết khấu bán hàng.....</a:t>
            </a:r>
          </a:p>
          <a:p>
            <a:r>
              <a:rPr lang="vi-VN" sz="2200" dirty="0">
                <a:latin typeface="+mj-lt"/>
              </a:rPr>
              <a:t>	- Chi phí khác: Là chi phí do các sự kiện hay các nghiệp vụ khác biệt với hoạt động thông thường như: các chi phí tổn thất bất thường, tiền phạt, đền bù.....</a:t>
            </a:r>
          </a:p>
          <a:p>
            <a:r>
              <a:rPr lang="vi-VN" sz="2200" dirty="0">
                <a:latin typeface="+mj-lt"/>
              </a:rPr>
              <a:t>	Như vây, chi phí sản xuất là toàn bộ các hao phí về lao động sống, lao động vật hoá và các chi phí cần thiết khác mà DN đã bỏ ra trong kỳ dùng vào sản xuất sản phẩm được biểu hiện bằng tiền</a:t>
            </a:r>
          </a:p>
        </p:txBody>
      </p:sp>
    </p:spTree>
    <p:extLst>
      <p:ext uri="{BB962C8B-B14F-4D97-AF65-F5344CB8AC3E}">
        <p14:creationId xmlns:p14="http://schemas.microsoft.com/office/powerpoint/2010/main" val="36643356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953FD0B-6BD8-B893-F94E-AA25CFAA11F1}"/>
              </a:ext>
            </a:extLst>
          </p:cNvPr>
          <p:cNvSpPr txBox="1"/>
          <p:nvPr/>
        </p:nvSpPr>
        <p:spPr>
          <a:xfrm>
            <a:off x="1132113" y="382526"/>
            <a:ext cx="6096000" cy="461665"/>
          </a:xfrm>
          <a:prstGeom prst="rect">
            <a:avLst/>
          </a:prstGeom>
          <a:noFill/>
        </p:spPr>
        <p:txBody>
          <a:bodyPr wrap="square">
            <a:spAutoFit/>
          </a:bodyPr>
          <a:lstStyle/>
          <a:p>
            <a:pPr>
              <a:spcBef>
                <a:spcPts val="600"/>
              </a:spcBef>
              <a:buNone/>
            </a:pPr>
            <a:r>
              <a:rPr lang="en-US" sz="2400" b="1" dirty="0">
                <a:solidFill>
                  <a:srgbClr val="333333"/>
                </a:solidFill>
                <a:effectLst/>
                <a:latin typeface="Times New Roman" panose="02020603050405020304" pitchFamily="18" charset="0"/>
                <a:ea typeface="Batang" panose="02030600000101010101" pitchFamily="18" charset="-127"/>
              </a:rPr>
              <a:t>1.2. Các </a:t>
            </a:r>
            <a:r>
              <a:rPr lang="en-US" sz="2400" b="1" dirty="0" err="1">
                <a:solidFill>
                  <a:srgbClr val="333333"/>
                </a:solidFill>
                <a:effectLst/>
                <a:latin typeface="Times New Roman" panose="02020603050405020304" pitchFamily="18" charset="0"/>
                <a:ea typeface="Batang" panose="02030600000101010101" pitchFamily="18" charset="-127"/>
              </a:rPr>
              <a:t>loại</a:t>
            </a:r>
            <a:r>
              <a:rPr lang="en-US" sz="2400" b="1" dirty="0">
                <a:solidFill>
                  <a:srgbClr val="333333"/>
                </a:solidFill>
                <a:effectLst/>
                <a:latin typeface="Times New Roman" panose="02020603050405020304" pitchFamily="18" charset="0"/>
                <a:ea typeface="Batang" panose="02030600000101010101" pitchFamily="18" charset="-127"/>
              </a:rPr>
              <a:t> chi </a:t>
            </a:r>
            <a:r>
              <a:rPr lang="en-US" sz="2400" b="1" dirty="0" err="1">
                <a:solidFill>
                  <a:srgbClr val="333333"/>
                </a:solidFill>
                <a:effectLst/>
                <a:latin typeface="Times New Roman" panose="02020603050405020304" pitchFamily="18" charset="0"/>
                <a:ea typeface="Batang" panose="02030600000101010101" pitchFamily="18" charset="-127"/>
              </a:rPr>
              <a:t>phí</a:t>
            </a:r>
            <a:r>
              <a:rPr lang="en-US" sz="2400" b="1" dirty="0">
                <a:solidFill>
                  <a:srgbClr val="333333"/>
                </a:solidFill>
                <a:effectLst/>
                <a:latin typeface="Times New Roman" panose="02020603050405020304" pitchFamily="18" charset="0"/>
                <a:ea typeface="Batang" panose="02030600000101010101" pitchFamily="18" charset="-127"/>
              </a:rPr>
              <a:t> </a:t>
            </a:r>
            <a:r>
              <a:rPr lang="en-US" sz="2400" b="1" dirty="0" err="1">
                <a:solidFill>
                  <a:srgbClr val="333333"/>
                </a:solidFill>
                <a:effectLst/>
                <a:latin typeface="Times New Roman" panose="02020603050405020304" pitchFamily="18" charset="0"/>
                <a:ea typeface="Batang" panose="02030600000101010101" pitchFamily="18" charset="-127"/>
              </a:rPr>
              <a:t>sản</a:t>
            </a:r>
            <a:r>
              <a:rPr lang="en-US" sz="2400" b="1" dirty="0">
                <a:solidFill>
                  <a:srgbClr val="333333"/>
                </a:solidFill>
                <a:effectLst/>
                <a:latin typeface="Times New Roman" panose="02020603050405020304" pitchFamily="18" charset="0"/>
                <a:ea typeface="Batang" panose="02030600000101010101" pitchFamily="18" charset="-127"/>
              </a:rPr>
              <a:t> </a:t>
            </a:r>
            <a:r>
              <a:rPr lang="en-US" sz="2400" b="1" dirty="0" err="1">
                <a:solidFill>
                  <a:srgbClr val="333333"/>
                </a:solidFill>
                <a:effectLst/>
                <a:latin typeface="Times New Roman" panose="02020603050405020304" pitchFamily="18" charset="0"/>
                <a:ea typeface="Batang" panose="02030600000101010101" pitchFamily="18" charset="-127"/>
              </a:rPr>
              <a:t>xuất</a:t>
            </a:r>
            <a:endParaRPr lang="en-US" sz="2400" b="1" dirty="0">
              <a:effectLst/>
              <a:latin typeface="Times New Roman" panose="02020603050405020304" pitchFamily="18" charset="0"/>
              <a:ea typeface="Batang" panose="02030600000101010101" pitchFamily="18" charset="-127"/>
            </a:endParaRPr>
          </a:p>
        </p:txBody>
      </p:sp>
      <p:sp>
        <p:nvSpPr>
          <p:cNvPr id="8" name="TextBox 7">
            <a:extLst>
              <a:ext uri="{FF2B5EF4-FFF2-40B4-BE49-F238E27FC236}">
                <a16:creationId xmlns:a16="http://schemas.microsoft.com/office/drawing/2014/main" id="{807F3830-E53D-0A0A-5F2D-E1FC1AC34622}"/>
              </a:ext>
            </a:extLst>
          </p:cNvPr>
          <p:cNvSpPr txBox="1"/>
          <p:nvPr/>
        </p:nvSpPr>
        <p:spPr>
          <a:xfrm>
            <a:off x="1132113" y="1054029"/>
            <a:ext cx="9568543" cy="1200329"/>
          </a:xfrm>
          <a:prstGeom prst="rect">
            <a:avLst/>
          </a:prstGeom>
          <a:noFill/>
        </p:spPr>
        <p:txBody>
          <a:bodyPr wrap="square">
            <a:spAutoFit/>
          </a:bodyPr>
          <a:lstStyle/>
          <a:p>
            <a:r>
              <a:rPr lang="en-US" sz="2400" dirty="0">
                <a:latin typeface="Times New Roman" panose="02020603050405020304" pitchFamily="18" charset="0"/>
                <a:cs typeface="Times New Roman" panose="02020603050405020304" pitchFamily="18" charset="0"/>
              </a:rPr>
              <a:t>2. </a:t>
            </a:r>
            <a:r>
              <a:rPr lang="en-US" sz="2400" dirty="0" err="1">
                <a:latin typeface="Times New Roman" panose="02020603050405020304" pitchFamily="18" charset="0"/>
                <a:cs typeface="Times New Roman" panose="02020603050405020304" pitchFamily="18" charset="0"/>
              </a:rPr>
              <a:t>Khái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niệm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loại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thành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phẩm</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2.1. </a:t>
            </a:r>
            <a:r>
              <a:rPr lang="en-US" sz="2400" dirty="0" err="1">
                <a:latin typeface="Times New Roman" panose="02020603050405020304" pitchFamily="18" charset="0"/>
                <a:cs typeface="Times New Roman" panose="02020603050405020304" pitchFamily="18" charset="0"/>
              </a:rPr>
              <a:t>Khái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niệm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thành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phẩm</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2.1.1. </a:t>
            </a:r>
            <a:r>
              <a:rPr lang="en-US" sz="2400" dirty="0" err="1">
                <a:latin typeface="Times New Roman" panose="02020603050405020304" pitchFamily="18" charset="0"/>
                <a:cs typeface="Times New Roman" panose="02020603050405020304" pitchFamily="18" charset="0"/>
              </a:rPr>
              <a:t>Khái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niệm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thành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phẩm</a:t>
            </a:r>
            <a:r>
              <a:rPr lang="en-US" sz="2400" dirty="0">
                <a:latin typeface="Times New Roman" panose="02020603050405020304" pitchFamily="18" charset="0"/>
                <a:cs typeface="Times New Roman" panose="02020603050405020304" pitchFamily="18" charset="0"/>
              </a:rPr>
              <a:t> </a:t>
            </a:r>
          </a:p>
        </p:txBody>
      </p:sp>
      <p:sp>
        <p:nvSpPr>
          <p:cNvPr id="11" name="TextBox 10">
            <a:extLst>
              <a:ext uri="{FF2B5EF4-FFF2-40B4-BE49-F238E27FC236}">
                <a16:creationId xmlns:a16="http://schemas.microsoft.com/office/drawing/2014/main" id="{28A99B29-8A15-60A0-6950-3A0E95053279}"/>
              </a:ext>
            </a:extLst>
          </p:cNvPr>
          <p:cNvSpPr txBox="1"/>
          <p:nvPr/>
        </p:nvSpPr>
        <p:spPr>
          <a:xfrm>
            <a:off x="1273627" y="2412384"/>
            <a:ext cx="9829801" cy="1400383"/>
          </a:xfrm>
          <a:prstGeom prst="rect">
            <a:avLst/>
          </a:prstGeom>
          <a:noFill/>
        </p:spPr>
        <p:txBody>
          <a:bodyPr wrap="square">
            <a:spAutoFit/>
          </a:bodyPr>
          <a:lstStyle/>
          <a:p>
            <a:pPr algn="just">
              <a:spcBef>
                <a:spcPts val="600"/>
              </a:spcBef>
              <a:buNone/>
            </a:pPr>
            <a:r>
              <a:rPr lang="en-US" sz="2000" dirty="0" err="1">
                <a:solidFill>
                  <a:srgbClr val="333333"/>
                </a:solidFill>
                <a:effectLst/>
                <a:latin typeface="Times New Roman" panose="02020603050405020304" pitchFamily="18" charset="0"/>
                <a:ea typeface="Batang" panose="02030600000101010101" pitchFamily="18" charset="-127"/>
              </a:rPr>
              <a:t>Giá</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thành</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sản</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phẩm</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là</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toàn</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bộ</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các</a:t>
            </a:r>
            <a:r>
              <a:rPr lang="en-US" sz="2000" dirty="0">
                <a:solidFill>
                  <a:srgbClr val="333333"/>
                </a:solidFill>
                <a:effectLst/>
                <a:latin typeface="Times New Roman" panose="02020603050405020304" pitchFamily="18" charset="0"/>
                <a:ea typeface="Batang" panose="02030600000101010101" pitchFamily="18" charset="-127"/>
              </a:rPr>
              <a:t> hao </a:t>
            </a:r>
            <a:r>
              <a:rPr lang="en-US" sz="2000" dirty="0" err="1">
                <a:solidFill>
                  <a:srgbClr val="333333"/>
                </a:solidFill>
                <a:effectLst/>
                <a:latin typeface="Times New Roman" panose="02020603050405020304" pitchFamily="18" charset="0"/>
                <a:ea typeface="Batang" panose="02030600000101010101" pitchFamily="18" charset="-127"/>
              </a:rPr>
              <a:t>phí</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về</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FF0000"/>
                </a:solidFill>
                <a:effectLst/>
                <a:latin typeface="Times New Roman" panose="02020603050405020304" pitchFamily="18" charset="0"/>
                <a:ea typeface="Batang" panose="02030600000101010101" pitchFamily="18" charset="-127"/>
              </a:rPr>
              <a:t>lao</a:t>
            </a:r>
            <a:r>
              <a:rPr lang="en-US" sz="2000" dirty="0">
                <a:solidFill>
                  <a:srgbClr val="FF0000"/>
                </a:solidFill>
                <a:effectLst/>
                <a:latin typeface="Times New Roman" panose="02020603050405020304" pitchFamily="18" charset="0"/>
                <a:ea typeface="Batang" panose="02030600000101010101" pitchFamily="18" charset="-127"/>
              </a:rPr>
              <a:t> </a:t>
            </a:r>
            <a:r>
              <a:rPr lang="en-US" sz="2000" dirty="0" err="1">
                <a:solidFill>
                  <a:srgbClr val="FF0000"/>
                </a:solidFill>
                <a:effectLst/>
                <a:latin typeface="Times New Roman" panose="02020603050405020304" pitchFamily="18" charset="0"/>
                <a:ea typeface="Batang" panose="02030600000101010101" pitchFamily="18" charset="-127"/>
              </a:rPr>
              <a:t>động</a:t>
            </a:r>
            <a:r>
              <a:rPr lang="en-US" sz="2000" dirty="0">
                <a:solidFill>
                  <a:srgbClr val="FF0000"/>
                </a:solidFill>
                <a:effectLst/>
                <a:latin typeface="Times New Roman" panose="02020603050405020304" pitchFamily="18" charset="0"/>
                <a:ea typeface="Batang" panose="02030600000101010101" pitchFamily="18" charset="-127"/>
              </a:rPr>
              <a:t> </a:t>
            </a:r>
            <a:r>
              <a:rPr lang="en-US" sz="2000" dirty="0" err="1">
                <a:solidFill>
                  <a:srgbClr val="FF0000"/>
                </a:solidFill>
                <a:effectLst/>
                <a:latin typeface="Times New Roman" panose="02020603050405020304" pitchFamily="18" charset="0"/>
                <a:ea typeface="Batang" panose="02030600000101010101" pitchFamily="18" charset="-127"/>
              </a:rPr>
              <a:t>sống</a:t>
            </a:r>
            <a:r>
              <a:rPr lang="en-US" sz="2000" dirty="0">
                <a:solidFill>
                  <a:srgbClr val="333333"/>
                </a:solidFill>
                <a:effectLst/>
                <a:latin typeface="Times New Roman" panose="02020603050405020304" pitchFamily="18" charset="0"/>
                <a:ea typeface="Batang" panose="02030600000101010101" pitchFamily="18" charset="-127"/>
              </a:rPr>
              <a:t>, hao </a:t>
            </a:r>
            <a:r>
              <a:rPr lang="en-US" sz="2000" dirty="0" err="1">
                <a:solidFill>
                  <a:srgbClr val="333333"/>
                </a:solidFill>
                <a:effectLst/>
                <a:latin typeface="Times New Roman" panose="02020603050405020304" pitchFamily="18" charset="0"/>
                <a:ea typeface="Batang" panose="02030600000101010101" pitchFamily="18" charset="-127"/>
              </a:rPr>
              <a:t>phí</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về</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lao</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động</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vật</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hoá</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và</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các</a:t>
            </a:r>
            <a:r>
              <a:rPr lang="en-US" sz="2000" dirty="0">
                <a:solidFill>
                  <a:srgbClr val="333333"/>
                </a:solidFill>
                <a:effectLst/>
                <a:latin typeface="Times New Roman" panose="02020603050405020304" pitchFamily="18" charset="0"/>
                <a:ea typeface="Batang" panose="02030600000101010101" pitchFamily="18" charset="-127"/>
              </a:rPr>
              <a:t> chi </a:t>
            </a:r>
            <a:r>
              <a:rPr lang="en-US" sz="2000" dirty="0" err="1">
                <a:solidFill>
                  <a:srgbClr val="333333"/>
                </a:solidFill>
                <a:effectLst/>
                <a:latin typeface="Times New Roman" panose="02020603050405020304" pitchFamily="18" charset="0"/>
                <a:ea typeface="Batang" panose="02030600000101010101" pitchFamily="18" charset="-127"/>
              </a:rPr>
              <a:t>phí</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khác</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được</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dùng</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để</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sản</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xuất</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và</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tiêu</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thụ</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một</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đơn</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vị</a:t>
            </a:r>
            <a:r>
              <a:rPr lang="en-US" sz="2000" dirty="0">
                <a:solidFill>
                  <a:srgbClr val="333333"/>
                </a:solidFill>
                <a:effectLst/>
                <a:latin typeface="Times New Roman" panose="02020603050405020304" pitchFamily="18" charset="0"/>
                <a:ea typeface="Batang" panose="02030600000101010101" pitchFamily="18" charset="-127"/>
              </a:rPr>
              <a:t> hay </a:t>
            </a:r>
            <a:r>
              <a:rPr lang="en-US" sz="2000" dirty="0" err="1">
                <a:solidFill>
                  <a:srgbClr val="333333"/>
                </a:solidFill>
                <a:effectLst/>
                <a:latin typeface="Times New Roman" panose="02020603050405020304" pitchFamily="18" charset="0"/>
                <a:ea typeface="Batang" panose="02030600000101010101" pitchFamily="18" charset="-127"/>
              </a:rPr>
              <a:t>một</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khối</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lượng</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sản</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phẩm</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nhất</a:t>
            </a:r>
            <a:r>
              <a:rPr lang="en-US" sz="2000" dirty="0">
                <a:solidFill>
                  <a:srgbClr val="333333"/>
                </a:solidFill>
                <a:effectLst/>
                <a:latin typeface="Times New Roman" panose="02020603050405020304" pitchFamily="18" charset="0"/>
                <a:ea typeface="Batang" panose="02030600000101010101" pitchFamily="18" charset="-127"/>
              </a:rPr>
              <a:t> </a:t>
            </a:r>
            <a:r>
              <a:rPr lang="en-US" sz="2000" dirty="0" err="1">
                <a:solidFill>
                  <a:srgbClr val="333333"/>
                </a:solidFill>
                <a:effectLst/>
                <a:latin typeface="Times New Roman" panose="02020603050405020304" pitchFamily="18" charset="0"/>
                <a:ea typeface="Batang" panose="02030600000101010101" pitchFamily="18" charset="-127"/>
              </a:rPr>
              <a:t>định</a:t>
            </a:r>
            <a:r>
              <a:rPr lang="en-US" sz="2000" dirty="0">
                <a:solidFill>
                  <a:srgbClr val="333333"/>
                </a:solidFill>
                <a:effectLst/>
                <a:latin typeface="Times New Roman" panose="02020603050405020304" pitchFamily="18" charset="0"/>
                <a:ea typeface="Batang" panose="02030600000101010101" pitchFamily="18" charset="-127"/>
              </a:rPr>
              <a:t>.</a:t>
            </a:r>
            <a:endParaRPr lang="en-US" sz="2000" dirty="0">
              <a:effectLst/>
              <a:latin typeface="Times New Roman" panose="02020603050405020304" pitchFamily="18" charset="0"/>
              <a:ea typeface="Batang" panose="02030600000101010101" pitchFamily="18" charset="-127"/>
            </a:endParaRPr>
          </a:p>
          <a:p>
            <a:pPr algn="just">
              <a:spcBef>
                <a:spcPts val="600"/>
              </a:spcBef>
              <a:buNone/>
            </a:pPr>
            <a:r>
              <a:rPr lang="en-US" sz="2000" spc="-5" dirty="0">
                <a:solidFill>
                  <a:srgbClr val="333333"/>
                </a:solidFill>
                <a:effectLst/>
                <a:latin typeface="Times New Roman" panose="02020603050405020304" pitchFamily="18" charset="0"/>
                <a:ea typeface="Batang" panose="02030600000101010101" pitchFamily="18" charset="-127"/>
              </a:rPr>
              <a:t>         	Như </a:t>
            </a:r>
            <a:r>
              <a:rPr lang="en-US" sz="2000" spc="-5" dirty="0" err="1">
                <a:solidFill>
                  <a:srgbClr val="333333"/>
                </a:solidFill>
                <a:effectLst/>
                <a:latin typeface="Times New Roman" panose="02020603050405020304" pitchFamily="18" charset="0"/>
                <a:ea typeface="Batang" panose="02030600000101010101" pitchFamily="18" charset="-127"/>
              </a:rPr>
              <a:t>vậy</a:t>
            </a:r>
            <a:r>
              <a:rPr lang="en-US" sz="2000" spc="-5" dirty="0">
                <a:solidFill>
                  <a:srgbClr val="333333"/>
                </a:solidFill>
                <a:effectLst/>
                <a:latin typeface="Times New Roman" panose="02020603050405020304" pitchFamily="18" charset="0"/>
                <a:ea typeface="Batang" panose="02030600000101010101" pitchFamily="18" charset="-127"/>
              </a:rPr>
              <a:t> ta </a:t>
            </a:r>
            <a:r>
              <a:rPr lang="en-US" sz="2000" spc="-5" dirty="0" err="1">
                <a:solidFill>
                  <a:srgbClr val="333333"/>
                </a:solidFill>
                <a:effectLst/>
                <a:latin typeface="Times New Roman" panose="02020603050405020304" pitchFamily="18" charset="0"/>
                <a:ea typeface="Batang" panose="02030600000101010101" pitchFamily="18" charset="-127"/>
              </a:rPr>
              <a:t>có</a:t>
            </a:r>
            <a:r>
              <a:rPr lang="en-US" sz="2000" spc="-5" dirty="0">
                <a:solidFill>
                  <a:srgbClr val="333333"/>
                </a:solidFill>
                <a:effectLst/>
                <a:latin typeface="Times New Roman" panose="02020603050405020304" pitchFamily="18" charset="0"/>
                <a:ea typeface="Batang" panose="02030600000101010101" pitchFamily="18" charset="-127"/>
              </a:rPr>
              <a:t> </a:t>
            </a:r>
            <a:r>
              <a:rPr lang="en-US" sz="2000" spc="-5" dirty="0" err="1">
                <a:solidFill>
                  <a:srgbClr val="333333"/>
                </a:solidFill>
                <a:effectLst/>
                <a:latin typeface="Times New Roman" panose="02020603050405020304" pitchFamily="18" charset="0"/>
                <a:ea typeface="Batang" panose="02030600000101010101" pitchFamily="18" charset="-127"/>
              </a:rPr>
              <a:t>thể</a:t>
            </a:r>
            <a:r>
              <a:rPr lang="en-US" sz="2000" spc="-5" dirty="0">
                <a:solidFill>
                  <a:srgbClr val="333333"/>
                </a:solidFill>
                <a:effectLst/>
                <a:latin typeface="Times New Roman" panose="02020603050405020304" pitchFamily="18" charset="0"/>
                <a:ea typeface="Batang" panose="02030600000101010101" pitchFamily="18" charset="-127"/>
              </a:rPr>
              <a:t> </a:t>
            </a:r>
            <a:r>
              <a:rPr lang="en-US" sz="2000" spc="-5" dirty="0" err="1">
                <a:solidFill>
                  <a:srgbClr val="333333"/>
                </a:solidFill>
                <a:effectLst/>
                <a:latin typeface="Times New Roman" panose="02020603050405020304" pitchFamily="18" charset="0"/>
                <a:ea typeface="Batang" panose="02030600000101010101" pitchFamily="18" charset="-127"/>
              </a:rPr>
              <a:t>khái</a:t>
            </a:r>
            <a:r>
              <a:rPr lang="en-US" sz="2000" spc="-5" dirty="0">
                <a:solidFill>
                  <a:srgbClr val="333333"/>
                </a:solidFill>
                <a:effectLst/>
                <a:latin typeface="Times New Roman" panose="02020603050405020304" pitchFamily="18" charset="0"/>
                <a:ea typeface="Batang" panose="02030600000101010101" pitchFamily="18" charset="-127"/>
              </a:rPr>
              <a:t> </a:t>
            </a:r>
            <a:r>
              <a:rPr lang="en-US" sz="2000" spc="-5" dirty="0" err="1">
                <a:solidFill>
                  <a:srgbClr val="333333"/>
                </a:solidFill>
                <a:effectLst/>
                <a:latin typeface="Times New Roman" panose="02020603050405020304" pitchFamily="18" charset="0"/>
                <a:ea typeface="Batang" panose="02030600000101010101" pitchFamily="18" charset="-127"/>
              </a:rPr>
              <a:t>quát</a:t>
            </a:r>
            <a:r>
              <a:rPr lang="en-US" sz="2000" spc="-5" dirty="0">
                <a:solidFill>
                  <a:srgbClr val="333333"/>
                </a:solidFill>
                <a:effectLst/>
                <a:latin typeface="Times New Roman" panose="02020603050405020304" pitchFamily="18" charset="0"/>
                <a:ea typeface="Batang" panose="02030600000101010101" pitchFamily="18" charset="-127"/>
              </a:rPr>
              <a:t> </a:t>
            </a:r>
            <a:r>
              <a:rPr lang="en-US" sz="2000" spc="-5" dirty="0" err="1">
                <a:solidFill>
                  <a:srgbClr val="333333"/>
                </a:solidFill>
                <a:effectLst/>
                <a:latin typeface="Times New Roman" panose="02020603050405020304" pitchFamily="18" charset="0"/>
                <a:ea typeface="Batang" panose="02030600000101010101" pitchFamily="18" charset="-127"/>
              </a:rPr>
              <a:t>giá</a:t>
            </a:r>
            <a:r>
              <a:rPr lang="en-US" sz="2000" spc="-5" dirty="0">
                <a:solidFill>
                  <a:srgbClr val="333333"/>
                </a:solidFill>
                <a:effectLst/>
                <a:latin typeface="Times New Roman" panose="02020603050405020304" pitchFamily="18" charset="0"/>
                <a:ea typeface="Batang" panose="02030600000101010101" pitchFamily="18" charset="-127"/>
              </a:rPr>
              <a:t> </a:t>
            </a:r>
            <a:r>
              <a:rPr lang="en-US" sz="2000" spc="-5" dirty="0" err="1">
                <a:solidFill>
                  <a:srgbClr val="333333"/>
                </a:solidFill>
                <a:effectLst/>
                <a:latin typeface="Times New Roman" panose="02020603050405020304" pitchFamily="18" charset="0"/>
                <a:ea typeface="Batang" panose="02030600000101010101" pitchFamily="18" charset="-127"/>
              </a:rPr>
              <a:t>thành</a:t>
            </a:r>
            <a:r>
              <a:rPr lang="en-US" sz="2000" spc="-5" dirty="0">
                <a:solidFill>
                  <a:srgbClr val="333333"/>
                </a:solidFill>
                <a:effectLst/>
                <a:latin typeface="Times New Roman" panose="02020603050405020304" pitchFamily="18" charset="0"/>
                <a:ea typeface="Batang" panose="02030600000101010101" pitchFamily="18" charset="-127"/>
              </a:rPr>
              <a:t>:</a:t>
            </a:r>
            <a:endParaRPr lang="en-US" sz="2000" dirty="0">
              <a:effectLst/>
              <a:latin typeface="Times New Roman" panose="02020603050405020304" pitchFamily="18" charset="0"/>
              <a:ea typeface="Batang" panose="02030600000101010101" pitchFamily="18" charset="-127"/>
            </a:endParaRPr>
          </a:p>
        </p:txBody>
      </p:sp>
      <p:pic>
        <p:nvPicPr>
          <p:cNvPr id="13" name="Picture 12">
            <a:extLst>
              <a:ext uri="{FF2B5EF4-FFF2-40B4-BE49-F238E27FC236}">
                <a16:creationId xmlns:a16="http://schemas.microsoft.com/office/drawing/2014/main" id="{DA62C0DE-98FA-69A1-2B04-AB7510F9555C}"/>
              </a:ext>
            </a:extLst>
          </p:cNvPr>
          <p:cNvPicPr>
            <a:picLocks noChangeAspect="1"/>
          </p:cNvPicPr>
          <p:nvPr/>
        </p:nvPicPr>
        <p:blipFill>
          <a:blip r:embed="rId2"/>
          <a:stretch>
            <a:fillRect/>
          </a:stretch>
        </p:blipFill>
        <p:spPr>
          <a:xfrm>
            <a:off x="2103228" y="3970793"/>
            <a:ext cx="8228651" cy="2582407"/>
          </a:xfrm>
          <a:prstGeom prst="rect">
            <a:avLst/>
          </a:prstGeom>
        </p:spPr>
      </p:pic>
    </p:spTree>
    <p:extLst>
      <p:ext uri="{BB962C8B-B14F-4D97-AF65-F5344CB8AC3E}">
        <p14:creationId xmlns:p14="http://schemas.microsoft.com/office/powerpoint/2010/main" val="24706364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D95F449-60FF-6AFB-2262-DB8CB103DDB7}"/>
              </a:ext>
            </a:extLst>
          </p:cNvPr>
          <p:cNvSpPr txBox="1"/>
          <p:nvPr/>
        </p:nvSpPr>
        <p:spPr>
          <a:xfrm>
            <a:off x="1045026" y="864298"/>
            <a:ext cx="6945087" cy="461665"/>
          </a:xfrm>
          <a:prstGeom prst="rect">
            <a:avLst/>
          </a:prstGeom>
          <a:noFill/>
        </p:spPr>
        <p:txBody>
          <a:bodyPr wrap="square">
            <a:spAutoFit/>
          </a:bodyPr>
          <a:lstStyle/>
          <a:p>
            <a:pPr algn="just">
              <a:spcBef>
                <a:spcPts val="600"/>
              </a:spcBef>
              <a:buNone/>
            </a:pPr>
            <a:r>
              <a:rPr lang="pl-PL" sz="2400" dirty="0">
                <a:solidFill>
                  <a:srgbClr val="333333"/>
                </a:solidFill>
                <a:effectLst/>
                <a:latin typeface="Times New Roman" panose="02020603050405020304" pitchFamily="18" charset="0"/>
                <a:ea typeface="Batang" panose="02030600000101010101" pitchFamily="18" charset="-127"/>
              </a:rPr>
              <a:t>2.1.2. Bản chất của giá thành sản phẩm </a:t>
            </a:r>
            <a:endParaRPr lang="en-US" sz="2400" dirty="0">
              <a:effectLst/>
              <a:latin typeface="Times New Roman" panose="02020603050405020304" pitchFamily="18" charset="0"/>
              <a:ea typeface="Batang" panose="02030600000101010101" pitchFamily="18" charset="-127"/>
            </a:endParaRPr>
          </a:p>
        </p:txBody>
      </p:sp>
      <p:sp>
        <p:nvSpPr>
          <p:cNvPr id="8" name="TextBox 7">
            <a:extLst>
              <a:ext uri="{FF2B5EF4-FFF2-40B4-BE49-F238E27FC236}">
                <a16:creationId xmlns:a16="http://schemas.microsoft.com/office/drawing/2014/main" id="{BBA68E57-A960-99F0-8DE7-6777844E19C6}"/>
              </a:ext>
            </a:extLst>
          </p:cNvPr>
          <p:cNvSpPr txBox="1"/>
          <p:nvPr/>
        </p:nvSpPr>
        <p:spPr>
          <a:xfrm>
            <a:off x="1045027" y="1568071"/>
            <a:ext cx="9339943" cy="430887"/>
          </a:xfrm>
          <a:prstGeom prst="rect">
            <a:avLst/>
          </a:prstGeom>
          <a:noFill/>
        </p:spPr>
        <p:txBody>
          <a:bodyPr wrap="square">
            <a:spAutoFit/>
          </a:bodyPr>
          <a:lstStyle/>
          <a:p>
            <a:pPr algn="just">
              <a:spcBef>
                <a:spcPts val="600"/>
              </a:spcBef>
              <a:buNone/>
            </a:pPr>
            <a:r>
              <a:rPr lang="pl-PL" sz="2200" dirty="0">
                <a:solidFill>
                  <a:srgbClr val="333333"/>
                </a:solidFill>
                <a:effectLst/>
                <a:latin typeface="Times New Roman" panose="02020603050405020304" pitchFamily="18" charset="0"/>
                <a:ea typeface="Batang" panose="02030600000101010101" pitchFamily="18" charset="-127"/>
              </a:rPr>
              <a:t>2.2. Các loại giá thành sản phẩm</a:t>
            </a:r>
            <a:endParaRPr lang="en-US" sz="2200" dirty="0">
              <a:effectLst/>
              <a:latin typeface="Times New Roman" panose="02020603050405020304" pitchFamily="18" charset="0"/>
              <a:ea typeface="Batang" panose="02030600000101010101" pitchFamily="18" charset="-127"/>
            </a:endParaRPr>
          </a:p>
        </p:txBody>
      </p:sp>
      <p:sp>
        <p:nvSpPr>
          <p:cNvPr id="10" name="TextBox 9">
            <a:extLst>
              <a:ext uri="{FF2B5EF4-FFF2-40B4-BE49-F238E27FC236}">
                <a16:creationId xmlns:a16="http://schemas.microsoft.com/office/drawing/2014/main" id="{27F7A80A-6A86-41D0-09E0-ED0C851DA041}"/>
              </a:ext>
            </a:extLst>
          </p:cNvPr>
          <p:cNvSpPr txBox="1"/>
          <p:nvPr/>
        </p:nvSpPr>
        <p:spPr>
          <a:xfrm>
            <a:off x="1045028" y="2201186"/>
            <a:ext cx="9046028" cy="430887"/>
          </a:xfrm>
          <a:prstGeom prst="rect">
            <a:avLst/>
          </a:prstGeom>
          <a:noFill/>
        </p:spPr>
        <p:txBody>
          <a:bodyPr wrap="square">
            <a:spAutoFit/>
          </a:bodyPr>
          <a:lstStyle/>
          <a:p>
            <a:r>
              <a:rPr lang="en-US" sz="2200" dirty="0">
                <a:latin typeface="Times New Roman" panose="02020603050405020304" pitchFamily="18" charset="0"/>
                <a:cs typeface="Times New Roman" panose="02020603050405020304" pitchFamily="18" charset="0"/>
              </a:rPr>
              <a:t>3. </a:t>
            </a:r>
            <a:r>
              <a:rPr lang="en-US" sz="2200" dirty="0" err="1">
                <a:latin typeface="Times New Roman" panose="02020603050405020304" pitchFamily="18" charset="0"/>
                <a:cs typeface="Times New Roman" panose="02020603050405020304" pitchFamily="18" charset="0"/>
              </a:rPr>
              <a:t>Phân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tích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sự</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biến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động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giá</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thành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sản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phẩm</a:t>
            </a:r>
            <a:endParaRPr lang="en-US" sz="2200"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7309D2C7-F43C-D3BA-4998-654CBF7C67B6}"/>
              </a:ext>
            </a:extLst>
          </p:cNvPr>
          <p:cNvSpPr txBox="1"/>
          <p:nvPr/>
        </p:nvSpPr>
        <p:spPr>
          <a:xfrm>
            <a:off x="1045028" y="2977260"/>
            <a:ext cx="9046029" cy="430887"/>
          </a:xfrm>
          <a:prstGeom prst="rect">
            <a:avLst/>
          </a:prstGeom>
          <a:noFill/>
        </p:spPr>
        <p:txBody>
          <a:bodyPr wrap="square">
            <a:spAutoFit/>
          </a:bodyPr>
          <a:lstStyle/>
          <a:p>
            <a:pPr algn="just">
              <a:spcBef>
                <a:spcPts val="600"/>
              </a:spcBef>
              <a:buNone/>
            </a:pPr>
            <a:r>
              <a:rPr lang="pl-PL" sz="2200" dirty="0">
                <a:solidFill>
                  <a:srgbClr val="333333"/>
                </a:solidFill>
                <a:effectLst/>
                <a:latin typeface="Times New Roman" panose="02020603050405020304" pitchFamily="18" charset="0"/>
                <a:ea typeface="Batang" panose="02030600000101010101" pitchFamily="18" charset="-127"/>
              </a:rPr>
              <a:t>3.1. Thống kê tình hình thực hiện kế hoạch giá thành sản phẩm so sánh được</a:t>
            </a:r>
            <a:endParaRPr lang="en-US" sz="2200" dirty="0">
              <a:effectLst/>
              <a:latin typeface="Times New Roman" panose="02020603050405020304" pitchFamily="18" charset="0"/>
              <a:ea typeface="Batang" panose="02030600000101010101" pitchFamily="18" charset="-127"/>
            </a:endParaRPr>
          </a:p>
        </p:txBody>
      </p:sp>
      <p:sp>
        <p:nvSpPr>
          <p:cNvPr id="16" name="TextBox 15">
            <a:extLst>
              <a:ext uri="{FF2B5EF4-FFF2-40B4-BE49-F238E27FC236}">
                <a16:creationId xmlns:a16="http://schemas.microsoft.com/office/drawing/2014/main" id="{83977A64-3157-61C3-299B-EB84869D5A29}"/>
              </a:ext>
            </a:extLst>
          </p:cNvPr>
          <p:cNvSpPr txBox="1"/>
          <p:nvPr/>
        </p:nvSpPr>
        <p:spPr>
          <a:xfrm>
            <a:off x="1045028" y="3795041"/>
            <a:ext cx="10101944" cy="1015663"/>
          </a:xfrm>
          <a:prstGeom prst="rect">
            <a:avLst/>
          </a:prstGeom>
          <a:noFill/>
        </p:spPr>
        <p:txBody>
          <a:bodyPr wrap="square">
            <a:spAutoFit/>
          </a:bodyPr>
          <a:lstStyle/>
          <a:p>
            <a:r>
              <a:rPr lang="vi-VN" sz="2000" dirty="0">
                <a:latin typeface="+mj-lt"/>
              </a:rPr>
              <a:t> 3.1.1. Thống kê tình hình thực hiện kế hoạch giá thành đối với một loại sản phẩm</a:t>
            </a:r>
          </a:p>
          <a:p>
            <a:r>
              <a:rPr lang="vi-VN" sz="2000" dirty="0">
                <a:latin typeface="+mj-lt"/>
              </a:rPr>
              <a:t>	- Chỉ số giá thành kế hoạch: So sánh mức kế hoạch đề ra với mức thực tế đạt được của kỳ trước dùng làm gốc so sánh:</a:t>
            </a:r>
          </a:p>
        </p:txBody>
      </p:sp>
    </p:spTree>
    <p:extLst>
      <p:ext uri="{BB962C8B-B14F-4D97-AF65-F5344CB8AC3E}">
        <p14:creationId xmlns:p14="http://schemas.microsoft.com/office/powerpoint/2010/main" val="29390076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61079CD-9420-681C-FACD-959B5C9D201D}"/>
              </a:ext>
            </a:extLst>
          </p:cNvPr>
          <p:cNvSpPr txBox="1"/>
          <p:nvPr/>
        </p:nvSpPr>
        <p:spPr>
          <a:xfrm>
            <a:off x="1012371" y="623892"/>
            <a:ext cx="9252858" cy="430887"/>
          </a:xfrm>
          <a:prstGeom prst="rect">
            <a:avLst/>
          </a:prstGeom>
          <a:noFill/>
        </p:spPr>
        <p:txBody>
          <a:bodyPr wrap="square">
            <a:spAutoFit/>
          </a:bodyPr>
          <a:lstStyle/>
          <a:p>
            <a:r>
              <a:rPr lang="en-US" sz="2000" b="1" dirty="0">
                <a:latin typeface="Times New Roman" panose="02020603050405020304" pitchFamily="18" charset="0"/>
                <a:cs typeface="Times New Roman" panose="02020603050405020304" pitchFamily="18" charset="0"/>
              </a:rPr>
              <a:t>3.1.2. </a:t>
            </a:r>
            <a:r>
              <a:rPr lang="en-US" sz="2200" b="1" dirty="0" err="1">
                <a:latin typeface="Times New Roman" panose="02020603050405020304" pitchFamily="18" charset="0"/>
                <a:cs typeface="Times New Roman" panose="02020603050405020304" pitchFamily="18" charset="0"/>
              </a:rPr>
              <a:t>Thống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kê</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tình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hình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thực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hiện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kế</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hoạch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giá</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thành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của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nhiều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loại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sản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phẩm</a:t>
            </a:r>
            <a:endParaRPr lang="en-US" sz="2000" b="1"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77EAE820-98B6-6C88-121B-81E1D1F5B91E}"/>
              </a:ext>
            </a:extLst>
          </p:cNvPr>
          <p:cNvPicPr>
            <a:picLocks noChangeAspect="1"/>
          </p:cNvPicPr>
          <p:nvPr/>
        </p:nvPicPr>
        <p:blipFill>
          <a:blip r:embed="rId2"/>
          <a:stretch>
            <a:fillRect/>
          </a:stretch>
        </p:blipFill>
        <p:spPr>
          <a:xfrm>
            <a:off x="1112629" y="1643741"/>
            <a:ext cx="9522714" cy="4642843"/>
          </a:xfrm>
          <a:prstGeom prst="rect">
            <a:avLst/>
          </a:prstGeom>
        </p:spPr>
      </p:pic>
    </p:spTree>
    <p:extLst>
      <p:ext uri="{BB962C8B-B14F-4D97-AF65-F5344CB8AC3E}">
        <p14:creationId xmlns:p14="http://schemas.microsoft.com/office/powerpoint/2010/main" val="23673265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0CFBBD7-BB9D-54F7-C926-D9A13D0C2FD5}"/>
              </a:ext>
            </a:extLst>
          </p:cNvPr>
          <p:cNvSpPr txBox="1"/>
          <p:nvPr/>
        </p:nvSpPr>
        <p:spPr>
          <a:xfrm>
            <a:off x="478971" y="489858"/>
            <a:ext cx="11353800" cy="3785652"/>
          </a:xfrm>
          <a:prstGeom prst="rect">
            <a:avLst/>
          </a:prstGeom>
          <a:noFill/>
        </p:spPr>
        <p:txBody>
          <a:bodyPr wrap="square">
            <a:spAutoFit/>
          </a:bodyPr>
          <a:lstStyle/>
          <a:p>
            <a:pPr algn="just"/>
            <a:r>
              <a:rPr lang="vi-VN" sz="2400" b="1" dirty="0">
                <a:latin typeface="+mj-lt"/>
              </a:rPr>
              <a:t>3.2. Phân tích sự biến động của tổng giá thành theo giá đơn vị và sản lượng</a:t>
            </a:r>
          </a:p>
          <a:p>
            <a:pPr algn="just"/>
            <a:r>
              <a:rPr lang="en-US" sz="2400" dirty="0">
                <a:latin typeface="+mj-lt"/>
              </a:rPr>
              <a:t>	</a:t>
            </a:r>
            <a:r>
              <a:rPr lang="vi-VN" sz="2400" dirty="0">
                <a:latin typeface="+mj-lt"/>
              </a:rPr>
              <a:t>Với mục tiêu tối đa hoá lợi nhuận, các doanh nghiệp phải phấn đấu hạ giá thành sản phẩm. Muốn hạ giá thành sản phẩm các nhà quản trị doanh nghiệp cần phải biết được các nguyên nhân gây ra sự biến động của giá thành từ đó đưa ra các biện pháp quản lý cụ thể. Để tìm hiểu các nguyên nhân làm tổng giá thành thay đổi. Thống kê thường dùng các hệ thống chỉ số khác nhau để phân tích sự biến động của tổng giá thành.</a:t>
            </a:r>
          </a:p>
          <a:p>
            <a:pPr algn="just"/>
            <a:r>
              <a:rPr lang="vi-VN" sz="2400" dirty="0">
                <a:latin typeface="+mj-lt"/>
              </a:rPr>
              <a:t>Từ phương trình kinh tế:</a:t>
            </a:r>
          </a:p>
          <a:p>
            <a:pPr algn="just"/>
            <a:r>
              <a:rPr lang="vi-VN" sz="2400" dirty="0">
                <a:latin typeface="+mj-lt"/>
              </a:rPr>
              <a:t>       </a:t>
            </a:r>
            <a:endParaRPr lang="en-US" sz="2400" dirty="0">
              <a:latin typeface="+mj-lt"/>
            </a:endParaRPr>
          </a:p>
          <a:p>
            <a:pPr algn="just"/>
            <a:r>
              <a:rPr lang="en-US" sz="2400" dirty="0">
                <a:latin typeface="+mj-lt"/>
              </a:rPr>
              <a:t>       </a:t>
            </a:r>
            <a:r>
              <a:rPr lang="vi-VN" sz="2400" dirty="0">
                <a:latin typeface="+mj-lt"/>
              </a:rPr>
              <a:t>     Tổng 	            =      Giá thành đơn vị    </a:t>
            </a:r>
            <a:r>
              <a:rPr lang="en-US" sz="2400" dirty="0">
                <a:latin typeface="+mj-lt"/>
              </a:rPr>
              <a:t>x</a:t>
            </a:r>
            <a:r>
              <a:rPr lang="vi-VN" sz="2400" dirty="0">
                <a:latin typeface="+mj-lt"/>
              </a:rPr>
              <a:t>    </a:t>
            </a:r>
            <a:r>
              <a:rPr lang="en-US" sz="2400" dirty="0">
                <a:latin typeface="+mj-lt"/>
              </a:rPr>
              <a:t>    </a:t>
            </a:r>
            <a:r>
              <a:rPr lang="vi-VN" sz="2400" dirty="0">
                <a:latin typeface="+mj-lt"/>
              </a:rPr>
              <a:t>Số lượng</a:t>
            </a:r>
          </a:p>
          <a:p>
            <a:pPr algn="just"/>
            <a:r>
              <a:rPr lang="vi-VN" sz="2400" dirty="0">
                <a:latin typeface="+mj-lt"/>
              </a:rPr>
              <a:t>         giá thành		</a:t>
            </a:r>
            <a:r>
              <a:rPr lang="en-US" sz="2400" dirty="0">
                <a:latin typeface="+mj-lt"/>
              </a:rPr>
              <a:t>          </a:t>
            </a:r>
            <a:r>
              <a:rPr lang="vi-VN" sz="2400" dirty="0">
                <a:latin typeface="+mj-lt"/>
              </a:rPr>
              <a:t> sản phẩm		 sản phẩm (i)</a:t>
            </a:r>
          </a:p>
        </p:txBody>
      </p:sp>
    </p:spTree>
    <p:extLst>
      <p:ext uri="{BB962C8B-B14F-4D97-AF65-F5344CB8AC3E}">
        <p14:creationId xmlns:p14="http://schemas.microsoft.com/office/powerpoint/2010/main" val="18873257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C8C98B-703F-F6F1-57C4-1E000CF7B032}"/>
              </a:ext>
            </a:extLst>
          </p:cNvPr>
          <p:cNvPicPr>
            <a:picLocks noChangeAspect="1"/>
          </p:cNvPicPr>
          <p:nvPr/>
        </p:nvPicPr>
        <p:blipFill>
          <a:blip r:embed="rId2"/>
          <a:stretch>
            <a:fillRect/>
          </a:stretch>
        </p:blipFill>
        <p:spPr>
          <a:xfrm>
            <a:off x="4397829" y="478971"/>
            <a:ext cx="8541834" cy="4713514"/>
          </a:xfrm>
          <a:prstGeom prst="rect">
            <a:avLst/>
          </a:prstGeom>
        </p:spPr>
      </p:pic>
    </p:spTree>
    <p:extLst>
      <p:ext uri="{BB962C8B-B14F-4D97-AF65-F5344CB8AC3E}">
        <p14:creationId xmlns:p14="http://schemas.microsoft.com/office/powerpoint/2010/main" val="31204862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152042B-6857-1A74-CB32-1AEA5F28F8C3}"/>
              </a:ext>
            </a:extLst>
          </p:cNvPr>
          <p:cNvPicPr>
            <a:picLocks noChangeAspect="1"/>
          </p:cNvPicPr>
          <p:nvPr/>
        </p:nvPicPr>
        <p:blipFill>
          <a:blip r:embed="rId2"/>
          <a:stretch>
            <a:fillRect/>
          </a:stretch>
        </p:blipFill>
        <p:spPr>
          <a:xfrm>
            <a:off x="456613" y="936171"/>
            <a:ext cx="11038701" cy="3733800"/>
          </a:xfrm>
          <a:prstGeom prst="rect">
            <a:avLst/>
          </a:prstGeom>
        </p:spPr>
      </p:pic>
    </p:spTree>
    <p:extLst>
      <p:ext uri="{BB962C8B-B14F-4D97-AF65-F5344CB8AC3E}">
        <p14:creationId xmlns:p14="http://schemas.microsoft.com/office/powerpoint/2010/main" val="37633483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757D74F-6FF0-43B1-27D3-9C8381E17D00}"/>
              </a:ext>
            </a:extLst>
          </p:cNvPr>
          <p:cNvSpPr txBox="1"/>
          <p:nvPr/>
        </p:nvSpPr>
        <p:spPr>
          <a:xfrm>
            <a:off x="925286" y="696686"/>
            <a:ext cx="10243457" cy="1938992"/>
          </a:xfrm>
          <a:prstGeom prst="rect">
            <a:avLst/>
          </a:prstGeom>
          <a:noFill/>
        </p:spPr>
        <p:txBody>
          <a:bodyPr wrap="square">
            <a:spAutoFit/>
          </a:bodyPr>
          <a:lstStyle/>
          <a:p>
            <a:r>
              <a:rPr lang="vi-VN" sz="2400" b="1" dirty="0">
                <a:latin typeface="+mj-lt"/>
              </a:rPr>
              <a:t>3.3. Nghiên cứu ảnh hưởng biến động của từng khoản mục chi phí đến biến động giá thành sản phẩm</a:t>
            </a:r>
          </a:p>
          <a:p>
            <a:r>
              <a:rPr lang="vi-VN" sz="2400" dirty="0">
                <a:latin typeface="+mj-lt"/>
              </a:rPr>
              <a:t>3.3.1. Phân tích chi phí nguyên vật liệu trong giá thành đơn vị sản phẩm</a:t>
            </a:r>
          </a:p>
          <a:p>
            <a:r>
              <a:rPr lang="vi-VN" sz="2400" dirty="0">
                <a:latin typeface="+mj-lt"/>
              </a:rPr>
              <a:t>Chi phí NVL trong giá thành đơn vị sản phẩm bằng tích của mức hao phí NVL cho một đơn vị sản phẩm và giá một đơn vị NVL. Hay có thể viết:</a:t>
            </a:r>
          </a:p>
        </p:txBody>
      </p:sp>
      <p:sp>
        <p:nvSpPr>
          <p:cNvPr id="7" name="TextBox 6">
            <a:extLst>
              <a:ext uri="{FF2B5EF4-FFF2-40B4-BE49-F238E27FC236}">
                <a16:creationId xmlns:a16="http://schemas.microsoft.com/office/drawing/2014/main" id="{E3B32FD2-8C5A-ED42-9B83-BAD980055A44}"/>
              </a:ext>
            </a:extLst>
          </p:cNvPr>
          <p:cNvSpPr txBox="1"/>
          <p:nvPr/>
        </p:nvSpPr>
        <p:spPr>
          <a:xfrm>
            <a:off x="925285" y="2979396"/>
            <a:ext cx="10548257" cy="1446550"/>
          </a:xfrm>
          <a:prstGeom prst="rect">
            <a:avLst/>
          </a:prstGeom>
          <a:noFill/>
        </p:spPr>
        <p:txBody>
          <a:bodyPr wrap="square">
            <a:spAutoFit/>
          </a:bodyPr>
          <a:lstStyle/>
          <a:p>
            <a:pPr algn="just"/>
            <a:r>
              <a:rPr lang="vi-VN" sz="2200" dirty="0">
                <a:latin typeface="+mj-lt"/>
              </a:rPr>
              <a:t>3.3.2. Phân tích chi phí tiền lương công nhân sản xuất trong giá thành đơn vị sản phẩm</a:t>
            </a:r>
          </a:p>
          <a:p>
            <a:pPr algn="just"/>
            <a:r>
              <a:rPr lang="vi-VN" sz="2200" dirty="0">
                <a:latin typeface="+mj-lt"/>
              </a:rPr>
              <a:t>Chi phí tiền lương công nhân trong giá thành đơn vị sản phẩm chịu ảnh hưởng của hai nhân tố: Lượng thời gian hao phí để sản xuất một đơn vị sản phẩm và tiền lương trả theo một đơn vị lao động, hay có thể viết: chi phí tiền lương của một đơn vị sản phẩm = x  t.</a:t>
            </a:r>
          </a:p>
        </p:txBody>
      </p:sp>
    </p:spTree>
    <p:extLst>
      <p:ext uri="{BB962C8B-B14F-4D97-AF65-F5344CB8AC3E}">
        <p14:creationId xmlns:p14="http://schemas.microsoft.com/office/powerpoint/2010/main" val="13636033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11E6CF9-5287-3E0F-10D4-C57754A4E263}"/>
              </a:ext>
            </a:extLst>
          </p:cNvPr>
          <p:cNvSpPr txBox="1"/>
          <p:nvPr/>
        </p:nvSpPr>
        <p:spPr>
          <a:xfrm>
            <a:off x="1077684" y="738073"/>
            <a:ext cx="10341429" cy="3631763"/>
          </a:xfrm>
          <a:prstGeom prst="rect">
            <a:avLst/>
          </a:prstGeom>
          <a:noFill/>
        </p:spPr>
        <p:txBody>
          <a:bodyPr wrap="square">
            <a:spAutoFit/>
          </a:bodyPr>
          <a:lstStyle/>
          <a:p>
            <a:pPr>
              <a:spcBef>
                <a:spcPts val="600"/>
              </a:spcBef>
              <a:buNone/>
            </a:pPr>
            <a:r>
              <a:rPr lang="pt-BR" sz="2200" dirty="0">
                <a:solidFill>
                  <a:srgbClr val="333333"/>
                </a:solidFill>
                <a:effectLst/>
                <a:latin typeface="Times New Roman" panose="02020603050405020304" pitchFamily="18" charset="0"/>
                <a:ea typeface="Batang" panose="02030600000101010101" pitchFamily="18" charset="-127"/>
              </a:rPr>
              <a:t> </a:t>
            </a:r>
            <a:r>
              <a:rPr lang="pt-BR" sz="2200" b="1" dirty="0">
                <a:solidFill>
                  <a:srgbClr val="333333"/>
                </a:solidFill>
                <a:effectLst/>
                <a:latin typeface="Times New Roman" panose="02020603050405020304" pitchFamily="18" charset="0"/>
                <a:ea typeface="Batang" panose="02030600000101010101" pitchFamily="18" charset="-127"/>
              </a:rPr>
              <a:t>1.1.3. Thông tin phục vụ tối ưu hoá sản xuất.</a:t>
            </a:r>
            <a:endParaRPr lang="en-US" sz="2200" b="1" dirty="0">
              <a:effectLst/>
              <a:latin typeface="Times New Roman" panose="02020603050405020304" pitchFamily="18" charset="0"/>
              <a:ea typeface="Batang" panose="02030600000101010101" pitchFamily="18" charset="-127"/>
            </a:endParaRPr>
          </a:p>
          <a:p>
            <a:pPr algn="just">
              <a:spcBef>
                <a:spcPts val="600"/>
              </a:spcBef>
              <a:buNone/>
            </a:pPr>
            <a:r>
              <a:rPr lang="pt-BR" sz="2200" dirty="0">
                <a:solidFill>
                  <a:srgbClr val="333333"/>
                </a:solidFill>
                <a:effectLst/>
                <a:latin typeface="Times New Roman" panose="02020603050405020304" pitchFamily="18" charset="0"/>
                <a:ea typeface="Batang" panose="02030600000101010101" pitchFamily="18" charset="-127"/>
              </a:rPr>
              <a:t>            Đây là thông tin liên quan đến việc cung và sử dụng các yếu tố đầu vào như lao động, nguyên vật liệu, thiết bị máy móc</a:t>
            </a:r>
            <a:r>
              <a:rPr lang="pt-BR" sz="2200" dirty="0">
                <a:solidFill>
                  <a:srgbClr val="333333"/>
                </a:solidFill>
                <a:effectLst/>
                <a:latin typeface="Arial" panose="020B0604020202020204" pitchFamily="34" charset="0"/>
                <a:ea typeface="Batang" panose="02030600000101010101" pitchFamily="18" charset="-127"/>
              </a:rPr>
              <a:t>…</a:t>
            </a:r>
            <a:r>
              <a:rPr lang="pt-BR" sz="2200" dirty="0">
                <a:solidFill>
                  <a:srgbClr val="333333"/>
                </a:solidFill>
                <a:effectLst/>
                <a:latin typeface="Times New Roman" panose="02020603050405020304" pitchFamily="18" charset="0"/>
                <a:ea typeface="Batang" panose="02030600000101010101" pitchFamily="18" charset="-127"/>
              </a:rPr>
              <a:t>Trong nền kinh tế thị trường thì “đầu ra” do thị trường quyết định một cách khắt khe nhưng “đầu vào” còn tuỳ thuộc một phần vào việc tìm kiếm nó trên thị trường của doanh nghiệp. Trong điều kiện hiện nay, việc tìm kiếm các yếu tố này đã vượt ra ngoài phạm vi của một vùng thậm chí của một quốc gia. Người ta có thể tìm thấy nó trên phạm vi toàn cầu  do xu hướng toàn cầu hoá.</a:t>
            </a:r>
            <a:endParaRPr lang="en-US" sz="2200" dirty="0">
              <a:effectLst/>
              <a:latin typeface="Times New Roman" panose="02020603050405020304" pitchFamily="18" charset="0"/>
              <a:ea typeface="Batang" panose="02030600000101010101" pitchFamily="18" charset="-127"/>
            </a:endParaRPr>
          </a:p>
          <a:p>
            <a:pPr algn="just">
              <a:spcBef>
                <a:spcPts val="600"/>
              </a:spcBef>
              <a:buNone/>
            </a:pPr>
            <a:r>
              <a:rPr lang="pt-BR" sz="2200" dirty="0">
                <a:solidFill>
                  <a:srgbClr val="333333"/>
                </a:solidFill>
                <a:effectLst/>
                <a:latin typeface="Times New Roman" panose="02020603050405020304" pitchFamily="18" charset="0"/>
                <a:ea typeface="Batang" panose="02030600000101010101" pitchFamily="18" charset="-127"/>
              </a:rPr>
              <a:t>           Do đó các doanh nghiệp cần nắm bắt các thông tin có liên quan đến sản xuất, giá cả các yếu tố đầu vào, tình hình tiêu thụ sản phẩm đầu tiên ra thị trường trong và ngoài nước để ra quyết định tối ưu.</a:t>
            </a:r>
            <a:endParaRPr lang="en-US" sz="2200" dirty="0"/>
          </a:p>
        </p:txBody>
      </p:sp>
    </p:spTree>
    <p:extLst>
      <p:ext uri="{BB962C8B-B14F-4D97-AF65-F5344CB8AC3E}">
        <p14:creationId xmlns:p14="http://schemas.microsoft.com/office/powerpoint/2010/main" val="2657098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9CA7227-5979-732D-CD18-A12C81E0EE4D}"/>
              </a:ext>
            </a:extLst>
          </p:cNvPr>
          <p:cNvSpPr txBox="1"/>
          <p:nvPr/>
        </p:nvSpPr>
        <p:spPr>
          <a:xfrm>
            <a:off x="1066799" y="738288"/>
            <a:ext cx="10330543" cy="4539704"/>
          </a:xfrm>
          <a:prstGeom prst="rect">
            <a:avLst/>
          </a:prstGeom>
          <a:noFill/>
        </p:spPr>
        <p:txBody>
          <a:bodyPr wrap="square">
            <a:spAutoFit/>
          </a:bodyPr>
          <a:lstStyle/>
          <a:p>
            <a:pPr>
              <a:spcBef>
                <a:spcPts val="600"/>
              </a:spcBef>
              <a:buNone/>
            </a:pPr>
            <a:r>
              <a:rPr lang="pt-BR" sz="2200" b="1" dirty="0">
                <a:solidFill>
                  <a:srgbClr val="333333"/>
                </a:solidFill>
                <a:effectLst/>
                <a:latin typeface="Times New Roman" panose="02020603050405020304" pitchFamily="18" charset="0"/>
                <a:ea typeface="Batang" panose="02030600000101010101" pitchFamily="18" charset="-127"/>
              </a:rPr>
              <a:t>1.1.4. Thông tin về kinh tế vĩ mô</a:t>
            </a:r>
            <a:endParaRPr lang="en-US" sz="2200" b="1" dirty="0">
              <a:effectLst/>
              <a:latin typeface="Times New Roman" panose="02020603050405020304" pitchFamily="18" charset="0"/>
              <a:ea typeface="Batang" panose="02030600000101010101" pitchFamily="18" charset="-127"/>
            </a:endParaRPr>
          </a:p>
          <a:p>
            <a:pPr>
              <a:spcBef>
                <a:spcPts val="600"/>
              </a:spcBef>
              <a:buNone/>
            </a:pPr>
            <a:r>
              <a:rPr lang="pt-BR" sz="2200" dirty="0">
                <a:solidFill>
                  <a:srgbClr val="333333"/>
                </a:solidFill>
                <a:effectLst/>
                <a:latin typeface="Times New Roman" panose="02020603050405020304" pitchFamily="18" charset="0"/>
                <a:ea typeface="Batang" panose="02030600000101010101" pitchFamily="18" charset="-127"/>
              </a:rPr>
              <a:t>	Đứng trên góc độ tổ chức, việc cung cấp thông tin từ bên ngoài gồm có:</a:t>
            </a:r>
            <a:endParaRPr lang="en-US" sz="2200" dirty="0">
              <a:effectLst/>
              <a:latin typeface="Times New Roman" panose="02020603050405020304" pitchFamily="18" charset="0"/>
              <a:ea typeface="Batang" panose="02030600000101010101" pitchFamily="18" charset="-127"/>
            </a:endParaRPr>
          </a:p>
          <a:p>
            <a:pPr algn="just">
              <a:spcBef>
                <a:spcPts val="600"/>
              </a:spcBef>
              <a:buNone/>
            </a:pPr>
            <a:r>
              <a:rPr lang="pt-BR" sz="2200" dirty="0">
                <a:solidFill>
                  <a:srgbClr val="333333"/>
                </a:solidFill>
                <a:effectLst/>
                <a:latin typeface="Times New Roman" panose="02020603050405020304" pitchFamily="18" charset="0"/>
                <a:ea typeface="Batang" panose="02030600000101010101" pitchFamily="18" charset="-127"/>
              </a:rPr>
              <a:t>	+ Thông tin quản lý: Gồm những thông tin mới nhất về các quan điểm với các loại ý kiến mới nhất rút ra từ các hội thảo khoa học phục vụ cho việc ra quyết định; kinh nghiệm quản lý tiến tiến; những văn bản mới về pháp luật; các chính sách kinh tế - xã hội của Đảng và Nhà nước.</a:t>
            </a:r>
            <a:endParaRPr lang="en-US" sz="2200" dirty="0">
              <a:effectLst/>
              <a:latin typeface="Times New Roman" panose="02020603050405020304" pitchFamily="18" charset="0"/>
              <a:ea typeface="Batang" panose="02030600000101010101" pitchFamily="18" charset="-127"/>
            </a:endParaRPr>
          </a:p>
          <a:p>
            <a:pPr algn="just">
              <a:spcBef>
                <a:spcPts val="600"/>
              </a:spcBef>
              <a:buNone/>
            </a:pPr>
            <a:r>
              <a:rPr lang="pt-BR" sz="2200" dirty="0">
                <a:solidFill>
                  <a:srgbClr val="333333"/>
                </a:solidFill>
                <a:effectLst/>
                <a:latin typeface="Times New Roman" panose="02020603050405020304" pitchFamily="18" charset="0"/>
                <a:ea typeface="Batang" panose="02030600000101010101" pitchFamily="18" charset="-127"/>
              </a:rPr>
              <a:t>	</a:t>
            </a:r>
            <a:r>
              <a:rPr lang="pt-BR" sz="2200" spc="-50" dirty="0">
                <a:solidFill>
                  <a:srgbClr val="333333"/>
                </a:solidFill>
                <a:effectLst/>
                <a:latin typeface="Times New Roman" panose="02020603050405020304" pitchFamily="18" charset="0"/>
                <a:ea typeface="Batang" panose="02030600000101010101" pitchFamily="18" charset="-127"/>
              </a:rPr>
              <a:t>+ Thông tin kinh tế: Bao gồm những thông tin về giá cả, thị truờng tài chính, thương mại</a:t>
            </a:r>
            <a:r>
              <a:rPr lang="pt-BR" sz="2200" spc="-50" dirty="0">
                <a:solidFill>
                  <a:srgbClr val="333333"/>
                </a:solidFill>
                <a:effectLst/>
                <a:latin typeface="Arial" panose="020B0604020202020204" pitchFamily="34" charset="0"/>
                <a:ea typeface="Batang" panose="02030600000101010101" pitchFamily="18" charset="-127"/>
              </a:rPr>
              <a:t>…</a:t>
            </a:r>
            <a:r>
              <a:rPr lang="pt-BR" sz="2200" spc="-50" dirty="0">
                <a:solidFill>
                  <a:srgbClr val="333333"/>
                </a:solidFill>
                <a:effectLst/>
                <a:latin typeface="Times New Roman" panose="02020603050405020304" pitchFamily="18" charset="0"/>
                <a:ea typeface="Batang" panose="02030600000101010101" pitchFamily="18" charset="-127"/>
              </a:rPr>
              <a:t>.</a:t>
            </a:r>
            <a:endParaRPr lang="en-US" sz="2200" dirty="0">
              <a:effectLst/>
              <a:latin typeface="Times New Roman" panose="02020603050405020304" pitchFamily="18" charset="0"/>
              <a:ea typeface="Batang" panose="02030600000101010101" pitchFamily="18" charset="-127"/>
            </a:endParaRPr>
          </a:p>
          <a:p>
            <a:pPr indent="457200" algn="just">
              <a:spcBef>
                <a:spcPts val="600"/>
              </a:spcBef>
              <a:buNone/>
            </a:pPr>
            <a:r>
              <a:rPr lang="pt-BR" sz="2200" dirty="0">
                <a:solidFill>
                  <a:srgbClr val="333333"/>
                </a:solidFill>
                <a:effectLst/>
                <a:latin typeface="Times New Roman" panose="02020603050405020304" pitchFamily="18" charset="0"/>
                <a:ea typeface="Batang" panose="02030600000101010101" pitchFamily="18" charset="-127"/>
              </a:rPr>
              <a:t>+ Thông tin khoa học - kỹ thuật trong và ngoài nước, chọn và đánh giá công nghệ mà doanh nghiệp có thể thập, giới thiệu và chuyển giao.</a:t>
            </a:r>
            <a:endParaRPr lang="en-US" sz="2200" dirty="0">
              <a:effectLst/>
              <a:latin typeface="Times New Roman" panose="02020603050405020304" pitchFamily="18" charset="0"/>
              <a:ea typeface="Batang" panose="02030600000101010101" pitchFamily="18" charset="-127"/>
            </a:endParaRPr>
          </a:p>
          <a:p>
            <a:pPr indent="457200" algn="just">
              <a:spcBef>
                <a:spcPts val="600"/>
              </a:spcBef>
              <a:buNone/>
            </a:pPr>
            <a:r>
              <a:rPr lang="pt-BR" sz="2200" dirty="0">
                <a:solidFill>
                  <a:srgbClr val="333333"/>
                </a:solidFill>
                <a:effectLst/>
                <a:latin typeface="Times New Roman" panose="02020603050405020304" pitchFamily="18" charset="0"/>
                <a:ea typeface="Batang" panose="02030600000101010101" pitchFamily="18" charset="-127"/>
              </a:rPr>
              <a:t>Thông tin nội bộ là thông tin về quá trình sản xuất, kinh doanh của bản thân doanh nghiệp phải tự tổ chức thu thập lấy.</a:t>
            </a:r>
            <a:endParaRPr lang="en-US" sz="2200" dirty="0">
              <a:effectLst/>
              <a:latin typeface="Times New Roman" panose="02020603050405020304" pitchFamily="18" charset="0"/>
              <a:ea typeface="Batang" panose="02030600000101010101" pitchFamily="18" charset="-127"/>
            </a:endParaRPr>
          </a:p>
        </p:txBody>
      </p:sp>
    </p:spTree>
    <p:extLst>
      <p:ext uri="{BB962C8B-B14F-4D97-AF65-F5344CB8AC3E}">
        <p14:creationId xmlns:p14="http://schemas.microsoft.com/office/powerpoint/2010/main" val="6077357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4ED9793-CB7F-585B-D86D-46498BF08D06}"/>
              </a:ext>
            </a:extLst>
          </p:cNvPr>
          <p:cNvSpPr txBox="1"/>
          <p:nvPr/>
        </p:nvSpPr>
        <p:spPr>
          <a:xfrm>
            <a:off x="849085" y="306833"/>
            <a:ext cx="10700657" cy="5370701"/>
          </a:xfrm>
          <a:prstGeom prst="rect">
            <a:avLst/>
          </a:prstGeom>
          <a:noFill/>
        </p:spPr>
        <p:txBody>
          <a:bodyPr wrap="square">
            <a:spAutoFit/>
          </a:bodyPr>
          <a:lstStyle/>
          <a:p>
            <a:pPr>
              <a:spcBef>
                <a:spcPts val="600"/>
              </a:spcBef>
              <a:buNone/>
            </a:pPr>
            <a:r>
              <a:rPr lang="pt-BR" sz="2200" dirty="0">
                <a:solidFill>
                  <a:srgbClr val="333333"/>
                </a:solidFill>
                <a:effectLst/>
                <a:latin typeface="Times New Roman" panose="02020603050405020304" pitchFamily="18" charset="0"/>
                <a:ea typeface="Batang" panose="02030600000101010101" pitchFamily="18" charset="-127"/>
              </a:rPr>
              <a:t> </a:t>
            </a:r>
            <a:r>
              <a:rPr lang="pt-BR" sz="2200" b="1" dirty="0">
                <a:solidFill>
                  <a:srgbClr val="333333"/>
                </a:solidFill>
                <a:effectLst/>
                <a:latin typeface="Times New Roman" panose="02020603050405020304" pitchFamily="18" charset="0"/>
                <a:ea typeface="Batang" panose="02030600000101010101" pitchFamily="18" charset="-127"/>
              </a:rPr>
              <a:t>1.2. Nguồn thông tin phục vụ quản lý doanh nghiệp	</a:t>
            </a:r>
            <a:endParaRPr lang="en-US" sz="2200" b="1" dirty="0">
              <a:effectLst/>
              <a:latin typeface="Times New Roman" panose="02020603050405020304" pitchFamily="18" charset="0"/>
              <a:ea typeface="Batang" panose="02030600000101010101" pitchFamily="18" charset="-127"/>
            </a:endParaRPr>
          </a:p>
          <a:p>
            <a:pPr algn="just">
              <a:spcBef>
                <a:spcPts val="600"/>
              </a:spcBef>
              <a:buNone/>
            </a:pPr>
            <a:r>
              <a:rPr lang="pt-BR" sz="2200" dirty="0">
                <a:solidFill>
                  <a:srgbClr val="333333"/>
                </a:solidFill>
                <a:effectLst/>
                <a:latin typeface="Times New Roman" panose="02020603050405020304" pitchFamily="18" charset="0"/>
                <a:ea typeface="Batang" panose="02030600000101010101" pitchFamily="18" charset="-127"/>
              </a:rPr>
              <a:t>	Để có thông tin phục vụ cho công tác quản lý doanh nghiệp người ta có thể thu thập từ 2 nguồn thông tin:</a:t>
            </a:r>
            <a:endParaRPr lang="en-US" sz="2200" dirty="0">
              <a:effectLst/>
              <a:latin typeface="Times New Roman" panose="02020603050405020304" pitchFamily="18" charset="0"/>
              <a:ea typeface="Batang" panose="02030600000101010101" pitchFamily="18" charset="-127"/>
            </a:endParaRPr>
          </a:p>
          <a:p>
            <a:pPr>
              <a:spcBef>
                <a:spcPts val="600"/>
              </a:spcBef>
              <a:buNone/>
            </a:pPr>
            <a:r>
              <a:rPr lang="pt-BR" sz="2200" dirty="0">
                <a:solidFill>
                  <a:srgbClr val="333333"/>
                </a:solidFill>
                <a:effectLst/>
                <a:latin typeface="Times New Roman" panose="02020603050405020304" pitchFamily="18" charset="0"/>
                <a:ea typeface="Batang" panose="02030600000101010101" pitchFamily="18" charset="-127"/>
              </a:rPr>
              <a:t>	+ Nguồn thông tin mà doanh nghiệp phải tự tổ chức thu thập kịp thời.</a:t>
            </a:r>
            <a:endParaRPr lang="en-US" sz="2200" dirty="0">
              <a:effectLst/>
              <a:latin typeface="Times New Roman" panose="02020603050405020304" pitchFamily="18" charset="0"/>
              <a:ea typeface="Batang" panose="02030600000101010101" pitchFamily="18" charset="-127"/>
            </a:endParaRPr>
          </a:p>
          <a:p>
            <a:pPr algn="just">
              <a:spcBef>
                <a:spcPts val="600"/>
              </a:spcBef>
              <a:buNone/>
            </a:pPr>
            <a:r>
              <a:rPr lang="pt-BR" sz="2200" dirty="0">
                <a:solidFill>
                  <a:srgbClr val="333333"/>
                </a:solidFill>
                <a:effectLst/>
                <a:latin typeface="Times New Roman" panose="02020603050405020304" pitchFamily="18" charset="0"/>
                <a:ea typeface="Batang" panose="02030600000101010101" pitchFamily="18" charset="-127"/>
              </a:rPr>
              <a:t>	Xuất phát từ nhu cầu thực tế trong quá trình quản lý mà doanh nghiệp tự tổ chức  thu thập thông tin.</a:t>
            </a:r>
            <a:endParaRPr lang="en-US" sz="2200" dirty="0">
              <a:effectLst/>
              <a:latin typeface="Times New Roman" panose="02020603050405020304" pitchFamily="18" charset="0"/>
              <a:ea typeface="Batang" panose="02030600000101010101" pitchFamily="18" charset="-127"/>
            </a:endParaRPr>
          </a:p>
          <a:p>
            <a:pPr algn="just">
              <a:spcBef>
                <a:spcPts val="600"/>
              </a:spcBef>
              <a:buNone/>
            </a:pPr>
            <a:r>
              <a:rPr lang="pt-BR" sz="2200" dirty="0">
                <a:solidFill>
                  <a:srgbClr val="333333"/>
                </a:solidFill>
                <a:effectLst/>
                <a:latin typeface="Times New Roman" panose="02020603050405020304" pitchFamily="18" charset="0"/>
                <a:ea typeface="Batang" panose="02030600000101010101" pitchFamily="18" charset="-127"/>
              </a:rPr>
              <a:t>	Nếu là thông tin trong phạm vi doanh nghiệp thì doanh nghiệp có thể tổ chức ghi chép ban đầu để thông tin hoặc tự tổ chức điều tra thống kê (điều tra toàn bộ hoặc điều tra không toàn bộ).</a:t>
            </a:r>
            <a:endParaRPr lang="en-US" sz="2200" dirty="0">
              <a:effectLst/>
              <a:latin typeface="Times New Roman" panose="02020603050405020304" pitchFamily="18" charset="0"/>
              <a:ea typeface="Batang" panose="02030600000101010101" pitchFamily="18" charset="-127"/>
            </a:endParaRPr>
          </a:p>
          <a:p>
            <a:pPr algn="just">
              <a:spcBef>
                <a:spcPts val="600"/>
              </a:spcBef>
              <a:buNone/>
            </a:pPr>
            <a:r>
              <a:rPr lang="pt-BR" sz="2200" dirty="0">
                <a:solidFill>
                  <a:srgbClr val="333333"/>
                </a:solidFill>
                <a:effectLst/>
                <a:latin typeface="Times New Roman" panose="02020603050405020304" pitchFamily="18" charset="0"/>
                <a:ea typeface="Batang" panose="02030600000101010101" pitchFamily="18" charset="-127"/>
              </a:rPr>
              <a:t>	Thông tin ngoài phạm vi doanh nghiệp thì doanh nghiệp phải chức điều tra thống kê hoặc mua lại thông tin của các cơ quan có liên quan.</a:t>
            </a:r>
            <a:endParaRPr lang="en-US" sz="2200" dirty="0">
              <a:effectLst/>
              <a:latin typeface="Times New Roman" panose="02020603050405020304" pitchFamily="18" charset="0"/>
              <a:ea typeface="Batang" panose="02030600000101010101" pitchFamily="18" charset="-127"/>
            </a:endParaRPr>
          </a:p>
          <a:p>
            <a:pPr>
              <a:spcBef>
                <a:spcPts val="600"/>
              </a:spcBef>
              <a:buNone/>
            </a:pPr>
            <a:r>
              <a:rPr lang="pt-BR" sz="2200" dirty="0">
                <a:solidFill>
                  <a:srgbClr val="333333"/>
                </a:solidFill>
                <a:effectLst/>
                <a:latin typeface="Times New Roman" panose="02020603050405020304" pitchFamily="18" charset="0"/>
                <a:ea typeface="Batang" panose="02030600000101010101" pitchFamily="18" charset="-127"/>
              </a:rPr>
              <a:t>	+ Nguồn thông tin sẵn có.</a:t>
            </a:r>
            <a:endParaRPr lang="en-US" sz="2200" dirty="0">
              <a:effectLst/>
              <a:latin typeface="Times New Roman" panose="02020603050405020304" pitchFamily="18" charset="0"/>
              <a:ea typeface="Batang" panose="02030600000101010101" pitchFamily="18" charset="-127"/>
            </a:endParaRPr>
          </a:p>
          <a:p>
            <a:pPr algn="just">
              <a:spcBef>
                <a:spcPts val="600"/>
              </a:spcBef>
              <a:buNone/>
            </a:pPr>
            <a:r>
              <a:rPr lang="pt-BR" sz="2200" dirty="0">
                <a:solidFill>
                  <a:srgbClr val="333333"/>
                </a:solidFill>
                <a:effectLst/>
                <a:latin typeface="Times New Roman" panose="02020603050405020304" pitchFamily="18" charset="0"/>
                <a:ea typeface="Batang" panose="02030600000101010101" pitchFamily="18" charset="-127"/>
              </a:rPr>
              <a:t>	</a:t>
            </a:r>
            <a:r>
              <a:rPr lang="pt-BR" sz="2200" spc="-30" dirty="0">
                <a:solidFill>
                  <a:srgbClr val="333333"/>
                </a:solidFill>
                <a:effectLst/>
                <a:latin typeface="Times New Roman" panose="02020603050405020304" pitchFamily="18" charset="0"/>
                <a:ea typeface="Batang" panose="02030600000101010101" pitchFamily="18" charset="-127"/>
              </a:rPr>
              <a:t>Đó là các thông tin loan truyền trên các phương tiện thông tin đại chúng: radio, truyền hình, sách báo, niên gián thống kê, thị trường chứng khoán, thông tin quảng cáo, hội chợ</a:t>
            </a:r>
            <a:r>
              <a:rPr lang="pt-BR" sz="2200" spc="-30" dirty="0">
                <a:solidFill>
                  <a:srgbClr val="333333"/>
                </a:solidFill>
                <a:effectLst/>
                <a:latin typeface="Arial" panose="020B0604020202020204" pitchFamily="34" charset="0"/>
                <a:ea typeface="Batang" panose="02030600000101010101" pitchFamily="18" charset="-127"/>
              </a:rPr>
              <a:t>…</a:t>
            </a:r>
            <a:r>
              <a:rPr lang="pt-BR" sz="2200" spc="-30" dirty="0">
                <a:solidFill>
                  <a:srgbClr val="333333"/>
                </a:solidFill>
                <a:effectLst/>
                <a:latin typeface="Times New Roman" panose="02020603050405020304" pitchFamily="18" charset="0"/>
                <a:ea typeface="Batang" panose="02030600000101010101" pitchFamily="18" charset="-127"/>
              </a:rPr>
              <a:t>.</a:t>
            </a:r>
            <a:endParaRPr lang="en-US" sz="2200" dirty="0"/>
          </a:p>
        </p:txBody>
      </p:sp>
    </p:spTree>
    <p:extLst>
      <p:ext uri="{BB962C8B-B14F-4D97-AF65-F5344CB8AC3E}">
        <p14:creationId xmlns:p14="http://schemas.microsoft.com/office/powerpoint/2010/main" val="24085714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7BCC8BC-C661-D26C-14CB-34C23EA0D973}"/>
              </a:ext>
            </a:extLst>
          </p:cNvPr>
          <p:cNvSpPr txBox="1"/>
          <p:nvPr/>
        </p:nvSpPr>
        <p:spPr>
          <a:xfrm>
            <a:off x="881742" y="496064"/>
            <a:ext cx="7968343" cy="430887"/>
          </a:xfrm>
          <a:prstGeom prst="rect">
            <a:avLst/>
          </a:prstGeom>
          <a:noFill/>
        </p:spPr>
        <p:txBody>
          <a:bodyPr wrap="square">
            <a:spAutoFit/>
          </a:bodyPr>
          <a:lstStyle/>
          <a:p>
            <a:r>
              <a:rPr lang="pt-BR" sz="2200" b="1" dirty="0">
                <a:solidFill>
                  <a:srgbClr val="333333"/>
                </a:solidFill>
                <a:effectLst/>
                <a:latin typeface="Times New Roman" panose="02020603050405020304" pitchFamily="18" charset="0"/>
                <a:ea typeface="Batang" panose="02030600000101010101" pitchFamily="18" charset="-127"/>
              </a:rPr>
              <a:t>2. Đối tượng và phạm vi nghiên cứu của thống kê doanh nghiệp</a:t>
            </a:r>
            <a:endParaRPr lang="en-US" sz="2200" dirty="0"/>
          </a:p>
        </p:txBody>
      </p:sp>
      <p:sp>
        <p:nvSpPr>
          <p:cNvPr id="8" name="TextBox 7">
            <a:extLst>
              <a:ext uri="{FF2B5EF4-FFF2-40B4-BE49-F238E27FC236}">
                <a16:creationId xmlns:a16="http://schemas.microsoft.com/office/drawing/2014/main" id="{DFC907AD-AA09-BC20-AA24-E81BB1753F9C}"/>
              </a:ext>
            </a:extLst>
          </p:cNvPr>
          <p:cNvSpPr txBox="1"/>
          <p:nvPr/>
        </p:nvSpPr>
        <p:spPr>
          <a:xfrm>
            <a:off x="881742" y="1227968"/>
            <a:ext cx="10635343" cy="3477875"/>
          </a:xfrm>
          <a:prstGeom prst="rect">
            <a:avLst/>
          </a:prstGeom>
          <a:noFill/>
        </p:spPr>
        <p:txBody>
          <a:bodyPr wrap="square">
            <a:spAutoFit/>
          </a:bodyPr>
          <a:lstStyle/>
          <a:p>
            <a:pPr>
              <a:buNone/>
            </a:pPr>
            <a:r>
              <a:rPr lang="en-US" sz="2200" b="1" dirty="0" err="1">
                <a:latin typeface="Times New Roman" panose="02020603050405020304" pitchFamily="18" charset="0"/>
                <a:cs typeface="Times New Roman" panose="02020603050405020304" pitchFamily="18" charset="0"/>
              </a:rPr>
              <a:t>Đối</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tượng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nghiên</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cứu</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của</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thống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kê</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doanh</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nghiệp</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là</a:t>
            </a:r>
            <a:r>
              <a:rPr lang="en-US" sz="2200" b="1" dirty="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a:p>
            <a:pPr>
              <a:buNone/>
            </a:pPr>
            <a:r>
              <a:rPr lang="en-US" sz="2200" b="1" dirty="0" err="1">
                <a:latin typeface="Times New Roman" panose="02020603050405020304" pitchFamily="18" charset="0"/>
                <a:cs typeface="Times New Roman" panose="02020603050405020304" pitchFamily="18" charset="0"/>
              </a:rPr>
              <a:t>Mặt</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lượng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trong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mối</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liên</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hệ</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mật</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thiết</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với</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mặt</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chất</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của</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các</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hiện</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tượng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kinh</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tế</a:t>
            </a:r>
            <a:r>
              <a:rPr lang="en-US" sz="2200" b="1" dirty="0">
                <a:latin typeface="Times New Roman" panose="02020603050405020304" pitchFamily="18" charset="0"/>
                <a:cs typeface="Times New Roman" panose="02020603050405020304" pitchFamily="18" charset="0"/>
              </a:rPr>
              <a:t> – </a:t>
            </a:r>
            <a:r>
              <a:rPr lang="en-US" sz="2200" b="1" dirty="0" err="1">
                <a:latin typeface="Times New Roman" panose="02020603050405020304" pitchFamily="18" charset="0"/>
                <a:cs typeface="Times New Roman" panose="02020603050405020304" pitchFamily="18" charset="0"/>
              </a:rPr>
              <a:t>tài</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chính</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diễn</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ra</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trong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quá</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trình</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tái</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sản</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xuất</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của</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doanh</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nghiệp</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trong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điều</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kiện</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thời</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gian</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và</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không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gian</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cụ</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thể</a:t>
            </a:r>
            <a:r>
              <a:rPr lang="en-US" sz="2200" b="1" dirty="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a:p>
            <a:pPr>
              <a:buNone/>
            </a:pPr>
            <a:r>
              <a:rPr lang="en-US" sz="2200" b="1" dirty="0">
                <a:latin typeface="Times New Roman" panose="02020603050405020304" pitchFamily="18" charset="0"/>
                <a:cs typeface="Times New Roman" panose="02020603050405020304" pitchFamily="18" charset="0"/>
              </a:rPr>
              <a:t>Qua </a:t>
            </a:r>
            <a:r>
              <a:rPr lang="en-US" sz="2200" b="1" dirty="0" err="1">
                <a:latin typeface="Times New Roman" panose="02020603050405020304" pitchFamily="18" charset="0"/>
                <a:cs typeface="Times New Roman" panose="02020603050405020304" pitchFamily="18" charset="0"/>
              </a:rPr>
              <a:t>đó</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nhằm</a:t>
            </a:r>
            <a:r>
              <a:rPr lang="en-US" sz="2200" b="1" dirty="0">
                <a:latin typeface="Times New Roman" panose="02020603050405020304" pitchFamily="18" charset="0"/>
                <a:cs typeface="Times New Roman" panose="02020603050405020304" pitchFamily="18" charset="0"/>
              </a:rPr>
              <a:t>:</a:t>
            </a:r>
          </a:p>
          <a:p>
            <a:pPr>
              <a:buFont typeface="Arial" panose="020B0604020202020204" pitchFamily="34" charset="0"/>
              <a:buChar char="•"/>
            </a:pPr>
            <a:r>
              <a:rPr lang="en-US" sz="2200" dirty="0" err="1">
                <a:latin typeface="Times New Roman" panose="02020603050405020304" pitchFamily="18" charset="0"/>
                <a:cs typeface="Times New Roman" panose="02020603050405020304" pitchFamily="18" charset="0"/>
              </a:rPr>
              <a:t>Phản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ánh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quy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mô</a:t>
            </a:r>
            <a:r>
              <a:rPr lang="en-US" sz="2200" dirty="0">
                <a:latin typeface="Times New Roman" panose="02020603050405020304" pitchFamily="18" charset="0"/>
                <a:cs typeface="Times New Roman" panose="02020603050405020304" pitchFamily="18" charset="0"/>
              </a:rPr>
              <a:t>. </a:t>
            </a:r>
          </a:p>
          <a:p>
            <a:pPr>
              <a:buFont typeface="Arial" panose="020B0604020202020204" pitchFamily="34" charset="0"/>
              <a:buChar char="•"/>
            </a:pPr>
            <a:r>
              <a:rPr lang="en-US" sz="2200" dirty="0" err="1">
                <a:latin typeface="Times New Roman" panose="02020603050405020304" pitchFamily="18" charset="0"/>
                <a:cs typeface="Times New Roman" panose="02020603050405020304" pitchFamily="18" charset="0"/>
              </a:rPr>
              <a:t>Phản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ánh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cơ</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cấu</a:t>
            </a:r>
            <a:r>
              <a:rPr lang="en-US" sz="2200" dirty="0">
                <a:latin typeface="Times New Roman" panose="02020603050405020304" pitchFamily="18" charset="0"/>
                <a:cs typeface="Times New Roman" panose="02020603050405020304" pitchFamily="18" charset="0"/>
              </a:rPr>
              <a:t>. </a:t>
            </a:r>
          </a:p>
          <a:p>
            <a:pPr>
              <a:buFont typeface="Arial" panose="020B0604020202020204" pitchFamily="34" charset="0"/>
              <a:buChar char="•"/>
            </a:pPr>
            <a:r>
              <a:rPr lang="en-US" sz="2200" dirty="0" err="1">
                <a:latin typeface="Times New Roman" panose="02020603050405020304" pitchFamily="18" charset="0"/>
                <a:cs typeface="Times New Roman" panose="02020603050405020304" pitchFamily="18" charset="0"/>
              </a:rPr>
              <a:t>Phản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ánh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sự</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biến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động</a:t>
            </a:r>
            <a:r>
              <a:rPr lang="en-US" sz="2200" dirty="0">
                <a:latin typeface="Times New Roman" panose="02020603050405020304" pitchFamily="18" charset="0"/>
                <a:cs typeface="Times New Roman" panose="02020603050405020304" pitchFamily="18" charset="0"/>
              </a:rPr>
              <a:t>. </a:t>
            </a:r>
          </a:p>
          <a:p>
            <a:pPr>
              <a:buFont typeface="Arial" panose="020B0604020202020204" pitchFamily="34" charset="0"/>
              <a:buChar char="•"/>
            </a:pPr>
            <a:r>
              <a:rPr lang="en-US" sz="2200" dirty="0" err="1">
                <a:latin typeface="Times New Roman" panose="02020603050405020304" pitchFamily="18" charset="0"/>
                <a:cs typeface="Times New Roman" panose="02020603050405020304" pitchFamily="18" charset="0"/>
              </a:rPr>
              <a:t>Phát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hiện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bản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chất</a:t>
            </a:r>
            <a:r>
              <a:rPr lang="en-US" sz="2200" dirty="0">
                <a:latin typeface="Times New Roman" panose="02020603050405020304" pitchFamily="18" charset="0"/>
                <a:cs typeface="Times New Roman" panose="02020603050405020304" pitchFamily="18" charset="0"/>
              </a:rPr>
              <a:t>. </a:t>
            </a:r>
          </a:p>
          <a:p>
            <a:pPr>
              <a:buFont typeface="Arial" panose="020B0604020202020204" pitchFamily="34" charset="0"/>
              <a:buChar char="•"/>
            </a:pPr>
            <a:r>
              <a:rPr lang="en-US" sz="2200" dirty="0" err="1">
                <a:latin typeface="Times New Roman" panose="02020603050405020304" pitchFamily="18" charset="0"/>
                <a:cs typeface="Times New Roman" panose="02020603050405020304" pitchFamily="18" charset="0"/>
              </a:rPr>
              <a:t>Xác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định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tính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quy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luật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hiện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tượng</a:t>
            </a:r>
            <a:r>
              <a:rPr lang="en-US" sz="22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7262645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FFDE31A-6AC9-D1B8-E1DC-D5B43DA6A8E1}"/>
              </a:ext>
            </a:extLst>
          </p:cNvPr>
          <p:cNvSpPr txBox="1"/>
          <p:nvPr/>
        </p:nvSpPr>
        <p:spPr>
          <a:xfrm>
            <a:off x="936171" y="635284"/>
            <a:ext cx="10319657" cy="892552"/>
          </a:xfrm>
          <a:prstGeom prst="rect">
            <a:avLst/>
          </a:prstGeom>
          <a:noFill/>
        </p:spPr>
        <p:txBody>
          <a:bodyPr wrap="square">
            <a:spAutoFit/>
          </a:bodyPr>
          <a:lstStyle/>
          <a:p>
            <a:pPr algn="ctr">
              <a:buNone/>
            </a:pPr>
            <a:r>
              <a:rPr lang="en-US" sz="2600" b="1" dirty="0">
                <a:latin typeface="Times New Roman" panose="02020603050405020304" pitchFamily="18" charset="0"/>
                <a:cs typeface="Times New Roman" panose="02020603050405020304" pitchFamily="18" charset="0"/>
              </a:rPr>
              <a:t>MỐI QUAN HỆ GIỮA MẶT LƯỢNG VÀ MẶT CHẤT</a:t>
            </a:r>
          </a:p>
          <a:p>
            <a:pPr algn="ctr">
              <a:buNone/>
            </a:pPr>
            <a:endParaRPr lang="en-US" sz="2600" b="1"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028CFEF0-1FE3-91A4-2489-D52B02835131}"/>
              </a:ext>
            </a:extLst>
          </p:cNvPr>
          <p:cNvSpPr txBox="1"/>
          <p:nvPr/>
        </p:nvSpPr>
        <p:spPr>
          <a:xfrm>
            <a:off x="936171" y="1622869"/>
            <a:ext cx="9601201" cy="4324261"/>
          </a:xfrm>
          <a:prstGeom prst="rect">
            <a:avLst/>
          </a:prstGeom>
          <a:noFill/>
        </p:spPr>
        <p:txBody>
          <a:bodyPr wrap="square">
            <a:spAutoFit/>
          </a:bodyPr>
          <a:lstStyle/>
          <a:p>
            <a:pPr>
              <a:buNone/>
            </a:pPr>
            <a:r>
              <a:rPr lang="en-US" sz="2500" b="1" dirty="0" err="1">
                <a:latin typeface="Times New Roman" panose="02020603050405020304" pitchFamily="18" charset="0"/>
                <a:cs typeface="Times New Roman" panose="02020603050405020304" pitchFamily="18" charset="0"/>
              </a:rPr>
              <a:t>Mặt</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lượng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và</a:t>
            </a:r>
            <a:r>
              <a:rPr lang="en-US" sz="2500"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mặt</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chất</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của</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hiện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tượng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kinh</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tế</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không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thể</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tách</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rời</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nhau</a:t>
            </a:r>
            <a:r>
              <a:rPr lang="en-US" sz="2500" dirty="0">
                <a:latin typeface="Times New Roman" panose="02020603050405020304" pitchFamily="18" charset="0"/>
                <a:cs typeface="Times New Roman" panose="02020603050405020304" pitchFamily="18" charset="0"/>
              </a:rPr>
              <a:t>.</a:t>
            </a:r>
          </a:p>
          <a:p>
            <a:pPr>
              <a:buNone/>
            </a:pPr>
            <a:r>
              <a:rPr lang="en-US" sz="2500" dirty="0" err="1">
                <a:latin typeface="Times New Roman" panose="02020603050405020304" pitchFamily="18" charset="0"/>
                <a:cs typeface="Times New Roman" panose="02020603050405020304" pitchFamily="18" charset="0"/>
              </a:rPr>
              <a:t>Thống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kê</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doanh</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nghiệp</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tập</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trung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nghiên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cứu</a:t>
            </a:r>
            <a:r>
              <a:rPr lang="en-US" sz="2500"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mặt</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lượng</a:t>
            </a:r>
            <a:r>
              <a:rPr lang="en-US" sz="2500" dirty="0">
                <a:latin typeface="Times New Roman" panose="02020603050405020304" pitchFamily="18" charset="0"/>
                <a:cs typeface="Times New Roman" panose="02020603050405020304" pitchFamily="18" charset="0"/>
              </a:rPr>
              <a:t>.</a:t>
            </a:r>
          </a:p>
          <a:p>
            <a:pPr>
              <a:buNone/>
            </a:pPr>
            <a:r>
              <a:rPr lang="en-US" sz="2500" dirty="0">
                <a:latin typeface="Times New Roman" panose="02020603050405020304" pitchFamily="18" charset="0"/>
                <a:cs typeface="Times New Roman" panose="02020603050405020304" pitchFamily="18" charset="0"/>
              </a:rPr>
              <a:t>Tuy </a:t>
            </a:r>
            <a:r>
              <a:rPr lang="en-US" sz="2500" dirty="0" err="1">
                <a:latin typeface="Times New Roman" panose="02020603050405020304" pitchFamily="18" charset="0"/>
                <a:cs typeface="Times New Roman" panose="02020603050405020304" pitchFamily="18" charset="0"/>
              </a:rPr>
              <a:t>nhiên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để</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lượng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hóa</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chính</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xác</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cần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hiểu</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rõ</a:t>
            </a:r>
            <a:r>
              <a:rPr lang="en-US" sz="2500" dirty="0">
                <a:latin typeface="Times New Roman" panose="02020603050405020304" pitchFamily="18" charset="0"/>
                <a:cs typeface="Times New Roman" panose="02020603050405020304" pitchFamily="18" charset="0"/>
              </a:rPr>
              <a:t>:</a:t>
            </a:r>
          </a:p>
          <a:p>
            <a:pPr>
              <a:buFont typeface="Arial" panose="020B0604020202020204" pitchFamily="34" charset="0"/>
              <a:buChar char="•"/>
            </a:pPr>
            <a:r>
              <a:rPr lang="en-US" sz="2500" dirty="0" err="1">
                <a:latin typeface="Times New Roman" panose="02020603050405020304" pitchFamily="18" charset="0"/>
                <a:cs typeface="Times New Roman" panose="02020603050405020304" pitchFamily="18" charset="0"/>
              </a:rPr>
              <a:t>Bản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chất</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của</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hiện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tượng</a:t>
            </a:r>
            <a:r>
              <a:rPr lang="en-US" sz="2500" dirty="0">
                <a:latin typeface="Times New Roman" panose="02020603050405020304" pitchFamily="18" charset="0"/>
                <a:cs typeface="Times New Roman" panose="02020603050405020304" pitchFamily="18" charset="0"/>
              </a:rPr>
              <a:t>. </a:t>
            </a:r>
          </a:p>
          <a:p>
            <a:pPr>
              <a:buFont typeface="Arial" panose="020B0604020202020204" pitchFamily="34" charset="0"/>
              <a:buChar char="•"/>
            </a:pPr>
            <a:r>
              <a:rPr lang="en-US" sz="2500" dirty="0" err="1">
                <a:latin typeface="Times New Roman" panose="02020603050405020304" pitchFamily="18" charset="0"/>
                <a:cs typeface="Times New Roman" panose="02020603050405020304" pitchFamily="18" charset="0"/>
              </a:rPr>
              <a:t>Nội</a:t>
            </a:r>
            <a:r>
              <a:rPr lang="en-US" sz="2500" dirty="0">
                <a:latin typeface="Times New Roman" panose="02020603050405020304" pitchFamily="18" charset="0"/>
                <a:cs typeface="Times New Roman" panose="02020603050405020304" pitchFamily="18" charset="0"/>
              </a:rPr>
              <a:t> dung </a:t>
            </a:r>
            <a:r>
              <a:rPr lang="en-US" sz="2500" dirty="0" err="1">
                <a:latin typeface="Times New Roman" panose="02020603050405020304" pitchFamily="18" charset="0"/>
                <a:cs typeface="Times New Roman" panose="02020603050405020304" pitchFamily="18" charset="0"/>
              </a:rPr>
              <a:t>kinh</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tế</a:t>
            </a:r>
            <a:r>
              <a:rPr lang="en-US" sz="2500" dirty="0">
                <a:latin typeface="Times New Roman" panose="02020603050405020304" pitchFamily="18" charset="0"/>
                <a:cs typeface="Times New Roman" panose="02020603050405020304" pitchFamily="18" charset="0"/>
              </a:rPr>
              <a:t>. </a:t>
            </a:r>
          </a:p>
          <a:p>
            <a:pPr>
              <a:buFont typeface="Arial" panose="020B0604020202020204" pitchFamily="34" charset="0"/>
              <a:buChar char="•"/>
            </a:pPr>
            <a:r>
              <a:rPr lang="en-US" sz="2500" dirty="0">
                <a:latin typeface="Times New Roman" panose="02020603050405020304" pitchFamily="18" charset="0"/>
                <a:cs typeface="Times New Roman" panose="02020603050405020304" pitchFamily="18" charset="0"/>
              </a:rPr>
              <a:t>Quy </a:t>
            </a:r>
            <a:r>
              <a:rPr lang="en-US" sz="2500" dirty="0" err="1">
                <a:latin typeface="Times New Roman" panose="02020603050405020304" pitchFamily="18" charset="0"/>
                <a:cs typeface="Times New Roman" panose="02020603050405020304" pitchFamily="18" charset="0"/>
              </a:rPr>
              <a:t>luật</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phát</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triển</a:t>
            </a:r>
            <a:r>
              <a:rPr lang="en-US" sz="2500" dirty="0">
                <a:latin typeface="Times New Roman" panose="02020603050405020304" pitchFamily="18" charset="0"/>
                <a:cs typeface="Times New Roman" panose="02020603050405020304" pitchFamily="18" charset="0"/>
              </a:rPr>
              <a:t>. </a:t>
            </a:r>
          </a:p>
          <a:p>
            <a:pPr>
              <a:buNone/>
            </a:pPr>
            <a:r>
              <a:rPr lang="en-US" sz="2500" b="1" dirty="0" err="1">
                <a:latin typeface="Times New Roman" panose="02020603050405020304" pitchFamily="18" charset="0"/>
                <a:cs typeface="Times New Roman" panose="02020603050405020304" pitchFamily="18" charset="0"/>
              </a:rPr>
              <a:t>Ví</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dụ</a:t>
            </a:r>
            <a:r>
              <a:rPr lang="en-US" sz="2500" b="1" dirty="0">
                <a:latin typeface="Times New Roman" panose="02020603050405020304" pitchFamily="18" charset="0"/>
                <a:cs typeface="Times New Roman" panose="02020603050405020304" pitchFamily="18" charset="0"/>
              </a:rPr>
              <a:t>:</a:t>
            </a:r>
          </a:p>
          <a:p>
            <a:pPr>
              <a:buNone/>
            </a:pPr>
            <a:r>
              <a:rPr lang="en-US" sz="2500" dirty="0" err="1">
                <a:latin typeface="Times New Roman" panose="02020603050405020304" pitchFamily="18" charset="0"/>
                <a:cs typeface="Times New Roman" panose="02020603050405020304" pitchFamily="18" charset="0"/>
              </a:rPr>
              <a:t>Muốn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thống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kê</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chính</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xác</a:t>
            </a:r>
            <a:r>
              <a:rPr lang="en-US" sz="2500" dirty="0">
                <a:latin typeface="Times New Roman" panose="02020603050405020304" pitchFamily="18" charset="0"/>
                <a:cs typeface="Times New Roman" panose="02020603050405020304" pitchFamily="18" charset="0"/>
              </a:rPr>
              <a:t>:</a:t>
            </a:r>
          </a:p>
          <a:p>
            <a:pPr>
              <a:buFont typeface="Arial" panose="020B0604020202020204" pitchFamily="34" charset="0"/>
              <a:buChar char="•"/>
            </a:pPr>
            <a:r>
              <a:rPr lang="en-US" sz="2500" dirty="0" err="1">
                <a:latin typeface="Times New Roman" panose="02020603050405020304" pitchFamily="18" charset="0"/>
                <a:cs typeface="Times New Roman" panose="02020603050405020304" pitchFamily="18" charset="0"/>
              </a:rPr>
              <a:t>Tổng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quỹ</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tiền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lương</a:t>
            </a:r>
            <a:r>
              <a:rPr lang="en-US" sz="2500" dirty="0">
                <a:latin typeface="Times New Roman" panose="02020603050405020304" pitchFamily="18" charset="0"/>
                <a:cs typeface="Times New Roman" panose="02020603050405020304" pitchFamily="18" charset="0"/>
              </a:rPr>
              <a:t>. </a:t>
            </a:r>
          </a:p>
          <a:p>
            <a:pPr>
              <a:buFont typeface="Arial" panose="020B0604020202020204" pitchFamily="34" charset="0"/>
              <a:buChar char="•"/>
            </a:pPr>
            <a:r>
              <a:rPr lang="en-US" sz="2500" dirty="0" err="1">
                <a:latin typeface="Times New Roman" panose="02020603050405020304" pitchFamily="18" charset="0"/>
                <a:cs typeface="Times New Roman" panose="02020603050405020304" pitchFamily="18" charset="0"/>
              </a:rPr>
              <a:t>Tổng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giá</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thành</a:t>
            </a:r>
            <a:r>
              <a:rPr lang="en-US" sz="2500" dirty="0">
                <a:latin typeface="Times New Roman" panose="02020603050405020304" pitchFamily="18" charset="0"/>
                <a:cs typeface="Times New Roman" panose="02020603050405020304" pitchFamily="18" charset="0"/>
              </a:rPr>
              <a:t>. </a:t>
            </a:r>
          </a:p>
          <a:p>
            <a:pPr>
              <a:buNone/>
            </a:pP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Cần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hiểu</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rõ</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bản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chất</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của</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tiền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lương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và</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giá</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thành</a:t>
            </a:r>
            <a:endParaRPr lang="en-US" sz="25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009493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123</TotalTime>
  <Words>5139</Words>
  <Application>Microsoft Office PowerPoint</Application>
  <PresentationFormat>Widescreen</PresentationFormat>
  <Paragraphs>275</Paragraphs>
  <Slides>49</Slides>
  <Notes>1</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49</vt:i4>
      </vt:variant>
    </vt:vector>
  </HeadingPairs>
  <TitlesOfParts>
    <vt:vector size="58" baseType="lpstr">
      <vt:lpstr>.VnTime</vt:lpstr>
      <vt:lpstr>Arial</vt:lpstr>
      <vt:lpstr>Calibri</vt:lpstr>
      <vt:lpstr>Calibri Light</vt:lpstr>
      <vt:lpstr>Symbol</vt:lpstr>
      <vt:lpstr>Times New Roman</vt:lpstr>
      <vt:lpstr>Verdana</vt:lpstr>
      <vt:lpstr>Office Theme</vt:lpstr>
      <vt:lpstr>MathType 7.0 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Administrator</dc:creator>
  <cp:lastModifiedBy>Administrator</cp:lastModifiedBy>
  <cp:revision>53</cp:revision>
  <dcterms:created xsi:type="dcterms:W3CDTF">2026-07-24T02:08:43Z</dcterms:created>
  <dcterms:modified xsi:type="dcterms:W3CDTF">2026-07-26T08:10:35Z</dcterms:modified>
</cp:coreProperties>
</file>