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04"/>
  </p:notesMasterIdLst>
  <p:sldIdLst>
    <p:sldId id="315" r:id="rId4"/>
    <p:sldId id="257" r:id="rId5"/>
    <p:sldId id="258" r:id="rId6"/>
    <p:sldId id="259" r:id="rId7"/>
    <p:sldId id="260" r:id="rId8"/>
    <p:sldId id="261"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256" r:id="rId25"/>
    <p:sldId id="331" r:id="rId26"/>
    <p:sldId id="332" r:id="rId27"/>
    <p:sldId id="333" r:id="rId28"/>
    <p:sldId id="334" r:id="rId29"/>
    <p:sldId id="335"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2" r:id="rId71"/>
    <p:sldId id="353" r:id="rId72"/>
    <p:sldId id="354" r:id="rId73"/>
    <p:sldId id="355" r:id="rId74"/>
    <p:sldId id="356" r:id="rId75"/>
    <p:sldId id="357" r:id="rId76"/>
    <p:sldId id="358" r:id="rId77"/>
    <p:sldId id="359" r:id="rId78"/>
    <p:sldId id="360" r:id="rId79"/>
    <p:sldId id="361" r:id="rId80"/>
    <p:sldId id="362" r:id="rId81"/>
    <p:sldId id="363" r:id="rId82"/>
    <p:sldId id="364" r:id="rId83"/>
    <p:sldId id="286" r:id="rId84"/>
    <p:sldId id="287" r:id="rId85"/>
    <p:sldId id="288" r:id="rId86"/>
    <p:sldId id="289" r:id="rId87"/>
    <p:sldId id="290" r:id="rId88"/>
    <p:sldId id="300" r:id="rId89"/>
    <p:sldId id="302" r:id="rId90"/>
    <p:sldId id="303" r:id="rId91"/>
    <p:sldId id="312" r:id="rId92"/>
    <p:sldId id="311" r:id="rId93"/>
    <p:sldId id="313" r:id="rId94"/>
    <p:sldId id="314" r:id="rId95"/>
    <p:sldId id="365" r:id="rId96"/>
    <p:sldId id="366" r:id="rId97"/>
    <p:sldId id="367" r:id="rId98"/>
    <p:sldId id="368" r:id="rId99"/>
    <p:sldId id="369" r:id="rId100"/>
    <p:sldId id="370" r:id="rId101"/>
    <p:sldId id="371" r:id="rId102"/>
    <p:sldId id="372" r:id="rId10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2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07" Type="http://schemas.openxmlformats.org/officeDocument/2006/relationships/theme" Target="theme/theme1.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CF2DB-3256-4AE2-AFF1-0536DDE536D8}" type="datetimeFigureOut">
              <a:rPr lang="en-US" smtClean="0"/>
              <a:t>26/7/2026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4AC1-58AA-4FBE-B6AB-65B5E9E036FF}" type="slidenum">
              <a:rPr lang="en-US" smtClean="0"/>
              <a:t>‹#›</a:t>
            </a:fld>
            <a:endParaRPr lang="en-US"/>
          </a:p>
        </p:txBody>
      </p:sp>
    </p:spTree>
    <p:extLst>
      <p:ext uri="{BB962C8B-B14F-4D97-AF65-F5344CB8AC3E}">
        <p14:creationId xmlns:p14="http://schemas.microsoft.com/office/powerpoint/2010/main" val="43652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4AC1-58AA-4FBE-B6AB-65B5E9E036FF}" type="slidenum">
              <a:rPr lang="en-US" smtClean="0"/>
              <a:t>3</a:t>
            </a:fld>
            <a:endParaRPr lang="en-US"/>
          </a:p>
        </p:txBody>
      </p:sp>
    </p:spTree>
    <p:extLst>
      <p:ext uri="{BB962C8B-B14F-4D97-AF65-F5344CB8AC3E}">
        <p14:creationId xmlns:p14="http://schemas.microsoft.com/office/powerpoint/2010/main" val="100825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8252BB-2791-4E4A-97BC-6F6BCEAECF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885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B4F5-E219-E94C-99B0-0A702D4BAB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FA4ABB-E48C-BDDB-A129-B8FBF79CF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758E61-D4BA-4DDF-F035-89BE7EC1BEEF}"/>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50E6AAD-8D7D-D514-FA65-AE3BC8D06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8CA05-93F8-D323-726D-131DCB2AA2BB}"/>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85912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C3DC-ACDC-256C-A4C2-401AFE8FED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DD181-F475-6A46-5E7D-E6481100DA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7A9BF-EEB3-52C0-AD04-74015482FC4F}"/>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14D1822D-3908-0F0D-0CED-B056864B33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E87D71-5B87-D9BC-057E-E0402F8BEF9D}"/>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90544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BE5F7-8BAB-2CEA-89B9-6AAF045EF4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C7D093-811F-4E16-632F-01773CD3C6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D073BB-DA73-EC3D-7EAD-489B7416B28C}"/>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BAC5B3CA-0EF3-5C6C-EB34-B9520DEAF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B0C7A-71BB-4EF9-F136-94E0EF0AEF8C}"/>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950206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3503429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500894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3432824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209378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22981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1242344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978605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206314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916C8-AFFF-99BB-0FA1-89B6882145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ABF587-0563-BFEB-8154-702628D2B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FD59FD-8735-0C3B-3317-EB2E83760133}"/>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DB6B937-E4C9-50B3-B9C3-3C075D822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442F0C-0771-076E-0427-5639147556A5}"/>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4291029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4209770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69513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945443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C43A5-D131-9696-8F3B-A88D015AD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F6823F-9704-B0F0-792F-3E599E65E3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946181-7E6D-AD3B-2E96-B1568774F56D}"/>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89CCFDDF-E20F-A1A2-AC93-42FE68CAC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75318E-D992-41F2-6CD1-B36AC65939C7}"/>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449254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1CB9-6115-F3D8-95CD-FAAB12AB3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52E352-59D7-D55F-6068-3B5CFD2F42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D4ECBC-F443-1D96-A673-5C2EDA92B6F9}"/>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1EE37145-904C-D627-1560-31E739A7D4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792B7-24CE-3CA6-4183-1BD2F0204EA4}"/>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839252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FB5D9-BECE-02B7-21D3-D7968C80A1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AAC31E-FF8C-C08F-7647-C6B3F4C5D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9235F8-2468-3A7D-0422-85B3958C96F3}"/>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4E847288-1A30-8C5D-6A31-595C4AE95C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9629B-5A99-D0BE-3322-9E741D7C0F4C}"/>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731769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017E2-8F68-34E5-00D7-E384FA5791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AF436C-7B4D-6A9E-F1BD-EC55FDA842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84EF4A-B280-4234-43C5-18A5AC3AA1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431CFA-DA75-78EB-0E89-7E196C4C5D8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08F9B5AE-9EE9-1105-B4A6-215768416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176DB-1508-0A8C-CD7B-D6D4F518C3BA}"/>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48657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91CB-99BF-AC40-5471-9C0061CEB3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8BE557-7F74-6DD1-EF5F-AFBD5F3A4C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7CE5C2-DB00-DB42-7C9A-755D023AF5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4F870D-88B3-2D8E-48CA-5D671C0905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4DB7F9-C4F6-6755-D660-FDB661A2E5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857A5C-8D3B-2BF5-4310-33C129F760B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8" name="Footer Placeholder 7">
            <a:extLst>
              <a:ext uri="{FF2B5EF4-FFF2-40B4-BE49-F238E27FC236}">
                <a16:creationId xmlns:a16="http://schemas.microsoft.com/office/drawing/2014/main" id="{C76A0B93-3EC5-7A33-9D0B-5402C70346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39F297-5B9C-780E-D48C-56D778C4A49F}"/>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551582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AE96-9BEA-1AF6-79B1-66931DEB1E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CB45F0-4E9F-7413-B2F3-0B776DD82175}"/>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4" name="Footer Placeholder 3">
            <a:extLst>
              <a:ext uri="{FF2B5EF4-FFF2-40B4-BE49-F238E27FC236}">
                <a16:creationId xmlns:a16="http://schemas.microsoft.com/office/drawing/2014/main" id="{D580C065-D9FE-0B9A-2062-2BD2104069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708E28-4CE3-1F78-5962-B4B21AEC4204}"/>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3625875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C9328-8707-35A6-620A-9520FACBD3C8}"/>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3" name="Footer Placeholder 2">
            <a:extLst>
              <a:ext uri="{FF2B5EF4-FFF2-40B4-BE49-F238E27FC236}">
                <a16:creationId xmlns:a16="http://schemas.microsoft.com/office/drawing/2014/main" id="{0624C5BD-8A6B-5E2B-237C-9F0100A41D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5AE834-1F23-3CE0-D9E2-F29C2D27439A}"/>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15641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2298-8577-4C92-185A-996BF8B08D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F20922-A8FF-3983-5B12-AA7D836146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45D891-D86F-3788-A500-0816887411D8}"/>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2C9B7067-3A3B-FBD1-E7E2-3FA22B142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8B34FC-2BB0-6477-BACE-063EA73FDE3F}"/>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9629530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FE986-BD39-7D3B-6399-D6BC27FA9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63EB0E-D8A7-84F7-B748-642FC7A67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0E290D-7202-262A-3109-BEBDDF5BA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668447-D952-C4E4-21CC-2A9BBA28D3DD}"/>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B7CCF3D9-93D8-C2D2-EC28-DBCF611CA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D8040-1B5C-91D8-8AFF-341C2BC4A662}"/>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34542108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BE91-2A10-CD4E-1C04-B2697DEF7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7EE5AE-6A1B-7945-AFA7-4CAFA7036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012453-B65F-F480-5D03-F63391F70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C28BF-8C54-7386-7A8F-6D31FA3C22C7}"/>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131F9639-C67E-27FD-8AA6-C638534360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7D5F74-0030-A0F5-3021-208454061A81}"/>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136979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CC219-CC4B-A3E3-D2B2-00636EC45F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F72D9D-4D9E-67F2-2024-40DCB6F7CB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54E45-98C6-663B-A710-6EC96FD0CCEC}"/>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C7B28B68-5AD9-F48B-A638-8663336F3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C2E16-E501-BB77-64EC-95D16BE66370}"/>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529997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17A19C-4A98-8921-C66C-2F948730C4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38E82D-E534-8B3F-215E-8296CA2A05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B9BF59-811B-7D8B-D2BC-C6F50D56269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B002507B-9F43-CABF-6643-85E03823E8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5308F-D98C-0D0E-DD38-0E5B62CDCB97}"/>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01449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D9790-C926-9AF4-36B5-0A28A66FE0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8C249-052E-F5B1-15FD-9A9A555889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628AB9-04B3-6179-6FD2-4CC31E099D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59A62A-D283-0D84-6C71-E9C452F8B6CC}"/>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063197FF-D172-05A1-4324-A85D59195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43358-30E4-E7DE-3DBB-03344FC43D21}"/>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263721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FBD82-296F-03A5-CC82-0EC5F7ED67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0A95DA-0937-9963-DD30-0C51B31744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709E7B-5F54-17A8-D355-2944406AD3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47CD49-A563-2057-4EAE-627AB57209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B1CC8C-21D3-B9AF-ECAC-AB5B014160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BA5AF6-C4C6-064E-2B02-F4F3E61D866A}"/>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8" name="Footer Placeholder 7">
            <a:extLst>
              <a:ext uri="{FF2B5EF4-FFF2-40B4-BE49-F238E27FC236}">
                <a16:creationId xmlns:a16="http://schemas.microsoft.com/office/drawing/2014/main" id="{296281CA-AFD1-7C8C-DAF5-00AE42E1FB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4E59F8-4C51-81E9-A535-BA36066F6BA8}"/>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968949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49798-AADB-3E6F-177E-03B4D5A3A0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388F5F-ECE2-1664-3885-A6A805B2B907}"/>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4" name="Footer Placeholder 3">
            <a:extLst>
              <a:ext uri="{FF2B5EF4-FFF2-40B4-BE49-F238E27FC236}">
                <a16:creationId xmlns:a16="http://schemas.microsoft.com/office/drawing/2014/main" id="{3752612F-AE71-3A6A-D180-04B4E88138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0133A8-2A1A-9670-B7E9-EF8DCA3947E9}"/>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40571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8944FE-F39A-C5C6-6D86-D56B93323764}"/>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3" name="Footer Placeholder 2">
            <a:extLst>
              <a:ext uri="{FF2B5EF4-FFF2-40B4-BE49-F238E27FC236}">
                <a16:creationId xmlns:a16="http://schemas.microsoft.com/office/drawing/2014/main" id="{921F4C22-F7CE-8BD2-C8BB-DE8EC3C2AF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B7D1EC-3346-0EF2-4BCA-A010DB25772F}"/>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25799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3C11-A13C-0AFE-A86A-19D7FB83A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74AC5D-6F72-62AC-4E65-292609C635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9082D9-BEF5-F926-CFB7-013D017414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33301-EBEB-C04D-D919-AC4324BD7D39}"/>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38F7D501-5050-7F15-4C10-EAB9E6348F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182CB-D97D-5352-0DA3-3FE580230C85}"/>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00293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6A08-8761-5841-B624-5BCF59AA1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C439C4-CF18-6C23-0D43-D0D6FE6807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DDCEF-D0A8-FA19-9CC3-0D96E2849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AE88E0-5945-762C-D745-E2A56B33F3E8}"/>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152B5774-AC1C-5FB4-99D3-11FC9A6F5C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B0DA58-6C3A-F136-87E2-232692184249}"/>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242111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FD4A41-F933-185E-45D9-E46B8F64E5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A79CEC-78EA-CB71-3CDA-736ABA665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8E22F-1038-7A65-A357-9D1491949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6522864-D47C-AE5C-8BD9-453954C50B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5716BB-B3C6-0881-0F73-7976453A15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04AA6E-01B9-4610-9AAB-1D92D9CCFAA7}" type="slidenum">
              <a:rPr lang="en-US" smtClean="0"/>
              <a:t>‹#›</a:t>
            </a:fld>
            <a:endParaRPr lang="en-US"/>
          </a:p>
        </p:txBody>
      </p:sp>
    </p:spTree>
    <p:extLst>
      <p:ext uri="{BB962C8B-B14F-4D97-AF65-F5344CB8AC3E}">
        <p14:creationId xmlns:p14="http://schemas.microsoft.com/office/powerpoint/2010/main" val="301694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200" y="365126"/>
            <a:ext cx="10515600" cy="1325563"/>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838200" y="1825625"/>
            <a:ext cx="10515600" cy="4351338"/>
          </a:xfrm>
          <a:prstGeom prst="rect">
            <a:avLst/>
          </a:prstGeom>
          <a:noFill/>
          <a:ln w="9525">
            <a:noFill/>
          </a:ln>
        </p:spPr>
        <p:txBody>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lstStyle>
            <a:lvl1pPr algn="r">
              <a:defRPr sz="900">
                <a:solidFill>
                  <a:srgbClr val="898989"/>
                </a:solidFill>
              </a:defRPr>
            </a:lvl1p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025255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89B923-E72B-5746-972A-8F287B89B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CA20E0-A524-D4A0-7983-DCEF25365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825B7-1D01-2809-EA62-09A147BF6E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693A79BF-DD96-D7B7-B434-CF3300554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F8DB7E-7EF5-2591-9FEE-3ADE10F4DC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8665BD-A5F0-4D3F-9CD6-4079F63DC53F}" type="slidenum">
              <a:rPr lang="en-US" smtClean="0"/>
              <a:t>‹#›</a:t>
            </a:fld>
            <a:endParaRPr lang="en-US"/>
          </a:p>
        </p:txBody>
      </p:sp>
    </p:spTree>
    <p:extLst>
      <p:ext uri="{BB962C8B-B14F-4D97-AF65-F5344CB8AC3E}">
        <p14:creationId xmlns:p14="http://schemas.microsoft.com/office/powerpoint/2010/main" val="14537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4.xml"/><Relationship Id="rId5" Type="http://schemas.openxmlformats.org/officeDocument/2006/relationships/image" Target="../media/image16.emf"/><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7.jpg"/><Relationship Id="rId1" Type="http://schemas.openxmlformats.org/officeDocument/2006/relationships/slideLayout" Target="../slideLayouts/slideLayout24.xml"/><Relationship Id="rId4" Type="http://schemas.openxmlformats.org/officeDocument/2006/relationships/image" Target="../media/image19.emf"/></Relationships>
</file>

<file path=ppt/slides/_rels/slide3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1.bin"/><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76" name="AutoShape 60"/>
          <p:cNvSpPr>
            <a:spLocks noChangeArrowheads="1"/>
          </p:cNvSpPr>
          <p:nvPr/>
        </p:nvSpPr>
        <p:spPr bwMode="blackWhite">
          <a:xfrm>
            <a:off x="598715" y="188914"/>
            <a:ext cx="11081656" cy="83026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ctr"/>
            <a:r>
              <a:rPr lang="vi-VN" sz="2200" b="1" dirty="0">
                <a:latin typeface="+mj-lt"/>
              </a:rPr>
              <a:t>CHƯƠNG I: ĐỐI TƯỢNG VÀ QUÁ TRÌNH NGHIÊN CỨU CỦA THỐNG KÊ HỌC</a:t>
            </a:r>
            <a:endParaRPr lang="en-US" sz="2200" dirty="0">
              <a:latin typeface="+mj-lt"/>
            </a:endParaRPr>
          </a:p>
        </p:txBody>
      </p:sp>
      <p:grpSp>
        <p:nvGrpSpPr>
          <p:cNvPr id="60481" name="Group 65"/>
          <p:cNvGrpSpPr/>
          <p:nvPr/>
        </p:nvGrpSpPr>
        <p:grpSpPr>
          <a:xfrm>
            <a:off x="522514" y="1239838"/>
            <a:ext cx="11288486" cy="1090612"/>
            <a:chOff x="204" y="1298"/>
            <a:chExt cx="5374" cy="878"/>
          </a:xfrm>
        </p:grpSpPr>
        <p:grpSp>
          <p:nvGrpSpPr>
            <p:cNvPr id="4115" name="Group 42"/>
            <p:cNvGrpSpPr/>
            <p:nvPr/>
          </p:nvGrpSpPr>
          <p:grpSpPr>
            <a:xfrm>
              <a:off x="204" y="1298"/>
              <a:ext cx="5374" cy="878"/>
              <a:chOff x="1383" y="1207"/>
              <a:chExt cx="4082" cy="1180"/>
            </a:xfrm>
          </p:grpSpPr>
          <p:sp>
            <p:nvSpPr>
              <p:cNvPr id="4117" name="AutoShape 35"/>
              <p:cNvSpPr/>
              <p:nvPr/>
            </p:nvSpPr>
            <p:spPr>
              <a:xfrm>
                <a:off x="1383" y="1207"/>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sp>
            <p:nvSpPr>
              <p:cNvPr id="4118" name="AutoShape 36"/>
              <p:cNvSpPr/>
              <p:nvPr/>
            </p:nvSpPr>
            <p:spPr>
              <a:xfrm>
                <a:off x="1452" y="1289"/>
                <a:ext cx="3992" cy="968"/>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grpSp>
        <p:sp>
          <p:nvSpPr>
            <p:cNvPr id="4116" name="Text Box 64"/>
            <p:cNvSpPr txBox="1"/>
            <p:nvPr/>
          </p:nvSpPr>
          <p:spPr>
            <a:xfrm>
              <a:off x="416" y="1501"/>
              <a:ext cx="4762" cy="446"/>
            </a:xfrm>
            <a:prstGeom prst="rect">
              <a:avLst/>
            </a:prstGeom>
            <a:noFill/>
            <a:ln w="9525">
              <a:noFill/>
            </a:ln>
          </p:spPr>
          <p:txBody>
            <a:bodyPr>
              <a:spAutoFit/>
            </a:bodyPr>
            <a:lstStyle/>
            <a:p>
              <a:r>
                <a:rPr lang="vi-VN" sz="3000" b="1" dirty="0">
                  <a:solidFill>
                    <a:schemeClr val="bg1"/>
                  </a:solidFill>
                  <a:latin typeface="+mj-lt"/>
                </a:rPr>
                <a:t>1. Sơ lược sự ra đời và phát triển của thống kê học</a:t>
              </a:r>
              <a:endParaRPr lang="en-US" sz="3000" dirty="0">
                <a:solidFill>
                  <a:schemeClr val="bg1"/>
                </a:solidFill>
                <a:latin typeface="+mj-lt"/>
              </a:endParaRPr>
            </a:p>
          </p:txBody>
        </p:sp>
      </p:grpSp>
      <p:sp>
        <p:nvSpPr>
          <p:cNvPr id="5" name="Rectangle: Rounded Corners 4">
            <a:extLst>
              <a:ext uri="{FF2B5EF4-FFF2-40B4-BE49-F238E27FC236}">
                <a16:creationId xmlns:a16="http://schemas.microsoft.com/office/drawing/2014/main" id="{4ADB89E0-637C-768A-88AF-E54B45354555}"/>
              </a:ext>
            </a:extLst>
          </p:cNvPr>
          <p:cNvSpPr/>
          <p:nvPr/>
        </p:nvSpPr>
        <p:spPr>
          <a:xfrm>
            <a:off x="967836" y="3178629"/>
            <a:ext cx="1545771" cy="2363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Ghi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số</a:t>
            </a:r>
            <a:endParaRPr lang="en-US" sz="20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3F278C9B-365C-2DA9-DE72-1F5517CC8516}"/>
              </a:ext>
            </a:extLst>
          </p:cNvPr>
          <p:cNvSpPr/>
          <p:nvPr/>
        </p:nvSpPr>
        <p:spPr>
          <a:xfrm>
            <a:off x="3603172" y="3287487"/>
            <a:ext cx="1839686" cy="22548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endParaRPr lang="en-US"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F744BA89-99E8-F417-0574-55698D9CF1B1}"/>
              </a:ext>
            </a:extLst>
          </p:cNvPr>
          <p:cNvSpPr/>
          <p:nvPr/>
        </p:nvSpPr>
        <p:spPr>
          <a:xfrm>
            <a:off x="6694714" y="3102429"/>
            <a:ext cx="1839685" cy="25157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endParaRPr lang="en-US" sz="2200"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F9F5B64C-61BF-C6BE-2E5F-F0A0767FA345}"/>
              </a:ext>
            </a:extLst>
          </p:cNvPr>
          <p:cNvSpPr/>
          <p:nvPr/>
        </p:nvSpPr>
        <p:spPr>
          <a:xfrm>
            <a:off x="9241972" y="2960914"/>
            <a:ext cx="2732314" cy="295002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phục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a:t>
            </a:r>
            <a:endParaRPr lang="en-US" sz="2000" dirty="0">
              <a:latin typeface="Times New Roman" panose="02020603050405020304" pitchFamily="18" charset="0"/>
              <a:cs typeface="Times New Roman" panose="02020603050405020304" pitchFamily="18" charset="0"/>
            </a:endParaRPr>
          </a:p>
        </p:txBody>
      </p:sp>
      <p:sp>
        <p:nvSpPr>
          <p:cNvPr id="9" name="Arrow: Right 8">
            <a:extLst>
              <a:ext uri="{FF2B5EF4-FFF2-40B4-BE49-F238E27FC236}">
                <a16:creationId xmlns:a16="http://schemas.microsoft.com/office/drawing/2014/main" id="{52880C71-F112-FCBF-9A73-49E9BC22A12C}"/>
              </a:ext>
            </a:extLst>
          </p:cNvPr>
          <p:cNvSpPr/>
          <p:nvPr/>
        </p:nvSpPr>
        <p:spPr>
          <a:xfrm>
            <a:off x="2513607" y="4343400"/>
            <a:ext cx="1089565" cy="870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41FDDDD-2646-1ACE-3778-B336767BB283}"/>
              </a:ext>
            </a:extLst>
          </p:cNvPr>
          <p:cNvSpPr/>
          <p:nvPr/>
        </p:nvSpPr>
        <p:spPr>
          <a:xfrm>
            <a:off x="5497287" y="4360295"/>
            <a:ext cx="1089565" cy="870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791F68C7-28F9-5D19-A100-20967C4F768D}"/>
              </a:ext>
            </a:extLst>
          </p:cNvPr>
          <p:cNvSpPr/>
          <p:nvPr/>
        </p:nvSpPr>
        <p:spPr>
          <a:xfrm>
            <a:off x="8631375" y="4447381"/>
            <a:ext cx="599711" cy="546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026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0476"/>
                                        </p:tgtEl>
                                        <p:attrNameLst>
                                          <p:attrName>style.visibility</p:attrName>
                                        </p:attrNameLst>
                                      </p:cBhvr>
                                      <p:to>
                                        <p:strVal val="visible"/>
                                      </p:to>
                                    </p:set>
                                    <p:animEffect transition="in" filter="wheel(1)">
                                      <p:cBhvr>
                                        <p:cTn id="7" dur="2000"/>
                                        <p:tgtEl>
                                          <p:spTgt spid="6047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0481"/>
                                        </p:tgtEl>
                                        <p:attrNameLst>
                                          <p:attrName>style.visibility</p:attrName>
                                        </p:attrNameLst>
                                      </p:cBhvr>
                                      <p:to>
                                        <p:strVal val="visible"/>
                                      </p:to>
                                    </p:set>
                                    <p:animEffect transition="in" filter="diamond(in)">
                                      <p:cBhvr>
                                        <p:cTn id="12" dur="500"/>
                                        <p:tgtEl>
                                          <p:spTgt spid="6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7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F3DD3F-3A3D-18C0-F04C-29FECA186F86}"/>
              </a:ext>
            </a:extLst>
          </p:cNvPr>
          <p:cNvSpPr txBox="1"/>
          <p:nvPr/>
        </p:nvSpPr>
        <p:spPr>
          <a:xfrm>
            <a:off x="1741714" y="937068"/>
            <a:ext cx="8534400" cy="4524315"/>
          </a:xfrm>
          <a:prstGeom prst="rect">
            <a:avLst/>
          </a:prstGeom>
          <a:noFill/>
        </p:spPr>
        <p:txBody>
          <a:bodyPr wrap="square">
            <a:spAutoFit/>
          </a:bodyPr>
          <a:lstStyle/>
          <a:p>
            <a:pPr algn="just"/>
            <a:r>
              <a:rPr lang="vi-VN" sz="2400" dirty="0">
                <a:latin typeface="+mj-lt"/>
              </a:rPr>
              <a:t>4.1.2.Ý nghĩa: </a:t>
            </a:r>
            <a:endParaRPr lang="en-US" sz="2400" dirty="0">
              <a:latin typeface="+mj-lt"/>
            </a:endParaRPr>
          </a:p>
          <a:p>
            <a:pPr algn="just"/>
            <a:r>
              <a:rPr lang="en-US" sz="2400" dirty="0">
                <a:latin typeface="+mj-lt"/>
              </a:rPr>
              <a:t>	</a:t>
            </a:r>
            <a:r>
              <a:rPr lang="vi-VN" sz="2400" dirty="0">
                <a:latin typeface="+mj-lt"/>
              </a:rPr>
              <a:t>qua việc tổng hợp thống kê bước đầu thấy được các đặc trưng chung của hiện tượng số lớn. Việc tổng hợp, sắp xếp thông tin tài liệu một cách khoa học giúp cho bước phân tích và dự báo thống kê được thuận tiện và chính xác, đồng thời tạo điều kiện cho việc cung cấp và khai thác thông tin của các mục đích khác.</a:t>
            </a:r>
          </a:p>
          <a:p>
            <a:pPr algn="just"/>
            <a:r>
              <a:rPr lang="vi-VN" sz="2400" dirty="0">
                <a:latin typeface="+mj-lt"/>
              </a:rPr>
              <a:t>   4.1.3. Nhiệm vụ:  </a:t>
            </a:r>
            <a:endParaRPr lang="en-US" sz="2400" dirty="0">
              <a:latin typeface="+mj-lt"/>
            </a:endParaRPr>
          </a:p>
          <a:p>
            <a:pPr algn="just"/>
            <a:r>
              <a:rPr lang="en-US" sz="2400" dirty="0">
                <a:latin typeface="+mj-lt"/>
              </a:rPr>
              <a:t>	</a:t>
            </a:r>
            <a:r>
              <a:rPr lang="vi-VN" sz="2400" dirty="0">
                <a:latin typeface="+mj-lt"/>
              </a:rPr>
              <a:t>Nhiệm vụ cơ bản của tổng hợp thống kê là làm cho các đặc trưng riêng biệt của từng đơn vị tổng thể bước đầu chuyển thành các đặc trưng chung của toàn bộ tổng thể, làm cho các biểu hiện riêng của tiêu thức điều tra bước đầu chuyển thành các biểu hiện chung về đặc điểm của hiện tượng nghiên cứu.</a:t>
            </a:r>
          </a:p>
        </p:txBody>
      </p:sp>
    </p:spTree>
    <p:extLst>
      <p:ext uri="{BB962C8B-B14F-4D97-AF65-F5344CB8AC3E}">
        <p14:creationId xmlns:p14="http://schemas.microsoft.com/office/powerpoint/2010/main" val="5964616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57D74F-6FF0-43B1-27D3-9C8381E17D00}"/>
              </a:ext>
            </a:extLst>
          </p:cNvPr>
          <p:cNvSpPr txBox="1"/>
          <p:nvPr/>
        </p:nvSpPr>
        <p:spPr>
          <a:xfrm>
            <a:off x="925286" y="696686"/>
            <a:ext cx="10243457"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3.3. Nghiên cứu ảnh hưởng biến động của từng khoản mục chi phí đến biến động giá thành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3.3.1. Phân tích chi phí nguyên vật liệu trong giá thành đơn vị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Chi phí NVL trong giá thành đơn vị sản phẩm bằng tích của mức hao phí NVL cho một đơn vị sản phẩm và giá một đơn vị NVL. Hay có thể viết:</a:t>
            </a:r>
          </a:p>
        </p:txBody>
      </p:sp>
      <p:sp>
        <p:nvSpPr>
          <p:cNvPr id="7" name="TextBox 6">
            <a:extLst>
              <a:ext uri="{FF2B5EF4-FFF2-40B4-BE49-F238E27FC236}">
                <a16:creationId xmlns:a16="http://schemas.microsoft.com/office/drawing/2014/main" id="{E3B32FD2-8C5A-ED42-9B83-BAD980055A44}"/>
              </a:ext>
            </a:extLst>
          </p:cNvPr>
          <p:cNvSpPr txBox="1"/>
          <p:nvPr/>
        </p:nvSpPr>
        <p:spPr>
          <a:xfrm>
            <a:off x="925285" y="2979396"/>
            <a:ext cx="10548257" cy="144655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3.3.2. Phân tích chi phí tiền lương công nhân sản xuất trong giá thành đơn vị sản phẩm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Chi phí tiền lương công nhân trong giá thành đơn vị sản phẩm chịu ảnh hưởng của hai nhân tố: Lượng thời gian hao phí để sản xuất một đơn vị sản phẩm và tiền lương trả theo một đơn vị lao động, hay có thể viết: chi phí tiền lương của một đơn vị sản phẩm = x  t.</a:t>
            </a:r>
          </a:p>
        </p:txBody>
      </p:sp>
    </p:spTree>
    <p:extLst>
      <p:ext uri="{BB962C8B-B14F-4D97-AF65-F5344CB8AC3E}">
        <p14:creationId xmlns:p14="http://schemas.microsoft.com/office/powerpoint/2010/main" val="1363603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E2987C-D548-311C-9A12-EBC121339AD3}"/>
              </a:ext>
            </a:extLst>
          </p:cNvPr>
          <p:cNvSpPr txBox="1"/>
          <p:nvPr/>
        </p:nvSpPr>
        <p:spPr>
          <a:xfrm>
            <a:off x="1883229" y="985644"/>
            <a:ext cx="8665028" cy="3785652"/>
          </a:xfrm>
          <a:prstGeom prst="rect">
            <a:avLst/>
          </a:prstGeom>
          <a:noFill/>
        </p:spPr>
        <p:txBody>
          <a:bodyPr wrap="square">
            <a:spAutoFit/>
          </a:bodyPr>
          <a:lstStyle/>
          <a:p>
            <a:pPr algn="just">
              <a:spcBef>
                <a:spcPts val="600"/>
              </a:spcBef>
              <a:buNone/>
            </a:pPr>
            <a:r>
              <a:rPr lang="vi-VN" sz="2000" b="1" dirty="0">
                <a:effectLst/>
                <a:latin typeface="+mj-lt"/>
                <a:ea typeface="Times New Roman" panose="02020603050405020304" pitchFamily="18" charset="0"/>
                <a:cs typeface="Times New Roman" panose="02020603050405020304" pitchFamily="18" charset="0"/>
              </a:rPr>
              <a:t>4.2. Những vấn đề chủ yếu của tổng hợp thống kê</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    4.2.1. Mục đích tổng hợp</a:t>
            </a:r>
            <a:endParaRPr lang="en-US" sz="2000" dirty="0">
              <a:effectLst/>
              <a:latin typeface="+mj-lt"/>
              <a:ea typeface="Times New Roman" panose="02020603050405020304" pitchFamily="18" charset="0"/>
              <a:cs typeface="Times New Roman" panose="02020603050405020304" pitchFamily="18" charset="0"/>
            </a:endParaRPr>
          </a:p>
          <a:p>
            <a:pPr indent="288290" algn="just">
              <a:spcBef>
                <a:spcPts val="600"/>
              </a:spcBef>
              <a:buNone/>
            </a:pPr>
            <a:r>
              <a:rPr lang="vi-VN" sz="2000" dirty="0">
                <a:effectLst/>
                <a:latin typeface="+mj-lt"/>
                <a:ea typeface="Times New Roman" panose="02020603050405020304" pitchFamily="18" charset="0"/>
                <a:cs typeface="Times New Roman" panose="02020603050405020304" pitchFamily="18" charset="0"/>
              </a:rPr>
              <a:t>Mục đích của tổng hợp thống kê là khái quát hoá những đặc trưng chung, những cơ cấu tồn tại khách quan theo các mặt của tổng thể nghiên cứu bằng các chỉ tiêu thống kê. Khi xác định mục đích của tổng hợp thống kê phải căn cứ vào mục đích yêu cầu tìm hiểu và phân tích những mặt nào của hiện tượng nghiên cứu, để nêu khái quát những chỉ tiêu cần đạt được trong tổng hợp.</a:t>
            </a:r>
            <a:endParaRPr lang="en-US" sz="2000" dirty="0">
              <a:effectLst/>
              <a:latin typeface="+mj-lt"/>
              <a:ea typeface="Times New Roman" panose="02020603050405020304" pitchFamily="18" charset="0"/>
              <a:cs typeface="Times New Roman" panose="02020603050405020304" pitchFamily="18" charset="0"/>
            </a:endParaRPr>
          </a:p>
          <a:p>
            <a:pPr indent="177800"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4.2.2. Nội dung tổng hợp</a:t>
            </a:r>
            <a:endParaRPr lang="en-US" sz="2000" dirty="0">
              <a:effectLst/>
              <a:latin typeface="+mj-lt"/>
              <a:ea typeface="Times New Roman" panose="02020603050405020304" pitchFamily="18" charset="0"/>
              <a:cs typeface="Times New Roman" panose="02020603050405020304" pitchFamily="18" charset="0"/>
            </a:endParaRPr>
          </a:p>
          <a:p>
            <a:pPr indent="288290" algn="just">
              <a:spcBef>
                <a:spcPts val="600"/>
              </a:spcBef>
              <a:buNone/>
            </a:pPr>
            <a:r>
              <a:rPr lang="vi-VN" sz="2000" dirty="0">
                <a:effectLst/>
                <a:latin typeface="+mj-lt"/>
                <a:ea typeface="Times New Roman" panose="02020603050405020304" pitchFamily="18" charset="0"/>
                <a:cs typeface="Times New Roman" panose="02020603050405020304" pitchFamily="18" charset="0"/>
              </a:rPr>
              <a:t>Nội dung tổng hợp được xác định để đáp ứng mục đích tổng hợp. Nội dung tổng hợp là danh mục các biểu hiện của những tiêu thức mà chúng được xác định trong nội dung điều tra.</a:t>
            </a:r>
            <a:endParaRPr lang="en-US" sz="20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7681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CC9369-B5CD-263D-4EF9-DC9578088D8A}"/>
              </a:ext>
            </a:extLst>
          </p:cNvPr>
          <p:cNvSpPr txBox="1"/>
          <p:nvPr/>
        </p:nvSpPr>
        <p:spPr>
          <a:xfrm>
            <a:off x="1338942" y="674638"/>
            <a:ext cx="9154886" cy="2123658"/>
          </a:xfrm>
          <a:prstGeom prst="rect">
            <a:avLst/>
          </a:prstGeom>
          <a:noFill/>
        </p:spPr>
        <p:txBody>
          <a:bodyPr wrap="square">
            <a:spAutoFit/>
          </a:bodyPr>
          <a:lstStyle/>
          <a:p>
            <a:r>
              <a:rPr lang="vi-VN" sz="2200" dirty="0">
                <a:latin typeface="+mj-lt"/>
              </a:rPr>
              <a:t> 4.2.3. Kiểm tra tài liệu dùng vào tổng hợp</a:t>
            </a:r>
          </a:p>
          <a:p>
            <a:r>
              <a:rPr lang="vi-VN" sz="2200" dirty="0">
                <a:latin typeface="+mj-lt"/>
              </a:rPr>
              <a:t>	Là một việc làm không thể thiếu, vì chất lượng kết quả tổng hợp phụ thuộc vào chất lượng tài liệu dùng vào tổng hợp.</a:t>
            </a:r>
          </a:p>
          <a:p>
            <a:r>
              <a:rPr lang="vi-VN" sz="2200" dirty="0">
                <a:latin typeface="+mj-lt"/>
              </a:rPr>
              <a:t>	Kiểm tra tài liệu đã được thực hiện trong khâu điều tra. Việc kiểm tra này được tiến hành trên nhiều mặt và kiểm tra toàn bộ, do những người trực tiếp tham gia điều tra làm.</a:t>
            </a:r>
          </a:p>
        </p:txBody>
      </p:sp>
      <p:sp>
        <p:nvSpPr>
          <p:cNvPr id="7" name="TextBox 6">
            <a:extLst>
              <a:ext uri="{FF2B5EF4-FFF2-40B4-BE49-F238E27FC236}">
                <a16:creationId xmlns:a16="http://schemas.microsoft.com/office/drawing/2014/main" id="{3726F80A-7A88-1F93-206B-C2B9838A0224}"/>
              </a:ext>
            </a:extLst>
          </p:cNvPr>
          <p:cNvSpPr txBox="1"/>
          <p:nvPr/>
        </p:nvSpPr>
        <p:spPr>
          <a:xfrm>
            <a:off x="1338943" y="2962479"/>
            <a:ext cx="9154885" cy="1446550"/>
          </a:xfrm>
          <a:prstGeom prst="rect">
            <a:avLst/>
          </a:prstGeom>
          <a:noFill/>
        </p:spPr>
        <p:txBody>
          <a:bodyPr wrap="square">
            <a:spAutoFit/>
          </a:bodyPr>
          <a:lstStyle/>
          <a:p>
            <a:r>
              <a:rPr lang="vi-VN" sz="2200" dirty="0">
                <a:latin typeface="+mj-lt"/>
              </a:rPr>
              <a:t>4.2.4. Phương pháp tổng hợp</a:t>
            </a:r>
          </a:p>
          <a:p>
            <a:r>
              <a:rPr lang="vi-VN" sz="2200" dirty="0">
                <a:latin typeface="+mj-lt"/>
              </a:rPr>
              <a:t>	Yêu cầu quan trọng nhất của tổng hợp là phải nêu lên được cơ cấu theo các mặt của tổng thể nghiên cứu. Để đáp ứng yêu cầu này, người ta sử dụng phương pháp phân tổ thống kê.</a:t>
            </a:r>
          </a:p>
        </p:txBody>
      </p:sp>
    </p:spTree>
    <p:extLst>
      <p:ext uri="{BB962C8B-B14F-4D97-AF65-F5344CB8AC3E}">
        <p14:creationId xmlns:p14="http://schemas.microsoft.com/office/powerpoint/2010/main" val="3390769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E73EA4-7A58-82D3-5B9B-A64B98FEF436}"/>
              </a:ext>
            </a:extLst>
          </p:cNvPr>
          <p:cNvSpPr txBox="1"/>
          <p:nvPr/>
        </p:nvSpPr>
        <p:spPr>
          <a:xfrm>
            <a:off x="1349828" y="213035"/>
            <a:ext cx="6096000" cy="400110"/>
          </a:xfrm>
          <a:prstGeom prst="rect">
            <a:avLst/>
          </a:prstGeom>
          <a:noFill/>
        </p:spPr>
        <p:txBody>
          <a:bodyPr wrap="square">
            <a:spAutoFit/>
          </a:bodyPr>
          <a:lstStyle/>
          <a:p>
            <a:pPr algn="just">
              <a:spcBef>
                <a:spcPts val="600"/>
              </a:spcBef>
              <a:buNone/>
            </a:pPr>
            <a:r>
              <a:rPr lang="vi-VN" sz="2000" b="1" dirty="0">
                <a:effectLst/>
                <a:latin typeface="Times New Roman" panose="02020603050405020304" pitchFamily="18" charset="0"/>
                <a:ea typeface="Times New Roman" panose="02020603050405020304" pitchFamily="18" charset="0"/>
                <a:cs typeface="Times New Roman" panose="02020603050405020304" pitchFamily="18" charset="0"/>
              </a:rPr>
              <a:t>4.3. Một số khái niệm thường dùng trong thống kê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173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830F29-617E-138C-ABF2-4A5308AB0722}"/>
              </a:ext>
            </a:extLst>
          </p:cNvPr>
          <p:cNvSpPr txBox="1"/>
          <p:nvPr/>
        </p:nvSpPr>
        <p:spPr>
          <a:xfrm>
            <a:off x="1491342" y="904865"/>
            <a:ext cx="8556171" cy="1169551"/>
          </a:xfrm>
          <a:prstGeom prst="rect">
            <a:avLst/>
          </a:prstGeom>
          <a:noFill/>
        </p:spPr>
        <p:txBody>
          <a:bodyPr wrap="square">
            <a:spAutoFit/>
          </a:bodyPr>
          <a:lstStyle/>
          <a:p>
            <a:pPr algn="just">
              <a:spcBef>
                <a:spcPts val="600"/>
              </a:spcBef>
              <a:buNone/>
            </a:pP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5. Phân tích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5.1. Khái niệm, ý nghĩa và nhiệm vụ của phân tích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5.1.1. Kh¸i niÖm</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01B48A1-9903-9E3E-83F7-145646A6B703}"/>
              </a:ext>
            </a:extLst>
          </p:cNvPr>
          <p:cNvSpPr txBox="1"/>
          <p:nvPr/>
        </p:nvSpPr>
        <p:spPr>
          <a:xfrm>
            <a:off x="1491342" y="2175355"/>
            <a:ext cx="8752115" cy="3554819"/>
          </a:xfrm>
          <a:prstGeom prst="rect">
            <a:avLst/>
          </a:prstGeom>
          <a:noFill/>
        </p:spPr>
        <p:txBody>
          <a:bodyPr wrap="square">
            <a:spAutoFit/>
          </a:bodyPr>
          <a:lstStyle/>
          <a:p>
            <a:pPr algn="just">
              <a:spcBef>
                <a:spcPts val="600"/>
              </a:spcBef>
              <a:buNone/>
            </a:pP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a:t>
            </a: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5.1.2. ý</a:t>
            </a: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nghÜa vµ nhiÖm vô</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ý</a:t>
            </a: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nghÜa</a:t>
            </a: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a:t>
            </a:r>
            <a:r>
              <a:rPr lang="nl-NL" sz="2000" i="1" spc="2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Là giai đoạn cuối cùng của qúa trình nghiên cứu thống kê  nó biểu hiện tập trung nhất kết quả toàn bộ quá trình đó.</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Do mục đích của quá trình nghiên cứu thống kê là đưa ra được các kết luận về hiện tượng nghiên cứu trong quá khứ và những khả năng diễn tiến của nó trong tương lai phục vụ cho công tác ra quyết định.</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     Phân tích và dự đoán thống kê không chỉ có ý nghĩa nhận thức mà còn góp phần cải tạo hiện tượng.</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177800" algn="just">
              <a:spcBef>
                <a:spcPts val="600"/>
              </a:spcBef>
              <a:buNone/>
            </a:pPr>
            <a:r>
              <a:rPr lang="nl-NL" sz="2000" i="1" spc="20" dirty="0">
                <a:effectLst/>
                <a:latin typeface="Times New Roman" panose="02020603050405020304" pitchFamily="18" charset="0"/>
                <a:ea typeface="Times New Roman" panose="02020603050405020304" pitchFamily="18" charset="0"/>
                <a:cs typeface="Times New Roman" panose="02020603050405020304" pitchFamily="18" charset="0"/>
              </a:rPr>
              <a:t> Nhiệm vụ:</a:t>
            </a: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39241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3140A5-9FAE-ED13-6B6B-AA585C7A8ECD}"/>
              </a:ext>
            </a:extLst>
          </p:cNvPr>
          <p:cNvSpPr txBox="1"/>
          <p:nvPr/>
        </p:nvSpPr>
        <p:spPr>
          <a:xfrm>
            <a:off x="3265715" y="250763"/>
            <a:ext cx="6096000" cy="477054"/>
          </a:xfrm>
          <a:prstGeom prst="rect">
            <a:avLst/>
          </a:prstGeom>
          <a:noFill/>
        </p:spPr>
        <p:txBody>
          <a:bodyPr wrap="square">
            <a:spAutoFit/>
          </a:bodyPr>
          <a:lstStyle/>
          <a:p>
            <a:r>
              <a:rPr lang="vi-VN" sz="2500" b="1" dirty="0">
                <a:latin typeface="+mj-lt"/>
              </a:rPr>
              <a:t>CHƯƠNG 2: PHÂN TỔ THỐNG KÊ</a:t>
            </a:r>
            <a:endParaRPr lang="en-US" sz="2500" b="1" dirty="0">
              <a:latin typeface="+mj-lt"/>
            </a:endParaRPr>
          </a:p>
        </p:txBody>
      </p:sp>
      <p:sp>
        <p:nvSpPr>
          <p:cNvPr id="8" name="TextBox 7">
            <a:extLst>
              <a:ext uri="{FF2B5EF4-FFF2-40B4-BE49-F238E27FC236}">
                <a16:creationId xmlns:a16="http://schemas.microsoft.com/office/drawing/2014/main" id="{84AFD5C2-7416-4AF0-57BF-FC4545F1E8FF}"/>
              </a:ext>
            </a:extLst>
          </p:cNvPr>
          <p:cNvSpPr txBox="1"/>
          <p:nvPr/>
        </p:nvSpPr>
        <p:spPr>
          <a:xfrm>
            <a:off x="1502229" y="1044323"/>
            <a:ext cx="9144000" cy="1938992"/>
          </a:xfrm>
          <a:prstGeom prst="rect">
            <a:avLst/>
          </a:prstGeom>
          <a:noFill/>
        </p:spPr>
        <p:txBody>
          <a:bodyPr wrap="square">
            <a:spAutoFit/>
          </a:bodyPr>
          <a:lstStyle/>
          <a:p>
            <a:pPr>
              <a:spcBef>
                <a:spcPts val="600"/>
              </a:spcBef>
              <a:buNone/>
            </a:pPr>
            <a:r>
              <a:rPr lang="nl-NL" sz="2200" b="1" spc="-10" dirty="0">
                <a:effectLst/>
                <a:latin typeface="Times New Roman" panose="02020603050405020304" pitchFamily="18" charset="0"/>
                <a:ea typeface="Times New Roman" panose="02020603050405020304" pitchFamily="18" charset="0"/>
                <a:cs typeface="Times New Roman" panose="02020603050405020304" pitchFamily="18" charset="0"/>
              </a:rPr>
              <a:t>1.  Khái niệm và ý nghĩa của phân tổ thống kê</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200" b="1" dirty="0">
                <a:effectLst/>
                <a:latin typeface="Times New Roman" panose="02020603050405020304" pitchFamily="18" charset="0"/>
                <a:ea typeface="Times New Roman" panose="02020603050405020304" pitchFamily="18" charset="0"/>
                <a:cs typeface="Times New Roman" panose="02020603050405020304" pitchFamily="18" charset="0"/>
              </a:rPr>
              <a:t>1.1. Khái niệm về phân tổ thống kê</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47650" algn="just">
              <a:spcBef>
                <a:spcPts val="600"/>
              </a:spcBef>
              <a:buNone/>
            </a:pPr>
            <a:r>
              <a:rPr lang="nl-NL" sz="2200" dirty="0">
                <a:effectLst/>
                <a:latin typeface=".VnTime" panose="020B7200000000000000" pitchFamily="34" charset="0"/>
                <a:ea typeface="Times New Roman" panose="02020603050405020304" pitchFamily="18" charset="0"/>
                <a:cs typeface="Times New Roman" panose="02020603050405020304" pitchFamily="18" charset="0"/>
              </a:rPr>
              <a:t>	Ph©n tæ thèng kª lµ c¨n cø  vµo mét hay mét sè c¸c tiªu thøc nµo ®ã ®Ó tiÕn hµnh ph©n chia hiÖn t­îng nghiªn cøu thµnh c¸c tæ hay c¸c tiÓu tæ cã tÝnh chÊt kh¸c nhau</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ED90F53-CE58-4746-2BBB-31F7599E1E8F}"/>
              </a:ext>
            </a:extLst>
          </p:cNvPr>
          <p:cNvSpPr txBox="1"/>
          <p:nvPr/>
        </p:nvSpPr>
        <p:spPr>
          <a:xfrm>
            <a:off x="1545772" y="2983315"/>
            <a:ext cx="9143999" cy="2800767"/>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1.2. Ý </a:t>
            </a:r>
            <a:r>
              <a:rPr lang="en-US" sz="2200" b="1" dirty="0" err="1">
                <a:latin typeface="Times New Roman" panose="02020603050405020304" pitchFamily="18" charset="0"/>
                <a:cs typeface="Times New Roman" panose="02020603050405020304" pitchFamily="18" charset="0"/>
              </a:rPr>
              <a:t>nghĩa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thống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kê</a:t>
            </a:r>
            <a:endParaRPr lang="en-US" sz="2200" b="1"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dungf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1.3. Nhiệm vụ của phân tổ thống kê</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Phân tổ thống kê phân chia các loại hình KTXH của hiện t­ượng nghiên cứu để từ đó nêu lên đặc trưng của từng loại hình. Mối quan hệ giữa các loại hình trong quá trình vận động và phát triển của hiện tượng từ đó nhận thức đư­ợc một cách đúng đắn về sự phát triển của hiện t­ượng -&gt; th­ường phân tổ theo tiêu thức thuộc tính.</a:t>
            </a:r>
            <a:endParaRPr lang="en-US" sz="2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896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C06524-CB8C-E17E-051A-AFE18489F0D2}"/>
              </a:ext>
            </a:extLst>
          </p:cNvPr>
          <p:cNvSpPr txBox="1"/>
          <p:nvPr/>
        </p:nvSpPr>
        <p:spPr>
          <a:xfrm>
            <a:off x="1458685" y="892881"/>
            <a:ext cx="9024257" cy="2169825"/>
          </a:xfrm>
          <a:prstGeom prst="rect">
            <a:avLst/>
          </a:prstGeom>
          <a:noFill/>
        </p:spPr>
        <p:txBody>
          <a:bodyPr wrap="square">
            <a:spAutoFit/>
          </a:bodyPr>
          <a:lstStyle/>
          <a:p>
            <a:pPr algn="just">
              <a:spcBef>
                <a:spcPts val="600"/>
              </a:spcBef>
              <a:buNone/>
            </a:pP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 Các bước tiến hành phân tổ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2.1. Lựa chọn tiêu thức phân tổ</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Lựa chọn tiêu thức phân tổ là bước đầu tiên làm cơ sở để tiến hành phân tổ. Lựa chọn tiêu thức chính xác, phù hợp với mục đích nghiên cứu thì kết quả phân tổ mới thực sự có ích cho việc phân tích đặc điểm và bản chất của hiện tượng.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2.2. Xác định số tổ cần thiết</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FD5EC06-F6C1-20F4-435E-034883BA8E1B}"/>
              </a:ext>
            </a:extLst>
          </p:cNvPr>
          <p:cNvSpPr txBox="1"/>
          <p:nvPr/>
        </p:nvSpPr>
        <p:spPr>
          <a:xfrm>
            <a:off x="1556656" y="3149792"/>
            <a:ext cx="9405258" cy="2585323"/>
          </a:xfrm>
          <a:prstGeom prst="rect">
            <a:avLst/>
          </a:prstGeom>
          <a:noFill/>
        </p:spPr>
        <p:txBody>
          <a:bodyPr wrap="square">
            <a:spAutoFit/>
          </a:bodyPr>
          <a:lstStyle/>
          <a:p>
            <a:r>
              <a:rPr lang="vi-VN" dirty="0"/>
              <a:t> Chia ra các trường hợp như sau:</a:t>
            </a:r>
          </a:p>
          <a:p>
            <a:r>
              <a:rPr lang="vi-VN" dirty="0"/>
              <a:t>- Theo tiêu thức thuộc tính: các tổ đư¬ợc hình thành thường do các đặc điểm khác nhau.</a:t>
            </a:r>
          </a:p>
          <a:p>
            <a:r>
              <a:rPr lang="vi-VN" dirty="0"/>
              <a:t>Hỏi: Có phải mỗi biểu hiện của tiêu thức thuộc tính có hình thành một tổ không?</a:t>
            </a:r>
          </a:p>
          <a:p>
            <a:r>
              <a:rPr lang="vi-VN" dirty="0"/>
              <a:t>-&gt; Không hẳn, tuỳ theo phạm vi, mục đích nghiên cứu sẽ dừng lại ở mức độ nào. </a:t>
            </a:r>
          </a:p>
          <a:p>
            <a:r>
              <a:rPr lang="vi-VN" dirty="0"/>
              <a:t>+ Trường hợp 1, tiêu thức thuộc tính có ít biểu hiện: thì cứ mỗi biểu hiện của tiêu thức sẽ thành lập một tổ. VD: giới tính, thành phần kinh tế, trình độ chuyên môn…</a:t>
            </a:r>
          </a:p>
          <a:p>
            <a:r>
              <a:rPr lang="vi-VN" dirty="0"/>
              <a:t>   + Trường hợp 2, tiêu thức thuộc tính có nhiều biểu hiện: (nghề nghiệp, sản phẩm theo công dụng,…) thì sẽ tiến hành ghép một số tổ nhỏ thành tổ lớn và phải đảm bảo yêu cầu các tổ nhỏ đ¬ược ghép phải giống nhau hoặc gần giống nhau về đặc điểm và tính chất.</a:t>
            </a:r>
            <a:endParaRPr lang="en-US" dirty="0"/>
          </a:p>
        </p:txBody>
      </p:sp>
    </p:spTree>
    <p:extLst>
      <p:ext uri="{BB962C8B-B14F-4D97-AF65-F5344CB8AC3E}">
        <p14:creationId xmlns:p14="http://schemas.microsoft.com/office/powerpoint/2010/main" val="2225420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30D259-A2C5-44E0-932B-C5BA3D1DE948}"/>
              </a:ext>
            </a:extLst>
          </p:cNvPr>
          <p:cNvSpPr txBox="1"/>
          <p:nvPr/>
        </p:nvSpPr>
        <p:spPr>
          <a:xfrm>
            <a:off x="1556657" y="953125"/>
            <a:ext cx="8915400" cy="2092881"/>
          </a:xfrm>
          <a:prstGeom prst="rect">
            <a:avLst/>
          </a:prstGeom>
          <a:noFill/>
        </p:spPr>
        <p:txBody>
          <a:bodyPr wrap="square">
            <a:spAutoFit/>
          </a:bodyPr>
          <a:lstStyle/>
          <a:p>
            <a:pPr algn="just">
              <a:spcBef>
                <a:spcPts val="600"/>
              </a:spcBef>
              <a:buNone/>
            </a:pPr>
            <a:r>
              <a:rPr lang="nl-NL" sz="2000" b="1" i="1" spc="20">
                <a:effectLst/>
                <a:latin typeface="Times New Roman" panose="02020603050405020304" pitchFamily="18" charset="0"/>
                <a:ea typeface="Times New Roman" panose="02020603050405020304" pitchFamily="18" charset="0"/>
                <a:cs typeface="Times New Roman" panose="02020603050405020304" pitchFamily="18" charset="0"/>
              </a:rPr>
              <a:t>- Theo tiêu thức số l­ượng:</a:t>
            </a: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Khi phân tổ theo tiêu thức số lượng, tuỳ theo lượng biến  của tiêu thức thay đổi nhiều hay ít mà cách phân tổ được giải quyết khác nhau. Mặt khác, cũng cần chú ý đến số lượng các lượng biến nhiều hay ít mà xác định số tổ thích hợp.</a:t>
            </a:r>
            <a:endParaRPr lang="en-US" sz="200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spc="2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i="1" spc="20">
                <a:effectLst/>
                <a:latin typeface="Times New Roman" panose="02020603050405020304" pitchFamily="18" charset="0"/>
                <a:ea typeface="Times New Roman" panose="02020603050405020304" pitchFamily="18" charset="0"/>
                <a:cs typeface="Times New Roman" panose="02020603050405020304" pitchFamily="18" charset="0"/>
              </a:rPr>
              <a:t>Tr­ường hợp 1, số l­ượng các l­ượng biến ít</a:t>
            </a:r>
            <a:r>
              <a:rPr lang="nl-NL" sz="2000" b="1" spc="20">
                <a:effectLst/>
                <a:latin typeface="Times New Roman" panose="02020603050405020304" pitchFamily="18" charset="0"/>
                <a:ea typeface="Times New Roman" panose="02020603050405020304" pitchFamily="18" charset="0"/>
                <a:cs typeface="Times New Roman" panose="02020603050405020304" pitchFamily="18" charset="0"/>
              </a:rPr>
              <a:t>:</a:t>
            </a: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mỗi l­ượng biến có thể hình thành nên một tổ.</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735DDBF-D40C-15E6-EE84-FF14FFD7DB20}"/>
              </a:ext>
            </a:extLst>
          </p:cNvPr>
          <p:cNvSpPr txBox="1"/>
          <p:nvPr/>
        </p:nvSpPr>
        <p:spPr>
          <a:xfrm>
            <a:off x="1556656" y="3046006"/>
            <a:ext cx="8915399" cy="2554545"/>
          </a:xfrm>
          <a:prstGeom prst="rect">
            <a:avLst/>
          </a:prstGeom>
          <a:noFill/>
        </p:spPr>
        <p:txBody>
          <a:bodyPr wrap="square">
            <a:spAutoFit/>
          </a:bodyPr>
          <a:lstStyle/>
          <a:p>
            <a:r>
              <a:rPr lang="vi-VN" sz="2000" dirty="0">
                <a:latin typeface="+mj-lt"/>
              </a:rPr>
              <a:t>+ Trường hợp 2, các lượng biến nhiều: phải chú ý đến quan hệ lượng chất xem lượng biến tích luỹ đến một mức độ nào đó thì chất mới thay đổi và làm nảy sinh một tổ mới. Trong trường hợp này mỗi tổ sẽ bao gồm một phạm vi lượng biến với 2 giới hạn:</a:t>
            </a:r>
          </a:p>
          <a:p>
            <a:r>
              <a:rPr lang="vi-VN" sz="2000" dirty="0">
                <a:latin typeface="+mj-lt"/>
              </a:rPr>
              <a:t>Giới hạn dưới:	là lượng biến nhỏ nhất để hình thành tổ đó.</a:t>
            </a:r>
          </a:p>
          <a:p>
            <a:r>
              <a:rPr lang="vi-VN" sz="2000" dirty="0">
                <a:latin typeface="+mj-lt"/>
              </a:rPr>
              <a:t>Giới hạn trên:	là lượng biến lớn nhất mà nếu quá nó thì chất đổi dẫn đến hình thành một tổ mới.</a:t>
            </a:r>
          </a:p>
          <a:p>
            <a:r>
              <a:rPr lang="en-US" sz="2000" dirty="0">
                <a:latin typeface="+mj-lt"/>
              </a:rPr>
              <a:t>                 </a:t>
            </a:r>
            <a:r>
              <a:rPr lang="vi-VN" sz="2000" dirty="0">
                <a:latin typeface="+mj-lt"/>
              </a:rPr>
              <a:t>Chênh lệch giữa giới hạn trên và giới hạn dưới là khoảng cách tổ.</a:t>
            </a:r>
          </a:p>
        </p:txBody>
      </p:sp>
    </p:spTree>
    <p:extLst>
      <p:ext uri="{BB962C8B-B14F-4D97-AF65-F5344CB8AC3E}">
        <p14:creationId xmlns:p14="http://schemas.microsoft.com/office/powerpoint/2010/main" val="282494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CB28A7-99A8-E953-06AA-D662EE65A356}"/>
              </a:ext>
            </a:extLst>
          </p:cNvPr>
          <p:cNvSpPr txBox="1"/>
          <p:nvPr/>
        </p:nvSpPr>
        <p:spPr>
          <a:xfrm>
            <a:off x="1730827" y="926850"/>
            <a:ext cx="8763001" cy="923330"/>
          </a:xfrm>
          <a:prstGeom prst="rect">
            <a:avLst/>
          </a:prstGeom>
          <a:noFill/>
        </p:spPr>
        <p:txBody>
          <a:bodyPr wrap="square">
            <a:spAutoFit/>
          </a:bodyPr>
          <a:lstStyle/>
          <a:p>
            <a:r>
              <a:rPr lang="vi-VN" dirty="0"/>
              <a:t> + Trường hợp 3, phân tổ có khoảng cách bằng nhau và không bằng nhau:</a:t>
            </a:r>
          </a:p>
          <a:p>
            <a:r>
              <a:rPr lang="vi-VN" dirty="0"/>
              <a:t>*Phân tổ có khoảng cách tổ bằng nhau: đối với hiện tượng biến thiên tương đối đồng nhất, việc xác định khoảng cách tổ nh¬ư sau:</a:t>
            </a:r>
            <a:endParaRPr lang="en-US" dirty="0"/>
          </a:p>
        </p:txBody>
      </p:sp>
      <p:pic>
        <p:nvPicPr>
          <p:cNvPr id="7" name="Picture 6">
            <a:extLst>
              <a:ext uri="{FF2B5EF4-FFF2-40B4-BE49-F238E27FC236}">
                <a16:creationId xmlns:a16="http://schemas.microsoft.com/office/drawing/2014/main" id="{52105684-95A1-A63B-8DE2-3B5120D00168}"/>
              </a:ext>
            </a:extLst>
          </p:cNvPr>
          <p:cNvPicPr>
            <a:picLocks noChangeAspect="1"/>
          </p:cNvPicPr>
          <p:nvPr/>
        </p:nvPicPr>
        <p:blipFill>
          <a:blip r:embed="rId2"/>
          <a:stretch>
            <a:fillRect/>
          </a:stretch>
        </p:blipFill>
        <p:spPr>
          <a:xfrm>
            <a:off x="2775858" y="1850180"/>
            <a:ext cx="7675482" cy="1837944"/>
          </a:xfrm>
          <a:prstGeom prst="rect">
            <a:avLst/>
          </a:prstGeom>
        </p:spPr>
      </p:pic>
      <p:pic>
        <p:nvPicPr>
          <p:cNvPr id="9" name="Picture 8">
            <a:extLst>
              <a:ext uri="{FF2B5EF4-FFF2-40B4-BE49-F238E27FC236}">
                <a16:creationId xmlns:a16="http://schemas.microsoft.com/office/drawing/2014/main" id="{DCA8E205-D3CD-AA84-76A4-6CC0307153E8}"/>
              </a:ext>
            </a:extLst>
          </p:cNvPr>
          <p:cNvPicPr>
            <a:picLocks noChangeAspect="1"/>
          </p:cNvPicPr>
          <p:nvPr/>
        </p:nvPicPr>
        <p:blipFill>
          <a:blip r:embed="rId3"/>
          <a:stretch>
            <a:fillRect/>
          </a:stretch>
        </p:blipFill>
        <p:spPr>
          <a:xfrm>
            <a:off x="2870346" y="3865782"/>
            <a:ext cx="5754624" cy="869503"/>
          </a:xfrm>
          <a:prstGeom prst="rect">
            <a:avLst/>
          </a:prstGeom>
        </p:spPr>
      </p:pic>
    </p:spTree>
    <p:extLst>
      <p:ext uri="{BB962C8B-B14F-4D97-AF65-F5344CB8AC3E}">
        <p14:creationId xmlns:p14="http://schemas.microsoft.com/office/powerpoint/2010/main" val="3871981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89EDC5-5F1A-1BD3-516A-B892D5C52715}"/>
              </a:ext>
            </a:extLst>
          </p:cNvPr>
          <p:cNvPicPr>
            <a:picLocks noChangeAspect="1"/>
          </p:cNvPicPr>
          <p:nvPr/>
        </p:nvPicPr>
        <p:blipFill>
          <a:blip r:embed="rId2"/>
          <a:stretch>
            <a:fillRect/>
          </a:stretch>
        </p:blipFill>
        <p:spPr>
          <a:xfrm>
            <a:off x="823831" y="494101"/>
            <a:ext cx="8071560" cy="1759241"/>
          </a:xfrm>
          <a:prstGeom prst="rect">
            <a:avLst/>
          </a:prstGeom>
        </p:spPr>
      </p:pic>
      <p:pic>
        <p:nvPicPr>
          <p:cNvPr id="7" name="Picture 6">
            <a:extLst>
              <a:ext uri="{FF2B5EF4-FFF2-40B4-BE49-F238E27FC236}">
                <a16:creationId xmlns:a16="http://schemas.microsoft.com/office/drawing/2014/main" id="{73CBD7C6-31D0-1156-6EE7-40082D2D91DF}"/>
              </a:ext>
            </a:extLst>
          </p:cNvPr>
          <p:cNvPicPr>
            <a:picLocks noChangeAspect="1"/>
          </p:cNvPicPr>
          <p:nvPr/>
        </p:nvPicPr>
        <p:blipFill>
          <a:blip r:embed="rId3"/>
          <a:stretch>
            <a:fillRect/>
          </a:stretch>
        </p:blipFill>
        <p:spPr>
          <a:xfrm>
            <a:off x="1198517" y="2749621"/>
            <a:ext cx="9665426" cy="3903633"/>
          </a:xfrm>
          <a:prstGeom prst="rect">
            <a:avLst/>
          </a:prstGeom>
        </p:spPr>
      </p:pic>
    </p:spTree>
    <p:extLst>
      <p:ext uri="{BB962C8B-B14F-4D97-AF65-F5344CB8AC3E}">
        <p14:creationId xmlns:p14="http://schemas.microsoft.com/office/powerpoint/2010/main" val="8896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5">
            <a:extLst>
              <a:ext uri="{FF2B5EF4-FFF2-40B4-BE49-F238E27FC236}">
                <a16:creationId xmlns:a16="http://schemas.microsoft.com/office/drawing/2014/main" id="{F2E3FD5D-C38E-9809-3B6D-5B5D98932182}"/>
              </a:ext>
            </a:extLst>
          </p:cNvPr>
          <p:cNvGrpSpPr/>
          <p:nvPr/>
        </p:nvGrpSpPr>
        <p:grpSpPr>
          <a:xfrm>
            <a:off x="522514" y="536806"/>
            <a:ext cx="11288486" cy="1688801"/>
            <a:chOff x="204" y="1298"/>
            <a:chExt cx="5374" cy="940"/>
          </a:xfrm>
        </p:grpSpPr>
        <p:grpSp>
          <p:nvGrpSpPr>
            <p:cNvPr id="7" name="Group 42">
              <a:extLst>
                <a:ext uri="{FF2B5EF4-FFF2-40B4-BE49-F238E27FC236}">
                  <a16:creationId xmlns:a16="http://schemas.microsoft.com/office/drawing/2014/main" id="{E135163C-DA1C-99CD-F1A8-32A0C37C92BA}"/>
                </a:ext>
              </a:extLst>
            </p:cNvPr>
            <p:cNvGrpSpPr/>
            <p:nvPr/>
          </p:nvGrpSpPr>
          <p:grpSpPr>
            <a:xfrm>
              <a:off x="204" y="1298"/>
              <a:ext cx="5374" cy="878"/>
              <a:chOff x="1383" y="1207"/>
              <a:chExt cx="4082" cy="1180"/>
            </a:xfrm>
          </p:grpSpPr>
          <p:sp>
            <p:nvSpPr>
              <p:cNvPr id="9" name="AutoShape 35">
                <a:extLst>
                  <a:ext uri="{FF2B5EF4-FFF2-40B4-BE49-F238E27FC236}">
                    <a16:creationId xmlns:a16="http://schemas.microsoft.com/office/drawing/2014/main" id="{253FE3BD-A19F-290E-EC0C-6028A36FE0B2}"/>
                  </a:ext>
                </a:extLst>
              </p:cNvPr>
              <p:cNvSpPr/>
              <p:nvPr/>
            </p:nvSpPr>
            <p:spPr>
              <a:xfrm>
                <a:off x="1383" y="1207"/>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sp>
            <p:nvSpPr>
              <p:cNvPr id="10" name="AutoShape 36">
                <a:extLst>
                  <a:ext uri="{FF2B5EF4-FFF2-40B4-BE49-F238E27FC236}">
                    <a16:creationId xmlns:a16="http://schemas.microsoft.com/office/drawing/2014/main" id="{15E3B1F6-6098-E0A1-DA41-9AD6AF04CBD9}"/>
                  </a:ext>
                </a:extLst>
              </p:cNvPr>
              <p:cNvSpPr/>
              <p:nvPr/>
            </p:nvSpPr>
            <p:spPr>
              <a:xfrm>
                <a:off x="1452" y="1289"/>
                <a:ext cx="3992" cy="968"/>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grpSp>
        <p:sp>
          <p:nvSpPr>
            <p:cNvPr id="8" name="Text Box 64">
              <a:extLst>
                <a:ext uri="{FF2B5EF4-FFF2-40B4-BE49-F238E27FC236}">
                  <a16:creationId xmlns:a16="http://schemas.microsoft.com/office/drawing/2014/main" id="{EA2FB74B-77E3-2C04-8D3D-07B56D18031F}"/>
                </a:ext>
              </a:extLst>
            </p:cNvPr>
            <p:cNvSpPr txBox="1"/>
            <p:nvPr/>
          </p:nvSpPr>
          <p:spPr>
            <a:xfrm>
              <a:off x="416" y="1501"/>
              <a:ext cx="4762" cy="737"/>
            </a:xfrm>
            <a:prstGeom prst="rect">
              <a:avLst/>
            </a:prstGeom>
            <a:noFill/>
            <a:ln w="9525">
              <a:noFill/>
            </a:ln>
          </p:spPr>
          <p:txBody>
            <a:bodyPr>
              <a:spAutoFit/>
            </a:bodyPr>
            <a:lstStyle/>
            <a:p>
              <a:r>
                <a:rPr lang="vi-VN" sz="2500" dirty="0">
                  <a:solidFill>
                    <a:schemeClr val="bg1"/>
                  </a:solidFill>
                  <a:latin typeface="+mj-lt"/>
                </a:rPr>
                <a:t>2. Đối tượng nghiên cứu của thống kê học</a:t>
              </a:r>
            </a:p>
            <a:p>
              <a:r>
                <a:rPr lang="vi-VN" sz="2500" dirty="0">
                  <a:solidFill>
                    <a:schemeClr val="bg1"/>
                  </a:solidFill>
                  <a:latin typeface="+mj-lt"/>
                </a:rPr>
                <a:t>  2.1. Khái niệm thống kê học.</a:t>
              </a:r>
            </a:p>
            <a:p>
              <a:endParaRPr lang="en-US" sz="3000" dirty="0">
                <a:solidFill>
                  <a:schemeClr val="bg1"/>
                </a:solidFill>
                <a:latin typeface="+mj-lt"/>
              </a:endParaRPr>
            </a:p>
          </p:txBody>
        </p:sp>
      </p:grpSp>
      <p:sp>
        <p:nvSpPr>
          <p:cNvPr id="17" name="TextBox 16">
            <a:extLst>
              <a:ext uri="{FF2B5EF4-FFF2-40B4-BE49-F238E27FC236}">
                <a16:creationId xmlns:a16="http://schemas.microsoft.com/office/drawing/2014/main" id="{F9A80FD6-DCAF-2A2D-9406-C4612D2D7977}"/>
              </a:ext>
            </a:extLst>
          </p:cNvPr>
          <p:cNvSpPr txBox="1"/>
          <p:nvPr/>
        </p:nvSpPr>
        <p:spPr>
          <a:xfrm>
            <a:off x="967836" y="2551184"/>
            <a:ext cx="10785090" cy="1569660"/>
          </a:xfrm>
          <a:prstGeom prst="rect">
            <a:avLst/>
          </a:prstGeom>
          <a:noFill/>
        </p:spPr>
        <p:txBody>
          <a:bodyPr wrap="square">
            <a:spAutoFit/>
          </a:bodyPr>
          <a:lstStyle/>
          <a:p>
            <a:pPr indent="288290" algn="just">
              <a:spcBef>
                <a:spcPts val="600"/>
              </a:spcBef>
              <a:buNone/>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Như vậy có thể hiểu: </a:t>
            </a: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Thống kê học là một môn khoa học độc lập nghiên cứu hệ thống các </a:t>
            </a:r>
            <a:r>
              <a:rPr lang="vi-VN" sz="24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pháp thu thập,  xử lý và phân tích</a:t>
            </a: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 các con số của hiện tượng số lớn để tìm ra bản chất và tính quy luật vốn có của chúng trong điều kiện về thời gian và không gian cụ thể.</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4A0FEC0E-6436-7FE6-320F-910FA4C3C9E9}"/>
              </a:ext>
            </a:extLst>
          </p:cNvPr>
          <p:cNvSpPr txBox="1"/>
          <p:nvPr/>
        </p:nvSpPr>
        <p:spPr>
          <a:xfrm>
            <a:off x="967836" y="4648591"/>
            <a:ext cx="6096000" cy="477054"/>
          </a:xfrm>
          <a:prstGeom prst="rect">
            <a:avLst/>
          </a:prstGeom>
          <a:noFill/>
        </p:spPr>
        <p:txBody>
          <a:bodyPr wrap="square">
            <a:spAutoFit/>
          </a:bodyPr>
          <a:lstStyle/>
          <a:p>
            <a:r>
              <a:rPr lang="vi-VN" sz="2500" dirty="0">
                <a:latin typeface="+mj-lt"/>
              </a:rPr>
              <a:t>2.2. Đối tượng nghiên cứu của thống kê học</a:t>
            </a:r>
            <a:endParaRPr lang="en-US" sz="2500" dirty="0">
              <a:latin typeface="+mj-lt"/>
            </a:endParaRPr>
          </a:p>
        </p:txBody>
      </p:sp>
    </p:spTree>
    <p:extLst>
      <p:ext uri="{BB962C8B-B14F-4D97-AF65-F5344CB8AC3E}">
        <p14:creationId xmlns:p14="http://schemas.microsoft.com/office/powerpoint/2010/main" val="90177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27420F-56BC-F735-DBD0-1C9237DB2E9F}"/>
              </a:ext>
            </a:extLst>
          </p:cNvPr>
          <p:cNvSpPr txBox="1"/>
          <p:nvPr/>
        </p:nvSpPr>
        <p:spPr>
          <a:xfrm>
            <a:off x="1480457" y="1001876"/>
            <a:ext cx="6096000" cy="430887"/>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khoảng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bằng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nhau</a:t>
            </a:r>
            <a:r>
              <a:rPr lang="en-US" sz="2200" b="1"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625C1F04-6ED7-D429-9B6C-F9C75F2E0F86}"/>
              </a:ext>
            </a:extLst>
          </p:cNvPr>
          <p:cNvSpPr txBox="1"/>
          <p:nvPr/>
        </p:nvSpPr>
        <p:spPr>
          <a:xfrm>
            <a:off x="1621970" y="1576979"/>
            <a:ext cx="9133115" cy="1107996"/>
          </a:xfrm>
          <a:prstGeom prst="rect">
            <a:avLst/>
          </a:prstGeom>
          <a:noFill/>
        </p:spPr>
        <p:txBody>
          <a:bodyPr wrap="square">
            <a:spAutoFit/>
          </a:bodyPr>
          <a:lstStyle/>
          <a:p>
            <a:r>
              <a:rPr lang="vi-VN" sz="2200" b="1" dirty="0">
                <a:latin typeface="+mj-lt"/>
              </a:rPr>
              <a:t>* Phân tổ mở:  </a:t>
            </a:r>
            <a:r>
              <a:rPr lang="vi-VN" sz="2200" dirty="0">
                <a:latin typeface="+mj-lt"/>
              </a:rPr>
              <a:t>là tổ đầu tiên không có giới hạn dưới và tổ cuối cùng không có giới hạn trên. Việc xác định khoảng cách tổ cho tổ mở ta phải lấy khoảng cách tổ của tổ gần nhất làm khoảng cách tổ cho tổ mở.</a:t>
            </a:r>
            <a:endParaRPr lang="en-US" sz="2200" dirty="0">
              <a:latin typeface="+mj-lt"/>
            </a:endParaRPr>
          </a:p>
        </p:txBody>
      </p:sp>
      <p:sp>
        <p:nvSpPr>
          <p:cNvPr id="9" name="TextBox 8">
            <a:extLst>
              <a:ext uri="{FF2B5EF4-FFF2-40B4-BE49-F238E27FC236}">
                <a16:creationId xmlns:a16="http://schemas.microsoft.com/office/drawing/2014/main" id="{9E2DDE08-A56D-2931-A7C7-C164B4AA1ED3}"/>
              </a:ext>
            </a:extLst>
          </p:cNvPr>
          <p:cNvSpPr txBox="1"/>
          <p:nvPr/>
        </p:nvSpPr>
        <p:spPr>
          <a:xfrm>
            <a:off x="1621969" y="2803623"/>
            <a:ext cx="9024259" cy="1446550"/>
          </a:xfrm>
          <a:prstGeom prst="rect">
            <a:avLst/>
          </a:prstGeom>
          <a:noFill/>
        </p:spPr>
        <p:txBody>
          <a:bodyPr wrap="square">
            <a:spAutoFit/>
          </a:bodyPr>
          <a:lstStyle/>
          <a:p>
            <a:r>
              <a:rPr lang="vi-VN" sz="2200" b="1" dirty="0">
                <a:latin typeface="+mj-lt"/>
              </a:rPr>
              <a:t>*Phân tổ theo sự biểu hiện mối liên hệ</a:t>
            </a:r>
            <a:r>
              <a:rPr lang="vi-VN" sz="2200" dirty="0">
                <a:latin typeface="+mj-lt"/>
              </a:rPr>
              <a:t>: Là phân tổ nhằm biểu hiện mối liên hệ giữa các tiêu thức nghiên cứu bao gồm tiêu thức nguyên nhân (tiêu thức gây ảnh hưởng) và tiêu thức kết quả (tiêu thức bị ảnh hưởng). Trong trường hợp này phân tổ chia ra làm hai loại:</a:t>
            </a:r>
            <a:endParaRPr lang="en-US" sz="2200" dirty="0">
              <a:latin typeface="+mj-lt"/>
            </a:endParaRPr>
          </a:p>
        </p:txBody>
      </p:sp>
    </p:spTree>
    <p:extLst>
      <p:ext uri="{BB962C8B-B14F-4D97-AF65-F5344CB8AC3E}">
        <p14:creationId xmlns:p14="http://schemas.microsoft.com/office/powerpoint/2010/main" val="1344953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7BCFF3-DAC8-1C82-5499-F5013574353F}"/>
              </a:ext>
            </a:extLst>
          </p:cNvPr>
          <p:cNvSpPr txBox="1"/>
          <p:nvPr/>
        </p:nvSpPr>
        <p:spPr>
          <a:xfrm>
            <a:off x="1382485" y="794380"/>
            <a:ext cx="9318171" cy="1938992"/>
          </a:xfrm>
          <a:prstGeom prst="rect">
            <a:avLst/>
          </a:prstGeom>
          <a:noFill/>
        </p:spPr>
        <p:txBody>
          <a:bodyPr wrap="square">
            <a:spAutoFit/>
          </a:bodyPr>
          <a:lstStyle/>
          <a:p>
            <a:r>
              <a:rPr lang="vi-VN" sz="2000" dirty="0">
                <a:latin typeface="+mj-lt"/>
              </a:rPr>
              <a:t>+ Phân tổ giản đơn: chọn tiêu thức thứ nhất là tiêu thức nguyên nhân và tiêu thức thứ hai là tiêu thức kết quả.</a:t>
            </a:r>
          </a:p>
          <a:p>
            <a:r>
              <a:rPr lang="vi-VN" sz="2000" dirty="0">
                <a:latin typeface="+mj-lt"/>
              </a:rPr>
              <a:t>VD: MLH giữa trình độ đào tạo nghề của những công nhân dệt có cùng công việc, số năm kinh nghiệm với NSLĐ.</a:t>
            </a:r>
          </a:p>
          <a:p>
            <a:r>
              <a:rPr lang="vi-VN" sz="2000" dirty="0">
                <a:latin typeface="+mj-lt"/>
              </a:rPr>
              <a:t>+ Phân tổ kết hợp (theo nhiều tiêu thức): thông thường số tiêu thức £ 3. với ví dụ trên nhưng số năm kinh nghiệm của công nhân khác nhau</a:t>
            </a:r>
          </a:p>
        </p:txBody>
      </p:sp>
    </p:spTree>
    <p:extLst>
      <p:ext uri="{BB962C8B-B14F-4D97-AF65-F5344CB8AC3E}">
        <p14:creationId xmlns:p14="http://schemas.microsoft.com/office/powerpoint/2010/main" val="534528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9B56653-2F59-59ED-65C4-DB06C96B7F26}"/>
              </a:ext>
            </a:extLst>
          </p:cNvPr>
          <p:cNvSpPr txBox="1"/>
          <p:nvPr/>
        </p:nvSpPr>
        <p:spPr>
          <a:xfrm>
            <a:off x="1023257" y="485177"/>
            <a:ext cx="9601199"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3: CÁC MỨC ĐỘ CỦA HIỆN TƯỢNG KINH TẾ - XÃ HỘI</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A02A7FE-9138-B1ED-0974-E8564826B588}"/>
              </a:ext>
            </a:extLst>
          </p:cNvPr>
          <p:cNvSpPr txBox="1"/>
          <p:nvPr/>
        </p:nvSpPr>
        <p:spPr>
          <a:xfrm>
            <a:off x="1415143" y="1365800"/>
            <a:ext cx="9361714" cy="44935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Chỉ tiêu tổng hợp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1.1.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1.1.1 Khái niệm và ý nghĩa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Khái niệm: Số tuyệt đối trong thống kê là một loại chỉ tiêu biểu hiện quy mô khối lượng của hiện tượng kinh tế – xã hội trong điều kiện về thời gian và không gian cụ thể.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doanh nghiệp X năm 2012 là 21 tỷ đồng...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Ý nghĩa: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tuyệt đối chính xác là sự thật khách quan có sức thuyết phục nhất.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Là căn cứ tin cậy của phân tích và đánh giá tình hình thực hiện kế hoạch, xây dựng kế hoạch mới trong phát triển kinh tế.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Là căn cứ của phân tích thống kê và tính toán các chỉ tiêu khác có liên quan số tương đối, số bình quân trong thống kê.</a:t>
            </a: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120703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02AF4C-78F8-37A4-8CA7-C99B8E4D008C}"/>
              </a:ext>
            </a:extLst>
          </p:cNvPr>
          <p:cNvSpPr txBox="1"/>
          <p:nvPr/>
        </p:nvSpPr>
        <p:spPr>
          <a:xfrm>
            <a:off x="1088572" y="1360438"/>
            <a:ext cx="8371114"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1.1.2 Các loại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tuyệt đối thời kỳ: phản ánh quy mô khối lượng của hiện tượng trong một thời gian dài nhất định.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Đặc điểm: có sự tích luỹ về lượng qua thời gian, thời kỳ càng dài thì trị số của chỉ tiêu càng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theo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tuyệt đối thời điểm: Phản ánh quy mô khối lượng của hiện tượng tại một thời điểm nhất định.</a:t>
            </a:r>
          </a:p>
        </p:txBody>
      </p:sp>
      <p:sp>
        <p:nvSpPr>
          <p:cNvPr id="7" name="TextBox 6">
            <a:extLst>
              <a:ext uri="{FF2B5EF4-FFF2-40B4-BE49-F238E27FC236}">
                <a16:creationId xmlns:a16="http://schemas.microsoft.com/office/drawing/2014/main" id="{7A6607AA-C771-EDEE-A347-8D690E90DDCF}"/>
              </a:ext>
            </a:extLst>
          </p:cNvPr>
          <p:cNvSpPr txBox="1"/>
          <p:nvPr/>
        </p:nvSpPr>
        <p:spPr>
          <a:xfrm>
            <a:off x="2226128" y="4245153"/>
            <a:ext cx="7462157"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1.1.3. Đơn vị tính của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tự nhiên: là đơn vị phù hợp với đặc điểm vật lý của hiện tượng, có thể tính theo chiều dài m, km, hải lý....hay theo đơn vị diện tích như m2 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lao động: ngày - công. giờ công.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tiền tệ : tuỳ theo quy định của mỗi quốc gia khác nhau mà có đơn vị tính khác nhau như VND, USD....</a:t>
            </a:r>
          </a:p>
        </p:txBody>
      </p:sp>
    </p:spTree>
    <p:extLst>
      <p:ext uri="{BB962C8B-B14F-4D97-AF65-F5344CB8AC3E}">
        <p14:creationId xmlns:p14="http://schemas.microsoft.com/office/powerpoint/2010/main" val="2135771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53B0C0-DB3E-669D-72BB-B3A071AA2727}"/>
              </a:ext>
            </a:extLst>
          </p:cNvPr>
          <p:cNvSpPr txBox="1"/>
          <p:nvPr/>
        </p:nvSpPr>
        <p:spPr>
          <a:xfrm>
            <a:off x="315685" y="897047"/>
            <a:ext cx="11364686"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1.2. Số tương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1.2.1. Khái niệm và ý nghĩa của số tương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Khái niệm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trong thống kê biểu hiện quan hệ so sánh giữa hai mức độ của hiện tượng nghiên cứu. Đó có thể là kết quả so sánh giữa hai mức độ cùng loại nhưng khác nhau về  điều kiện thời gian hoặc không gian, hoặc giữa hai mức độ khác loại nhưng có liên quan đến nhau. Trong hai mức độ này, một được chọn làm gốc để so sánh.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của doanh nghiệp A năm 2015 so với năm 2014 là 112%, tăng 12% so với năm 2014.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Ý nghĩa của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là một chỉ tiêu để phân tích thống kê nhằm nêu lên kết cấu, mối quan hệ so sánh, tốc độ phát triển của hiện tượng nghiên cứu trong điều kiện về thời gian và không gian cụ thể.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cho phép phân tích đặc điểm của hiện tượng.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Dùng để biểu hiện tình hình thực tế trong trường hợp cần giữ bí mật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nêu lên bản chất sâu sắc của hiện tượng trong nhiều trường hợp số tuyệt đối không phản ánh được.</a:t>
            </a: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318136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0B8576-7CB9-96DF-BB61-1B74F687E40C}"/>
              </a:ext>
            </a:extLst>
          </p:cNvPr>
          <p:cNvPicPr>
            <a:picLocks noChangeAspect="1"/>
          </p:cNvPicPr>
          <p:nvPr/>
        </p:nvPicPr>
        <p:blipFill>
          <a:blip r:embed="rId2"/>
          <a:stretch>
            <a:fillRect/>
          </a:stretch>
        </p:blipFill>
        <p:spPr>
          <a:xfrm>
            <a:off x="355744" y="160781"/>
            <a:ext cx="10845656" cy="2854561"/>
          </a:xfrm>
          <a:prstGeom prst="rect">
            <a:avLst/>
          </a:prstGeom>
        </p:spPr>
      </p:pic>
      <p:sp>
        <p:nvSpPr>
          <p:cNvPr id="7" name="TextBox 6">
            <a:extLst>
              <a:ext uri="{FF2B5EF4-FFF2-40B4-BE49-F238E27FC236}">
                <a16:creationId xmlns:a16="http://schemas.microsoft.com/office/drawing/2014/main" id="{4F303769-9BB0-EF04-0C80-A185956A1F02}"/>
              </a:ext>
            </a:extLst>
          </p:cNvPr>
          <p:cNvSpPr txBox="1"/>
          <p:nvPr/>
        </p:nvSpPr>
        <p:spPr>
          <a:xfrm>
            <a:off x="620487" y="3429000"/>
            <a:ext cx="10845656"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1.2.3. Các loại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tương đối động thái: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sự biến động của hiện tượng nghiên cứu (kỳ sau) so với mức độ biến động của kỳ gốc (kỳ trước).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Công thức: </a:t>
            </a:r>
          </a:p>
        </p:txBody>
      </p:sp>
      <p:pic>
        <p:nvPicPr>
          <p:cNvPr id="9" name="Picture 8">
            <a:extLst>
              <a:ext uri="{FF2B5EF4-FFF2-40B4-BE49-F238E27FC236}">
                <a16:creationId xmlns:a16="http://schemas.microsoft.com/office/drawing/2014/main" id="{6608D928-A451-1DF2-E4E6-516D2156CBD4}"/>
              </a:ext>
            </a:extLst>
          </p:cNvPr>
          <p:cNvPicPr>
            <a:picLocks noChangeAspect="1"/>
          </p:cNvPicPr>
          <p:nvPr/>
        </p:nvPicPr>
        <p:blipFill>
          <a:blip r:embed="rId3"/>
          <a:stretch>
            <a:fillRect/>
          </a:stretch>
        </p:blipFill>
        <p:spPr>
          <a:xfrm>
            <a:off x="4180115" y="4761382"/>
            <a:ext cx="6676426" cy="1732759"/>
          </a:xfrm>
          <a:prstGeom prst="rect">
            <a:avLst/>
          </a:prstGeom>
        </p:spPr>
      </p:pic>
    </p:spTree>
    <p:extLst>
      <p:ext uri="{BB962C8B-B14F-4D97-AF65-F5344CB8AC3E}">
        <p14:creationId xmlns:p14="http://schemas.microsoft.com/office/powerpoint/2010/main" val="1711053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4C8A9-C3A1-1BDC-F5A6-5EC118FD0ABF}"/>
              </a:ext>
            </a:extLst>
          </p:cNvPr>
          <p:cNvSpPr txBox="1"/>
          <p:nvPr/>
        </p:nvSpPr>
        <p:spPr>
          <a:xfrm>
            <a:off x="685800" y="531951"/>
            <a:ext cx="1150620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tương đối kế hoach: dùng để kiểm tra tình hình thực hiện kế hoạch vầ đề ra nhiệm vụ cho kế hoạch mới. Có hai loại số tương đối kế hoạch: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nhiệm vụ kế hoạch: </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803D6CA9-6ADE-8471-F765-76BC5E608D7E}"/>
              </a:ext>
            </a:extLst>
          </p:cNvPr>
          <p:cNvSpPr txBox="1"/>
          <p:nvPr/>
        </p:nvSpPr>
        <p:spPr>
          <a:xfrm>
            <a:off x="1621969" y="1781537"/>
            <a:ext cx="7892143"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 tương đối hoàn thành kế hoạch: </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Dùng để kiểm tra tình hình thực hiện kế hoạch, hay xác định mức độ mà doanh nghiệp hoàn thành trong một thời gian nhất định.</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F8DE572-B24C-9C9C-1DC0-DF4061232B56}"/>
              </a:ext>
            </a:extLst>
          </p:cNvPr>
          <p:cNvPicPr>
            <a:picLocks noChangeAspect="1"/>
          </p:cNvPicPr>
          <p:nvPr/>
        </p:nvPicPr>
        <p:blipFill>
          <a:blip r:embed="rId2"/>
          <a:stretch>
            <a:fillRect/>
          </a:stretch>
        </p:blipFill>
        <p:spPr>
          <a:xfrm>
            <a:off x="2155371" y="3429000"/>
            <a:ext cx="6676426" cy="2590800"/>
          </a:xfrm>
          <a:prstGeom prst="rect">
            <a:avLst/>
          </a:prstGeom>
        </p:spPr>
      </p:pic>
    </p:spTree>
    <p:extLst>
      <p:ext uri="{BB962C8B-B14F-4D97-AF65-F5344CB8AC3E}">
        <p14:creationId xmlns:p14="http://schemas.microsoft.com/office/powerpoint/2010/main" val="1727504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1E0E6B-F877-8089-CB1C-C924A2F95837}"/>
              </a:ext>
            </a:extLst>
          </p:cNvPr>
          <p:cNvPicPr>
            <a:picLocks noChangeAspect="1"/>
          </p:cNvPicPr>
          <p:nvPr/>
        </p:nvPicPr>
        <p:blipFill>
          <a:blip r:embed="rId3"/>
          <a:stretch>
            <a:fillRect/>
          </a:stretch>
        </p:blipFill>
        <p:spPr>
          <a:xfrm>
            <a:off x="1063316" y="635289"/>
            <a:ext cx="9509183" cy="3152939"/>
          </a:xfrm>
          <a:prstGeom prst="rect">
            <a:avLst/>
          </a:prstGeom>
        </p:spPr>
      </p:pic>
      <p:sp>
        <p:nvSpPr>
          <p:cNvPr id="7" name="TextBox 6">
            <a:extLst>
              <a:ext uri="{FF2B5EF4-FFF2-40B4-BE49-F238E27FC236}">
                <a16:creationId xmlns:a16="http://schemas.microsoft.com/office/drawing/2014/main" id="{488FF2B4-0864-F95F-4BB1-3419FDA7478C}"/>
              </a:ext>
            </a:extLst>
          </p:cNvPr>
          <p:cNvSpPr txBox="1"/>
          <p:nvPr/>
        </p:nvSpPr>
        <p:spPr>
          <a:xfrm>
            <a:off x="1063316" y="4193739"/>
            <a:ext cx="9509182" cy="21236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không gian: Biểu hiện quan hệ so sánh giữa các mức độ của hiện tượng nghiên cứu cùng loại nhưng khác nhau về không gian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Ví dụ: Lợi nhuận của doanh nghiệp A năm 2015 là 300 tỷ đồng, doanh nghiệp B là 200 tỷ đồng, so sánh lợi nhuận của doanh nghiệp A và DN B là 150%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cường độ: Biểu hiện quan hệ so sánh hai mức độ của hiện tượng khác loại nhưng có mối quan hệ mật thiết với nhau.</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88903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48A638-38CC-300A-F6F1-DC9289191327}"/>
              </a:ext>
            </a:extLst>
          </p:cNvPr>
          <p:cNvSpPr txBox="1"/>
          <p:nvPr/>
        </p:nvSpPr>
        <p:spPr>
          <a:xfrm>
            <a:off x="1496785" y="1083944"/>
            <a:ext cx="9198430" cy="51706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1.3. Số bình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1.3.1. Khái niệm và đặc điểm số bình quân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Số bình quân trong thống kê biểu hiện mức độ đại diện theo một tiêu thức nào đó trong một tổng thể bao gồm nhiều đơn vị cùng loại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 tiền lương bình quân một người một tháng của doanh nghiệp A năm 2015 là 3500000 đồng /người- tháng….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Đặc điểm quan trọng nhất của số bình quân là san bằng mọi  chênh lệch về trị số của tiêu thức nghiên cứu.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luôn nằm trong khoảng giữa lượng biến nhỏ nhất đến lượng biến lớn nhất và lệch về phía có tần số lớn nhất.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Đối tượng của số bình quân luôn là tiêu thức số lượng.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được sử dụng phổ biến trong mọi công tác nghiên cứu nhằm nêu lên đặc điểm chung của hiện tượng kinh tế xã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được dùng để so sánh các hiện tượng có cùng quy mô hay nghiên cứu quy trình biến động qua thời gian.</a:t>
            </a:r>
          </a:p>
        </p:txBody>
      </p:sp>
    </p:spTree>
    <p:extLst>
      <p:ext uri="{BB962C8B-B14F-4D97-AF65-F5344CB8AC3E}">
        <p14:creationId xmlns:p14="http://schemas.microsoft.com/office/powerpoint/2010/main" val="376949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8BC4B-C481-88EE-9F2B-E1E974B0045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3C5DAFE-9279-61B9-6772-31F7214F2035}"/>
              </a:ext>
            </a:extLst>
          </p:cNvPr>
          <p:cNvSpPr txBox="1"/>
          <p:nvPr/>
        </p:nvSpPr>
        <p:spPr>
          <a:xfrm>
            <a:off x="751113" y="592194"/>
            <a:ext cx="11027229" cy="167738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1.3.2.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 loại số bình quân và phương pháp tính</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Dựa vào đặc điểm của nguồn tài liệu mà có số bình quân khác nhau.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Số bình quân cộng: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28829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Bình quân cộng giản đơn: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C7E661C-E18A-3EAB-8794-9CE7143569EC}"/>
              </a:ext>
            </a:extLst>
          </p:cNvPr>
          <p:cNvPicPr>
            <a:picLocks noChangeAspect="1"/>
          </p:cNvPicPr>
          <p:nvPr/>
        </p:nvPicPr>
        <p:blipFill>
          <a:blip r:embed="rId2"/>
          <a:stretch>
            <a:fillRect/>
          </a:stretch>
        </p:blipFill>
        <p:spPr>
          <a:xfrm>
            <a:off x="1422545" y="2793382"/>
            <a:ext cx="9892234" cy="3607417"/>
          </a:xfrm>
          <a:prstGeom prst="rect">
            <a:avLst/>
          </a:prstGeom>
        </p:spPr>
      </p:pic>
    </p:spTree>
    <p:extLst>
      <p:ext uri="{BB962C8B-B14F-4D97-AF65-F5344CB8AC3E}">
        <p14:creationId xmlns:p14="http://schemas.microsoft.com/office/powerpoint/2010/main" val="363994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3E5C97-CB15-41BC-AD25-974314C6443F}"/>
              </a:ext>
            </a:extLst>
          </p:cNvPr>
          <p:cNvSpPr txBox="1"/>
          <p:nvPr/>
        </p:nvSpPr>
        <p:spPr>
          <a:xfrm>
            <a:off x="1545771" y="1578797"/>
            <a:ext cx="9067800" cy="4539704"/>
          </a:xfrm>
          <a:prstGeom prst="rect">
            <a:avLst/>
          </a:prstGeom>
          <a:noFill/>
        </p:spPr>
        <p:txBody>
          <a:bodyPr wrap="square">
            <a:spAutoFit/>
          </a:bodyPr>
          <a:lstStyle/>
          <a:p>
            <a:pPr algn="just">
              <a:spcBef>
                <a:spcPts val="600"/>
              </a:spcBef>
              <a:buNone/>
            </a:pPr>
            <a:r>
              <a:rPr lang="vi-VN"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Các hiện tượng về quá trình </a:t>
            </a:r>
            <a:r>
              <a:rPr lang="vi-VN"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tái sản xuất, mở rộng của cải vật chất xã hội, tình hình và sự phân phối theo hình thức sở hữu các tài nguyên v</a:t>
            </a:r>
            <a:r>
              <a:rPr lang="vi-VN" sz="2200" spc="-8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à sản phẩm xã hội.</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Nghiên cứu các hiện tượng về dân số, số nhân khẩu, cấu thành nhân khẩu, nghiên cứu về giới tính, độ tuổi, nghề nghiệp, giai cấp, dân tộc. Hay nghiên cứu tình hình biến động số nhân khẩu, phân bố dân cư trong lãnh thổ.</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Các hiện tượng về đời sống vật chất, văn hóa tinh thần của nhân dân, mức sống, trình độ văn hoá, bảo hiểm xã hội.</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Ví dụ: thu nhập bình quân đầu người VN năm 2014 là 960USD ng/năm.</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Đồng thời thống kê nghiên cứu các hiện tượng về sinh hoạt chính trị, xã hội.</a:t>
            </a:r>
            <a:endParaRPr lang="en-US" sz="2200" dirty="0"/>
          </a:p>
        </p:txBody>
      </p:sp>
      <p:sp>
        <p:nvSpPr>
          <p:cNvPr id="7" name="AutoShape 60">
            <a:extLst>
              <a:ext uri="{FF2B5EF4-FFF2-40B4-BE49-F238E27FC236}">
                <a16:creationId xmlns:a16="http://schemas.microsoft.com/office/drawing/2014/main" id="{558D1B7A-125C-315F-03EE-FD599FDEE411}"/>
              </a:ext>
            </a:extLst>
          </p:cNvPr>
          <p:cNvSpPr>
            <a:spLocks noChangeArrowheads="1"/>
          </p:cNvSpPr>
          <p:nvPr/>
        </p:nvSpPr>
        <p:spPr bwMode="blackWhite">
          <a:xfrm>
            <a:off x="-206827" y="113083"/>
            <a:ext cx="12866913" cy="1215342"/>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ct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200" i="1" dirty="0">
                <a:effectLst/>
                <a:latin typeface="Times New Roman" panose="02020603050405020304" pitchFamily="18" charset="0"/>
                <a:ea typeface="Times New Roman" panose="02020603050405020304" pitchFamily="18" charset="0"/>
                <a:cs typeface="Times New Roman" panose="02020603050405020304" pitchFamily="18" charset="0"/>
              </a:rPr>
              <a:t>2.1. Thống kê học là môn khoa học xã hội độc lập nghiên cứu các hiện tượng và quá trình kinh tế -  xã hội</a:t>
            </a:r>
            <a:endParaRPr lang="en-US" sz="2200" dirty="0">
              <a:latin typeface="+mj-lt"/>
            </a:endParaRPr>
          </a:p>
        </p:txBody>
      </p:sp>
    </p:spTree>
    <p:extLst>
      <p:ext uri="{BB962C8B-B14F-4D97-AF65-F5344CB8AC3E}">
        <p14:creationId xmlns:p14="http://schemas.microsoft.com/office/powerpoint/2010/main" val="117079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0C2CF-C055-9762-0AC9-9DA1FBA1216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7E854F-3ECF-99E0-EFD9-D79048ADD492}"/>
              </a:ext>
            </a:extLst>
          </p:cNvPr>
          <p:cNvPicPr>
            <a:picLocks noChangeAspect="1"/>
          </p:cNvPicPr>
          <p:nvPr/>
        </p:nvPicPr>
        <p:blipFill>
          <a:blip r:embed="rId2"/>
          <a:stretch>
            <a:fillRect/>
          </a:stretch>
        </p:blipFill>
        <p:spPr>
          <a:xfrm>
            <a:off x="1089660" y="480713"/>
            <a:ext cx="10344956" cy="1903258"/>
          </a:xfrm>
          <a:prstGeom prst="rect">
            <a:avLst/>
          </a:prstGeom>
        </p:spPr>
      </p:pic>
      <p:pic>
        <p:nvPicPr>
          <p:cNvPr id="7" name="Picture 6">
            <a:extLst>
              <a:ext uri="{FF2B5EF4-FFF2-40B4-BE49-F238E27FC236}">
                <a16:creationId xmlns:a16="http://schemas.microsoft.com/office/drawing/2014/main" id="{978BF18D-556E-A650-ECB3-8727A07A796F}"/>
              </a:ext>
            </a:extLst>
          </p:cNvPr>
          <p:cNvPicPr>
            <a:picLocks noChangeAspect="1"/>
          </p:cNvPicPr>
          <p:nvPr/>
        </p:nvPicPr>
        <p:blipFill>
          <a:blip r:embed="rId3"/>
          <a:stretch>
            <a:fillRect/>
          </a:stretch>
        </p:blipFill>
        <p:spPr>
          <a:xfrm>
            <a:off x="2525487" y="2516713"/>
            <a:ext cx="9387637" cy="800535"/>
          </a:xfrm>
          <a:prstGeom prst="rect">
            <a:avLst/>
          </a:prstGeom>
        </p:spPr>
      </p:pic>
      <p:sp>
        <p:nvSpPr>
          <p:cNvPr id="9" name="TextBox 8">
            <a:extLst>
              <a:ext uri="{FF2B5EF4-FFF2-40B4-BE49-F238E27FC236}">
                <a16:creationId xmlns:a16="http://schemas.microsoft.com/office/drawing/2014/main" id="{14A70F6C-A5C1-8552-E5E8-5735E3BCAD60}"/>
              </a:ext>
            </a:extLst>
          </p:cNvPr>
          <p:cNvSpPr txBox="1"/>
          <p:nvPr/>
        </p:nvSpPr>
        <p:spPr>
          <a:xfrm>
            <a:off x="968829" y="3941019"/>
            <a:ext cx="60960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Bình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cộng</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11" name="Picture 10">
            <a:extLst>
              <a:ext uri="{FF2B5EF4-FFF2-40B4-BE49-F238E27FC236}">
                <a16:creationId xmlns:a16="http://schemas.microsoft.com/office/drawing/2014/main" id="{AB03447C-0F87-EDB5-8F14-C42573A8F59B}"/>
              </a:ext>
            </a:extLst>
          </p:cNvPr>
          <p:cNvPicPr>
            <a:picLocks noChangeAspect="1"/>
          </p:cNvPicPr>
          <p:nvPr/>
        </p:nvPicPr>
        <p:blipFill>
          <a:blip r:embed="rId4"/>
          <a:stretch>
            <a:fillRect/>
          </a:stretch>
        </p:blipFill>
        <p:spPr>
          <a:xfrm>
            <a:off x="2372819" y="4639849"/>
            <a:ext cx="2058705" cy="1841213"/>
          </a:xfrm>
          <a:prstGeom prst="rect">
            <a:avLst/>
          </a:prstGeom>
        </p:spPr>
      </p:pic>
      <p:pic>
        <p:nvPicPr>
          <p:cNvPr id="13" name="Picture 12">
            <a:extLst>
              <a:ext uri="{FF2B5EF4-FFF2-40B4-BE49-F238E27FC236}">
                <a16:creationId xmlns:a16="http://schemas.microsoft.com/office/drawing/2014/main" id="{FC63D0A1-5D73-E720-C3FB-34B7BEDAB0EC}"/>
              </a:ext>
            </a:extLst>
          </p:cNvPr>
          <p:cNvPicPr>
            <a:picLocks noChangeAspect="1"/>
          </p:cNvPicPr>
          <p:nvPr/>
        </p:nvPicPr>
        <p:blipFill>
          <a:blip r:embed="rId5"/>
          <a:stretch>
            <a:fillRect/>
          </a:stretch>
        </p:blipFill>
        <p:spPr>
          <a:xfrm>
            <a:off x="5192486" y="4689092"/>
            <a:ext cx="6720638" cy="1841213"/>
          </a:xfrm>
          <a:prstGeom prst="rect">
            <a:avLst/>
          </a:prstGeom>
        </p:spPr>
      </p:pic>
    </p:spTree>
    <p:extLst>
      <p:ext uri="{BB962C8B-B14F-4D97-AF65-F5344CB8AC3E}">
        <p14:creationId xmlns:p14="http://schemas.microsoft.com/office/powerpoint/2010/main" val="4171076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0C0B592-FB3A-3C18-A2F1-57283169EE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BE6BE1-3FAD-B95A-EFF4-319929E34DF9}"/>
              </a:ext>
            </a:extLst>
          </p:cNvPr>
          <p:cNvPicPr>
            <a:picLocks noChangeAspect="1"/>
          </p:cNvPicPr>
          <p:nvPr/>
        </p:nvPicPr>
        <p:blipFill>
          <a:blip r:embed="rId3"/>
          <a:stretch>
            <a:fillRect/>
          </a:stretch>
        </p:blipFill>
        <p:spPr>
          <a:xfrm>
            <a:off x="892629" y="1608254"/>
            <a:ext cx="8991600" cy="4095860"/>
          </a:xfrm>
          <a:prstGeom prst="rect">
            <a:avLst/>
          </a:prstGeom>
        </p:spPr>
      </p:pic>
    </p:spTree>
    <p:extLst>
      <p:ext uri="{BB962C8B-B14F-4D97-AF65-F5344CB8AC3E}">
        <p14:creationId xmlns:p14="http://schemas.microsoft.com/office/powerpoint/2010/main" val="224726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A0DCBD4-DA84-6999-8A74-C2B23D1FC28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4DA686-1DB0-EB79-560D-EEF346A13C51}"/>
              </a:ext>
            </a:extLst>
          </p:cNvPr>
          <p:cNvPicPr>
            <a:picLocks noChangeAspect="1"/>
          </p:cNvPicPr>
          <p:nvPr/>
        </p:nvPicPr>
        <p:blipFill>
          <a:blip r:embed="rId3"/>
          <a:stretch>
            <a:fillRect/>
          </a:stretch>
        </p:blipFill>
        <p:spPr>
          <a:xfrm>
            <a:off x="838200" y="266047"/>
            <a:ext cx="8937171" cy="3162953"/>
          </a:xfrm>
          <a:prstGeom prst="rect">
            <a:avLst/>
          </a:prstGeom>
        </p:spPr>
      </p:pic>
      <p:pic>
        <p:nvPicPr>
          <p:cNvPr id="5" name="Picture 4">
            <a:extLst>
              <a:ext uri="{FF2B5EF4-FFF2-40B4-BE49-F238E27FC236}">
                <a16:creationId xmlns:a16="http://schemas.microsoft.com/office/drawing/2014/main" id="{1E149450-9108-0B4D-EDC1-636415196AC3}"/>
              </a:ext>
            </a:extLst>
          </p:cNvPr>
          <p:cNvPicPr>
            <a:picLocks noChangeAspect="1"/>
          </p:cNvPicPr>
          <p:nvPr/>
        </p:nvPicPr>
        <p:blipFill>
          <a:blip r:embed="rId4"/>
          <a:stretch>
            <a:fillRect/>
          </a:stretch>
        </p:blipFill>
        <p:spPr>
          <a:xfrm>
            <a:off x="2351314" y="3799113"/>
            <a:ext cx="7424057" cy="2564323"/>
          </a:xfrm>
          <a:prstGeom prst="rect">
            <a:avLst/>
          </a:prstGeom>
        </p:spPr>
      </p:pic>
    </p:spTree>
    <p:extLst>
      <p:ext uri="{BB962C8B-B14F-4D97-AF65-F5344CB8AC3E}">
        <p14:creationId xmlns:p14="http://schemas.microsoft.com/office/powerpoint/2010/main" val="3036541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06B370-CC17-9C45-6A57-C23700361280}"/>
              </a:ext>
            </a:extLst>
          </p:cNvPr>
          <p:cNvSpPr txBox="1"/>
          <p:nvPr/>
        </p:nvSpPr>
        <p:spPr>
          <a:xfrm>
            <a:off x="749905" y="762392"/>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Các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tiêu</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thức</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EFC4BA49-F539-A780-15D6-21D21F8749E9}"/>
              </a:ext>
            </a:extLst>
          </p:cNvPr>
          <p:cNvSpPr txBox="1"/>
          <p:nvPr/>
        </p:nvSpPr>
        <p:spPr>
          <a:xfrm>
            <a:off x="749905" y="1444080"/>
            <a:ext cx="10918371"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2.1. Khoảng biến thiên</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Khoảng biến thiên là độ lệch giữa l­ượng biến lớn nhất và l­ượng biến nhỏ nhất của tiêu thức nghiên cứu.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28FA32FA-CFC3-7018-CC2E-5BA0F817EBCF}"/>
              </a:ext>
            </a:extLst>
          </p:cNvPr>
          <p:cNvPicPr>
            <a:picLocks noChangeAspect="1"/>
          </p:cNvPicPr>
          <p:nvPr/>
        </p:nvPicPr>
        <p:blipFill>
          <a:blip r:embed="rId2"/>
          <a:stretch>
            <a:fillRect/>
          </a:stretch>
        </p:blipFill>
        <p:spPr>
          <a:xfrm>
            <a:off x="1322428" y="3109078"/>
            <a:ext cx="9969168" cy="2304842"/>
          </a:xfrm>
          <a:prstGeom prst="rect">
            <a:avLst/>
          </a:prstGeom>
        </p:spPr>
      </p:pic>
    </p:spTree>
    <p:extLst>
      <p:ext uri="{BB962C8B-B14F-4D97-AF65-F5344CB8AC3E}">
        <p14:creationId xmlns:p14="http://schemas.microsoft.com/office/powerpoint/2010/main" val="3943942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E2082-304D-C83F-B79B-597F8ECB5B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5C3BC28-084D-217D-6F91-9BD6568CC38F}"/>
              </a:ext>
            </a:extLst>
          </p:cNvPr>
          <p:cNvPicPr>
            <a:picLocks noChangeAspect="1"/>
          </p:cNvPicPr>
          <p:nvPr/>
        </p:nvPicPr>
        <p:blipFill>
          <a:blip r:embed="rId2"/>
          <a:stretch>
            <a:fillRect/>
          </a:stretch>
        </p:blipFill>
        <p:spPr>
          <a:xfrm>
            <a:off x="455618" y="217714"/>
            <a:ext cx="11594868" cy="4920342"/>
          </a:xfrm>
          <a:prstGeom prst="rect">
            <a:avLst/>
          </a:prstGeom>
        </p:spPr>
      </p:pic>
    </p:spTree>
    <p:extLst>
      <p:ext uri="{BB962C8B-B14F-4D97-AF65-F5344CB8AC3E}">
        <p14:creationId xmlns:p14="http://schemas.microsoft.com/office/powerpoint/2010/main" val="1094344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51C2-D9D2-CC0C-47F2-C54B0B536F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2CEB88B-E6D3-D06F-661D-DBA0C7F421FE}"/>
              </a:ext>
            </a:extLst>
          </p:cNvPr>
          <p:cNvSpPr txBox="1"/>
          <p:nvPr/>
        </p:nvSpPr>
        <p:spPr>
          <a:xfrm>
            <a:off x="1121228" y="653534"/>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2.2.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lệch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tuyệt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6216AEBC-FBAD-593E-A810-624C408FB837}"/>
              </a:ext>
            </a:extLst>
          </p:cNvPr>
          <p:cNvSpPr txBox="1"/>
          <p:nvPr/>
        </p:nvSpPr>
        <p:spPr>
          <a:xfrm>
            <a:off x="1121228" y="1332208"/>
            <a:ext cx="10472058" cy="769441"/>
          </a:xfrm>
          <a:prstGeom prst="rect">
            <a:avLst/>
          </a:prstGeom>
          <a:noFill/>
        </p:spPr>
        <p:txBody>
          <a:bodyPr wrap="square">
            <a:spAutoFit/>
          </a:bodyPr>
          <a:lstStyle/>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 lệch tuyệt đối bình quân là số bình quân cộng của các độ lệch tuyệt đối giữa các l­ượng biến với số bình quân cộng của các l­ượng biến đó.</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751B3B6-9261-9DF4-AFF2-22CB052952A3}"/>
              </a:ext>
            </a:extLst>
          </p:cNvPr>
          <p:cNvPicPr>
            <a:picLocks noChangeAspect="1"/>
          </p:cNvPicPr>
          <p:nvPr/>
        </p:nvPicPr>
        <p:blipFill>
          <a:blip r:embed="rId2"/>
          <a:stretch>
            <a:fillRect/>
          </a:stretch>
        </p:blipFill>
        <p:spPr>
          <a:xfrm>
            <a:off x="1513114" y="2349435"/>
            <a:ext cx="8969829" cy="4253863"/>
          </a:xfrm>
          <a:prstGeom prst="rect">
            <a:avLst/>
          </a:prstGeom>
        </p:spPr>
      </p:pic>
    </p:spTree>
    <p:extLst>
      <p:ext uri="{BB962C8B-B14F-4D97-AF65-F5344CB8AC3E}">
        <p14:creationId xmlns:p14="http://schemas.microsoft.com/office/powerpoint/2010/main" val="1358754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006F5-0E16-0C97-4D34-88F27E2DE9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5BABED1-9CC5-3710-D59F-869412E96F8D}"/>
              </a:ext>
            </a:extLst>
          </p:cNvPr>
          <p:cNvSpPr txBox="1"/>
          <p:nvPr/>
        </p:nvSpPr>
        <p:spPr>
          <a:xfrm>
            <a:off x="936171" y="673465"/>
            <a:ext cx="1062445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2.3. Phương sai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Phương sai là số bình quân cộng của bình phương các độ lệch giữa các lượng biến với số bình quân cộng của các lượng biến đó.</a:t>
            </a:r>
          </a:p>
        </p:txBody>
      </p:sp>
      <p:pic>
        <p:nvPicPr>
          <p:cNvPr id="5" name="Picture 4">
            <a:extLst>
              <a:ext uri="{FF2B5EF4-FFF2-40B4-BE49-F238E27FC236}">
                <a16:creationId xmlns:a16="http://schemas.microsoft.com/office/drawing/2014/main" id="{A799D4B5-9562-6BC1-F6A4-14FFA3CA1BE4}"/>
              </a:ext>
            </a:extLst>
          </p:cNvPr>
          <p:cNvPicPr>
            <a:picLocks noChangeAspect="1"/>
          </p:cNvPicPr>
          <p:nvPr/>
        </p:nvPicPr>
        <p:blipFill>
          <a:blip r:embed="rId2"/>
          <a:stretch>
            <a:fillRect/>
          </a:stretch>
        </p:blipFill>
        <p:spPr>
          <a:xfrm>
            <a:off x="1524000" y="2110957"/>
            <a:ext cx="8632372" cy="3669358"/>
          </a:xfrm>
          <a:prstGeom prst="rect">
            <a:avLst/>
          </a:prstGeom>
        </p:spPr>
      </p:pic>
    </p:spTree>
    <p:extLst>
      <p:ext uri="{BB962C8B-B14F-4D97-AF65-F5344CB8AC3E}">
        <p14:creationId xmlns:p14="http://schemas.microsoft.com/office/powerpoint/2010/main" val="1923097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9608-2E02-1639-DFAA-77BE139D70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F1992E-F81B-9B9E-68A9-E942F3D36C53}"/>
              </a:ext>
            </a:extLst>
          </p:cNvPr>
          <p:cNvSpPr txBox="1"/>
          <p:nvPr/>
        </p:nvSpPr>
        <p:spPr>
          <a:xfrm>
            <a:off x="1023257" y="602121"/>
            <a:ext cx="976448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2.4. Độ lệch tiêu chuẩn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Độ lệch chuẩn là căn bậc hai của phương sai</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C271027F-D9C0-0C09-6A6F-26DCEF0444E1}"/>
              </a:ext>
            </a:extLst>
          </p:cNvPr>
          <p:cNvPicPr>
            <a:picLocks noChangeAspect="1"/>
          </p:cNvPicPr>
          <p:nvPr/>
        </p:nvPicPr>
        <p:blipFill>
          <a:blip r:embed="rId2"/>
          <a:stretch>
            <a:fillRect/>
          </a:stretch>
        </p:blipFill>
        <p:spPr>
          <a:xfrm>
            <a:off x="1642797" y="2177143"/>
            <a:ext cx="8753059" cy="3951513"/>
          </a:xfrm>
          <a:prstGeom prst="rect">
            <a:avLst/>
          </a:prstGeom>
        </p:spPr>
      </p:pic>
    </p:spTree>
    <p:extLst>
      <p:ext uri="{BB962C8B-B14F-4D97-AF65-F5344CB8AC3E}">
        <p14:creationId xmlns:p14="http://schemas.microsoft.com/office/powerpoint/2010/main" val="429063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8F1FF-BBE1-AA2C-4EE0-9418353E70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19DDAD-3395-1EC5-593B-EAF77DA739C7}"/>
              </a:ext>
            </a:extLst>
          </p:cNvPr>
          <p:cNvSpPr txBox="1"/>
          <p:nvPr/>
        </p:nvSpPr>
        <p:spPr>
          <a:xfrm>
            <a:off x="783770" y="793207"/>
            <a:ext cx="1088571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2.5. Hệ số biến thiên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Hệ số biến thiên là số t¬ương đối (%) rút ra từ sự so sánh giữa độ lệch tuyệt đối bình quân (hoặc độ lệch chuẩn) với số bình quân cộng.</a:t>
            </a:r>
          </a:p>
        </p:txBody>
      </p:sp>
      <p:pic>
        <p:nvPicPr>
          <p:cNvPr id="5" name="Picture 4">
            <a:extLst>
              <a:ext uri="{FF2B5EF4-FFF2-40B4-BE49-F238E27FC236}">
                <a16:creationId xmlns:a16="http://schemas.microsoft.com/office/drawing/2014/main" id="{B0B77CB6-E372-2134-EE3B-0887E0170EF4}"/>
              </a:ext>
            </a:extLst>
          </p:cNvPr>
          <p:cNvPicPr>
            <a:picLocks noChangeAspect="1"/>
          </p:cNvPicPr>
          <p:nvPr/>
        </p:nvPicPr>
        <p:blipFill>
          <a:blip r:embed="rId2"/>
          <a:stretch>
            <a:fillRect/>
          </a:stretch>
        </p:blipFill>
        <p:spPr>
          <a:xfrm>
            <a:off x="1447628" y="2357627"/>
            <a:ext cx="9677571" cy="3603460"/>
          </a:xfrm>
          <a:prstGeom prst="rect">
            <a:avLst/>
          </a:prstGeom>
        </p:spPr>
      </p:pic>
    </p:spTree>
    <p:extLst>
      <p:ext uri="{BB962C8B-B14F-4D97-AF65-F5344CB8AC3E}">
        <p14:creationId xmlns:p14="http://schemas.microsoft.com/office/powerpoint/2010/main" val="3264297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AF480CD2-7053-1183-E45F-804E6A9652A8}"/>
            </a:ext>
          </a:extLst>
        </p:cNvPr>
        <p:cNvGrpSpPr/>
        <p:nvPr/>
      </p:nvGrpSpPr>
      <p:grpSpPr>
        <a:xfrm>
          <a:off x="0" y="0"/>
          <a:ext cx="0" cy="0"/>
          <a:chOff x="0" y="0"/>
          <a:chExt cx="0" cy="0"/>
        </a:xfrm>
      </p:grpSpPr>
      <p:sp>
        <p:nvSpPr>
          <p:cNvPr id="4" name="AutoShape 60">
            <a:extLst>
              <a:ext uri="{FF2B5EF4-FFF2-40B4-BE49-F238E27FC236}">
                <a16:creationId xmlns:a16="http://schemas.microsoft.com/office/drawing/2014/main" id="{110182DD-7CC7-7339-109E-49ADFB20E4FC}"/>
              </a:ext>
            </a:extLst>
          </p:cNvPr>
          <p:cNvSpPr>
            <a:spLocks noChangeArrowheads="1"/>
          </p:cNvSpPr>
          <p:nvPr/>
        </p:nvSpPr>
        <p:spPr bwMode="blackWhite">
          <a:xfrm>
            <a:off x="598715" y="188914"/>
            <a:ext cx="11081656" cy="83026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CHƯƠNG </a:t>
            </a:r>
            <a:r>
              <a:rPr kumimoji="0" lang="en-US" sz="2500" b="1" i="0" u="none" strike="noStrike" kern="1200" cap="none" spc="0" normalizeH="0" baseline="0" noProof="0" dirty="0">
                <a:ln>
                  <a:noFill/>
                </a:ln>
                <a:solidFill>
                  <a:prstClr val="black"/>
                </a:solidFill>
                <a:effectLst/>
                <a:uLnTx/>
                <a:uFillTx/>
                <a:latin typeface="Calibri Light" panose="020F0302020204030204"/>
                <a:ea typeface="+mn-ea"/>
                <a:cs typeface="+mn-cs"/>
              </a:rPr>
              <a:t>4</a:t>
            </a:r>
            <a:r>
              <a:rPr kumimoji="0" lang="vi-VN"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2500" b="1"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nl-NL"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DÃY SỐ BIẾN ĐỘNG THEO THƠI GIAN</a:t>
            </a:r>
            <a:endPar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6" name="Group 65">
            <a:extLst>
              <a:ext uri="{FF2B5EF4-FFF2-40B4-BE49-F238E27FC236}">
                <a16:creationId xmlns:a16="http://schemas.microsoft.com/office/drawing/2014/main" id="{49FAF1EB-AA76-60FE-D737-ABACB97DD706}"/>
              </a:ext>
            </a:extLst>
          </p:cNvPr>
          <p:cNvGrpSpPr/>
          <p:nvPr/>
        </p:nvGrpSpPr>
        <p:grpSpPr>
          <a:xfrm>
            <a:off x="600235" y="1315610"/>
            <a:ext cx="11288486" cy="1792430"/>
            <a:chOff x="241" y="1359"/>
            <a:chExt cx="5374" cy="1443"/>
          </a:xfrm>
        </p:grpSpPr>
        <p:grpSp>
          <p:nvGrpSpPr>
            <p:cNvPr id="7" name="Group 42">
              <a:extLst>
                <a:ext uri="{FF2B5EF4-FFF2-40B4-BE49-F238E27FC236}">
                  <a16:creationId xmlns:a16="http://schemas.microsoft.com/office/drawing/2014/main" id="{A3D6A758-2286-D9E2-586D-4AA41F8BBB0B}"/>
                </a:ext>
              </a:extLst>
            </p:cNvPr>
            <p:cNvGrpSpPr/>
            <p:nvPr/>
          </p:nvGrpSpPr>
          <p:grpSpPr>
            <a:xfrm>
              <a:off x="241" y="1359"/>
              <a:ext cx="5374" cy="1301"/>
              <a:chOff x="1411" y="1289"/>
              <a:chExt cx="4082" cy="1749"/>
            </a:xfrm>
          </p:grpSpPr>
          <p:sp>
            <p:nvSpPr>
              <p:cNvPr id="9" name="AutoShape 35">
                <a:extLst>
                  <a:ext uri="{FF2B5EF4-FFF2-40B4-BE49-F238E27FC236}">
                    <a16:creationId xmlns:a16="http://schemas.microsoft.com/office/drawing/2014/main" id="{0E3F6091-3A05-385B-224D-46B90A51527C}"/>
                  </a:ext>
                </a:extLst>
              </p:cNvPr>
              <p:cNvSpPr/>
              <p:nvPr/>
            </p:nvSpPr>
            <p:spPr>
              <a:xfrm>
                <a:off x="1411" y="1858"/>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10" name="AutoShape 36">
                <a:extLst>
                  <a:ext uri="{FF2B5EF4-FFF2-40B4-BE49-F238E27FC236}">
                    <a16:creationId xmlns:a16="http://schemas.microsoft.com/office/drawing/2014/main" id="{01B3E63C-6ABF-6EB0-3A07-6ADB688FB08C}"/>
                  </a:ext>
                </a:extLst>
              </p:cNvPr>
              <p:cNvSpPr/>
              <p:nvPr/>
            </p:nvSpPr>
            <p:spPr>
              <a:xfrm>
                <a:off x="1452" y="1289"/>
                <a:ext cx="3966" cy="1749"/>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8" name="Text Box 64">
              <a:extLst>
                <a:ext uri="{FF2B5EF4-FFF2-40B4-BE49-F238E27FC236}">
                  <a16:creationId xmlns:a16="http://schemas.microsoft.com/office/drawing/2014/main" id="{654D8BBB-6A57-F1C3-1CAB-3E98F362CE6F}"/>
                </a:ext>
              </a:extLst>
            </p:cNvPr>
            <p:cNvSpPr txBox="1"/>
            <p:nvPr/>
          </p:nvSpPr>
          <p:spPr>
            <a:xfrm>
              <a:off x="416" y="1501"/>
              <a:ext cx="4762" cy="1301"/>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Khái niệm và các loại dãy số biến động theo thời gian</a:t>
              </a:r>
              <a:endParaRPr kumimoji="0" lang="en-US" sz="3200" b="0" i="0" u="none" strike="noStrike" kern="1200" cap="none" spc="0" normalizeH="0" baseline="0" noProof="0" dirty="0">
                <a:ln>
                  <a:noFill/>
                </a:ln>
                <a:solidFill>
                  <a:prstClr val="white"/>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3200" b="0" i="0" u="none" strike="noStrike" kern="1200" cap="none" spc="-1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3200" b="1" i="0" u="none" strike="noStrike" kern="1200" cap="none" spc="-3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 Khái niệm dãy số biến động theo thời gian</a:t>
              </a:r>
              <a:endParaRPr kumimoji="0" lang="en-US" sz="3200" b="0" i="0" u="none" strike="noStrike" kern="1200" cap="none" spc="0" normalizeH="0" baseline="0" noProof="0" dirty="0">
                <a:ln>
                  <a:noFill/>
                </a:ln>
                <a:solidFill>
                  <a:prstClr val="white"/>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sp>
        <p:nvSpPr>
          <p:cNvPr id="16" name="TextBox 15">
            <a:extLst>
              <a:ext uri="{FF2B5EF4-FFF2-40B4-BE49-F238E27FC236}">
                <a16:creationId xmlns:a16="http://schemas.microsoft.com/office/drawing/2014/main" id="{1F891122-4417-0452-0295-72ECFCB12B7E}"/>
              </a:ext>
            </a:extLst>
          </p:cNvPr>
          <p:cNvSpPr txBox="1"/>
          <p:nvPr/>
        </p:nvSpPr>
        <p:spPr>
          <a:xfrm>
            <a:off x="838199" y="3554018"/>
            <a:ext cx="10579922" cy="1107996"/>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biến động theo thời gian là một dãy các trị số của chỉ tiêu thống kê được xắp xếp theo thứ tự thời gian nhất định nhằm phản ánh sự phát sinh tăng giảm của hiện tượng nghiên cứu.</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467D1797-58B6-2621-74DD-A9593A409226}"/>
              </a:ext>
            </a:extLst>
          </p:cNvPr>
          <p:cNvSpPr txBox="1"/>
          <p:nvPr/>
        </p:nvSpPr>
        <p:spPr>
          <a:xfrm>
            <a:off x="838198" y="4780643"/>
            <a:ext cx="10967695"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Cấu tạo của dãy số thời gian</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luôn bao gồm 2 yếu tố:</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Yêú tố thời gian</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biểu hiện độ dài thời gian nghiên cứu, có thể là ngày tháng, hoặc năm.... Độ dài giữa hai thời gian liên tiếp là khoảng cách thời gian.</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Yếu tố chỉ tiêu</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Trị số của chỉ tiêu được xắp xếp theo thời gian nhất định nó có thể là số tuyệt đối, số tương đối hay số bình quân</a:t>
            </a:r>
            <a:r>
              <a:rPr kumimoji="0" lang="nl-NL"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11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07BF974-F3AF-A86A-8716-3F97E63EEE4C}"/>
              </a:ext>
            </a:extLst>
          </p:cNvPr>
          <p:cNvSpPr txBox="1"/>
          <p:nvPr/>
        </p:nvSpPr>
        <p:spPr>
          <a:xfrm>
            <a:off x="1589313" y="1568616"/>
            <a:ext cx="8850087" cy="4201150"/>
          </a:xfrm>
          <a:prstGeom prst="rect">
            <a:avLst/>
          </a:prstGeom>
          <a:noFill/>
        </p:spPr>
        <p:txBody>
          <a:bodyPr wrap="square">
            <a:spAutoFit/>
          </a:bodyPr>
          <a:lstStyle/>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Trước tiên chúng ta cần hiểu thế nào là mặt chất và thế nào là mặt lượng để thấy rõ mối quan hệ mật thiết giữa hai mặt.</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i="1" dirty="0">
                <a:effectLst/>
                <a:latin typeface="+mj-lt"/>
                <a:ea typeface="Times New Roman" panose="02020603050405020304" pitchFamily="18" charset="0"/>
                <a:cs typeface="Times New Roman" panose="02020603050405020304" pitchFamily="18" charset="0"/>
              </a:rPr>
              <a:t>   Mặt chất:</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Là bản chất trìu tượng của hiện tượng giúp chúng ta phân biệt được hiện tượng này và hiện tượng khác. (định tính)</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i="1" dirty="0">
                <a:effectLst/>
                <a:latin typeface="+mj-lt"/>
                <a:ea typeface="Times New Roman" panose="02020603050405020304" pitchFamily="18" charset="0"/>
                <a:cs typeface="Times New Roman" panose="02020603050405020304" pitchFamily="18" charset="0"/>
              </a:rPr>
              <a:t>   Mặt lượng: </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Biểu hiện bản chất trìu tượng của hiện tượng thông qua trình độ phát triển (thông qua con số của hiện tượng- định lượng).</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Như vậy mặt chất và mặt lượng là hai mặt không thể tách rời nhau, trong mối quan hệ biện chứng sự thay đổi về lượng quyết định sự thay đổi về chất. Lượng biến đổi đến một mức độ nhất định làm chất thay đổi theo.</a:t>
            </a:r>
            <a:endParaRPr lang="en-US" sz="2200" dirty="0">
              <a:latin typeface="+mj-lt"/>
            </a:endParaRPr>
          </a:p>
        </p:txBody>
      </p:sp>
      <p:sp>
        <p:nvSpPr>
          <p:cNvPr id="7" name="AutoShape 60">
            <a:extLst>
              <a:ext uri="{FF2B5EF4-FFF2-40B4-BE49-F238E27FC236}">
                <a16:creationId xmlns:a16="http://schemas.microsoft.com/office/drawing/2014/main" id="{507ACDC2-7AE3-80B3-0E54-A368D3C456F8}"/>
              </a:ext>
            </a:extLst>
          </p:cNvPr>
          <p:cNvSpPr>
            <a:spLocks noChangeArrowheads="1"/>
          </p:cNvSpPr>
          <p:nvPr/>
        </p:nvSpPr>
        <p:spPr bwMode="blackWhite">
          <a:xfrm>
            <a:off x="174170" y="113082"/>
            <a:ext cx="11691259" cy="1160547"/>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just">
              <a:spcBef>
                <a:spcPts val="600"/>
              </a:spcBef>
              <a:buNone/>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2.2. Thống kê học nghiên cứu mặt lượng trong mối liên hệ mật thiết với mặt chất </a:t>
            </a:r>
            <a:endPar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buNone/>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của các hiện tượng và quá trình kinh tế - xã hội.</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20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1BFFB-FCD9-CF68-79C1-E90C2D12E8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A8F562-DCC6-497F-2868-EE97623DAD41}"/>
              </a:ext>
            </a:extLst>
          </p:cNvPr>
          <p:cNvSpPr txBox="1"/>
          <p:nvPr/>
        </p:nvSpPr>
        <p:spPr>
          <a:xfrm>
            <a:off x="1066800" y="697077"/>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 Các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dãy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DD3E3DF-4E19-9058-AAC4-F155DC776734}"/>
              </a:ext>
            </a:extLst>
          </p:cNvPr>
          <p:cNvSpPr txBox="1"/>
          <p:nvPr/>
        </p:nvSpPr>
        <p:spPr>
          <a:xfrm>
            <a:off x="1284513" y="1477343"/>
            <a:ext cx="10123715" cy="2877711"/>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thời kỳ</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dãy số mà trong đó các mức độ của nó phản ánh quy mô khối lượng của hiện tượng nghiên cứu qua thời gian nhất định. Các mức độ của hiện tượng này có thể cộng dồn lại được với nhau. ví dụ: giá trị sản xuất cuả doanh nghiệp trên trong 4 năm là dãy số thời kỳ.</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thời điểm</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dãy số mà trong đó các mức độ của hiện tượng nghiên cứu phản ánh mức độ của hiện tượng tại một thời điểm nhất định. Các mức độ của hiện tượng không thể cộng dồn lại được với nhau, thời điểm sau của hiện tượng luôn bao gồm một phần hay toàn bộ thời điểm trước của hiện tượng nghiên cứu.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06319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04D8-31AD-D00C-98C5-3F13043868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023844-C346-AD97-E4BE-4BE3F7A53630}"/>
              </a:ext>
            </a:extLst>
          </p:cNvPr>
          <p:cNvSpPr txBox="1"/>
          <p:nvPr/>
        </p:nvSpPr>
        <p:spPr>
          <a:xfrm>
            <a:off x="816429" y="357112"/>
            <a:ext cx="10515600"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 Các chỉ tiêu phân tích dãy số biến động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Để phân tích đặc điểm biến động của hiện tượng qua thời gian, người ta thường dùng các chỉ tiêu sau: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2.1  Lượng tăng (giảm)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Phản ánh sự thay đổi quy mô hiện tượng nghiên cứu qua thời gian, tuỳ theo mục đích nghiên cứu của hiện tượng mà ta có thể tính theo hai mức độ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Lượng tăng giảm tuyệt đối liên hoàn : Phản ánh sự thay đổi quy mô hiệu số giữa mức độ của hiện tượng kỳ nghiên cứu (yi) so với mức độ biến động của hiện tượng ở kỳ gốc (y0).</a:t>
            </a:r>
          </a:p>
        </p:txBody>
      </p:sp>
      <p:pic>
        <p:nvPicPr>
          <p:cNvPr id="5" name="Picture 4">
            <a:extLst>
              <a:ext uri="{FF2B5EF4-FFF2-40B4-BE49-F238E27FC236}">
                <a16:creationId xmlns:a16="http://schemas.microsoft.com/office/drawing/2014/main" id="{61334EE4-BE7D-3A5E-1ABD-742BB63439F7}"/>
              </a:ext>
            </a:extLst>
          </p:cNvPr>
          <p:cNvPicPr>
            <a:picLocks noChangeAspect="1"/>
          </p:cNvPicPr>
          <p:nvPr/>
        </p:nvPicPr>
        <p:blipFill>
          <a:blip r:embed="rId2"/>
          <a:stretch>
            <a:fillRect/>
          </a:stretch>
        </p:blipFill>
        <p:spPr>
          <a:xfrm>
            <a:off x="2013857" y="3987873"/>
            <a:ext cx="9527656" cy="1367898"/>
          </a:xfrm>
          <a:prstGeom prst="rect">
            <a:avLst/>
          </a:prstGeom>
        </p:spPr>
      </p:pic>
    </p:spTree>
    <p:extLst>
      <p:ext uri="{BB962C8B-B14F-4D97-AF65-F5344CB8AC3E}">
        <p14:creationId xmlns:p14="http://schemas.microsoft.com/office/powerpoint/2010/main" val="2812111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4CFC3E-AA61-61F6-E79E-D921E6130EE4}"/>
              </a:ext>
            </a:extLst>
          </p:cNvPr>
          <p:cNvSpPr txBox="1"/>
          <p:nvPr/>
        </p:nvSpPr>
        <p:spPr>
          <a:xfrm>
            <a:off x="1066799" y="655238"/>
            <a:ext cx="10711543" cy="1200329"/>
          </a:xfrm>
          <a:prstGeom prst="rect">
            <a:avLst/>
          </a:prstGeom>
          <a:noFill/>
        </p:spPr>
        <p:txBody>
          <a:bodyPr wrap="square">
            <a:spAutoFit/>
          </a:bodyPr>
          <a:lstStyle/>
          <a:p>
            <a:pPr marL="742950" marR="0" lvl="1" indent="-285750" algn="just" defTabSz="914400" rtl="0" eaLnBrk="1" fontAlgn="auto" latinLnBrk="0" hangingPunct="1">
              <a:lnSpc>
                <a:spcPct val="100000"/>
              </a:lnSpc>
              <a:spcBef>
                <a:spcPts val="600"/>
              </a:spcBef>
              <a:spcAft>
                <a:spcPts val="0"/>
              </a:spcAft>
              <a:buClrTx/>
              <a:buSzTx/>
              <a:buFont typeface="+mj-lt"/>
              <a:buAutoNum type="arabicPeriod" startAt="2"/>
              <a:tabLst>
                <a:tab pos="457200" algn="l"/>
              </a:tabLst>
              <a:defRPr/>
            </a:pPr>
            <a:r>
              <a:rPr kumimoji="0" lang="nl-NL" sz="24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Tốc độ phát triển</a:t>
            </a:r>
            <a:r>
              <a:rPr kumimoji="0" lang="nl-NL"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tỉ số so sánh giữa các mức độ của hiện tượng nghiên cứu so với mức độ của kỳ được chọn làm mốc so sánh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B9B12AE8-DBC5-A5E3-935C-C739A113242A}"/>
              </a:ext>
            </a:extLst>
          </p:cNvPr>
          <p:cNvSpPr txBox="1"/>
          <p:nvPr/>
        </p:nvSpPr>
        <p:spPr>
          <a:xfrm>
            <a:off x="1284515" y="2097838"/>
            <a:ext cx="9982200"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2.3 Tốc độ tăng (giảm)</a:t>
            </a: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 ta biết qua thời gian hiện tượng mà chúng ta nghiên cứu tăng hay giảm bao nhiêu lần hay bao nhiêu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1A9C80F-697A-C9A6-18B9-D83645D3A08F}"/>
              </a:ext>
            </a:extLst>
          </p:cNvPr>
          <p:cNvPicPr>
            <a:picLocks noChangeAspect="1"/>
          </p:cNvPicPr>
          <p:nvPr/>
        </p:nvPicPr>
        <p:blipFill>
          <a:blip r:embed="rId2"/>
          <a:stretch>
            <a:fillRect/>
          </a:stretch>
        </p:blipFill>
        <p:spPr>
          <a:xfrm>
            <a:off x="1186543" y="3361045"/>
            <a:ext cx="10711543" cy="3039755"/>
          </a:xfrm>
          <a:prstGeom prst="rect">
            <a:avLst/>
          </a:prstGeom>
        </p:spPr>
      </p:pic>
    </p:spTree>
    <p:extLst>
      <p:ext uri="{BB962C8B-B14F-4D97-AF65-F5344CB8AC3E}">
        <p14:creationId xmlns:p14="http://schemas.microsoft.com/office/powerpoint/2010/main" val="1815801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14816F-D065-CA1F-2A72-DA9BDAFCEB22}"/>
              </a:ext>
            </a:extLst>
          </p:cNvPr>
          <p:cNvSpPr txBox="1"/>
          <p:nvPr/>
        </p:nvSpPr>
        <p:spPr>
          <a:xfrm>
            <a:off x="370114" y="436993"/>
            <a:ext cx="1125582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2.5 Số bình quân theo thời gian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Chỉ tiêu này phản ánh mức độ điển hình của các mức độ tuyệt đối trong một dãy số thời gian, chỉ tiêu này được tính bằng cách bình quân hoá các mức độ trong dãy số.</a:t>
            </a:r>
          </a:p>
        </p:txBody>
      </p:sp>
      <p:pic>
        <p:nvPicPr>
          <p:cNvPr id="7" name="Picture 6">
            <a:extLst>
              <a:ext uri="{FF2B5EF4-FFF2-40B4-BE49-F238E27FC236}">
                <a16:creationId xmlns:a16="http://schemas.microsoft.com/office/drawing/2014/main" id="{F1255CEC-7327-ADA5-E0CB-B317D6530D96}"/>
              </a:ext>
            </a:extLst>
          </p:cNvPr>
          <p:cNvPicPr>
            <a:picLocks noChangeAspect="1"/>
          </p:cNvPicPr>
          <p:nvPr/>
        </p:nvPicPr>
        <p:blipFill>
          <a:blip r:embed="rId2"/>
          <a:stretch>
            <a:fillRect/>
          </a:stretch>
        </p:blipFill>
        <p:spPr>
          <a:xfrm>
            <a:off x="1145927" y="1948543"/>
            <a:ext cx="9271702" cy="3450771"/>
          </a:xfrm>
          <a:prstGeom prst="rect">
            <a:avLst/>
          </a:prstGeom>
        </p:spPr>
      </p:pic>
    </p:spTree>
    <p:extLst>
      <p:ext uri="{BB962C8B-B14F-4D97-AF65-F5344CB8AC3E}">
        <p14:creationId xmlns:p14="http://schemas.microsoft.com/office/powerpoint/2010/main" val="3647132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261358-87C8-1DC3-0956-EF5A028B7161}"/>
              </a:ext>
            </a:extLst>
          </p:cNvPr>
          <p:cNvSpPr txBox="1"/>
          <p:nvPr/>
        </p:nvSpPr>
        <p:spPr>
          <a:xfrm>
            <a:off x="642257" y="420078"/>
            <a:ext cx="10668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*Dãy số thời điểm: do tính chất của dãy số là không có khả năng cộng dồn qua thời gian do đó chúng ta chia ra hai trường hợp sau:</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2CECD7D-F3F0-58E3-45CD-111DE01DEF05}"/>
              </a:ext>
            </a:extLst>
          </p:cNvPr>
          <p:cNvPicPr>
            <a:picLocks noChangeAspect="1"/>
          </p:cNvPicPr>
          <p:nvPr/>
        </p:nvPicPr>
        <p:blipFill>
          <a:blip r:embed="rId2"/>
          <a:stretch>
            <a:fillRect/>
          </a:stretch>
        </p:blipFill>
        <p:spPr>
          <a:xfrm>
            <a:off x="794657" y="1574727"/>
            <a:ext cx="10080172" cy="3922559"/>
          </a:xfrm>
          <a:prstGeom prst="rect">
            <a:avLst/>
          </a:prstGeom>
        </p:spPr>
      </p:pic>
    </p:spTree>
    <p:extLst>
      <p:ext uri="{BB962C8B-B14F-4D97-AF65-F5344CB8AC3E}">
        <p14:creationId xmlns:p14="http://schemas.microsoft.com/office/powerpoint/2010/main" val="20667740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591D06-806F-B1C6-5F83-58F113BC6E72}"/>
              </a:ext>
            </a:extLst>
          </p:cNvPr>
          <p:cNvPicPr>
            <a:picLocks noChangeAspect="1"/>
          </p:cNvPicPr>
          <p:nvPr/>
        </p:nvPicPr>
        <p:blipFill>
          <a:blip r:embed="rId2"/>
          <a:stretch>
            <a:fillRect/>
          </a:stretch>
        </p:blipFill>
        <p:spPr>
          <a:xfrm>
            <a:off x="821915" y="664029"/>
            <a:ext cx="10259741" cy="4306592"/>
          </a:xfrm>
          <a:prstGeom prst="rect">
            <a:avLst/>
          </a:prstGeom>
        </p:spPr>
      </p:pic>
    </p:spTree>
    <p:extLst>
      <p:ext uri="{BB962C8B-B14F-4D97-AF65-F5344CB8AC3E}">
        <p14:creationId xmlns:p14="http://schemas.microsoft.com/office/powerpoint/2010/main" val="2422299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820FB-E6EC-8910-FAFE-02B187726847}"/>
            </a:ext>
          </a:extLst>
        </p:cNvPr>
        <p:cNvGrpSpPr/>
        <p:nvPr/>
      </p:nvGrpSpPr>
      <p:grpSpPr>
        <a:xfrm>
          <a:off x="0" y="0"/>
          <a:ext cx="0" cy="0"/>
          <a:chOff x="0" y="0"/>
          <a:chExt cx="0" cy="0"/>
        </a:xfrm>
      </p:grpSpPr>
      <p:sp>
        <p:nvSpPr>
          <p:cNvPr id="2" name="AutoShape 60">
            <a:extLst>
              <a:ext uri="{FF2B5EF4-FFF2-40B4-BE49-F238E27FC236}">
                <a16:creationId xmlns:a16="http://schemas.microsoft.com/office/drawing/2014/main" id="{14302D68-7B65-E532-8DAE-5877C3C67CF0}"/>
              </a:ext>
            </a:extLst>
          </p:cNvPr>
          <p:cNvSpPr>
            <a:spLocks noChangeArrowheads="1"/>
          </p:cNvSpPr>
          <p:nvPr/>
        </p:nvSpPr>
        <p:spPr bwMode="blackWhite">
          <a:xfrm>
            <a:off x="2939142" y="330428"/>
            <a:ext cx="5715001" cy="121534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CHƯƠNG 5: CHỈ SỐ</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E495ECA4-E868-FB82-4F5D-7FA17DDCE738}"/>
              </a:ext>
            </a:extLst>
          </p:cNvPr>
          <p:cNvSpPr txBox="1"/>
          <p:nvPr/>
        </p:nvSpPr>
        <p:spPr>
          <a:xfrm>
            <a:off x="816428" y="2116409"/>
            <a:ext cx="10918371"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Một số vấn đề chung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 Khái niệm và đặc điểm của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1.1.1 Khái niệm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Chỉ số thực chất là một số tương đối được biểu hiện bằng lần hay % được tính bằng cách so sánh hai mức độ của hiện tượng nghiên cứu.</a:t>
            </a:r>
          </a:p>
        </p:txBody>
      </p:sp>
      <p:sp>
        <p:nvSpPr>
          <p:cNvPr id="8" name="TextBox 7">
            <a:extLst>
              <a:ext uri="{FF2B5EF4-FFF2-40B4-BE49-F238E27FC236}">
                <a16:creationId xmlns:a16="http://schemas.microsoft.com/office/drawing/2014/main" id="{C2A5DB49-79B7-3D2B-089B-BD0C36F2CA4A}"/>
              </a:ext>
            </a:extLst>
          </p:cNvPr>
          <p:cNvSpPr txBox="1"/>
          <p:nvPr/>
        </p:nvSpPr>
        <p:spPr>
          <a:xfrm>
            <a:off x="718457" y="4219248"/>
            <a:ext cx="10809513"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1.1.2. Đặc điểm của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Khi nghiên cứu hiện tượng kinh tế phức tạp bao gồm nhiều phần tử khác nhau thì ta tìm cách chuyển về dạng giống nhau, khi đó sẽ cho phép chúng ta tổng hợp tài liệu.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Khi có nhiều nhân tố tham gia vào tính toán ta giả định các nhân tố khác không biến đổi, chỉ có một nhân tố thay đổi.</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09806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00F8-ECEE-5D77-8F7A-D5EEAA9312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71812C-18AD-79B6-4579-5A818E29F1A4}"/>
              </a:ext>
            </a:extLst>
          </p:cNvPr>
          <p:cNvSpPr txBox="1"/>
          <p:nvPr/>
        </p:nvSpPr>
        <p:spPr>
          <a:xfrm>
            <a:off x="805542" y="435819"/>
            <a:ext cx="6096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 Các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40010627-39D0-5BCE-9CED-2C01BAAF0DDF}"/>
              </a:ext>
            </a:extLst>
          </p:cNvPr>
          <p:cNvSpPr txBox="1"/>
          <p:nvPr/>
        </p:nvSpPr>
        <p:spPr>
          <a:xfrm>
            <a:off x="805542" y="1110382"/>
            <a:ext cx="10417629" cy="1862048"/>
          </a:xfrm>
          <a:prstGeom prst="rect">
            <a:avLst/>
          </a:prstGeom>
          <a:noFill/>
        </p:spPr>
        <p:txBody>
          <a:bodyPr wrap="square">
            <a:spAutoFit/>
          </a:bodyPr>
          <a:lstStyle/>
          <a:p>
            <a:pPr marL="0" marR="0" lvl="0" indent="34290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Chỉ số cá thể:</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Chỉ số cá thể nói lên biến động của từng phần tử, từng đơn vị cá biệt của hiện tượng. ví dụ: Chỉ số giá bán lẻ của từng mặt hàng</a:t>
            </a:r>
          </a:p>
          <a:p>
            <a:pPr marL="0" marR="0" lvl="0" indent="342900" algn="just" defTabSz="914400" rtl="0" eaLnBrk="1" fontAlgn="auto" latinLnBrk="0" hangingPunct="1">
              <a:lnSpc>
                <a:spcPct val="100000"/>
              </a:lnSpc>
              <a:spcBef>
                <a:spcPts val="60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3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Chỉ số tổng hợp</a:t>
            </a:r>
            <a:r>
              <a:rPr kumimoji="0" lang="nl-NL" sz="2200" b="0" i="0" u="none" strike="noStrike" kern="1200" cap="none" spc="-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Chỉ số tổng hợp </a:t>
            </a:r>
            <a:r>
              <a:rPr kumimoji="0" lang="nl-NL" sz="2200" b="0" i="0" u="none" strike="noStrike" kern="1200" cap="none" spc="-3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dùng để nghiên cứu biến động của hiện tư­ợng phức tạp, bao gồm nhiều phần tử không thể trực tiếp cộng được với nhau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543AA56E-DE0D-DD1E-24D6-ABDBD98310B1}"/>
              </a:ext>
            </a:extLst>
          </p:cNvPr>
          <p:cNvSpPr txBox="1"/>
          <p:nvPr/>
        </p:nvSpPr>
        <p:spPr>
          <a:xfrm>
            <a:off x="723899" y="3185328"/>
            <a:ext cx="10580914"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1.3. Tác dụng của phương pháp chỉ số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sự biến động của hiện tượng KT-XH phức tạp qua thời gian. Tác dụng này có ý nghĩa khi vận dụng chỉ số phát triển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Biểu hiện sự so sánh về mức độ của hiện t¬ượng qua không gian. Tác dụng này được thể hiện qua việc vận dụng chỉ số không gian.</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tình hình nhiệm vụ và tình hình  thực hiện kế hoạch các chỉ tiêu KT-XH.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Phân tích vai trò và ảnh hưởng của các nhân tố đến sự biến động của hiện tượng KT-XH phức tạp đw¬ợc cấu thành từ nhiều nhân tố. Vậy chỉ số còn là cơ sở để hình thành hệ thống chỉ số phân tích vai trò và mức độ ảnh hw¬ởng của các yếu tố, phần tử đến biến động của chỉ tiêu kinh tế- xã hội cần nghiên cứu.</a:t>
            </a:r>
          </a:p>
        </p:txBody>
      </p:sp>
    </p:spTree>
    <p:extLst>
      <p:ext uri="{BB962C8B-B14F-4D97-AF65-F5344CB8AC3E}">
        <p14:creationId xmlns:p14="http://schemas.microsoft.com/office/powerpoint/2010/main" val="4150270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C87F5-802F-A43D-3AC2-C1C032540D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EC7D69-9B7B-68DF-9AD5-F3A8BE25EA46}"/>
              </a:ext>
            </a:extLst>
          </p:cNvPr>
          <p:cNvSpPr txBox="1"/>
          <p:nvPr/>
        </p:nvSpPr>
        <p:spPr>
          <a:xfrm>
            <a:off x="816427" y="313569"/>
            <a:ext cx="10689773" cy="280076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 Phương pháp tính chỉ số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2.1.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endPar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cá thể nói lên biến động của từng phần tử, từng đơn vị cá biệt của hiện tượng. Thường được dùng để nghiên cứu sự phát triển của sản xuất và tiêu thụ các sản phẩm, mặt hàng chủ yếu trong nền KTQD. Ngoài ra nó còn được dùng làm cơ sở để tính các chỉ số tổng hợp.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cá thể về giá: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Xây dựng chỉ số cá thể về giá bán đơn vị từng loại sản phẩm bằng cách so sánh giá bán đơn vị từng loại sản phẩm kỳ nghiên cứu với kỳ gốc. </a:t>
            </a:r>
          </a:p>
        </p:txBody>
      </p:sp>
      <p:sp>
        <p:nvSpPr>
          <p:cNvPr id="5" name="TextBox 4">
            <a:extLst>
              <a:ext uri="{FF2B5EF4-FFF2-40B4-BE49-F238E27FC236}">
                <a16:creationId xmlns:a16="http://schemas.microsoft.com/office/drawing/2014/main" id="{B675957C-3C5B-4974-F1F8-6EB168A48B62}"/>
              </a:ext>
            </a:extLst>
          </p:cNvPr>
          <p:cNvSpPr txBox="1"/>
          <p:nvPr/>
        </p:nvSpPr>
        <p:spPr>
          <a:xfrm>
            <a:off x="816427" y="3363686"/>
            <a:ext cx="10450287"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2.2. Chỉ số tổng hợp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dùng để nghiên cứu biến động của hiện t¬ượng phức tạp, bao gồm nhiều phần tử không thể trực tiếp cộng được với nhau.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giá:</a:t>
            </a:r>
          </a:p>
        </p:txBody>
      </p:sp>
      <p:pic>
        <p:nvPicPr>
          <p:cNvPr id="7" name="Picture 6">
            <a:extLst>
              <a:ext uri="{FF2B5EF4-FFF2-40B4-BE49-F238E27FC236}">
                <a16:creationId xmlns:a16="http://schemas.microsoft.com/office/drawing/2014/main" id="{794F7030-0E49-A40E-5A07-E9B0D669144D}"/>
              </a:ext>
            </a:extLst>
          </p:cNvPr>
          <p:cNvPicPr>
            <a:picLocks noChangeAspect="1"/>
          </p:cNvPicPr>
          <p:nvPr/>
        </p:nvPicPr>
        <p:blipFill>
          <a:blip r:embed="rId2"/>
          <a:stretch>
            <a:fillRect/>
          </a:stretch>
        </p:blipFill>
        <p:spPr>
          <a:xfrm>
            <a:off x="3721471" y="4550229"/>
            <a:ext cx="6881215" cy="2146601"/>
          </a:xfrm>
          <a:prstGeom prst="rect">
            <a:avLst/>
          </a:prstGeom>
        </p:spPr>
      </p:pic>
    </p:spTree>
    <p:extLst>
      <p:ext uri="{BB962C8B-B14F-4D97-AF65-F5344CB8AC3E}">
        <p14:creationId xmlns:p14="http://schemas.microsoft.com/office/powerpoint/2010/main" val="3795867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C2B3F-9F10-158F-2BB4-CE1F844D84D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4924A3E-BA87-4F5B-2426-E69B4942C216}"/>
              </a:ext>
            </a:extLst>
          </p:cNvPr>
          <p:cNvSpPr txBox="1"/>
          <p:nvPr/>
        </p:nvSpPr>
        <p:spPr>
          <a:xfrm>
            <a:off x="489858" y="502308"/>
            <a:ext cx="1096191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lượng</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lượng biểu hiện quan hệ so sánh giữa giá của một nhóm hay toàn bộ các mặt hàng ở kỳ nghiên cứu với kỳ gốc và qua đó phản ánh biến động chung về lượng bán của các mặt hàng.</a:t>
            </a:r>
          </a:p>
        </p:txBody>
      </p:sp>
      <p:pic>
        <p:nvPicPr>
          <p:cNvPr id="7" name="Picture 6">
            <a:extLst>
              <a:ext uri="{FF2B5EF4-FFF2-40B4-BE49-F238E27FC236}">
                <a16:creationId xmlns:a16="http://schemas.microsoft.com/office/drawing/2014/main" id="{0836BF23-068E-A636-CD1E-44FF62B17FCA}"/>
              </a:ext>
            </a:extLst>
          </p:cNvPr>
          <p:cNvPicPr>
            <a:picLocks noChangeAspect="1"/>
          </p:cNvPicPr>
          <p:nvPr/>
        </p:nvPicPr>
        <p:blipFill>
          <a:blip r:embed="rId2"/>
          <a:stretch>
            <a:fillRect/>
          </a:stretch>
        </p:blipFill>
        <p:spPr>
          <a:xfrm>
            <a:off x="1426028" y="2506545"/>
            <a:ext cx="8665029" cy="2947198"/>
          </a:xfrm>
          <a:prstGeom prst="rect">
            <a:avLst/>
          </a:prstGeom>
        </p:spPr>
      </p:pic>
    </p:spTree>
    <p:extLst>
      <p:ext uri="{BB962C8B-B14F-4D97-AF65-F5344CB8AC3E}">
        <p14:creationId xmlns:p14="http://schemas.microsoft.com/office/powerpoint/2010/main" val="3150545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047428B-D3BE-EFD8-4472-1762F47FE6A1}"/>
              </a:ext>
            </a:extLst>
          </p:cNvPr>
          <p:cNvSpPr txBox="1"/>
          <p:nvPr/>
        </p:nvSpPr>
        <p:spPr>
          <a:xfrm>
            <a:off x="1306285" y="234805"/>
            <a:ext cx="6139543" cy="446276"/>
          </a:xfrm>
          <a:prstGeom prst="rect">
            <a:avLst/>
          </a:prstGeom>
          <a:noFill/>
        </p:spPr>
        <p:txBody>
          <a:bodyPr wrap="square">
            <a:spAutoFit/>
          </a:bodyPr>
          <a:lstStyle/>
          <a:p>
            <a:pPr algn="just">
              <a:spcBef>
                <a:spcPts val="600"/>
              </a:spcBef>
              <a:buNone/>
            </a:pPr>
            <a:r>
              <a:rPr lang="vi-VN" sz="2300" b="1" dirty="0">
                <a:effectLst/>
                <a:latin typeface="Times New Roman" panose="02020603050405020304" pitchFamily="18" charset="0"/>
                <a:ea typeface="Times New Roman" panose="02020603050405020304" pitchFamily="18" charset="0"/>
                <a:cs typeface="Times New Roman" panose="02020603050405020304" pitchFamily="18" charset="0"/>
              </a:rPr>
              <a:t>3. Điều tra Thống kê </a:t>
            </a:r>
            <a:endParaRPr lang="en-US" sz="23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82F77E0-CB13-43D8-4239-317F8FB485BC}"/>
              </a:ext>
            </a:extLst>
          </p:cNvPr>
          <p:cNvSpPr txBox="1"/>
          <p:nvPr/>
        </p:nvSpPr>
        <p:spPr>
          <a:xfrm>
            <a:off x="1513113" y="990071"/>
            <a:ext cx="6096000" cy="784830"/>
          </a:xfrm>
          <a:prstGeom prst="rect">
            <a:avLst/>
          </a:prstGeom>
          <a:noFill/>
        </p:spPr>
        <p:txBody>
          <a:bodyPr wrap="square">
            <a:spAutoFit/>
          </a:bodyPr>
          <a:lstStyle/>
          <a:p>
            <a:pPr algn="just">
              <a:spcBef>
                <a:spcPts val="600"/>
              </a:spcBef>
              <a:buNone/>
            </a:pPr>
            <a:r>
              <a:rPr lang="vi-VN" sz="2000" b="1" spc="-10" dirty="0">
                <a:effectLst/>
                <a:latin typeface="Times New Roman" panose="02020603050405020304" pitchFamily="18" charset="0"/>
                <a:ea typeface="Times New Roman" panose="02020603050405020304" pitchFamily="18" charset="0"/>
                <a:cs typeface="Times New Roman" panose="02020603050405020304" pitchFamily="18" charset="0"/>
              </a:rPr>
              <a:t>3.1. Khái niệm, ý nghĩa của điều tra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9525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3.1.1.Khái niệm</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433E1595-3E1A-AE15-B64B-DAE24D2A1C3B}"/>
              </a:ext>
            </a:extLst>
          </p:cNvPr>
          <p:cNvSpPr txBox="1"/>
          <p:nvPr/>
        </p:nvSpPr>
        <p:spPr>
          <a:xfrm>
            <a:off x="1306286" y="1942377"/>
            <a:ext cx="9307286" cy="2400657"/>
          </a:xfrm>
          <a:prstGeom prst="rect">
            <a:avLst/>
          </a:prstGeom>
          <a:noFill/>
        </p:spPr>
        <p:txBody>
          <a:bodyPr wrap="square">
            <a:spAutoFit/>
          </a:bodyPr>
          <a:lstStyle/>
          <a:p>
            <a:pPr indent="28829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Điều tra thống kê học là tổ chức một cách khoa học theo một kế hoạch thống nhất nhằm thu thập tài liệu về quá trình kinh tế xã hội, về các hiện tượng kinh tế xã hội.</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Theo điều 3 luật thống kê của nhà nước cũng định nghĩa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 Điều tra thống kê là hình thức thu thập thông tin thống kê theo phương án điều tra”.</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Ví dụ: Nghiên cứu dân số nước V</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ệt Nam trong điều 2014, có thể nghiên cứu nhiều lĩnh vực, như nghiên cứu về giới tính, tôn giáo, độ tuổi.  Việt Nam hiện nay tỷ lệ Nam/ nữ  là 116/100 đây là hiện tượng mất cân đối nghiêm trọng.</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8291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F500C-977A-22AA-152F-1C5E71EAD4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E4026DA-106C-8CC6-2EB6-AA74D8CF5836}"/>
              </a:ext>
            </a:extLst>
          </p:cNvPr>
          <p:cNvSpPr txBox="1"/>
          <p:nvPr/>
        </p:nvSpPr>
        <p:spPr>
          <a:xfrm>
            <a:off x="576942" y="604468"/>
            <a:ext cx="1079862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 Hệ thống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3.1. Khái niệm hệ thống chỉ số </a:t>
            </a:r>
          </a:p>
        </p:txBody>
      </p:sp>
      <p:sp>
        <p:nvSpPr>
          <p:cNvPr id="5" name="TextBox 4">
            <a:extLst>
              <a:ext uri="{FF2B5EF4-FFF2-40B4-BE49-F238E27FC236}">
                <a16:creationId xmlns:a16="http://schemas.microsoft.com/office/drawing/2014/main" id="{0B2D7631-FEF4-C139-503D-7E52327D616E}"/>
              </a:ext>
            </a:extLst>
          </p:cNvPr>
          <p:cNvSpPr txBox="1"/>
          <p:nvPr/>
        </p:nvSpPr>
        <p:spPr>
          <a:xfrm>
            <a:off x="468085" y="1633087"/>
            <a:ext cx="11136085" cy="526297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3.2. Phương pháp xây dựng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Một hệ thống chỉ số đúng nghĩa là hệ thống chỉ số vừa mang ý nghĩa về nội dung kinh tế và thực tiễn vừa mang ý nghĩa về toán học. Do đó hệ thống chỉ số phải đ¬ược xây dựng trên cơ sở lý luận khoa học và nguyên tắc toán học.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Cơ sở khoa học toán học hình thành mối quan hệ giữa chỉ số chỉ tiêu toàn bộ và các chỉ số nhân tố ảnh hưởng thông qua phư¬ơng trình toán học và chỉ số chỉ tiêu toàn bộ bằng tích số các chỉ số nhân tố thuộc chỉ tiêu chất l¬ượng và chỉ tiêu số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chỉ tiêu toàn bộ bao gồm các yếu tố cấu thành thuộc chỉ tiêu chất lượng và chỉ tiêu số l¬ượng đều đ¬ược biến động kỳ nghiên cứu so với kỳ gốc.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Các chỉ số nhân tố ảnh hư¬ởng bao gồm chỉ số nhân tố thuộc chỉ tiêu chất lượng và chỉ số nhân tố thuộc chỉ tiêu số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nhân tố chỉ tiêu chất l¬ượng  gọi là chỉ số chỉ tiêu chất l¬ượng, trong đó nhân tố chỉ tiêu chất lư¬ợng đ¬ược biến động kỳ báo cáo so với kỳ gốc. Quyền số của chỉ số </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1015305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3C8F-6C16-2553-AB9A-A06AF9663C5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6F2D72-0120-D72F-32B0-99610658B278}"/>
              </a:ext>
            </a:extLst>
          </p:cNvPr>
          <p:cNvSpPr txBox="1"/>
          <p:nvPr/>
        </p:nvSpPr>
        <p:spPr>
          <a:xfrm>
            <a:off x="674913" y="603295"/>
            <a:ext cx="11255829"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3.3. Vận dụng hệ thống chỉ số để phân tích sự biến động của hiện tượng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Để hiểu được phương pháp vận dụng hệ thống chỉ số trong phân tích sự tác động của các nhân tố đến tổng thể kinh tế phức tạp ta tiến hành làm ví dụ cụ thể như sau:</a:t>
            </a:r>
          </a:p>
        </p:txBody>
      </p:sp>
      <p:pic>
        <p:nvPicPr>
          <p:cNvPr id="5" name="Picture 4">
            <a:extLst>
              <a:ext uri="{FF2B5EF4-FFF2-40B4-BE49-F238E27FC236}">
                <a16:creationId xmlns:a16="http://schemas.microsoft.com/office/drawing/2014/main" id="{B359DDA6-E088-8C43-0D97-483286D46667}"/>
              </a:ext>
            </a:extLst>
          </p:cNvPr>
          <p:cNvPicPr>
            <a:picLocks noChangeAspect="1"/>
          </p:cNvPicPr>
          <p:nvPr/>
        </p:nvPicPr>
        <p:blipFill>
          <a:blip r:embed="rId2"/>
          <a:stretch>
            <a:fillRect/>
          </a:stretch>
        </p:blipFill>
        <p:spPr>
          <a:xfrm>
            <a:off x="990600" y="1839467"/>
            <a:ext cx="10657114" cy="4691962"/>
          </a:xfrm>
          <a:prstGeom prst="rect">
            <a:avLst/>
          </a:prstGeom>
        </p:spPr>
      </p:pic>
    </p:spTree>
    <p:extLst>
      <p:ext uri="{BB962C8B-B14F-4D97-AF65-F5344CB8AC3E}">
        <p14:creationId xmlns:p14="http://schemas.microsoft.com/office/powerpoint/2010/main" val="1370948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4862826-8C02-3872-0FB3-CC43627FEC94}"/>
              </a:ext>
            </a:extLst>
          </p:cNvPr>
          <p:cNvSpPr txBox="1"/>
          <p:nvPr/>
        </p:nvSpPr>
        <p:spPr>
          <a:xfrm>
            <a:off x="870857" y="435429"/>
            <a:ext cx="10341429" cy="1184940"/>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tab pos="333375" algn="l"/>
              </a:tabLst>
              <a:defRPr/>
            </a:pPr>
            <a:r>
              <a:rPr kumimoji="0" lang="pt-B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CHƯƠNG 4: NHỮNG VẤN ĐỀ CƠ BẢN CỦA THỐNG KÊ DOANH NGHIỆP</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Chương này đề cập đến vấn đề về đối tượng nghiên cứu của thống kê doanh nghiệp, vai trò của thông tin thống kê đối với doanh nghiệp và nhiệm vụ công tác thống kê doanh nghiệp.</a:t>
            </a:r>
            <a:r>
              <a:rPr kumimoji="0" lang="pt-B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8" name="TextBox 7">
            <a:extLst>
              <a:ext uri="{FF2B5EF4-FFF2-40B4-BE49-F238E27FC236}">
                <a16:creationId xmlns:a16="http://schemas.microsoft.com/office/drawing/2014/main" id="{56192BE7-0DE9-3FB8-B230-0765F1C54850}"/>
              </a:ext>
            </a:extLst>
          </p:cNvPr>
          <p:cNvSpPr txBox="1"/>
          <p:nvPr/>
        </p:nvSpPr>
        <p:spPr>
          <a:xfrm>
            <a:off x="870857" y="1859340"/>
            <a:ext cx="10221686"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Mục tiêu: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Nhận thức: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Phân tích được vai trò thông tin của thống kê đối với quản lý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Xác định được đối tượng và phạm vi nghiên cứu của thống kê</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Trình bày được nhiệm vụ công tác thống kê doanh nghiệp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Kỹ năng: Hệ thống hoá được những vấn đề cơ bản của thống kê doanh nghiệp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Thái độ: Có ý thức tự học, tự nghiên cứu tài liệu</a:t>
            </a:r>
          </a:p>
        </p:txBody>
      </p:sp>
    </p:spTree>
    <p:extLst>
      <p:ext uri="{BB962C8B-B14F-4D97-AF65-F5344CB8AC3E}">
        <p14:creationId xmlns:p14="http://schemas.microsoft.com/office/powerpoint/2010/main" val="257515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464F5D-A558-7722-2456-522844FF1ED8}"/>
              </a:ext>
            </a:extLst>
          </p:cNvPr>
          <p:cNvSpPr txBox="1"/>
          <p:nvPr/>
        </p:nvSpPr>
        <p:spPr>
          <a:xfrm>
            <a:off x="598713" y="835983"/>
            <a:ext cx="11157857" cy="143116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18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 </a:t>
            </a:r>
            <a:r>
              <a:rPr kumimoji="0" lang="pt-BR" sz="1800" b="1" i="0" u="none" strike="noStrike" kern="1200" cap="none" spc="-5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Vai trò của thông tin thống kê đối với quản lý doanh nghiệp		</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18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1800" b="0" i="0" u="none" strike="noStrike" kern="1200" cap="none" spc="-5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 Vai trò của thông tin đối với quá trình hình thành và phát triển của doanh nghiệp</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18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Những thông tin quan trọng nhất mà bất kỳ một nhà quản lý doanh nghiệp nào cũng phải nắm được bao gồm:	</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18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9" name="TextBox 8">
            <a:extLst>
              <a:ext uri="{FF2B5EF4-FFF2-40B4-BE49-F238E27FC236}">
                <a16:creationId xmlns:a16="http://schemas.microsoft.com/office/drawing/2014/main" id="{608A4958-2F70-B8DC-7CCB-6820178A2899}"/>
              </a:ext>
            </a:extLst>
          </p:cNvPr>
          <p:cNvSpPr txBox="1"/>
          <p:nvPr/>
        </p:nvSpPr>
        <p:spPr>
          <a:xfrm>
            <a:off x="772886" y="2732253"/>
            <a:ext cx="90678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18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1.1.2. Thông tin đảm bảo lợi thế cạnh tranh.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5111E02-4BC2-1323-0C14-08E50A92A024}"/>
              </a:ext>
            </a:extLst>
          </p:cNvPr>
          <p:cNvSpPr txBox="1"/>
          <p:nvPr/>
        </p:nvSpPr>
        <p:spPr>
          <a:xfrm>
            <a:off x="859971" y="2133543"/>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18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1.1.1. Thông tin xác định phương hướng sản xuất kinh doanh.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974701D-8000-83B9-7714-92FD9CC0E8A1}"/>
              </a:ext>
            </a:extLst>
          </p:cNvPr>
          <p:cNvSpPr txBox="1"/>
          <p:nvPr/>
        </p:nvSpPr>
        <p:spPr>
          <a:xfrm>
            <a:off x="1066799" y="3282806"/>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1.1.3. Thông tin phục vụ tối ưu hoá sản xuất.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8" name="TextBox 17">
            <a:extLst>
              <a:ext uri="{FF2B5EF4-FFF2-40B4-BE49-F238E27FC236}">
                <a16:creationId xmlns:a16="http://schemas.microsoft.com/office/drawing/2014/main" id="{B25E8C81-7EF3-D784-80C2-8F6A915A2F82}"/>
              </a:ext>
            </a:extLst>
          </p:cNvPr>
          <p:cNvSpPr txBox="1"/>
          <p:nvPr/>
        </p:nvSpPr>
        <p:spPr>
          <a:xfrm>
            <a:off x="968833" y="3966543"/>
            <a:ext cx="673825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1.1.4. Thông tin về kinh tế vĩ mô</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Đứng trên góc độ tổ chức, việc cung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6195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ECCB5A-68E7-DAFF-921D-807C01F4F976}"/>
              </a:ext>
            </a:extLst>
          </p:cNvPr>
          <p:cNvSpPr txBox="1"/>
          <p:nvPr/>
        </p:nvSpPr>
        <p:spPr>
          <a:xfrm>
            <a:off x="783773" y="783333"/>
            <a:ext cx="1038497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1.1.1. Thông tin xác định phương hướng sản xuất kinh doanh.</a:t>
            </a:r>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7" name="TextBox 6">
            <a:extLst>
              <a:ext uri="{FF2B5EF4-FFF2-40B4-BE49-F238E27FC236}">
                <a16:creationId xmlns:a16="http://schemas.microsoft.com/office/drawing/2014/main" id="{91993013-144B-A06D-86A9-027113B76F1E}"/>
              </a:ext>
            </a:extLst>
          </p:cNvPr>
          <p:cNvSpPr txBox="1"/>
          <p:nvPr/>
        </p:nvSpPr>
        <p:spPr>
          <a:xfrm>
            <a:off x="925285" y="1638610"/>
            <a:ext cx="10384969"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Trước khi xây dựng mới một doanh nghiệp hay mở rộng sản xuất kinh doanh, thay đổi phương hướng sản xuất kinh doanh, người ra quyết định cần phải nắm thông tin sau: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Quan hệ cung cầu hàng hoá  trong và ngoài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Sự phát triển của các mặt hàng thay thế mặt hàng này.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Giá cả hàng hoá các yếu tố đầu vào và giá tiêu thụ mặt hàng này ở thị trường trong và ngoài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Trình độ phát triển khoa học kỹ thuật đối với quá trình phát triển mặt hàng này ở hiện tại cũng như ở tương lai.</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503663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F55B16-43D1-4CD7-8ADA-538073B41FC9}"/>
              </a:ext>
            </a:extLst>
          </p:cNvPr>
          <p:cNvSpPr txBox="1"/>
          <p:nvPr/>
        </p:nvSpPr>
        <p:spPr>
          <a:xfrm>
            <a:off x="1045029" y="828312"/>
            <a:ext cx="10287000" cy="3323987"/>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5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1.1.2. Thông tin đảm bảo lợi thế cạnh tranh.</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25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Sản xuất hàng hoá đòi hỏi phải có sự cạnh tranh găy gắt trên thương trường. Mọi doanh nghiệp đều phải xuất hiện trên thương trường. Đây là điểm khác biệt với cơ chế quản lý kinh tế theo phương hướng quản lý kế hoạch hoá tập trung. Để chiến thắng trong cạnh tranh, một mặt đòi hỏi các cơ sở sản xuất phải bí mật thông tin về tình hình sản xuất và chi phí của đơn vị mình, mặt khác phải nắm được các thông tin trên ở các đối thủ cạnh tranh.</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4051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1E6CF9-5287-3E0F-10D4-C57754A4E263}"/>
              </a:ext>
            </a:extLst>
          </p:cNvPr>
          <p:cNvSpPr txBox="1"/>
          <p:nvPr/>
        </p:nvSpPr>
        <p:spPr>
          <a:xfrm>
            <a:off x="1077684" y="738073"/>
            <a:ext cx="1034142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1.1.3. Thông tin phục vụ tối ưu hoá sản xuất.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Đây là thông tin liên quan đến việc cung và sử dụng các yếu tố đầu vào như lao động, nguyên vật liệu, thiết bị máy móc</a:t>
            </a:r>
            <a:r>
              <a:rPr kumimoji="0" lang="pt-BR" sz="2200" b="0" i="0" u="none" strike="noStrike" kern="1200" cap="none" spc="0" normalizeH="0" baseline="0" noProof="0" dirty="0">
                <a:ln>
                  <a:noFill/>
                </a:ln>
                <a:solidFill>
                  <a:srgbClr val="333333"/>
                </a:solidFill>
                <a:effectLst/>
                <a:uLnTx/>
                <a:uFillTx/>
                <a:latin typeface="Arial" panose="020B0604020202020204" pitchFamily="34" charset="0"/>
                <a:ea typeface="Batang" panose="02030600000101010101" pitchFamily="18" charset="-127"/>
                <a:cs typeface="+mn-cs"/>
              </a:rPr>
              <a:t>…</a:t>
            </a: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Trong nền kinh tế thị trường thì “đầu ra” do thị trường quyết định một cách khắt khe nhưng “đầu vào” còn tuỳ thuộc một phần vào việc tìm kiếm nó trên thị trường của doanh nghiệp. Trong điều kiện hiện nay, việc tìm kiếm các yếu tố này đã vượt ra ngoài phạm vi của một vùng thậm chí của một quốc gia. Người ta có thể tìm thấy nó trên phạm vi toàn cầu  do xu hướng toàn cầu hoá.</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đó các doanh nghiệp cần nắm bắt các thông tin có liên quan đến sản xuất, giá cả các yếu tố đầu vào, tình hình tiêu thụ sản phẩm đầu tiên ra thị trường trong và ngoài nước để ra quyết định tối ưu.</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0983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CA7227-5979-732D-CD18-A12C81E0EE4D}"/>
              </a:ext>
            </a:extLst>
          </p:cNvPr>
          <p:cNvSpPr txBox="1"/>
          <p:nvPr/>
        </p:nvSpPr>
        <p:spPr>
          <a:xfrm>
            <a:off x="1066799" y="738288"/>
            <a:ext cx="10330543" cy="453970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1.1.4. Thông tin về kinh tế vĩ mô</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Đứng trên góc độ tổ chức, việc cung cấp thông tin từ bên ngoài gồm có:</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Thông tin quản lý: Gồm những thông tin mới nhất về các quan điểm với các loại ý kiến mới nhất rút ra từ các hội thảo khoa học phục vụ cho việc ra quyết định; kinh nghiệm quản lý tiến tiến; những văn bản mới về pháp luật; các chính sách kinh tế - xã hội của Đảng và Nhà nước.</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2200" b="0" i="0" u="none" strike="noStrike" kern="1200" cap="none" spc="-5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Thông tin kinh tế: Bao gồm những thông tin về giá cả, thị truờng tài chính, thương mại</a:t>
            </a:r>
            <a:r>
              <a:rPr kumimoji="0" lang="pt-BR" sz="2200" b="0" i="0" u="none" strike="noStrike" kern="1200" cap="none" spc="-50" normalizeH="0" baseline="0" noProof="0" dirty="0">
                <a:ln>
                  <a:noFill/>
                </a:ln>
                <a:solidFill>
                  <a:srgbClr val="333333"/>
                </a:solidFill>
                <a:effectLst/>
                <a:uLnTx/>
                <a:uFillTx/>
                <a:latin typeface="Arial" panose="020B0604020202020204" pitchFamily="34" charset="0"/>
                <a:ea typeface="Batang" panose="02030600000101010101" pitchFamily="18" charset="-127"/>
                <a:cs typeface="+mn-cs"/>
              </a:rPr>
              <a:t>…</a:t>
            </a:r>
            <a:r>
              <a:rPr kumimoji="0" lang="pt-BR" sz="2200" b="0" i="0" u="none" strike="noStrike" kern="1200" cap="none" spc="-5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Thông tin khoa học - kỹ thuật trong và ngoài nước, chọn và đánh giá công nghệ mà doanh nghiệp có thể thập, giới thiệu và chuyển giao.</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Thông tin nội bộ là thông tin về quá trình sản xuất, kinh doanh của bản thân doanh nghiệp phải tự tổ chức thu thập lấy.</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6077357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4ED9793-CB7F-585B-D86D-46498BF08D06}"/>
              </a:ext>
            </a:extLst>
          </p:cNvPr>
          <p:cNvSpPr txBox="1"/>
          <p:nvPr/>
        </p:nvSpPr>
        <p:spPr>
          <a:xfrm>
            <a:off x="849085" y="306833"/>
            <a:ext cx="10700657" cy="537070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1.2. Nguồn thông tin phục vụ quản lý doanh nghiệp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Để có thông tin phục vụ cho công tác quản lý doanh nghiệp người ta có thể thu thập từ 2 nguồn thông tin:</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Nguồn thông tin mà doanh nghiệp phải tự tổ chức thu thập kịp thời.</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Xuất phát từ nhu cầu thực tế trong quá trình quản lý mà doanh nghiệp tự tổ chức  thu thập thông tin.</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Nếu là thông tin trong phạm vi doanh nghiệp thì doanh nghiệp có thể tổ chức ghi chép ban đầu để thông tin hoặc tự tổ chức điều tra thống kê (điều tra toàn bộ hoặc điều tra không toàn bộ).</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Thông tin ngoài phạm vi doanh nghiệp thì doanh nghiệp phải chức điều tra thống kê hoặc mua lại thông tin của các cơ quan có liên quan.</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Nguồn thông tin sẵn có.</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pt-BR" sz="22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Đó là các thông tin loan truyền trên các phương tiện thông tin đại chúng: radio, truyền hình, sách báo, niên gián thống kê, thị trường chứng khoán, thông tin quảng cáo, hội chợ</a:t>
            </a:r>
            <a:r>
              <a:rPr kumimoji="0" lang="pt-BR" sz="2200" b="0" i="0" u="none" strike="noStrike" kern="1200" cap="none" spc="-30" normalizeH="0" baseline="0" noProof="0" dirty="0">
                <a:ln>
                  <a:noFill/>
                </a:ln>
                <a:solidFill>
                  <a:srgbClr val="333333"/>
                </a:solidFill>
                <a:effectLst/>
                <a:uLnTx/>
                <a:uFillTx/>
                <a:latin typeface="Arial" panose="020B0604020202020204" pitchFamily="34" charset="0"/>
                <a:ea typeface="Batang" panose="02030600000101010101" pitchFamily="18" charset="-127"/>
                <a:cs typeface="+mn-cs"/>
              </a:rPr>
              <a:t>…</a:t>
            </a:r>
            <a:r>
              <a:rPr kumimoji="0" lang="pt-BR" sz="22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14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BCC8BC-C661-D26C-14CB-34C23EA0D973}"/>
              </a:ext>
            </a:extLst>
          </p:cNvPr>
          <p:cNvSpPr txBox="1"/>
          <p:nvPr/>
        </p:nvSpPr>
        <p:spPr>
          <a:xfrm>
            <a:off x="881742" y="496064"/>
            <a:ext cx="7968343"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 Đối tượng và phạm vi nghiên cứu của thống kê doanh nghiệp</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FC907AD-AA09-BC20-AA24-E81BB1753F9C}"/>
              </a:ext>
            </a:extLst>
          </p:cNvPr>
          <p:cNvSpPr txBox="1"/>
          <p:nvPr/>
        </p:nvSpPr>
        <p:spPr>
          <a:xfrm>
            <a:off x="881742" y="1227968"/>
            <a:ext cx="10635343"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doanh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mối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liên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hệ</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mật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thiết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tài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diễn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doanh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cụ</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Qua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nhằm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mô</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cơ</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72626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365434F-5F2E-2D42-DE3C-A01A83211220}"/>
              </a:ext>
            </a:extLst>
          </p:cNvPr>
          <p:cNvSpPr txBox="1"/>
          <p:nvPr/>
        </p:nvSpPr>
        <p:spPr>
          <a:xfrm>
            <a:off x="1230086" y="234807"/>
            <a:ext cx="6096000" cy="400110"/>
          </a:xfrm>
          <a:prstGeom prst="rect">
            <a:avLst/>
          </a:prstGeom>
          <a:noFill/>
        </p:spPr>
        <p:txBody>
          <a:bodyPr wrap="square">
            <a:spAutoFit/>
          </a:bodyPr>
          <a:lstStyle/>
          <a:p>
            <a:pPr algn="just">
              <a:spcBef>
                <a:spcPts val="600"/>
              </a:spcBef>
              <a:buNone/>
            </a:pPr>
            <a:r>
              <a:rPr lang="vi-VN" sz="2000" b="1" i="1" dirty="0">
                <a:effectLst/>
                <a:latin typeface="Times New Roman" panose="02020603050405020304" pitchFamily="18" charset="0"/>
                <a:ea typeface="Times New Roman" panose="02020603050405020304" pitchFamily="18" charset="0"/>
                <a:cs typeface="Times New Roman" panose="02020603050405020304" pitchFamily="18" charset="0"/>
              </a:rPr>
              <a:t>3.1.2. Ý nghĩa của điều tra thống kê.</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2BD2065-7175-450B-3378-F9946C12057C}"/>
              </a:ext>
            </a:extLst>
          </p:cNvPr>
          <p:cNvSpPr txBox="1"/>
          <p:nvPr/>
        </p:nvSpPr>
        <p:spPr>
          <a:xfrm>
            <a:off x="1469571" y="981317"/>
            <a:ext cx="9046027" cy="4247317"/>
          </a:xfrm>
          <a:prstGeom prst="rect">
            <a:avLst/>
          </a:prstGeom>
          <a:noFill/>
        </p:spPr>
        <p:txBody>
          <a:bodyPr wrap="square">
            <a:spAutoFit/>
          </a:bodyPr>
          <a:lstStyle/>
          <a:p>
            <a:pPr indent="288290" algn="just">
              <a:spcBef>
                <a:spcPts val="600"/>
              </a:spcBef>
              <a:buNone/>
            </a:pP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Thứ nhất</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tài liệu do điều tra </a:t>
            </a:r>
            <a:r>
              <a:rPr lang="vi-VN" sz="2000" kern="100" dirty="0">
                <a:effectLst/>
                <a:latin typeface="Times New Roman" panose="02020603050405020304" pitchFamily="18" charset="0"/>
                <a:ea typeface="Times New Roman" panose="02020603050405020304" pitchFamily="18" charset="0"/>
                <a:cs typeface="Times New Roman" panose="02020603050405020304" pitchFamily="18" charset="0"/>
              </a:rPr>
              <a:t>thống kê</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thu được là căn cứ tin cậy để kiểm tra, đánh giá thực trạng hiện tượng nghiên cứu, đánh giá tình hình thực hiện kế hoạch phát triển kinh tế, văn hóa, xã hội của từng đơn vị, từng địa phương và của toàn bộ nền kinh tế quốc dân.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Bef>
                <a:spcPts val="600"/>
              </a:spcBef>
              <a:buNone/>
            </a:pP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Thứ hai</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điều tra </a:t>
            </a:r>
            <a:r>
              <a:rPr lang="vi-VN" sz="2000" kern="100" dirty="0">
                <a:effectLst/>
                <a:latin typeface="Times New Roman" panose="02020603050405020304" pitchFamily="18" charset="0"/>
                <a:ea typeface="Times New Roman" panose="02020603050405020304" pitchFamily="18" charset="0"/>
                <a:cs typeface="Times New Roman" panose="02020603050405020304" pitchFamily="18" charset="0"/>
              </a:rPr>
              <a:t>thống kê</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cung cấp những luận cứ xác đáng </a:t>
            </a: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cho viêc phân tích, phát hiện, tìm ra những yếu tố tác động, những yếu tố quyết định sự biến đổi của hiện tượng nghiên cứu. Trên cơ sở đó, tìm biện pháp thích hợp thúc đẩy hiện tượng phát triển theo hướng có lợi nhất.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buNone/>
            </a:pPr>
            <a:endParaRPr lang="en-US" sz="2000" i="1" spc="-20" dirty="0">
              <a:effectLst/>
              <a:latin typeface="Times New Roman" panose="02020603050405020304" pitchFamily="18" charset="0"/>
              <a:ea typeface="Times New Roman" panose="02020603050405020304" pitchFamily="18" charset="0"/>
            </a:endParaRPr>
          </a:p>
          <a:p>
            <a:pPr>
              <a:buNone/>
            </a:pPr>
            <a:r>
              <a:rPr lang="en-US" sz="2000" i="1" spc="-20" dirty="0">
                <a:effectLst/>
                <a:latin typeface="Times New Roman" panose="02020603050405020304" pitchFamily="18" charset="0"/>
                <a:ea typeface="Times New Roman" panose="02020603050405020304" pitchFamily="18" charset="0"/>
              </a:rPr>
              <a:t>	</a:t>
            </a:r>
            <a:r>
              <a:rPr lang="vi-VN" sz="2000" i="1" spc="-20" dirty="0">
                <a:effectLst/>
                <a:latin typeface="Times New Roman" panose="02020603050405020304" pitchFamily="18" charset="0"/>
                <a:ea typeface="Times New Roman" panose="02020603050405020304" pitchFamily="18" charset="0"/>
              </a:rPr>
              <a:t>Thứ ba</a:t>
            </a:r>
            <a:r>
              <a:rPr lang="vi-VN" sz="2000" spc="-20" dirty="0">
                <a:effectLst/>
                <a:latin typeface="Times New Roman" panose="02020603050405020304" pitchFamily="18" charset="0"/>
                <a:ea typeface="Times New Roman" panose="02020603050405020304" pitchFamily="18" charset="0"/>
              </a:rPr>
              <a:t>, những tài liệu điều tra thống kê cung cấp một cách có hệ thống còn là căn cứ vững chắc cho việc phát hiện, xác định xu hướng, quy luật biến động của hiện tượng và dự đoán xu hướng biến động của hiện tượng trong tương lai. </a:t>
            </a:r>
            <a:endParaRPr lang="en-US" sz="2000" dirty="0"/>
          </a:p>
        </p:txBody>
      </p:sp>
    </p:spTree>
    <p:extLst>
      <p:ext uri="{BB962C8B-B14F-4D97-AF65-F5344CB8AC3E}">
        <p14:creationId xmlns:p14="http://schemas.microsoft.com/office/powerpoint/2010/main" val="9006520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FDE31A-6AC9-D1B8-E1DC-D5B43DA6A8E1}"/>
              </a:ext>
            </a:extLst>
          </p:cNvPr>
          <p:cNvSpPr txBox="1"/>
          <p:nvPr/>
        </p:nvSpPr>
        <p:spPr>
          <a:xfrm>
            <a:off x="936171" y="635284"/>
            <a:ext cx="10319657"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MỐI QUAN HỆ GIỮA MẶT LƯỢNG VÀ MẶT CHẤT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28CFEF0-1FE3-91A4-2489-D52B02835131}"/>
              </a:ext>
            </a:extLst>
          </p:cNvPr>
          <p:cNvSpPr txBox="1"/>
          <p:nvPr/>
        </p:nvSpPr>
        <p:spPr>
          <a:xfrm>
            <a:off x="391885" y="1720840"/>
            <a:ext cx="11375571" cy="43242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rời</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doanh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Tuy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rõ</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Nội</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dung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Quy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Ví</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quỹ</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rõ</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00949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A6859A-C0E8-C698-4012-16FB7128E5E1}"/>
              </a:ext>
            </a:extLst>
          </p:cNvPr>
          <p:cNvSpPr txBox="1"/>
          <p:nvPr/>
        </p:nvSpPr>
        <p:spPr>
          <a:xfrm>
            <a:off x="3820886" y="727226"/>
            <a:ext cx="505097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ĐẶC TRƯNG NGHIÊN CỨU SỐ LỚN</a:t>
            </a:r>
          </a:p>
        </p:txBody>
      </p:sp>
      <p:sp>
        <p:nvSpPr>
          <p:cNvPr id="7" name="TextBox 6">
            <a:extLst>
              <a:ext uri="{FF2B5EF4-FFF2-40B4-BE49-F238E27FC236}">
                <a16:creationId xmlns:a16="http://schemas.microsoft.com/office/drawing/2014/main" id="{5CEFE6FA-B5A9-5FF6-79D3-0A7C6B55D98B}"/>
              </a:ext>
            </a:extLst>
          </p:cNvPr>
          <p:cNvSpPr txBox="1"/>
          <p:nvPr/>
        </p:nvSpPr>
        <p:spPr>
          <a:xfrm>
            <a:off x="1012371" y="1520786"/>
            <a:ext cx="10461172"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doanh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nhằm</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trừ</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hưởng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yếu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ngẫu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xu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hướng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Tuy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hợp</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biệt</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hưởng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tích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cực</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hưởng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tiêu</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cực</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2185191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69276E-7707-428C-5ADC-0EE58BCB031B}"/>
              </a:ext>
            </a:extLst>
          </p:cNvPr>
          <p:cNvSpPr txBox="1"/>
          <p:nvPr/>
        </p:nvSpPr>
        <p:spPr>
          <a:xfrm>
            <a:off x="1513114" y="635521"/>
            <a:ext cx="9067800"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tab pos="2921000" algn="ctr"/>
                <a:tab pos="3648075" algn="l"/>
                <a:tab pos="3667125" algn="l"/>
                <a:tab pos="3886200" algn="l"/>
                <a:tab pos="4038600" algn="l"/>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CHƯƠNG 5: THỐNG KÊ KẾT QUẢ HOẠT ĐỘNG SẢN XUẤT KINH DOANH CỦA DOANH NGHIỆP</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8" name="TextBox 7">
            <a:extLst>
              <a:ext uri="{FF2B5EF4-FFF2-40B4-BE49-F238E27FC236}">
                <a16:creationId xmlns:a16="http://schemas.microsoft.com/office/drawing/2014/main" id="{050A1F47-AD47-BDF6-A442-6D21A639CD7E}"/>
              </a:ext>
            </a:extLst>
          </p:cNvPr>
          <p:cNvSpPr txBox="1"/>
          <p:nvPr/>
        </p:nvSpPr>
        <p:spPr>
          <a:xfrm>
            <a:off x="936171" y="2023079"/>
            <a:ext cx="10014858" cy="938719"/>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Những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bản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1" name="TextBox 10">
            <a:extLst>
              <a:ext uri="{FF2B5EF4-FFF2-40B4-BE49-F238E27FC236}">
                <a16:creationId xmlns:a16="http://schemas.microsoft.com/office/drawing/2014/main" id="{D75B830D-8B64-4E7A-F66E-4D4904BB6D0E}"/>
              </a:ext>
            </a:extLst>
          </p:cNvPr>
          <p:cNvSpPr txBox="1"/>
          <p:nvPr/>
        </p:nvSpPr>
        <p:spPr>
          <a:xfrm>
            <a:off x="1045029" y="3282806"/>
            <a:ext cx="9394371" cy="477054"/>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928866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2C93C19-831D-DBEC-CBDB-BFF987E37B5E}"/>
              </a:ext>
            </a:extLst>
          </p:cNvPr>
          <p:cNvSpPr txBox="1"/>
          <p:nvPr/>
        </p:nvSpPr>
        <p:spPr>
          <a:xfrm>
            <a:off x="381000" y="562920"/>
            <a:ext cx="11658600" cy="5863144"/>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thoả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yêu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cầu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do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đủ</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chuẩn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lý</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yêu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cầu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hưởng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Điều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này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nghĩa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những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mua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từ</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bên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ngoài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đầu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tư</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chế</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bíên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gì</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thêm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thì</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coi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hữu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ứng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yêu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cầu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đồng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hay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đem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hưởng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tốt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đảm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bảo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vượt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Lợi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nâng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vượt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trên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trường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Lợi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toán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mua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38859023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6B32BF-69B4-B1BF-1587-DCB0E95AB579}"/>
              </a:ext>
            </a:extLst>
          </p:cNvPr>
          <p:cNvSpPr txBox="1"/>
          <p:nvPr/>
        </p:nvSpPr>
        <p:spPr>
          <a:xfrm>
            <a:off x="816428" y="592638"/>
            <a:ext cx="10842172"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mang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chung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hội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Mức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chung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bằng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tiếp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bằng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bằng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giảm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thiệt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môi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trường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môi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hội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ngành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nền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quốc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dân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Những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này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góp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thêm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hội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7" name="TextBox 6">
            <a:extLst>
              <a:ext uri="{FF2B5EF4-FFF2-40B4-BE49-F238E27FC236}">
                <a16:creationId xmlns:a16="http://schemas.microsoft.com/office/drawing/2014/main" id="{9D4FF1F2-2018-E71D-CFCF-69AFD0F43D1B}"/>
              </a:ext>
            </a:extLst>
          </p:cNvPr>
          <p:cNvSpPr txBox="1"/>
          <p:nvPr/>
        </p:nvSpPr>
        <p:spPr>
          <a:xfrm>
            <a:off x="762000" y="3658106"/>
            <a:ext cx="1066800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phi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(hay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cân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đếm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Những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này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đếm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buổi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diễn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ca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thuật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thường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xẩy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điểm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việc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lựa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chọn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thực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8932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2B355E-423D-57ED-0195-4C8E5B4D8194}"/>
              </a:ext>
            </a:extLst>
          </p:cNvPr>
          <p:cNvSpPr txBox="1"/>
          <p:nvPr/>
        </p:nvSpPr>
        <p:spPr>
          <a:xfrm>
            <a:off x="598714" y="254867"/>
            <a:ext cx="10657114" cy="647869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1.3. Các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dạng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thúc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khoảng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tồn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dưới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nhiều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dạng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nhau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chứ</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dạng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Thành </a:t>
            </a:r>
            <a:r>
              <a:rPr kumimoji="0" lang="en-US" sz="2000" b="0" i="1"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342900" marR="0" lvl="0" indent="-342900" algn="just" defTabSz="914400" rtl="0" eaLnBrk="1" fontAlgn="auto" latinLnBrk="0" hangingPunct="1">
              <a:lnSpc>
                <a:spcPct val="100000"/>
              </a:lnSpc>
              <a:spcBef>
                <a:spcPts val="600"/>
              </a:spcBef>
              <a:spcAft>
                <a:spcPts val="0"/>
              </a:spcAft>
              <a:buClrTx/>
              <a:buSzTx/>
              <a:buFontTx/>
              <a:buChar char="-"/>
              <a:tabLst/>
              <a:defRPr/>
            </a:pP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Bán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endPar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endParaRPr>
          </a:p>
          <a:p>
            <a:pPr marL="342900" marR="0" lvl="0" indent="-342900" algn="just" defTabSz="914400" rtl="0" eaLnBrk="1" fontAlgn="auto" latinLnBrk="0" hangingPunct="1">
              <a:lnSpc>
                <a:spcPct val="100000"/>
              </a:lnSpc>
              <a:spcBef>
                <a:spcPts val="600"/>
              </a:spcBef>
              <a:spcAft>
                <a:spcPts val="0"/>
              </a:spcAft>
              <a:buClrTx/>
              <a:buSzTx/>
              <a:buFontTx/>
              <a:buChar char="-"/>
              <a:tabLst/>
              <a:defRPr/>
            </a:pPr>
            <a:r>
              <a:rPr kumimoji="0" lang="en-US" sz="2000" b="0" i="1"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Tại</a:t>
            </a:r>
            <a:r>
              <a:rPr kumimoji="0" lang="en-US" sz="2000" b="0" i="1"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chế</a:t>
            </a:r>
            <a:r>
              <a:rPr kumimoji="0" lang="en-US" sz="2000" b="0" i="1"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1"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Cũng</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giống</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nhưng</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khẳ</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năng</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0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3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342900" marR="0" lvl="0" indent="-342900" algn="just" defTabSz="914400" rtl="0" eaLnBrk="1" fontAlgn="auto" latinLnBrk="0" hangingPunct="1">
              <a:lnSpc>
                <a:spcPct val="100000"/>
              </a:lnSpc>
              <a:spcBef>
                <a:spcPts val="600"/>
              </a:spcBef>
              <a:spcAft>
                <a:spcPts val="0"/>
              </a:spcAft>
              <a:buClrTx/>
              <a:buSzTx/>
              <a:buFontTx/>
              <a:buChar char="-"/>
              <a:tabLst/>
              <a:defRPr/>
            </a:pP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dở</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dang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Bao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chế</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điểm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nghiên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cứu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342900" marR="0" lvl="0" indent="-342900" algn="just" defTabSz="914400" rtl="0" eaLnBrk="1" fontAlgn="auto" latinLnBrk="0" hangingPunct="1">
              <a:lnSpc>
                <a:spcPct val="100000"/>
              </a:lnSpc>
              <a:spcBef>
                <a:spcPts val="600"/>
              </a:spcBef>
              <a:spcAft>
                <a:spcPts val="0"/>
              </a:spcAft>
              <a:buClrTx/>
              <a:buSzTx/>
              <a:buFontTx/>
              <a:buChar char="-"/>
              <a:tabLst/>
              <a:defRPr/>
            </a:pP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thuộc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mục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đích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quy</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000" b="0" i="1"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1"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thuộc</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mục</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đích</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quy</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song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đôi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Hai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nhiều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cùng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với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quy</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1"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1"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1"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tạo</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nhiều</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7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000" b="0" i="0" u="none" strike="noStrike" kern="1200" cap="none" spc="-7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1"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1"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1"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đơn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vị</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thực</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nhằm</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tận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yếu</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tố</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dôi</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thừa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nó</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nhỏ</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hơn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2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2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hỗ</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trợ</a:t>
            </a:r>
            <a:r>
              <a:rPr kumimoji="0" lang="en-US" sz="20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tự</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thoả</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cầu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Nó</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bên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ngoài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158469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E2416C-994A-2BF5-5BC8-410432B5BEDD}"/>
              </a:ext>
            </a:extLst>
          </p:cNvPr>
          <p:cNvSpPr txBox="1"/>
          <p:nvPr/>
        </p:nvSpPr>
        <p:spPr>
          <a:xfrm>
            <a:off x="685800" y="777036"/>
            <a:ext cx="10907485"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Hệ</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phương</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5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tính</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AD4DD28-AAC9-93AF-062B-2E328D076297}"/>
              </a:ext>
            </a:extLst>
          </p:cNvPr>
          <p:cNvSpPr txBox="1"/>
          <p:nvPr/>
        </p:nvSpPr>
        <p:spPr>
          <a:xfrm>
            <a:off x="859972" y="2030949"/>
            <a:ext cx="6096000" cy="477054"/>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2.1.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1" name="TextBox 10">
            <a:extLst>
              <a:ext uri="{FF2B5EF4-FFF2-40B4-BE49-F238E27FC236}">
                <a16:creationId xmlns:a16="http://schemas.microsoft.com/office/drawing/2014/main" id="{C872EFFB-6B4F-D68C-D574-AD8FE35770D3}"/>
              </a:ext>
            </a:extLst>
          </p:cNvPr>
          <p:cNvSpPr txBox="1"/>
          <p:nvPr/>
        </p:nvSpPr>
        <p:spPr>
          <a:xfrm>
            <a:off x="859972" y="2900142"/>
            <a:ext cx="10341428"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2.2. </a:t>
            </a:r>
            <a:r>
              <a:rPr kumimoji="0" lang="en-US"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(G.O)</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hữu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làm</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thường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xét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năm</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13233738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B45CEF6-7A3E-00AB-E002-C284908C6CEF}"/>
              </a:ext>
            </a:extLst>
          </p:cNvPr>
          <p:cNvSpPr txBox="1"/>
          <p:nvPr/>
        </p:nvSpPr>
        <p:spPr>
          <a:xfrm>
            <a:off x="609599" y="566678"/>
            <a:ext cx="10765971"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2.3. Chi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trung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Chi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trung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phận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cấu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tổng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bao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thường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xuyên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nguyên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liệu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nhiên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liệu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lực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kể</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khấu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tài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cố</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kể</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cải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6" name="TextBox 5">
            <a:extLst>
              <a:ext uri="{FF2B5EF4-FFF2-40B4-BE49-F238E27FC236}">
                <a16:creationId xmlns:a16="http://schemas.microsoft.com/office/drawing/2014/main" id="{6CA58871-3136-574A-ABD3-E0410AEAAC5B}"/>
              </a:ext>
            </a:extLst>
          </p:cNvPr>
          <p:cNvSpPr txBox="1"/>
          <p:nvPr/>
        </p:nvSpPr>
        <p:spPr>
          <a:xfrm>
            <a:off x="609599" y="3791282"/>
            <a:ext cx="10384972" cy="2015936"/>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2.4.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6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1" i="0" u="none" strike="noStrike" kern="1200" cap="none" spc="-6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(VA – value added)</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hữu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ích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những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mới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hoàn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vốn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cố</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nghiên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cứu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hay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còn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gọi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khấu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TSCĐ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22388686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E39AB3-6671-A743-CA2F-780802A0C5AC}"/>
              </a:ext>
            </a:extLst>
          </p:cNvPr>
          <p:cNvSpPr txBox="1"/>
          <p:nvPr/>
        </p:nvSpPr>
        <p:spPr>
          <a:xfrm>
            <a:off x="566057" y="537842"/>
            <a:ext cx="11255829" cy="477053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2.5.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thuần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(NVA)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mới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khấu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TSCĐ)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mặt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(NVA) bao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NVA = V + 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phương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NVA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Khấu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TSCĐ</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phương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phối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NVA  =  Thu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nhập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đầu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Thu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nhập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đầu</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21791404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0EBD3E-0009-6DAD-D0A8-8CC93C4AC1EF}"/>
              </a:ext>
            </a:extLst>
          </p:cNvPr>
          <p:cNvSpPr txBox="1"/>
          <p:nvPr/>
        </p:nvSpPr>
        <p:spPr>
          <a:xfrm>
            <a:off x="587828" y="136773"/>
            <a:ext cx="11016343" cy="601703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2.6. Doanh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endPar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Doanh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tổng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thực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nhờ</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dịch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mình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nội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dung,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bao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mua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trước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này</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mới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hoàn</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trước</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nhưng</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báo</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cáo</a:t>
            </a:r>
            <a:r>
              <a:rPr kumimoji="0" lang="en-US" sz="25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người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mua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chấp</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nhận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phụ</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phế</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thực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tế</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bao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sở</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chế</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biến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sở</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nhau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nguyên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liệu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chính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sở</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cung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cấp</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Doanh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thuê</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máy</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móc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thiết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bị</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thuộc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dây</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chuyền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hoá</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chuyển</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nhượng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sở</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cùng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ty,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tổng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ty,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tập</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đoàn</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liên</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hiệp</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xí</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trường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hợp</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này</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gọi</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bán</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hàng</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nội</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5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29865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E13221-DC9B-F462-2A87-6CDDF5DD7A0E}"/>
              </a:ext>
            </a:extLst>
          </p:cNvPr>
          <p:cNvSpPr txBox="1"/>
          <p:nvPr/>
        </p:nvSpPr>
        <p:spPr>
          <a:xfrm>
            <a:off x="2721429" y="3263129"/>
            <a:ext cx="6836228" cy="2462213"/>
          </a:xfrm>
          <a:prstGeom prst="rect">
            <a:avLst/>
          </a:prstGeom>
          <a:noFill/>
        </p:spPr>
        <p:txBody>
          <a:bodyPr wrap="square">
            <a:spAutoFit/>
          </a:bodyPr>
          <a:lstStyle/>
          <a:p>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3.2.2. Điều tra chuyên môn</a:t>
            </a:r>
          </a:p>
          <a:p>
            <a:r>
              <a:rPr lang="vi-VN" sz="2200" dirty="0">
                <a:latin typeface="Times New Roman" panose="02020603050405020304" pitchFamily="18" charset="0"/>
                <a:cs typeface="Times New Roman" panose="02020603050405020304" pitchFamily="18" charset="0"/>
              </a:rPr>
              <a:t>  	Là hình thức tổ chức điều tra không thường xuyên được tiến hành theo phương pháp quy định riêng.</a:t>
            </a:r>
          </a:p>
          <a:p>
            <a:r>
              <a:rPr lang="vi-VN" sz="2200" dirty="0">
                <a:latin typeface="Times New Roman" panose="02020603050405020304" pitchFamily="18" charset="0"/>
                <a:cs typeface="Times New Roman" panose="02020603050405020304" pitchFamily="18" charset="0"/>
              </a:rPr>
              <a:t> Đặc điểm: khi cần mới tổ chức thu thập một lần vào một thời điểm hay thời kỳ nào đó.</a:t>
            </a:r>
          </a:p>
          <a:p>
            <a:r>
              <a:rPr lang="vi-VN" sz="2200" dirty="0">
                <a:latin typeface="Times New Roman" panose="02020603050405020304" pitchFamily="18" charset="0"/>
                <a:cs typeface="Times New Roman" panose="02020603050405020304" pitchFamily="18" charset="0"/>
              </a:rPr>
              <a:t>Ví dụ: Các cuộc điều tra về nhu cầu tiêu dùng, nhà ở…</a:t>
            </a:r>
          </a:p>
        </p:txBody>
      </p:sp>
      <p:sp>
        <p:nvSpPr>
          <p:cNvPr id="7" name="TextBox 6">
            <a:extLst>
              <a:ext uri="{FF2B5EF4-FFF2-40B4-BE49-F238E27FC236}">
                <a16:creationId xmlns:a16="http://schemas.microsoft.com/office/drawing/2014/main" id="{1FC7B73A-82EE-87D2-83B1-BA1C6FE84C9B}"/>
              </a:ext>
            </a:extLst>
          </p:cNvPr>
          <p:cNvSpPr txBox="1"/>
          <p:nvPr/>
        </p:nvSpPr>
        <p:spPr>
          <a:xfrm>
            <a:off x="1502228" y="185448"/>
            <a:ext cx="6096000" cy="430887"/>
          </a:xfrm>
          <a:prstGeom prst="rect">
            <a:avLst/>
          </a:prstGeom>
          <a:noFill/>
        </p:spPr>
        <p:txBody>
          <a:bodyPr wrap="square">
            <a:spAutoFit/>
          </a:bodyPr>
          <a:lstStyle/>
          <a:p>
            <a:r>
              <a:rPr lang="vi-VN" sz="2200" b="1" i="1" dirty="0">
                <a:latin typeface="+mj-lt"/>
              </a:rPr>
              <a:t>3.2. Các hình thức tổ chức điều tra Thống kê</a:t>
            </a:r>
          </a:p>
        </p:txBody>
      </p:sp>
      <p:sp>
        <p:nvSpPr>
          <p:cNvPr id="9" name="TextBox 8">
            <a:extLst>
              <a:ext uri="{FF2B5EF4-FFF2-40B4-BE49-F238E27FC236}">
                <a16:creationId xmlns:a16="http://schemas.microsoft.com/office/drawing/2014/main" id="{A2677EC7-96D2-9674-5922-B538314715BB}"/>
              </a:ext>
            </a:extLst>
          </p:cNvPr>
          <p:cNvSpPr txBox="1"/>
          <p:nvPr/>
        </p:nvSpPr>
        <p:spPr>
          <a:xfrm>
            <a:off x="1839686" y="1132658"/>
            <a:ext cx="8599714" cy="1785104"/>
          </a:xfrm>
          <a:prstGeom prst="rect">
            <a:avLst/>
          </a:prstGeom>
          <a:noFill/>
        </p:spPr>
        <p:txBody>
          <a:bodyPr wrap="square">
            <a:spAutoFit/>
          </a:bodyPr>
          <a:lstStyle/>
          <a:p>
            <a:pPr algn="just"/>
            <a:r>
              <a:rPr lang="vi-VN" sz="2200" dirty="0">
                <a:latin typeface="+mj-lt"/>
              </a:rPr>
              <a:t>3.2.1. Báo cáo thống kê định kỳ: </a:t>
            </a:r>
            <a:endParaRPr lang="en-US" sz="2200" dirty="0">
              <a:latin typeface="+mj-lt"/>
            </a:endParaRPr>
          </a:p>
          <a:p>
            <a:pPr algn="just"/>
            <a:r>
              <a:rPr lang="en-US" sz="2200" dirty="0">
                <a:latin typeface="+mj-lt"/>
              </a:rPr>
              <a:t>	</a:t>
            </a:r>
            <a:r>
              <a:rPr lang="vi-VN" sz="2200" dirty="0">
                <a:latin typeface="+mj-lt"/>
              </a:rPr>
              <a:t>Là hình thức tổ chức điều tra thường xuyên có định kỳ theo quy định chế độ báo cáo thống nhất do cơ quan có thẩm quyền quy định.</a:t>
            </a:r>
          </a:p>
          <a:p>
            <a:pPr algn="just"/>
            <a:r>
              <a:rPr lang="vi-VN" sz="2200" dirty="0">
                <a:latin typeface="+mj-lt"/>
              </a:rPr>
              <a:t> Đặc điểm: đây là hình thức điều tra theo con đường hành chính bắt buộc, áp dụng chủ yếu với doanh nghiệp quốc doanh và cơ quan nhà nước</a:t>
            </a:r>
            <a:endParaRPr lang="en-US" sz="2200" dirty="0">
              <a:latin typeface="+mj-lt"/>
            </a:endParaRPr>
          </a:p>
        </p:txBody>
      </p:sp>
    </p:spTree>
    <p:extLst>
      <p:ext uri="{BB962C8B-B14F-4D97-AF65-F5344CB8AC3E}">
        <p14:creationId xmlns:p14="http://schemas.microsoft.com/office/powerpoint/2010/main" val="40623377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CCBE9E-C0F5-97A7-0A86-FFE6091B1069}"/>
              </a:ext>
            </a:extLst>
          </p:cNvPr>
          <p:cNvSpPr txBox="1"/>
          <p:nvPr/>
        </p:nvSpPr>
        <p:spPr>
          <a:xfrm>
            <a:off x="881743" y="788881"/>
            <a:ext cx="10678886" cy="170816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2.7. Doanh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thuần</a:t>
            </a:r>
            <a:endPar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Doanh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thuần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Tổng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doanh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thuế</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tiêu</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thụ</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đặc</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biệt</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thuế</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xuất</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khẩu</a:t>
            </a:r>
            <a:r>
              <a:rPr kumimoji="0" lang="en-US" sz="25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các</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khoản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giảm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trừ</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phát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sinh</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kỳ</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chiết</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khấu</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thương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mại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giảm</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giá</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trị</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hàng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bán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bị</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ttả</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lại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84F1ECED-1444-8150-B95B-94FF40930A7C}"/>
              </a:ext>
            </a:extLst>
          </p:cNvPr>
          <p:cNvSpPr txBox="1"/>
          <p:nvPr/>
        </p:nvSpPr>
        <p:spPr>
          <a:xfrm>
            <a:off x="881743" y="2905780"/>
            <a:ext cx="10678886" cy="2092881"/>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2.8. Lợi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nhuận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(hay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lãi</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Lợi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nhuận</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phản</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ánh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phần</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thặng</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dư</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hoặc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mức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hiệu</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mà</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từ</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Lợi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nhuận</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xác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bằng</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thức</a:t>
            </a:r>
            <a:r>
              <a:rPr kumimoji="0" lang="en-US" sz="24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Lợi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Doanh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Chi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1951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43EBA0-5AE8-950B-3765-1E7F33DACDDC}"/>
              </a:ext>
            </a:extLst>
          </p:cNvPr>
          <p:cNvSpPr txBox="1"/>
          <p:nvPr/>
        </p:nvSpPr>
        <p:spPr>
          <a:xfrm>
            <a:off x="544287" y="709743"/>
            <a:ext cx="11157856" cy="417037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3.1.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Sự</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cần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thiết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nâng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Nâng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vấn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đề</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quyết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tồn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triển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Nâng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thức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hữu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không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đối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với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sở</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Nâng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sẽ</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giảm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việc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chữa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hỏng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bảo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thêm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mở</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rộng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trường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thêm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lợi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nhuận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DN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24538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22588F-8E6C-1A3F-DBB0-6104D9934C13}"/>
              </a:ext>
            </a:extLst>
          </p:cNvPr>
          <p:cNvSpPr txBox="1"/>
          <p:nvPr/>
        </p:nvSpPr>
        <p:spPr>
          <a:xfrm>
            <a:off x="653141" y="566310"/>
            <a:ext cx="10722429" cy="253915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3.2. Các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phương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3.2.1. Phương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trường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hợp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chia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cấp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qua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nghiên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cứu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chúng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ta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ước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tốt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1,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trung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2,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3.</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3.2.1.1. Phương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hệ</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cấp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20545281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54EEB75-D12F-77AD-DFA2-C77F9D28CA18}"/>
              </a:ext>
            </a:extLst>
          </p:cNvPr>
          <p:cNvSpPr txBox="1"/>
          <p:nvPr/>
        </p:nvSpPr>
        <p:spPr>
          <a:xfrm>
            <a:off x="620485" y="635521"/>
            <a:ext cx="10689772"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400" b="1"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3.2.2. Phương pháp thống kê chất lượng sản phẩm trong trường hợp sản phẩm không được phân chia cấp chất lượng</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9" name="TextBox 8">
            <a:extLst>
              <a:ext uri="{FF2B5EF4-FFF2-40B4-BE49-F238E27FC236}">
                <a16:creationId xmlns:a16="http://schemas.microsoft.com/office/drawing/2014/main" id="{1E46FE95-8E07-26C4-482D-CEB71F2F04DB}"/>
              </a:ext>
            </a:extLst>
          </p:cNvPr>
          <p:cNvSpPr txBox="1"/>
          <p:nvPr/>
        </p:nvSpPr>
        <p:spPr>
          <a:xfrm>
            <a:off x="859971" y="1898479"/>
            <a:ext cx="8991599" cy="1554272"/>
          </a:xfrm>
          <a:prstGeom prst="rect">
            <a:avLst/>
          </a:prstGeom>
          <a:noFill/>
        </p:spPr>
        <p:txBody>
          <a:bodyPr wrap="square">
            <a:spAutoFit/>
          </a:bodyPr>
          <a:lstStyle/>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Bước 1: Tính chỉ số chất lượng tổng hợp của sản phẩm (i</a:t>
            </a:r>
            <a:r>
              <a:rPr kumimoji="0" lang="pt-BR" sz="2000" b="0" i="0" u="none" strike="noStrike" kern="1200" cap="none" spc="0" normalizeH="0" baseline="-25000" noProof="0" dirty="0">
                <a:ln>
                  <a:noFill/>
                </a:ln>
                <a:solidFill>
                  <a:srgbClr val="333333"/>
                </a:solidFill>
                <a:effectLst/>
                <a:uLnTx/>
                <a:uFillTx/>
                <a:latin typeface="Times New Roman" panose="02020603050405020304" pitchFamily="18" charset="0"/>
                <a:ea typeface="Batang" panose="02030600000101010101" pitchFamily="18" charset="-127"/>
                <a:cs typeface="+mn-cs"/>
              </a:rPr>
              <a:t>c</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i</a:t>
            </a:r>
            <a:r>
              <a:rPr kumimoji="0" lang="pt-BR" sz="2000" b="0" i="0" u="none" strike="noStrike" kern="1200" cap="none" spc="0" normalizeH="0" baseline="-25000" noProof="0" dirty="0">
                <a:ln>
                  <a:noFill/>
                </a:ln>
                <a:solidFill>
                  <a:srgbClr val="333333"/>
                </a:solidFill>
                <a:effectLst/>
                <a:uLnTx/>
                <a:uFillTx/>
                <a:latin typeface="Times New Roman" panose="02020603050405020304" pitchFamily="18" charset="0"/>
                <a:ea typeface="Batang" panose="02030600000101010101" pitchFamily="18" charset="-127"/>
                <a:cs typeface="+mn-cs"/>
              </a:rPr>
              <a:t>c</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sym typeface="Symbol" panose="05050102010706020507" pitchFamily="18" charset="2"/>
              </a:rPr>
              <a:t></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i</a:t>
            </a:r>
            <a:r>
              <a:rPr kumimoji="0" lang="pt-BR" sz="2000" b="0" i="0" u="none" strike="noStrike" kern="1200" cap="none" spc="0" normalizeH="0" baseline="-25000" noProof="0" dirty="0">
                <a:ln>
                  <a:noFill/>
                </a:ln>
                <a:solidFill>
                  <a:srgbClr val="333333"/>
                </a:solidFill>
                <a:effectLst/>
                <a:uLnTx/>
                <a:uFillTx/>
                <a:latin typeface="Times New Roman" panose="02020603050405020304" pitchFamily="18" charset="0"/>
                <a:ea typeface="Batang" panose="02030600000101010101" pitchFamily="18" charset="-127"/>
                <a:cs typeface="+mn-cs"/>
              </a:rPr>
              <a:t>cj</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Trong đó:</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i</a:t>
            </a:r>
            <a:r>
              <a:rPr kumimoji="0" lang="pt-BR" sz="2000" b="0" i="0" u="none" strike="noStrike" kern="1200" cap="none" spc="0" normalizeH="0" baseline="-25000" noProof="0" dirty="0">
                <a:ln>
                  <a:noFill/>
                </a:ln>
                <a:solidFill>
                  <a:srgbClr val="333333"/>
                </a:solidFill>
                <a:effectLst/>
                <a:uLnTx/>
                <a:uFillTx/>
                <a:latin typeface="Times New Roman" panose="02020603050405020304" pitchFamily="18" charset="0"/>
                <a:ea typeface="Batang" panose="02030600000101010101" pitchFamily="18" charset="-127"/>
                <a:cs typeface="+mn-cs"/>
              </a:rPr>
              <a:t>cj  </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Là chỉ số chất lượng, </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sym typeface="Symbol" panose="05050102010706020507" pitchFamily="18" charset="2"/>
              </a:rPr>
              <a:t></a:t>
            </a:r>
            <a:r>
              <a:rPr kumimoji="0" lang="pt-BR"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 Tích số</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12571409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550822-FC2A-E048-2AC1-13ACF8BA5B6E}"/>
              </a:ext>
            </a:extLst>
          </p:cNvPr>
          <p:cNvSpPr txBox="1"/>
          <p:nvPr/>
        </p:nvSpPr>
        <p:spPr>
          <a:xfrm>
            <a:off x="2035628" y="615806"/>
            <a:ext cx="8556171" cy="477054"/>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Ví dụ: Có kết quả kiểm tra chất lượng các tiêu chuẩn sản phẩm i:</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graphicFrame>
        <p:nvGraphicFramePr>
          <p:cNvPr id="8" name="Table 7">
            <a:extLst>
              <a:ext uri="{FF2B5EF4-FFF2-40B4-BE49-F238E27FC236}">
                <a16:creationId xmlns:a16="http://schemas.microsoft.com/office/drawing/2014/main" id="{F979215A-C8F0-B8FF-6DA3-D86167E1BB74}"/>
              </a:ext>
            </a:extLst>
          </p:cNvPr>
          <p:cNvGraphicFramePr>
            <a:graphicFrameLocks noGrp="1"/>
          </p:cNvGraphicFramePr>
          <p:nvPr/>
        </p:nvGraphicFramePr>
        <p:xfrm>
          <a:off x="816430" y="1382487"/>
          <a:ext cx="10526484" cy="4746172"/>
        </p:xfrm>
        <a:graphic>
          <a:graphicData uri="http://schemas.openxmlformats.org/drawingml/2006/table">
            <a:tbl>
              <a:tblPr firstRow="1" firstCol="1" lastRow="1" lastCol="1" bandRow="1" bandCol="1">
                <a:tableStyleId>{5C22544A-7EE6-4342-B048-85BDC9FD1C3A}</a:tableStyleId>
              </a:tblPr>
              <a:tblGrid>
                <a:gridCol w="3866618">
                  <a:extLst>
                    <a:ext uri="{9D8B030D-6E8A-4147-A177-3AD203B41FA5}">
                      <a16:colId xmlns:a16="http://schemas.microsoft.com/office/drawing/2014/main" val="1562064519"/>
                    </a:ext>
                  </a:extLst>
                </a:gridCol>
                <a:gridCol w="2362996">
                  <a:extLst>
                    <a:ext uri="{9D8B030D-6E8A-4147-A177-3AD203B41FA5}">
                      <a16:colId xmlns:a16="http://schemas.microsoft.com/office/drawing/2014/main" val="3780094567"/>
                    </a:ext>
                  </a:extLst>
                </a:gridCol>
                <a:gridCol w="2362996">
                  <a:extLst>
                    <a:ext uri="{9D8B030D-6E8A-4147-A177-3AD203B41FA5}">
                      <a16:colId xmlns:a16="http://schemas.microsoft.com/office/drawing/2014/main" val="2775903452"/>
                    </a:ext>
                  </a:extLst>
                </a:gridCol>
                <a:gridCol w="1933874">
                  <a:extLst>
                    <a:ext uri="{9D8B030D-6E8A-4147-A177-3AD203B41FA5}">
                      <a16:colId xmlns:a16="http://schemas.microsoft.com/office/drawing/2014/main" val="4256928605"/>
                    </a:ext>
                  </a:extLst>
                </a:gridCol>
              </a:tblGrid>
              <a:tr h="651805">
                <a:tc rowSpan="2">
                  <a:txBody>
                    <a:bodyPr/>
                    <a:lstStyle/>
                    <a:p>
                      <a:pPr algn="ctr">
                        <a:spcBef>
                          <a:spcPts val="600"/>
                        </a:spcBef>
                        <a:buNone/>
                      </a:pPr>
                      <a:r>
                        <a:rPr lang="en-US" sz="2400" dirty="0" err="1">
                          <a:effectLst/>
                        </a:rPr>
                        <a:t>Tiêu</a:t>
                      </a:r>
                      <a:r>
                        <a:rPr lang="en-US" sz="2400" dirty="0">
                          <a:effectLst/>
                        </a:rPr>
                        <a:t> </a:t>
                      </a:r>
                      <a:r>
                        <a:rPr lang="en-US" sz="2400" dirty="0" err="1">
                          <a:effectLst/>
                        </a:rPr>
                        <a:t>chuẩn</a:t>
                      </a:r>
                      <a:endParaRPr lang="en-US" sz="2400" dirty="0">
                        <a:effectLst/>
                        <a:latin typeface="Times New Roman" panose="02020603050405020304" pitchFamily="18" charset="0"/>
                        <a:ea typeface="Batang" panose="02030600000101010101" pitchFamily="18" charset="-127"/>
                      </a:endParaRPr>
                    </a:p>
                  </a:txBody>
                  <a:tcPr marL="68580" marR="68580" marT="0" marB="0"/>
                </a:tc>
                <a:tc gridSpan="2">
                  <a:txBody>
                    <a:bodyPr/>
                    <a:lstStyle/>
                    <a:p>
                      <a:pPr algn="ctr">
                        <a:spcBef>
                          <a:spcPts val="600"/>
                        </a:spcBef>
                        <a:buNone/>
                      </a:pPr>
                      <a:r>
                        <a:rPr lang="en-US" sz="2400">
                          <a:effectLst/>
                        </a:rPr>
                        <a:t>Điểm chất lượng đạt được</a:t>
                      </a:r>
                      <a:endParaRPr lang="en-US" sz="2400">
                        <a:effectLst/>
                        <a:latin typeface="Times New Roman" panose="02020603050405020304" pitchFamily="18" charset="0"/>
                        <a:ea typeface="Batang" panose="02030600000101010101" pitchFamily="18" charset="-127"/>
                      </a:endParaRPr>
                    </a:p>
                  </a:txBody>
                  <a:tcPr marL="68580" marR="68580" marT="0" marB="0"/>
                </a:tc>
                <a:tc hMerge="1">
                  <a:txBody>
                    <a:bodyPr/>
                    <a:lstStyle/>
                    <a:p>
                      <a:endParaRPr lang="en-US"/>
                    </a:p>
                  </a:txBody>
                  <a:tcPr/>
                </a:tc>
                <a:tc rowSpan="2">
                  <a:txBody>
                    <a:bodyPr/>
                    <a:lstStyle/>
                    <a:p>
                      <a:pPr algn="ctr">
                        <a:spcBef>
                          <a:spcPts val="600"/>
                        </a:spcBef>
                        <a:buNone/>
                      </a:pPr>
                      <a:r>
                        <a:rPr lang="en-US" sz="2400">
                          <a:effectLst/>
                        </a:rPr>
                        <a:t>i</a:t>
                      </a:r>
                      <a:r>
                        <a:rPr lang="en-US" sz="2400" baseline="-25000">
                          <a:effectLst/>
                        </a:rPr>
                        <a:t>cj</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855398361"/>
                  </a:ext>
                </a:extLst>
              </a:tr>
              <a:tr h="680965">
                <a:tc vMerge="1">
                  <a:txBody>
                    <a:bodyPr/>
                    <a:lstStyle/>
                    <a:p>
                      <a:endParaRPr lang="en-US"/>
                    </a:p>
                  </a:txBody>
                  <a:tcPr/>
                </a:tc>
                <a:tc>
                  <a:txBody>
                    <a:bodyPr/>
                    <a:lstStyle/>
                    <a:p>
                      <a:pPr algn="ctr">
                        <a:spcBef>
                          <a:spcPts val="600"/>
                        </a:spcBef>
                        <a:buNone/>
                      </a:pPr>
                      <a:r>
                        <a:rPr lang="en-US" sz="2400">
                          <a:effectLst/>
                        </a:rPr>
                        <a:t>Kỳ gốc</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Kỳ báo cáo</a:t>
                      </a:r>
                      <a:endParaRPr lang="en-US" sz="2400">
                        <a:effectLst/>
                        <a:latin typeface="Times New Roman" panose="02020603050405020304" pitchFamily="18" charset="0"/>
                        <a:ea typeface="Batang" panose="02030600000101010101" pitchFamily="18" charset="-127"/>
                      </a:endParaRPr>
                    </a:p>
                  </a:txBody>
                  <a:tcPr marL="68580" marR="68580" marT="0" marB="0"/>
                </a:tc>
                <a:tc vMerge="1">
                  <a:txBody>
                    <a:bodyPr/>
                    <a:lstStyle/>
                    <a:p>
                      <a:endParaRPr lang="en-US"/>
                    </a:p>
                  </a:txBody>
                  <a:tcPr/>
                </a:tc>
                <a:extLst>
                  <a:ext uri="{0D108BD9-81ED-4DB2-BD59-A6C34878D82A}">
                    <a16:rowId xmlns:a16="http://schemas.microsoft.com/office/drawing/2014/main" val="712594985"/>
                  </a:ext>
                </a:extLst>
              </a:tr>
              <a:tr h="842201">
                <a:tc>
                  <a:txBody>
                    <a:bodyPr/>
                    <a:lstStyle/>
                    <a:p>
                      <a:pPr>
                        <a:spcBef>
                          <a:spcPts val="600"/>
                        </a:spcBef>
                        <a:buNone/>
                      </a:pPr>
                      <a:r>
                        <a:rPr lang="en-US" sz="2400">
                          <a:effectLst/>
                        </a:rPr>
                        <a:t>1. Chất lượng nguyên liệu</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dirty="0">
                          <a:effectLst/>
                        </a:rPr>
                        <a:t>80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82</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1,025</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489055422"/>
                  </a:ext>
                </a:extLst>
              </a:tr>
              <a:tr h="842201">
                <a:tc>
                  <a:txBody>
                    <a:bodyPr/>
                    <a:lstStyle/>
                    <a:p>
                      <a:pPr>
                        <a:spcBef>
                          <a:spcPts val="600"/>
                        </a:spcBef>
                        <a:buNone/>
                      </a:pPr>
                      <a:r>
                        <a:rPr lang="pt-BR" sz="2400">
                          <a:effectLst/>
                        </a:rPr>
                        <a:t>2. Hình thức sản phẩm</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dirty="0">
                          <a:effectLst/>
                        </a:rPr>
                        <a:t>20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22</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1,1</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419039507"/>
                  </a:ext>
                </a:extLst>
              </a:tr>
              <a:tr h="864500">
                <a:tc>
                  <a:txBody>
                    <a:bodyPr/>
                    <a:lstStyle/>
                    <a:p>
                      <a:pPr>
                        <a:spcBef>
                          <a:spcPts val="600"/>
                        </a:spcBef>
                        <a:buNone/>
                      </a:pPr>
                      <a:r>
                        <a:rPr lang="pt-BR" sz="2400">
                          <a:effectLst/>
                        </a:rPr>
                        <a:t>3. Màu sắc sản phẩm</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a:effectLst/>
                        </a:rPr>
                        <a:t>10</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a:t>
                      </a:r>
                      <a:endParaRPr lang="en-US" sz="2400" dirty="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742784013"/>
                  </a:ext>
                </a:extLst>
              </a:tr>
              <a:tr h="864500">
                <a:tc>
                  <a:txBody>
                    <a:bodyPr/>
                    <a:lstStyle/>
                    <a:p>
                      <a:pPr>
                        <a:spcBef>
                          <a:spcPts val="600"/>
                        </a:spcBef>
                        <a:buNone/>
                      </a:pPr>
                      <a:r>
                        <a:rPr lang="en-US" sz="2400">
                          <a:effectLst/>
                        </a:rPr>
                        <a:t>4. An toàn khi sử dụng</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a:effectLst/>
                        </a:rPr>
                        <a:t>15</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16</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1,066</a:t>
                      </a:r>
                      <a:endParaRPr lang="en-US" sz="2400" dirty="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3060815829"/>
                  </a:ext>
                </a:extLst>
              </a:tr>
            </a:tbl>
          </a:graphicData>
        </a:graphic>
      </p:graphicFrame>
    </p:spTree>
    <p:extLst>
      <p:ext uri="{BB962C8B-B14F-4D97-AF65-F5344CB8AC3E}">
        <p14:creationId xmlns:p14="http://schemas.microsoft.com/office/powerpoint/2010/main" val="3753550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0">
            <a:extLst>
              <a:ext uri="{FF2B5EF4-FFF2-40B4-BE49-F238E27FC236}">
                <a16:creationId xmlns:a16="http://schemas.microsoft.com/office/drawing/2014/main" id="{35157351-7E30-E33B-9CDD-8E70BC3EAD83}"/>
              </a:ext>
            </a:extLst>
          </p:cNvPr>
          <p:cNvSpPr>
            <a:spLocks noChangeArrowheads="1"/>
          </p:cNvSpPr>
          <p:nvPr/>
        </p:nvSpPr>
        <p:spPr bwMode="auto">
          <a:xfrm>
            <a:off x="751114" y="172507"/>
            <a:ext cx="108204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ctr" defTabSz="914400" rtl="0" eaLnBrk="0" fontAlgn="base" latinLnBrk="0" hangingPunct="0">
              <a:lnSpc>
                <a:spcPct val="100000"/>
              </a:lnSpc>
              <a:spcBef>
                <a:spcPct val="0"/>
              </a:spcBef>
              <a:spcAft>
                <a:spcPct val="0"/>
              </a:spcAft>
              <a:buClrTx/>
              <a:buSzTx/>
              <a:buFontTx/>
              <a:buNone/>
              <a:tabLst/>
              <a:defRPr/>
            </a:pP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Bước</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2: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Nghiên</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cứu</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chất</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lượng</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tổng</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hợp</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nhiều</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loại</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sản</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phẩm</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thống</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kê</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dùng</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chỉ</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số</a:t>
            </a:r>
            <a:r>
              <a:rPr kumimoji="0" lang="en-US" altLang="ko-KR"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a:t>
            </a:r>
            <a:endParaRPr kumimoji="0" lang="en-US" altLang="ko-KR" sz="25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mn-cs"/>
            </a:endParaRPr>
          </a:p>
          <a:p>
            <a:pPr marL="0" marR="0" lvl="0" indent="457200" algn="ctr" defTabSz="914400" rtl="0" eaLnBrk="0" fontAlgn="base" latinLnBrk="0" hangingPunct="0">
              <a:lnSpc>
                <a:spcPct val="100000"/>
              </a:lnSpc>
              <a:spcBef>
                <a:spcPct val="0"/>
              </a:spcBef>
              <a:spcAft>
                <a:spcPct val="0"/>
              </a:spcAft>
              <a:buClrTx/>
              <a:buSzTx/>
              <a:buFontTx/>
              <a:buNone/>
              <a:tabLst/>
              <a:defRPr/>
            </a:pPr>
            <a:endParaRPr kumimoji="0" lang="en-US" altLang="ko-KR" sz="18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mn-cs"/>
            </a:endParaRPr>
          </a:p>
        </p:txBody>
      </p:sp>
      <p:pic>
        <p:nvPicPr>
          <p:cNvPr id="15" name="Picture 14">
            <a:extLst>
              <a:ext uri="{FF2B5EF4-FFF2-40B4-BE49-F238E27FC236}">
                <a16:creationId xmlns:a16="http://schemas.microsoft.com/office/drawing/2014/main" id="{A3439C62-B5BA-502D-4094-144A46B03AD7}"/>
              </a:ext>
            </a:extLst>
          </p:cNvPr>
          <p:cNvPicPr>
            <a:picLocks noChangeAspect="1"/>
          </p:cNvPicPr>
          <p:nvPr/>
        </p:nvPicPr>
        <p:blipFill>
          <a:blip r:embed="rId2"/>
          <a:stretch>
            <a:fillRect/>
          </a:stretch>
        </p:blipFill>
        <p:spPr>
          <a:xfrm>
            <a:off x="1885515" y="3723785"/>
            <a:ext cx="9163486" cy="2034758"/>
          </a:xfrm>
          <a:prstGeom prst="rect">
            <a:avLst/>
          </a:prstGeom>
        </p:spPr>
      </p:pic>
      <p:pic>
        <p:nvPicPr>
          <p:cNvPr id="17" name="Picture 16">
            <a:extLst>
              <a:ext uri="{FF2B5EF4-FFF2-40B4-BE49-F238E27FC236}">
                <a16:creationId xmlns:a16="http://schemas.microsoft.com/office/drawing/2014/main" id="{29A62AA4-1C68-8766-9A92-D8AA51DA5556}"/>
              </a:ext>
            </a:extLst>
          </p:cNvPr>
          <p:cNvPicPr>
            <a:picLocks noChangeAspect="1"/>
          </p:cNvPicPr>
          <p:nvPr/>
        </p:nvPicPr>
        <p:blipFill>
          <a:blip r:embed="rId3"/>
          <a:stretch>
            <a:fillRect/>
          </a:stretch>
        </p:blipFill>
        <p:spPr>
          <a:xfrm>
            <a:off x="957943" y="1536736"/>
            <a:ext cx="10940143" cy="1728978"/>
          </a:xfrm>
          <a:prstGeom prst="rect">
            <a:avLst/>
          </a:prstGeom>
        </p:spPr>
      </p:pic>
    </p:spTree>
    <p:extLst>
      <p:ext uri="{BB962C8B-B14F-4D97-AF65-F5344CB8AC3E}">
        <p14:creationId xmlns:p14="http://schemas.microsoft.com/office/powerpoint/2010/main" val="42028191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3FC3B8-4BDE-3E92-6C6E-342FC111CB0A}"/>
              </a:ext>
            </a:extLst>
          </p:cNvPr>
          <p:cNvPicPr>
            <a:picLocks noChangeAspect="1"/>
          </p:cNvPicPr>
          <p:nvPr/>
        </p:nvPicPr>
        <p:blipFill>
          <a:blip r:embed="rId2"/>
          <a:stretch>
            <a:fillRect/>
          </a:stretch>
        </p:blipFill>
        <p:spPr>
          <a:xfrm>
            <a:off x="753901" y="734388"/>
            <a:ext cx="10684197" cy="5100355"/>
          </a:xfrm>
          <a:prstGeom prst="rect">
            <a:avLst/>
          </a:prstGeom>
        </p:spPr>
      </p:pic>
    </p:spTree>
    <p:extLst>
      <p:ext uri="{BB962C8B-B14F-4D97-AF65-F5344CB8AC3E}">
        <p14:creationId xmlns:p14="http://schemas.microsoft.com/office/powerpoint/2010/main" val="1742918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0549DF-9F62-3E53-6E9A-0B2706153563}"/>
              </a:ext>
            </a:extLst>
          </p:cNvPr>
          <p:cNvPicPr>
            <a:picLocks noChangeAspect="1"/>
          </p:cNvPicPr>
          <p:nvPr/>
        </p:nvPicPr>
        <p:blipFill>
          <a:blip r:embed="rId2"/>
          <a:stretch>
            <a:fillRect/>
          </a:stretch>
        </p:blipFill>
        <p:spPr>
          <a:xfrm>
            <a:off x="924915" y="881743"/>
            <a:ext cx="10812623" cy="4299857"/>
          </a:xfrm>
          <a:prstGeom prst="rect">
            <a:avLst/>
          </a:prstGeom>
        </p:spPr>
      </p:pic>
    </p:spTree>
    <p:extLst>
      <p:ext uri="{BB962C8B-B14F-4D97-AF65-F5344CB8AC3E}">
        <p14:creationId xmlns:p14="http://schemas.microsoft.com/office/powerpoint/2010/main" val="1576488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1B7A6B-03AB-C4E3-650F-69201AD63E08}"/>
              </a:ext>
            </a:extLst>
          </p:cNvPr>
          <p:cNvSpPr txBox="1"/>
          <p:nvPr/>
        </p:nvSpPr>
        <p:spPr>
          <a:xfrm>
            <a:off x="674914" y="689950"/>
            <a:ext cx="10667999"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4. Phương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tích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tố</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ảnh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hưởng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đến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8" name="TextBox 7">
            <a:extLst>
              <a:ext uri="{FF2B5EF4-FFF2-40B4-BE49-F238E27FC236}">
                <a16:creationId xmlns:a16="http://schemas.microsoft.com/office/drawing/2014/main" id="{FED69F31-CC6E-55E6-68AF-46C5BDFAC2D1}"/>
              </a:ext>
            </a:extLst>
          </p:cNvPr>
          <p:cNvSpPr txBox="1"/>
          <p:nvPr/>
        </p:nvSpPr>
        <p:spPr>
          <a:xfrm>
            <a:off x="555172" y="2011839"/>
            <a:ext cx="10951028" cy="1785104"/>
          </a:xfrm>
          <a:prstGeom prst="rect">
            <a:avLst/>
          </a:prstGeom>
          <a:noFill/>
        </p:spPr>
        <p:txBody>
          <a:bodyPr wrap="square">
            <a:spAutoFit/>
          </a:bodyPr>
          <a:lstStyle/>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Các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ánh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gồm</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nhiều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như</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nêu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ở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phần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trên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trị</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tăng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tích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tố</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ảnh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hưởng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đến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kết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quả</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thông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qua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thức</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nguyên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Phương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thường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phương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pháp</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chỉ</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958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F8EC38-9777-4C0D-1B40-329E19AE817E}"/>
              </a:ext>
            </a:extLst>
          </p:cNvPr>
          <p:cNvPicPr>
            <a:picLocks noChangeAspect="1"/>
          </p:cNvPicPr>
          <p:nvPr/>
        </p:nvPicPr>
        <p:blipFill>
          <a:blip r:embed="rId2"/>
          <a:stretch>
            <a:fillRect/>
          </a:stretch>
        </p:blipFill>
        <p:spPr>
          <a:xfrm>
            <a:off x="940705" y="1001486"/>
            <a:ext cx="10674351" cy="4844143"/>
          </a:xfrm>
          <a:prstGeom prst="rect">
            <a:avLst/>
          </a:prstGeom>
        </p:spPr>
      </p:pic>
    </p:spTree>
    <p:extLst>
      <p:ext uri="{BB962C8B-B14F-4D97-AF65-F5344CB8AC3E}">
        <p14:creationId xmlns:p14="http://schemas.microsoft.com/office/powerpoint/2010/main" val="12235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921125-D7F2-3C40-139E-14FFC80FBECB}"/>
              </a:ext>
            </a:extLst>
          </p:cNvPr>
          <p:cNvSpPr txBox="1"/>
          <p:nvPr/>
        </p:nvSpPr>
        <p:spPr>
          <a:xfrm>
            <a:off x="1317171" y="180378"/>
            <a:ext cx="6096000" cy="461665"/>
          </a:xfrm>
          <a:prstGeom prst="rect">
            <a:avLst/>
          </a:prstGeom>
          <a:noFill/>
        </p:spPr>
        <p:txBody>
          <a:bodyPr wrap="square">
            <a:spAutoFit/>
          </a:bodyPr>
          <a:lstStyle/>
          <a:p>
            <a:pPr algn="just">
              <a:spcBef>
                <a:spcPts val="600"/>
              </a:spcBef>
              <a:buNone/>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3.3. Các loại điều tra trong thống kê</a:t>
            </a:r>
            <a:endParaRPr lang="en-US" sz="2400" i="1" dirty="0">
              <a:effectLst/>
              <a:latin typeface=".VnTime" panose="020B7200000000000000" pitchFamily="34" charset="0"/>
              <a:ea typeface="Times New Roman" panose="02020603050405020304" pitchFamily="18" charset="0"/>
              <a:cs typeface="Times New Roman" panose="02020603050405020304" pitchFamily="18" charset="0"/>
            </a:endParaRPr>
          </a:p>
        </p:txBody>
      </p:sp>
      <p:sp useBgFill="1">
        <p:nvSpPr>
          <p:cNvPr id="8" name="TextBox 7">
            <a:extLst>
              <a:ext uri="{FF2B5EF4-FFF2-40B4-BE49-F238E27FC236}">
                <a16:creationId xmlns:a16="http://schemas.microsoft.com/office/drawing/2014/main" id="{0D0A0AE5-583B-2DAC-8863-5CF99DBD43FB}"/>
              </a:ext>
            </a:extLst>
          </p:cNvPr>
          <p:cNvSpPr txBox="1"/>
          <p:nvPr/>
        </p:nvSpPr>
        <p:spPr>
          <a:xfrm>
            <a:off x="381000" y="993974"/>
            <a:ext cx="4844142" cy="2785378"/>
          </a:xfrm>
          <a:prstGeom prst="rect">
            <a:avLst/>
          </a:prstGeom>
        </p:spPr>
        <p:txBody>
          <a:bodyPr wrap="square">
            <a:spAutoFit/>
          </a:bodyPr>
          <a:lstStyle/>
          <a:p>
            <a:pPr algn="just">
              <a:spcBef>
                <a:spcPts val="600"/>
              </a:spcBef>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3.3.1. Căn cứ vào thời gian ghi chép tài liệu điều tra:</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000" i="1" spc="-30" dirty="0">
                <a:effectLst/>
                <a:latin typeface="Times New Roman" panose="02020603050405020304" pitchFamily="18" charset="0"/>
                <a:ea typeface="Times New Roman" panose="02020603050405020304" pitchFamily="18" charset="0"/>
                <a:cs typeface="Times New Roman" panose="02020603050405020304" pitchFamily="18" charset="0"/>
              </a:rPr>
              <a:t>Điều tra thường xuyên</a:t>
            </a:r>
            <a:endParaRPr lang="en-US" sz="2000" i="1" spc="-3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Bef>
                <a:spcPts val="600"/>
              </a:spcBef>
              <a:buNone/>
            </a:pP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Ví dụ: như chấm công người lao động. Ghi chép số sản phẩm nhập xuất hàng ngà</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Điều tra không thường xuyên:</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Ví dụ: điều tra tồn kho vật tư hàng hoá, điều tra dân số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6DF4334-B8C6-C391-3F5F-A96F31C4970B}"/>
              </a:ext>
            </a:extLst>
          </p:cNvPr>
          <p:cNvSpPr txBox="1"/>
          <p:nvPr/>
        </p:nvSpPr>
        <p:spPr>
          <a:xfrm>
            <a:off x="5943600" y="917030"/>
            <a:ext cx="6096000" cy="2862322"/>
          </a:xfrm>
          <a:prstGeom prst="rect">
            <a:avLst/>
          </a:prstGeom>
          <a:noFill/>
        </p:spPr>
        <p:txBody>
          <a:bodyPr wrap="square">
            <a:spAutoFit/>
          </a:bodyPr>
          <a:lstStyle/>
          <a:p>
            <a:r>
              <a:rPr lang="vi-VN" sz="2000" dirty="0">
                <a:latin typeface="+mj-lt"/>
              </a:rPr>
              <a:t>3.3.2. Căn cứ vào phạm vi,  đối  tượng điều tra:</a:t>
            </a:r>
          </a:p>
          <a:p>
            <a:r>
              <a:rPr lang="vi-VN" sz="2000" dirty="0">
                <a:latin typeface="+mj-lt"/>
              </a:rPr>
              <a:t> 	</a:t>
            </a:r>
            <a:r>
              <a:rPr lang="vi-VN" sz="2000" i="1" dirty="0">
                <a:latin typeface="+mj-lt"/>
              </a:rPr>
              <a:t> Điều tra toàn bộ</a:t>
            </a:r>
            <a:r>
              <a:rPr lang="vi-VN" sz="2000" dirty="0">
                <a:latin typeface="+mj-lt"/>
              </a:rPr>
              <a:t>: là tiến hành thu thập tài liệu của tất cả các đơn vị thuộc tổng thể đơn vị chung, không bỏ sót một đơn vị nào.</a:t>
            </a:r>
          </a:p>
          <a:p>
            <a:r>
              <a:rPr lang="vi-VN" sz="2000" dirty="0">
                <a:latin typeface="+mj-lt"/>
              </a:rPr>
              <a:t>  	</a:t>
            </a:r>
            <a:r>
              <a:rPr lang="vi-VN" sz="2000" i="1" dirty="0">
                <a:latin typeface="+mj-lt"/>
              </a:rPr>
              <a:t>Điều tra không toàn bộ</a:t>
            </a:r>
            <a:r>
              <a:rPr lang="vi-VN" sz="2000" dirty="0">
                <a:latin typeface="+mj-lt"/>
              </a:rPr>
              <a:t>: là tiến hành điều tra thu thập tài liệu ở một số đơn vị nhất định thuộc tổng thể đơn vị chung</a:t>
            </a:r>
          </a:p>
          <a:p>
            <a:r>
              <a:rPr lang="vi-VN" sz="2000" dirty="0">
                <a:latin typeface="+mj-lt"/>
              </a:rPr>
              <a:t>  Ví dụ: điều tra năng suất lúa của địa phương, hay kiểm tra chất lượng sản phẩm.</a:t>
            </a:r>
          </a:p>
        </p:txBody>
      </p:sp>
      <p:sp>
        <p:nvSpPr>
          <p:cNvPr id="13" name="TextBox 12">
            <a:extLst>
              <a:ext uri="{FF2B5EF4-FFF2-40B4-BE49-F238E27FC236}">
                <a16:creationId xmlns:a16="http://schemas.microsoft.com/office/drawing/2014/main" id="{AAD817B1-61B9-0240-9579-F712AB5BA82A}"/>
              </a:ext>
            </a:extLst>
          </p:cNvPr>
          <p:cNvSpPr txBox="1"/>
          <p:nvPr/>
        </p:nvSpPr>
        <p:spPr>
          <a:xfrm>
            <a:off x="2803071" y="4214223"/>
            <a:ext cx="5497285" cy="3400931"/>
          </a:xfrm>
          <a:prstGeom prst="rect">
            <a:avLst/>
          </a:prstGeom>
          <a:noFill/>
        </p:spPr>
        <p:txBody>
          <a:bodyPr wrap="square">
            <a:spAutoFit/>
          </a:bodyPr>
          <a:lstStyle/>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3.3.3. Căn cứ vào phương pháp thu thập tài liệu điều tra:</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b="1" dirty="0">
                <a:effectLst/>
                <a:latin typeface="+mj-lt"/>
                <a:ea typeface="Times New Roman" panose="02020603050405020304" pitchFamily="18" charset="0"/>
                <a:cs typeface="Times New Roman" panose="02020603050405020304" pitchFamily="18" charset="0"/>
              </a:rPr>
              <a:t>	</a:t>
            </a:r>
            <a:r>
              <a:rPr lang="vi-VN" sz="2000" i="1" dirty="0">
                <a:effectLst/>
                <a:latin typeface="+mj-lt"/>
                <a:ea typeface="Times New Roman" panose="02020603050405020304" pitchFamily="18" charset="0"/>
                <a:cs typeface="Times New Roman" panose="02020603050405020304" pitchFamily="18" charset="0"/>
              </a:rPr>
              <a:t>Điều tra trực tiếp:</a:t>
            </a:r>
            <a:r>
              <a:rPr lang="vi-VN" sz="2000" dirty="0">
                <a:effectLst/>
                <a:latin typeface="+mj-lt"/>
                <a:ea typeface="Times New Roman" panose="02020603050405020304" pitchFamily="18" charset="0"/>
                <a:cs typeface="Times New Roman" panose="02020603050405020304" pitchFamily="18" charset="0"/>
              </a:rPr>
              <a:t> là phương pháp mà nhân viên điều tra tiến hành hoặc giám sát công việc điều tra sau đó tự ghi chép tài liệu điều tra.</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i="1" dirty="0">
                <a:effectLst/>
                <a:latin typeface="+mj-lt"/>
                <a:ea typeface="Times New Roman" panose="02020603050405020304" pitchFamily="18" charset="0"/>
                <a:cs typeface="Times New Roman" panose="02020603050405020304" pitchFamily="18" charset="0"/>
              </a:rPr>
              <a:t>Điều tra gián tiếp</a:t>
            </a:r>
            <a:r>
              <a:rPr lang="vi-VN" sz="2000" dirty="0">
                <a:effectLst/>
                <a:latin typeface="+mj-lt"/>
                <a:ea typeface="Times New Roman" panose="02020603050405020304" pitchFamily="18" charset="0"/>
                <a:cs typeface="Times New Roman" panose="02020603050405020304" pitchFamily="18" charset="0"/>
              </a:rPr>
              <a:t>: là người điều tra thu thập tài liệu qua bản viết của đơn vị điều tra, qua điện thoại chứng từ sổ sách hay những văn bản có sẵn.</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Ví dụ: điều tra dư luận xã hội....</a:t>
            </a:r>
            <a:endParaRPr lang="en-US" sz="20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450162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68F9A5-EE94-A6A6-05D6-FB0CD3C1193B}"/>
              </a:ext>
            </a:extLst>
          </p:cNvPr>
          <p:cNvSpPr txBox="1"/>
          <p:nvPr/>
        </p:nvSpPr>
        <p:spPr>
          <a:xfrm>
            <a:off x="609600" y="638537"/>
            <a:ext cx="1096191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tab pos="1828800" algn="l"/>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CHƯƠNG </a:t>
            </a:r>
            <a:r>
              <a:rPr lang="en-US" sz="2400" b="1" dirty="0">
                <a:solidFill>
                  <a:srgbClr val="333333"/>
                </a:solidFill>
                <a:latin typeface="Times New Roman" panose="02020603050405020304" pitchFamily="18" charset="0"/>
                <a:ea typeface="Batang" panose="02030600000101010101" pitchFamily="18" charset="-127"/>
              </a:rPr>
              <a:t>6: </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THỐNG KÊ LAO ĐỘNG, NĂNG SUẤT LAO ĐỘNG VÀ TIỀN LƯƠNG TRONG DOANH NGHIỆP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9" name="TextBox 8">
            <a:extLst>
              <a:ext uri="{FF2B5EF4-FFF2-40B4-BE49-F238E27FC236}">
                <a16:creationId xmlns:a16="http://schemas.microsoft.com/office/drawing/2014/main" id="{A18DCFF5-AC24-F120-111C-9B9982322699}"/>
              </a:ext>
            </a:extLst>
          </p:cNvPr>
          <p:cNvSpPr txBox="1"/>
          <p:nvPr/>
        </p:nvSpPr>
        <p:spPr>
          <a:xfrm>
            <a:off x="713014" y="2229769"/>
            <a:ext cx="10755086" cy="140038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5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1.1.1.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5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viên</a:t>
            </a:r>
            <a:r>
              <a:rPr kumimoji="0" lang="en-US" sz="25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2" name="TextBox 11">
            <a:extLst>
              <a:ext uri="{FF2B5EF4-FFF2-40B4-BE49-F238E27FC236}">
                <a16:creationId xmlns:a16="http://schemas.microsoft.com/office/drawing/2014/main" id="{1A0F6601-AF27-E41B-6DAE-4A492CEC92CB}"/>
              </a:ext>
            </a:extLst>
          </p:cNvPr>
          <p:cNvSpPr txBox="1"/>
          <p:nvPr/>
        </p:nvSpPr>
        <p:spPr>
          <a:xfrm>
            <a:off x="713014" y="3944111"/>
            <a:ext cx="8583386" cy="43088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a:ln>
                  <a:noFill/>
                </a:ln>
                <a:solidFill>
                  <a:srgbClr val="333333"/>
                </a:solidFill>
                <a:effectLst/>
                <a:uLnTx/>
                <a:uFillTx/>
                <a:latin typeface="Times New Roman" panose="02020603050405020304" pitchFamily="18" charset="0"/>
                <a:ea typeface="Batang" panose="02030600000101010101" pitchFamily="18" charset="-127"/>
                <a:cs typeface="+mn-cs"/>
              </a:rPr>
              <a:t>.1.1.1.  Phân loại theo việc tổ chức quản lý, sử dụng và trả lương</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6" name="TextBox 15">
            <a:extLst>
              <a:ext uri="{FF2B5EF4-FFF2-40B4-BE49-F238E27FC236}">
                <a16:creationId xmlns:a16="http://schemas.microsoft.com/office/drawing/2014/main" id="{8F7BC93F-4641-8F3D-AF9C-0048477BD244}"/>
              </a:ext>
            </a:extLst>
          </p:cNvPr>
          <p:cNvSpPr txBox="1"/>
          <p:nvPr/>
        </p:nvSpPr>
        <p:spPr>
          <a:xfrm>
            <a:off x="713014" y="4688957"/>
            <a:ext cx="6096000" cy="43088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1.1.1.4.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tính</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9" name="TextBox 18">
            <a:extLst>
              <a:ext uri="{FF2B5EF4-FFF2-40B4-BE49-F238E27FC236}">
                <a16:creationId xmlns:a16="http://schemas.microsoft.com/office/drawing/2014/main" id="{2CFB95A1-2269-D787-AB8A-50B1EE7E4DFB}"/>
              </a:ext>
            </a:extLst>
          </p:cNvPr>
          <p:cNvSpPr txBox="1"/>
          <p:nvPr/>
        </p:nvSpPr>
        <p:spPr>
          <a:xfrm>
            <a:off x="713014" y="5579691"/>
            <a:ext cx="10629900" cy="43088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1.1.1.5.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Phân</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tác</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từng</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đối</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với</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en-US" sz="2200" b="0" i="0" u="none" strike="noStrike" kern="1200" cap="none" spc="-4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200" b="0" i="0" u="none" strike="noStrike" kern="1200" cap="none" spc="-4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Tree>
    <p:extLst>
      <p:ext uri="{BB962C8B-B14F-4D97-AF65-F5344CB8AC3E}">
        <p14:creationId xmlns:p14="http://schemas.microsoft.com/office/powerpoint/2010/main" val="10267895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DB38CB-31A7-13A9-15B0-53C0164C012A}"/>
              </a:ext>
            </a:extLst>
          </p:cNvPr>
          <p:cNvSpPr txBox="1"/>
          <p:nvPr/>
        </p:nvSpPr>
        <p:spPr>
          <a:xfrm>
            <a:off x="718458" y="757320"/>
            <a:ext cx="10047514"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1.2.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Thống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kê</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tình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hình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sử</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dụng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nhân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viên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nghiệp</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pic>
        <p:nvPicPr>
          <p:cNvPr id="7" name="Picture 6">
            <a:extLst>
              <a:ext uri="{FF2B5EF4-FFF2-40B4-BE49-F238E27FC236}">
                <a16:creationId xmlns:a16="http://schemas.microsoft.com/office/drawing/2014/main" id="{6C63A10A-F394-45E9-4523-D888D707508D}"/>
              </a:ext>
            </a:extLst>
          </p:cNvPr>
          <p:cNvPicPr>
            <a:picLocks noChangeAspect="1"/>
          </p:cNvPicPr>
          <p:nvPr/>
        </p:nvPicPr>
        <p:blipFill>
          <a:blip r:embed="rId2"/>
          <a:stretch>
            <a:fillRect/>
          </a:stretch>
        </p:blipFill>
        <p:spPr>
          <a:xfrm>
            <a:off x="959892" y="1600200"/>
            <a:ext cx="9564646" cy="2397579"/>
          </a:xfrm>
          <a:prstGeom prst="rect">
            <a:avLst/>
          </a:prstGeom>
        </p:spPr>
      </p:pic>
      <p:pic>
        <p:nvPicPr>
          <p:cNvPr id="13" name="Picture 12">
            <a:extLst>
              <a:ext uri="{FF2B5EF4-FFF2-40B4-BE49-F238E27FC236}">
                <a16:creationId xmlns:a16="http://schemas.microsoft.com/office/drawing/2014/main" id="{F5D1E218-FFB6-CC2A-4307-C011A66DCAFC}"/>
              </a:ext>
            </a:extLst>
          </p:cNvPr>
          <p:cNvPicPr>
            <a:picLocks noChangeAspect="1"/>
          </p:cNvPicPr>
          <p:nvPr/>
        </p:nvPicPr>
        <p:blipFill>
          <a:blip r:embed="rId3"/>
          <a:stretch>
            <a:fillRect/>
          </a:stretch>
        </p:blipFill>
        <p:spPr>
          <a:xfrm>
            <a:off x="1632857" y="4153878"/>
            <a:ext cx="8294914" cy="668493"/>
          </a:xfrm>
          <a:prstGeom prst="rect">
            <a:avLst/>
          </a:prstGeom>
        </p:spPr>
      </p:pic>
    </p:spTree>
    <p:extLst>
      <p:ext uri="{BB962C8B-B14F-4D97-AF65-F5344CB8AC3E}">
        <p14:creationId xmlns:p14="http://schemas.microsoft.com/office/powerpoint/2010/main" val="35806013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9D60E6-D83E-2342-0359-27DB85414EE9}"/>
              </a:ext>
            </a:extLst>
          </p:cNvPr>
          <p:cNvSpPr txBox="1"/>
          <p:nvPr/>
        </p:nvSpPr>
        <p:spPr>
          <a:xfrm>
            <a:off x="1186543" y="678321"/>
            <a:ext cx="10668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Phương pháp kiểm tra có liên hệ với tình hình thực hiện sản lượng:</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50C9193D-816B-E08B-2D70-FFB20AFBDA5A}"/>
              </a:ext>
            </a:extLst>
          </p:cNvPr>
          <p:cNvPicPr>
            <a:picLocks noChangeAspect="1"/>
          </p:cNvPicPr>
          <p:nvPr/>
        </p:nvPicPr>
        <p:blipFill>
          <a:blip r:embed="rId2"/>
          <a:stretch>
            <a:fillRect/>
          </a:stretch>
        </p:blipFill>
        <p:spPr>
          <a:xfrm>
            <a:off x="1480457" y="1773231"/>
            <a:ext cx="10289968" cy="3691397"/>
          </a:xfrm>
          <a:prstGeom prst="rect">
            <a:avLst/>
          </a:prstGeom>
        </p:spPr>
      </p:pic>
    </p:spTree>
    <p:extLst>
      <p:ext uri="{BB962C8B-B14F-4D97-AF65-F5344CB8AC3E}">
        <p14:creationId xmlns:p14="http://schemas.microsoft.com/office/powerpoint/2010/main" val="24381016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7A9D9CA-9DAA-B738-176B-A349C49F66B5}"/>
              </a:ext>
            </a:extLst>
          </p:cNvPr>
          <p:cNvSpPr txBox="1"/>
          <p:nvPr/>
        </p:nvSpPr>
        <p:spPr>
          <a:xfrm>
            <a:off x="653143" y="533400"/>
            <a:ext cx="11103428" cy="580158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2.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Thống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kê</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doanh</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nghiệp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2.1.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các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loại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chỉ</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2.1.1.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Khái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niệm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mức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Khái</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niệm</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Quan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điểm</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phổ</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biến</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các</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nhà</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kinh</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tế</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đều</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rằng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là</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hiệu</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quả</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và</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khả</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sức</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sản</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xuất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Mặt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khác</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mức</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hiệu</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thường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thể</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hiện</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ở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lượng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giá</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trị</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sử</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dụng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mà</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đã</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sáng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tạo</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ra</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một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khoảng</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thời</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gian</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nhất</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3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định</a:t>
            </a:r>
            <a:r>
              <a:rPr kumimoji="0" lang="en-US" sz="2400" b="0" i="0" u="none" strike="noStrike" kern="1200" cap="none" spc="-3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Như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vậy</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chỉ</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tiêu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ánh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quả</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quá</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trình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của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doanh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nghiệp</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a:p>
            <a:pPr marL="45720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Mức</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năng</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suất</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lao</a:t>
            </a:r>
            <a:r>
              <a:rPr kumimoji="0" lang="en-US" sz="2400" b="0" i="1"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được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dưới</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2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và</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nghịch</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Mức</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năng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dạng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thuận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biểu</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hiện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số</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lượng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phẩm</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sản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xuất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ra</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trong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một</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đơn</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vị</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lao</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động</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 hao </a:t>
            </a:r>
            <a:r>
              <a:rPr kumimoji="0" lang="en-US" sz="24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phí</a:t>
            </a:r>
            <a:r>
              <a:rPr kumimoji="0" lang="en-US"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3289432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8AAF96-D37B-55E4-F763-7EECDDAE7469}"/>
              </a:ext>
            </a:extLst>
          </p:cNvPr>
          <p:cNvPicPr>
            <a:picLocks noChangeAspect="1"/>
          </p:cNvPicPr>
          <p:nvPr/>
        </p:nvPicPr>
        <p:blipFill>
          <a:blip r:embed="rId2"/>
          <a:stretch>
            <a:fillRect/>
          </a:stretch>
        </p:blipFill>
        <p:spPr>
          <a:xfrm>
            <a:off x="466353" y="968829"/>
            <a:ext cx="10397589" cy="4543776"/>
          </a:xfrm>
          <a:prstGeom prst="rect">
            <a:avLst/>
          </a:prstGeom>
        </p:spPr>
      </p:pic>
    </p:spTree>
    <p:extLst>
      <p:ext uri="{BB962C8B-B14F-4D97-AF65-F5344CB8AC3E}">
        <p14:creationId xmlns:p14="http://schemas.microsoft.com/office/powerpoint/2010/main" val="12188388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388463-313B-80DF-22EC-950CD0ED4931}"/>
              </a:ext>
            </a:extLst>
          </p:cNvPr>
          <p:cNvPicPr>
            <a:picLocks noChangeAspect="1"/>
          </p:cNvPicPr>
          <p:nvPr/>
        </p:nvPicPr>
        <p:blipFill>
          <a:blip r:embed="rId2"/>
          <a:stretch>
            <a:fillRect/>
          </a:stretch>
        </p:blipFill>
        <p:spPr>
          <a:xfrm>
            <a:off x="682544" y="783772"/>
            <a:ext cx="10431770" cy="4308074"/>
          </a:xfrm>
          <a:prstGeom prst="rect">
            <a:avLst/>
          </a:prstGeom>
        </p:spPr>
      </p:pic>
    </p:spTree>
    <p:extLst>
      <p:ext uri="{BB962C8B-B14F-4D97-AF65-F5344CB8AC3E}">
        <p14:creationId xmlns:p14="http://schemas.microsoft.com/office/powerpoint/2010/main" val="34100627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97"/>
          <p:cNvGrpSpPr/>
          <p:nvPr/>
        </p:nvGrpSpPr>
        <p:grpSpPr>
          <a:xfrm>
            <a:off x="1524000" y="1254112"/>
            <a:ext cx="8675688" cy="1123628"/>
            <a:chOff x="185" y="2704"/>
            <a:chExt cx="5257" cy="639"/>
          </a:xfrm>
        </p:grpSpPr>
        <p:sp>
          <p:nvSpPr>
            <p:cNvPr id="5138" name="AutoShape 84"/>
            <p:cNvSpPr/>
            <p:nvPr/>
          </p:nvSpPr>
          <p:spPr>
            <a:xfrm>
              <a:off x="554" y="2704"/>
              <a:ext cx="4888" cy="542"/>
            </a:xfrm>
            <a:prstGeom prst="roundRect">
              <a:avLst>
                <a:gd name="adj" fmla="val 16667"/>
              </a:avLst>
            </a:prstGeom>
            <a:gradFill rotWithShape="1">
              <a:gsLst>
                <a:gs pos="0">
                  <a:srgbClr val="FFE9D4"/>
                </a:gs>
                <a:gs pos="100000">
                  <a:srgbClr val="FF9933"/>
                </a:gs>
              </a:gsLst>
              <a:lin ang="0" scaled="1"/>
              <a:tileRect/>
            </a:gradFill>
            <a:ln w="12700" cap="flat" cmpd="sng">
              <a:solidFill>
                <a:schemeClr val="tx1"/>
              </a:solidFill>
              <a:prstDash val="solid"/>
              <a:headEnd type="none" w="med" len="med"/>
              <a:tailEnd type="none" w="med" len="med"/>
            </a:ln>
            <a:effectLst>
              <a:outerShdw dist="99190" dir="2388334" algn="ctr" rotWithShape="0">
                <a:srgbClr val="333333">
                  <a:alpha val="50000"/>
                </a:srgbClr>
              </a:outerShdw>
            </a:effectLst>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altLang="en-US" sz="2800" b="1" i="0" u="none" strike="noStrike" kern="1200" cap="none" spc="0" normalizeH="0" baseline="0" noProof="0" dirty="0">
                  <a:ln>
                    <a:noFill/>
                  </a:ln>
                  <a:solidFill>
                    <a:srgbClr val="0000CC"/>
                  </a:solidFill>
                  <a:effectLst/>
                  <a:uLnTx/>
                  <a:uFillTx/>
                  <a:latin typeface=".VnTime" panose="020B7200000000000000" pitchFamily="34" charset="0"/>
                  <a:ea typeface="+mn-ea"/>
                  <a:cs typeface="+mn-cs"/>
                </a:rPr>
                <a:t>        </a:t>
              </a:r>
              <a:r>
                <a:rPr kumimoji="0" lang="pt-BR" alt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Phân tích tổng quát biến động tổng quỹ lương</a:t>
              </a:r>
              <a:endParaRPr kumimoji="0" lang="en-US" alt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Times New Roman" panose="02020603050405020304" pitchFamily="18" charset="0"/>
                <a:cs typeface="+mn-cs"/>
              </a:endParaRPr>
            </a:p>
          </p:txBody>
        </p:sp>
        <p:sp>
          <p:nvSpPr>
            <p:cNvPr id="5139" name="AutoShape 85"/>
            <p:cNvSpPr/>
            <p:nvPr/>
          </p:nvSpPr>
          <p:spPr>
            <a:xfrm>
              <a:off x="185" y="2769"/>
              <a:ext cx="711" cy="574"/>
            </a:xfrm>
            <a:prstGeom prst="diamond">
              <a:avLst/>
            </a:prstGeom>
            <a:gradFill rotWithShape="1">
              <a:gsLst>
                <a:gs pos="0">
                  <a:srgbClr val="764718"/>
                </a:gs>
                <a:gs pos="100000">
                  <a:srgbClr val="FF9933"/>
                </a:gs>
              </a:gsLst>
              <a:lin ang="0" scaled="1"/>
              <a:tileRect/>
            </a:gradFill>
            <a:ln w="25400" cap="flat" cmpd="sng">
              <a:solidFill>
                <a:schemeClr val="tx1"/>
              </a:solidFill>
              <a:prstDash val="solid"/>
              <a:miter/>
              <a:headEnd type="none" w="med" len="med"/>
              <a:tailEnd type="none" w="med" len="med"/>
            </a:ln>
            <a:effectLst>
              <a:outerShdw dist="63500" dir="2212193" algn="ctr" rotWithShape="0">
                <a:srgbClr val="333333">
                  <a:alpha val="50000"/>
                </a:srgbClr>
              </a:outerShdw>
            </a:effectLst>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5140" name="Text Box 93"/>
            <p:cNvSpPr txBox="1"/>
            <p:nvPr/>
          </p:nvSpPr>
          <p:spPr>
            <a:xfrm>
              <a:off x="469" y="2924"/>
              <a:ext cx="392" cy="263"/>
            </a:xfrm>
            <a:prstGeom prst="rect">
              <a:avLst/>
            </a:prstGeom>
            <a:noFill/>
            <a:ln w="9525">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3.3.</a:t>
              </a:r>
              <a:endPar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sp>
        <p:nvSpPr>
          <p:cNvPr id="6148" name="Rectangle 5"/>
          <p:cNvSpPr/>
          <p:nvPr/>
        </p:nvSpPr>
        <p:spPr>
          <a:xfrm>
            <a:off x="1998663" y="2474913"/>
            <a:ext cx="6731000" cy="369332"/>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altLang="en-US"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3.3.1. Phương pháp giản đơn</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
        <p:nvSpPr>
          <p:cNvPr id="6149" name="Rectangle 8"/>
          <p:cNvSpPr/>
          <p:nvPr/>
        </p:nvSpPr>
        <p:spPr>
          <a:xfrm>
            <a:off x="2821923" y="3100388"/>
            <a:ext cx="1579278" cy="369332"/>
          </a:xfrm>
          <a:prstGeom prst="rect">
            <a:avLst/>
          </a:prstGeom>
          <a:noFill/>
          <a:ln w="9525">
            <a:noFill/>
          </a:ln>
        </p:spPr>
        <p:txBody>
          <a:bodyPr wrap="non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Số tương đối:</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pic>
        <p:nvPicPr>
          <p:cNvPr id="6150" name="Picture 10"/>
          <p:cNvPicPr>
            <a:picLocks noChangeAspect="1"/>
          </p:cNvPicPr>
          <p:nvPr/>
        </p:nvPicPr>
        <p:blipFill>
          <a:blip r:embed="rId2"/>
          <a:stretch>
            <a:fillRect/>
          </a:stretch>
        </p:blipFill>
        <p:spPr>
          <a:xfrm>
            <a:off x="2984500" y="3857626"/>
            <a:ext cx="1252538" cy="1025525"/>
          </a:xfrm>
          <a:prstGeom prst="rect">
            <a:avLst/>
          </a:prstGeom>
          <a:noFill/>
          <a:ln w="9525">
            <a:noFill/>
          </a:ln>
        </p:spPr>
      </p:pic>
      <p:sp>
        <p:nvSpPr>
          <p:cNvPr id="6151" name="Rectangle 9"/>
          <p:cNvSpPr/>
          <p:nvPr/>
        </p:nvSpPr>
        <p:spPr>
          <a:xfrm>
            <a:off x="1689386" y="5847590"/>
            <a:ext cx="8730679" cy="908050"/>
          </a:xfrm>
          <a:prstGeom prst="rect">
            <a:avLst/>
          </a:prstGeom>
          <a:noFill/>
          <a:ln w="9525">
            <a:noFill/>
          </a:ln>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Trong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I</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Chỉ số ho</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th</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 kế hoạch quỹ lương</a:t>
            </a:r>
            <a:endPar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F</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Quỹ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hiện,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quỹ</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kế hoạch</a:t>
            </a:r>
            <a:endPar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
        <p:nvSpPr>
          <p:cNvPr id="6152" name="Rectangle 10"/>
          <p:cNvSpPr/>
          <p:nvPr/>
        </p:nvSpPr>
        <p:spPr>
          <a:xfrm>
            <a:off x="7004579" y="3135313"/>
            <a:ext cx="1499128" cy="369332"/>
          </a:xfrm>
          <a:prstGeom prst="rect">
            <a:avLst/>
          </a:prstGeom>
          <a:noFill/>
          <a:ln w="9525">
            <a:noFill/>
          </a:ln>
        </p:spPr>
        <p:txBody>
          <a:bodyPr wrap="non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tuyệt đối:</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
        <p:nvSpPr>
          <p:cNvPr id="6153" name="Rectangle 11"/>
          <p:cNvSpPr/>
          <p:nvPr/>
        </p:nvSpPr>
        <p:spPr>
          <a:xfrm>
            <a:off x="6532563" y="3863975"/>
            <a:ext cx="1316386" cy="369332"/>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alt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F</a:t>
            </a:r>
            <a:r>
              <a:rPr kumimoji="0" lang="en-US" alt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F</a:t>
            </a:r>
            <a:r>
              <a:rPr kumimoji="0" lang="en-US" alt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4" name="AutoShape 41"/>
          <p:cNvSpPr>
            <a:spLocks noChangeArrowheads="1"/>
          </p:cNvSpPr>
          <p:nvPr/>
        </p:nvSpPr>
        <p:spPr bwMode="gray">
          <a:xfrm>
            <a:off x="4656138" y="5076826"/>
            <a:ext cx="2071688" cy="695325"/>
          </a:xfrm>
          <a:prstGeom prst="hexagon">
            <a:avLst>
              <a:gd name="adj" fmla="val 28916"/>
              <a:gd name="vf" fmla="val 115470"/>
            </a:avLst>
          </a:prstGeom>
          <a:pattFill prst="pct50">
            <a:fgClr>
              <a:schemeClr val="accent1"/>
            </a:fgClr>
            <a:bgClr>
              <a:schemeClr val="bg1"/>
            </a:bgClr>
          </a:pattFill>
          <a:ln w="9525">
            <a:solidFill>
              <a:srgbClr val="C0C0C0"/>
            </a:solidFill>
            <a:miter lim="800000"/>
          </a:ln>
          <a:effectLst/>
        </p:spPr>
        <p:txBody>
          <a:bodyPr wrap="none" anchor="ctr"/>
          <a:lstStyle>
            <a:lvl1pPr>
              <a:defRPr sz="3200">
                <a:solidFill>
                  <a:schemeClr val="tx1"/>
                </a:solidFill>
                <a:latin typeface=".VnTime" panose="020B7200000000000000" pitchFamily="34" charset="0"/>
                <a:cs typeface="Arial" panose="020B0604020202020204" pitchFamily="34" charset="0"/>
              </a:defRPr>
            </a:lvl1pPr>
            <a:lvl2pPr marL="742950" indent="-285750">
              <a:defRPr sz="3200">
                <a:solidFill>
                  <a:schemeClr val="tx1"/>
                </a:solidFill>
                <a:latin typeface=".VnTime" panose="020B7200000000000000" pitchFamily="34" charset="0"/>
                <a:cs typeface="Arial" panose="020B0604020202020204" pitchFamily="34" charset="0"/>
              </a:defRPr>
            </a:lvl2pPr>
            <a:lvl3pPr marL="1143000" indent="-228600">
              <a:defRPr sz="3200">
                <a:solidFill>
                  <a:schemeClr val="tx1"/>
                </a:solidFill>
                <a:latin typeface=".VnTime" panose="020B7200000000000000" pitchFamily="34" charset="0"/>
                <a:cs typeface="Arial" panose="020B0604020202020204" pitchFamily="34" charset="0"/>
              </a:defRPr>
            </a:lvl3pPr>
            <a:lvl4pPr marL="1600200" indent="-228600">
              <a:defRPr sz="3200">
                <a:solidFill>
                  <a:schemeClr val="tx1"/>
                </a:solidFill>
                <a:latin typeface=".VnTime" panose="020B7200000000000000" pitchFamily="34" charset="0"/>
                <a:cs typeface="Arial" panose="020B0604020202020204" pitchFamily="34" charset="0"/>
              </a:defRPr>
            </a:lvl4pPr>
            <a:lvl5pPr marL="2057400" indent="-228600">
              <a:defRPr sz="3200">
                <a:solidFill>
                  <a:schemeClr val="tx1"/>
                </a:solidFill>
                <a:latin typeface=".VnTime"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prstClr val="black"/>
              </a:solidFill>
              <a:effectLst/>
              <a:highlight>
                <a:srgbClr val="3333FF"/>
              </a:highlight>
              <a:uLnTx/>
              <a:uFillTx/>
              <a:latin typeface=".VnTime" panose="020B7200000000000000" pitchFamily="34" charset="0"/>
              <a:ea typeface="+mn-ea"/>
              <a:cs typeface="Arial" panose="020B0604020202020204" pitchFamily="34" charset="0"/>
            </a:endParaRPr>
          </a:p>
        </p:txBody>
      </p:sp>
      <p:sp>
        <p:nvSpPr>
          <p:cNvPr id="6" name="Rectangle 43"/>
          <p:cNvSpPr/>
          <p:nvPr/>
        </p:nvSpPr>
        <p:spPr>
          <a:xfrm>
            <a:off x="4943017" y="5168901"/>
            <a:ext cx="1573213" cy="523875"/>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NhËn xÐt</a:t>
            </a:r>
          </a:p>
        </p:txBody>
      </p:sp>
      <p:sp>
        <p:nvSpPr>
          <p:cNvPr id="7" name="Line 36"/>
          <p:cNvSpPr/>
          <p:nvPr/>
        </p:nvSpPr>
        <p:spPr>
          <a:xfrm>
            <a:off x="4532313" y="4703763"/>
            <a:ext cx="831850" cy="412750"/>
          </a:xfrm>
          <a:prstGeom prst="line">
            <a:avLst/>
          </a:prstGeom>
          <a:ln w="57150" cap="flat" cmpd="sng">
            <a:solidFill>
              <a:srgbClr val="9900CC"/>
            </a:solidFill>
            <a:prstDash val="solid"/>
            <a:headEnd type="none" w="med" len="med"/>
            <a:tailEnd type="stealth" w="med" len="med"/>
          </a:ln>
        </p:spPr>
      </p:sp>
      <p:sp>
        <p:nvSpPr>
          <p:cNvPr id="9" name="AutoShape 13"/>
          <p:cNvSpPr/>
          <p:nvPr/>
        </p:nvSpPr>
        <p:spPr>
          <a:xfrm>
            <a:off x="1908175" y="314166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0" name="AutoShape 13"/>
          <p:cNvSpPr/>
          <p:nvPr/>
        </p:nvSpPr>
        <p:spPr>
          <a:xfrm>
            <a:off x="6005513" y="314166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1" name="AutoShape 13"/>
          <p:cNvSpPr/>
          <p:nvPr/>
        </p:nvSpPr>
        <p:spPr>
          <a:xfrm>
            <a:off x="2855914" y="3748088"/>
            <a:ext cx="1800225" cy="1168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2" name="AutoShape 13"/>
          <p:cNvSpPr/>
          <p:nvPr/>
        </p:nvSpPr>
        <p:spPr>
          <a:xfrm>
            <a:off x="6532564" y="3811589"/>
            <a:ext cx="2674937" cy="903287"/>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3" name="Line 37"/>
          <p:cNvSpPr/>
          <p:nvPr/>
        </p:nvSpPr>
        <p:spPr>
          <a:xfrm flipH="1">
            <a:off x="6054726" y="4667250"/>
            <a:ext cx="773113" cy="427038"/>
          </a:xfrm>
          <a:prstGeom prst="line">
            <a:avLst/>
          </a:prstGeom>
          <a:ln w="57150" cap="flat" cmpd="sng">
            <a:solidFill>
              <a:srgbClr val="9900CC"/>
            </a:solidFill>
            <a:prstDash val="solid"/>
            <a:headEnd type="none" w="med" len="med"/>
            <a:tailEnd type="stealth"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additive="base">
                                        <p:cTn id="12" dur="500" fill="hold"/>
                                        <p:tgtEl>
                                          <p:spTgt spid="6148"/>
                                        </p:tgtEl>
                                        <p:attrNameLst>
                                          <p:attrName>ppt_x</p:attrName>
                                        </p:attrNameLst>
                                      </p:cBhvr>
                                      <p:tavLst>
                                        <p:tav tm="0">
                                          <p:val>
                                            <p:strVal val="#ppt_x"/>
                                          </p:val>
                                        </p:tav>
                                        <p:tav tm="100000">
                                          <p:val>
                                            <p:strVal val="#ppt_x"/>
                                          </p:val>
                                        </p:tav>
                                      </p:tavLst>
                                    </p:anim>
                                    <p:anim calcmode="lin" valueType="num">
                                      <p:cBhvr additive="base">
                                        <p:cTn id="13"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49"/>
                                        </p:tgtEl>
                                        <p:attrNameLst>
                                          <p:attrName>style.visibility</p:attrName>
                                        </p:attrNameLst>
                                      </p:cBhvr>
                                      <p:to>
                                        <p:strVal val="visible"/>
                                      </p:to>
                                    </p:set>
                                    <p:animEffect transition="in" filter="barn(inVertical)">
                                      <p:cBhvr>
                                        <p:cTn id="18" dur="500"/>
                                        <p:tgtEl>
                                          <p:spTgt spid="6149"/>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par>
                                <p:cTn id="27" presetID="22" presetClass="entr" presetSubtype="4" fill="hold" nodeType="withEffect">
                                  <p:stCondLst>
                                    <p:cond delay="0"/>
                                  </p:stCondLst>
                                  <p:childTnLst>
                                    <p:set>
                                      <p:cBhvr>
                                        <p:cTn id="28" dur="1" fill="hold">
                                          <p:stCondLst>
                                            <p:cond delay="0"/>
                                          </p:stCondLst>
                                        </p:cTn>
                                        <p:tgtEl>
                                          <p:spTgt spid="6150"/>
                                        </p:tgtEl>
                                        <p:attrNameLst>
                                          <p:attrName>style.visibility</p:attrName>
                                        </p:attrNameLst>
                                      </p:cBhvr>
                                      <p:to>
                                        <p:strVal val="visible"/>
                                      </p:to>
                                    </p:set>
                                    <p:animEffect transition="in" filter="wipe(down)">
                                      <p:cBhvr>
                                        <p:cTn id="29" dur="500"/>
                                        <p:tgtEl>
                                          <p:spTgt spid="615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6152"/>
                                        </p:tgtEl>
                                        <p:attrNameLst>
                                          <p:attrName>style.visibility</p:attrName>
                                        </p:attrNameLst>
                                      </p:cBhvr>
                                      <p:to>
                                        <p:strVal val="visible"/>
                                      </p:to>
                                    </p:set>
                                    <p:animEffect transition="in" filter="fade">
                                      <p:cBhvr>
                                        <p:cTn id="37" dur="500"/>
                                        <p:tgtEl>
                                          <p:spTgt spid="615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par>
                                <p:cTn id="43" presetID="16" presetClass="entr" presetSubtype="21" fill="hold" nodeType="withEffect">
                                  <p:stCondLst>
                                    <p:cond delay="0"/>
                                  </p:stCondLst>
                                  <p:childTnLst>
                                    <p:set>
                                      <p:cBhvr>
                                        <p:cTn id="44" dur="1" fill="hold">
                                          <p:stCondLst>
                                            <p:cond delay="0"/>
                                          </p:stCondLst>
                                        </p:cTn>
                                        <p:tgtEl>
                                          <p:spTgt spid="6153"/>
                                        </p:tgtEl>
                                        <p:attrNameLst>
                                          <p:attrName>style.visibility</p:attrName>
                                        </p:attrNameLst>
                                      </p:cBhvr>
                                      <p:to>
                                        <p:strVal val="visible"/>
                                      </p:to>
                                    </p:set>
                                    <p:animEffect transition="in" filter="barn(inVertical)">
                                      <p:cBhvr>
                                        <p:cTn id="45" dur="500"/>
                                        <p:tgtEl>
                                          <p:spTgt spid="615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6151"/>
                                        </p:tgtEl>
                                        <p:attrNameLst>
                                          <p:attrName>style.visibility</p:attrName>
                                        </p:attrNameLst>
                                      </p:cBhvr>
                                      <p:to>
                                        <p:strVal val="visible"/>
                                      </p:to>
                                    </p:set>
                                    <p:animEffect transition="in" filter="barn(inVertical)">
                                      <p:cBhvr>
                                        <p:cTn id="50" dur="500"/>
                                        <p:tgtEl>
                                          <p:spTgt spid="615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par>
                                <p:cTn id="59" presetID="16" presetClass="entr" presetSubtype="21"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barn(inVertical)">
                                      <p:cBhvr>
                                        <p:cTn id="61" dur="500"/>
                                        <p:tgtEl>
                                          <p:spTgt spid="6"/>
                                        </p:tgtEl>
                                      </p:cBhvr>
                                    </p:animEffect>
                                  </p:childTnLst>
                                </p:cTn>
                              </p:par>
                              <p:par>
                                <p:cTn id="62" presetID="16" presetClass="entr" presetSubtype="21"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barn(inVertical)">
                                      <p:cBhvr>
                                        <p:cTn id="6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P spid="6149" grpId="1"/>
      <p:bldP spid="6151" grpId="0"/>
      <p:bldP spid="6151" grpId="1"/>
      <p:bldP spid="6152" grpId="0"/>
      <p:bldP spid="6152" grpId="1"/>
      <p:bldP spid="6153" grpId="0"/>
      <p:bldP spid="6153" grpId="1"/>
      <p:bldP spid="4" grpId="0" animBg="1"/>
      <p:bldP spid="6" grpId="0"/>
      <p:bldP spid="6" grpId="1"/>
      <p:bldP spid="6" grpId="2"/>
      <p:bldP spid="9" grpId="0" animBg="1"/>
      <p:bldP spid="9" grpId="1" animBg="1"/>
      <p:bldP spid="10" grpId="0" animBg="1"/>
      <p:bldP spid="10" grpId="1" animBg="1"/>
      <p:bldP spid="11" grpId="0" animBg="1"/>
      <p:bldP spid="11" grpId="1" animBg="1"/>
      <p:bldP spid="12" grpId="0" animBg="1"/>
      <p:bldP spid="12"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p:nvPr/>
        </p:nvSpPr>
        <p:spPr>
          <a:xfrm>
            <a:off x="2035175" y="379414"/>
            <a:ext cx="7632700" cy="646331"/>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1"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Ví dụ 1</a:t>
            </a:r>
            <a:r>
              <a:rPr kumimoji="0" lang="en-US" altLang="en-US" sz="18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Có tình hình sản xuất v</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biến động quỹ lương của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doanh</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năm báo cáo như sau:</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graphicFrame>
        <p:nvGraphicFramePr>
          <p:cNvPr id="6147" name="Table 6146"/>
          <p:cNvGraphicFramePr/>
          <p:nvPr/>
        </p:nvGraphicFramePr>
        <p:xfrm>
          <a:off x="2035176" y="2243139"/>
          <a:ext cx="8189913" cy="2371725"/>
        </p:xfrm>
        <a:graphic>
          <a:graphicData uri="http://schemas.openxmlformats.org/drawingml/2006/table">
            <a:tbl>
              <a:tblPr/>
              <a:tblGrid>
                <a:gridCol w="2497138">
                  <a:extLst>
                    <a:ext uri="{9D8B030D-6E8A-4147-A177-3AD203B41FA5}">
                      <a16:colId xmlns:a16="http://schemas.microsoft.com/office/drawing/2014/main" val="20000"/>
                    </a:ext>
                  </a:extLst>
                </a:gridCol>
                <a:gridCol w="2070100">
                  <a:extLst>
                    <a:ext uri="{9D8B030D-6E8A-4147-A177-3AD203B41FA5}">
                      <a16:colId xmlns:a16="http://schemas.microsoft.com/office/drawing/2014/main" val="20001"/>
                    </a:ext>
                  </a:extLst>
                </a:gridCol>
                <a:gridCol w="2070100">
                  <a:extLst>
                    <a:ext uri="{9D8B030D-6E8A-4147-A177-3AD203B41FA5}">
                      <a16:colId xmlns:a16="http://schemas.microsoft.com/office/drawing/2014/main" val="20002"/>
                    </a:ext>
                  </a:extLst>
                </a:gridCol>
                <a:gridCol w="1552575">
                  <a:extLst>
                    <a:ext uri="{9D8B030D-6E8A-4147-A177-3AD203B41FA5}">
                      <a16:colId xmlns:a16="http://schemas.microsoft.com/office/drawing/2014/main" val="20003"/>
                    </a:ext>
                  </a:extLst>
                </a:gridCol>
              </a:tblGrid>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Chỉ tiêu</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Đơn vị tính</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Kế hoạch</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Thực hiện</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1. Giá trị sản xuất</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Triệu đồng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800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1440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extLst>
                  <a:ext uri="{0D108BD9-81ED-4DB2-BD59-A6C34878D82A}">
                    <a16:rowId xmlns:a16="http://schemas.microsoft.com/office/drawing/2014/main" val="10001"/>
                  </a:ext>
                </a:extLst>
              </a:tr>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2. Quỹ lương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Triệu đồng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320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528</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extLst>
                  <a:ext uri="{0D108BD9-81ED-4DB2-BD59-A6C34878D82A}">
                    <a16:rowId xmlns:a16="http://schemas.microsoft.com/office/drawing/2014/main" val="10002"/>
                  </a:ext>
                </a:extLst>
              </a:tr>
            </a:tbl>
          </a:graphicData>
        </a:graphic>
      </p:graphicFrame>
      <p:sp>
        <p:nvSpPr>
          <p:cNvPr id="4" name="Rectangle 1"/>
          <p:cNvSpPr/>
          <p:nvPr/>
        </p:nvSpPr>
        <p:spPr>
          <a:xfrm>
            <a:off x="2014538" y="4943475"/>
            <a:ext cx="7632700" cy="369332"/>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Phân tích biến động quỹ lương theo phương pháp giản đơn?</a:t>
            </a:r>
            <a:endParaRPr kumimoji="0" lang="en-US" altLang="en-US"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1000"/>
                                        <p:tgtEl>
                                          <p:spTgt spid="6147"/>
                                        </p:tgtEl>
                                      </p:cBhvr>
                                    </p:animEffect>
                                    <p:anim calcmode="lin" valueType="num">
                                      <p:cBhvr>
                                        <p:cTn id="13" dur="1000" fill="hold"/>
                                        <p:tgtEl>
                                          <p:spTgt spid="6147"/>
                                        </p:tgtEl>
                                        <p:attrNameLst>
                                          <p:attrName>ppt_x</p:attrName>
                                        </p:attrNameLst>
                                      </p:cBhvr>
                                      <p:tavLst>
                                        <p:tav tm="0">
                                          <p:val>
                                            <p:strVal val="#ppt_x"/>
                                          </p:val>
                                        </p:tav>
                                        <p:tav tm="100000">
                                          <p:val>
                                            <p:strVal val="#ppt_x"/>
                                          </p:val>
                                        </p:tav>
                                      </p:tavLst>
                                    </p:anim>
                                    <p:anim calcmode="lin" valueType="num">
                                      <p:cBhvr>
                                        <p:cTn id="14"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4" grpId="0"/>
      <p:bldP spid="4" grpId="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8"/>
          <p:cNvSpPr/>
          <p:nvPr/>
        </p:nvSpPr>
        <p:spPr>
          <a:xfrm>
            <a:off x="1847851" y="4841876"/>
            <a:ext cx="8353425" cy="646331"/>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=&gt; Nhận xét: Qua phần tính trên ta có Doanh nghiệp thực hiện vượt mức kế hoạch về quỹ lương 65% hay tương ứng với 208 triệu đồng</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
        <p:nvSpPr>
          <p:cNvPr id="9221" name="Rectangle 7"/>
          <p:cNvSpPr/>
          <p:nvPr/>
        </p:nvSpPr>
        <p:spPr>
          <a:xfrm>
            <a:off x="2495551" y="3962400"/>
            <a:ext cx="8208963" cy="369332"/>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a:t>
            </a:r>
            <a:r>
              <a:rPr kumimoji="0" lang="en-US" alt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528 – 320 = 208 (triệu đồng)</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
        <p:nvSpPr>
          <p:cNvPr id="9220" name="Rectangle 6"/>
          <p:cNvSpPr/>
          <p:nvPr/>
        </p:nvSpPr>
        <p:spPr>
          <a:xfrm>
            <a:off x="2135188" y="3082925"/>
            <a:ext cx="1492716" cy="369332"/>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tuyệt đối</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aphicFrame>
        <p:nvGraphicFramePr>
          <p:cNvPr id="8" name="Object 7"/>
          <p:cNvGraphicFramePr>
            <a:graphicFrameLocks noChangeAspect="1"/>
          </p:cNvGraphicFramePr>
          <p:nvPr/>
        </p:nvGraphicFramePr>
        <p:xfrm>
          <a:off x="2495550" y="1887538"/>
          <a:ext cx="2501900" cy="817562"/>
        </p:xfrm>
        <a:graphic>
          <a:graphicData uri="http://schemas.openxmlformats.org/presentationml/2006/ole">
            <mc:AlternateContent xmlns:mc="http://schemas.openxmlformats.org/markup-compatibility/2006">
              <mc:Choice xmlns:v="urn:schemas-microsoft-com:vml" Requires="v">
                <p:oleObj r:id="rId2" imgW="1320165" imgH="431800" progId="Equation.DSMT4">
                  <p:embed/>
                </p:oleObj>
              </mc:Choice>
              <mc:Fallback>
                <p:oleObj r:id="rId2" imgW="1320165" imgH="431800" progId="Equation.DSMT4">
                  <p:embed/>
                  <p:pic>
                    <p:nvPicPr>
                      <p:cNvPr id="8" name="Object 7"/>
                      <p:cNvPicPr/>
                      <p:nvPr/>
                    </p:nvPicPr>
                    <p:blipFill>
                      <a:blip r:embed="rId3"/>
                      <a:stretch>
                        <a:fillRect/>
                      </a:stretch>
                    </p:blipFill>
                    <p:spPr>
                      <a:xfrm>
                        <a:off x="2495550" y="1887538"/>
                        <a:ext cx="2501900" cy="817562"/>
                      </a:xfrm>
                      <a:prstGeom prst="rect">
                        <a:avLst/>
                      </a:prstGeom>
                      <a:noFill/>
                      <a:ln w="38100">
                        <a:noFill/>
                        <a:miter/>
                      </a:ln>
                    </p:spPr>
                  </p:pic>
                </p:oleObj>
              </mc:Fallback>
            </mc:AlternateContent>
          </a:graphicData>
        </a:graphic>
      </p:graphicFrame>
      <p:sp>
        <p:nvSpPr>
          <p:cNvPr id="7" name="Rectangle 12"/>
          <p:cNvSpPr/>
          <p:nvPr/>
        </p:nvSpPr>
        <p:spPr>
          <a:xfrm>
            <a:off x="5018088" y="2055813"/>
            <a:ext cx="3600450" cy="368300"/>
          </a:xfrm>
          <a:prstGeom prst="rect">
            <a:avLst/>
          </a:prstGeom>
          <a:noFill/>
          <a:ln w="9525">
            <a:noFill/>
          </a:ln>
        </p:spPr>
        <p:txBody>
          <a:bodyPr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(lần) hay 165%</a:t>
            </a:r>
          </a:p>
        </p:txBody>
      </p:sp>
      <p:sp>
        <p:nvSpPr>
          <p:cNvPr id="9218" name="Rectangle 5"/>
          <p:cNvSpPr/>
          <p:nvPr/>
        </p:nvSpPr>
        <p:spPr>
          <a:xfrm>
            <a:off x="2135188" y="620714"/>
            <a:ext cx="3600450" cy="646331"/>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rPr>
              <a:t>Ta </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có:</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rPr>
              <a:t>-</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tương đối:</a:t>
            </a: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42"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220"/>
                                        </p:tgtEl>
                                        <p:attrNameLst>
                                          <p:attrName>style.visibility</p:attrName>
                                        </p:attrNameLst>
                                      </p:cBhvr>
                                      <p:to>
                                        <p:strVal val="visible"/>
                                      </p:to>
                                    </p:set>
                                    <p:animEffect transition="in" filter="fade">
                                      <p:cBhvr>
                                        <p:cTn id="22" dur="1000"/>
                                        <p:tgtEl>
                                          <p:spTgt spid="9220"/>
                                        </p:tgtEl>
                                      </p:cBhvr>
                                    </p:animEffect>
                                    <p:anim calcmode="lin" valueType="num">
                                      <p:cBhvr>
                                        <p:cTn id="23" dur="1000" fill="hold"/>
                                        <p:tgtEl>
                                          <p:spTgt spid="9220"/>
                                        </p:tgtEl>
                                        <p:attrNameLst>
                                          <p:attrName>ppt_x</p:attrName>
                                        </p:attrNameLst>
                                      </p:cBhvr>
                                      <p:tavLst>
                                        <p:tav tm="0">
                                          <p:val>
                                            <p:strVal val="#ppt_x"/>
                                          </p:val>
                                        </p:tav>
                                        <p:tav tm="100000">
                                          <p:val>
                                            <p:strVal val="#ppt_x"/>
                                          </p:val>
                                        </p:tav>
                                      </p:tavLst>
                                    </p:anim>
                                    <p:anim calcmode="lin" valueType="num">
                                      <p:cBhvr>
                                        <p:cTn id="24"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221"/>
                                        </p:tgtEl>
                                        <p:attrNameLst>
                                          <p:attrName>style.visibility</p:attrName>
                                        </p:attrNameLst>
                                      </p:cBhvr>
                                      <p:to>
                                        <p:strVal val="visible"/>
                                      </p:to>
                                    </p:set>
                                    <p:animEffect transition="in" filter="barn(inVertical)">
                                      <p:cBhvr>
                                        <p:cTn id="29" dur="500"/>
                                        <p:tgtEl>
                                          <p:spTgt spid="9221"/>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222"/>
                                        </p:tgtEl>
                                        <p:attrNameLst>
                                          <p:attrName>style.visibility</p:attrName>
                                        </p:attrNameLst>
                                      </p:cBhvr>
                                      <p:to>
                                        <p:strVal val="visible"/>
                                      </p:to>
                                    </p:set>
                                    <p:animEffect transition="in" filter="fade">
                                      <p:cBhvr>
                                        <p:cTn id="34" dur="1000"/>
                                        <p:tgtEl>
                                          <p:spTgt spid="9222"/>
                                        </p:tgtEl>
                                      </p:cBhvr>
                                    </p:animEffect>
                                    <p:anim calcmode="lin" valueType="num">
                                      <p:cBhvr>
                                        <p:cTn id="35" dur="1000" fill="hold"/>
                                        <p:tgtEl>
                                          <p:spTgt spid="9222"/>
                                        </p:tgtEl>
                                        <p:attrNameLst>
                                          <p:attrName>ppt_x</p:attrName>
                                        </p:attrNameLst>
                                      </p:cBhvr>
                                      <p:tavLst>
                                        <p:tav tm="0">
                                          <p:val>
                                            <p:strVal val="#ppt_x"/>
                                          </p:val>
                                        </p:tav>
                                        <p:tav tm="100000">
                                          <p:val>
                                            <p:strVal val="#ppt_x"/>
                                          </p:val>
                                        </p:tav>
                                      </p:tavLst>
                                    </p:anim>
                                    <p:anim calcmode="lin" valueType="num">
                                      <p:cBhvr>
                                        <p:cTn id="36" dur="1000" fill="hold"/>
                                        <p:tgtEl>
                                          <p:spTgt spid="92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P spid="9221" grpId="0"/>
      <p:bldP spid="9220" grpId="0"/>
      <p:bldP spid="9220" grpId="1"/>
      <p:bldP spid="7" grpId="0"/>
      <p:bldP spid="9218" grpId="0"/>
      <p:bldP spid="9218" grpId="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4" name="AutoShape 8"/>
          <p:cNvSpPr/>
          <p:nvPr/>
        </p:nvSpPr>
        <p:spPr>
          <a:xfrm>
            <a:off x="1749426" y="260351"/>
            <a:ext cx="8856663" cy="815975"/>
          </a:xfrm>
          <a:prstGeom prst="roundRect">
            <a:avLst>
              <a:gd name="adj" fmla="val 50000"/>
            </a:avLst>
          </a:prstGeom>
          <a:gradFill rotWithShape="1">
            <a:gsLst>
              <a:gs pos="0">
                <a:srgbClr val="00FFFF">
                  <a:alpha val="100000"/>
                </a:srgbClr>
              </a:gs>
              <a:gs pos="100000">
                <a:srgbClr val="00FFFF">
                  <a:alpha val="100000"/>
                </a:srgbClr>
              </a:gs>
              <a:gs pos="100000">
                <a:srgbClr val="9900CC">
                  <a:alpha val="100000"/>
                </a:srgbClr>
              </a:gs>
            </a:gsLst>
            <a:lin ang="0" scaled="1"/>
            <a:tileRect/>
          </a:gradFill>
          <a:ln w="38100" cap="flat" cmpd="sng">
            <a:solidFill>
              <a:schemeClr val="tx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alt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3.3.2. Phương pháp có liên hệ với sự biến động sản lượng</a:t>
            </a:r>
            <a:endParaRPr kumimoji="0" lang="en-US" altLang="en-US" sz="28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100" b="1"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nvGrpSpPr>
          <p:cNvPr id="65545" name="Group 9"/>
          <p:cNvGrpSpPr/>
          <p:nvPr/>
        </p:nvGrpSpPr>
        <p:grpSpPr>
          <a:xfrm>
            <a:off x="2135189" y="2060576"/>
            <a:ext cx="3024187" cy="1604963"/>
            <a:chOff x="757" y="1484"/>
            <a:chExt cx="1322" cy="1766"/>
          </a:xfrm>
        </p:grpSpPr>
        <p:sp>
          <p:nvSpPr>
            <p:cNvPr id="9239" name="AutoShape 10"/>
            <p:cNvSpPr/>
            <p:nvPr/>
          </p:nvSpPr>
          <p:spPr>
            <a:xfrm>
              <a:off x="757" y="1484"/>
              <a:ext cx="1322" cy="1766"/>
            </a:xfrm>
            <a:prstGeom prst="roundRect">
              <a:avLst>
                <a:gd name="adj" fmla="val 16667"/>
              </a:avLst>
            </a:prstGeom>
            <a:gradFill rotWithShape="1">
              <a:gsLst>
                <a:gs pos="0">
                  <a:srgbClr val="00FFFF"/>
                </a:gs>
                <a:gs pos="100000">
                  <a:srgbClr val="00FFFF"/>
                </a:gs>
              </a:gsLst>
              <a:lin ang="2700000" scaled="1"/>
              <a:tileRect/>
            </a:gra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9240" name="AutoShape 11"/>
            <p:cNvSpPr/>
            <p:nvPr/>
          </p:nvSpPr>
          <p:spPr>
            <a:xfrm>
              <a:off x="768" y="2784"/>
              <a:ext cx="1304" cy="447"/>
            </a:xfrm>
            <a:prstGeom prst="roundRect">
              <a:avLst>
                <a:gd name="adj" fmla="val 50000"/>
              </a:avLst>
            </a:prstGeom>
            <a:solidFill>
              <a:srgbClr val="CC99FF">
                <a:alpha val="0"/>
              </a:srgbClr>
            </a:soli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65549" name="AutoShape 13"/>
          <p:cNvSpPr/>
          <p:nvPr/>
        </p:nvSpPr>
        <p:spPr>
          <a:xfrm>
            <a:off x="1954213" y="1341438"/>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5550" name="Rectangle 14"/>
          <p:cNvSpPr/>
          <p:nvPr/>
        </p:nvSpPr>
        <p:spPr>
          <a:xfrm>
            <a:off x="2339976" y="1341438"/>
            <a:ext cx="2241319" cy="523220"/>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a:t>
            </a:r>
            <a:r>
              <a:rPr kumimoji="0" lang="en-US" altLang="en-US" sz="2800" b="0" i="0" u="none" strike="noStrike" kern="1200" cap="none" spc="0" normalizeH="0" baseline="0" noProof="0" dirty="0" err="1">
                <a:ln>
                  <a:noFill/>
                </a:ln>
                <a:solidFill>
                  <a:prstClr val="black"/>
                </a:solidFill>
                <a:effectLst/>
                <a:uLnTx/>
                <a:uFillTx/>
                <a:latin typeface=".VnTime" panose="020B7200000000000000" pitchFamily="34" charset="0"/>
                <a:ea typeface="+mn-ea"/>
                <a:cs typeface="+mn-cs"/>
              </a:rPr>
              <a:t>è</a:t>
            </a:r>
            <a:r>
              <a:rPr kumimoji="0" lang="en-US" altLang="en-US" sz="2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 t­ư¬ng ®èi</a:t>
            </a:r>
          </a:p>
        </p:txBody>
      </p:sp>
      <p:sp>
        <p:nvSpPr>
          <p:cNvPr id="65551" name="Rectangle 15"/>
          <p:cNvSpPr/>
          <p:nvPr/>
        </p:nvSpPr>
        <p:spPr>
          <a:xfrm>
            <a:off x="1589089" y="2124075"/>
            <a:ext cx="3024187" cy="457200"/>
          </a:xfrm>
          <a:prstGeom prst="rect">
            <a:avLst/>
          </a:prstGeom>
          <a:noFill/>
          <a:ln w="9525">
            <a:noFill/>
          </a:ln>
        </p:spPr>
        <p:txBody>
          <a:bodyPr anchor="ctr"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       C«ng thøc:</a:t>
            </a:r>
          </a:p>
        </p:txBody>
      </p:sp>
      <p:grpSp>
        <p:nvGrpSpPr>
          <p:cNvPr id="65553" name="Group 17"/>
          <p:cNvGrpSpPr/>
          <p:nvPr/>
        </p:nvGrpSpPr>
        <p:grpSpPr>
          <a:xfrm>
            <a:off x="6816726" y="1989139"/>
            <a:ext cx="2916237" cy="1671637"/>
            <a:chOff x="757" y="1484"/>
            <a:chExt cx="1322" cy="1766"/>
          </a:xfrm>
        </p:grpSpPr>
        <p:sp>
          <p:nvSpPr>
            <p:cNvPr id="9237" name="AutoShape 18"/>
            <p:cNvSpPr/>
            <p:nvPr/>
          </p:nvSpPr>
          <p:spPr>
            <a:xfrm>
              <a:off x="757" y="1484"/>
              <a:ext cx="1322" cy="1766"/>
            </a:xfrm>
            <a:prstGeom prst="roundRect">
              <a:avLst>
                <a:gd name="adj" fmla="val 16667"/>
              </a:avLst>
            </a:prstGeom>
            <a:gradFill rotWithShape="1">
              <a:gsLst>
                <a:gs pos="0">
                  <a:srgbClr val="00FFFF"/>
                </a:gs>
                <a:gs pos="100000">
                  <a:srgbClr val="00FFFF"/>
                </a:gs>
              </a:gsLst>
              <a:lin ang="2700000" scaled="1"/>
              <a:tileRect/>
            </a:gra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9238" name="AutoShape 19"/>
            <p:cNvSpPr/>
            <p:nvPr/>
          </p:nvSpPr>
          <p:spPr>
            <a:xfrm>
              <a:off x="768" y="2784"/>
              <a:ext cx="1304" cy="447"/>
            </a:xfrm>
            <a:prstGeom prst="roundRect">
              <a:avLst>
                <a:gd name="adj" fmla="val 50000"/>
              </a:avLst>
            </a:prstGeom>
            <a:solidFill>
              <a:srgbClr val="CC99FF">
                <a:alpha val="0"/>
              </a:srgbClr>
            </a:soli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65557" name="AutoShape 21"/>
          <p:cNvSpPr/>
          <p:nvPr/>
        </p:nvSpPr>
        <p:spPr>
          <a:xfrm>
            <a:off x="6602413" y="126841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5558" name="Rectangle 22"/>
          <p:cNvSpPr/>
          <p:nvPr/>
        </p:nvSpPr>
        <p:spPr>
          <a:xfrm>
            <a:off x="6962776" y="1268413"/>
            <a:ext cx="2103461" cy="523220"/>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a:t>
            </a:r>
            <a:r>
              <a:rPr kumimoji="0" lang="en-US" altLang="en-US" sz="2800" b="0" i="0" u="none" strike="noStrike" kern="1200" cap="none" spc="0" normalizeH="0" baseline="0" noProof="0" dirty="0" err="1">
                <a:ln>
                  <a:noFill/>
                </a:ln>
                <a:solidFill>
                  <a:prstClr val="black"/>
                </a:solidFill>
                <a:effectLst/>
                <a:uLnTx/>
                <a:uFillTx/>
                <a:latin typeface=".VnTime" panose="020B7200000000000000" pitchFamily="34" charset="0"/>
                <a:ea typeface="+mn-ea"/>
                <a:cs typeface="+mn-cs"/>
              </a:rPr>
              <a:t>è</a:t>
            </a:r>
            <a:r>
              <a:rPr kumimoji="0" lang="en-US" altLang="en-US" sz="2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 tuyÖt ®èi</a:t>
            </a:r>
          </a:p>
        </p:txBody>
      </p:sp>
      <p:sp>
        <p:nvSpPr>
          <p:cNvPr id="65561" name="Rectangle 25"/>
          <p:cNvSpPr/>
          <p:nvPr/>
        </p:nvSpPr>
        <p:spPr>
          <a:xfrm>
            <a:off x="6224589" y="2055813"/>
            <a:ext cx="3024187" cy="457200"/>
          </a:xfrm>
          <a:prstGeom prst="rect">
            <a:avLst/>
          </a:prstGeom>
          <a:noFill/>
          <a:ln w="9525">
            <a:noFill/>
          </a:ln>
        </p:spPr>
        <p:txBody>
          <a:bodyPr anchor="ctr"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rPr>
              <a:t>       C«ng thøc:</a:t>
            </a:r>
          </a:p>
        </p:txBody>
      </p:sp>
      <p:sp>
        <p:nvSpPr>
          <p:cNvPr id="65572" name="Line 36"/>
          <p:cNvSpPr/>
          <p:nvPr/>
        </p:nvSpPr>
        <p:spPr>
          <a:xfrm>
            <a:off x="3309037" y="3699490"/>
            <a:ext cx="1727527" cy="403863"/>
          </a:xfrm>
          <a:prstGeom prst="line">
            <a:avLst/>
          </a:prstGeom>
          <a:ln w="57150" cap="flat" cmpd="sng">
            <a:solidFill>
              <a:srgbClr val="9900CC"/>
            </a:solidFill>
            <a:prstDash val="solid"/>
            <a:headEnd type="none" w="med" len="med"/>
            <a:tailEnd type="stealth" w="med" len="med"/>
          </a:ln>
        </p:spPr>
      </p:sp>
      <p:sp>
        <p:nvSpPr>
          <p:cNvPr id="65573" name="Line 37"/>
          <p:cNvSpPr/>
          <p:nvPr/>
        </p:nvSpPr>
        <p:spPr>
          <a:xfrm flipH="1">
            <a:off x="6800710" y="3699489"/>
            <a:ext cx="1727526" cy="493174"/>
          </a:xfrm>
          <a:prstGeom prst="line">
            <a:avLst/>
          </a:prstGeom>
          <a:ln w="57150" cap="flat" cmpd="sng">
            <a:solidFill>
              <a:srgbClr val="9900CC"/>
            </a:solidFill>
            <a:prstDash val="solid"/>
            <a:headEnd type="none" w="med" len="med"/>
            <a:tailEnd type="stealth" w="med" len="med"/>
          </a:ln>
        </p:spPr>
      </p:sp>
      <p:grpSp>
        <p:nvGrpSpPr>
          <p:cNvPr id="65575" name="Group 39"/>
          <p:cNvGrpSpPr/>
          <p:nvPr/>
        </p:nvGrpSpPr>
        <p:grpSpPr>
          <a:xfrm>
            <a:off x="4870946" y="3933057"/>
            <a:ext cx="2089150" cy="917575"/>
            <a:chOff x="1110" y="2656"/>
            <a:chExt cx="1549" cy="1351"/>
          </a:xfrm>
        </p:grpSpPr>
        <p:sp>
          <p:nvSpPr>
            <p:cNvPr id="9234"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9235"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9236"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65579" name="Rectangle 43"/>
          <p:cNvSpPr/>
          <p:nvPr/>
        </p:nvSpPr>
        <p:spPr>
          <a:xfrm>
            <a:off x="5128916" y="4018782"/>
            <a:ext cx="1573213" cy="523875"/>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white"/>
                </a:solidFill>
                <a:effectLst/>
                <a:uLnTx/>
                <a:uFillTx/>
                <a:latin typeface=".VnTime" panose="020B7200000000000000" pitchFamily="34" charset="0"/>
                <a:ea typeface="+mn-ea"/>
                <a:cs typeface="+mn-cs"/>
              </a:rPr>
              <a:t>NhËn xÐt</a:t>
            </a:r>
          </a:p>
        </p:txBody>
      </p:sp>
      <p:pic>
        <p:nvPicPr>
          <p:cNvPr id="9231" name="Content Placeholder 2"/>
          <p:cNvPicPr>
            <a:picLocks noGrp="1" noChangeAspect="1"/>
          </p:cNvPicPr>
          <p:nvPr>
            <p:ph sz="half" idx="1"/>
          </p:nvPr>
        </p:nvPicPr>
        <p:blipFill>
          <a:blip r:embed="rId2"/>
          <a:srcRect/>
          <a:stretch>
            <a:fillRect/>
          </a:stretch>
        </p:blipFill>
        <p:spPr>
          <a:xfrm>
            <a:off x="3241074" y="2495548"/>
            <a:ext cx="1587661" cy="1067516"/>
          </a:xfrm>
          <a:ln/>
        </p:spPr>
      </p:pic>
      <p:sp>
        <p:nvSpPr>
          <p:cNvPr id="9232" name="Content Placeholder 3"/>
          <p:cNvSpPr>
            <a:spLocks noGrp="1"/>
          </p:cNvSpPr>
          <p:nvPr>
            <p:ph sz="half" idx="2"/>
          </p:nvPr>
        </p:nvSpPr>
        <p:spPr>
          <a:xfrm>
            <a:off x="6944859" y="2306863"/>
            <a:ext cx="3087688" cy="1086419"/>
          </a:xfrm>
          <a:ln/>
        </p:spPr>
        <p:txBody>
          <a:bodyPr vert="horz" wrap="square" lIns="91440" tIns="45720" rIns="91440" bIns="45720" rtlCol="0" anchor="t" anchorCtr="0">
            <a:normAutofit fontScale="92500" lnSpcReduction="20000"/>
          </a:bodyPr>
          <a:lstStyle/>
          <a:p>
            <a:pPr marL="0" indent="0">
              <a:buNone/>
            </a:pPr>
            <a:endParaRPr lang="en-US" altLang="en-US" dirty="0">
              <a:sym typeface="Symbol" panose="05050102010706020507" pitchFamily="18" charset="2"/>
            </a:endParaRPr>
          </a:p>
          <a:p>
            <a:pPr marL="0" indent="0">
              <a:buNone/>
            </a:pPr>
            <a:r>
              <a:rPr lang="en-US" altLang="en-US" dirty="0">
                <a:sym typeface="Symbol" panose="05050102010706020507" pitchFamily="18" charset="2"/>
              </a:rPr>
              <a:t>      F</a:t>
            </a:r>
            <a:r>
              <a:rPr lang="en-US" altLang="en-US" dirty="0"/>
              <a:t> = F</a:t>
            </a:r>
            <a:r>
              <a:rPr lang="en-US" altLang="en-US" baseline="-25000" dirty="0"/>
              <a:t>1</a:t>
            </a:r>
            <a:r>
              <a:rPr lang="en-US" altLang="en-US" dirty="0"/>
              <a:t> - F</a:t>
            </a:r>
            <a:r>
              <a:rPr lang="en-US" altLang="en-US" baseline="-25000" dirty="0"/>
              <a:t>k</a:t>
            </a:r>
            <a:r>
              <a:rPr lang="en-US" altLang="en-US" dirty="0"/>
              <a:t> .Q</a:t>
            </a:r>
            <a:r>
              <a:rPr lang="en-US" altLang="en-US" baseline="-25000" dirty="0"/>
              <a:t>1</a:t>
            </a:r>
            <a:r>
              <a:rPr lang="en-US" altLang="en-US" dirty="0"/>
              <a:t> / Q</a:t>
            </a:r>
            <a:r>
              <a:rPr lang="en-US" altLang="en-US" baseline="-25000" dirty="0"/>
              <a:t>k</a:t>
            </a:r>
            <a:endParaRPr lang="en-US" altLang="en-US" dirty="0"/>
          </a:p>
        </p:txBody>
      </p:sp>
      <p:sp>
        <p:nvSpPr>
          <p:cNvPr id="10257" name="Rectangle 5"/>
          <p:cNvSpPr/>
          <p:nvPr/>
        </p:nvSpPr>
        <p:spPr>
          <a:xfrm>
            <a:off x="1524001" y="5004288"/>
            <a:ext cx="8899525" cy="1723549"/>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Trong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I</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hoạch</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quỹ</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F</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a:t>
            </a:r>
            <a:r>
              <a:rPr kumimoji="0" lang="en-US" altLang="en-US" sz="2400" b="0" i="0" u="none" strike="noStrike" kern="1200" cap="none" spc="0" normalizeH="0" baseline="-2500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Quỹ</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quỹ</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lương</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hoạch</a:t>
            </a:r>
            <a:endPar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tab pos="457200" algn="l"/>
                <a:tab pos="914400" algn="l"/>
                <a:tab pos="1371600" algn="l"/>
                <a:tab pos="1828800" algn="l"/>
                <a:tab pos="2286000" algn="l"/>
                <a:tab pos="2743200" algn="l"/>
                <a:tab pos="3200400" algn="l"/>
                <a:tab pos="4314825" algn="l"/>
              </a:tabLst>
              <a:defRPr/>
            </a:pP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a:t>
            </a:r>
            <a:r>
              <a:rPr kumimoji="0" lang="en-US" alt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Sản lượng kỳ thực hiện, sản lượng kỳ kế hoạch của doanh nghiệp (thường l</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à</a:t>
            </a:r>
            <a:r>
              <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các chỉ tiêu sản lượng đươc tính bằng tiền)</a:t>
            </a:r>
            <a:endPar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5544"/>
                                        </p:tgtEl>
                                        <p:attrNameLst>
                                          <p:attrName>style.visibility</p:attrName>
                                        </p:attrNameLst>
                                      </p:cBhvr>
                                      <p:to>
                                        <p:strVal val="visible"/>
                                      </p:to>
                                    </p:set>
                                    <p:animEffect transition="in" filter="randombar(horizontal)">
                                      <p:cBhvr>
                                        <p:cTn id="7" dur="500"/>
                                        <p:tgtEl>
                                          <p:spTgt spid="6554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5550"/>
                                        </p:tgtEl>
                                        <p:attrNameLst>
                                          <p:attrName>style.visibility</p:attrName>
                                        </p:attrNameLst>
                                      </p:cBhvr>
                                      <p:to>
                                        <p:strVal val="visible"/>
                                      </p:to>
                                    </p:set>
                                    <p:animEffect transition="in" filter="diamond(in)">
                                      <p:cBhvr>
                                        <p:cTn id="12" dur="500"/>
                                        <p:tgtEl>
                                          <p:spTgt spid="655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549"/>
                                        </p:tgtEl>
                                        <p:attrNameLst>
                                          <p:attrName>style.visibility</p:attrName>
                                        </p:attrNameLst>
                                      </p:cBhvr>
                                      <p:to>
                                        <p:strVal val="visible"/>
                                      </p:to>
                                    </p:set>
                                    <p:animEffect transition="in" filter="fade">
                                      <p:cBhvr>
                                        <p:cTn id="17" dur="500"/>
                                        <p:tgtEl>
                                          <p:spTgt spid="6554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5551"/>
                                        </p:tgtEl>
                                        <p:attrNameLst>
                                          <p:attrName>style.visibility</p:attrName>
                                        </p:attrNameLst>
                                      </p:cBhvr>
                                      <p:to>
                                        <p:strVal val="visible"/>
                                      </p:to>
                                    </p:set>
                                    <p:anim calcmode="lin" valueType="num">
                                      <p:cBhvr additive="base">
                                        <p:cTn id="22" dur="500" fill="hold"/>
                                        <p:tgtEl>
                                          <p:spTgt spid="65551"/>
                                        </p:tgtEl>
                                        <p:attrNameLst>
                                          <p:attrName>ppt_x</p:attrName>
                                        </p:attrNameLst>
                                      </p:cBhvr>
                                      <p:tavLst>
                                        <p:tav tm="0">
                                          <p:val>
                                            <p:strVal val="#ppt_x"/>
                                          </p:val>
                                        </p:tav>
                                        <p:tav tm="100000">
                                          <p:val>
                                            <p:strVal val="#ppt_x"/>
                                          </p:val>
                                        </p:tav>
                                      </p:tavLst>
                                    </p:anim>
                                    <p:anim calcmode="lin" valueType="num">
                                      <p:cBhvr additive="base">
                                        <p:cTn id="23" dur="500" fill="hold"/>
                                        <p:tgtEl>
                                          <p:spTgt spid="65551"/>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5545"/>
                                        </p:tgtEl>
                                        <p:attrNameLst>
                                          <p:attrName>style.visibility</p:attrName>
                                        </p:attrNameLst>
                                      </p:cBhvr>
                                      <p:to>
                                        <p:strVal val="visible"/>
                                      </p:to>
                                    </p:set>
                                    <p:anim calcmode="lin" valueType="num">
                                      <p:cBhvr additive="base">
                                        <p:cTn id="26" dur="500" fill="hold"/>
                                        <p:tgtEl>
                                          <p:spTgt spid="65545"/>
                                        </p:tgtEl>
                                        <p:attrNameLst>
                                          <p:attrName>ppt_x</p:attrName>
                                        </p:attrNameLst>
                                      </p:cBhvr>
                                      <p:tavLst>
                                        <p:tav tm="0">
                                          <p:val>
                                            <p:strVal val="#ppt_x"/>
                                          </p:val>
                                        </p:tav>
                                        <p:tav tm="100000">
                                          <p:val>
                                            <p:strVal val="#ppt_x"/>
                                          </p:val>
                                        </p:tav>
                                      </p:tavLst>
                                    </p:anim>
                                    <p:anim calcmode="lin" valueType="num">
                                      <p:cBhvr additive="base">
                                        <p:cTn id="27" dur="500" fill="hold"/>
                                        <p:tgtEl>
                                          <p:spTgt spid="6554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231"/>
                                        </p:tgtEl>
                                        <p:attrNameLst>
                                          <p:attrName>style.visibility</p:attrName>
                                        </p:attrNameLst>
                                      </p:cBhvr>
                                      <p:to>
                                        <p:strVal val="visible"/>
                                      </p:to>
                                    </p:set>
                                    <p:anim calcmode="lin" valueType="num">
                                      <p:cBhvr additive="base">
                                        <p:cTn id="30" dur="500" fill="hold"/>
                                        <p:tgtEl>
                                          <p:spTgt spid="9231"/>
                                        </p:tgtEl>
                                        <p:attrNameLst>
                                          <p:attrName>ppt_x</p:attrName>
                                        </p:attrNameLst>
                                      </p:cBhvr>
                                      <p:tavLst>
                                        <p:tav tm="0">
                                          <p:val>
                                            <p:strVal val="#ppt_x"/>
                                          </p:val>
                                        </p:tav>
                                        <p:tav tm="100000">
                                          <p:val>
                                            <p:strVal val="#ppt_x"/>
                                          </p:val>
                                        </p:tav>
                                      </p:tavLst>
                                    </p:anim>
                                    <p:anim calcmode="lin" valueType="num">
                                      <p:cBhvr additive="base">
                                        <p:cTn id="31" dur="500" fill="hold"/>
                                        <p:tgtEl>
                                          <p:spTgt spid="923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5558"/>
                                        </p:tgtEl>
                                        <p:attrNameLst>
                                          <p:attrName>style.visibility</p:attrName>
                                        </p:attrNameLst>
                                      </p:cBhvr>
                                      <p:to>
                                        <p:strVal val="visible"/>
                                      </p:to>
                                    </p:set>
                                    <p:animEffect transition="in" filter="fade">
                                      <p:cBhvr>
                                        <p:cTn id="36" dur="1000"/>
                                        <p:tgtEl>
                                          <p:spTgt spid="65558"/>
                                        </p:tgtEl>
                                      </p:cBhvr>
                                    </p:animEffect>
                                    <p:anim calcmode="lin" valueType="num">
                                      <p:cBhvr>
                                        <p:cTn id="37" dur="1000" fill="hold"/>
                                        <p:tgtEl>
                                          <p:spTgt spid="65558"/>
                                        </p:tgtEl>
                                        <p:attrNameLst>
                                          <p:attrName>ppt_x</p:attrName>
                                        </p:attrNameLst>
                                      </p:cBhvr>
                                      <p:tavLst>
                                        <p:tav tm="0">
                                          <p:val>
                                            <p:strVal val="#ppt_x"/>
                                          </p:val>
                                        </p:tav>
                                        <p:tav tm="100000">
                                          <p:val>
                                            <p:strVal val="#ppt_x"/>
                                          </p:val>
                                        </p:tav>
                                      </p:tavLst>
                                    </p:anim>
                                    <p:anim calcmode="lin" valueType="num">
                                      <p:cBhvr>
                                        <p:cTn id="38" dur="1000" fill="hold"/>
                                        <p:tgtEl>
                                          <p:spTgt spid="6555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5557"/>
                                        </p:tgtEl>
                                        <p:attrNameLst>
                                          <p:attrName>style.visibility</p:attrName>
                                        </p:attrNameLst>
                                      </p:cBhvr>
                                      <p:to>
                                        <p:strVal val="visible"/>
                                      </p:to>
                                    </p:set>
                                    <p:animEffect transition="in" filter="fade">
                                      <p:cBhvr>
                                        <p:cTn id="41" dur="1000"/>
                                        <p:tgtEl>
                                          <p:spTgt spid="65557"/>
                                        </p:tgtEl>
                                      </p:cBhvr>
                                    </p:animEffect>
                                    <p:anim calcmode="lin" valueType="num">
                                      <p:cBhvr>
                                        <p:cTn id="42" dur="1000" fill="hold"/>
                                        <p:tgtEl>
                                          <p:spTgt spid="65557"/>
                                        </p:tgtEl>
                                        <p:attrNameLst>
                                          <p:attrName>ppt_x</p:attrName>
                                        </p:attrNameLst>
                                      </p:cBhvr>
                                      <p:tavLst>
                                        <p:tav tm="0">
                                          <p:val>
                                            <p:strVal val="#ppt_x"/>
                                          </p:val>
                                        </p:tav>
                                        <p:tav tm="100000">
                                          <p:val>
                                            <p:strVal val="#ppt_x"/>
                                          </p:val>
                                        </p:tav>
                                      </p:tavLst>
                                    </p:anim>
                                    <p:anim calcmode="lin" valueType="num">
                                      <p:cBhvr>
                                        <p:cTn id="43" dur="1000" fill="hold"/>
                                        <p:tgtEl>
                                          <p:spTgt spid="6555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65561"/>
                                        </p:tgtEl>
                                        <p:attrNameLst>
                                          <p:attrName>style.visibility</p:attrName>
                                        </p:attrNameLst>
                                      </p:cBhvr>
                                      <p:to>
                                        <p:strVal val="visible"/>
                                      </p:to>
                                    </p:set>
                                    <p:animEffect transition="in" filter="wipe(down)">
                                      <p:cBhvr>
                                        <p:cTn id="48" dur="500"/>
                                        <p:tgtEl>
                                          <p:spTgt spid="65561"/>
                                        </p:tgtEl>
                                      </p:cBhvr>
                                    </p:animEffect>
                                  </p:childTnLst>
                                </p:cTn>
                              </p:par>
                              <p:par>
                                <p:cTn id="49" presetID="22" presetClass="entr" presetSubtype="4" fill="hold" nodeType="withEffect">
                                  <p:stCondLst>
                                    <p:cond delay="0"/>
                                  </p:stCondLst>
                                  <p:childTnLst>
                                    <p:set>
                                      <p:cBhvr>
                                        <p:cTn id="50" dur="1" fill="hold">
                                          <p:stCondLst>
                                            <p:cond delay="0"/>
                                          </p:stCondLst>
                                        </p:cTn>
                                        <p:tgtEl>
                                          <p:spTgt spid="9232">
                                            <p:txEl>
                                              <p:pRg st="1" end="1"/>
                                            </p:txEl>
                                          </p:spTgt>
                                        </p:tgtEl>
                                        <p:attrNameLst>
                                          <p:attrName>style.visibility</p:attrName>
                                        </p:attrNameLst>
                                      </p:cBhvr>
                                      <p:to>
                                        <p:strVal val="visible"/>
                                      </p:to>
                                    </p:set>
                                    <p:animEffect transition="in" filter="wipe(down)">
                                      <p:cBhvr>
                                        <p:cTn id="51" dur="500"/>
                                        <p:tgtEl>
                                          <p:spTgt spid="9232">
                                            <p:txEl>
                                              <p:pRg st="1" end="1"/>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65553"/>
                                        </p:tgtEl>
                                        <p:attrNameLst>
                                          <p:attrName>style.visibility</p:attrName>
                                        </p:attrNameLst>
                                      </p:cBhvr>
                                      <p:to>
                                        <p:strVal val="visible"/>
                                      </p:to>
                                    </p:set>
                                    <p:animEffect transition="in" filter="wipe(down)">
                                      <p:cBhvr>
                                        <p:cTn id="54" dur="500"/>
                                        <p:tgtEl>
                                          <p:spTgt spid="6555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0257"/>
                                        </p:tgtEl>
                                        <p:attrNameLst>
                                          <p:attrName>style.visibility</p:attrName>
                                        </p:attrNameLst>
                                      </p:cBhvr>
                                      <p:to>
                                        <p:strVal val="visible"/>
                                      </p:to>
                                    </p:set>
                                    <p:animEffect transition="in" filter="barn(inVertical)">
                                      <p:cBhvr>
                                        <p:cTn id="59" dur="500"/>
                                        <p:tgtEl>
                                          <p:spTgt spid="10257"/>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65572"/>
                                        </p:tgtEl>
                                        <p:attrNameLst>
                                          <p:attrName>style.visibility</p:attrName>
                                        </p:attrNameLst>
                                      </p:cBhvr>
                                      <p:to>
                                        <p:strVal val="visible"/>
                                      </p:to>
                                    </p:set>
                                    <p:animEffect transition="in" filter="barn(inVertical)">
                                      <p:cBhvr>
                                        <p:cTn id="64" dur="500"/>
                                        <p:tgtEl>
                                          <p:spTgt spid="65572"/>
                                        </p:tgtEl>
                                      </p:cBhvr>
                                    </p:animEffect>
                                  </p:childTnLst>
                                </p:cTn>
                              </p:par>
                              <p:par>
                                <p:cTn id="65" presetID="16" presetClass="entr" presetSubtype="21" fill="hold" nodeType="withEffect">
                                  <p:stCondLst>
                                    <p:cond delay="0"/>
                                  </p:stCondLst>
                                  <p:childTnLst>
                                    <p:set>
                                      <p:cBhvr>
                                        <p:cTn id="66" dur="1" fill="hold">
                                          <p:stCondLst>
                                            <p:cond delay="0"/>
                                          </p:stCondLst>
                                        </p:cTn>
                                        <p:tgtEl>
                                          <p:spTgt spid="65573"/>
                                        </p:tgtEl>
                                        <p:attrNameLst>
                                          <p:attrName>style.visibility</p:attrName>
                                        </p:attrNameLst>
                                      </p:cBhvr>
                                      <p:to>
                                        <p:strVal val="visible"/>
                                      </p:to>
                                    </p:set>
                                    <p:animEffect transition="in" filter="barn(inVertical)">
                                      <p:cBhvr>
                                        <p:cTn id="67" dur="500"/>
                                        <p:tgtEl>
                                          <p:spTgt spid="65573"/>
                                        </p:tgtEl>
                                      </p:cBhvr>
                                    </p:animEffect>
                                  </p:childTnLst>
                                </p:cTn>
                              </p:par>
                              <p:par>
                                <p:cTn id="68" presetID="16" presetClass="entr" presetSubtype="21" fill="hold" nodeType="withEffect">
                                  <p:stCondLst>
                                    <p:cond delay="0"/>
                                  </p:stCondLst>
                                  <p:childTnLst>
                                    <p:set>
                                      <p:cBhvr>
                                        <p:cTn id="69" dur="1" fill="hold">
                                          <p:stCondLst>
                                            <p:cond delay="0"/>
                                          </p:stCondLst>
                                        </p:cTn>
                                        <p:tgtEl>
                                          <p:spTgt spid="65579"/>
                                        </p:tgtEl>
                                        <p:attrNameLst>
                                          <p:attrName>style.visibility</p:attrName>
                                        </p:attrNameLst>
                                      </p:cBhvr>
                                      <p:to>
                                        <p:strVal val="visible"/>
                                      </p:to>
                                    </p:set>
                                    <p:animEffect transition="in" filter="barn(inVertical)">
                                      <p:cBhvr>
                                        <p:cTn id="70" dur="500"/>
                                        <p:tgtEl>
                                          <p:spTgt spid="65579"/>
                                        </p:tgtEl>
                                      </p:cBhvr>
                                    </p:animEffect>
                                  </p:childTnLst>
                                </p:cTn>
                              </p:par>
                              <p:par>
                                <p:cTn id="71" presetID="16" presetClass="entr" presetSubtype="21" fill="hold" nodeType="withEffect">
                                  <p:stCondLst>
                                    <p:cond delay="0"/>
                                  </p:stCondLst>
                                  <p:childTnLst>
                                    <p:set>
                                      <p:cBhvr>
                                        <p:cTn id="72" dur="1" fill="hold">
                                          <p:stCondLst>
                                            <p:cond delay="0"/>
                                          </p:stCondLst>
                                        </p:cTn>
                                        <p:tgtEl>
                                          <p:spTgt spid="65575"/>
                                        </p:tgtEl>
                                        <p:attrNameLst>
                                          <p:attrName>style.visibility</p:attrName>
                                        </p:attrNameLst>
                                      </p:cBhvr>
                                      <p:to>
                                        <p:strVal val="visible"/>
                                      </p:to>
                                    </p:set>
                                    <p:animEffect transition="in" filter="barn(inVertical)">
                                      <p:cBhvr>
                                        <p:cTn id="73" dur="500"/>
                                        <p:tgtEl>
                                          <p:spTgt spid="65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4" grpId="0" animBg="1"/>
      <p:bldP spid="65549" grpId="0" animBg="1"/>
      <p:bldP spid="65550" grpId="0"/>
      <p:bldP spid="65551" grpId="0"/>
      <p:bldP spid="65551" grpId="1"/>
      <p:bldP spid="65557" grpId="0" animBg="1"/>
      <p:bldP spid="65557" grpId="1" animBg="1"/>
      <p:bldP spid="65558" grpId="0"/>
      <p:bldP spid="65558" grpId="1"/>
      <p:bldP spid="65561" grpId="0"/>
      <p:bldP spid="65561" grpId="1"/>
      <p:bldP spid="65579" grpId="0"/>
      <p:bldP spid="65579" grpId="1"/>
      <p:bldP spid="9232" grpId="0" build="p"/>
      <p:bldP spid="9232" grpId="1" build="p"/>
      <p:bldP spid="10257" grpId="0"/>
      <p:bldP spid="1025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EAF8C5-5914-D8A1-DDD6-89C8403B4CA5}"/>
              </a:ext>
            </a:extLst>
          </p:cNvPr>
          <p:cNvSpPr txBox="1"/>
          <p:nvPr/>
        </p:nvSpPr>
        <p:spPr>
          <a:xfrm>
            <a:off x="1589315" y="806892"/>
            <a:ext cx="9622972" cy="1169551"/>
          </a:xfrm>
          <a:prstGeom prst="rect">
            <a:avLst/>
          </a:prstGeom>
          <a:noFill/>
        </p:spPr>
        <p:txBody>
          <a:bodyPr wrap="square">
            <a:spAutoFit/>
          </a:bodyPr>
          <a:lstStyle/>
          <a:p>
            <a:pPr algn="just">
              <a:spcBef>
                <a:spcPts val="600"/>
              </a:spcBef>
              <a:buNone/>
            </a:pPr>
            <a:r>
              <a:rPr lang="vi-VN" sz="2000" b="1" dirty="0">
                <a:effectLst/>
                <a:latin typeface="+mj-lt"/>
                <a:ea typeface="Times New Roman" panose="02020603050405020304" pitchFamily="18" charset="0"/>
                <a:cs typeface="Times New Roman" panose="02020603050405020304" pitchFamily="18" charset="0"/>
              </a:rPr>
              <a:t>4. Tổng hợp Thống kê</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b="1" dirty="0">
                <a:effectLst/>
                <a:latin typeface="+mj-lt"/>
                <a:ea typeface="Times New Roman" panose="02020603050405020304" pitchFamily="18" charset="0"/>
                <a:cs typeface="Times New Roman" panose="02020603050405020304" pitchFamily="18" charset="0"/>
              </a:rPr>
              <a:t>4.1. Khái niệm và nhiệm vụ của tổng hợp thống kê</a:t>
            </a:r>
            <a:endParaRPr lang="en-US" sz="2000" dirty="0">
              <a:effectLst/>
              <a:latin typeface="+mj-lt"/>
              <a:ea typeface="Times New Roman" panose="02020603050405020304" pitchFamily="18" charset="0"/>
              <a:cs typeface="Times New Roman" panose="02020603050405020304" pitchFamily="18" charset="0"/>
            </a:endParaRPr>
          </a:p>
          <a:p>
            <a:pPr indent="177800"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4.1.1. Khái niệm</a:t>
            </a:r>
            <a:r>
              <a:rPr lang="vi-VN" sz="2000" spc="20" dirty="0">
                <a:effectLst/>
                <a:latin typeface="+mj-lt"/>
                <a:ea typeface="Times New Roman" panose="02020603050405020304" pitchFamily="18" charset="0"/>
                <a:cs typeface="Times New Roman" panose="02020603050405020304" pitchFamily="18" charset="0"/>
              </a:rPr>
              <a:t> </a:t>
            </a:r>
            <a:endParaRPr lang="en-US" sz="2000" dirty="0">
              <a:effectLst/>
              <a:latin typeface="+mj-lt"/>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57E3B23-80A4-6293-AD29-8FFC26A95CCA}"/>
              </a:ext>
            </a:extLst>
          </p:cNvPr>
          <p:cNvSpPr txBox="1"/>
          <p:nvPr/>
        </p:nvSpPr>
        <p:spPr>
          <a:xfrm>
            <a:off x="1698171" y="2307809"/>
            <a:ext cx="8414657" cy="1323439"/>
          </a:xfrm>
          <a:prstGeom prst="rect">
            <a:avLst/>
          </a:prstGeom>
          <a:noFill/>
        </p:spPr>
        <p:txBody>
          <a:bodyPr wrap="square">
            <a:spAutoFit/>
          </a:bodyPr>
          <a:lstStyle/>
          <a:p>
            <a:pPr indent="177800" algn="just">
              <a:spcBef>
                <a:spcPts val="600"/>
              </a:spcBef>
              <a:buNone/>
            </a:pPr>
            <a:r>
              <a:rPr lang="en-US" sz="2000" spc="2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000" spc="2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ổng hợp thống kê là tiến hành tập trung chỉnh lý và hệ thống hoá một cách khoa học các tài liệu thu thập được trong điều tra thống kê, nhằm làm cho các đặc trưng riêng biệt của hiện tượng nghiên cứu chuyển thành đặc trưng chung của toàn bộ tổng thể nghiên cứu.</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9516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9"/>
          <p:cNvGrpSpPr/>
          <p:nvPr/>
        </p:nvGrpSpPr>
        <p:grpSpPr>
          <a:xfrm>
            <a:off x="3287714" y="1058863"/>
            <a:ext cx="2663825" cy="1047750"/>
            <a:chOff x="1110" y="2656"/>
            <a:chExt cx="1549" cy="1351"/>
          </a:xfrm>
        </p:grpSpPr>
        <p:sp>
          <p:nvSpPr>
            <p:cNvPr id="8212"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8213"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8214"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6147" name="TextBox 7"/>
          <p:cNvSpPr txBox="1"/>
          <p:nvPr/>
        </p:nvSpPr>
        <p:spPr>
          <a:xfrm>
            <a:off x="3759201" y="1262064"/>
            <a:ext cx="1744663" cy="523875"/>
          </a:xfrm>
          <a:prstGeom prst="rect">
            <a:avLst/>
          </a:prstGeom>
          <a:noFill/>
          <a:ln w="9525">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Ưu điểm</a:t>
            </a:r>
            <a:endParaRPr kumimoji="0" lang="en-US"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39"/>
          <p:cNvGrpSpPr/>
          <p:nvPr/>
        </p:nvGrpSpPr>
        <p:grpSpPr>
          <a:xfrm>
            <a:off x="7078663" y="987425"/>
            <a:ext cx="2736850" cy="1073150"/>
            <a:chOff x="1110" y="2656"/>
            <a:chExt cx="1549" cy="1351"/>
          </a:xfrm>
        </p:grpSpPr>
        <p:sp>
          <p:nvSpPr>
            <p:cNvPr id="8209"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8210"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8211"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6149" name="TextBox 12"/>
          <p:cNvSpPr txBox="1"/>
          <p:nvPr/>
        </p:nvSpPr>
        <p:spPr>
          <a:xfrm>
            <a:off x="7553325" y="1211264"/>
            <a:ext cx="2552700" cy="523875"/>
          </a:xfrm>
          <a:prstGeom prst="rect">
            <a:avLst/>
          </a:prstGeom>
          <a:noFill/>
          <a:ln w="9525">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Nhược điểm</a:t>
            </a:r>
            <a:endParaRPr kumimoji="0" lang="en-US"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4" name="AutoShape 13"/>
          <p:cNvSpPr/>
          <p:nvPr/>
        </p:nvSpPr>
        <p:spPr>
          <a:xfrm>
            <a:off x="3295650" y="39036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151" name="TextBox 14"/>
          <p:cNvSpPr txBox="1"/>
          <p:nvPr/>
        </p:nvSpPr>
        <p:spPr>
          <a:xfrm>
            <a:off x="3375025" y="3878264"/>
            <a:ext cx="2166938" cy="523875"/>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Dễ tính toán</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8" name="AutoShape 13"/>
          <p:cNvSpPr/>
          <p:nvPr/>
        </p:nvSpPr>
        <p:spPr>
          <a:xfrm>
            <a:off x="6621463" y="2654301"/>
            <a:ext cx="3649662" cy="1350963"/>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153" name="TextBox 18"/>
          <p:cNvSpPr txBox="1"/>
          <p:nvPr/>
        </p:nvSpPr>
        <p:spPr>
          <a:xfrm>
            <a:off x="7058025" y="2855914"/>
            <a:ext cx="3505200" cy="954087"/>
          </a:xfrm>
          <a:prstGeom prst="rect">
            <a:avLst/>
          </a:prstGeom>
          <a:noFill/>
          <a:ln w="9525">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Chỉ cho thấy được chênh lệch thực tế  </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AutoShape 13"/>
          <p:cNvSpPr/>
          <p:nvPr/>
        </p:nvSpPr>
        <p:spPr>
          <a:xfrm>
            <a:off x="3275013" y="28241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155" name="TextBox 20"/>
          <p:cNvSpPr txBox="1"/>
          <p:nvPr/>
        </p:nvSpPr>
        <p:spPr>
          <a:xfrm>
            <a:off x="3319464" y="2824164"/>
            <a:ext cx="1730375" cy="522287"/>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Đơn giản</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2" name="AutoShape 13"/>
          <p:cNvSpPr/>
          <p:nvPr/>
        </p:nvSpPr>
        <p:spPr>
          <a:xfrm>
            <a:off x="3295650" y="49831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157" name="TextBox 22"/>
          <p:cNvSpPr txBox="1"/>
          <p:nvPr/>
        </p:nvSpPr>
        <p:spPr>
          <a:xfrm>
            <a:off x="3309938" y="4962525"/>
            <a:ext cx="2227262" cy="522288"/>
          </a:xfrm>
          <a:prstGeom prst="rect">
            <a:avLst/>
          </a:prstGeom>
          <a:noFill/>
          <a:ln w="9525">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Dễ phân tích</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4" name="AutoShape 13"/>
          <p:cNvSpPr/>
          <p:nvPr/>
        </p:nvSpPr>
        <p:spPr>
          <a:xfrm>
            <a:off x="6621463" y="4283076"/>
            <a:ext cx="3649662" cy="1738313"/>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6159" name="TextBox 24"/>
          <p:cNvSpPr txBox="1"/>
          <p:nvPr/>
        </p:nvSpPr>
        <p:spPr>
          <a:xfrm>
            <a:off x="6889750" y="4346575"/>
            <a:ext cx="3505200" cy="1384300"/>
          </a:xfrm>
          <a:prstGeom prst="rect">
            <a:avLst/>
          </a:prstGeom>
          <a:noFill/>
          <a:ln w="9525">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Không cho thấy hiệu quả kinh tế của doanh nghiêp </a:t>
            </a:r>
            <a:endPar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208" name="Rectangle 5"/>
          <p:cNvSpPr/>
          <p:nvPr/>
        </p:nvSpPr>
        <p:spPr>
          <a:xfrm>
            <a:off x="2398591" y="209033"/>
            <a:ext cx="6731000" cy="461665"/>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t-BR" alt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3.3.1. Phương pháp giản đơn</a:t>
            </a:r>
            <a:endParaRPr kumimoji="0" lang="en-US" altLang="en-US" sz="24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barn(inVertical)">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155"/>
                                        </p:tgtEl>
                                        <p:attrNameLst>
                                          <p:attrName>style.visibility</p:attrName>
                                        </p:attrNameLst>
                                      </p:cBhvr>
                                      <p:to>
                                        <p:strVal val="visible"/>
                                      </p:to>
                                    </p:set>
                                    <p:anim calcmode="lin" valueType="num">
                                      <p:cBhvr additive="base">
                                        <p:cTn id="15" dur="500" fill="hold"/>
                                        <p:tgtEl>
                                          <p:spTgt spid="6155"/>
                                        </p:tgtEl>
                                        <p:attrNameLst>
                                          <p:attrName>ppt_x</p:attrName>
                                        </p:attrNameLst>
                                      </p:cBhvr>
                                      <p:tavLst>
                                        <p:tav tm="0">
                                          <p:val>
                                            <p:strVal val="#ppt_x"/>
                                          </p:val>
                                        </p:tav>
                                        <p:tav tm="100000">
                                          <p:val>
                                            <p:strVal val="#ppt_x"/>
                                          </p:val>
                                        </p:tav>
                                      </p:tavLst>
                                    </p:anim>
                                    <p:anim calcmode="lin" valueType="num">
                                      <p:cBhvr additive="base">
                                        <p:cTn id="16" dur="500" fill="hold"/>
                                        <p:tgtEl>
                                          <p:spTgt spid="615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151"/>
                                        </p:tgtEl>
                                        <p:attrNameLst>
                                          <p:attrName>style.visibility</p:attrName>
                                        </p:attrNameLst>
                                      </p:cBhvr>
                                      <p:to>
                                        <p:strVal val="visible"/>
                                      </p:to>
                                    </p:set>
                                    <p:animEffect transition="in" filter="barn(inVertical)">
                                      <p:cBhvr>
                                        <p:cTn id="25" dur="500"/>
                                        <p:tgtEl>
                                          <p:spTgt spid="6151"/>
                                        </p:tgtEl>
                                      </p:cBhvr>
                                    </p:animEffect>
                                  </p:childTnLst>
                                </p:cTn>
                              </p:par>
                              <p:par>
                                <p:cTn id="26" presetID="16" presetClass="entr" presetSubtype="2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157"/>
                                        </p:tgtEl>
                                        <p:attrNameLst>
                                          <p:attrName>style.visibility</p:attrName>
                                        </p:attrNameLst>
                                      </p:cBhvr>
                                      <p:to>
                                        <p:strVal val="visible"/>
                                      </p:to>
                                    </p:set>
                                    <p:animEffect transition="in" filter="barn(inVertical)">
                                      <p:cBhvr>
                                        <p:cTn id="33" dur="500"/>
                                        <p:tgtEl>
                                          <p:spTgt spid="6157"/>
                                        </p:tgtEl>
                                      </p:cBhvr>
                                    </p:animEffect>
                                  </p:childTnLst>
                                </p:cTn>
                              </p:par>
                              <p:par>
                                <p:cTn id="34" presetID="16" presetClass="entr" presetSubtype="21"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barn(inVertical)">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6149"/>
                                        </p:tgtEl>
                                        <p:attrNameLst>
                                          <p:attrName>style.visibility</p:attrName>
                                        </p:attrNameLst>
                                      </p:cBhvr>
                                      <p:to>
                                        <p:strVal val="visible"/>
                                      </p:to>
                                    </p:set>
                                    <p:animEffect transition="in" filter="barn(inVertical)">
                                      <p:cBhvr>
                                        <p:cTn id="41" dur="500"/>
                                        <p:tgtEl>
                                          <p:spTgt spid="6149"/>
                                        </p:tgtEl>
                                      </p:cBhvr>
                                    </p:animEffect>
                                  </p:childTnLst>
                                </p:cTn>
                              </p:par>
                              <p:par>
                                <p:cTn id="42" presetID="16" presetClass="entr" presetSubtype="21"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6153"/>
                                        </p:tgtEl>
                                        <p:attrNameLst>
                                          <p:attrName>style.visibility</p:attrName>
                                        </p:attrNameLst>
                                      </p:cBhvr>
                                      <p:to>
                                        <p:strVal val="visible"/>
                                      </p:to>
                                    </p:set>
                                    <p:animEffect transition="in" filter="barn(inVertical)">
                                      <p:cBhvr>
                                        <p:cTn id="49" dur="500"/>
                                        <p:tgtEl>
                                          <p:spTgt spid="6153"/>
                                        </p:tgtEl>
                                      </p:cBhvr>
                                    </p:animEffect>
                                  </p:childTnLst>
                                </p:cTn>
                              </p:par>
                              <p:par>
                                <p:cTn id="50" presetID="16" presetClass="entr" presetSubtype="21" fill="hold"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6159"/>
                                        </p:tgtEl>
                                        <p:attrNameLst>
                                          <p:attrName>style.visibility</p:attrName>
                                        </p:attrNameLst>
                                      </p:cBhvr>
                                      <p:to>
                                        <p:strVal val="visible"/>
                                      </p:to>
                                    </p:set>
                                    <p:animEffect transition="in" filter="barn(inVertical)">
                                      <p:cBhvr>
                                        <p:cTn id="57" dur="500"/>
                                        <p:tgtEl>
                                          <p:spTgt spid="6159"/>
                                        </p:tgtEl>
                                      </p:cBhvr>
                                    </p:animEffect>
                                  </p:childTnLst>
                                </p:cTn>
                              </p:par>
                              <p:par>
                                <p:cTn id="58" presetID="16" presetClass="entr" presetSubtype="21"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9" grpId="0"/>
      <p:bldP spid="14" grpId="0" animBg="1"/>
      <p:bldP spid="6151" grpId="0"/>
      <p:bldP spid="18" grpId="0" animBg="1"/>
      <p:bldP spid="6153" grpId="0"/>
      <p:bldP spid="20" grpId="0" animBg="1"/>
      <p:bldP spid="6155" grpId="0"/>
      <p:bldP spid="22" grpId="0" animBg="1"/>
      <p:bldP spid="6157" grpId="0"/>
      <p:bldP spid="24" grpId="0" animBg="1"/>
      <p:bldP spid="6159"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60E5F7A-4EE4-51A8-910D-900032481AD3}"/>
              </a:ext>
            </a:extLst>
          </p:cNvPr>
          <p:cNvSpPr txBox="1"/>
          <p:nvPr/>
        </p:nvSpPr>
        <p:spPr>
          <a:xfrm>
            <a:off x="968829" y="591979"/>
            <a:ext cx="1029788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CHƯƠNG 7 : THỐNG KÊ GIÁ THÀNH SẢN PHẨM TRONG CÁC DOANH NGHIỆP SẢN XUẤT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9" name="TextBox 8">
            <a:extLst>
              <a:ext uri="{FF2B5EF4-FFF2-40B4-BE49-F238E27FC236}">
                <a16:creationId xmlns:a16="http://schemas.microsoft.com/office/drawing/2014/main" id="{F6286A87-F96E-1D0E-254A-25DEB6B72B03}"/>
              </a:ext>
            </a:extLst>
          </p:cNvPr>
          <p:cNvSpPr txBox="1"/>
          <p:nvPr/>
        </p:nvSpPr>
        <p:spPr>
          <a:xfrm>
            <a:off x="1110342" y="1905506"/>
            <a:ext cx="10406744" cy="235449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fr-FR" sz="22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fr-FR" sz="22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bản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chất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của</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1.1.1.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niệm</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Chi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là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hao</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lao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sống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lao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hoá</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đã</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ra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tiến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hành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hoạt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kinh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doanh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trong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thời</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kỳ</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biểu</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hiện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bằng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tiền</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nó</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xác</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theo</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công</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fr-FR" sz="22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thức</a:t>
            </a:r>
            <a:r>
              <a:rPr kumimoji="0" lang="fr-FR"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pic>
        <p:nvPicPr>
          <p:cNvPr id="11" name="Picture 10">
            <a:extLst>
              <a:ext uri="{FF2B5EF4-FFF2-40B4-BE49-F238E27FC236}">
                <a16:creationId xmlns:a16="http://schemas.microsoft.com/office/drawing/2014/main" id="{E42E3C33-B094-434E-DF72-66FE48249F49}"/>
              </a:ext>
            </a:extLst>
          </p:cNvPr>
          <p:cNvPicPr>
            <a:picLocks noChangeAspect="1"/>
          </p:cNvPicPr>
          <p:nvPr/>
        </p:nvPicPr>
        <p:blipFill>
          <a:blip r:embed="rId2"/>
          <a:stretch>
            <a:fillRect/>
          </a:stretch>
        </p:blipFill>
        <p:spPr>
          <a:xfrm>
            <a:off x="2625743" y="4581687"/>
            <a:ext cx="8557700" cy="1917083"/>
          </a:xfrm>
          <a:prstGeom prst="rect">
            <a:avLst/>
          </a:prstGeom>
        </p:spPr>
      </p:pic>
    </p:spTree>
    <p:extLst>
      <p:ext uri="{BB962C8B-B14F-4D97-AF65-F5344CB8AC3E}">
        <p14:creationId xmlns:p14="http://schemas.microsoft.com/office/powerpoint/2010/main" val="15317104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6A9A7-008B-70C2-5400-218B9C0D27A8}"/>
              </a:ext>
            </a:extLst>
          </p:cNvPr>
          <p:cNvSpPr txBox="1"/>
          <p:nvPr/>
        </p:nvSpPr>
        <p:spPr>
          <a:xfrm>
            <a:off x="740229" y="197346"/>
            <a:ext cx="10885714" cy="48320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1.1.2. Bản chất của chi phí</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Bất kỳ doanh nghiệp nào để tiến hành sản xuất kinh doanh phải có đủ 3 yếu tố cơ bản đó là: Tư liệu lao động, đối tượng lao động và sức lao động. Quá trình sản xuất chính là quá trình kết hợp 3 yếu tố đó để tạo ra giá trị sử dụng mới đó là các loại sản phẩm, lao vụ và dịch vụ. Sự tiêu hao các yếu tố này trong quá trình sản xuất kinh doanh đã tạo ra các chi phí tương ứng đó là các chi phí về tư liệu lao động, chi phí về đối tượng lao động, và chi phí về sức lao động. Tuy nhiên, các chi phí phát sinh trong DN bao gồm 2 loại: các chi phí bỏ ra để tạo nên một giá trị sử dụng nào đó cũng như thực hiện giá trị này và các chi phí không liên quan đến việc tạo ra giá trị sử dụng.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Song, trong nền kinh tế thị trường hiện nay ở nước ta, các doanh nghiệp trong quá trình hoạt động sản xuất kinh doanh ngoài các hao phí về lao động sống và lao động vật hoá để tồn tại và phát triển, DN còn phải bỏ ra rất nhiều các khoản chi phí khác, các khoản chi phí đó có thể là một bộ phận giá trị mới do DN sáng tạo ra và cũng có khoản chi phí đôi khi rất khó xác định chính xác là hao phí về lao động sống hay hao phí về lao động vật hoá. </a:t>
            </a:r>
          </a:p>
        </p:txBody>
      </p:sp>
    </p:spTree>
    <p:extLst>
      <p:ext uri="{BB962C8B-B14F-4D97-AF65-F5344CB8AC3E}">
        <p14:creationId xmlns:p14="http://schemas.microsoft.com/office/powerpoint/2010/main" val="38425652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CD5DDB-FAAB-D39B-0D69-162393C19DB8}"/>
              </a:ext>
            </a:extLst>
          </p:cNvPr>
          <p:cNvSpPr txBox="1"/>
          <p:nvPr/>
        </p:nvSpPr>
        <p:spPr>
          <a:xfrm>
            <a:off x="794657" y="1028343"/>
            <a:ext cx="10602686" cy="38164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Nếu căn cứ vào bản chất của chi phí như trên đã phân tích, ta thấy chi phí của DN bao gồm: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Chi phí hoạt động sản xuất kinh doanh: Là những chi phí liên quan đến hoạt động sản xuất kinh doanh của DN bao gồm: chi phí sản xuất và chế tạo sản phẩm, chi phí quản lý chung, chi phí mua, bán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Chi phí tài chính: Là những khoản chi phí liên quan đến hoạt động về vốn như chi phí về lãi vay, các khoản chiết khấu bán hàng.....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Chi phí khác: Là chi phí do các sự kiện hay các nghiệp vụ khác biệt với hoạt động thông thường như: các chi phí tổn thất bất thường, tiền phạt, đền bù.....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Như vây, chi phí sản xuất là toàn bộ các hao phí về lao động sống, lao động vật hoá và các chi phí cần thiết khác mà DN đã bỏ ra trong kỳ dùng vào sản xuất sản phẩm được biểu hiện bằng tiền</a:t>
            </a:r>
          </a:p>
        </p:txBody>
      </p:sp>
    </p:spTree>
    <p:extLst>
      <p:ext uri="{BB962C8B-B14F-4D97-AF65-F5344CB8AC3E}">
        <p14:creationId xmlns:p14="http://schemas.microsoft.com/office/powerpoint/2010/main" val="36643356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53FD0B-6BD8-B893-F94E-AA25CFAA11F1}"/>
              </a:ext>
            </a:extLst>
          </p:cNvPr>
          <p:cNvSpPr txBox="1"/>
          <p:nvPr/>
        </p:nvSpPr>
        <p:spPr>
          <a:xfrm>
            <a:off x="1132113" y="382526"/>
            <a:ext cx="6096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1.2. Các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loại</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400" b="1"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400" b="1"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8" name="TextBox 7">
            <a:extLst>
              <a:ext uri="{FF2B5EF4-FFF2-40B4-BE49-F238E27FC236}">
                <a16:creationId xmlns:a16="http://schemas.microsoft.com/office/drawing/2014/main" id="{807F3830-E53D-0A0A-5F2D-E1FC1AC34622}"/>
              </a:ext>
            </a:extLst>
          </p:cNvPr>
          <p:cNvSpPr txBox="1"/>
          <p:nvPr/>
        </p:nvSpPr>
        <p:spPr>
          <a:xfrm>
            <a:off x="1132113" y="1054029"/>
            <a:ext cx="956854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niệm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niệm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2.1.1.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niệm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11" name="TextBox 10">
            <a:extLst>
              <a:ext uri="{FF2B5EF4-FFF2-40B4-BE49-F238E27FC236}">
                <a16:creationId xmlns:a16="http://schemas.microsoft.com/office/drawing/2014/main" id="{28A99B29-8A15-60A0-6950-3A0E95053279}"/>
              </a:ext>
            </a:extLst>
          </p:cNvPr>
          <p:cNvSpPr txBox="1"/>
          <p:nvPr/>
        </p:nvSpPr>
        <p:spPr>
          <a:xfrm>
            <a:off x="1273627" y="2412384"/>
            <a:ext cx="9829801" cy="1400383"/>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toàn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bộ</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mn-cs"/>
              </a:rPr>
              <a:t>lao</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ea typeface="Batang" panose="02030600000101010101" pitchFamily="18" charset="-127"/>
                <a:cs typeface="+mn-cs"/>
              </a:rPr>
              <a:t>sống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hao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về</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lao</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động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hoá</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các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chi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phí</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được</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dùng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để</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xuất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và</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tiêu</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thụ</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đơn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vị</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hay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một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khối</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lượng</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sản</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phẩm</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nhất</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0"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định</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Như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vậy</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ta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có</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thể</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khái</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quát</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giá</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 </a:t>
            </a:r>
            <a:r>
              <a:rPr kumimoji="0" lang="en-US" sz="2000" b="0" i="0" u="none" strike="noStrike" kern="1200" cap="none" spc="-5" normalizeH="0" baseline="0" noProof="0" dirty="0" err="1">
                <a:ln>
                  <a:noFill/>
                </a:ln>
                <a:solidFill>
                  <a:srgbClr val="333333"/>
                </a:solidFill>
                <a:effectLst/>
                <a:uLnTx/>
                <a:uFillTx/>
                <a:latin typeface="Times New Roman" panose="02020603050405020304" pitchFamily="18" charset="0"/>
                <a:ea typeface="Batang" panose="02030600000101010101" pitchFamily="18" charset="-127"/>
                <a:cs typeface="+mn-cs"/>
              </a:rPr>
              <a:t>thành</a:t>
            </a:r>
            <a:r>
              <a:rPr kumimoji="0" lang="en-US" sz="2000" b="0" i="0" u="none" strike="noStrike" kern="1200" cap="none" spc="-5"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pic>
        <p:nvPicPr>
          <p:cNvPr id="13" name="Picture 12">
            <a:extLst>
              <a:ext uri="{FF2B5EF4-FFF2-40B4-BE49-F238E27FC236}">
                <a16:creationId xmlns:a16="http://schemas.microsoft.com/office/drawing/2014/main" id="{DA62C0DE-98FA-69A1-2B04-AB7510F9555C}"/>
              </a:ext>
            </a:extLst>
          </p:cNvPr>
          <p:cNvPicPr>
            <a:picLocks noChangeAspect="1"/>
          </p:cNvPicPr>
          <p:nvPr/>
        </p:nvPicPr>
        <p:blipFill>
          <a:blip r:embed="rId2"/>
          <a:stretch>
            <a:fillRect/>
          </a:stretch>
        </p:blipFill>
        <p:spPr>
          <a:xfrm>
            <a:off x="2103228" y="3970793"/>
            <a:ext cx="8228651" cy="2582407"/>
          </a:xfrm>
          <a:prstGeom prst="rect">
            <a:avLst/>
          </a:prstGeom>
        </p:spPr>
      </p:pic>
    </p:spTree>
    <p:extLst>
      <p:ext uri="{BB962C8B-B14F-4D97-AF65-F5344CB8AC3E}">
        <p14:creationId xmlns:p14="http://schemas.microsoft.com/office/powerpoint/2010/main" val="24706364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95F449-60FF-6AFB-2262-DB8CB103DDB7}"/>
              </a:ext>
            </a:extLst>
          </p:cNvPr>
          <p:cNvSpPr txBox="1"/>
          <p:nvPr/>
        </p:nvSpPr>
        <p:spPr>
          <a:xfrm>
            <a:off x="1045026" y="864298"/>
            <a:ext cx="6945087"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l-PL" sz="24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2.1.2. Bản chất của giá thành sản phẩm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8" name="TextBox 7">
            <a:extLst>
              <a:ext uri="{FF2B5EF4-FFF2-40B4-BE49-F238E27FC236}">
                <a16:creationId xmlns:a16="http://schemas.microsoft.com/office/drawing/2014/main" id="{BBA68E57-A960-99F0-8DE7-6777844E19C6}"/>
              </a:ext>
            </a:extLst>
          </p:cNvPr>
          <p:cNvSpPr txBox="1"/>
          <p:nvPr/>
        </p:nvSpPr>
        <p:spPr>
          <a:xfrm>
            <a:off x="1045027" y="1568071"/>
            <a:ext cx="9339943" cy="43088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l-PL"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2.2. Các loại giá thành sản phẩm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0" name="TextBox 9">
            <a:extLst>
              <a:ext uri="{FF2B5EF4-FFF2-40B4-BE49-F238E27FC236}">
                <a16:creationId xmlns:a16="http://schemas.microsoft.com/office/drawing/2014/main" id="{27F7A80A-6A86-41D0-09E0-ED0C851DA041}"/>
              </a:ext>
            </a:extLst>
          </p:cNvPr>
          <p:cNvSpPr txBox="1"/>
          <p:nvPr/>
        </p:nvSpPr>
        <p:spPr>
          <a:xfrm>
            <a:off x="1045028" y="2201186"/>
            <a:ext cx="904602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Phân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tích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7309D2C7-F43C-D3BA-4998-654CBF7C67B6}"/>
              </a:ext>
            </a:extLst>
          </p:cNvPr>
          <p:cNvSpPr txBox="1"/>
          <p:nvPr/>
        </p:nvSpPr>
        <p:spPr>
          <a:xfrm>
            <a:off x="1045028" y="2977260"/>
            <a:ext cx="9046029" cy="43088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pl-PL" sz="2200" b="0" i="0" u="none" strike="noStrike" kern="1200" cap="none" spc="0" normalizeH="0" baseline="0" noProof="0" dirty="0">
                <a:ln>
                  <a:noFill/>
                </a:ln>
                <a:solidFill>
                  <a:srgbClr val="333333"/>
                </a:solidFill>
                <a:effectLst/>
                <a:uLnTx/>
                <a:uFillTx/>
                <a:latin typeface="Times New Roman" panose="02020603050405020304" pitchFamily="18" charset="0"/>
                <a:ea typeface="Batang" panose="02030600000101010101" pitchFamily="18" charset="-127"/>
                <a:cs typeface="+mn-cs"/>
              </a:rPr>
              <a:t>3.1. Thống kê tình hình thực hiện kế hoạch giá thành sản phẩm so sánh được</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Batang" panose="02030600000101010101" pitchFamily="18" charset="-127"/>
              <a:cs typeface="+mn-cs"/>
            </a:endParaRPr>
          </a:p>
        </p:txBody>
      </p:sp>
      <p:sp>
        <p:nvSpPr>
          <p:cNvPr id="16" name="TextBox 15">
            <a:extLst>
              <a:ext uri="{FF2B5EF4-FFF2-40B4-BE49-F238E27FC236}">
                <a16:creationId xmlns:a16="http://schemas.microsoft.com/office/drawing/2014/main" id="{83977A64-3157-61C3-299B-EB84869D5A29}"/>
              </a:ext>
            </a:extLst>
          </p:cNvPr>
          <p:cNvSpPr txBox="1"/>
          <p:nvPr/>
        </p:nvSpPr>
        <p:spPr>
          <a:xfrm>
            <a:off x="1045028" y="3795041"/>
            <a:ext cx="1010194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3.1.1. Thống kê tình hình thực hiện kế hoạch giá thành đối với một loại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Chỉ số giá thành kế hoạch: So sánh mức kế hoạch đề ra với mức thực tế đạt được của kỳ trước dùng làm gốc so sánh:</a:t>
            </a:r>
          </a:p>
        </p:txBody>
      </p:sp>
    </p:spTree>
    <p:extLst>
      <p:ext uri="{BB962C8B-B14F-4D97-AF65-F5344CB8AC3E}">
        <p14:creationId xmlns:p14="http://schemas.microsoft.com/office/powerpoint/2010/main" val="29390076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1079CD-9420-681C-FACD-959B5C9D201D}"/>
              </a:ext>
            </a:extLst>
          </p:cNvPr>
          <p:cNvSpPr txBox="1"/>
          <p:nvPr/>
        </p:nvSpPr>
        <p:spPr>
          <a:xfrm>
            <a:off x="1012371" y="623892"/>
            <a:ext cx="925285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3.1.2.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hoạch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77EAE820-98B6-6C88-121B-81E1D1F5B91E}"/>
              </a:ext>
            </a:extLst>
          </p:cNvPr>
          <p:cNvPicPr>
            <a:picLocks noChangeAspect="1"/>
          </p:cNvPicPr>
          <p:nvPr/>
        </p:nvPicPr>
        <p:blipFill>
          <a:blip r:embed="rId2"/>
          <a:stretch>
            <a:fillRect/>
          </a:stretch>
        </p:blipFill>
        <p:spPr>
          <a:xfrm>
            <a:off x="1112629" y="1643741"/>
            <a:ext cx="9252858" cy="4511273"/>
          </a:xfrm>
          <a:prstGeom prst="rect">
            <a:avLst/>
          </a:prstGeom>
        </p:spPr>
      </p:pic>
    </p:spTree>
    <p:extLst>
      <p:ext uri="{BB962C8B-B14F-4D97-AF65-F5344CB8AC3E}">
        <p14:creationId xmlns:p14="http://schemas.microsoft.com/office/powerpoint/2010/main" val="23673265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CFBBD7-BB9D-54F7-C926-D9A13D0C2FD5}"/>
              </a:ext>
            </a:extLst>
          </p:cNvPr>
          <p:cNvSpPr txBox="1"/>
          <p:nvPr/>
        </p:nvSpPr>
        <p:spPr>
          <a:xfrm>
            <a:off x="478971" y="489858"/>
            <a:ext cx="11353800" cy="37856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3.2. Phân tích sự biến động của tổng giá thành theo giá đơn vị và sản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Với mục tiêu tối đa hoá lợi nhuận, các doanh nghiệp phải phấn đấu hạ giá thành sản phẩm. Muốn hạ giá thành sản phẩm các nhà quản trị doanh nghiệp cần phải biết được các nguyên nhân gây ra sự biến động của giá thành từ đó đưa ra các biện pháp quản lý cụ thể. Để tìm hiểu các nguyên nhân làm tổng giá thành thay đổi. Thống kê thường dùng các hệ thống chỉ số khác nhau để phân tích sự biến động của tổng giá thành.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Từ phương trình kinh tế: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Tổng 	            =      Giá thành đơn vị    </a:t>
            </a: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x</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Số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giá thành		</a:t>
            </a: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sản phẩm		 sản phẩm (i)</a:t>
            </a:r>
          </a:p>
        </p:txBody>
      </p:sp>
    </p:spTree>
    <p:extLst>
      <p:ext uri="{BB962C8B-B14F-4D97-AF65-F5344CB8AC3E}">
        <p14:creationId xmlns:p14="http://schemas.microsoft.com/office/powerpoint/2010/main" val="18873257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C8C98B-703F-F6F1-57C4-1E000CF7B032}"/>
              </a:ext>
            </a:extLst>
          </p:cNvPr>
          <p:cNvPicPr>
            <a:picLocks noChangeAspect="1"/>
          </p:cNvPicPr>
          <p:nvPr/>
        </p:nvPicPr>
        <p:blipFill>
          <a:blip r:embed="rId2"/>
          <a:stretch>
            <a:fillRect/>
          </a:stretch>
        </p:blipFill>
        <p:spPr>
          <a:xfrm>
            <a:off x="1386576" y="740229"/>
            <a:ext cx="9923681" cy="3297392"/>
          </a:xfrm>
          <a:prstGeom prst="rect">
            <a:avLst/>
          </a:prstGeom>
        </p:spPr>
      </p:pic>
    </p:spTree>
    <p:extLst>
      <p:ext uri="{BB962C8B-B14F-4D97-AF65-F5344CB8AC3E}">
        <p14:creationId xmlns:p14="http://schemas.microsoft.com/office/powerpoint/2010/main" val="31204862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52042B-6857-1A74-CB32-1AEA5F28F8C3}"/>
              </a:ext>
            </a:extLst>
          </p:cNvPr>
          <p:cNvPicPr>
            <a:picLocks noChangeAspect="1"/>
          </p:cNvPicPr>
          <p:nvPr/>
        </p:nvPicPr>
        <p:blipFill>
          <a:blip r:embed="rId2"/>
          <a:stretch>
            <a:fillRect/>
          </a:stretch>
        </p:blipFill>
        <p:spPr>
          <a:xfrm>
            <a:off x="1120972" y="936171"/>
            <a:ext cx="10374342" cy="3509083"/>
          </a:xfrm>
          <a:prstGeom prst="rect">
            <a:avLst/>
          </a:prstGeom>
        </p:spPr>
      </p:pic>
    </p:spTree>
    <p:extLst>
      <p:ext uri="{BB962C8B-B14F-4D97-AF65-F5344CB8AC3E}">
        <p14:creationId xmlns:p14="http://schemas.microsoft.com/office/powerpoint/2010/main" val="3763348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10831</Words>
  <Application>Microsoft Office PowerPoint</Application>
  <PresentationFormat>Widescreen</PresentationFormat>
  <Paragraphs>521</Paragraphs>
  <Slides>100</Slides>
  <Notes>2</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100</vt:i4>
      </vt:variant>
    </vt:vector>
  </HeadingPairs>
  <TitlesOfParts>
    <vt:vector size="112" baseType="lpstr">
      <vt:lpstr>.VnTime</vt:lpstr>
      <vt:lpstr>.VnTimeH</vt:lpstr>
      <vt:lpstr>Arial</vt:lpstr>
      <vt:lpstr>Calibri</vt:lpstr>
      <vt:lpstr>Calibri Light</vt:lpstr>
      <vt:lpstr>Symbol</vt:lpstr>
      <vt:lpstr>Times New Roman</vt:lpstr>
      <vt:lpstr>Verdana</vt:lpstr>
      <vt:lpstr>Office Theme</vt:lpstr>
      <vt:lpstr>1_Office Theme</vt:lpstr>
      <vt:lpstr>2_Office Theme</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46</cp:revision>
  <dcterms:created xsi:type="dcterms:W3CDTF">2026-07-24T06:19:31Z</dcterms:created>
  <dcterms:modified xsi:type="dcterms:W3CDTF">2026-07-26T08:12:28Z</dcterms:modified>
</cp:coreProperties>
</file>