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310"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305"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9" r:id="rId49"/>
    <p:sldId id="301" r:id="rId50"/>
    <p:sldId id="302" r:id="rId51"/>
    <p:sldId id="303" r:id="rId52"/>
    <p:sldId id="306" r:id="rId53"/>
    <p:sldId id="307" r:id="rId54"/>
    <p:sldId id="304"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3" d="100"/>
          <a:sy n="63" d="100"/>
        </p:scale>
        <p:origin x="7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87BAA-FEF4-4B6D-A382-7AEBA8EA7F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F53157-3DDE-4177-8103-935138D8F5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0C594C-422B-4295-AE68-60BD5866B51D}"/>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5" name="Footer Placeholder 4">
            <a:extLst>
              <a:ext uri="{FF2B5EF4-FFF2-40B4-BE49-F238E27FC236}">
                <a16:creationId xmlns:a16="http://schemas.microsoft.com/office/drawing/2014/main" id="{CF7BFC0D-2061-47A2-B484-7CE9B6C05C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988003-3001-4A02-BF45-E67DB8A1BAE8}"/>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530236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3A49A-C972-444A-ACD0-CE674A82FC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CB93F2-6735-473D-8E2A-CE55DE1132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729D7D-D2F7-4B8C-8FCE-43C12E3F4391}"/>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5" name="Footer Placeholder 4">
            <a:extLst>
              <a:ext uri="{FF2B5EF4-FFF2-40B4-BE49-F238E27FC236}">
                <a16:creationId xmlns:a16="http://schemas.microsoft.com/office/drawing/2014/main" id="{72A92F35-B28D-40CD-8F43-62F26194C4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EA5E60-0934-40B2-8C2B-4A44A94AC3C8}"/>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399763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9B000C-FE7F-4765-88F5-F5CE1A32E5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359AF5-AFAA-4848-96AD-35C28064C4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683B1C-EF6F-484F-910D-78C87D9FBB1A}"/>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5" name="Footer Placeholder 4">
            <a:extLst>
              <a:ext uri="{FF2B5EF4-FFF2-40B4-BE49-F238E27FC236}">
                <a16:creationId xmlns:a16="http://schemas.microsoft.com/office/drawing/2014/main" id="{9F417571-FE4C-4450-9179-D6ECA5197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E937A-2816-4AC9-B642-728D012F80D7}"/>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3207757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97D8-7E28-4535-8CE3-7F2A09A15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5B0B94-7183-4F63-81D3-C7ACA37527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ADC573-AC38-4A44-B238-031755AC8377}"/>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5" name="Footer Placeholder 4">
            <a:extLst>
              <a:ext uri="{FF2B5EF4-FFF2-40B4-BE49-F238E27FC236}">
                <a16:creationId xmlns:a16="http://schemas.microsoft.com/office/drawing/2014/main" id="{52886033-C5EA-44C1-AAC2-D09238746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7CB15-95E6-41A7-993A-59B3D7ADA580}"/>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664595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AAFC4-3B50-469B-880E-739DFD3407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0CD672-29CD-4AF3-9B8C-6603AD1F83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BE68E3-AD9E-4BBC-BAC4-ECB3159CB555}"/>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5" name="Footer Placeholder 4">
            <a:extLst>
              <a:ext uri="{FF2B5EF4-FFF2-40B4-BE49-F238E27FC236}">
                <a16:creationId xmlns:a16="http://schemas.microsoft.com/office/drawing/2014/main" id="{BC69CBD0-9F41-45D0-8114-2CF81D1996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7873DE-E97D-4BCA-B425-F2C7F69FEEDB}"/>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639496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FB4B-08A2-4E70-8377-983546CCDA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85593-FDE5-4FA6-ACF0-D845E8A0F7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EAE50D-6276-4B07-8B0A-97687E0554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A6AAE8-565D-4354-98D9-48A2A87C9B34}"/>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6" name="Footer Placeholder 5">
            <a:extLst>
              <a:ext uri="{FF2B5EF4-FFF2-40B4-BE49-F238E27FC236}">
                <a16:creationId xmlns:a16="http://schemas.microsoft.com/office/drawing/2014/main" id="{B360EF6D-D684-4A84-B32F-0E42258A68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3D873F-125F-4A3C-9B6A-570481812ABA}"/>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3946013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3A68A-2FA0-4D36-8AC7-7F5A3EAB84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2D26E8-4D43-4DA7-BB08-FAF489D8CD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47514B-C440-46CE-91D8-28A8FEA506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95C354-9038-4D01-9B74-4134CE868C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69EFCD-9707-49BF-BA78-A70004D8EC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CC8A9B-EEE5-4803-8D0E-5EEF382834BE}"/>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8" name="Footer Placeholder 7">
            <a:extLst>
              <a:ext uri="{FF2B5EF4-FFF2-40B4-BE49-F238E27FC236}">
                <a16:creationId xmlns:a16="http://schemas.microsoft.com/office/drawing/2014/main" id="{997E22AF-03E3-4FEF-97C2-27A43F5272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9C9CD2-8445-4C00-BCDB-EE73AA8A69BC}"/>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4208284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0E0F7-DAD6-4FCB-9CD2-298AC176AA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7EA4FA-F9C1-40CB-941B-9AB89FEEA595}"/>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4" name="Footer Placeholder 3">
            <a:extLst>
              <a:ext uri="{FF2B5EF4-FFF2-40B4-BE49-F238E27FC236}">
                <a16:creationId xmlns:a16="http://schemas.microsoft.com/office/drawing/2014/main" id="{F9D0D932-612D-4A14-87CD-219DEDA384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206AF6-FBD1-4454-AFA4-B7CFD56F6F74}"/>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1468369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EA5C94-E6A0-4D37-9C30-20CCED081D43}"/>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3" name="Footer Placeholder 2">
            <a:extLst>
              <a:ext uri="{FF2B5EF4-FFF2-40B4-BE49-F238E27FC236}">
                <a16:creationId xmlns:a16="http://schemas.microsoft.com/office/drawing/2014/main" id="{BF2A30B2-13D1-45E2-83D7-E244451C10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076A96-0E36-49F2-838E-901FFD1C034B}"/>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379272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D50E-6CA8-4072-B9F1-753A57A412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C29B8E-9ED9-498B-B2C6-070C6CA538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D907A9-1CC5-4C3C-BAE2-8300129FDC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C5AB94-74BA-49F0-B29D-DF85E1543BA5}"/>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6" name="Footer Placeholder 5">
            <a:extLst>
              <a:ext uri="{FF2B5EF4-FFF2-40B4-BE49-F238E27FC236}">
                <a16:creationId xmlns:a16="http://schemas.microsoft.com/office/drawing/2014/main" id="{F4A561E7-5AFB-49AF-922A-790A01DF9D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DEDAE5-01D1-4A9C-ABE3-6CEDAF6D8C2E}"/>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2121223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997F3-AA2F-4DD7-82B1-0EFCE4527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943178-4CE3-4B34-A950-C6B5A7D8E7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21BD51-20A6-4999-8DBB-044610CF2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7C123-4706-499D-8ACA-EF60C4AC3D21}"/>
              </a:ext>
            </a:extLst>
          </p:cNvPr>
          <p:cNvSpPr>
            <a:spLocks noGrp="1"/>
          </p:cNvSpPr>
          <p:nvPr>
            <p:ph type="dt" sz="half" idx="10"/>
          </p:nvPr>
        </p:nvSpPr>
        <p:spPr/>
        <p:txBody>
          <a:bodyPr/>
          <a:lstStyle/>
          <a:p>
            <a:fld id="{552B72A6-EFE0-4CBE-803E-4BBA72B24CFC}" type="datetimeFigureOut">
              <a:rPr lang="en-US" smtClean="0"/>
              <a:t>26/7/2026</a:t>
            </a:fld>
            <a:endParaRPr lang="en-US"/>
          </a:p>
        </p:txBody>
      </p:sp>
      <p:sp>
        <p:nvSpPr>
          <p:cNvPr id="6" name="Footer Placeholder 5">
            <a:extLst>
              <a:ext uri="{FF2B5EF4-FFF2-40B4-BE49-F238E27FC236}">
                <a16:creationId xmlns:a16="http://schemas.microsoft.com/office/drawing/2014/main" id="{53F83E0B-3125-4F00-B028-0CE01B86D3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DBEF49-31D3-4C9E-A764-B6B6CA46A763}"/>
              </a:ext>
            </a:extLst>
          </p:cNvPr>
          <p:cNvSpPr>
            <a:spLocks noGrp="1"/>
          </p:cNvSpPr>
          <p:nvPr>
            <p:ph type="sldNum" sz="quarter" idx="12"/>
          </p:nvPr>
        </p:nvSpPr>
        <p:spPr/>
        <p:txBody>
          <a:bodyPr/>
          <a:lstStyle/>
          <a:p>
            <a:fld id="{67E09D6E-D09E-48F5-B61E-BC08483A85D1}" type="slidenum">
              <a:rPr lang="en-US" smtClean="0"/>
              <a:t>‹#›</a:t>
            </a:fld>
            <a:endParaRPr lang="en-US"/>
          </a:p>
        </p:txBody>
      </p:sp>
    </p:spTree>
    <p:extLst>
      <p:ext uri="{BB962C8B-B14F-4D97-AF65-F5344CB8AC3E}">
        <p14:creationId xmlns:p14="http://schemas.microsoft.com/office/powerpoint/2010/main" val="960235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D6E06F-1D97-4240-AF06-B31E43233E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7B7093-80A4-4556-9A04-FFB69B817F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3B528-E198-4064-BFAE-0F59CFEAE6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2B72A6-EFE0-4CBE-803E-4BBA72B24CFC}" type="datetimeFigureOut">
              <a:rPr lang="en-US" smtClean="0"/>
              <a:t>26/7/2026</a:t>
            </a:fld>
            <a:endParaRPr lang="en-US"/>
          </a:p>
        </p:txBody>
      </p:sp>
      <p:sp>
        <p:nvSpPr>
          <p:cNvPr id="5" name="Footer Placeholder 4">
            <a:extLst>
              <a:ext uri="{FF2B5EF4-FFF2-40B4-BE49-F238E27FC236}">
                <a16:creationId xmlns:a16="http://schemas.microsoft.com/office/drawing/2014/main" id="{6D4FB8E1-CCF4-4A09-B722-AEE08D9A5B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16DCD9-CE04-4B0D-8970-32EF1027F6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E09D6E-D09E-48F5-B61E-BC08483A85D1}" type="slidenum">
              <a:rPr lang="en-US" smtClean="0"/>
              <a:t>‹#›</a:t>
            </a:fld>
            <a:endParaRPr lang="en-US"/>
          </a:p>
        </p:txBody>
      </p:sp>
    </p:spTree>
    <p:extLst>
      <p:ext uri="{BB962C8B-B14F-4D97-AF65-F5344CB8AC3E}">
        <p14:creationId xmlns:p14="http://schemas.microsoft.com/office/powerpoint/2010/main" val="2279199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sz="5000" dirty="0">
                <a:latin typeface="Times New Roman" panose="02020603050405020304" pitchFamily="18" charset="0"/>
                <a:cs typeface="Times New Roman" panose="02020603050405020304" pitchFamily="18" charset="0"/>
              </a:rPr>
              <a:t>PHÂN TÍCH HOẠT ĐỘNG KINH DOANH</a:t>
            </a:r>
          </a:p>
        </p:txBody>
      </p:sp>
      <p:sp>
        <p:nvSpPr>
          <p:cNvPr id="3" name="Subtitle 2"/>
          <p:cNvSpPr>
            <a:spLocks noGrp="1"/>
          </p:cNvSpPr>
          <p:nvPr>
            <p:ph type="subTitle" idx="1"/>
          </p:nvPr>
        </p:nvSpPr>
        <p:spPr>
          <a:xfrm>
            <a:off x="1524000" y="3602038"/>
            <a:ext cx="8808720" cy="888682"/>
          </a:xfrm>
        </p:spPr>
        <p:txBody>
          <a:bodyPr>
            <a:noAutofit/>
          </a:bodyPr>
          <a:lstStyle/>
          <a:p>
            <a:r>
              <a:rPr sz="3000" dirty="0" err="1">
                <a:latin typeface="Times New Roman" panose="02020603050405020304" pitchFamily="18" charset="0"/>
                <a:cs typeface="Times New Roman" panose="02020603050405020304" pitchFamily="18" charset="0"/>
              </a:rPr>
              <a:t>Giáo</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trình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môn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học</a:t>
            </a:r>
            <a:r>
              <a:rPr sz="3000" dirty="0">
                <a:latin typeface="Times New Roman" panose="02020603050405020304" pitchFamily="18" charset="0"/>
                <a:cs typeface="Times New Roman" panose="02020603050405020304" pitchFamily="18" charset="0"/>
              </a:rPr>
              <a:t> – </a:t>
            </a:r>
            <a:r>
              <a:rPr sz="3000" dirty="0" err="1">
                <a:latin typeface="Times New Roman" panose="02020603050405020304" pitchFamily="18" charset="0"/>
                <a:cs typeface="Times New Roman" panose="02020603050405020304" pitchFamily="18" charset="0"/>
              </a:rPr>
              <a:t>Mã</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môn</a:t>
            </a:r>
            <a:r>
              <a:rPr sz="3000" dirty="0">
                <a:latin typeface="Times New Roman" panose="02020603050405020304" pitchFamily="18" charset="0"/>
                <a:cs typeface="Times New Roman" panose="02020603050405020304" pitchFamily="18" charset="0"/>
              </a:rPr>
              <a:t>: MH-TC1008  </a:t>
            </a:r>
            <a:endParaRPr lang="en-US" sz="3000" dirty="0">
              <a:latin typeface="Times New Roman" panose="02020603050405020304" pitchFamily="18" charset="0"/>
              <a:cs typeface="Times New Roman" panose="02020603050405020304" pitchFamily="18" charset="0"/>
            </a:endParaRPr>
          </a:p>
          <a:p>
            <a:r>
              <a:rPr sz="3000" dirty="0">
                <a:latin typeface="Times New Roman" panose="02020603050405020304" pitchFamily="18" charset="0"/>
                <a:cs typeface="Times New Roman" panose="02020603050405020304" pitchFamily="18" charset="0"/>
              </a:rPr>
              <a:t>Khoa </a:t>
            </a:r>
            <a:r>
              <a:rPr lang="en-US" sz="3000" dirty="0" err="1">
                <a:latin typeface="Times New Roman" panose="02020603050405020304" pitchFamily="18" charset="0"/>
                <a:cs typeface="Times New Roman" panose="02020603050405020304" pitchFamily="18" charset="0"/>
              </a:rPr>
              <a:t>Kế</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toán</a:t>
            </a:r>
            <a:r>
              <a:rPr lang="en-US" sz="3000" dirty="0">
                <a:latin typeface="Times New Roman" panose="02020603050405020304" pitchFamily="18" charset="0"/>
                <a:cs typeface="Times New Roman" panose="02020603050405020304" pitchFamily="18" charset="0"/>
              </a:rPr>
              <a:t> - </a:t>
            </a:r>
            <a:r>
              <a:rPr sz="3000" dirty="0">
                <a:latin typeface="Times New Roman" panose="02020603050405020304" pitchFamily="18" charset="0"/>
                <a:cs typeface="Times New Roman" panose="02020603050405020304" pitchFamily="18" charset="0"/>
              </a:rPr>
              <a:t>Tài </a:t>
            </a:r>
            <a:r>
              <a:rPr sz="3000" dirty="0" err="1">
                <a:latin typeface="Times New Roman" panose="02020603050405020304" pitchFamily="18" charset="0"/>
                <a:cs typeface="Times New Roman" panose="02020603050405020304" pitchFamily="18" charset="0"/>
              </a:rPr>
              <a:t>chính</a:t>
            </a:r>
            <a:endParaRPr sz="3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0360" y="548005"/>
            <a:ext cx="5928360" cy="1179195"/>
          </a:xfrm>
        </p:spPr>
        <p:txBody>
          <a:bodyPr>
            <a:normAutofit/>
          </a:bodyPr>
          <a:lstStyle/>
          <a:p>
            <a:r>
              <a:rPr sz="3000" b="1" dirty="0">
                <a:latin typeface="Times New Roman" panose="02020603050405020304" pitchFamily="18" charset="0"/>
                <a:cs typeface="Times New Roman" panose="02020603050405020304" pitchFamily="18" charset="0"/>
              </a:rPr>
              <a:t>2.3. Phương </a:t>
            </a:r>
            <a:r>
              <a:rPr sz="3000" b="1" dirty="0" err="1">
                <a:latin typeface="Times New Roman" panose="02020603050405020304" pitchFamily="18" charset="0"/>
                <a:cs typeface="Times New Roman" panose="02020603050405020304" pitchFamily="18" charset="0"/>
              </a:rPr>
              <a:t>pháp</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tích</a:t>
            </a:r>
            <a:r>
              <a:rPr sz="3000" b="1" dirty="0">
                <a:latin typeface="Times New Roman" panose="02020603050405020304" pitchFamily="18" charset="0"/>
                <a:cs typeface="Times New Roman" panose="02020603050405020304" pitchFamily="18" charset="0"/>
              </a:rPr>
              <a:t> chi </a:t>
            </a:r>
            <a:r>
              <a:rPr sz="3000" b="1" dirty="0" err="1">
                <a:latin typeface="Times New Roman" panose="02020603050405020304" pitchFamily="18" charset="0"/>
                <a:cs typeface="Times New Roman" panose="02020603050405020304" pitchFamily="18" charset="0"/>
              </a:rPr>
              <a:t>tiết</a:t>
            </a:r>
            <a:endParaRPr sz="3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1842135"/>
          </a:xfrm>
        </p:spPr>
        <p:txBody>
          <a:bodyPr/>
          <a:lstStyle/>
          <a:p>
            <a:r>
              <a:rPr dirty="0">
                <a:latin typeface="Times New Roman" panose="02020603050405020304" pitchFamily="18" charset="0"/>
                <a:cs typeface="Times New Roman" panose="02020603050405020304" pitchFamily="18" charset="0"/>
              </a:rPr>
              <a:t>Chi </a:t>
            </a:r>
            <a:r>
              <a:rPr dirty="0" err="1">
                <a:latin typeface="Times New Roman" panose="02020603050405020304" pitchFamily="18" charset="0"/>
                <a:cs typeface="Times New Roman" panose="02020603050405020304" pitchFamily="18" charset="0"/>
              </a:rPr>
              <a:t>tiết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yếu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cấu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Chi </a:t>
            </a:r>
            <a:r>
              <a:rPr dirty="0" err="1">
                <a:latin typeface="Times New Roman" panose="02020603050405020304" pitchFamily="18" charset="0"/>
                <a:cs typeface="Times New Roman" panose="02020603050405020304" pitchFamily="18" charset="0"/>
              </a:rPr>
              <a:t>tiết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điểm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xưởng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tổ</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a:t>
            </a:r>
          </a:p>
          <a:p>
            <a:r>
              <a:rPr dirty="0">
                <a:latin typeface="Times New Roman" panose="02020603050405020304" pitchFamily="18" charset="0"/>
                <a:cs typeface="Times New Roman" panose="02020603050405020304" pitchFamily="18" charset="0"/>
              </a:rPr>
              <a:t>Chi </a:t>
            </a:r>
            <a:r>
              <a:rPr dirty="0" err="1">
                <a:latin typeface="Times New Roman" panose="02020603050405020304" pitchFamily="18" charset="0"/>
                <a:cs typeface="Times New Roman" panose="02020603050405020304" pitchFamily="18" charset="0"/>
              </a:rPr>
              <a:t>tiết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thời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gian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sinh</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360" y="681037"/>
            <a:ext cx="8844280" cy="945515"/>
          </a:xfrm>
        </p:spPr>
        <p:txBody>
          <a:bodyPr>
            <a:normAutofit fontScale="90000"/>
          </a:bodyPr>
          <a:lstStyle/>
          <a:p>
            <a:r>
              <a:rPr sz="3600" b="1" dirty="0">
                <a:latin typeface="Times New Roman" panose="02020603050405020304" pitchFamily="18" charset="0"/>
                <a:cs typeface="Times New Roman" panose="02020603050405020304" pitchFamily="18" charset="0"/>
              </a:rPr>
              <a:t>3.1. </a:t>
            </a:r>
            <a:r>
              <a:rPr sz="3600" b="1" dirty="0" err="1">
                <a:latin typeface="Times New Roman" panose="02020603050405020304" pitchFamily="18" charset="0"/>
                <a:cs typeface="Times New Roman" panose="02020603050405020304" pitchFamily="18" charset="0"/>
              </a:rPr>
              <a:t>Tổ</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chức</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phân</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tích</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hoạt</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động</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kinh</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doanh</a:t>
            </a:r>
            <a:endParaRPr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2045335"/>
          </a:xfrm>
        </p:spPr>
        <p:txBody>
          <a:bodyPr/>
          <a:lstStyle/>
          <a:p>
            <a:r>
              <a:rPr dirty="0" err="1">
                <a:latin typeface="Times New Roman" panose="02020603050405020304" pitchFamily="18" charset="0"/>
                <a:cs typeface="Times New Roman" panose="02020603050405020304" pitchFamily="18" charset="0"/>
              </a:rPr>
              <a:t>Vận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dụng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tổng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hợp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để</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đúng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Lựa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chọn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loại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phù</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hợp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với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mục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Tổ</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lực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thực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hiện</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4188" y="552927"/>
            <a:ext cx="7521892" cy="1026795"/>
          </a:xfrm>
        </p:spPr>
        <p:txBody>
          <a:bodyPr>
            <a:normAutofit/>
          </a:bodyPr>
          <a:lstStyle/>
          <a:p>
            <a:r>
              <a:rPr sz="3000" b="1" dirty="0">
                <a:latin typeface="Times New Roman" panose="02020603050405020304" pitchFamily="18" charset="0"/>
                <a:cs typeface="Times New Roman" panose="02020603050405020304" pitchFamily="18" charset="0"/>
              </a:rPr>
              <a:t>3.2. Các </a:t>
            </a:r>
            <a:r>
              <a:rPr sz="3000" b="1" dirty="0" err="1">
                <a:latin typeface="Times New Roman" panose="02020603050405020304" pitchFamily="18" charset="0"/>
                <a:cs typeface="Times New Roman" panose="02020603050405020304" pitchFamily="18" charset="0"/>
              </a:rPr>
              <a:t>loại</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tích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hoạt</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động</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kinh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doanh</a:t>
            </a:r>
            <a:endParaRPr sz="3000" b="1"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dirty="0">
                <a:latin typeface="Times New Roman" panose="02020603050405020304" pitchFamily="18" charset="0"/>
                <a:cs typeface="Times New Roman" panose="02020603050405020304" pitchFamily="18" charset="0"/>
              </a:rPr>
              <a:t>Theo </a:t>
            </a:r>
            <a:r>
              <a:rPr dirty="0" err="1">
                <a:latin typeface="Times New Roman" panose="02020603050405020304" pitchFamily="18" charset="0"/>
                <a:cs typeface="Times New Roman" panose="02020603050405020304" pitchFamily="18" charset="0"/>
              </a:rPr>
              <a:t>thời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điểm</a:t>
            </a:r>
            <a:r>
              <a:rPr dirty="0">
                <a:latin typeface="Times New Roman" panose="02020603050405020304" pitchFamily="18" charset="0"/>
                <a:cs typeface="Times New Roman" panose="02020603050405020304" pitchFamily="18" charset="0"/>
              </a:rPr>
              <a:t> &amp; </a:t>
            </a:r>
            <a:r>
              <a:rPr dirty="0" err="1">
                <a:latin typeface="Times New Roman" panose="02020603050405020304" pitchFamily="18" charset="0"/>
                <a:cs typeface="Times New Roman" panose="02020603050405020304" pitchFamily="18" charset="0"/>
              </a:rPr>
              <a:t>thời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hạn</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629920" y="2505075"/>
            <a:ext cx="5367655" cy="1172845"/>
          </a:xfrm>
        </p:spPr>
        <p:txBody>
          <a:bodyPr/>
          <a:lstStyle/>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trước</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hiện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hành</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sau</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ngày</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endParaRPr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p:txBody>
          <a:bodyPr/>
          <a:lstStyle/>
          <a:p>
            <a:r>
              <a:rPr dirty="0">
                <a:latin typeface="Times New Roman" panose="02020603050405020304" pitchFamily="18" charset="0"/>
                <a:cs typeface="Times New Roman" panose="02020603050405020304" pitchFamily="18" charset="0"/>
              </a:rPr>
              <a:t>Theo </a:t>
            </a:r>
            <a:r>
              <a:rPr dirty="0" err="1">
                <a:latin typeface="Times New Roman" panose="02020603050405020304" pitchFamily="18" charset="0"/>
                <a:cs typeface="Times New Roman" panose="02020603050405020304" pitchFamily="18" charset="0"/>
              </a:rPr>
              <a:t>nội</a:t>
            </a:r>
            <a:r>
              <a:rPr dirty="0">
                <a:latin typeface="Times New Roman" panose="02020603050405020304" pitchFamily="18" charset="0"/>
                <a:cs typeface="Times New Roman" panose="02020603050405020304" pitchFamily="18" charset="0"/>
              </a:rPr>
              <a:t> dung &amp; </a:t>
            </a:r>
            <a:r>
              <a:rPr dirty="0" err="1">
                <a:latin typeface="Times New Roman" panose="02020603050405020304" pitchFamily="18" charset="0"/>
                <a:cs typeface="Times New Roman" panose="02020603050405020304" pitchFamily="18" charset="0"/>
              </a:rPr>
              <a:t>phạm</a:t>
            </a:r>
            <a:r>
              <a:rPr dirty="0">
                <a:latin typeface="Times New Roman" panose="02020603050405020304" pitchFamily="18" charset="0"/>
                <a:cs typeface="Times New Roman" panose="02020603050405020304" pitchFamily="18" charset="0"/>
              </a:rPr>
              <a:t> vi</a:t>
            </a:r>
          </a:p>
        </p:txBody>
      </p:sp>
      <p:sp>
        <p:nvSpPr>
          <p:cNvPr id="6" name="Content Placeholder 5"/>
          <p:cNvSpPr>
            <a:spLocks noGrp="1"/>
          </p:cNvSpPr>
          <p:nvPr>
            <p:ph sz="quarter" idx="4"/>
          </p:nvPr>
        </p:nvSpPr>
        <p:spPr>
          <a:xfrm>
            <a:off x="6172200" y="2505075"/>
            <a:ext cx="5183188" cy="1172845"/>
          </a:xfrm>
        </p:spPr>
        <p:txBody>
          <a:bodyPr/>
          <a:lstStyle/>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chuyên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đề</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toàn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diện</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điển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hình</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tổng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thể</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895080" cy="823595"/>
          </a:xfrm>
        </p:spPr>
        <p:txBody>
          <a:bodyPr>
            <a:normAutofit/>
          </a:bodyPr>
          <a:lstStyle/>
          <a:p>
            <a:r>
              <a:rPr sz="3000" b="1" dirty="0">
                <a:latin typeface="Times New Roman" panose="02020603050405020304" pitchFamily="18" charset="0"/>
                <a:cs typeface="Times New Roman" panose="02020603050405020304" pitchFamily="18" charset="0"/>
              </a:rPr>
              <a:t>3.3. Quy </a:t>
            </a:r>
            <a:r>
              <a:rPr sz="3000" b="1" dirty="0" err="1">
                <a:latin typeface="Times New Roman" panose="02020603050405020304" pitchFamily="18" charset="0"/>
                <a:cs typeface="Times New Roman" panose="02020603050405020304" pitchFamily="18" charset="0"/>
              </a:rPr>
              <a:t>trình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tổ</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chức</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công</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tác</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tích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kinh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doanh</a:t>
            </a:r>
            <a:endParaRPr sz="30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39800" y="1226344"/>
            <a:ext cx="7635240" cy="1323439"/>
          </a:xfrm>
          <a:prstGeom prst="rect">
            <a:avLst/>
          </a:prstGeom>
          <a:noFill/>
        </p:spPr>
        <p:txBody>
          <a:bodyPr wrap="square">
            <a:spAutoFit/>
          </a:bodyPr>
          <a:lstStyle/>
          <a:p>
            <a:r>
              <a:rPr sz="2000" dirty="0" err="1">
                <a:latin typeface="Times New Roman" panose="02020603050405020304" pitchFamily="18" charset="0"/>
                <a:cs typeface="Times New Roman" panose="02020603050405020304" pitchFamily="18" charset="0"/>
              </a:rPr>
              <a:t>Bước</a:t>
            </a:r>
            <a:r>
              <a:rPr sz="2000" dirty="0">
                <a:latin typeface="Times New Roman" panose="02020603050405020304" pitchFamily="18" charset="0"/>
                <a:cs typeface="Times New Roman" panose="02020603050405020304" pitchFamily="18" charset="0"/>
              </a:rPr>
              <a:t> 1: </a:t>
            </a:r>
            <a:r>
              <a:rPr sz="2000" dirty="0" err="1">
                <a:latin typeface="Times New Roman" panose="02020603050405020304" pitchFamily="18" charset="0"/>
                <a:cs typeface="Times New Roman" panose="02020603050405020304" pitchFamily="18" charset="0"/>
              </a:rPr>
              <a:t>Đặt</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kế</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hoạch</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phân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tích</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nội</a:t>
            </a:r>
            <a:r>
              <a:rPr sz="2000" dirty="0">
                <a:latin typeface="Times New Roman" panose="02020603050405020304" pitchFamily="18" charset="0"/>
                <a:cs typeface="Times New Roman" panose="02020603050405020304" pitchFamily="18" charset="0"/>
              </a:rPr>
              <a:t> dung, </a:t>
            </a:r>
            <a:r>
              <a:rPr sz="2000" dirty="0" err="1">
                <a:latin typeface="Times New Roman" panose="02020603050405020304" pitchFamily="18" charset="0"/>
                <a:cs typeface="Times New Roman" panose="02020603050405020304" pitchFamily="18" charset="0"/>
              </a:rPr>
              <a:t>phạm</a:t>
            </a:r>
            <a:r>
              <a:rPr sz="2000" dirty="0">
                <a:latin typeface="Times New Roman" panose="02020603050405020304" pitchFamily="18" charset="0"/>
                <a:cs typeface="Times New Roman" panose="02020603050405020304" pitchFamily="18" charset="0"/>
              </a:rPr>
              <a:t> vi, </a:t>
            </a:r>
            <a:r>
              <a:rPr sz="2000" dirty="0" err="1">
                <a:latin typeface="Times New Roman" panose="02020603050405020304" pitchFamily="18" charset="0"/>
                <a:cs typeface="Times New Roman" panose="02020603050405020304" pitchFamily="18" charset="0"/>
              </a:rPr>
              <a:t>thời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hạn</a:t>
            </a:r>
            <a:r>
              <a:rPr sz="2000" dirty="0">
                <a:latin typeface="Times New Roman" panose="02020603050405020304" pitchFamily="18" charset="0"/>
                <a:cs typeface="Times New Roman" panose="02020603050405020304" pitchFamily="18" charset="0"/>
              </a:rPr>
              <a:t>)</a:t>
            </a:r>
          </a:p>
          <a:p>
            <a:r>
              <a:rPr sz="2000" dirty="0" err="1">
                <a:latin typeface="Times New Roman" panose="02020603050405020304" pitchFamily="18" charset="0"/>
                <a:cs typeface="Times New Roman" panose="02020603050405020304" pitchFamily="18" charset="0"/>
              </a:rPr>
              <a:t>Bước</a:t>
            </a:r>
            <a:r>
              <a:rPr sz="2000" dirty="0">
                <a:latin typeface="Times New Roman" panose="02020603050405020304" pitchFamily="18" charset="0"/>
                <a:cs typeface="Times New Roman" panose="02020603050405020304" pitchFamily="18" charset="0"/>
              </a:rPr>
              <a:t> 2: </a:t>
            </a:r>
            <a:r>
              <a:rPr sz="2000" dirty="0" err="1">
                <a:latin typeface="Times New Roman" panose="02020603050405020304" pitchFamily="18" charset="0"/>
                <a:cs typeface="Times New Roman" panose="02020603050405020304" pitchFamily="18" charset="0"/>
              </a:rPr>
              <a:t>Sưu</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tầm</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và</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kiểm</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tra</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tài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liệu</a:t>
            </a:r>
            <a:endParaRPr sz="2000" dirty="0">
              <a:latin typeface="Times New Roman" panose="02020603050405020304" pitchFamily="18" charset="0"/>
              <a:cs typeface="Times New Roman" panose="02020603050405020304" pitchFamily="18" charset="0"/>
            </a:endParaRPr>
          </a:p>
          <a:p>
            <a:r>
              <a:rPr sz="2000" dirty="0" err="1">
                <a:latin typeface="Times New Roman" panose="02020603050405020304" pitchFamily="18" charset="0"/>
                <a:cs typeface="Times New Roman" panose="02020603050405020304" pitchFamily="18" charset="0"/>
              </a:rPr>
              <a:t>Bước</a:t>
            </a:r>
            <a:r>
              <a:rPr sz="2000" dirty="0">
                <a:latin typeface="Times New Roman" panose="02020603050405020304" pitchFamily="18" charset="0"/>
                <a:cs typeface="Times New Roman" panose="02020603050405020304" pitchFamily="18" charset="0"/>
              </a:rPr>
              <a:t> 3: </a:t>
            </a:r>
            <a:r>
              <a:rPr sz="2000" dirty="0" err="1">
                <a:latin typeface="Times New Roman" panose="02020603050405020304" pitchFamily="18" charset="0"/>
                <a:cs typeface="Times New Roman" panose="02020603050405020304" pitchFamily="18" charset="0"/>
              </a:rPr>
              <a:t>Xây</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dựng</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hệ</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thống</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chỉ</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tiêu</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và</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phương</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pháp</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phân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tích</a:t>
            </a:r>
            <a:endParaRPr sz="2000" dirty="0">
              <a:latin typeface="Times New Roman" panose="02020603050405020304" pitchFamily="18" charset="0"/>
              <a:cs typeface="Times New Roman" panose="02020603050405020304" pitchFamily="18" charset="0"/>
            </a:endParaRPr>
          </a:p>
          <a:p>
            <a:r>
              <a:rPr sz="2000" dirty="0" err="1">
                <a:latin typeface="Times New Roman" panose="02020603050405020304" pitchFamily="18" charset="0"/>
                <a:cs typeface="Times New Roman" panose="02020603050405020304" pitchFamily="18" charset="0"/>
              </a:rPr>
              <a:t>Bước</a:t>
            </a:r>
            <a:r>
              <a:rPr sz="2000" dirty="0">
                <a:latin typeface="Times New Roman" panose="02020603050405020304" pitchFamily="18" charset="0"/>
                <a:cs typeface="Times New Roman" panose="02020603050405020304" pitchFamily="18" charset="0"/>
              </a:rPr>
              <a:t> 4: </a:t>
            </a:r>
            <a:r>
              <a:rPr sz="2000" dirty="0" err="1">
                <a:latin typeface="Times New Roman" panose="02020603050405020304" pitchFamily="18" charset="0"/>
                <a:cs typeface="Times New Roman" panose="02020603050405020304" pitchFamily="18" charset="0"/>
              </a:rPr>
              <a:t>Viết</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báo</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cáo</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và</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tổ</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chức</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hội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nghị</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phân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tích</a:t>
            </a:r>
            <a:endParaRPr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768350"/>
            <a:ext cx="10515600" cy="1500187"/>
          </a:xfrm>
        </p:spPr>
        <p:txBody>
          <a:bodyPr>
            <a:normAutofit fontScale="90000"/>
          </a:bodyPr>
          <a:lstStyle/>
          <a:p>
            <a:pPr algn="ctr"/>
            <a:r>
              <a:rPr sz="3600" dirty="0">
                <a:latin typeface="Times New Roman" panose="02020603050405020304" pitchFamily="18" charset="0"/>
                <a:cs typeface="Times New Roman" panose="02020603050405020304" pitchFamily="18" charset="0"/>
              </a:rPr>
              <a:t>CHƯƠNG 2</a:t>
            </a:r>
          </a:p>
          <a:p>
            <a:pPr algn="ctr"/>
            <a:r>
              <a:rPr sz="3600" dirty="0">
                <a:latin typeface="Times New Roman" panose="02020603050405020304" pitchFamily="18" charset="0"/>
                <a:cs typeface="Times New Roman" panose="02020603050405020304" pitchFamily="18" charset="0"/>
              </a:rPr>
              <a:t>PHÂN TÍCH KẾT QUẢ SẢN XUẤT KINH DOANH CỦA DOANH NGHIỆP</a:t>
            </a:r>
          </a:p>
        </p:txBody>
      </p:sp>
      <p:sp>
        <p:nvSpPr>
          <p:cNvPr id="3" name="Text Placeholder 2"/>
          <p:cNvSpPr>
            <a:spLocks noGrp="1"/>
          </p:cNvSpPr>
          <p:nvPr>
            <p:ph type="body" idx="1"/>
          </p:nvPr>
        </p:nvSpPr>
        <p:spPr>
          <a:xfrm>
            <a:off x="831850" y="3089277"/>
            <a:ext cx="11034802" cy="681339"/>
          </a:xfrm>
        </p:spPr>
        <p:txBody>
          <a:bodyPr/>
          <a:lstStyle/>
          <a:p>
            <a:r>
              <a:rPr dirty="0">
                <a:latin typeface="Times New Roman" panose="02020603050405020304" pitchFamily="18" charset="0"/>
                <a:cs typeface="Times New Roman" panose="02020603050405020304" pitchFamily="18" charset="0"/>
              </a:rPr>
              <a:t>Ý </a:t>
            </a:r>
            <a:r>
              <a:rPr dirty="0" err="1">
                <a:latin typeface="Times New Roman" panose="02020603050405020304" pitchFamily="18" charset="0"/>
                <a:cs typeface="Times New Roman" panose="02020603050405020304" pitchFamily="18" charset="0"/>
              </a:rPr>
              <a:t>nghĩa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nhiệm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r>
              <a:rPr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dirty="0">
                <a:latin typeface="Times New Roman" panose="02020603050405020304" pitchFamily="18" charset="0"/>
                <a:cs typeface="Times New Roman" panose="02020603050405020304" pitchFamily="18" charset="0"/>
              </a:rPr>
              <a:t>1. Ý </a:t>
            </a:r>
            <a:r>
              <a:rPr sz="3600" b="1" dirty="0" err="1">
                <a:latin typeface="Times New Roman" panose="02020603050405020304" pitchFamily="18" charset="0"/>
                <a:cs typeface="Times New Roman" panose="02020603050405020304" pitchFamily="18" charset="0"/>
              </a:rPr>
              <a:t>nghĩa</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và</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nhiệm</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vụ</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phân</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tích</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kết</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quả</a:t>
            </a:r>
            <a:r>
              <a:rPr sz="3600" b="1" dirty="0">
                <a:latin typeface="Times New Roman" panose="02020603050405020304" pitchFamily="18" charset="0"/>
                <a:cs typeface="Times New Roman" panose="02020603050405020304" pitchFamily="18" charset="0"/>
              </a:rPr>
              <a:t> SXKD</a:t>
            </a:r>
          </a:p>
        </p:txBody>
      </p:sp>
      <p:sp>
        <p:nvSpPr>
          <p:cNvPr id="3" name="Content Placeholder 2"/>
          <p:cNvSpPr>
            <a:spLocks noGrp="1"/>
          </p:cNvSpPr>
          <p:nvPr>
            <p:ph sz="half" idx="1"/>
          </p:nvPr>
        </p:nvSpPr>
        <p:spPr>
          <a:xfrm>
            <a:off x="838200" y="1825625"/>
            <a:ext cx="5181600" cy="2468973"/>
          </a:xfrm>
        </p:spPr>
        <p:txBody>
          <a:bodyPr/>
          <a:lstStyle/>
          <a:p>
            <a:pPr>
              <a:defRPr b="1"/>
            </a:pPr>
            <a:r>
              <a:rPr dirty="0"/>
              <a:t>Ý </a:t>
            </a:r>
            <a:r>
              <a:rPr dirty="0" err="1"/>
              <a:t>nghĩa</a:t>
            </a:r>
            <a:endParaRPr dirty="0"/>
          </a:p>
          <a:p>
            <a:r>
              <a:rPr dirty="0" err="1"/>
              <a:t>Giúp</a:t>
            </a:r>
            <a:r>
              <a:rPr dirty="0"/>
              <a:t> </a:t>
            </a:r>
            <a:r>
              <a:rPr dirty="0" err="1"/>
              <a:t>lãnh</a:t>
            </a:r>
            <a:r>
              <a:rPr dirty="0"/>
              <a:t> </a:t>
            </a:r>
            <a:r>
              <a:rPr dirty="0" err="1"/>
              <a:t>đạo</a:t>
            </a:r>
            <a:r>
              <a:rPr dirty="0"/>
              <a:t> </a:t>
            </a:r>
            <a:r>
              <a:rPr dirty="0" err="1"/>
              <a:t>doanh</a:t>
            </a:r>
            <a:r>
              <a:rPr dirty="0"/>
              <a:t> </a:t>
            </a:r>
            <a:r>
              <a:rPr dirty="0" err="1"/>
              <a:t>nghiệp</a:t>
            </a:r>
            <a:r>
              <a:rPr dirty="0"/>
              <a:t> </a:t>
            </a:r>
            <a:r>
              <a:rPr dirty="0" err="1"/>
              <a:t>có</a:t>
            </a:r>
            <a:r>
              <a:rPr dirty="0"/>
              <a:t> </a:t>
            </a:r>
            <a:r>
              <a:rPr dirty="0" err="1"/>
              <a:t>thông</a:t>
            </a:r>
            <a:r>
              <a:rPr dirty="0"/>
              <a:t> tin </a:t>
            </a:r>
            <a:r>
              <a:rPr dirty="0" err="1"/>
              <a:t>để</a:t>
            </a:r>
            <a:r>
              <a:rPr dirty="0"/>
              <a:t> </a:t>
            </a:r>
            <a:r>
              <a:rPr dirty="0" err="1"/>
              <a:t>điều</a:t>
            </a:r>
            <a:r>
              <a:rPr dirty="0"/>
              <a:t> </a:t>
            </a:r>
            <a:r>
              <a:rPr dirty="0" err="1"/>
              <a:t>chỉnh</a:t>
            </a:r>
            <a:r>
              <a:rPr dirty="0"/>
              <a:t> </a:t>
            </a:r>
            <a:r>
              <a:rPr dirty="0" err="1"/>
              <a:t>kịp</a:t>
            </a:r>
            <a:r>
              <a:rPr dirty="0"/>
              <a:t> </a:t>
            </a:r>
            <a:r>
              <a:rPr dirty="0" err="1"/>
              <a:t>thời</a:t>
            </a:r>
            <a:endParaRPr dirty="0"/>
          </a:p>
          <a:p>
            <a:r>
              <a:rPr dirty="0" err="1"/>
              <a:t>Đánh</a:t>
            </a:r>
            <a:r>
              <a:rPr dirty="0"/>
              <a:t> </a:t>
            </a:r>
            <a:r>
              <a:rPr dirty="0" err="1"/>
              <a:t>giá</a:t>
            </a:r>
            <a:r>
              <a:rPr dirty="0"/>
              <a:t> </a:t>
            </a:r>
            <a:r>
              <a:rPr dirty="0" err="1"/>
              <a:t>mức</a:t>
            </a:r>
            <a:r>
              <a:rPr dirty="0"/>
              <a:t> </a:t>
            </a:r>
            <a:r>
              <a:rPr dirty="0" err="1"/>
              <a:t>độ</a:t>
            </a:r>
            <a:r>
              <a:rPr dirty="0"/>
              <a:t> </a:t>
            </a:r>
            <a:r>
              <a:rPr dirty="0" err="1"/>
              <a:t>hoàn</a:t>
            </a:r>
            <a:r>
              <a:rPr dirty="0"/>
              <a:t> </a:t>
            </a:r>
            <a:r>
              <a:rPr dirty="0" err="1"/>
              <a:t>thành</a:t>
            </a:r>
            <a:r>
              <a:rPr dirty="0"/>
              <a:t> </a:t>
            </a:r>
            <a:r>
              <a:rPr dirty="0" err="1"/>
              <a:t>kế</a:t>
            </a:r>
            <a:r>
              <a:rPr dirty="0"/>
              <a:t> </a:t>
            </a:r>
            <a:r>
              <a:rPr dirty="0" err="1"/>
              <a:t>hoạch</a:t>
            </a:r>
            <a:r>
              <a:rPr dirty="0"/>
              <a:t> </a:t>
            </a:r>
            <a:r>
              <a:rPr dirty="0" err="1"/>
              <a:t>kinh</a:t>
            </a:r>
            <a:r>
              <a:rPr dirty="0"/>
              <a:t> </a:t>
            </a:r>
            <a:r>
              <a:rPr dirty="0" err="1"/>
              <a:t>doanh</a:t>
            </a:r>
            <a:endParaRPr dirty="0"/>
          </a:p>
        </p:txBody>
      </p:sp>
      <p:sp>
        <p:nvSpPr>
          <p:cNvPr id="4" name="Content Placeholder 3"/>
          <p:cNvSpPr>
            <a:spLocks noGrp="1"/>
          </p:cNvSpPr>
          <p:nvPr>
            <p:ph sz="half" idx="2"/>
          </p:nvPr>
        </p:nvSpPr>
        <p:spPr>
          <a:xfrm>
            <a:off x="6172200" y="1825625"/>
            <a:ext cx="5181600" cy="2468973"/>
          </a:xfrm>
        </p:spPr>
        <p:txBody>
          <a:bodyPr/>
          <a:lstStyle/>
          <a:p>
            <a:pPr>
              <a:defRPr b="1"/>
            </a:pPr>
            <a:r>
              <a:rPr dirty="0" err="1">
                <a:latin typeface="Times New Roman" panose="02020603050405020304" pitchFamily="18" charset="0"/>
                <a:cs typeface="Times New Roman" panose="02020603050405020304" pitchFamily="18" charset="0"/>
              </a:rPr>
              <a:t>Nhiệm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Thu </a:t>
            </a:r>
            <a:r>
              <a:rPr dirty="0" err="1">
                <a:latin typeface="Times New Roman" panose="02020603050405020304" pitchFamily="18" charset="0"/>
                <a:cs typeface="Times New Roman" panose="02020603050405020304" pitchFamily="18" charset="0"/>
              </a:rPr>
              <a:t>thập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liệu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về</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nguyên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ảnh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hưởng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đề</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nghị</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113998" cy="929419"/>
          </a:xfrm>
        </p:spPr>
        <p:txBody>
          <a:bodyPr>
            <a:normAutofit/>
          </a:bodyPr>
          <a:lstStyle/>
          <a:p>
            <a:r>
              <a:rPr sz="3600" b="1" dirty="0">
                <a:latin typeface="Times New Roman" panose="02020603050405020304" pitchFamily="18" charset="0"/>
                <a:cs typeface="Times New Roman" panose="02020603050405020304" pitchFamily="18" charset="0"/>
              </a:rPr>
              <a:t>2.1. </a:t>
            </a:r>
            <a:r>
              <a:rPr sz="3600" b="1" dirty="0" err="1">
                <a:latin typeface="Times New Roman" panose="02020603050405020304" pitchFamily="18" charset="0"/>
                <a:cs typeface="Times New Roman" panose="02020603050405020304" pitchFamily="18" charset="0"/>
              </a:rPr>
              <a:t>Chỉ</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tiêu</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sản</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phẩm</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hiện</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vật</a:t>
            </a:r>
            <a:endParaRPr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84009"/>
            <a:ext cx="10515600" cy="1944991"/>
          </a:xfrm>
        </p:spPr>
        <p:txBody>
          <a:bodyPr/>
          <a:lstStyle/>
          <a:p>
            <a:r>
              <a:rPr dirty="0" err="1">
                <a:latin typeface="Times New Roman" panose="02020603050405020304" pitchFamily="18" charset="0"/>
                <a:cs typeface="Times New Roman" panose="02020603050405020304" pitchFamily="18" charset="0"/>
              </a:rPr>
              <a:t>Nửa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chưa</a:t>
            </a:r>
            <a:r>
              <a:rPr dirty="0">
                <a:latin typeface="Times New Roman" panose="02020603050405020304" pitchFamily="18" charset="0"/>
                <a:cs typeface="Times New Roman" panose="02020603050405020304" pitchFamily="18" charset="0"/>
              </a:rPr>
              <a:t> qua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đoạn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cuối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cùng</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Thành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đủ</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chuẩn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quy</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ước</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vật</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đổi</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960360" cy="965835"/>
          </a:xfrm>
        </p:spPr>
        <p:txBody>
          <a:bodyPr>
            <a:normAutofit/>
          </a:bodyPr>
          <a:lstStyle/>
          <a:p>
            <a:r>
              <a:rPr sz="3600" b="1" dirty="0">
                <a:latin typeface="Times New Roman" panose="02020603050405020304" pitchFamily="18" charset="0"/>
                <a:cs typeface="Times New Roman" panose="02020603050405020304" pitchFamily="18" charset="0"/>
              </a:rPr>
              <a:t>2.1.2.1. </a:t>
            </a:r>
            <a:r>
              <a:rPr sz="3600" b="1" dirty="0" err="1">
                <a:latin typeface="Times New Roman" panose="02020603050405020304" pitchFamily="18" charset="0"/>
                <a:cs typeface="Times New Roman" panose="02020603050405020304" pitchFamily="18" charset="0"/>
              </a:rPr>
              <a:t>Chỉ</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tiêu</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tổng</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giá</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trị</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sản</a:t>
            </a:r>
            <a:r>
              <a:rPr sz="3600" b="1" dirty="0">
                <a:latin typeface="Times New Roman" panose="02020603050405020304" pitchFamily="18" charset="0"/>
                <a:cs typeface="Times New Roman" panose="02020603050405020304" pitchFamily="18" charset="0"/>
              </a:rPr>
              <a:t> </a:t>
            </a:r>
            <a:r>
              <a:rPr sz="3600" b="1" dirty="0" err="1">
                <a:latin typeface="Times New Roman" panose="02020603050405020304" pitchFamily="18" charset="0"/>
                <a:cs typeface="Times New Roman" panose="02020603050405020304" pitchFamily="18" charset="0"/>
              </a:rPr>
              <a:t>xuất</a:t>
            </a:r>
            <a:endParaRPr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49705"/>
            <a:ext cx="10515600" cy="4097655"/>
          </a:xfrm>
        </p:spPr>
        <p:txBody>
          <a:bodyPr>
            <a:normAutofit lnSpcReduction="10000"/>
          </a:bodyPr>
          <a:lstStyle/>
          <a:p>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biểu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tiền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trực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tiếp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hữu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SXKD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một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thời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Gồm</a:t>
            </a:r>
            <a:r>
              <a:rPr dirty="0">
                <a:latin typeface="Times New Roman" panose="02020603050405020304" pitchFamily="18" charset="0"/>
                <a:cs typeface="Times New Roman" panose="02020603050405020304" pitchFamily="18" charset="0"/>
              </a:rPr>
              <a:t> 4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phần</a:t>
            </a:r>
            <a:r>
              <a:rPr dirty="0">
                <a:latin typeface="Times New Roman" panose="02020603050405020304" pitchFamily="18" charset="0"/>
                <a:cs typeface="Times New Roman" panose="02020603050405020304" pitchFamily="18" charset="0"/>
              </a:rPr>
              <a:t>:</a:t>
            </a:r>
          </a:p>
          <a:p>
            <a:pPr lvl="1"/>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đã</a:t>
            </a:r>
            <a:r>
              <a:rPr dirty="0">
                <a:latin typeface="Times New Roman" panose="02020603050405020304" pitchFamily="18" charset="0"/>
                <a:cs typeface="Times New Roman" panose="02020603050405020304" pitchFamily="18" charset="0"/>
              </a:rPr>
              <a:t>/</a:t>
            </a:r>
            <a:r>
              <a:rPr dirty="0" err="1">
                <a:latin typeface="Times New Roman" panose="02020603050405020304" pitchFamily="18" charset="0"/>
                <a:cs typeface="Times New Roman" panose="02020603050405020304" pitchFamily="18" charset="0"/>
              </a:rPr>
              <a:t>chuẩn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ra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làm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NVL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DN</a:t>
            </a:r>
          </a:p>
          <a:p>
            <a:pPr lvl="1"/>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làm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nguyên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vật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liệu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endParaRPr dirty="0">
              <a:latin typeface="Times New Roman" panose="02020603050405020304" pitchFamily="18" charset="0"/>
              <a:cs typeface="Times New Roman" panose="02020603050405020304" pitchFamily="18" charset="0"/>
            </a:endParaRPr>
          </a:p>
          <a:p>
            <a:pPr lvl="1"/>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lao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dịch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endParaRPr dirty="0">
              <a:latin typeface="Times New Roman" panose="02020603050405020304" pitchFamily="18" charset="0"/>
              <a:cs typeface="Times New Roman" panose="02020603050405020304" pitchFamily="18" charset="0"/>
            </a:endParaRPr>
          </a:p>
          <a:p>
            <a:pPr lvl="1"/>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dở</a:t>
            </a:r>
            <a:r>
              <a:rPr dirty="0">
                <a:latin typeface="Times New Roman" panose="02020603050405020304" pitchFamily="18" charset="0"/>
                <a:cs typeface="Times New Roman" panose="02020603050405020304" pitchFamily="18" charset="0"/>
              </a:rPr>
              <a:t> dang: </a:t>
            </a:r>
            <a:r>
              <a:rPr dirty="0" err="1">
                <a:latin typeface="Times New Roman" panose="02020603050405020304" pitchFamily="18" charset="0"/>
                <a:cs typeface="Times New Roman" panose="02020603050405020304" pitchFamily="18" charset="0"/>
              </a:rPr>
              <a:t>chênh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lệch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giữa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cuối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đầu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Dùng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để</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quy</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mô</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925"/>
            <a:ext cx="10515600" cy="1016635"/>
          </a:xfrm>
        </p:spPr>
        <p:txBody>
          <a:bodyPr/>
          <a:lstStyle/>
          <a:p>
            <a:r>
              <a:rPr dirty="0">
                <a:latin typeface="Times New Roman" panose="02020603050405020304" pitchFamily="18" charset="0"/>
                <a:cs typeface="Times New Roman" panose="02020603050405020304" pitchFamily="18" charset="0"/>
              </a:rPr>
              <a:t>2.1.2.2.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(GO)</a:t>
            </a:r>
          </a:p>
        </p:txBody>
      </p:sp>
      <p:sp>
        <p:nvSpPr>
          <p:cNvPr id="3" name="Content Placeholder 2"/>
          <p:cNvSpPr>
            <a:spLocks noGrp="1"/>
          </p:cNvSpPr>
          <p:nvPr>
            <p:ph sz="half" idx="1"/>
          </p:nvPr>
        </p:nvSpPr>
        <p:spPr>
          <a:xfrm>
            <a:off x="563880" y="1253330"/>
            <a:ext cx="5181600" cy="5116989"/>
          </a:xfrm>
        </p:spPr>
        <p:txBody>
          <a:bodyPr>
            <a:normAutofit fontScale="85000" lnSpcReduction="10000"/>
          </a:bodyPr>
          <a:lstStyle/>
          <a:p>
            <a:pPr>
              <a:defRPr b="1"/>
            </a:pPr>
            <a:r>
              <a:rPr dirty="0" err="1">
                <a:latin typeface="Times New Roman" panose="02020603050405020304" pitchFamily="18" charset="0"/>
                <a:cs typeface="Times New Roman" panose="02020603050405020304" pitchFamily="18" charset="0"/>
              </a:rPr>
              <a:t>Cách</a:t>
            </a:r>
            <a:r>
              <a:rPr dirty="0">
                <a:latin typeface="Times New Roman" panose="02020603050405020304" pitchFamily="18" charset="0"/>
                <a:cs typeface="Times New Roman" panose="02020603050405020304" pitchFamily="18" charset="0"/>
              </a:rPr>
              <a:t> 1: </a:t>
            </a:r>
            <a:r>
              <a:rPr dirty="0" err="1">
                <a:latin typeface="Times New Roman" panose="02020603050405020304" pitchFamily="18" charset="0"/>
                <a:cs typeface="Times New Roman" panose="02020603050405020304" pitchFamily="18" charset="0"/>
              </a:rPr>
              <a:t>Cộng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khoản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GO = DT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thụ</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chính</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DT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thụ</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phụ</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DT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liệu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Chênh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lệch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cuối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đầu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tồn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kho</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Chênh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lệch</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dở</a:t>
            </a:r>
            <a:r>
              <a:rPr dirty="0">
                <a:latin typeface="Times New Roman" panose="02020603050405020304" pitchFamily="18" charset="0"/>
                <a:cs typeface="Times New Roman" panose="02020603050405020304" pitchFamily="18" charset="0"/>
              </a:rPr>
              <a:t> dang,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dụng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tự</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chế</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Chênh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lệch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gửi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chưa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tiền</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quy</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đặc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biệt</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Tiền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thuê</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máy</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móc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thiết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bị</a:t>
            </a:r>
            <a:r>
              <a:rPr dirty="0">
                <a:latin typeface="Times New Roman" panose="02020603050405020304" pitchFamily="18" charset="0"/>
                <a:cs typeface="Times New Roman" panose="02020603050405020304" pitchFamily="18" charset="0"/>
              </a:rPr>
              <a:t> &amp;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khác</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6172200" y="1378585"/>
            <a:ext cx="5181600" cy="4351338"/>
          </a:xfrm>
        </p:spPr>
        <p:txBody>
          <a:bodyPr>
            <a:normAutofit fontScale="85000" lnSpcReduction="10000"/>
          </a:bodyPr>
          <a:lstStyle/>
          <a:p>
            <a:pPr>
              <a:defRPr b="1"/>
            </a:pPr>
            <a:r>
              <a:rPr dirty="0" err="1">
                <a:latin typeface="Times New Roman" panose="02020603050405020304" pitchFamily="18" charset="0"/>
                <a:cs typeface="Times New Roman" panose="02020603050405020304" pitchFamily="18" charset="0"/>
              </a:rPr>
              <a:t>Cách</a:t>
            </a:r>
            <a:r>
              <a:rPr dirty="0">
                <a:latin typeface="Times New Roman" panose="02020603050405020304" pitchFamily="18" charset="0"/>
                <a:cs typeface="Times New Roman" panose="02020603050405020304" pitchFamily="18" charset="0"/>
              </a:rPr>
              <a:t> 2: Qua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thuế</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GO = </a:t>
            </a:r>
            <a:r>
              <a:rPr dirty="0" err="1">
                <a:latin typeface="Times New Roman" panose="02020603050405020304" pitchFamily="18" charset="0"/>
                <a:cs typeface="Times New Roman" panose="02020603050405020304" pitchFamily="18" charset="0"/>
              </a:rPr>
              <a:t>Tổng</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Thuế</a:t>
            </a:r>
            <a:r>
              <a:rPr dirty="0">
                <a:latin typeface="Times New Roman" panose="02020603050405020304" pitchFamily="18" charset="0"/>
                <a:cs typeface="Times New Roman" panose="02020603050405020304" pitchFamily="18" charset="0"/>
              </a:rPr>
              <a:t> VAT, </a:t>
            </a:r>
            <a:r>
              <a:rPr dirty="0" err="1">
                <a:latin typeface="Times New Roman" panose="02020603050405020304" pitchFamily="18" charset="0"/>
                <a:cs typeface="Times New Roman" panose="02020603050405020304" pitchFamily="18" charset="0"/>
              </a:rPr>
              <a:t>thuế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khẩu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nộp</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Lợi </a:t>
            </a:r>
            <a:r>
              <a:rPr dirty="0" err="1">
                <a:latin typeface="Times New Roman" panose="02020603050405020304" pitchFamily="18" charset="0"/>
                <a:cs typeface="Times New Roman" panose="02020603050405020304" pitchFamily="18" charset="0"/>
              </a:rPr>
              <a:t>tức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thuần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từ</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SXKD</a:t>
            </a:r>
          </a:p>
          <a:p>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bộ</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vật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dịch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hữu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ích</a:t>
            </a:r>
            <a:r>
              <a:rPr dirty="0">
                <a:latin typeface="Times New Roman" panose="02020603050405020304" pitchFamily="18" charset="0"/>
                <a:cs typeface="Times New Roman" panose="02020603050405020304" pitchFamily="18" charset="0"/>
              </a:rPr>
              <a:t> do </a:t>
            </a:r>
            <a:r>
              <a:rPr dirty="0" err="1">
                <a:latin typeface="Times New Roman" panose="02020603050405020304" pitchFamily="18" charset="0"/>
                <a:cs typeface="Times New Roman" panose="02020603050405020304" pitchFamily="18" charset="0"/>
              </a:rPr>
              <a:t>lao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DN </a:t>
            </a:r>
            <a:r>
              <a:rPr dirty="0" err="1">
                <a:latin typeface="Times New Roman" panose="02020603050405020304" pitchFamily="18" charset="0"/>
                <a:cs typeface="Times New Roman" panose="02020603050405020304" pitchFamily="18" charset="0"/>
              </a:rPr>
              <a:t>làm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ra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tháng</a:t>
            </a:r>
            <a:r>
              <a:rPr dirty="0">
                <a:latin typeface="Times New Roman" panose="02020603050405020304" pitchFamily="18" charset="0"/>
                <a:cs typeface="Times New Roman" panose="02020603050405020304" pitchFamily="18" charset="0"/>
              </a:rPr>
              <a:t>/</a:t>
            </a:r>
            <a:r>
              <a:rPr dirty="0" err="1">
                <a:latin typeface="Times New Roman" panose="02020603050405020304" pitchFamily="18" charset="0"/>
                <a:cs typeface="Times New Roman" panose="02020603050405020304" pitchFamily="18" charset="0"/>
              </a:rPr>
              <a:t>quý</a:t>
            </a:r>
            <a:r>
              <a:rPr dirty="0">
                <a:latin typeface="Times New Roman" panose="02020603050405020304" pitchFamily="18" charset="0"/>
                <a:cs typeface="Times New Roman" panose="02020603050405020304" pitchFamily="18" charset="0"/>
              </a:rPr>
              <a:t>/</a:t>
            </a:r>
            <a:r>
              <a:rPr dirty="0" err="1">
                <a:latin typeface="Times New Roman" panose="02020603050405020304" pitchFamily="18" charset="0"/>
                <a:cs typeface="Times New Roman" panose="02020603050405020304" pitchFamily="18" charset="0"/>
              </a:rPr>
              <a:t>năm</a:t>
            </a:r>
            <a:r>
              <a:rPr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733" y="324028"/>
            <a:ext cx="10956533" cy="721995"/>
          </a:xfrm>
        </p:spPr>
        <p:txBody>
          <a:bodyPr>
            <a:normAutofit/>
          </a:bodyPr>
          <a:lstStyle/>
          <a:p>
            <a:r>
              <a:rPr sz="2800" b="1" dirty="0">
                <a:latin typeface="Times New Roman" panose="02020603050405020304" pitchFamily="18" charset="0"/>
                <a:cs typeface="Times New Roman" panose="02020603050405020304" pitchFamily="18" charset="0"/>
              </a:rPr>
              <a:t>2.1.2.3 &amp; 2.1.2.4. </a:t>
            </a:r>
            <a:r>
              <a:rPr sz="2800" b="1" dirty="0" err="1">
                <a:latin typeface="Times New Roman" panose="02020603050405020304" pitchFamily="18" charset="0"/>
                <a:cs typeface="Times New Roman" panose="02020603050405020304" pitchFamily="18" charset="0"/>
              </a:rPr>
              <a:t>Giá</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trị</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hàng</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hóa</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sản</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xuất</a:t>
            </a:r>
            <a:r>
              <a:rPr sz="2800" b="1" dirty="0">
                <a:latin typeface="Times New Roman" panose="02020603050405020304" pitchFamily="18" charset="0"/>
                <a:cs typeface="Times New Roman" panose="02020603050405020304" pitchFamily="18" charset="0"/>
              </a:rPr>
              <a:t> &amp; </a:t>
            </a:r>
            <a:r>
              <a:rPr sz="2800" b="1" dirty="0" err="1">
                <a:latin typeface="Times New Roman" panose="02020603050405020304" pitchFamily="18" charset="0"/>
                <a:cs typeface="Times New Roman" panose="02020603050405020304" pitchFamily="18" charset="0"/>
              </a:rPr>
              <a:t>giá</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trị</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sản</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lượng</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tiêu</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thụ</a:t>
            </a:r>
            <a:endParaRP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439544"/>
            <a:ext cx="5379720" cy="4961255"/>
          </a:xfrm>
        </p:spPr>
        <p:txBody>
          <a:bodyPr>
            <a:normAutofit/>
          </a:bodyPr>
          <a:lstStyle/>
          <a:p>
            <a:pPr algn="just">
              <a:defRPr b="1"/>
            </a:pP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hóa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endParaRPr dirty="0">
              <a:latin typeface="Times New Roman" panose="02020603050405020304" pitchFamily="18" charset="0"/>
              <a:cs typeface="Times New Roman" panose="02020603050405020304" pitchFamily="18" charset="0"/>
            </a:endParaRPr>
          </a:p>
          <a:p>
            <a:pPr algn="just"/>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vật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NVL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DN (SP </a:t>
            </a:r>
            <a:r>
              <a:rPr dirty="0" err="1">
                <a:latin typeface="Times New Roman" panose="02020603050405020304" pitchFamily="18" charset="0"/>
                <a:cs typeface="Times New Roman" panose="02020603050405020304" pitchFamily="18" charset="0"/>
              </a:rPr>
              <a:t>chính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nửa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đã</a:t>
            </a:r>
            <a:r>
              <a:rPr dirty="0">
                <a:latin typeface="Times New Roman" panose="02020603050405020304" pitchFamily="18" charset="0"/>
                <a:cs typeface="Times New Roman" panose="02020603050405020304" pitchFamily="18" charset="0"/>
              </a:rPr>
              <a:t>/</a:t>
            </a:r>
            <a:r>
              <a:rPr dirty="0" err="1">
                <a:latin typeface="Times New Roman" panose="02020603050405020304" pitchFamily="18" charset="0"/>
                <a:cs typeface="Times New Roman" panose="02020603050405020304" pitchFamily="18" charset="0"/>
              </a:rPr>
              <a:t>chuẩn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a:t>
            </a:r>
          </a:p>
          <a:p>
            <a:pPr algn="just"/>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biến</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NVL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endParaRPr dirty="0">
              <a:latin typeface="Times New Roman" panose="02020603050405020304" pitchFamily="18" charset="0"/>
              <a:cs typeface="Times New Roman" panose="02020603050405020304" pitchFamily="18" charset="0"/>
            </a:endParaRPr>
          </a:p>
          <a:p>
            <a:pPr algn="just"/>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dịch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lao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sửa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chữa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6096000" y="1439544"/>
            <a:ext cx="5984240" cy="4636135"/>
          </a:xfrm>
        </p:spPr>
        <p:txBody>
          <a:bodyPr>
            <a:normAutofit/>
          </a:bodyPr>
          <a:lstStyle/>
          <a:p>
            <a:pPr algn="just">
              <a:defRPr b="1"/>
            </a:pP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hóa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thụ</a:t>
            </a:r>
            <a:endParaRPr dirty="0">
              <a:latin typeface="Times New Roman" panose="02020603050405020304" pitchFamily="18" charset="0"/>
              <a:cs typeface="Times New Roman" panose="02020603050405020304" pitchFamily="18" charset="0"/>
            </a:endParaRPr>
          </a:p>
          <a:p>
            <a:pPr algn="just"/>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cung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cấp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dịch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endParaRPr dirty="0">
              <a:latin typeface="Times New Roman" panose="02020603050405020304" pitchFamily="18" charset="0"/>
              <a:cs typeface="Times New Roman" panose="02020603050405020304" pitchFamily="18" charset="0"/>
            </a:endParaRPr>
          </a:p>
          <a:p>
            <a:pPr algn="just"/>
            <a:r>
              <a:rPr dirty="0" err="1">
                <a:latin typeface="Times New Roman" panose="02020603050405020304" pitchFamily="18" charset="0"/>
                <a:cs typeface="Times New Roman" panose="02020603050405020304" pitchFamily="18" charset="0"/>
              </a:rPr>
              <a:t>Phản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SP, </a:t>
            </a:r>
            <a:r>
              <a:rPr dirty="0" err="1">
                <a:latin typeface="Times New Roman" panose="02020603050405020304" pitchFamily="18" charset="0"/>
                <a:cs typeface="Times New Roman" panose="02020603050405020304" pitchFamily="18" charset="0"/>
              </a:rPr>
              <a:t>dịch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ra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ngoài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phạm</a:t>
            </a:r>
            <a:r>
              <a:rPr dirty="0">
                <a:latin typeface="Times New Roman" panose="02020603050405020304" pitchFamily="18" charset="0"/>
                <a:cs typeface="Times New Roman" panose="02020603050405020304" pitchFamily="18" charset="0"/>
              </a:rPr>
              <a:t> vi SXKD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được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tiền</a:t>
            </a:r>
            <a:endParaRPr dirty="0">
              <a:latin typeface="Times New Roman" panose="02020603050405020304" pitchFamily="18" charset="0"/>
              <a:cs typeface="Times New Roman" panose="02020603050405020304" pitchFamily="18" charset="0"/>
            </a:endParaRPr>
          </a:p>
          <a:p>
            <a:pPr algn="just"/>
            <a:r>
              <a:rPr dirty="0">
                <a:latin typeface="Times New Roman" panose="02020603050405020304" pitchFamily="18" charset="0"/>
                <a:cs typeface="Times New Roman" panose="02020603050405020304" pitchFamily="18" charset="0"/>
              </a:rPr>
              <a:t>Doanh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lớn</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lợi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 DN </a:t>
            </a:r>
            <a:r>
              <a:rPr dirty="0" err="1">
                <a:latin typeface="Times New Roman" panose="02020603050405020304" pitchFamily="18" charset="0"/>
                <a:cs typeface="Times New Roman" panose="02020603050405020304" pitchFamily="18" charset="0"/>
              </a:rPr>
              <a:t>càng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cao</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4520" y="681037"/>
            <a:ext cx="8061960" cy="854075"/>
          </a:xfrm>
        </p:spPr>
        <p:txBody>
          <a:bodyPr>
            <a:normAutofit fontScale="90000"/>
          </a:bodyPr>
          <a:lstStyle/>
          <a:p>
            <a:r>
              <a:rPr sz="3000" b="1" dirty="0" err="1">
                <a:latin typeface="Times New Roman" panose="02020603050405020304" pitchFamily="18" charset="0"/>
                <a:cs typeface="Times New Roman" panose="02020603050405020304" pitchFamily="18" charset="0"/>
              </a:rPr>
              <a:t>Vị</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trí</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tính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chất</a:t>
            </a:r>
            <a:r>
              <a:rPr sz="3000" b="1" dirty="0">
                <a:latin typeface="Times New Roman" panose="02020603050405020304" pitchFamily="18" charset="0"/>
                <a:cs typeface="Times New Roman" panose="02020603050405020304" pitchFamily="18" charset="0"/>
              </a:rPr>
              <a:t> – Ý </a:t>
            </a:r>
            <a:r>
              <a:rPr sz="3000" b="1" dirty="0" err="1">
                <a:latin typeface="Times New Roman" panose="02020603050405020304" pitchFamily="18" charset="0"/>
                <a:cs typeface="Times New Roman" panose="02020603050405020304" pitchFamily="18" charset="0"/>
              </a:rPr>
              <a:t>nghĩa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và</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vai</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trò</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của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môn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học</a:t>
            </a:r>
            <a:endParaRPr sz="3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5181600" cy="2827655"/>
          </a:xfrm>
        </p:spPr>
        <p:txBody>
          <a:bodyPr/>
          <a:lstStyle/>
          <a:p>
            <a:pPr>
              <a:defRPr b="1"/>
            </a:pPr>
            <a:r>
              <a:rPr dirty="0" err="1">
                <a:latin typeface="Times New Roman" panose="02020603050405020304" pitchFamily="18" charset="0"/>
                <a:cs typeface="Times New Roman" panose="02020603050405020304" pitchFamily="18" charset="0"/>
              </a:rPr>
              <a:t>Vị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chất</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môn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học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sau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môn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Thống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kê</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đào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tạo</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môn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tự</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chọn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thuộc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chuyên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ngành</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6172200" y="1825625"/>
            <a:ext cx="5181600" cy="3173095"/>
          </a:xfrm>
        </p:spPr>
        <p:txBody>
          <a:bodyPr/>
          <a:lstStyle/>
          <a:p>
            <a:pPr>
              <a:defRPr b="1"/>
            </a:pPr>
            <a:r>
              <a:rPr dirty="0">
                <a:latin typeface="Times New Roman" panose="02020603050405020304" pitchFamily="18" charset="0"/>
                <a:cs typeface="Times New Roman" panose="02020603050405020304" pitchFamily="18" charset="0"/>
              </a:rPr>
              <a:t>Ý </a:t>
            </a:r>
            <a:r>
              <a:rPr dirty="0" err="1">
                <a:latin typeface="Times New Roman" panose="02020603050405020304" pitchFamily="18" charset="0"/>
                <a:cs typeface="Times New Roman" panose="02020603050405020304" pitchFamily="18" charset="0"/>
              </a:rPr>
              <a:t>nghĩa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vai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trò</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Trang </a:t>
            </a:r>
            <a:r>
              <a:rPr dirty="0" err="1">
                <a:latin typeface="Times New Roman" panose="02020603050405020304" pitchFamily="18" charset="0"/>
                <a:cs typeface="Times New Roman" panose="02020603050405020304" pitchFamily="18" charset="0"/>
              </a:rPr>
              <a:t>bị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tổng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hợp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liệu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thực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Đưa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ra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HĐKD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lý</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979160" cy="833755"/>
          </a:xfrm>
        </p:spPr>
        <p:txBody>
          <a:bodyPr>
            <a:normAutofit fontScale="90000"/>
          </a:bodyPr>
          <a:lstStyle/>
          <a:p>
            <a:r>
              <a:rPr sz="3000" b="1" dirty="0">
                <a:latin typeface="Times New Roman" panose="02020603050405020304" pitchFamily="18" charset="0"/>
                <a:cs typeface="Times New Roman" panose="02020603050405020304" pitchFamily="18" charset="0"/>
              </a:rPr>
              <a:t>2.1.2.5. </a:t>
            </a:r>
            <a:r>
              <a:rPr sz="3000" b="1" dirty="0" err="1">
                <a:latin typeface="Times New Roman" panose="02020603050405020304" pitchFamily="18" charset="0"/>
                <a:cs typeface="Times New Roman" panose="02020603050405020304" pitchFamily="18" charset="0"/>
              </a:rPr>
              <a:t>Chỉ</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tiêu</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giá</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trị</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gia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tăng</a:t>
            </a:r>
            <a:r>
              <a:rPr sz="3000" b="1" dirty="0">
                <a:latin typeface="Times New Roman" panose="02020603050405020304" pitchFamily="18" charset="0"/>
                <a:cs typeface="Times New Roman" panose="02020603050405020304" pitchFamily="18" charset="0"/>
              </a:rPr>
              <a:t> (VA)</a:t>
            </a:r>
          </a:p>
        </p:txBody>
      </p:sp>
      <p:sp>
        <p:nvSpPr>
          <p:cNvPr id="3" name="TextBox 2"/>
          <p:cNvSpPr txBox="1"/>
          <p:nvPr/>
        </p:nvSpPr>
        <p:spPr>
          <a:xfrm>
            <a:off x="695960" y="1436688"/>
            <a:ext cx="10515600" cy="4154984"/>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kết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quả</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lao</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động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hữu</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ích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của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người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lao</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động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trong</a:t>
            </a:r>
            <a:r>
              <a:rPr sz="2400" dirty="0">
                <a:latin typeface="Times New Roman" panose="02020603050405020304" pitchFamily="18" charset="0"/>
                <a:cs typeface="Times New Roman" panose="02020603050405020304" pitchFamily="18" charset="0"/>
              </a:rPr>
              <a:t> DN </a:t>
            </a:r>
            <a:r>
              <a:rPr sz="2400" dirty="0" err="1">
                <a:latin typeface="Times New Roman" panose="02020603050405020304" pitchFamily="18" charset="0"/>
                <a:cs typeface="Times New Roman" panose="02020603050405020304" pitchFamily="18" charset="0"/>
              </a:rPr>
              <a:t>mới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sáng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tạo</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ra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cộng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trị</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hoàn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vốn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cố</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định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trong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kỳ</a:t>
            </a:r>
            <a:endParaRP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sz="2400" dirty="0">
                <a:latin typeface="Times New Roman" panose="02020603050405020304" pitchFamily="18" charset="0"/>
                <a:cs typeface="Times New Roman" panose="02020603050405020304" pitchFamily="18" charset="0"/>
              </a:rPr>
              <a:t>Công </a:t>
            </a:r>
            <a:r>
              <a:rPr sz="2400" dirty="0" err="1">
                <a:latin typeface="Times New Roman" panose="02020603050405020304" pitchFamily="18" charset="0"/>
                <a:cs typeface="Times New Roman" panose="02020603050405020304" pitchFamily="18" charset="0"/>
              </a:rPr>
              <a:t>thức</a:t>
            </a:r>
            <a:r>
              <a:rPr sz="2400" dirty="0">
                <a:latin typeface="Times New Roman" panose="02020603050405020304" pitchFamily="18" charset="0"/>
                <a:cs typeface="Times New Roman" panose="02020603050405020304" pitchFamily="18" charset="0"/>
              </a:rPr>
              <a:t>: VA = V + M + C1</a:t>
            </a:r>
          </a:p>
          <a:p>
            <a:pPr lvl="1"/>
            <a:r>
              <a:rPr sz="2400" dirty="0">
                <a:latin typeface="Times New Roman" panose="02020603050405020304" pitchFamily="18" charset="0"/>
                <a:cs typeface="Times New Roman" panose="02020603050405020304" pitchFamily="18" charset="0"/>
              </a:rPr>
              <a:t>V: </a:t>
            </a:r>
            <a:r>
              <a:rPr sz="2400" dirty="0" err="1">
                <a:latin typeface="Times New Roman" panose="02020603050405020304" pitchFamily="18" charset="0"/>
                <a:cs typeface="Times New Roman" panose="02020603050405020304" pitchFamily="18" charset="0"/>
              </a:rPr>
              <a:t>tiền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lương</a:t>
            </a:r>
            <a:r>
              <a:rPr sz="2400" dirty="0">
                <a:latin typeface="Times New Roman" panose="02020603050405020304" pitchFamily="18" charset="0"/>
                <a:cs typeface="Times New Roman" panose="02020603050405020304" pitchFamily="18" charset="0"/>
              </a:rPr>
              <a:t>, BHXH </a:t>
            </a:r>
            <a:r>
              <a:rPr sz="2400" dirty="0" err="1">
                <a:latin typeface="Times New Roman" panose="02020603050405020304" pitchFamily="18" charset="0"/>
                <a:cs typeface="Times New Roman" panose="02020603050405020304" pitchFamily="18" charset="0"/>
              </a:rPr>
              <a:t>trả</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thay</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lương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các</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khoản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có</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tính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chất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lương</a:t>
            </a:r>
            <a:endParaRPr sz="2400" dirty="0">
              <a:latin typeface="Times New Roman" panose="02020603050405020304" pitchFamily="18" charset="0"/>
              <a:cs typeface="Times New Roman" panose="02020603050405020304" pitchFamily="18" charset="0"/>
            </a:endParaRPr>
          </a:p>
          <a:p>
            <a:pPr lvl="1"/>
            <a:r>
              <a:rPr sz="2400" dirty="0">
                <a:latin typeface="Times New Roman" panose="02020603050405020304" pitchFamily="18" charset="0"/>
                <a:cs typeface="Times New Roman" panose="02020603050405020304" pitchFamily="18" charset="0"/>
              </a:rPr>
              <a:t>M: </a:t>
            </a:r>
            <a:r>
              <a:rPr sz="2400" dirty="0" err="1">
                <a:latin typeface="Times New Roman" panose="02020603050405020304" pitchFamily="18" charset="0"/>
                <a:cs typeface="Times New Roman" panose="02020603050405020304" pitchFamily="18" charset="0"/>
              </a:rPr>
              <a:t>thu</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nhập</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lần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đầu</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của</a:t>
            </a:r>
            <a:r>
              <a:rPr sz="2400" dirty="0">
                <a:latin typeface="Times New Roman" panose="02020603050405020304" pitchFamily="18" charset="0"/>
                <a:cs typeface="Times New Roman" panose="02020603050405020304" pitchFamily="18" charset="0"/>
              </a:rPr>
              <a:t> DN (</a:t>
            </a:r>
            <a:r>
              <a:rPr sz="2400" dirty="0" err="1">
                <a:latin typeface="Times New Roman" panose="02020603050405020304" pitchFamily="18" charset="0"/>
                <a:cs typeface="Times New Roman" panose="02020603050405020304" pitchFamily="18" charset="0"/>
              </a:rPr>
              <a:t>lợi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nhuận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lãi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kinh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doanh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thuế</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xuất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lãi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vay</a:t>
            </a:r>
            <a:r>
              <a:rPr sz="2400" dirty="0">
                <a:latin typeface="Times New Roman" panose="02020603050405020304" pitchFamily="18" charset="0"/>
                <a:cs typeface="Times New Roman" panose="02020603050405020304" pitchFamily="18" charset="0"/>
              </a:rPr>
              <a:t>…)</a:t>
            </a:r>
          </a:p>
          <a:p>
            <a:pPr lvl="1"/>
            <a:r>
              <a:rPr sz="2400" dirty="0">
                <a:latin typeface="Times New Roman" panose="02020603050405020304" pitchFamily="18" charset="0"/>
                <a:cs typeface="Times New Roman" panose="02020603050405020304" pitchFamily="18" charset="0"/>
              </a:rPr>
              <a:t>C1: </a:t>
            </a:r>
            <a:r>
              <a:rPr sz="2400" dirty="0" err="1">
                <a:latin typeface="Times New Roman" panose="02020603050405020304" pitchFamily="18" charset="0"/>
                <a:cs typeface="Times New Roman" panose="02020603050405020304" pitchFamily="18" charset="0"/>
              </a:rPr>
              <a:t>khấu</a:t>
            </a:r>
            <a:r>
              <a:rPr sz="2400" dirty="0">
                <a:latin typeface="Times New Roman" panose="02020603050405020304" pitchFamily="18" charset="0"/>
                <a:cs typeface="Times New Roman" panose="02020603050405020304" pitchFamily="18" charset="0"/>
              </a:rPr>
              <a:t> hao </a:t>
            </a:r>
            <a:r>
              <a:rPr sz="2400" dirty="0" err="1">
                <a:latin typeface="Times New Roman" panose="02020603050405020304" pitchFamily="18" charset="0"/>
                <a:cs typeface="Times New Roman" panose="02020603050405020304" pitchFamily="18" charset="0"/>
              </a:rPr>
              <a:t>tài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dùng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cho</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xuất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vật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chất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dịch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vụ</a:t>
            </a:r>
            <a:endParaRPr sz="2400" dirty="0">
              <a:latin typeface="Times New Roman" panose="02020603050405020304" pitchFamily="18" charset="0"/>
              <a:cs typeface="Times New Roman" panose="02020603050405020304" pitchFamily="18" charset="0"/>
            </a:endParaRPr>
          </a:p>
          <a:p>
            <a:r>
              <a:rPr sz="2400" dirty="0" err="1">
                <a:latin typeface="Times New Roman" panose="02020603050405020304" pitchFamily="18" charset="0"/>
                <a:cs typeface="Times New Roman" panose="02020603050405020304" pitchFamily="18" charset="0"/>
              </a:rPr>
              <a:t>Cách</a:t>
            </a:r>
            <a:r>
              <a:rPr sz="2400" dirty="0">
                <a:latin typeface="Times New Roman" panose="02020603050405020304" pitchFamily="18" charset="0"/>
                <a:cs typeface="Times New Roman" panose="02020603050405020304" pitchFamily="18" charset="0"/>
              </a:rPr>
              <a:t> 1 (</a:t>
            </a:r>
            <a:r>
              <a:rPr sz="2400" dirty="0" err="1">
                <a:latin typeface="Times New Roman" panose="02020603050405020304" pitchFamily="18" charset="0"/>
                <a:cs typeface="Times New Roman" panose="02020603050405020304" pitchFamily="18" charset="0"/>
              </a:rPr>
              <a:t>sản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xuất</a:t>
            </a:r>
            <a:r>
              <a:rPr sz="2400" dirty="0">
                <a:latin typeface="Times New Roman" panose="02020603050405020304" pitchFamily="18" charset="0"/>
                <a:cs typeface="Times New Roman" panose="02020603050405020304" pitchFamily="18" charset="0"/>
              </a:rPr>
              <a:t>): VA = GO – IC (chi </a:t>
            </a:r>
            <a:r>
              <a:rPr sz="2400" dirty="0" err="1">
                <a:latin typeface="Times New Roman" panose="02020603050405020304" pitchFamily="18" charset="0"/>
                <a:cs typeface="Times New Roman" panose="02020603050405020304" pitchFamily="18" charset="0"/>
              </a:rPr>
              <a:t>phí</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trung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gian</a:t>
            </a:r>
            <a:r>
              <a:rPr sz="2400" dirty="0">
                <a:latin typeface="Times New Roman" panose="02020603050405020304" pitchFamily="18" charset="0"/>
                <a:cs typeface="Times New Roman" panose="02020603050405020304" pitchFamily="18" charset="0"/>
              </a:rPr>
              <a:t>)</a:t>
            </a:r>
          </a:p>
          <a:p>
            <a:r>
              <a:rPr sz="2400" dirty="0" err="1">
                <a:latin typeface="Times New Roman" panose="02020603050405020304" pitchFamily="18" charset="0"/>
                <a:cs typeface="Times New Roman" panose="02020603050405020304" pitchFamily="18" charset="0"/>
              </a:rPr>
              <a:t>Cách</a:t>
            </a:r>
            <a:r>
              <a:rPr sz="2400" dirty="0">
                <a:latin typeface="Times New Roman" panose="02020603050405020304" pitchFamily="18" charset="0"/>
                <a:cs typeface="Times New Roman" panose="02020603050405020304" pitchFamily="18" charset="0"/>
              </a:rPr>
              <a:t> 2 (</a:t>
            </a:r>
            <a:r>
              <a:rPr sz="2400" dirty="0" err="1">
                <a:latin typeface="Times New Roman" panose="02020603050405020304" pitchFamily="18" charset="0"/>
                <a:cs typeface="Times New Roman" panose="02020603050405020304" pitchFamily="18" charset="0"/>
              </a:rPr>
              <a:t>phân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phối</a:t>
            </a:r>
            <a:r>
              <a:rPr sz="2400" dirty="0">
                <a:latin typeface="Times New Roman" panose="02020603050405020304" pitchFamily="18" charset="0"/>
                <a:cs typeface="Times New Roman" panose="02020603050405020304" pitchFamily="18" charset="0"/>
              </a:rPr>
              <a:t>): VA = Thu </a:t>
            </a:r>
            <a:r>
              <a:rPr sz="2400" dirty="0" err="1">
                <a:latin typeface="Times New Roman" panose="02020603050405020304" pitchFamily="18" charset="0"/>
                <a:cs typeface="Times New Roman" panose="02020603050405020304" pitchFamily="18" charset="0"/>
              </a:rPr>
              <a:t>nhập</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lần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đầu</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người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lao</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động</a:t>
            </a:r>
            <a:r>
              <a:rPr sz="2400" dirty="0">
                <a:latin typeface="Times New Roman" panose="02020603050405020304" pitchFamily="18" charset="0"/>
                <a:cs typeface="Times New Roman" panose="02020603050405020304" pitchFamily="18" charset="0"/>
              </a:rPr>
              <a:t> + Thu </a:t>
            </a:r>
            <a:r>
              <a:rPr sz="2400" dirty="0" err="1">
                <a:latin typeface="Times New Roman" panose="02020603050405020304" pitchFamily="18" charset="0"/>
                <a:cs typeface="Times New Roman" panose="02020603050405020304" pitchFamily="18" charset="0"/>
              </a:rPr>
              <a:t>nhập</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lần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đầu</a:t>
            </a:r>
            <a:r>
              <a:rPr sz="2400" dirty="0">
                <a:latin typeface="Times New Roman" panose="02020603050405020304" pitchFamily="18" charset="0"/>
                <a:cs typeface="Times New Roman" panose="02020603050405020304" pitchFamily="18" charset="0"/>
              </a:rPr>
              <a:t> DN + </a:t>
            </a:r>
            <a:r>
              <a:rPr sz="2400" dirty="0" err="1">
                <a:latin typeface="Times New Roman" panose="02020603050405020304" pitchFamily="18" charset="0"/>
                <a:cs typeface="Times New Roman" panose="02020603050405020304" pitchFamily="18" charset="0"/>
              </a:rPr>
              <a:t>Khấu</a:t>
            </a:r>
            <a:r>
              <a:rPr sz="2400" dirty="0">
                <a:latin typeface="Times New Roman" panose="02020603050405020304" pitchFamily="18" charset="0"/>
                <a:cs typeface="Times New Roman" panose="02020603050405020304" pitchFamily="18" charset="0"/>
              </a:rPr>
              <a:t> hao TSCĐ</a:t>
            </a:r>
          </a:p>
          <a:p>
            <a:r>
              <a:rPr sz="2400" dirty="0">
                <a:latin typeface="Times New Roman" panose="02020603050405020304" pitchFamily="18" charset="0"/>
                <a:cs typeface="Times New Roman" panose="02020603050405020304" pitchFamily="18" charset="0"/>
              </a:rPr>
              <a:t>Ý </a:t>
            </a:r>
            <a:r>
              <a:rPr sz="2400" dirty="0" err="1">
                <a:latin typeface="Times New Roman" panose="02020603050405020304" pitchFamily="18" charset="0"/>
                <a:cs typeface="Times New Roman" panose="02020603050405020304" pitchFamily="18" charset="0"/>
              </a:rPr>
              <a:t>nghĩa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sở</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tính</a:t>
            </a:r>
            <a:r>
              <a:rPr sz="2400" dirty="0">
                <a:latin typeface="Times New Roman" panose="02020603050405020304" pitchFamily="18" charset="0"/>
                <a:cs typeface="Times New Roman" panose="02020603050405020304" pitchFamily="18" charset="0"/>
              </a:rPr>
              <a:t> GDP (GDP = VA + </a:t>
            </a:r>
            <a:r>
              <a:rPr sz="2400" dirty="0" err="1">
                <a:latin typeface="Times New Roman" panose="02020603050405020304" pitchFamily="18" charset="0"/>
                <a:cs typeface="Times New Roman" panose="02020603050405020304" pitchFamily="18" charset="0"/>
              </a:rPr>
              <a:t>thuế</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nhập</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khẩu</a:t>
            </a:r>
            <a:r>
              <a:rPr sz="2400" dirty="0">
                <a:latin typeface="Times New Roman" panose="02020603050405020304" pitchFamily="18" charset="0"/>
                <a:cs typeface="Times New Roman" panose="02020603050405020304" pitchFamily="18" charset="0"/>
              </a:rPr>
              <a:t>), GNI, </a:t>
            </a:r>
            <a:r>
              <a:rPr sz="2400" dirty="0" err="1">
                <a:latin typeface="Times New Roman" panose="02020603050405020304" pitchFamily="18" charset="0"/>
                <a:cs typeface="Times New Roman" panose="02020603050405020304" pitchFamily="18" charset="0"/>
              </a:rPr>
              <a:t>và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thuế</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trị</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tăng</a:t>
            </a:r>
            <a:r>
              <a:rPr sz="2400" dirty="0">
                <a:latin typeface="Times New Roman" panose="02020603050405020304" pitchFamily="18" charset="0"/>
                <a:cs typeface="Times New Roman" panose="02020603050405020304" pitchFamily="18" charset="0"/>
              </a:rPr>
              <a:t> (VAT)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7196772" cy="1036955"/>
          </a:xfrm>
        </p:spPr>
        <p:txBody>
          <a:bodyPr>
            <a:normAutofit/>
          </a:bodyPr>
          <a:lstStyle/>
          <a:p>
            <a:r>
              <a:rPr sz="3000" dirty="0">
                <a:latin typeface="Times New Roman" panose="02020603050405020304" pitchFamily="18" charset="0"/>
                <a:cs typeface="Times New Roman" panose="02020603050405020304" pitchFamily="18" charset="0"/>
              </a:rPr>
              <a:t>2.2. </a:t>
            </a:r>
            <a:r>
              <a:rPr sz="3000" dirty="0" err="1">
                <a:latin typeface="Times New Roman" panose="02020603050405020304" pitchFamily="18" charset="0"/>
                <a:cs typeface="Times New Roman" panose="02020603050405020304" pitchFamily="18" charset="0"/>
              </a:rPr>
              <a:t>Tốc</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độ</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phát</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triển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sản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xuất</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kinh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doanh</a:t>
            </a:r>
            <a:endParaRPr sz="30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dirty="0" err="1">
                <a:latin typeface="Times New Roman" panose="02020603050405020304" pitchFamily="18" charset="0"/>
                <a:cs typeface="Times New Roman" panose="02020603050405020304" pitchFamily="18" charset="0"/>
              </a:rPr>
              <a:t>Tốc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triển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gốc</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589280" y="2505075"/>
            <a:ext cx="5408295" cy="1847851"/>
          </a:xfrm>
        </p:spPr>
        <p:txBody>
          <a:bodyPr/>
          <a:lstStyle/>
          <a:p>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một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gốc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Thường </a:t>
            </a:r>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dấu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bước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ngoặt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endParaRPr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p:txBody>
          <a:bodyPr/>
          <a:lstStyle/>
          <a:p>
            <a:r>
              <a:rPr dirty="0" err="1">
                <a:latin typeface="Times New Roman" panose="02020603050405020304" pitchFamily="18" charset="0"/>
                <a:cs typeface="Times New Roman" panose="02020603050405020304" pitchFamily="18" charset="0"/>
              </a:rPr>
              <a:t>Tốc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triển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endParaRPr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quarter" idx="4"/>
          </p:nvPr>
        </p:nvSpPr>
        <p:spPr>
          <a:xfrm>
            <a:off x="6172200" y="2505075"/>
            <a:ext cx="5877560" cy="1975485"/>
          </a:xfrm>
        </p:spPr>
        <p:txBody>
          <a:bodyPr/>
          <a:lstStyle/>
          <a:p>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từng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so </a:t>
            </a:r>
            <a:r>
              <a:rPr dirty="0" err="1">
                <a:latin typeface="Times New Roman" panose="02020603050405020304" pitchFamily="18" charset="0"/>
                <a:cs typeface="Times New Roman" panose="02020603050405020304" pitchFamily="18" charset="0"/>
              </a:rPr>
              <a:t>với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liền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trước</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Phản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nhịp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triển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989012"/>
            <a:ext cx="9127172" cy="800100"/>
          </a:xfrm>
        </p:spPr>
        <p:txBody>
          <a:bodyPr/>
          <a:lstStyle/>
          <a:p>
            <a:r>
              <a:rPr dirty="0">
                <a:latin typeface="Times New Roman" panose="02020603050405020304" pitchFamily="18" charset="0"/>
                <a:cs typeface="Times New Roman" panose="02020603050405020304" pitchFamily="18" charset="0"/>
              </a:rPr>
              <a:t>2.2. Chu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839788" y="2057400"/>
            <a:ext cx="10712132" cy="1620520"/>
          </a:xfrm>
        </p:spPr>
        <p:txBody>
          <a:bodyPr>
            <a:normAutofit/>
          </a:bodyPr>
          <a:lstStyle/>
          <a:p>
            <a:r>
              <a:rPr sz="2200" dirty="0" err="1">
                <a:latin typeface="Times New Roman" panose="02020603050405020304" pitchFamily="18" charset="0"/>
                <a:cs typeface="Times New Roman" panose="02020603050405020304" pitchFamily="18" charset="0"/>
              </a:rPr>
              <a:t>Thể</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hiện</a:t>
            </a:r>
            <a:r>
              <a:rPr sz="2200" dirty="0">
                <a:latin typeface="Times New Roman" panose="02020603050405020304" pitchFamily="18" charset="0"/>
                <a:cs typeface="Times New Roman" panose="02020603050405020304" pitchFamily="18" charset="0"/>
              </a:rPr>
              <a:t> qua </a:t>
            </a:r>
            <a:r>
              <a:rPr sz="2200" dirty="0" err="1">
                <a:latin typeface="Times New Roman" panose="02020603050405020304" pitchFamily="18" charset="0"/>
                <a:cs typeface="Times New Roman" panose="02020603050405020304" pitchFamily="18" charset="0"/>
              </a:rPr>
              <a:t>biến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động</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doanh</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thu</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bán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hàng</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theo</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thời</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gian</a:t>
            </a:r>
            <a:endParaRPr sz="2200" dirty="0">
              <a:latin typeface="Times New Roman" panose="02020603050405020304" pitchFamily="18" charset="0"/>
              <a:cs typeface="Times New Roman" panose="02020603050405020304" pitchFamily="18" charset="0"/>
            </a:endParaRPr>
          </a:p>
          <a:p>
            <a:r>
              <a:rPr sz="2200" dirty="0" err="1">
                <a:latin typeface="Times New Roman" panose="02020603050405020304" pitchFamily="18" charset="0"/>
                <a:cs typeface="Times New Roman" panose="02020603050405020304" pitchFamily="18" charset="0"/>
              </a:rPr>
              <a:t>Gắn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với</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một</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thị</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trường</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cụ</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thể</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mỗi</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sản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phẩm</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có</a:t>
            </a:r>
            <a:r>
              <a:rPr sz="2200" dirty="0">
                <a:latin typeface="Times New Roman" panose="02020603050405020304" pitchFamily="18" charset="0"/>
                <a:cs typeface="Times New Roman" panose="02020603050405020304" pitchFamily="18" charset="0"/>
              </a:rPr>
              <a:t> chu </a:t>
            </a:r>
            <a:r>
              <a:rPr sz="2200" dirty="0" err="1">
                <a:latin typeface="Times New Roman" panose="02020603050405020304" pitchFamily="18" charset="0"/>
                <a:cs typeface="Times New Roman" panose="02020603050405020304" pitchFamily="18" charset="0"/>
              </a:rPr>
              <a:t>kỳ</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khác</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nhau</a:t>
            </a:r>
            <a:endParaRPr sz="2200" dirty="0">
              <a:latin typeface="Times New Roman" panose="02020603050405020304" pitchFamily="18" charset="0"/>
              <a:cs typeface="Times New Roman" panose="02020603050405020304" pitchFamily="18" charset="0"/>
            </a:endParaRPr>
          </a:p>
          <a:p>
            <a:r>
              <a:rPr sz="2200" dirty="0" err="1">
                <a:latin typeface="Times New Roman" panose="02020603050405020304" pitchFamily="18" charset="0"/>
                <a:cs typeface="Times New Roman" panose="02020603050405020304" pitchFamily="18" charset="0"/>
              </a:rPr>
              <a:t>Cần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xác</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định</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sản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phẩm</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đang</a:t>
            </a:r>
            <a:r>
              <a:rPr sz="2200" dirty="0">
                <a:latin typeface="Times New Roman" panose="02020603050405020304" pitchFamily="18" charset="0"/>
                <a:cs typeface="Times New Roman" panose="02020603050405020304" pitchFamily="18" charset="0"/>
              </a:rPr>
              <a:t> ở </a:t>
            </a:r>
            <a:r>
              <a:rPr sz="2200" dirty="0" err="1">
                <a:latin typeface="Times New Roman" panose="02020603050405020304" pitchFamily="18" charset="0"/>
                <a:cs typeface="Times New Roman" panose="02020603050405020304" pitchFamily="18" charset="0"/>
              </a:rPr>
              <a:t>giai</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đoạn</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nào</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để</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dự</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báo</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kinh</a:t>
            </a:r>
            <a:r>
              <a:rPr sz="2200" dirty="0">
                <a:latin typeface="Times New Roman" panose="02020603050405020304" pitchFamily="18" charset="0"/>
                <a:cs typeface="Times New Roman" panose="02020603050405020304" pitchFamily="18" charset="0"/>
              </a:rPr>
              <a:t> </a:t>
            </a:r>
            <a:r>
              <a:rPr sz="2200" dirty="0" err="1">
                <a:latin typeface="Times New Roman" panose="02020603050405020304" pitchFamily="18" charset="0"/>
                <a:cs typeface="Times New Roman" panose="02020603050405020304" pitchFamily="18" charset="0"/>
              </a:rPr>
              <a:t>doanh</a:t>
            </a:r>
            <a:endParaRPr sz="2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028" y="525780"/>
            <a:ext cx="6780212" cy="746760"/>
          </a:xfrm>
        </p:spPr>
        <p:txBody>
          <a:bodyPr>
            <a:normAutofit/>
          </a:bodyPr>
          <a:lstStyle/>
          <a:p>
            <a:r>
              <a:rPr sz="2400" b="1" dirty="0">
                <a:latin typeface="Times New Roman" panose="02020603050405020304" pitchFamily="18" charset="0"/>
                <a:cs typeface="Times New Roman" panose="02020603050405020304" pitchFamily="18" charset="0"/>
              </a:rPr>
              <a:t>2.3. </a:t>
            </a:r>
            <a:r>
              <a:rPr sz="2400" b="1" dirty="0" err="1">
                <a:latin typeface="Times New Roman" panose="02020603050405020304" pitchFamily="18" charset="0"/>
                <a:cs typeface="Times New Roman" panose="02020603050405020304" pitchFamily="18" charset="0"/>
              </a:rPr>
              <a:t>Phân</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tích</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kết</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quả</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sản</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xuất</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theo</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điểm</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hòa</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vốn</a:t>
            </a:r>
            <a:endParaRPr sz="2400" b="1"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619760" y="2199640"/>
            <a:ext cx="4087115" cy="3357880"/>
          </a:xfrm>
        </p:spPr>
        <p:txBody>
          <a:bodyPr>
            <a:noAutofit/>
          </a:bodyPr>
          <a:lstStyle/>
          <a:p>
            <a:r>
              <a:rPr sz="2400" dirty="0" err="1">
                <a:latin typeface="Times New Roman" panose="02020603050405020304" pitchFamily="18" charset="0"/>
                <a:cs typeface="Times New Roman" panose="02020603050405020304" pitchFamily="18" charset="0"/>
              </a:rPr>
              <a:t>Điểm</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hòa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vốn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tổng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doanh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thu</a:t>
            </a:r>
            <a:r>
              <a:rPr sz="2400" dirty="0">
                <a:latin typeface="Times New Roman" panose="02020603050405020304" pitchFamily="18" charset="0"/>
                <a:cs typeface="Times New Roman" panose="02020603050405020304" pitchFamily="18" charset="0"/>
              </a:rPr>
              <a:t> = </a:t>
            </a:r>
            <a:r>
              <a:rPr sz="2400" dirty="0" err="1">
                <a:latin typeface="Times New Roman" panose="02020603050405020304" pitchFamily="18" charset="0"/>
                <a:cs typeface="Times New Roman" panose="02020603050405020304" pitchFamily="18" charset="0"/>
              </a:rPr>
              <a:t>tổng</a:t>
            </a:r>
            <a:r>
              <a:rPr sz="2400" dirty="0">
                <a:latin typeface="Times New Roman" panose="02020603050405020304" pitchFamily="18" charset="0"/>
                <a:cs typeface="Times New Roman" panose="02020603050405020304" pitchFamily="18" charset="0"/>
              </a:rPr>
              <a:t> chi </a:t>
            </a:r>
            <a:r>
              <a:rPr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 </a:t>
            </a:r>
            <a:endParaRPr sz="2400" dirty="0">
              <a:latin typeface="Times New Roman" panose="02020603050405020304" pitchFamily="18" charset="0"/>
              <a:cs typeface="Times New Roman" panose="02020603050405020304" pitchFamily="18" charset="0"/>
            </a:endParaRPr>
          </a:p>
          <a:p>
            <a:r>
              <a:rPr sz="2400" dirty="0" err="1">
                <a:latin typeface="Times New Roman" panose="02020603050405020304" pitchFamily="18" charset="0"/>
                <a:cs typeface="Times New Roman" panose="02020603050405020304" pitchFamily="18" charset="0"/>
              </a:rPr>
              <a:t>Xác</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định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bằng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đồ</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thị</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quan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hệ</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giữa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lượng</a:t>
            </a:r>
            <a:r>
              <a:rPr sz="2400" dirty="0">
                <a:latin typeface="Times New Roman" panose="02020603050405020304" pitchFamily="18" charset="0"/>
                <a:cs typeface="Times New Roman" panose="02020603050405020304" pitchFamily="18" charset="0"/>
              </a:rPr>
              <a:t>, chi </a:t>
            </a:r>
            <a:r>
              <a:rPr sz="2400" dirty="0" err="1">
                <a:latin typeface="Times New Roman" panose="02020603050405020304" pitchFamily="18" charset="0"/>
                <a:cs typeface="Times New Roman" panose="02020603050405020304" pitchFamily="18" charset="0"/>
              </a:rPr>
              <a:t>phí</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doanh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thu</a:t>
            </a:r>
            <a:endParaRPr sz="2400" dirty="0">
              <a:latin typeface="Times New Roman" panose="02020603050405020304" pitchFamily="18" charset="0"/>
              <a:cs typeface="Times New Roman" panose="02020603050405020304" pitchFamily="18" charset="0"/>
            </a:endParaRPr>
          </a:p>
          <a:p>
            <a:r>
              <a:rPr sz="2400" dirty="0" err="1">
                <a:latin typeface="Times New Roman" panose="02020603050405020304" pitchFamily="18" charset="0"/>
                <a:cs typeface="Times New Roman" panose="02020603050405020304" pitchFamily="18" charset="0"/>
              </a:rPr>
              <a:t>Là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sở</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lựa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chọn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phương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án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sản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xuất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kinh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doanh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tối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ưu</a:t>
            </a:r>
            <a:endParaRPr sz="2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80E2495-12F4-2DC5-8EBC-9E2CE49DC711}"/>
              </a:ext>
            </a:extLst>
          </p:cNvPr>
          <p:cNvPicPr>
            <a:picLocks noChangeAspect="1"/>
          </p:cNvPicPr>
          <p:nvPr/>
        </p:nvPicPr>
        <p:blipFill>
          <a:blip r:embed="rId2"/>
          <a:stretch>
            <a:fillRect/>
          </a:stretch>
        </p:blipFill>
        <p:spPr>
          <a:xfrm>
            <a:off x="5669280" y="1272540"/>
            <a:ext cx="6914388" cy="465352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1799"/>
            <a:ext cx="10515600" cy="1133475"/>
          </a:xfrm>
        </p:spPr>
        <p:txBody>
          <a:bodyPr>
            <a:normAutofit/>
          </a:bodyPr>
          <a:lstStyle/>
          <a:p>
            <a:pPr algn="ctr"/>
            <a:r>
              <a:rPr sz="3000" dirty="0">
                <a:latin typeface="Times New Roman" panose="02020603050405020304" pitchFamily="18" charset="0"/>
                <a:cs typeface="Times New Roman" panose="02020603050405020304" pitchFamily="18" charset="0"/>
              </a:rPr>
              <a:t>CHƯƠNG 3</a:t>
            </a:r>
          </a:p>
          <a:p>
            <a:pPr algn="ctr"/>
            <a:r>
              <a:rPr sz="3000" dirty="0">
                <a:latin typeface="Times New Roman" panose="02020603050405020304" pitchFamily="18" charset="0"/>
                <a:cs typeface="Times New Roman" panose="02020603050405020304" pitchFamily="18" charset="0"/>
              </a:rPr>
              <a:t>PHÂN TÍCH TÌNH HÌNH SỬ DỤNG CÁC YẾU TỐ SẢN XUẤT</a:t>
            </a:r>
          </a:p>
        </p:txBody>
      </p:sp>
      <p:sp>
        <p:nvSpPr>
          <p:cNvPr id="3" name="Text Placeholder 2"/>
          <p:cNvSpPr>
            <a:spLocks noGrp="1"/>
          </p:cNvSpPr>
          <p:nvPr>
            <p:ph type="body" idx="1"/>
          </p:nvPr>
        </p:nvSpPr>
        <p:spPr>
          <a:xfrm>
            <a:off x="984250" y="3736023"/>
            <a:ext cx="10515600" cy="1500187"/>
          </a:xfrm>
        </p:spPr>
        <p:txBody>
          <a:bodyPr/>
          <a:lstStyle/>
          <a:p>
            <a:r>
              <a:rPr dirty="0" err="1"/>
              <a:t>Phân</a:t>
            </a:r>
            <a:r>
              <a:rPr dirty="0"/>
              <a:t> </a:t>
            </a:r>
            <a:r>
              <a:rPr dirty="0" err="1"/>
              <a:t>tích</a:t>
            </a:r>
            <a:r>
              <a:rPr dirty="0"/>
              <a:t> </a:t>
            </a:r>
            <a:r>
              <a:rPr dirty="0" err="1"/>
              <a:t>tình</a:t>
            </a:r>
            <a:r>
              <a:rPr dirty="0"/>
              <a:t> </a:t>
            </a:r>
            <a:r>
              <a:rPr dirty="0" err="1"/>
              <a:t>hình</a:t>
            </a:r>
            <a:r>
              <a:rPr dirty="0"/>
              <a:t> </a:t>
            </a:r>
            <a:r>
              <a:rPr dirty="0" err="1"/>
              <a:t>sử</a:t>
            </a:r>
            <a:r>
              <a:rPr dirty="0"/>
              <a:t> </a:t>
            </a:r>
            <a:r>
              <a:rPr dirty="0" err="1"/>
              <a:t>dụng</a:t>
            </a:r>
            <a:r>
              <a:rPr dirty="0"/>
              <a:t> </a:t>
            </a:r>
            <a:r>
              <a:rPr dirty="0" err="1"/>
              <a:t>lao</a:t>
            </a:r>
            <a:r>
              <a:rPr dirty="0"/>
              <a:t> </a:t>
            </a:r>
            <a:r>
              <a:rPr dirty="0" err="1"/>
              <a:t>động</a:t>
            </a:r>
            <a:r>
              <a:rPr dirty="0"/>
              <a:t>, </a:t>
            </a:r>
            <a:r>
              <a:rPr dirty="0" err="1"/>
              <a:t>tài</a:t>
            </a:r>
            <a:r>
              <a:rPr dirty="0"/>
              <a:t> </a:t>
            </a:r>
            <a:r>
              <a:rPr dirty="0" err="1"/>
              <a:t>sản</a:t>
            </a:r>
            <a:r>
              <a:rPr dirty="0"/>
              <a:t> </a:t>
            </a:r>
            <a:r>
              <a:rPr dirty="0" err="1"/>
              <a:t>cố</a:t>
            </a:r>
            <a:r>
              <a:rPr dirty="0"/>
              <a:t> </a:t>
            </a:r>
            <a:r>
              <a:rPr dirty="0" err="1"/>
              <a:t>định</a:t>
            </a:r>
            <a:r>
              <a:rPr dirty="0"/>
              <a:t> </a:t>
            </a:r>
            <a:r>
              <a:rPr dirty="0" err="1"/>
              <a:t>và</a:t>
            </a:r>
            <a:r>
              <a:rPr dirty="0"/>
              <a:t> </a:t>
            </a:r>
            <a:r>
              <a:rPr dirty="0" err="1"/>
              <a:t>nguyên</a:t>
            </a:r>
            <a:r>
              <a:rPr dirty="0"/>
              <a:t> </a:t>
            </a:r>
            <a:r>
              <a:rPr dirty="0" err="1"/>
              <a:t>vật</a:t>
            </a:r>
            <a:r>
              <a:rPr dirty="0"/>
              <a:t> </a:t>
            </a:r>
            <a:r>
              <a:rPr dirty="0" err="1"/>
              <a:t>liệu</a:t>
            </a:r>
            <a:r>
              <a:rPr dirty="0"/>
              <a:t> </a:t>
            </a:r>
            <a:r>
              <a:rPr dirty="0" err="1"/>
              <a:t>của</a:t>
            </a:r>
            <a:r>
              <a:rPr dirty="0"/>
              <a:t> </a:t>
            </a:r>
            <a:r>
              <a:rPr dirty="0" err="1"/>
              <a:t>doanh</a:t>
            </a:r>
            <a:r>
              <a:rPr dirty="0"/>
              <a:t> </a:t>
            </a:r>
            <a:r>
              <a:rPr dirty="0" err="1"/>
              <a:t>nghiệp</a:t>
            </a:r>
            <a:r>
              <a:rPr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757160" cy="996315"/>
          </a:xfrm>
        </p:spPr>
        <p:txBody>
          <a:bodyPr>
            <a:normAutofit/>
          </a:bodyPr>
          <a:lstStyle/>
          <a:p>
            <a:r>
              <a:rPr sz="2400" b="1" dirty="0">
                <a:latin typeface="Times New Roman" panose="02020603050405020304" pitchFamily="18" charset="0"/>
                <a:cs typeface="Times New Roman" panose="02020603050405020304" pitchFamily="18" charset="0"/>
              </a:rPr>
              <a:t>1. Ý </a:t>
            </a:r>
            <a:r>
              <a:rPr sz="2400" b="1" dirty="0" err="1">
                <a:latin typeface="Times New Roman" panose="02020603050405020304" pitchFamily="18" charset="0"/>
                <a:cs typeface="Times New Roman" panose="02020603050405020304" pitchFamily="18" charset="0"/>
              </a:rPr>
              <a:t>nghĩa</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và</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nhiệm</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vụ</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phân</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tích</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sử</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dụng</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yếu</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tố</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sản</a:t>
            </a:r>
            <a:r>
              <a:rPr sz="2400" b="1" dirty="0">
                <a:latin typeface="Times New Roman" panose="02020603050405020304" pitchFamily="18" charset="0"/>
                <a:cs typeface="Times New Roman" panose="02020603050405020304" pitchFamily="18" charset="0"/>
              </a:rPr>
              <a:t> </a:t>
            </a:r>
            <a:r>
              <a:rPr sz="2400" b="1" dirty="0" err="1">
                <a:latin typeface="Times New Roman" panose="02020603050405020304" pitchFamily="18" charset="0"/>
                <a:cs typeface="Times New Roman" panose="02020603050405020304" pitchFamily="18" charset="0"/>
              </a:rPr>
              <a:t>xuất</a:t>
            </a:r>
            <a:endParaRPr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5181600" cy="2441575"/>
          </a:xfrm>
        </p:spPr>
        <p:txBody>
          <a:bodyPr/>
          <a:lstStyle/>
          <a:p>
            <a:pPr>
              <a:defRPr b="1"/>
            </a:pPr>
            <a:r>
              <a:rPr dirty="0">
                <a:latin typeface="Times New Roman" panose="02020603050405020304" pitchFamily="18" charset="0"/>
                <a:cs typeface="Times New Roman" panose="02020603050405020304" pitchFamily="18" charset="0"/>
              </a:rPr>
              <a:t>Ý </a:t>
            </a:r>
            <a:r>
              <a:rPr dirty="0" err="1">
                <a:latin typeface="Times New Roman" panose="02020603050405020304" pitchFamily="18" charset="0"/>
                <a:cs typeface="Times New Roman" panose="02020603050405020304" pitchFamily="18" charset="0"/>
              </a:rPr>
              <a:t>nghĩa</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năng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tổ</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lý</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6172200" y="1825625"/>
            <a:ext cx="5181600" cy="1953895"/>
          </a:xfrm>
        </p:spPr>
        <p:txBody>
          <a:bodyPr/>
          <a:lstStyle/>
          <a:p>
            <a:pPr>
              <a:defRPr b="1"/>
            </a:pPr>
            <a:r>
              <a:rPr dirty="0" err="1">
                <a:latin typeface="Times New Roman" panose="02020603050405020304" pitchFamily="18" charset="0"/>
                <a:cs typeface="Times New Roman" panose="02020603050405020304" pitchFamily="18" charset="0"/>
              </a:rPr>
              <a:t>Nhiệm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Thu </a:t>
            </a:r>
            <a:r>
              <a:rPr dirty="0" err="1">
                <a:latin typeface="Times New Roman" panose="02020603050405020304" pitchFamily="18" charset="0"/>
                <a:cs typeface="Times New Roman" panose="02020603050405020304" pitchFamily="18" charset="0"/>
              </a:rPr>
              <a:t>thập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liệu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tiết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từng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yếu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960" y="365125"/>
            <a:ext cx="8168640" cy="915035"/>
          </a:xfrm>
        </p:spPr>
        <p:txBody>
          <a:bodyPr>
            <a:normAutofit/>
          </a:bodyPr>
          <a:lstStyle/>
          <a:p>
            <a:r>
              <a:rPr sz="3000" dirty="0">
                <a:latin typeface="Times New Roman" panose="02020603050405020304" pitchFamily="18" charset="0"/>
                <a:cs typeface="Times New Roman" panose="02020603050405020304" pitchFamily="18" charset="0"/>
              </a:rPr>
              <a:t>2.1. </a:t>
            </a:r>
            <a:r>
              <a:rPr sz="3000" dirty="0" err="1">
                <a:latin typeface="Times New Roman" panose="02020603050405020304" pitchFamily="18" charset="0"/>
                <a:cs typeface="Times New Roman" panose="02020603050405020304" pitchFamily="18" charset="0"/>
              </a:rPr>
              <a:t>Phân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tích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tình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hình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sử</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dụng</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số</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lượng</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lao</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động</a:t>
            </a:r>
            <a:endParaRPr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23806" y="1607185"/>
            <a:ext cx="10515600" cy="1821815"/>
          </a:xfrm>
        </p:spPr>
        <p:txBody>
          <a:bodyPr/>
          <a:lstStyle/>
          <a:p>
            <a:r>
              <a:rPr dirty="0" err="1"/>
              <a:t>Xác</a:t>
            </a:r>
            <a:r>
              <a:rPr dirty="0"/>
              <a:t> </a:t>
            </a:r>
            <a:r>
              <a:rPr dirty="0" err="1"/>
              <a:t>định</a:t>
            </a:r>
            <a:r>
              <a:rPr dirty="0"/>
              <a:t> </a:t>
            </a:r>
            <a:r>
              <a:rPr dirty="0" err="1"/>
              <a:t>mức</a:t>
            </a:r>
            <a:r>
              <a:rPr dirty="0"/>
              <a:t> </a:t>
            </a:r>
            <a:r>
              <a:rPr dirty="0" err="1"/>
              <a:t>biến</a:t>
            </a:r>
            <a:r>
              <a:rPr dirty="0"/>
              <a:t> </a:t>
            </a:r>
            <a:r>
              <a:rPr dirty="0" err="1"/>
              <a:t>động</a:t>
            </a:r>
            <a:r>
              <a:rPr dirty="0"/>
              <a:t> </a:t>
            </a:r>
            <a:r>
              <a:rPr dirty="0" err="1"/>
              <a:t>tuyệt</a:t>
            </a:r>
            <a:r>
              <a:rPr dirty="0"/>
              <a:t> </a:t>
            </a:r>
            <a:r>
              <a:rPr dirty="0" err="1"/>
              <a:t>đối</a:t>
            </a:r>
            <a:r>
              <a:rPr dirty="0"/>
              <a:t> </a:t>
            </a:r>
            <a:r>
              <a:rPr dirty="0" err="1"/>
              <a:t>và</a:t>
            </a:r>
            <a:r>
              <a:rPr dirty="0"/>
              <a:t> </a:t>
            </a:r>
            <a:r>
              <a:rPr dirty="0" err="1"/>
              <a:t>tương</a:t>
            </a:r>
            <a:r>
              <a:rPr dirty="0"/>
              <a:t> </a:t>
            </a:r>
            <a:r>
              <a:rPr dirty="0" err="1"/>
              <a:t>đối</a:t>
            </a:r>
            <a:r>
              <a:rPr dirty="0"/>
              <a:t> so </a:t>
            </a:r>
            <a:r>
              <a:rPr dirty="0" err="1"/>
              <a:t>với</a:t>
            </a:r>
            <a:r>
              <a:rPr dirty="0"/>
              <a:t> </a:t>
            </a:r>
            <a:r>
              <a:rPr dirty="0" err="1"/>
              <a:t>kế</a:t>
            </a:r>
            <a:r>
              <a:rPr dirty="0"/>
              <a:t> </a:t>
            </a:r>
            <a:r>
              <a:rPr dirty="0" err="1"/>
              <a:t>hoạch</a:t>
            </a:r>
            <a:endParaRPr dirty="0"/>
          </a:p>
          <a:p>
            <a:r>
              <a:rPr dirty="0" err="1"/>
              <a:t>Tỷ</a:t>
            </a:r>
            <a:r>
              <a:rPr dirty="0"/>
              <a:t> </a:t>
            </a:r>
            <a:r>
              <a:rPr dirty="0" err="1"/>
              <a:t>lệ</a:t>
            </a:r>
            <a:r>
              <a:rPr dirty="0"/>
              <a:t> % </a:t>
            </a:r>
            <a:r>
              <a:rPr dirty="0" err="1"/>
              <a:t>hoàn</a:t>
            </a:r>
            <a:r>
              <a:rPr dirty="0"/>
              <a:t> </a:t>
            </a:r>
            <a:r>
              <a:rPr dirty="0" err="1"/>
              <a:t>thành</a:t>
            </a:r>
            <a:r>
              <a:rPr dirty="0"/>
              <a:t> KH </a:t>
            </a:r>
            <a:r>
              <a:rPr dirty="0" err="1"/>
              <a:t>sử</a:t>
            </a:r>
            <a:r>
              <a:rPr dirty="0"/>
              <a:t> </a:t>
            </a:r>
            <a:r>
              <a:rPr dirty="0" err="1"/>
              <a:t>dụng</a:t>
            </a:r>
            <a:r>
              <a:rPr dirty="0"/>
              <a:t> </a:t>
            </a:r>
            <a:r>
              <a:rPr dirty="0" err="1"/>
              <a:t>lao</a:t>
            </a:r>
            <a:r>
              <a:rPr dirty="0"/>
              <a:t> </a:t>
            </a:r>
            <a:r>
              <a:rPr dirty="0" err="1"/>
              <a:t>động</a:t>
            </a:r>
            <a:r>
              <a:rPr dirty="0"/>
              <a:t> = T1/Tk × 100%</a:t>
            </a:r>
          </a:p>
          <a:p>
            <a:r>
              <a:rPr dirty="0" err="1"/>
              <a:t>Kết</a:t>
            </a:r>
            <a:r>
              <a:rPr dirty="0"/>
              <a:t> </a:t>
            </a:r>
            <a:r>
              <a:rPr dirty="0" err="1"/>
              <a:t>hợp</a:t>
            </a:r>
            <a:r>
              <a:rPr dirty="0"/>
              <a:t> </a:t>
            </a:r>
            <a:r>
              <a:rPr dirty="0" err="1"/>
              <a:t>phân</a:t>
            </a:r>
            <a:r>
              <a:rPr dirty="0"/>
              <a:t> </a:t>
            </a:r>
            <a:r>
              <a:rPr dirty="0" err="1"/>
              <a:t>tích</a:t>
            </a:r>
            <a:r>
              <a:rPr dirty="0"/>
              <a:t> </a:t>
            </a:r>
            <a:r>
              <a:rPr dirty="0" err="1"/>
              <a:t>liên</a:t>
            </a:r>
            <a:r>
              <a:rPr dirty="0"/>
              <a:t> </a:t>
            </a:r>
            <a:r>
              <a:rPr dirty="0" err="1"/>
              <a:t>hệ</a:t>
            </a:r>
            <a:r>
              <a:rPr dirty="0"/>
              <a:t> </a:t>
            </a:r>
            <a:r>
              <a:rPr dirty="0" err="1"/>
              <a:t>với</a:t>
            </a:r>
            <a:r>
              <a:rPr dirty="0"/>
              <a:t> </a:t>
            </a:r>
            <a:r>
              <a:rPr dirty="0" err="1"/>
              <a:t>sản</a:t>
            </a:r>
            <a:r>
              <a:rPr dirty="0"/>
              <a:t> </a:t>
            </a:r>
            <a:r>
              <a:rPr dirty="0" err="1"/>
              <a:t>lượng</a:t>
            </a:r>
            <a:r>
              <a:rPr dirty="0"/>
              <a:t> </a:t>
            </a:r>
            <a:r>
              <a:rPr dirty="0" err="1"/>
              <a:t>để</a:t>
            </a:r>
            <a:r>
              <a:rPr dirty="0"/>
              <a:t> </a:t>
            </a:r>
            <a:r>
              <a:rPr dirty="0" err="1"/>
              <a:t>đánh</a:t>
            </a:r>
            <a:r>
              <a:rPr dirty="0"/>
              <a:t> </a:t>
            </a:r>
            <a:r>
              <a:rPr dirty="0" err="1"/>
              <a:t>giá</a:t>
            </a:r>
            <a:r>
              <a:rPr dirty="0"/>
              <a:t> </a:t>
            </a:r>
            <a:r>
              <a:rPr dirty="0" err="1"/>
              <a:t>tiết</a:t>
            </a:r>
            <a:r>
              <a:rPr dirty="0"/>
              <a:t> </a:t>
            </a:r>
            <a:r>
              <a:rPr dirty="0" err="1"/>
              <a:t>kiệm</a:t>
            </a:r>
            <a:r>
              <a:rPr dirty="0"/>
              <a:t>/</a:t>
            </a:r>
            <a:r>
              <a:rPr dirty="0" err="1"/>
              <a:t>lãng</a:t>
            </a:r>
            <a:r>
              <a:rPr dirty="0"/>
              <a:t> </a:t>
            </a:r>
            <a:r>
              <a:rPr dirty="0" err="1"/>
              <a:t>phí</a:t>
            </a:r>
            <a:endParaRPr dirty="0"/>
          </a:p>
        </p:txBody>
      </p:sp>
      <p:pic>
        <p:nvPicPr>
          <p:cNvPr id="5" name="Picture 4">
            <a:extLst>
              <a:ext uri="{FF2B5EF4-FFF2-40B4-BE49-F238E27FC236}">
                <a16:creationId xmlns:a16="http://schemas.microsoft.com/office/drawing/2014/main" id="{218C66D9-C771-8CFE-82B5-C4BE6683FD0D}"/>
              </a:ext>
            </a:extLst>
          </p:cNvPr>
          <p:cNvPicPr>
            <a:picLocks noChangeAspect="1"/>
          </p:cNvPicPr>
          <p:nvPr/>
        </p:nvPicPr>
        <p:blipFill>
          <a:blip r:embed="rId2"/>
          <a:stretch>
            <a:fillRect/>
          </a:stretch>
        </p:blipFill>
        <p:spPr>
          <a:xfrm>
            <a:off x="768246" y="3556000"/>
            <a:ext cx="10655507" cy="236728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Phân tích tổ chức phân công lao động</a:t>
            </a:r>
          </a:p>
        </p:txBody>
      </p:sp>
      <p:sp>
        <p:nvSpPr>
          <p:cNvPr id="3" name="Content Placeholder 2"/>
          <p:cNvSpPr>
            <a:spLocks noGrp="1"/>
          </p:cNvSpPr>
          <p:nvPr>
            <p:ph idx="1"/>
          </p:nvPr>
        </p:nvSpPr>
        <p:spPr/>
        <p:txBody>
          <a:bodyPr/>
          <a:lstStyle/>
          <a:p>
            <a:r>
              <a:t>Hệ số lao động có mặt theo yêu cầu</a:t>
            </a:r>
          </a:p>
          <a:p>
            <a:r>
              <a:t>Hệ số đảm nhiệm công việc</a:t>
            </a:r>
          </a:p>
          <a:p>
            <a:r>
              <a:t>Hệ số bậc thợ bình quân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2.3. Phân tích năng suất lao động</a:t>
            </a:r>
          </a:p>
        </p:txBody>
      </p:sp>
      <p:sp>
        <p:nvSpPr>
          <p:cNvPr id="3" name="Content Placeholder 2"/>
          <p:cNvSpPr>
            <a:spLocks noGrp="1"/>
          </p:cNvSpPr>
          <p:nvPr>
            <p:ph idx="1"/>
          </p:nvPr>
        </p:nvSpPr>
        <p:spPr/>
        <p:txBody>
          <a:bodyPr/>
          <a:lstStyle/>
          <a:p>
            <a:r>
              <a:t>Năng suất lao động = Khối lượng sản phẩm / Thời gian lao động hao phí</a:t>
            </a:r>
          </a:p>
          <a:p>
            <a:r>
              <a:t>Đo bằng thước đo hiện vật, giá trị hoặc thời gian</a:t>
            </a:r>
          </a:p>
          <a:p>
            <a:r>
              <a:t>NSLĐ năm chịu ảnh hưởng của: số ngày làm việc, số giờ làm việc, NSLĐ giờ</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1662C77-8AE4-DB2A-090B-EDAB95130541}"/>
              </a:ext>
            </a:extLst>
          </p:cNvPr>
          <p:cNvGraphicFramePr>
            <a:graphicFrameLocks noGrp="1"/>
          </p:cNvGraphicFramePr>
          <p:nvPr/>
        </p:nvGraphicFramePr>
        <p:xfrm>
          <a:off x="3147060" y="3803174"/>
          <a:ext cx="5897880" cy="396240"/>
        </p:xfrm>
        <a:graphic>
          <a:graphicData uri="http://schemas.openxmlformats.org/drawingml/2006/table">
            <a:tbl>
              <a:tblPr firstRow="1" firstCol="1" lastRow="1" lastCol="1" bandRow="1" bandCol="1">
                <a:tableStyleId>{5C22544A-7EE6-4342-B048-85BDC9FD1C3A}</a:tableStyleId>
              </a:tblPr>
              <a:tblGrid>
                <a:gridCol w="1668780">
                  <a:extLst>
                    <a:ext uri="{9D8B030D-6E8A-4147-A177-3AD203B41FA5}">
                      <a16:colId xmlns:a16="http://schemas.microsoft.com/office/drawing/2014/main" val="1598170427"/>
                    </a:ext>
                  </a:extLst>
                </a:gridCol>
                <a:gridCol w="355600">
                  <a:extLst>
                    <a:ext uri="{9D8B030D-6E8A-4147-A177-3AD203B41FA5}">
                      <a16:colId xmlns:a16="http://schemas.microsoft.com/office/drawing/2014/main" val="1610597993"/>
                    </a:ext>
                  </a:extLst>
                </a:gridCol>
                <a:gridCol w="1689100">
                  <a:extLst>
                    <a:ext uri="{9D8B030D-6E8A-4147-A177-3AD203B41FA5}">
                      <a16:colId xmlns:a16="http://schemas.microsoft.com/office/drawing/2014/main" val="5038209"/>
                    </a:ext>
                  </a:extLst>
                </a:gridCol>
                <a:gridCol w="533400">
                  <a:extLst>
                    <a:ext uri="{9D8B030D-6E8A-4147-A177-3AD203B41FA5}">
                      <a16:colId xmlns:a16="http://schemas.microsoft.com/office/drawing/2014/main" val="1856518959"/>
                    </a:ext>
                  </a:extLst>
                </a:gridCol>
                <a:gridCol w="1651000">
                  <a:extLst>
                    <a:ext uri="{9D8B030D-6E8A-4147-A177-3AD203B41FA5}">
                      <a16:colId xmlns:a16="http://schemas.microsoft.com/office/drawing/2014/main" val="2120567409"/>
                    </a:ext>
                  </a:extLst>
                </a:gridCol>
              </a:tblGrid>
              <a:tr h="306705">
                <a:tc>
                  <a:txBody>
                    <a:bodyPr/>
                    <a:lstStyle/>
                    <a:p>
                      <a:pPr algn="ctr">
                        <a:spcAft>
                          <a:spcPts val="300"/>
                        </a:spcAft>
                        <a:buNone/>
                      </a:pPr>
                      <a:r>
                        <a:rPr lang="en-US" sz="1300" spc="-30">
                          <a:effectLst/>
                        </a:rPr>
                        <a:t>Mức năng suất lao động ca (ngày) làm việc</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300"/>
                        </a:spcAft>
                        <a:buNone/>
                      </a:pPr>
                      <a:r>
                        <a:rPr lang="en-US" sz="1300" spc="-30">
                          <a:effectLst/>
                        </a:rPr>
                        <a:t>=</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300"/>
                        </a:spcAft>
                        <a:buNone/>
                      </a:pPr>
                      <a:r>
                        <a:rPr lang="en-US" sz="1300">
                          <a:effectLst/>
                        </a:rPr>
                        <a:t>Số giờ làm việc thực tế trong ca</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300"/>
                        </a:spcAft>
                        <a:buNone/>
                      </a:pPr>
                      <a:r>
                        <a:rPr lang="en-US" sz="1300" spc="-30">
                          <a:effectLst/>
                        </a:rPr>
                        <a:t>x</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300"/>
                        </a:spcAft>
                        <a:buNone/>
                      </a:pPr>
                      <a:r>
                        <a:rPr lang="en-US" sz="1300" spc="-30">
                          <a:effectLst/>
                        </a:rPr>
                        <a:t>Mức năng suất lao động giờ</a:t>
                      </a:r>
                      <a:endParaRPr lang="en-US"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126501202"/>
                  </a:ext>
                </a:extLst>
              </a:tr>
            </a:tbl>
          </a:graphicData>
        </a:graphic>
      </p:graphicFrame>
      <p:graphicFrame>
        <p:nvGraphicFramePr>
          <p:cNvPr id="6" name="Table 5">
            <a:extLst>
              <a:ext uri="{FF2B5EF4-FFF2-40B4-BE49-F238E27FC236}">
                <a16:creationId xmlns:a16="http://schemas.microsoft.com/office/drawing/2014/main" id="{29380BF2-F621-8144-30A1-E5B5B9EAA818}"/>
              </a:ext>
            </a:extLst>
          </p:cNvPr>
          <p:cNvGraphicFramePr>
            <a:graphicFrameLocks noGrp="1"/>
          </p:cNvGraphicFramePr>
          <p:nvPr>
            <p:extLst>
              <p:ext uri="{D42A27DB-BD31-4B8C-83A1-F6EECF244321}">
                <p14:modId xmlns:p14="http://schemas.microsoft.com/office/powerpoint/2010/main" val="2795190230"/>
              </p:ext>
            </p:extLst>
          </p:nvPr>
        </p:nvGraphicFramePr>
        <p:xfrm>
          <a:off x="1686560" y="3704114"/>
          <a:ext cx="8808720" cy="1873726"/>
        </p:xfrm>
        <a:graphic>
          <a:graphicData uri="http://schemas.openxmlformats.org/drawingml/2006/table">
            <a:tbl>
              <a:tblPr firstRow="1" firstCol="1" lastRow="1" lastCol="1" bandRow="1" bandCol="1">
                <a:tableStyleId>{5C22544A-7EE6-4342-B048-85BDC9FD1C3A}</a:tableStyleId>
              </a:tblPr>
              <a:tblGrid>
                <a:gridCol w="1645595">
                  <a:extLst>
                    <a:ext uri="{9D8B030D-6E8A-4147-A177-3AD203B41FA5}">
                      <a16:colId xmlns:a16="http://schemas.microsoft.com/office/drawing/2014/main" val="644558866"/>
                    </a:ext>
                  </a:extLst>
                </a:gridCol>
                <a:gridCol w="515399">
                  <a:extLst>
                    <a:ext uri="{9D8B030D-6E8A-4147-A177-3AD203B41FA5}">
                      <a16:colId xmlns:a16="http://schemas.microsoft.com/office/drawing/2014/main" val="1559237183"/>
                    </a:ext>
                  </a:extLst>
                </a:gridCol>
                <a:gridCol w="2319295">
                  <a:extLst>
                    <a:ext uri="{9D8B030D-6E8A-4147-A177-3AD203B41FA5}">
                      <a16:colId xmlns:a16="http://schemas.microsoft.com/office/drawing/2014/main" val="2591800603"/>
                    </a:ext>
                  </a:extLst>
                </a:gridCol>
                <a:gridCol w="552213">
                  <a:extLst>
                    <a:ext uri="{9D8B030D-6E8A-4147-A177-3AD203B41FA5}">
                      <a16:colId xmlns:a16="http://schemas.microsoft.com/office/drawing/2014/main" val="3383711075"/>
                    </a:ext>
                  </a:extLst>
                </a:gridCol>
                <a:gridCol w="2024782">
                  <a:extLst>
                    <a:ext uri="{9D8B030D-6E8A-4147-A177-3AD203B41FA5}">
                      <a16:colId xmlns:a16="http://schemas.microsoft.com/office/drawing/2014/main" val="1522300708"/>
                    </a:ext>
                  </a:extLst>
                </a:gridCol>
                <a:gridCol w="492390">
                  <a:extLst>
                    <a:ext uri="{9D8B030D-6E8A-4147-A177-3AD203B41FA5}">
                      <a16:colId xmlns:a16="http://schemas.microsoft.com/office/drawing/2014/main" val="2140254793"/>
                    </a:ext>
                  </a:extLst>
                </a:gridCol>
                <a:gridCol w="1259046">
                  <a:extLst>
                    <a:ext uri="{9D8B030D-6E8A-4147-A177-3AD203B41FA5}">
                      <a16:colId xmlns:a16="http://schemas.microsoft.com/office/drawing/2014/main" val="1076200190"/>
                    </a:ext>
                  </a:extLst>
                </a:gridCol>
              </a:tblGrid>
              <a:tr h="1873726">
                <a:tc>
                  <a:txBody>
                    <a:bodyPr/>
                    <a:lstStyle/>
                    <a:p>
                      <a:pPr algn="ctr">
                        <a:spcAft>
                          <a:spcPts val="300"/>
                        </a:spcAft>
                        <a:buNone/>
                      </a:pPr>
                      <a:r>
                        <a:rPr lang="en-US" sz="2200" spc="-30" dirty="0" err="1">
                          <a:effectLst/>
                          <a:latin typeface="Times New Roman" panose="02020603050405020304" pitchFamily="18" charset="0"/>
                          <a:cs typeface="Times New Roman" panose="02020603050405020304" pitchFamily="18" charset="0"/>
                        </a:rPr>
                        <a:t>Mức</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năng</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suất</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lao</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động</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năm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300"/>
                        </a:spcAft>
                        <a:buNone/>
                      </a:pPr>
                      <a:r>
                        <a:rPr lang="en-US" sz="2200" spc="-30" dirty="0">
                          <a:effectLst/>
                          <a:latin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300"/>
                        </a:spcAft>
                        <a:buNone/>
                      </a:pPr>
                      <a:r>
                        <a:rPr lang="en-US" sz="2200" spc="-30" dirty="0" err="1">
                          <a:effectLst/>
                          <a:latin typeface="Times New Roman" panose="02020603050405020304" pitchFamily="18" charset="0"/>
                          <a:cs typeface="Times New Roman" panose="02020603050405020304" pitchFamily="18" charset="0"/>
                        </a:rPr>
                        <a:t>Số</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ngày</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làm</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việc</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thực</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tế</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bình</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quân</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một</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công</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nhân</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năm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300"/>
                        </a:spcAft>
                        <a:buNone/>
                      </a:pPr>
                      <a:r>
                        <a:rPr lang="en-US" sz="2200" spc="-30">
                          <a:effectLst/>
                          <a:latin typeface="Times New Roman" panose="02020603050405020304" pitchFamily="18" charset="0"/>
                          <a:cs typeface="Times New Roman" panose="02020603050405020304" pitchFamily="18" charset="0"/>
                        </a:rPr>
                        <a:t>x</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300"/>
                        </a:spcAft>
                        <a:buNone/>
                      </a:pPr>
                      <a:r>
                        <a:rPr lang="en-US" sz="2200" spc="-30" dirty="0" err="1">
                          <a:effectLst/>
                          <a:latin typeface="Times New Roman" panose="02020603050405020304" pitchFamily="18" charset="0"/>
                          <a:cs typeface="Times New Roman" panose="02020603050405020304" pitchFamily="18" charset="0"/>
                        </a:rPr>
                        <a:t>Số</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giờ</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làm</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việc</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thực</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tế</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trong</a:t>
                      </a:r>
                      <a:r>
                        <a:rPr lang="en-US" sz="2200" spc="-30" dirty="0">
                          <a:effectLst/>
                          <a:latin typeface="Times New Roman" panose="02020603050405020304" pitchFamily="18" charset="0"/>
                          <a:cs typeface="Times New Roman" panose="02020603050405020304" pitchFamily="18" charset="0"/>
                        </a:rPr>
                        <a:t> ca</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300"/>
                        </a:spcAft>
                        <a:buNone/>
                      </a:pPr>
                      <a:r>
                        <a:rPr lang="en-US" sz="2200" spc="-30" dirty="0">
                          <a:effectLst/>
                          <a:latin typeface="Times New Roman" panose="02020603050405020304" pitchFamily="18" charset="0"/>
                          <a:cs typeface="Times New Roman" panose="02020603050405020304" pitchFamily="18" charset="0"/>
                        </a:rPr>
                        <a:t>X</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300"/>
                        </a:spcAft>
                        <a:buNone/>
                      </a:pPr>
                      <a:r>
                        <a:rPr lang="en-US" sz="2200" spc="-30" dirty="0" err="1">
                          <a:effectLst/>
                          <a:latin typeface="Times New Roman" panose="02020603050405020304" pitchFamily="18" charset="0"/>
                          <a:cs typeface="Times New Roman" panose="02020603050405020304" pitchFamily="18" charset="0"/>
                        </a:rPr>
                        <a:t>Mức</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năng</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suất</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lao</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động</a:t>
                      </a:r>
                      <a:r>
                        <a:rPr lang="en-US" sz="2200" spc="-30" dirty="0">
                          <a:effectLst/>
                          <a:latin typeface="Times New Roman" panose="02020603050405020304" pitchFamily="18" charset="0"/>
                          <a:cs typeface="Times New Roman" panose="02020603050405020304" pitchFamily="18" charset="0"/>
                        </a:rPr>
                        <a:t> </a:t>
                      </a:r>
                      <a:r>
                        <a:rPr lang="en-US" sz="2200" spc="-30" dirty="0" err="1">
                          <a:effectLst/>
                          <a:latin typeface="Times New Roman" panose="02020603050405020304" pitchFamily="18" charset="0"/>
                          <a:cs typeface="Times New Roman" panose="02020603050405020304" pitchFamily="18" charset="0"/>
                        </a:rPr>
                        <a:t>giờ</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9854765"/>
                  </a:ext>
                </a:extLst>
              </a:tr>
            </a:tbl>
          </a:graphicData>
        </a:graphic>
      </p:graphicFrame>
      <p:sp>
        <p:nvSpPr>
          <p:cNvPr id="8" name="TextBox 7">
            <a:extLst>
              <a:ext uri="{FF2B5EF4-FFF2-40B4-BE49-F238E27FC236}">
                <a16:creationId xmlns:a16="http://schemas.microsoft.com/office/drawing/2014/main" id="{7E96B463-B779-FE78-CAB5-2954081CDAE2}"/>
              </a:ext>
            </a:extLst>
          </p:cNvPr>
          <p:cNvSpPr txBox="1"/>
          <p:nvPr/>
        </p:nvSpPr>
        <p:spPr>
          <a:xfrm>
            <a:off x="629920" y="589281"/>
            <a:ext cx="10520679" cy="2385268"/>
          </a:xfrm>
          <a:prstGeom prst="rect">
            <a:avLst/>
          </a:prstGeom>
          <a:noFill/>
        </p:spPr>
        <p:txBody>
          <a:bodyPr wrap="square">
            <a:spAutoFit/>
          </a:bodyPr>
          <a:lstStyle/>
          <a:p>
            <a:pPr algn="just">
              <a:spcAft>
                <a:spcPts val="300"/>
              </a:spcAft>
              <a:buNone/>
            </a:pPr>
            <a:r>
              <a:rPr lang="en-US" sz="2400" b="1" spc="-30" dirty="0">
                <a:effectLst/>
                <a:latin typeface="Times New Roman" panose="02020603050405020304" pitchFamily="18" charset="0"/>
                <a:ea typeface="Times New Roman" panose="02020603050405020304" pitchFamily="18" charset="0"/>
              </a:rPr>
              <a:t>2.3.2. </a:t>
            </a:r>
            <a:r>
              <a:rPr lang="en-US" sz="2400" b="1" spc="-30" dirty="0" err="1">
                <a:effectLst/>
                <a:latin typeface="Times New Roman" panose="02020603050405020304" pitchFamily="18" charset="0"/>
                <a:ea typeface="Times New Roman" panose="02020603050405020304" pitchFamily="18" charset="0"/>
              </a:rPr>
              <a:t>Phân</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tích</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mối</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quan</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hệ</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giữa</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mức</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năng</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suất</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lao</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động</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và</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thời</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gian</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lao</a:t>
            </a:r>
            <a:r>
              <a:rPr lang="en-US" sz="2400" b="1" spc="-30" dirty="0">
                <a:effectLst/>
                <a:latin typeface="Times New Roman" panose="02020603050405020304" pitchFamily="18" charset="0"/>
                <a:ea typeface="Times New Roman" panose="02020603050405020304" pitchFamily="18" charset="0"/>
              </a:rPr>
              <a:t> </a:t>
            </a:r>
            <a:r>
              <a:rPr lang="en-US" sz="2400" b="1" spc="-30" dirty="0" err="1">
                <a:effectLst/>
                <a:latin typeface="Times New Roman" panose="02020603050405020304" pitchFamily="18" charset="0"/>
                <a:ea typeface="Times New Roman" panose="02020603050405020304" pitchFamily="18" charset="0"/>
              </a:rPr>
              <a:t>động</a:t>
            </a:r>
            <a:r>
              <a:rPr lang="en-US" sz="2400" b="1" spc="-30"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a:p>
            <a:pPr indent="457200" algn="just">
              <a:spcAft>
                <a:spcPts val="300"/>
              </a:spcAft>
              <a:buNone/>
            </a:pP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Mức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năng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suất</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lao</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động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bình</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quân</a:t>
            </a:r>
            <a:r>
              <a:rPr lang="en-US" sz="2400" spc="-30" dirty="0">
                <a:effectLst/>
                <a:latin typeface="Times New Roman" panose="02020603050405020304" pitchFamily="18" charset="0"/>
                <a:ea typeface="Times New Roman" panose="02020603050405020304" pitchFamily="18" charset="0"/>
              </a:rPr>
              <a:t> ca (</a:t>
            </a:r>
            <a:r>
              <a:rPr lang="en-US" sz="2400" spc="-30" dirty="0" err="1">
                <a:effectLst/>
                <a:latin typeface="Times New Roman" panose="02020603050405020304" pitchFamily="18" charset="0"/>
                <a:ea typeface="Times New Roman" panose="02020603050405020304" pitchFamily="18" charset="0"/>
              </a:rPr>
              <a:t>ngày</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làm</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việc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của</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công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nhân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chịu</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ảnh</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hưởng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của</a:t>
            </a:r>
            <a:r>
              <a:rPr lang="en-US" sz="2400" spc="-30" dirty="0">
                <a:effectLst/>
                <a:latin typeface="Times New Roman" panose="02020603050405020304" pitchFamily="18" charset="0"/>
                <a:ea typeface="Times New Roman" panose="02020603050405020304" pitchFamily="18" charset="0"/>
              </a:rPr>
              <a:t> 2 </a:t>
            </a:r>
            <a:r>
              <a:rPr lang="en-US" sz="2400" spc="-30" dirty="0" err="1">
                <a:effectLst/>
                <a:latin typeface="Times New Roman" panose="02020603050405020304" pitchFamily="18" charset="0"/>
                <a:ea typeface="Times New Roman" panose="02020603050405020304" pitchFamily="18" charset="0"/>
              </a:rPr>
              <a:t>nhân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tố</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Mức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năng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suất</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lao</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động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giờ</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và</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số</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giờ</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làm</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việc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trong</a:t>
            </a:r>
            <a:r>
              <a:rPr lang="en-US" sz="2400" spc="-30" dirty="0">
                <a:effectLst/>
                <a:latin typeface="Times New Roman" panose="02020603050405020304" pitchFamily="18" charset="0"/>
                <a:ea typeface="Times New Roman" panose="02020603050405020304" pitchFamily="18" charset="0"/>
              </a:rPr>
              <a:t> ca.</a:t>
            </a:r>
            <a:endParaRPr lang="en-US" sz="2400" dirty="0">
              <a:effectLst/>
              <a:latin typeface="Times New Roman" panose="02020603050405020304" pitchFamily="18" charset="0"/>
              <a:ea typeface="Times New Roman" panose="02020603050405020304" pitchFamily="18" charset="0"/>
            </a:endParaRPr>
          </a:p>
          <a:p>
            <a:pPr indent="457200" algn="just">
              <a:spcAft>
                <a:spcPts val="300"/>
              </a:spcAft>
              <a:buNone/>
            </a:pP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Mức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năng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suất</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lao</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động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theo</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năm</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của</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một</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công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nhân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chịu</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ảnh</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hưởng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ngoài</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những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nhân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tố</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của</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mức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năng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suất</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lao</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động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ngày</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còn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chịu</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ảnh</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hưởng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nhân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tố</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số</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ngày</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làm</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việc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thực</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tế</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bình</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quân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một</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công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nhân</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trong</a:t>
            </a:r>
            <a:r>
              <a:rPr lang="en-US" sz="2400" spc="-30" dirty="0">
                <a:effectLst/>
                <a:latin typeface="Times New Roman" panose="02020603050405020304" pitchFamily="18" charset="0"/>
                <a:ea typeface="Times New Roman" panose="02020603050405020304" pitchFamily="18" charset="0"/>
              </a:rPr>
              <a:t> </a:t>
            </a:r>
            <a:r>
              <a:rPr lang="en-US" sz="2400" spc="-30" dirty="0" err="1">
                <a:effectLst/>
                <a:latin typeface="Times New Roman" panose="02020603050405020304" pitchFamily="18" charset="0"/>
                <a:ea typeface="Times New Roman" panose="02020603050405020304" pitchFamily="18" charset="0"/>
              </a:rPr>
              <a:t>năm</a:t>
            </a:r>
            <a:r>
              <a:rPr lang="en-US" sz="2400" spc="-3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2372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7080" y="681037"/>
            <a:ext cx="5420360" cy="864235"/>
          </a:xfrm>
        </p:spPr>
        <p:txBody>
          <a:bodyPr>
            <a:normAutofit/>
          </a:bodyPr>
          <a:lstStyle/>
          <a:p>
            <a:r>
              <a:rPr sz="2600" b="1" dirty="0" err="1">
                <a:latin typeface="Times New Roman" panose="02020603050405020304" pitchFamily="18" charset="0"/>
                <a:cs typeface="Times New Roman" panose="02020603050405020304" pitchFamily="18" charset="0"/>
              </a:rPr>
              <a:t>Nội</a:t>
            </a:r>
            <a:r>
              <a:rPr sz="2600" b="1" dirty="0">
                <a:latin typeface="Times New Roman" panose="02020603050405020304" pitchFamily="18" charset="0"/>
                <a:cs typeface="Times New Roman" panose="02020603050405020304" pitchFamily="18" charset="0"/>
              </a:rPr>
              <a:t> dung </a:t>
            </a:r>
            <a:r>
              <a:rPr sz="2600" b="1" dirty="0" err="1">
                <a:latin typeface="Times New Roman" panose="02020603050405020304" pitchFamily="18" charset="0"/>
                <a:cs typeface="Times New Roman" panose="02020603050405020304" pitchFamily="18" charset="0"/>
              </a:rPr>
              <a:t>môn</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học</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gồm</a:t>
            </a:r>
            <a:r>
              <a:rPr sz="2600" b="1" dirty="0">
                <a:latin typeface="Times New Roman" panose="02020603050405020304" pitchFamily="18" charset="0"/>
                <a:cs typeface="Times New Roman" panose="02020603050405020304" pitchFamily="18" charset="0"/>
              </a:rPr>
              <a:t> 5 </a:t>
            </a:r>
            <a:r>
              <a:rPr sz="2600" b="1" dirty="0" err="1">
                <a:latin typeface="Times New Roman" panose="02020603050405020304" pitchFamily="18" charset="0"/>
                <a:cs typeface="Times New Roman" panose="02020603050405020304" pitchFamily="18" charset="0"/>
              </a:rPr>
              <a:t>chương</a:t>
            </a:r>
            <a:endParaRPr sz="2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3874135"/>
          </a:xfrm>
        </p:spPr>
        <p:txBody>
          <a:bodyPr/>
          <a:lstStyle/>
          <a:p>
            <a:r>
              <a:rPr dirty="0" err="1">
                <a:latin typeface="Times New Roman" panose="02020603050405020304" pitchFamily="18" charset="0"/>
                <a:cs typeface="Times New Roman" panose="02020603050405020304" pitchFamily="18" charset="0"/>
              </a:rPr>
              <a:t>Chương</a:t>
            </a:r>
            <a:r>
              <a:rPr dirty="0">
                <a:latin typeface="Times New Roman" panose="02020603050405020304" pitchFamily="18" charset="0"/>
                <a:cs typeface="Times New Roman" panose="02020603050405020304" pitchFamily="18" charset="0"/>
              </a:rPr>
              <a:t> 1: </a:t>
            </a:r>
            <a:r>
              <a:rPr dirty="0" err="1">
                <a:latin typeface="Times New Roman" panose="02020603050405020304" pitchFamily="18" charset="0"/>
                <a:cs typeface="Times New Roman" panose="02020603050405020304" pitchFamily="18" charset="0"/>
              </a:rPr>
              <a:t>Đối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Chương</a:t>
            </a:r>
            <a:r>
              <a:rPr dirty="0">
                <a:latin typeface="Times New Roman" panose="02020603050405020304" pitchFamily="18" charset="0"/>
                <a:cs typeface="Times New Roman" panose="02020603050405020304" pitchFamily="18" charset="0"/>
              </a:rPr>
              <a:t> 2: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Chương</a:t>
            </a:r>
            <a:r>
              <a:rPr dirty="0">
                <a:latin typeface="Times New Roman" panose="02020603050405020304" pitchFamily="18" charset="0"/>
                <a:cs typeface="Times New Roman" panose="02020603050405020304" pitchFamily="18" charset="0"/>
              </a:rPr>
              <a:t> 3: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dụng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yếu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Chương</a:t>
            </a:r>
            <a:r>
              <a:rPr dirty="0">
                <a:latin typeface="Times New Roman" panose="02020603050405020304" pitchFamily="18" charset="0"/>
                <a:cs typeface="Times New Roman" panose="02020603050405020304" pitchFamily="18" charset="0"/>
              </a:rPr>
              <a:t> 4: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Chương</a:t>
            </a:r>
            <a:r>
              <a:rPr dirty="0">
                <a:latin typeface="Times New Roman" panose="02020603050405020304" pitchFamily="18" charset="0"/>
                <a:cs typeface="Times New Roman" panose="02020603050405020304" pitchFamily="18" charset="0"/>
              </a:rPr>
              <a:t> 5: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035800" cy="996315"/>
          </a:xfrm>
        </p:spPr>
        <p:txBody>
          <a:bodyPr>
            <a:normAutofit/>
          </a:bodyPr>
          <a:lstStyle/>
          <a:p>
            <a:r>
              <a:rPr sz="3000" b="1" dirty="0">
                <a:latin typeface="Times New Roman" panose="02020603050405020304" pitchFamily="18" charset="0"/>
                <a:cs typeface="Times New Roman" panose="02020603050405020304" pitchFamily="18" charset="0"/>
              </a:rPr>
              <a:t>3.1. </a:t>
            </a:r>
            <a:r>
              <a:rPr sz="3000" b="1" dirty="0" err="1">
                <a:latin typeface="Times New Roman" panose="02020603050405020304" pitchFamily="18" charset="0"/>
                <a:cs typeface="Times New Roman" panose="02020603050405020304" pitchFamily="18" charset="0"/>
              </a:rPr>
              <a:t>Phân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tích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biến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động</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tài</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sản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cố</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định</a:t>
            </a:r>
            <a:endParaRPr sz="3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9027160" cy="1811655"/>
          </a:xfrm>
        </p:spPr>
        <p:txBody>
          <a:bodyPr/>
          <a:lstStyle/>
          <a:p>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tăng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giảm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tài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đổi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mới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loại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bỏ</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tài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hao </a:t>
            </a:r>
            <a:r>
              <a:rPr dirty="0" err="1">
                <a:latin typeface="Times New Roman" panose="02020603050405020304" pitchFamily="18" charset="0"/>
                <a:cs typeface="Times New Roman" panose="02020603050405020304" pitchFamily="18" charset="0"/>
              </a:rPr>
              <a:t>mòn</a:t>
            </a:r>
            <a:r>
              <a:rPr dirty="0">
                <a:latin typeface="Times New Roman" panose="02020603050405020304" pitchFamily="18" charset="0"/>
                <a:cs typeface="Times New Roman" panose="02020603050405020304" pitchFamily="18" charset="0"/>
              </a:rPr>
              <a:t> TSCĐ (</a:t>
            </a:r>
            <a:r>
              <a:rPr dirty="0" err="1">
                <a:latin typeface="Times New Roman" panose="02020603050405020304" pitchFamily="18" charset="0"/>
                <a:cs typeface="Times New Roman" panose="02020603050405020304" pitchFamily="18" charset="0"/>
              </a:rPr>
              <a:t>càng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gần</a:t>
            </a:r>
            <a:r>
              <a:rPr dirty="0">
                <a:latin typeface="Times New Roman" panose="02020603050405020304" pitchFamily="18" charset="0"/>
                <a:cs typeface="Times New Roman" panose="02020603050405020304" pitchFamily="18" charset="0"/>
              </a:rPr>
              <a:t> 1 → TSCĐ </a:t>
            </a:r>
            <a:r>
              <a:rPr dirty="0" err="1">
                <a:latin typeface="Times New Roman" panose="02020603050405020304" pitchFamily="18" charset="0"/>
                <a:cs typeface="Times New Roman" panose="02020603050405020304" pitchFamily="18" charset="0"/>
              </a:rPr>
              <a:t>càng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cũ</a:t>
            </a:r>
            <a:r>
              <a:rPr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279640" cy="986155"/>
          </a:xfrm>
        </p:spPr>
        <p:txBody>
          <a:bodyPr>
            <a:normAutofit/>
          </a:bodyPr>
          <a:lstStyle/>
          <a:p>
            <a:r>
              <a:rPr sz="2600" b="1" dirty="0">
                <a:latin typeface="Times New Roman" panose="02020603050405020304" pitchFamily="18" charset="0"/>
                <a:cs typeface="Times New Roman" panose="02020603050405020304" pitchFamily="18" charset="0"/>
              </a:rPr>
              <a:t>3.2 &amp; 3.3. Trang </a:t>
            </a:r>
            <a:r>
              <a:rPr sz="2600" b="1" dirty="0" err="1">
                <a:latin typeface="Times New Roman" panose="02020603050405020304" pitchFamily="18" charset="0"/>
                <a:cs typeface="Times New Roman" panose="02020603050405020304" pitchFamily="18" charset="0"/>
              </a:rPr>
              <a:t>bị</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và</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hiệu</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quả</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sử</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dụng</a:t>
            </a:r>
            <a:r>
              <a:rPr sz="2600" b="1" dirty="0">
                <a:latin typeface="Times New Roman" panose="02020603050405020304" pitchFamily="18" charset="0"/>
                <a:cs typeface="Times New Roman" panose="02020603050405020304" pitchFamily="18" charset="0"/>
              </a:rPr>
              <a:t> TSCĐ</a:t>
            </a:r>
          </a:p>
        </p:txBody>
      </p:sp>
      <p:sp>
        <p:nvSpPr>
          <p:cNvPr id="3" name="Content Placeholder 2"/>
          <p:cNvSpPr>
            <a:spLocks noGrp="1"/>
          </p:cNvSpPr>
          <p:nvPr>
            <p:ph idx="1"/>
          </p:nvPr>
        </p:nvSpPr>
        <p:spPr>
          <a:xfrm>
            <a:off x="909320" y="1480185"/>
            <a:ext cx="10515600" cy="2025015"/>
          </a:xfrm>
        </p:spPr>
        <p:txBody>
          <a:bodyPr/>
          <a:lstStyle/>
          <a:p>
            <a:pPr algn="just"/>
            <a:r>
              <a:rPr dirty="0" err="1">
                <a:latin typeface="Times New Roman" panose="02020603050405020304" pitchFamily="18" charset="0"/>
                <a:cs typeface="Times New Roman" panose="02020603050405020304" pitchFamily="18" charset="0"/>
              </a:rPr>
              <a:t>Mức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trang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bị</a:t>
            </a:r>
            <a:r>
              <a:rPr dirty="0">
                <a:latin typeface="Times New Roman" panose="02020603050405020304" pitchFamily="18" charset="0"/>
                <a:cs typeface="Times New Roman" panose="02020603050405020304" pitchFamily="18" charset="0"/>
              </a:rPr>
              <a:t> TSCĐ </a:t>
            </a:r>
            <a:r>
              <a:rPr dirty="0" err="1">
                <a:latin typeface="Times New Roman" panose="02020603050405020304" pitchFamily="18" charset="0"/>
                <a:cs typeface="Times New Roman" panose="02020603050405020304" pitchFamily="18" charset="0"/>
              </a:rPr>
              <a:t>cho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giới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hóa</a:t>
            </a:r>
            <a:endParaRPr dirty="0">
              <a:latin typeface="Times New Roman" panose="02020603050405020304" pitchFamily="18" charset="0"/>
              <a:cs typeface="Times New Roman" panose="02020603050405020304" pitchFamily="18" charset="0"/>
            </a:endParaRPr>
          </a:p>
          <a:p>
            <a:pPr algn="just"/>
            <a:r>
              <a:rPr dirty="0">
                <a:latin typeface="Times New Roman" panose="02020603050405020304" pitchFamily="18" charset="0"/>
                <a:cs typeface="Times New Roman" panose="02020603050405020304" pitchFamily="18" charset="0"/>
              </a:rPr>
              <a:t>Hiệu </a:t>
            </a:r>
            <a:r>
              <a:rPr dirty="0" err="1">
                <a:latin typeface="Times New Roman" panose="02020603050405020304" pitchFamily="18" charset="0"/>
                <a:cs typeface="Times New Roman" panose="02020603050405020304" pitchFamily="18" charset="0"/>
              </a:rPr>
              <a:t>suất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dụng</a:t>
            </a:r>
            <a:r>
              <a:rPr dirty="0">
                <a:latin typeface="Times New Roman" panose="02020603050405020304" pitchFamily="18" charset="0"/>
                <a:cs typeface="Times New Roman" panose="02020603050405020304" pitchFamily="18" charset="0"/>
              </a:rPr>
              <a:t> TSCĐ =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 Nguyên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quân</a:t>
            </a:r>
            <a:r>
              <a:rPr dirty="0">
                <a:latin typeface="Times New Roman" panose="02020603050405020304" pitchFamily="18" charset="0"/>
                <a:cs typeface="Times New Roman" panose="02020603050405020304" pitchFamily="18" charset="0"/>
              </a:rPr>
              <a:t> TSCĐ</a:t>
            </a:r>
          </a:p>
          <a:p>
            <a:pPr algn="just"/>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cao</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quản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lý</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dụng</a:t>
            </a:r>
            <a:r>
              <a:rPr dirty="0">
                <a:latin typeface="Times New Roman" panose="02020603050405020304" pitchFamily="18" charset="0"/>
                <a:cs typeface="Times New Roman" panose="02020603050405020304" pitchFamily="18" charset="0"/>
              </a:rPr>
              <a:t> TSCĐ </a:t>
            </a:r>
            <a:r>
              <a:rPr dirty="0" err="1">
                <a:latin typeface="Times New Roman" panose="02020603050405020304" pitchFamily="18" charset="0"/>
                <a:cs typeface="Times New Roman" panose="02020603050405020304" pitchFamily="18" charset="0"/>
              </a:rPr>
              <a:t>càng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tốt</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7823200" cy="925195"/>
          </a:xfrm>
        </p:spPr>
        <p:txBody>
          <a:bodyPr>
            <a:normAutofit/>
          </a:bodyPr>
          <a:lstStyle/>
          <a:p>
            <a:r>
              <a:rPr sz="2800" b="1" dirty="0">
                <a:latin typeface="Times New Roman" panose="02020603050405020304" pitchFamily="18" charset="0"/>
                <a:cs typeface="Times New Roman" panose="02020603050405020304" pitchFamily="18" charset="0"/>
              </a:rPr>
              <a:t>4.1. </a:t>
            </a:r>
            <a:r>
              <a:rPr sz="2800" b="1" dirty="0" err="1">
                <a:latin typeface="Times New Roman" panose="02020603050405020304" pitchFamily="18" charset="0"/>
                <a:cs typeface="Times New Roman" panose="02020603050405020304" pitchFamily="18" charset="0"/>
              </a:rPr>
              <a:t>Phân</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tích</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tình</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hình</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cung</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cấp</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nguyên</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vật</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liệu</a:t>
            </a:r>
            <a:endParaRP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9920" y="1551305"/>
            <a:ext cx="10784840" cy="2146935"/>
          </a:xfrm>
        </p:spPr>
        <p:txBody>
          <a:bodyPr/>
          <a:lstStyle/>
          <a:p>
            <a:r>
              <a:rPr dirty="0" err="1"/>
              <a:t>Đảm</a:t>
            </a:r>
            <a:r>
              <a:rPr dirty="0"/>
              <a:t> </a:t>
            </a:r>
            <a:r>
              <a:rPr dirty="0" err="1"/>
              <a:t>bảo</a:t>
            </a:r>
            <a:r>
              <a:rPr dirty="0"/>
              <a:t> </a:t>
            </a:r>
            <a:r>
              <a:rPr dirty="0" err="1"/>
              <a:t>đủ</a:t>
            </a:r>
            <a:r>
              <a:rPr dirty="0"/>
              <a:t> </a:t>
            </a:r>
            <a:r>
              <a:rPr dirty="0" err="1"/>
              <a:t>số</a:t>
            </a:r>
            <a:r>
              <a:rPr dirty="0"/>
              <a:t> </a:t>
            </a:r>
            <a:r>
              <a:rPr dirty="0" err="1"/>
              <a:t>lượng</a:t>
            </a:r>
            <a:r>
              <a:rPr dirty="0"/>
              <a:t>, </a:t>
            </a:r>
            <a:r>
              <a:rPr dirty="0" err="1"/>
              <a:t>đúng</a:t>
            </a:r>
            <a:r>
              <a:rPr dirty="0"/>
              <a:t> </a:t>
            </a:r>
            <a:r>
              <a:rPr dirty="0" err="1"/>
              <a:t>mặt</a:t>
            </a:r>
            <a:r>
              <a:rPr dirty="0"/>
              <a:t> </a:t>
            </a:r>
            <a:r>
              <a:rPr dirty="0" err="1"/>
              <a:t>hàng</a:t>
            </a:r>
            <a:r>
              <a:rPr dirty="0"/>
              <a:t>, </a:t>
            </a:r>
            <a:r>
              <a:rPr dirty="0" err="1"/>
              <a:t>phẩm</a:t>
            </a:r>
            <a:r>
              <a:rPr dirty="0"/>
              <a:t> </a:t>
            </a:r>
            <a:r>
              <a:rPr dirty="0" err="1"/>
              <a:t>chất</a:t>
            </a:r>
            <a:r>
              <a:rPr dirty="0"/>
              <a:t>, </a:t>
            </a:r>
            <a:r>
              <a:rPr dirty="0" err="1"/>
              <a:t>thời</a:t>
            </a:r>
            <a:r>
              <a:rPr dirty="0"/>
              <a:t> </a:t>
            </a:r>
            <a:r>
              <a:rPr dirty="0" err="1"/>
              <a:t>gian</a:t>
            </a:r>
            <a:endParaRPr dirty="0"/>
          </a:p>
          <a:p>
            <a:r>
              <a:rPr dirty="0" err="1"/>
              <a:t>Tỷ</a:t>
            </a:r>
            <a:r>
              <a:rPr dirty="0"/>
              <a:t> </a:t>
            </a:r>
            <a:r>
              <a:rPr dirty="0" err="1"/>
              <a:t>lệ</a:t>
            </a:r>
            <a:r>
              <a:rPr dirty="0"/>
              <a:t> % </a:t>
            </a:r>
            <a:r>
              <a:rPr dirty="0" err="1"/>
              <a:t>hoàn</a:t>
            </a:r>
            <a:r>
              <a:rPr dirty="0"/>
              <a:t> </a:t>
            </a:r>
            <a:r>
              <a:rPr dirty="0" err="1"/>
              <a:t>thành</a:t>
            </a:r>
            <a:r>
              <a:rPr dirty="0"/>
              <a:t> </a:t>
            </a:r>
            <a:r>
              <a:rPr dirty="0" err="1"/>
              <a:t>kế</a:t>
            </a:r>
            <a:r>
              <a:rPr dirty="0"/>
              <a:t> </a:t>
            </a:r>
            <a:r>
              <a:rPr dirty="0" err="1">
                <a:latin typeface="Times New Roman" panose="02020603050405020304" pitchFamily="18" charset="0"/>
                <a:cs typeface="Times New Roman" panose="02020603050405020304" pitchFamily="18" charset="0"/>
              </a:rPr>
              <a:t>hoạch</a:t>
            </a:r>
            <a:r>
              <a:rPr dirty="0"/>
              <a:t> </a:t>
            </a:r>
            <a:r>
              <a:rPr dirty="0" err="1"/>
              <a:t>cung</a:t>
            </a:r>
            <a:r>
              <a:rPr dirty="0"/>
              <a:t> </a:t>
            </a:r>
            <a:r>
              <a:rPr dirty="0" err="1"/>
              <a:t>cấp</a:t>
            </a:r>
            <a:r>
              <a:rPr dirty="0"/>
              <a:t> </a:t>
            </a:r>
            <a:r>
              <a:rPr dirty="0" err="1"/>
              <a:t>từng</a:t>
            </a:r>
            <a:r>
              <a:rPr dirty="0"/>
              <a:t> </a:t>
            </a:r>
            <a:r>
              <a:rPr dirty="0" err="1"/>
              <a:t>loại</a:t>
            </a:r>
            <a:r>
              <a:rPr dirty="0"/>
              <a:t> </a:t>
            </a:r>
            <a:r>
              <a:rPr dirty="0" err="1"/>
              <a:t>nguyên</a:t>
            </a:r>
            <a:r>
              <a:rPr dirty="0"/>
              <a:t> </a:t>
            </a:r>
            <a:r>
              <a:rPr dirty="0" err="1"/>
              <a:t>vật</a:t>
            </a:r>
            <a:r>
              <a:rPr dirty="0"/>
              <a:t> </a:t>
            </a:r>
            <a:r>
              <a:rPr dirty="0" err="1"/>
              <a:t>liệu</a:t>
            </a:r>
            <a:endParaRPr dirty="0"/>
          </a:p>
          <a:p>
            <a:r>
              <a:rPr dirty="0" err="1"/>
              <a:t>Phân</a:t>
            </a:r>
            <a:r>
              <a:rPr dirty="0"/>
              <a:t> </a:t>
            </a:r>
            <a:r>
              <a:rPr dirty="0" err="1"/>
              <a:t>tích</a:t>
            </a:r>
            <a:r>
              <a:rPr dirty="0"/>
              <a:t> </a:t>
            </a:r>
            <a:r>
              <a:rPr dirty="0" err="1"/>
              <a:t>theo</a:t>
            </a:r>
            <a:r>
              <a:rPr dirty="0"/>
              <a:t> </a:t>
            </a:r>
            <a:r>
              <a:rPr dirty="0" err="1"/>
              <a:t>chủng</a:t>
            </a:r>
            <a:r>
              <a:rPr dirty="0"/>
              <a:t> </a:t>
            </a:r>
            <a:r>
              <a:rPr dirty="0" err="1"/>
              <a:t>loại</a:t>
            </a:r>
            <a:r>
              <a:rPr dirty="0"/>
              <a:t>: </a:t>
            </a:r>
            <a:r>
              <a:rPr dirty="0" err="1"/>
              <a:t>vật</a:t>
            </a:r>
            <a:r>
              <a:rPr dirty="0"/>
              <a:t> </a:t>
            </a:r>
            <a:r>
              <a:rPr dirty="0" err="1"/>
              <a:t>liệu</a:t>
            </a:r>
            <a:r>
              <a:rPr dirty="0"/>
              <a:t> </a:t>
            </a:r>
            <a:r>
              <a:rPr dirty="0" err="1"/>
              <a:t>thay</a:t>
            </a:r>
            <a:r>
              <a:rPr dirty="0"/>
              <a:t> </a:t>
            </a:r>
            <a:r>
              <a:rPr dirty="0" err="1"/>
              <a:t>thế</a:t>
            </a:r>
            <a:r>
              <a:rPr dirty="0"/>
              <a:t> </a:t>
            </a:r>
            <a:r>
              <a:rPr dirty="0" err="1"/>
              <a:t>được</a:t>
            </a:r>
            <a:r>
              <a:rPr dirty="0"/>
              <a:t> </a:t>
            </a:r>
            <a:r>
              <a:rPr dirty="0" err="1"/>
              <a:t>và</a:t>
            </a:r>
            <a:r>
              <a:rPr dirty="0"/>
              <a:t> </a:t>
            </a:r>
            <a:r>
              <a:rPr dirty="0" err="1"/>
              <a:t>không</a:t>
            </a:r>
            <a:r>
              <a:rPr dirty="0"/>
              <a:t> </a:t>
            </a:r>
            <a:r>
              <a:rPr dirty="0" err="1"/>
              <a:t>thay</a:t>
            </a:r>
            <a:r>
              <a:rPr dirty="0"/>
              <a:t> </a:t>
            </a:r>
            <a:r>
              <a:rPr dirty="0" err="1"/>
              <a:t>thế</a:t>
            </a:r>
            <a:r>
              <a:rPr dirty="0"/>
              <a:t> </a:t>
            </a:r>
            <a:r>
              <a:rPr dirty="0" err="1"/>
              <a:t>được</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600392"/>
            <a:ext cx="9106852" cy="777240"/>
          </a:xfrm>
        </p:spPr>
        <p:txBody>
          <a:bodyPr/>
          <a:lstStyle/>
          <a:p>
            <a:r>
              <a:rPr b="1" dirty="0">
                <a:latin typeface="Times New Roman" panose="02020603050405020304" pitchFamily="18" charset="0"/>
                <a:cs typeface="Times New Roman" panose="02020603050405020304" pitchFamily="18" charset="0"/>
              </a:rPr>
              <a:t>4.2. </a:t>
            </a:r>
            <a:r>
              <a:rPr b="1" dirty="0" err="1">
                <a:latin typeface="Times New Roman" panose="02020603050405020304" pitchFamily="18" charset="0"/>
                <a:cs typeface="Times New Roman" panose="02020603050405020304" pitchFamily="18" charset="0"/>
              </a:rPr>
              <a:t>Phân</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tích</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tình</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hình</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dự</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trữ</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nguyên</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vật</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liệu</a:t>
            </a:r>
            <a:endParaRPr b="1"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965200" y="1671320"/>
            <a:ext cx="10972800" cy="1595120"/>
          </a:xfrm>
        </p:spPr>
        <p:txBody>
          <a:bodyPr>
            <a:noAutofit/>
          </a:bodyPr>
          <a:lstStyle/>
          <a:p>
            <a:r>
              <a:rPr sz="2600" dirty="0" err="1">
                <a:latin typeface="Times New Roman" panose="02020603050405020304" pitchFamily="18" charset="0"/>
                <a:cs typeface="Times New Roman" panose="02020603050405020304" pitchFamily="18" charset="0"/>
              </a:rPr>
              <a:t>Đảm</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bảo</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tính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liên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tục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của</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trình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sản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xuất</a:t>
            </a:r>
            <a:endParaRPr sz="2600" dirty="0">
              <a:latin typeface="Times New Roman" panose="02020603050405020304" pitchFamily="18" charset="0"/>
              <a:cs typeface="Times New Roman" panose="02020603050405020304" pitchFamily="18" charset="0"/>
            </a:endParaRPr>
          </a:p>
          <a:p>
            <a:r>
              <a:rPr sz="2600" dirty="0" err="1">
                <a:latin typeface="Times New Roman" panose="02020603050405020304" pitchFamily="18" charset="0"/>
                <a:cs typeface="Times New Roman" panose="02020603050405020304" pitchFamily="18" charset="0"/>
              </a:rPr>
              <a:t>Phụ</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thuộc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mức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tiêu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dùng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bình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quân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trọng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tải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vận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chuyển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tính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thời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vụ</a:t>
            </a:r>
            <a:endParaRPr sz="2600" dirty="0">
              <a:latin typeface="Times New Roman" panose="02020603050405020304" pitchFamily="18" charset="0"/>
              <a:cs typeface="Times New Roman" panose="02020603050405020304" pitchFamily="18" charset="0"/>
            </a:endParaRPr>
          </a:p>
          <a:p>
            <a:r>
              <a:rPr sz="2600" dirty="0">
                <a:latin typeface="Times New Roman" panose="02020603050405020304" pitchFamily="18" charset="0"/>
                <a:cs typeface="Times New Roman" panose="02020603050405020304" pitchFamily="18" charset="0"/>
              </a:rPr>
              <a:t>3 </a:t>
            </a:r>
            <a:r>
              <a:rPr sz="2600" dirty="0" err="1">
                <a:latin typeface="Times New Roman" panose="02020603050405020304" pitchFamily="18" charset="0"/>
                <a:cs typeface="Times New Roman" panose="02020603050405020304" pitchFamily="18" charset="0"/>
              </a:rPr>
              <a:t>loại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dự</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trữ</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thường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xuyên</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thời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vụ</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bảo</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hiểm</a:t>
            </a:r>
            <a:endParaRPr sz="2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490" y="918528"/>
            <a:ext cx="10852150" cy="1500187"/>
          </a:xfrm>
        </p:spPr>
        <p:txBody>
          <a:bodyPr>
            <a:normAutofit/>
          </a:bodyPr>
          <a:lstStyle/>
          <a:p>
            <a:pPr algn="ctr"/>
            <a:r>
              <a:rPr sz="3000" dirty="0">
                <a:latin typeface="Times New Roman" panose="02020603050405020304" pitchFamily="18" charset="0"/>
                <a:cs typeface="Times New Roman" panose="02020603050405020304" pitchFamily="18" charset="0"/>
              </a:rPr>
              <a:t>CHƯƠNG 4</a:t>
            </a:r>
          </a:p>
          <a:p>
            <a:pPr algn="ctr"/>
            <a:r>
              <a:rPr sz="3000" dirty="0">
                <a:latin typeface="Times New Roman" panose="02020603050405020304" pitchFamily="18" charset="0"/>
                <a:cs typeface="Times New Roman" panose="02020603050405020304" pitchFamily="18" charset="0"/>
              </a:rPr>
              <a:t>PHÂN TÍCH CHI PHÍ SẢN XUẤT VÀ GIÁ THÀNH SẢN XUẤT SẢN PHẨM</a:t>
            </a:r>
          </a:p>
        </p:txBody>
      </p:sp>
      <p:sp>
        <p:nvSpPr>
          <p:cNvPr id="3" name="Text Placeholder 2"/>
          <p:cNvSpPr>
            <a:spLocks noGrp="1"/>
          </p:cNvSpPr>
          <p:nvPr>
            <p:ph type="body" idx="1"/>
          </p:nvPr>
        </p:nvSpPr>
        <p:spPr>
          <a:xfrm>
            <a:off x="618490" y="3278823"/>
            <a:ext cx="11400790" cy="764857"/>
          </a:xfrm>
        </p:spPr>
        <p:txBody>
          <a:bodyPr/>
          <a:lstStyle/>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theo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khoản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mục</a:t>
            </a:r>
            <a:r>
              <a:rPr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840" y="365125"/>
            <a:ext cx="10855960" cy="793115"/>
          </a:xfrm>
        </p:spPr>
        <p:txBody>
          <a:bodyPr>
            <a:normAutofit/>
          </a:bodyPr>
          <a:lstStyle/>
          <a:p>
            <a:r>
              <a:rPr sz="2500" b="1" dirty="0">
                <a:latin typeface="Times New Roman" panose="02020603050405020304" pitchFamily="18" charset="0"/>
                <a:cs typeface="Times New Roman" panose="02020603050405020304" pitchFamily="18" charset="0"/>
              </a:rPr>
              <a:t>1. Ý </a:t>
            </a:r>
            <a:r>
              <a:rPr sz="2500" b="1" dirty="0" err="1">
                <a:latin typeface="Times New Roman" panose="02020603050405020304" pitchFamily="18" charset="0"/>
                <a:cs typeface="Times New Roman" panose="02020603050405020304" pitchFamily="18" charset="0"/>
              </a:rPr>
              <a:t>nghĩa</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và</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nhiệm</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vụ</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phân</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tích</a:t>
            </a:r>
            <a:r>
              <a:rPr sz="2500" b="1" dirty="0">
                <a:latin typeface="Times New Roman" panose="02020603050405020304" pitchFamily="18" charset="0"/>
                <a:cs typeface="Times New Roman" panose="02020603050405020304" pitchFamily="18" charset="0"/>
              </a:rPr>
              <a:t> chi </a:t>
            </a:r>
            <a:r>
              <a:rPr sz="2500" b="1" dirty="0" err="1">
                <a:latin typeface="Times New Roman" panose="02020603050405020304" pitchFamily="18" charset="0"/>
                <a:cs typeface="Times New Roman" panose="02020603050405020304" pitchFamily="18" charset="0"/>
              </a:rPr>
              <a:t>phí</a:t>
            </a:r>
            <a:r>
              <a:rPr sz="2500" b="1" dirty="0">
                <a:latin typeface="Times New Roman" panose="02020603050405020304" pitchFamily="18" charset="0"/>
                <a:cs typeface="Times New Roman" panose="02020603050405020304" pitchFamily="18" charset="0"/>
              </a:rPr>
              <a:t> – </a:t>
            </a:r>
            <a:r>
              <a:rPr sz="2500" b="1" dirty="0" err="1">
                <a:latin typeface="Times New Roman" panose="02020603050405020304" pitchFamily="18" charset="0"/>
                <a:cs typeface="Times New Roman" panose="02020603050405020304" pitchFamily="18" charset="0"/>
              </a:rPr>
              <a:t>giá</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thành</a:t>
            </a:r>
            <a:endParaRPr sz="25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8200" y="1825625"/>
            <a:ext cx="5181600" cy="2797175"/>
          </a:xfrm>
        </p:spPr>
        <p:txBody>
          <a:bodyPr/>
          <a:lstStyle/>
          <a:p>
            <a:pPr>
              <a:defRPr b="1"/>
            </a:pPr>
            <a:r>
              <a:rPr dirty="0">
                <a:latin typeface="Times New Roman" panose="02020603050405020304" pitchFamily="18" charset="0"/>
                <a:cs typeface="Times New Roman" panose="02020603050405020304" pitchFamily="18" charset="0"/>
              </a:rPr>
              <a:t>Ý </a:t>
            </a:r>
            <a:r>
              <a:rPr dirty="0" err="1">
                <a:latin typeface="Times New Roman" panose="02020603050405020304" pitchFamily="18" charset="0"/>
                <a:cs typeface="Times New Roman" panose="02020603050405020304" pitchFamily="18" charset="0"/>
              </a:rPr>
              <a:t>nghĩa</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Cung </a:t>
            </a:r>
            <a:r>
              <a:rPr dirty="0" err="1">
                <a:latin typeface="Times New Roman" panose="02020603050405020304" pitchFamily="18" charset="0"/>
                <a:cs typeface="Times New Roman" panose="02020603050405020304" pitchFamily="18" charset="0"/>
              </a:rPr>
              <a:t>cấp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thông</a:t>
            </a:r>
            <a:r>
              <a:rPr dirty="0">
                <a:latin typeface="Times New Roman" panose="02020603050405020304" pitchFamily="18" charset="0"/>
                <a:cs typeface="Times New Roman" panose="02020603050405020304" pitchFamily="18" charset="0"/>
              </a:rPr>
              <a:t> tin </a:t>
            </a:r>
            <a:r>
              <a:rPr dirty="0" err="1">
                <a:latin typeface="Times New Roman" panose="02020603050405020304" pitchFamily="18" charset="0"/>
                <a:cs typeface="Times New Roman" panose="02020603050405020304" pitchFamily="18" charset="0"/>
              </a:rPr>
              <a:t>để</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ra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quyết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lý</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phí</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Định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sao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cao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nhất</a:t>
            </a:r>
            <a:endParaRPr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6172200" y="1825625"/>
            <a:ext cx="5181600" cy="2665095"/>
          </a:xfrm>
        </p:spPr>
        <p:txBody>
          <a:bodyPr/>
          <a:lstStyle/>
          <a:p>
            <a:pPr>
              <a:defRPr b="1"/>
            </a:pPr>
            <a:r>
              <a:rPr dirty="0" err="1">
                <a:latin typeface="Times New Roman" panose="02020603050405020304" pitchFamily="18" charset="0"/>
                <a:cs typeface="Times New Roman" panose="02020603050405020304" pitchFamily="18" charset="0"/>
              </a:rPr>
              <a:t>Nhiệm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vụ</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Thu </a:t>
            </a:r>
            <a:r>
              <a:rPr dirty="0" err="1">
                <a:latin typeface="Times New Roman" panose="02020603050405020304" pitchFamily="18" charset="0"/>
                <a:cs typeface="Times New Roman" panose="02020603050405020304" pitchFamily="18" charset="0"/>
              </a:rPr>
              <a:t>thập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thông</a:t>
            </a:r>
            <a:r>
              <a:rPr dirty="0">
                <a:latin typeface="Times New Roman" panose="02020603050405020304" pitchFamily="18" charset="0"/>
                <a:cs typeface="Times New Roman" panose="02020603050405020304" pitchFamily="18" charset="0"/>
              </a:rPr>
              <a:t> tin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ảnh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hưởng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3755"/>
          </a:xfrm>
        </p:spPr>
        <p:txBody>
          <a:bodyPr>
            <a:normAutofit/>
          </a:bodyPr>
          <a:lstStyle/>
          <a:p>
            <a:r>
              <a:rPr sz="3000" dirty="0">
                <a:latin typeface="Times New Roman" panose="02020603050405020304" pitchFamily="18" charset="0"/>
                <a:cs typeface="Times New Roman" panose="02020603050405020304" pitchFamily="18" charset="0"/>
              </a:rPr>
              <a:t>2.1. </a:t>
            </a:r>
            <a:r>
              <a:rPr sz="3000" dirty="0" err="1">
                <a:latin typeface="Times New Roman" panose="02020603050405020304" pitchFamily="18" charset="0"/>
                <a:cs typeface="Times New Roman" panose="02020603050405020304" pitchFamily="18" charset="0"/>
              </a:rPr>
              <a:t>Sản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phẩm</a:t>
            </a:r>
            <a:r>
              <a:rPr sz="3000" dirty="0">
                <a:latin typeface="Times New Roman" panose="02020603050405020304" pitchFamily="18" charset="0"/>
                <a:cs typeface="Times New Roman" panose="02020603050405020304" pitchFamily="18" charset="0"/>
              </a:rPr>
              <a:t> so </a:t>
            </a:r>
            <a:r>
              <a:rPr sz="3000" dirty="0" err="1">
                <a:latin typeface="Times New Roman" panose="02020603050405020304" pitchFamily="18" charset="0"/>
                <a:cs typeface="Times New Roman" panose="02020603050405020304" pitchFamily="18" charset="0"/>
              </a:rPr>
              <a:t>sánh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được</a:t>
            </a:r>
            <a:endParaRPr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581785"/>
            <a:ext cx="10515600" cy="1760855"/>
          </a:xfrm>
        </p:spPr>
        <p:txBody>
          <a:bodyPr/>
          <a:lstStyle/>
          <a:p>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ổn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về</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kỹ</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thuật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tế</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được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ở </a:t>
            </a:r>
            <a:r>
              <a:rPr dirty="0" err="1">
                <a:latin typeface="Times New Roman" panose="02020603050405020304" pitchFamily="18" charset="0"/>
                <a:cs typeface="Times New Roman" panose="02020603050405020304" pitchFamily="18" charset="0"/>
              </a:rPr>
              <a:t>cả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trước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này</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sở</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hoàn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041640" cy="1067435"/>
          </a:xfrm>
        </p:spPr>
        <p:txBody>
          <a:bodyPr>
            <a:normAutofit/>
          </a:bodyPr>
          <a:lstStyle/>
          <a:p>
            <a:r>
              <a:rPr sz="2600" dirty="0">
                <a:latin typeface="Times New Roman" panose="02020603050405020304" pitchFamily="18" charset="0"/>
                <a:cs typeface="Times New Roman" panose="02020603050405020304" pitchFamily="18" charset="0"/>
              </a:rPr>
              <a:t>2.2. </a:t>
            </a:r>
            <a:r>
              <a:rPr sz="2600" dirty="0" err="1">
                <a:latin typeface="Times New Roman" panose="02020603050405020304" pitchFamily="18" charset="0"/>
                <a:cs typeface="Times New Roman" panose="02020603050405020304" pitchFamily="18" charset="0"/>
              </a:rPr>
              <a:t>Đánh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chung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tình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hình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thực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hiện</a:t>
            </a:r>
            <a:r>
              <a:rPr sz="2600" dirty="0">
                <a:latin typeface="Times New Roman" panose="02020603050405020304" pitchFamily="18" charset="0"/>
                <a:cs typeface="Times New Roman" panose="02020603050405020304" pitchFamily="18" charset="0"/>
              </a:rPr>
              <a:t> KH </a:t>
            </a:r>
            <a:r>
              <a:rPr sz="2600" dirty="0" err="1">
                <a:latin typeface="Times New Roman" panose="02020603050405020304" pitchFamily="18" charset="0"/>
                <a:cs typeface="Times New Roman" panose="02020603050405020304" pitchFamily="18" charset="0"/>
              </a:rPr>
              <a:t>hạ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thành</a:t>
            </a:r>
            <a:endParaRPr sz="26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67080" y="1578928"/>
            <a:ext cx="10515600" cy="1200329"/>
          </a:xfrm>
          <a:prstGeom prst="rect">
            <a:avLst/>
          </a:prstGeom>
          <a:noFill/>
        </p:spPr>
        <p:txBody>
          <a:bodyPr wrap="square">
            <a:spAutoFit/>
          </a:bodyPr>
          <a:lstStyle/>
          <a:p>
            <a:r>
              <a:rPr sz="2400" dirty="0" err="1">
                <a:latin typeface="Times New Roman" panose="02020603050405020304" pitchFamily="18" charset="0"/>
                <a:cs typeface="Times New Roman" panose="02020603050405020304" pitchFamily="18" charset="0"/>
              </a:rPr>
              <a:t>Tỷ</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lệ</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hoàn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thành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thành</a:t>
            </a:r>
            <a:r>
              <a:rPr sz="2400" dirty="0">
                <a:latin typeface="Times New Roman" panose="02020603050405020304" pitchFamily="18" charset="0"/>
                <a:cs typeface="Times New Roman" panose="02020603050405020304" pitchFamily="18" charset="0"/>
              </a:rPr>
              <a:t> = Σq1Z1 / Σq1Zk × 100%</a:t>
            </a:r>
          </a:p>
          <a:p>
            <a:r>
              <a:rPr sz="2400" dirty="0" err="1">
                <a:latin typeface="Times New Roman" panose="02020603050405020304" pitchFamily="18" charset="0"/>
                <a:cs typeface="Times New Roman" panose="02020603050405020304" pitchFamily="18" charset="0"/>
              </a:rPr>
              <a:t>Tỷ</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lệ</a:t>
            </a:r>
            <a:r>
              <a:rPr sz="2400" dirty="0">
                <a:latin typeface="Times New Roman" panose="02020603050405020304" pitchFamily="18" charset="0"/>
                <a:cs typeface="Times New Roman" panose="02020603050405020304" pitchFamily="18" charset="0"/>
              </a:rPr>
              <a:t> &gt; 100%: </a:t>
            </a:r>
            <a:r>
              <a:rPr sz="2400" dirty="0" err="1">
                <a:latin typeface="Times New Roman" panose="02020603050405020304" pitchFamily="18" charset="0"/>
                <a:cs typeface="Times New Roman" panose="02020603050405020304" pitchFamily="18" charset="0"/>
              </a:rPr>
              <a:t>doanh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nghiệp</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chưa</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hoàn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thành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kế</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hoạch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thành</a:t>
            </a:r>
            <a:endParaRPr sz="2400" dirty="0">
              <a:latin typeface="Times New Roman" panose="02020603050405020304" pitchFamily="18" charset="0"/>
              <a:cs typeface="Times New Roman" panose="02020603050405020304" pitchFamily="18" charset="0"/>
            </a:endParaRPr>
          </a:p>
          <a:p>
            <a:r>
              <a:rPr sz="2400" dirty="0" err="1">
                <a:latin typeface="Times New Roman" panose="02020603050405020304" pitchFamily="18" charset="0"/>
                <a:cs typeface="Times New Roman" panose="02020603050405020304" pitchFamily="18" charset="0"/>
              </a:rPr>
              <a:t>Tỷ</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lệ</a:t>
            </a:r>
            <a:r>
              <a:rPr sz="2400" dirty="0">
                <a:latin typeface="Times New Roman" panose="02020603050405020304" pitchFamily="18" charset="0"/>
                <a:cs typeface="Times New Roman" panose="02020603050405020304" pitchFamily="18" charset="0"/>
              </a:rPr>
              <a:t> &lt; 100% </a:t>
            </a:r>
            <a:r>
              <a:rPr sz="2400" dirty="0" err="1">
                <a:latin typeface="Times New Roman" panose="02020603050405020304" pitchFamily="18" charset="0"/>
                <a:cs typeface="Times New Roman" panose="02020603050405020304" pitchFamily="18" charset="0"/>
              </a:rPr>
              <a:t>và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càng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nhỏ</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doanh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nghiệp</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càng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tiết</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kiệm</a:t>
            </a:r>
            <a:r>
              <a:rPr sz="2400" dirty="0">
                <a:latin typeface="Times New Roman" panose="02020603050405020304" pitchFamily="18" charset="0"/>
                <a:cs typeface="Times New Roman" panose="02020603050405020304" pitchFamily="18" charset="0"/>
              </a:rPr>
              <a:t> chi </a:t>
            </a:r>
            <a:r>
              <a:rPr sz="2400" dirty="0" err="1">
                <a:latin typeface="Times New Roman" panose="02020603050405020304" pitchFamily="18" charset="0"/>
                <a:cs typeface="Times New Roman" panose="02020603050405020304" pitchFamily="18" charset="0"/>
              </a:rPr>
              <a:t>phí</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hiệu</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quả</a:t>
            </a:r>
            <a:endParaRP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702040" cy="823595"/>
          </a:xfrm>
        </p:spPr>
        <p:txBody>
          <a:bodyPr>
            <a:normAutofit fontScale="90000"/>
          </a:bodyPr>
          <a:lstStyle/>
          <a:p>
            <a:r>
              <a:rPr sz="3000" b="1" dirty="0">
                <a:latin typeface="Times New Roman" panose="02020603050405020304" pitchFamily="18" charset="0"/>
                <a:cs typeface="Times New Roman" panose="02020603050405020304" pitchFamily="18" charset="0"/>
              </a:rPr>
              <a:t>2.3. </a:t>
            </a:r>
            <a:r>
              <a:rPr sz="3000" b="1" dirty="0" err="1">
                <a:latin typeface="Times New Roman" panose="02020603050405020304" pitchFamily="18" charset="0"/>
                <a:cs typeface="Times New Roman" panose="02020603050405020304" pitchFamily="18" charset="0"/>
              </a:rPr>
              <a:t>Nhân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tố</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ảnh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hưởng</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đến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mức</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và</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tỷ</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lệ</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hạ</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giá</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thành</a:t>
            </a:r>
            <a:endParaRPr sz="3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652760" cy="1603375"/>
          </a:xfrm>
        </p:spPr>
        <p:txBody>
          <a:bodyPr/>
          <a:lstStyle/>
          <a:p>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cấu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3.1. Khoản mục chi phí nguyên vật liệu trực tiếp</a:t>
            </a:r>
          </a:p>
        </p:txBody>
      </p:sp>
      <p:sp>
        <p:nvSpPr>
          <p:cNvPr id="3" name="Content Placeholder 2"/>
          <p:cNvSpPr>
            <a:spLocks noGrp="1"/>
          </p:cNvSpPr>
          <p:nvPr>
            <p:ph idx="1"/>
          </p:nvPr>
        </p:nvSpPr>
        <p:spPr/>
        <p:txBody>
          <a:bodyPr/>
          <a:lstStyle/>
          <a:p>
            <a:r>
              <a:t>Gồm chi phí nguyên liệu chính, phụ, nhiên liệu dùng trực tiếp sản xuất</a:t>
            </a:r>
          </a:p>
          <a:p>
            <a:r>
              <a:t>2 nhân tố ảnh hưởng: định mức tiêu hao và đơn giá nguyên vật liệu</a:t>
            </a:r>
          </a:p>
          <a:p>
            <a:r>
              <a:t>Chiếm tỷ trọng lớn trong giá thành sản phẩm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8373"/>
            <a:ext cx="10515600" cy="1666875"/>
          </a:xfrm>
        </p:spPr>
        <p:txBody>
          <a:bodyPr>
            <a:normAutofit/>
          </a:bodyPr>
          <a:lstStyle/>
          <a:p>
            <a:pPr algn="ctr"/>
            <a:r>
              <a:rPr sz="3600" b="1" dirty="0">
                <a:latin typeface="Times New Roman" panose="02020603050405020304" pitchFamily="18" charset="0"/>
                <a:cs typeface="Times New Roman" panose="02020603050405020304" pitchFamily="18" charset="0"/>
              </a:rPr>
              <a:t>CHƯƠNG 1</a:t>
            </a:r>
          </a:p>
          <a:p>
            <a:pPr algn="ctr"/>
            <a:r>
              <a:rPr sz="3600" b="1" dirty="0">
                <a:latin typeface="Times New Roman" panose="02020603050405020304" pitchFamily="18" charset="0"/>
                <a:cs typeface="Times New Roman" panose="02020603050405020304" pitchFamily="18" charset="0"/>
              </a:rPr>
              <a:t>ĐỐI TƯỢNG VÀ CÁC PHƯƠNG PHÁP PHÂN TÍCH HOẠT ĐỘNG KINH DOANH</a:t>
            </a:r>
          </a:p>
        </p:txBody>
      </p:sp>
      <p:sp>
        <p:nvSpPr>
          <p:cNvPr id="3" name="Text Placeholder 2"/>
          <p:cNvSpPr>
            <a:spLocks noGrp="1"/>
          </p:cNvSpPr>
          <p:nvPr>
            <p:ph type="body" idx="1"/>
          </p:nvPr>
        </p:nvSpPr>
        <p:spPr>
          <a:xfrm>
            <a:off x="984250" y="3106103"/>
            <a:ext cx="10515600" cy="805497"/>
          </a:xfrm>
        </p:spPr>
        <p:txBody>
          <a:bodyPr/>
          <a:lstStyle/>
          <a:p>
            <a:r>
              <a:rPr dirty="0" err="1"/>
              <a:t>Giới</a:t>
            </a:r>
            <a:r>
              <a:rPr dirty="0"/>
              <a:t> </a:t>
            </a:r>
            <a:r>
              <a:rPr dirty="0" err="1"/>
              <a:t>thiệu</a:t>
            </a:r>
            <a:r>
              <a:rPr dirty="0"/>
              <a:t> </a:t>
            </a:r>
            <a:r>
              <a:rPr dirty="0" err="1"/>
              <a:t>đối</a:t>
            </a:r>
            <a:r>
              <a:rPr dirty="0"/>
              <a:t> </a:t>
            </a:r>
            <a:r>
              <a:rPr dirty="0" err="1"/>
              <a:t>tượng</a:t>
            </a:r>
            <a:r>
              <a:rPr dirty="0"/>
              <a:t> </a:t>
            </a:r>
            <a:r>
              <a:rPr dirty="0" err="1"/>
              <a:t>nghiên</a:t>
            </a:r>
            <a:r>
              <a:rPr dirty="0"/>
              <a:t> </a:t>
            </a:r>
            <a:r>
              <a:rPr dirty="0" err="1"/>
              <a:t>cứu</a:t>
            </a:r>
            <a:r>
              <a:rPr dirty="0"/>
              <a:t>, ý </a:t>
            </a:r>
            <a:r>
              <a:rPr dirty="0" err="1"/>
              <a:t>nghĩa</a:t>
            </a:r>
            <a:r>
              <a:rPr dirty="0"/>
              <a:t> </a:t>
            </a:r>
            <a:r>
              <a:rPr dirty="0" err="1"/>
              <a:t>và</a:t>
            </a:r>
            <a:r>
              <a:rPr dirty="0"/>
              <a:t> </a:t>
            </a:r>
            <a:r>
              <a:rPr dirty="0" err="1"/>
              <a:t>các</a:t>
            </a:r>
            <a:r>
              <a:rPr dirty="0"/>
              <a:t> </a:t>
            </a:r>
            <a:r>
              <a:rPr dirty="0" err="1"/>
              <a:t>phương</a:t>
            </a:r>
            <a:r>
              <a:rPr dirty="0"/>
              <a:t> </a:t>
            </a:r>
            <a:r>
              <a:rPr dirty="0" err="1"/>
              <a:t>pháp</a:t>
            </a:r>
            <a:r>
              <a:rPr dirty="0"/>
              <a:t> </a:t>
            </a:r>
            <a:r>
              <a:rPr dirty="0" err="1"/>
              <a:t>phân</a:t>
            </a:r>
            <a:r>
              <a:rPr dirty="0"/>
              <a:t> </a:t>
            </a:r>
            <a:r>
              <a:rPr dirty="0" err="1"/>
              <a:t>tích</a:t>
            </a:r>
            <a:r>
              <a:rPr dirty="0"/>
              <a:t> </a:t>
            </a:r>
            <a:r>
              <a:rPr dirty="0" err="1"/>
              <a:t>hoạt</a:t>
            </a:r>
            <a:r>
              <a:rPr dirty="0"/>
              <a:t> </a:t>
            </a:r>
            <a:r>
              <a:rPr dirty="0" err="1"/>
              <a:t>động</a:t>
            </a:r>
            <a:r>
              <a:rPr dirty="0"/>
              <a:t> </a:t>
            </a:r>
            <a:r>
              <a:rPr dirty="0" err="1"/>
              <a:t>kinh</a:t>
            </a:r>
            <a:r>
              <a:rPr dirty="0"/>
              <a:t> </a:t>
            </a:r>
            <a:r>
              <a:rPr dirty="0" err="1"/>
              <a:t>doanh</a:t>
            </a:r>
            <a:r>
              <a:rPr dirty="0"/>
              <a:t> </a:t>
            </a:r>
            <a:r>
              <a:rPr dirty="0" err="1"/>
              <a:t>của</a:t>
            </a:r>
            <a:r>
              <a:rPr dirty="0"/>
              <a:t> </a:t>
            </a:r>
            <a:r>
              <a:rPr dirty="0" err="1"/>
              <a:t>doanh</a:t>
            </a:r>
            <a:r>
              <a:rPr dirty="0"/>
              <a:t> </a:t>
            </a:r>
            <a:r>
              <a:rPr dirty="0" err="1"/>
              <a:t>nghiệp</a:t>
            </a:r>
            <a:r>
              <a:rPr dirty="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265160" cy="854075"/>
          </a:xfrm>
        </p:spPr>
        <p:txBody>
          <a:bodyPr>
            <a:normAutofit/>
          </a:bodyPr>
          <a:lstStyle/>
          <a:p>
            <a:r>
              <a:rPr sz="3000" dirty="0">
                <a:latin typeface="Times New Roman" panose="02020603050405020304" pitchFamily="18" charset="0"/>
                <a:cs typeface="Times New Roman" panose="02020603050405020304" pitchFamily="18" charset="0"/>
              </a:rPr>
              <a:t>3.2. </a:t>
            </a:r>
            <a:r>
              <a:rPr sz="3000" dirty="0" err="1">
                <a:latin typeface="Times New Roman" panose="02020603050405020304" pitchFamily="18" charset="0"/>
                <a:cs typeface="Times New Roman" panose="02020603050405020304" pitchFamily="18" charset="0"/>
              </a:rPr>
              <a:t>Khoản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mục</a:t>
            </a:r>
            <a:r>
              <a:rPr sz="3000" dirty="0">
                <a:latin typeface="Times New Roman" panose="02020603050405020304" pitchFamily="18" charset="0"/>
                <a:cs typeface="Times New Roman" panose="02020603050405020304" pitchFamily="18" charset="0"/>
              </a:rPr>
              <a:t> chi </a:t>
            </a:r>
            <a:r>
              <a:rPr sz="3000" dirty="0" err="1">
                <a:latin typeface="Times New Roman" panose="02020603050405020304" pitchFamily="18" charset="0"/>
                <a:cs typeface="Times New Roman" panose="02020603050405020304" pitchFamily="18" charset="0"/>
              </a:rPr>
              <a:t>phí</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nhân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công</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trực</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tiếp</a:t>
            </a:r>
            <a:endParaRPr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1994535"/>
          </a:xfrm>
        </p:spPr>
        <p:txBody>
          <a:bodyPr/>
          <a:lstStyle/>
          <a:p>
            <a:r>
              <a:rPr dirty="0" err="1">
                <a:latin typeface="Times New Roman" panose="02020603050405020304" pitchFamily="18" charset="0"/>
                <a:cs typeface="Times New Roman" panose="02020603050405020304" pitchFamily="18" charset="0"/>
              </a:rPr>
              <a:t>Tổng</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trực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tiếp</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Tiền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quân</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2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ảnh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hưởng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tiền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quân</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loại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trừ</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388" y="989012"/>
            <a:ext cx="9106852" cy="502920"/>
          </a:xfrm>
        </p:spPr>
        <p:txBody>
          <a:bodyPr>
            <a:normAutofit fontScale="90000"/>
          </a:bodyPr>
          <a:lstStyle/>
          <a:p>
            <a:r>
              <a:rPr b="1" dirty="0">
                <a:latin typeface="Times New Roman" panose="02020603050405020304" pitchFamily="18" charset="0"/>
                <a:cs typeface="Times New Roman" panose="02020603050405020304" pitchFamily="18" charset="0"/>
              </a:rPr>
              <a:t>4.1. Ý </a:t>
            </a:r>
            <a:r>
              <a:rPr b="1" dirty="0" err="1">
                <a:latin typeface="Times New Roman" panose="02020603050405020304" pitchFamily="18" charset="0"/>
                <a:cs typeface="Times New Roman" panose="02020603050405020304" pitchFamily="18" charset="0"/>
              </a:rPr>
              <a:t>nghĩa</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phân</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tích</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giá</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thành</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đơn</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vị</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sản</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phẩm</a:t>
            </a:r>
            <a:endParaRPr b="1"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839788" y="2057400"/>
            <a:ext cx="10468292" cy="1498600"/>
          </a:xfrm>
        </p:spPr>
        <p:txBody>
          <a:bodyPr>
            <a:noAutofit/>
          </a:bodyPr>
          <a:lstStyle/>
          <a:p>
            <a:r>
              <a:rPr sz="2500" dirty="0" err="1">
                <a:latin typeface="Times New Roman" panose="02020603050405020304" pitchFamily="18" charset="0"/>
                <a:cs typeface="Times New Roman" panose="02020603050405020304" pitchFamily="18" charset="0"/>
              </a:rPr>
              <a:t>Giá</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thành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đơn</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vị</a:t>
            </a:r>
            <a:r>
              <a:rPr sz="2500" dirty="0">
                <a:latin typeface="Times New Roman" panose="02020603050405020304" pitchFamily="18" charset="0"/>
                <a:cs typeface="Times New Roman" panose="02020603050405020304" pitchFamily="18" charset="0"/>
              </a:rPr>
              <a:t> SP </a:t>
            </a:r>
            <a:r>
              <a:rPr sz="2500" dirty="0" err="1">
                <a:latin typeface="Times New Roman" panose="02020603050405020304" pitchFamily="18" charset="0"/>
                <a:cs typeface="Times New Roman" panose="02020603050405020304" pitchFamily="18" charset="0"/>
              </a:rPr>
              <a:t>gồm</a:t>
            </a:r>
            <a:r>
              <a:rPr sz="2500" dirty="0">
                <a:latin typeface="Times New Roman" panose="02020603050405020304" pitchFamily="18" charset="0"/>
                <a:cs typeface="Times New Roman" panose="02020603050405020304" pitchFamily="18" charset="0"/>
              </a:rPr>
              <a:t>: NVL </a:t>
            </a:r>
            <a:r>
              <a:rPr sz="2500" dirty="0" err="1">
                <a:latin typeface="Times New Roman" panose="02020603050405020304" pitchFamily="18" charset="0"/>
                <a:cs typeface="Times New Roman" panose="02020603050405020304" pitchFamily="18" charset="0"/>
              </a:rPr>
              <a:t>trực</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tiếp</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nhân</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công</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trực</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tiếp</a:t>
            </a:r>
            <a:r>
              <a:rPr sz="2500" dirty="0">
                <a:latin typeface="Times New Roman" panose="02020603050405020304" pitchFamily="18" charset="0"/>
                <a:cs typeface="Times New Roman" panose="02020603050405020304" pitchFamily="18" charset="0"/>
              </a:rPr>
              <a:t>, chi </a:t>
            </a:r>
            <a:r>
              <a:rPr sz="2500" dirty="0" err="1">
                <a:latin typeface="Times New Roman" panose="02020603050405020304" pitchFamily="18" charset="0"/>
                <a:cs typeface="Times New Roman" panose="02020603050405020304" pitchFamily="18" charset="0"/>
              </a:rPr>
              <a:t>phí</a:t>
            </a:r>
            <a:r>
              <a:rPr sz="2500" dirty="0">
                <a:latin typeface="Times New Roman" panose="02020603050405020304" pitchFamily="18" charset="0"/>
                <a:cs typeface="Times New Roman" panose="02020603050405020304" pitchFamily="18" charset="0"/>
              </a:rPr>
              <a:t> SX </a:t>
            </a:r>
            <a:r>
              <a:rPr sz="2500" dirty="0" err="1">
                <a:latin typeface="Times New Roman" panose="02020603050405020304" pitchFamily="18" charset="0"/>
                <a:cs typeface="Times New Roman" panose="02020603050405020304" pitchFamily="18" charset="0"/>
              </a:rPr>
              <a:t>chung</a:t>
            </a:r>
            <a:r>
              <a:rPr sz="2500" dirty="0">
                <a:latin typeface="Times New Roman" panose="02020603050405020304" pitchFamily="18" charset="0"/>
                <a:cs typeface="Times New Roman" panose="02020603050405020304" pitchFamily="18" charset="0"/>
              </a:rPr>
              <a:t>, chi </a:t>
            </a:r>
            <a:r>
              <a:rPr sz="2500" dirty="0" err="1">
                <a:latin typeface="Times New Roman" panose="02020603050405020304" pitchFamily="18" charset="0"/>
                <a:cs typeface="Times New Roman" panose="02020603050405020304" pitchFamily="18" charset="0"/>
              </a:rPr>
              <a:t>phí</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ngoài</a:t>
            </a:r>
            <a:r>
              <a:rPr sz="2500" dirty="0">
                <a:latin typeface="Times New Roman" panose="02020603050405020304" pitchFamily="18" charset="0"/>
                <a:cs typeface="Times New Roman" panose="02020603050405020304" pitchFamily="18" charset="0"/>
              </a:rPr>
              <a:t> SX</a:t>
            </a:r>
          </a:p>
          <a:p>
            <a:r>
              <a:rPr sz="2500" dirty="0">
                <a:latin typeface="Times New Roman" panose="02020603050405020304" pitchFamily="18" charset="0"/>
                <a:cs typeface="Times New Roman" panose="02020603050405020304" pitchFamily="18" charset="0"/>
              </a:rPr>
              <a:t>Liên </a:t>
            </a:r>
            <a:r>
              <a:rPr sz="2500" dirty="0" err="1">
                <a:latin typeface="Times New Roman" panose="02020603050405020304" pitchFamily="18" charset="0"/>
                <a:cs typeface="Times New Roman" panose="02020603050405020304" pitchFamily="18" charset="0"/>
              </a:rPr>
              <a:t>quan</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trực</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tiếp</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đến</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định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giá</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bán</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và</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lãi</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kinh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doanh</a:t>
            </a:r>
            <a:endParaRPr sz="2500" dirty="0">
              <a:latin typeface="Times New Roman" panose="02020603050405020304" pitchFamily="18" charset="0"/>
              <a:cs typeface="Times New Roman" panose="02020603050405020304" pitchFamily="18" charset="0"/>
            </a:endParaRPr>
          </a:p>
          <a:p>
            <a:r>
              <a:rPr sz="2500" dirty="0" err="1">
                <a:latin typeface="Times New Roman" panose="02020603050405020304" pitchFamily="18" charset="0"/>
                <a:cs typeface="Times New Roman" panose="02020603050405020304" pitchFamily="18" charset="0"/>
              </a:rPr>
              <a:t>Là</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công</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cụ</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quản</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lý</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điều</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hành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kinh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doanh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của</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doanh</a:t>
            </a:r>
            <a:r>
              <a:rPr sz="2500" dirty="0">
                <a:latin typeface="Times New Roman" panose="02020603050405020304" pitchFamily="18" charset="0"/>
                <a:cs typeface="Times New Roman" panose="02020603050405020304" pitchFamily="18" charset="0"/>
              </a:rPr>
              <a:t> </a:t>
            </a:r>
            <a:r>
              <a:rPr sz="2500" dirty="0" err="1">
                <a:latin typeface="Times New Roman" panose="02020603050405020304" pitchFamily="18" charset="0"/>
                <a:cs typeface="Times New Roman" panose="02020603050405020304" pitchFamily="18" charset="0"/>
              </a:rPr>
              <a:t>nghiệp</a:t>
            </a:r>
            <a:endParaRPr sz="25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295640" cy="884555"/>
          </a:xfrm>
        </p:spPr>
        <p:txBody>
          <a:bodyPr>
            <a:normAutofit/>
          </a:bodyPr>
          <a:lstStyle/>
          <a:p>
            <a:r>
              <a:rPr sz="2500" b="1" dirty="0">
                <a:latin typeface="Times New Roman" panose="02020603050405020304" pitchFamily="18" charset="0"/>
                <a:cs typeface="Times New Roman" panose="02020603050405020304" pitchFamily="18" charset="0"/>
              </a:rPr>
              <a:t>4.2. </a:t>
            </a:r>
            <a:r>
              <a:rPr sz="2500" b="1" dirty="0" err="1">
                <a:latin typeface="Times New Roman" panose="02020603050405020304" pitchFamily="18" charset="0"/>
                <a:cs typeface="Times New Roman" panose="02020603050405020304" pitchFamily="18" charset="0"/>
              </a:rPr>
              <a:t>Phân</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tích</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hoàn</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thành</a:t>
            </a:r>
            <a:r>
              <a:rPr sz="2500" b="1" dirty="0">
                <a:latin typeface="Times New Roman" panose="02020603050405020304" pitchFamily="18" charset="0"/>
                <a:cs typeface="Times New Roman" panose="02020603050405020304" pitchFamily="18" charset="0"/>
              </a:rPr>
              <a:t> KH </a:t>
            </a:r>
            <a:r>
              <a:rPr sz="2500" b="1" dirty="0" err="1">
                <a:latin typeface="Times New Roman" panose="02020603050405020304" pitchFamily="18" charset="0"/>
                <a:cs typeface="Times New Roman" panose="02020603050405020304" pitchFamily="18" charset="0"/>
              </a:rPr>
              <a:t>giá</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thành</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đơn</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vị</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sản</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phẩm</a:t>
            </a:r>
            <a:endParaRPr sz="25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838200" y="1446848"/>
            <a:ext cx="11094720" cy="1200329"/>
          </a:xfrm>
          <a:prstGeom prst="rect">
            <a:avLst/>
          </a:prstGeom>
          <a:noFill/>
        </p:spPr>
        <p:txBody>
          <a:bodyPr wrap="square">
            <a:spAutoFit/>
          </a:bodyPr>
          <a:lstStyle/>
          <a:p>
            <a:r>
              <a:rPr sz="2400" dirty="0">
                <a:latin typeface="Times New Roman" panose="02020603050405020304" pitchFamily="18" charset="0"/>
                <a:cs typeface="Times New Roman" panose="02020603050405020304" pitchFamily="18" charset="0"/>
              </a:rPr>
              <a:t>So </a:t>
            </a:r>
            <a:r>
              <a:rPr sz="2400" dirty="0" err="1">
                <a:latin typeface="Times New Roman" panose="02020603050405020304" pitchFamily="18" charset="0"/>
                <a:cs typeface="Times New Roman" panose="02020603050405020304" pitchFamily="18" charset="0"/>
              </a:rPr>
              <a:t>sánh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thành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kỳ</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kế</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hoạch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Zk</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và</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kỳ</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thực</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hiện</a:t>
            </a:r>
            <a:r>
              <a:rPr sz="2400" dirty="0">
                <a:latin typeface="Times New Roman" panose="02020603050405020304" pitchFamily="18" charset="0"/>
                <a:cs typeface="Times New Roman" panose="02020603050405020304" pitchFamily="18" charset="0"/>
              </a:rPr>
              <a:t> (Z1)</a:t>
            </a:r>
          </a:p>
          <a:p>
            <a:r>
              <a:rPr sz="2400" dirty="0">
                <a:latin typeface="Times New Roman" panose="02020603050405020304" pitchFamily="18" charset="0"/>
                <a:cs typeface="Times New Roman" panose="02020603050405020304" pitchFamily="18" charset="0"/>
              </a:rPr>
              <a:t>Các </a:t>
            </a:r>
            <a:r>
              <a:rPr sz="2400" dirty="0" err="1">
                <a:latin typeface="Times New Roman" panose="02020603050405020304" pitchFamily="18" charset="0"/>
                <a:cs typeface="Times New Roman" panose="02020603050405020304" pitchFamily="18" charset="0"/>
              </a:rPr>
              <a:t>nhân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tố</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cấu</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thành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định</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mức</a:t>
            </a:r>
            <a:r>
              <a:rPr sz="2400" dirty="0">
                <a:latin typeface="Times New Roman" panose="02020603050405020304" pitchFamily="18" charset="0"/>
                <a:cs typeface="Times New Roman" panose="02020603050405020304" pitchFamily="18" charset="0"/>
              </a:rPr>
              <a:t> NVL, </a:t>
            </a:r>
            <a:r>
              <a:rPr sz="2400" dirty="0" err="1">
                <a:latin typeface="Times New Roman" panose="02020603050405020304" pitchFamily="18" charset="0"/>
                <a:cs typeface="Times New Roman" panose="02020603050405020304" pitchFamily="18" charset="0"/>
              </a:rPr>
              <a:t>đơn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NVL, </a:t>
            </a:r>
            <a:r>
              <a:rPr sz="2400" dirty="0" err="1">
                <a:latin typeface="Times New Roman" panose="02020603050405020304" pitchFamily="18" charset="0"/>
                <a:cs typeface="Times New Roman" panose="02020603050405020304" pitchFamily="18" charset="0"/>
              </a:rPr>
              <a:t>thời</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gian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lao</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động</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đơn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giá</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tiền</a:t>
            </a:r>
            <a:r>
              <a:rPr sz="2400" dirty="0">
                <a:latin typeface="Times New Roman" panose="02020603050405020304" pitchFamily="18" charset="0"/>
                <a:cs typeface="Times New Roman" panose="02020603050405020304" pitchFamily="18" charset="0"/>
              </a:rPr>
              <a:t> </a:t>
            </a:r>
            <a:r>
              <a:rPr sz="2400" dirty="0" err="1">
                <a:latin typeface="Times New Roman" panose="02020603050405020304" pitchFamily="18" charset="0"/>
                <a:cs typeface="Times New Roman" panose="02020603050405020304" pitchFamily="18" charset="0"/>
              </a:rPr>
              <a:t>lương</a:t>
            </a:r>
            <a:endParaRP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290" y="1259840"/>
            <a:ext cx="10515600" cy="1250315"/>
          </a:xfrm>
        </p:spPr>
        <p:txBody>
          <a:bodyPr>
            <a:normAutofit/>
          </a:bodyPr>
          <a:lstStyle/>
          <a:p>
            <a:pPr algn="ctr"/>
            <a:r>
              <a:rPr sz="2500" b="1" dirty="0">
                <a:latin typeface="Times New Roman" panose="02020603050405020304" pitchFamily="18" charset="0"/>
                <a:cs typeface="Times New Roman" panose="02020603050405020304" pitchFamily="18" charset="0"/>
              </a:rPr>
              <a:t>CHƯƠNG 5</a:t>
            </a:r>
          </a:p>
          <a:p>
            <a:pPr algn="ctr"/>
            <a:r>
              <a:rPr sz="2500" b="1" dirty="0">
                <a:latin typeface="Times New Roman" panose="02020603050405020304" pitchFamily="18" charset="0"/>
                <a:cs typeface="Times New Roman" panose="02020603050405020304" pitchFamily="18" charset="0"/>
              </a:rPr>
              <a:t>PHÂN TÍCH TÌNH HÌNH TIÊU THỤ SẢN PHẨM VÀ LỢI NHUẬN CỦA DOANH NGHIỆP</a:t>
            </a:r>
          </a:p>
        </p:txBody>
      </p:sp>
      <p:sp>
        <p:nvSpPr>
          <p:cNvPr id="3" name="Text Placeholder 2"/>
          <p:cNvSpPr>
            <a:spLocks noGrp="1"/>
          </p:cNvSpPr>
          <p:nvPr>
            <p:ph type="body" idx="1"/>
          </p:nvPr>
        </p:nvSpPr>
        <p:spPr>
          <a:xfrm>
            <a:off x="1055370" y="3429001"/>
            <a:ext cx="10679430" cy="716280"/>
          </a:xfrm>
        </p:spPr>
        <p:txBody>
          <a:bodyPr/>
          <a:lstStyle/>
          <a:p>
            <a:r>
              <a:rPr dirty="0" err="1"/>
              <a:t>Phân</a:t>
            </a:r>
            <a:r>
              <a:rPr dirty="0"/>
              <a:t> </a:t>
            </a:r>
            <a:r>
              <a:rPr dirty="0" err="1"/>
              <a:t>tích</a:t>
            </a:r>
            <a:r>
              <a:rPr dirty="0"/>
              <a:t> </a:t>
            </a:r>
            <a:r>
              <a:rPr dirty="0" err="1"/>
              <a:t>tình</a:t>
            </a:r>
            <a:r>
              <a:rPr dirty="0"/>
              <a:t> </a:t>
            </a:r>
            <a:r>
              <a:rPr dirty="0" err="1"/>
              <a:t>hình</a:t>
            </a:r>
            <a:r>
              <a:rPr dirty="0"/>
              <a:t> </a:t>
            </a:r>
            <a:r>
              <a:rPr dirty="0" err="1"/>
              <a:t>tiêu</a:t>
            </a:r>
            <a:r>
              <a:rPr dirty="0"/>
              <a:t> </a:t>
            </a:r>
            <a:r>
              <a:rPr dirty="0" err="1"/>
              <a:t>thụ</a:t>
            </a:r>
            <a:r>
              <a:rPr dirty="0"/>
              <a:t> </a:t>
            </a:r>
            <a:r>
              <a:rPr dirty="0" err="1"/>
              <a:t>sản</a:t>
            </a:r>
            <a:r>
              <a:rPr dirty="0"/>
              <a:t> </a:t>
            </a:r>
            <a:r>
              <a:rPr dirty="0" err="1"/>
              <a:t>phẩm</a:t>
            </a:r>
            <a:r>
              <a:rPr dirty="0"/>
              <a:t>, </a:t>
            </a:r>
            <a:r>
              <a:rPr dirty="0" err="1"/>
              <a:t>giá</a:t>
            </a:r>
            <a:r>
              <a:rPr dirty="0"/>
              <a:t> </a:t>
            </a:r>
            <a:r>
              <a:rPr dirty="0" err="1"/>
              <a:t>bán</a:t>
            </a:r>
            <a:r>
              <a:rPr dirty="0"/>
              <a:t> </a:t>
            </a:r>
            <a:r>
              <a:rPr dirty="0" err="1"/>
              <a:t>và</a:t>
            </a:r>
            <a:r>
              <a:rPr dirty="0"/>
              <a:t> </a:t>
            </a:r>
            <a:r>
              <a:rPr dirty="0" err="1"/>
              <a:t>lợi</a:t>
            </a:r>
            <a:r>
              <a:rPr dirty="0"/>
              <a:t> </a:t>
            </a:r>
            <a:r>
              <a:rPr dirty="0" err="1"/>
              <a:t>nhuận</a:t>
            </a:r>
            <a:r>
              <a:rPr dirty="0"/>
              <a:t> </a:t>
            </a:r>
            <a:r>
              <a:rPr dirty="0" err="1"/>
              <a:t>của</a:t>
            </a:r>
            <a:r>
              <a:rPr dirty="0"/>
              <a:t> </a:t>
            </a:r>
            <a:r>
              <a:rPr dirty="0" err="1"/>
              <a:t>doanh</a:t>
            </a:r>
            <a:r>
              <a:rPr dirty="0"/>
              <a:t> </a:t>
            </a:r>
            <a:r>
              <a:rPr dirty="0" err="1"/>
              <a:t>nghiệp</a:t>
            </a:r>
            <a:r>
              <a:rPr dirty="0"/>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773160" cy="925195"/>
          </a:xfrm>
        </p:spPr>
        <p:txBody>
          <a:bodyPr>
            <a:normAutofit/>
          </a:bodyPr>
          <a:lstStyle/>
          <a:p>
            <a:r>
              <a:rPr sz="2500" b="1" dirty="0">
                <a:latin typeface="Times New Roman" panose="02020603050405020304" pitchFamily="18" charset="0"/>
                <a:cs typeface="Times New Roman" panose="02020603050405020304" pitchFamily="18" charset="0"/>
              </a:rPr>
              <a:t>1. Ý </a:t>
            </a:r>
            <a:r>
              <a:rPr sz="2500" b="1" dirty="0" err="1">
                <a:latin typeface="Times New Roman" panose="02020603050405020304" pitchFamily="18" charset="0"/>
                <a:cs typeface="Times New Roman" panose="02020603050405020304" pitchFamily="18" charset="0"/>
              </a:rPr>
              <a:t>nghĩa</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và</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nhiệm</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vụ</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phân</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tích</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tiêu</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thụ</a:t>
            </a:r>
            <a:r>
              <a:rPr sz="2500" b="1" dirty="0">
                <a:latin typeface="Times New Roman" panose="02020603050405020304" pitchFamily="18" charset="0"/>
                <a:cs typeface="Times New Roman" panose="02020603050405020304" pitchFamily="18" charset="0"/>
              </a:rPr>
              <a:t> – </a:t>
            </a:r>
            <a:r>
              <a:rPr sz="2500" b="1" dirty="0" err="1">
                <a:latin typeface="Times New Roman" panose="02020603050405020304" pitchFamily="18" charset="0"/>
                <a:cs typeface="Times New Roman" panose="02020603050405020304" pitchFamily="18" charset="0"/>
              </a:rPr>
              <a:t>lợi</a:t>
            </a:r>
            <a:r>
              <a:rPr sz="2500" b="1" dirty="0">
                <a:latin typeface="Times New Roman" panose="02020603050405020304" pitchFamily="18" charset="0"/>
                <a:cs typeface="Times New Roman" panose="02020603050405020304" pitchFamily="18" charset="0"/>
              </a:rPr>
              <a:t> </a:t>
            </a:r>
            <a:r>
              <a:rPr sz="2500" b="1" dirty="0" err="1">
                <a:latin typeface="Times New Roman" panose="02020603050405020304" pitchFamily="18" charset="0"/>
                <a:cs typeface="Times New Roman" panose="02020603050405020304" pitchFamily="18" charset="0"/>
              </a:rPr>
              <a:t>nhuận</a:t>
            </a:r>
            <a:endParaRPr sz="25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normAutofit/>
          </a:bodyPr>
          <a:lstStyle/>
          <a:p>
            <a:pPr>
              <a:defRPr b="1"/>
            </a:pPr>
            <a:r>
              <a:rPr sz="2600" dirty="0">
                <a:latin typeface="Times New Roman" panose="02020603050405020304" pitchFamily="18" charset="0"/>
                <a:cs typeface="Times New Roman" panose="02020603050405020304" pitchFamily="18" charset="0"/>
              </a:rPr>
              <a:t>Ý </a:t>
            </a:r>
            <a:r>
              <a:rPr sz="2600" dirty="0" err="1">
                <a:latin typeface="Times New Roman" panose="02020603050405020304" pitchFamily="18" charset="0"/>
                <a:cs typeface="Times New Roman" panose="02020603050405020304" pitchFamily="18" charset="0"/>
              </a:rPr>
              <a:t>nghĩa</a:t>
            </a:r>
            <a:endParaRPr sz="2600" dirty="0">
              <a:latin typeface="Times New Roman" panose="02020603050405020304" pitchFamily="18" charset="0"/>
              <a:cs typeface="Times New Roman" panose="02020603050405020304" pitchFamily="18" charset="0"/>
            </a:endParaRPr>
          </a:p>
          <a:p>
            <a:r>
              <a:rPr sz="2600" dirty="0" err="1">
                <a:latin typeface="Times New Roman" panose="02020603050405020304" pitchFamily="18" charset="0"/>
                <a:cs typeface="Times New Roman" panose="02020603050405020304" pitchFamily="18" charset="0"/>
              </a:rPr>
              <a:t>Tiêu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thụ</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sản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phẩm</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giúp</a:t>
            </a:r>
            <a:r>
              <a:rPr sz="2600" dirty="0">
                <a:latin typeface="Times New Roman" panose="02020603050405020304" pitchFamily="18" charset="0"/>
                <a:cs typeface="Times New Roman" panose="02020603050405020304" pitchFamily="18" charset="0"/>
              </a:rPr>
              <a:t> DN </a:t>
            </a:r>
            <a:r>
              <a:rPr sz="2600" dirty="0" err="1">
                <a:latin typeface="Times New Roman" panose="02020603050405020304" pitchFamily="18" charset="0"/>
                <a:cs typeface="Times New Roman" panose="02020603050405020304" pitchFamily="18" charset="0"/>
              </a:rPr>
              <a:t>thu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hồi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vốn</a:t>
            </a:r>
            <a:endParaRPr sz="2600" dirty="0">
              <a:latin typeface="Times New Roman" panose="02020603050405020304" pitchFamily="18" charset="0"/>
              <a:cs typeface="Times New Roman" panose="02020603050405020304" pitchFamily="18" charset="0"/>
            </a:endParaRPr>
          </a:p>
          <a:p>
            <a:r>
              <a:rPr sz="2600" dirty="0" err="1">
                <a:latin typeface="Times New Roman" panose="02020603050405020304" pitchFamily="18" charset="0"/>
                <a:cs typeface="Times New Roman" panose="02020603050405020304" pitchFamily="18" charset="0"/>
              </a:rPr>
              <a:t>Xác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định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kết</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quả</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tài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chính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cuối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cùng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lãi</a:t>
            </a:r>
            <a:r>
              <a:rPr sz="2600" dirty="0">
                <a:latin typeface="Times New Roman" panose="02020603050405020304" pitchFamily="18" charset="0"/>
                <a:cs typeface="Times New Roman" panose="02020603050405020304" pitchFamily="18" charset="0"/>
              </a:rPr>
              <a:t> hay </a:t>
            </a:r>
            <a:r>
              <a:rPr sz="2600" dirty="0" err="1">
                <a:latin typeface="Times New Roman" panose="02020603050405020304" pitchFamily="18" charset="0"/>
                <a:cs typeface="Times New Roman" panose="02020603050405020304" pitchFamily="18" charset="0"/>
              </a:rPr>
              <a:t>lỗ</a:t>
            </a:r>
            <a:endParaRPr sz="26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normAutofit/>
          </a:bodyPr>
          <a:lstStyle/>
          <a:p>
            <a:pPr>
              <a:defRPr b="1"/>
            </a:pPr>
            <a:r>
              <a:rPr sz="2600" dirty="0" err="1">
                <a:latin typeface="Times New Roman" panose="02020603050405020304" pitchFamily="18" charset="0"/>
                <a:cs typeface="Times New Roman" panose="02020603050405020304" pitchFamily="18" charset="0"/>
              </a:rPr>
              <a:t>Nhiệm</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vụ</a:t>
            </a:r>
            <a:endParaRPr sz="2600" dirty="0">
              <a:latin typeface="Times New Roman" panose="02020603050405020304" pitchFamily="18" charset="0"/>
              <a:cs typeface="Times New Roman" panose="02020603050405020304" pitchFamily="18" charset="0"/>
            </a:endParaRPr>
          </a:p>
          <a:p>
            <a:r>
              <a:rPr sz="2600" dirty="0" err="1">
                <a:latin typeface="Times New Roman" panose="02020603050405020304" pitchFamily="18" charset="0"/>
                <a:cs typeface="Times New Roman" panose="02020603050405020304" pitchFamily="18" charset="0"/>
              </a:rPr>
              <a:t>Phân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tích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nguyên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nhân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ảnh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hưởng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đến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tiêu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thụ</a:t>
            </a:r>
            <a:endParaRPr sz="2600" dirty="0">
              <a:latin typeface="Times New Roman" panose="02020603050405020304" pitchFamily="18" charset="0"/>
              <a:cs typeface="Times New Roman" panose="02020603050405020304" pitchFamily="18" charset="0"/>
            </a:endParaRPr>
          </a:p>
          <a:p>
            <a:r>
              <a:rPr sz="2600" dirty="0" err="1">
                <a:latin typeface="Times New Roman" panose="02020603050405020304" pitchFamily="18" charset="0"/>
                <a:cs typeface="Times New Roman" panose="02020603050405020304" pitchFamily="18" charset="0"/>
              </a:rPr>
              <a:t>Phân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tích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điểm</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hòa</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vốn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và</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lợi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nhuận</a:t>
            </a:r>
            <a:endParaRPr sz="2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365125"/>
            <a:ext cx="8148320" cy="854075"/>
          </a:xfrm>
        </p:spPr>
        <p:txBody>
          <a:bodyPr>
            <a:normAutofit/>
          </a:bodyPr>
          <a:lstStyle/>
          <a:p>
            <a:r>
              <a:rPr sz="2600" b="1" dirty="0">
                <a:latin typeface="Times New Roman" panose="02020603050405020304" pitchFamily="18" charset="0"/>
                <a:cs typeface="Times New Roman" panose="02020603050405020304" pitchFamily="18" charset="0"/>
              </a:rPr>
              <a:t>2.1. </a:t>
            </a:r>
            <a:r>
              <a:rPr sz="2600" b="1" dirty="0" err="1">
                <a:latin typeface="Times New Roman" panose="02020603050405020304" pitchFamily="18" charset="0"/>
                <a:cs typeface="Times New Roman" panose="02020603050405020304" pitchFamily="18" charset="0"/>
              </a:rPr>
              <a:t>Phân</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tích</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khái</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quát</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tình</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hình</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tiêu</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thụ</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sản</a:t>
            </a:r>
            <a:r>
              <a:rPr sz="2600" b="1" dirty="0">
                <a:latin typeface="Times New Roman" panose="02020603050405020304" pitchFamily="18" charset="0"/>
                <a:cs typeface="Times New Roman" panose="02020603050405020304" pitchFamily="18" charset="0"/>
              </a:rPr>
              <a:t> </a:t>
            </a:r>
            <a:r>
              <a:rPr sz="2600" b="1" dirty="0" err="1">
                <a:latin typeface="Times New Roman" panose="02020603050405020304" pitchFamily="18" charset="0"/>
                <a:cs typeface="Times New Roman" panose="02020603050405020304" pitchFamily="18" charset="0"/>
              </a:rPr>
              <a:t>phẩm</a:t>
            </a:r>
            <a:endParaRPr sz="2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1603375"/>
          </a:xfrm>
        </p:spPr>
        <p:txBody>
          <a:bodyPr>
            <a:normAutofit/>
          </a:bodyPr>
          <a:lstStyle/>
          <a:p>
            <a:r>
              <a:rPr sz="2600" dirty="0">
                <a:latin typeface="Times New Roman" panose="02020603050405020304" pitchFamily="18" charset="0"/>
                <a:cs typeface="Times New Roman" panose="02020603050405020304" pitchFamily="18" charset="0"/>
              </a:rPr>
              <a:t>Doanh </a:t>
            </a:r>
            <a:r>
              <a:rPr sz="2600" dirty="0" err="1">
                <a:latin typeface="Times New Roman" panose="02020603050405020304" pitchFamily="18" charset="0"/>
                <a:cs typeface="Times New Roman" panose="02020603050405020304" pitchFamily="18" charset="0"/>
              </a:rPr>
              <a:t>thu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bán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hàng</a:t>
            </a:r>
            <a:r>
              <a:rPr sz="2600" dirty="0">
                <a:latin typeface="Times New Roman" panose="02020603050405020304" pitchFamily="18" charset="0"/>
                <a:cs typeface="Times New Roman" panose="02020603050405020304" pitchFamily="18" charset="0"/>
              </a:rPr>
              <a:t> = Σ (</a:t>
            </a:r>
            <a:r>
              <a:rPr sz="2600" dirty="0" err="1">
                <a:latin typeface="Times New Roman" panose="02020603050405020304" pitchFamily="18" charset="0"/>
                <a:cs typeface="Times New Roman" panose="02020603050405020304" pitchFamily="18" charset="0"/>
              </a:rPr>
              <a:t>giá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bán</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khối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lượng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tiêu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thụ</a:t>
            </a:r>
            <a:r>
              <a:rPr sz="2600" dirty="0">
                <a:latin typeface="Times New Roman" panose="02020603050405020304" pitchFamily="18" charset="0"/>
                <a:cs typeface="Times New Roman" panose="02020603050405020304" pitchFamily="18" charset="0"/>
              </a:rPr>
              <a:t>)</a:t>
            </a:r>
          </a:p>
          <a:p>
            <a:r>
              <a:rPr sz="2600" dirty="0">
                <a:latin typeface="Times New Roman" panose="02020603050405020304" pitchFamily="18" charset="0"/>
                <a:cs typeface="Times New Roman" panose="02020603050405020304" pitchFamily="18" charset="0"/>
              </a:rPr>
              <a:t>Doanh </a:t>
            </a:r>
            <a:r>
              <a:rPr sz="2600" dirty="0" err="1">
                <a:latin typeface="Times New Roman" panose="02020603050405020304" pitchFamily="18" charset="0"/>
                <a:cs typeface="Times New Roman" panose="02020603050405020304" pitchFamily="18" charset="0"/>
              </a:rPr>
              <a:t>thu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thuần</a:t>
            </a:r>
            <a:r>
              <a:rPr sz="2600" dirty="0">
                <a:latin typeface="Times New Roman" panose="02020603050405020304" pitchFamily="18" charset="0"/>
                <a:cs typeface="Times New Roman" panose="02020603050405020304" pitchFamily="18" charset="0"/>
              </a:rPr>
              <a:t> = Doanh </a:t>
            </a:r>
            <a:r>
              <a:rPr sz="2600" dirty="0" err="1">
                <a:latin typeface="Times New Roman" panose="02020603050405020304" pitchFamily="18" charset="0"/>
                <a:cs typeface="Times New Roman" panose="02020603050405020304" pitchFamily="18" charset="0"/>
              </a:rPr>
              <a:t>thu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bán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hàng</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các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khoản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giảm</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trừ</a:t>
            </a:r>
            <a:endParaRPr sz="2600" dirty="0">
              <a:latin typeface="Times New Roman" panose="02020603050405020304" pitchFamily="18" charset="0"/>
              <a:cs typeface="Times New Roman" panose="02020603050405020304" pitchFamily="18" charset="0"/>
            </a:endParaRPr>
          </a:p>
          <a:p>
            <a:r>
              <a:rPr sz="2600" dirty="0">
                <a:latin typeface="Times New Roman" panose="02020603050405020304" pitchFamily="18" charset="0"/>
                <a:cs typeface="Times New Roman" panose="02020603050405020304" pitchFamily="18" charset="0"/>
              </a:rPr>
              <a:t>So </a:t>
            </a:r>
            <a:r>
              <a:rPr sz="2600" dirty="0" err="1">
                <a:latin typeface="Times New Roman" panose="02020603050405020304" pitchFamily="18" charset="0"/>
                <a:cs typeface="Times New Roman" panose="02020603050405020304" pitchFamily="18" charset="0"/>
              </a:rPr>
              <a:t>sánh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khối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lượng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tiêu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thụ</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thực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tế</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với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kế</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hoạch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và</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các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kỳ</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trước</a:t>
            </a:r>
            <a:endParaRPr sz="2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8863012" cy="975995"/>
          </a:xfrm>
        </p:spPr>
        <p:txBody>
          <a:bodyPr>
            <a:normAutofit/>
          </a:bodyPr>
          <a:lstStyle/>
          <a:p>
            <a:r>
              <a:rPr sz="3000" b="1" dirty="0">
                <a:latin typeface="Times New Roman" panose="02020603050405020304" pitchFamily="18" charset="0"/>
                <a:cs typeface="Times New Roman" panose="02020603050405020304" pitchFamily="18" charset="0"/>
              </a:rPr>
              <a:t>2.2. Nguyên </a:t>
            </a:r>
            <a:r>
              <a:rPr sz="3000" b="1" dirty="0" err="1">
                <a:latin typeface="Times New Roman" panose="02020603050405020304" pitchFamily="18" charset="0"/>
                <a:cs typeface="Times New Roman" panose="02020603050405020304" pitchFamily="18" charset="0"/>
              </a:rPr>
              <a:t>nhân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ảnh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hưởng</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đến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tiêu</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thụ</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sản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phẩm</a:t>
            </a:r>
            <a:endParaRPr sz="3000" b="1"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dirty="0" err="1"/>
              <a:t>Thuộc</a:t>
            </a:r>
            <a:r>
              <a:rPr dirty="0"/>
              <a:t> </a:t>
            </a:r>
            <a:r>
              <a:rPr dirty="0" err="1"/>
              <a:t>doanh</a:t>
            </a:r>
            <a:r>
              <a:rPr dirty="0"/>
              <a:t> </a:t>
            </a:r>
            <a:r>
              <a:rPr dirty="0" err="1"/>
              <a:t>nghiệp</a:t>
            </a:r>
            <a:endParaRPr dirty="0"/>
          </a:p>
        </p:txBody>
      </p:sp>
      <p:sp>
        <p:nvSpPr>
          <p:cNvPr id="4" name="Content Placeholder 3"/>
          <p:cNvSpPr>
            <a:spLocks noGrp="1"/>
          </p:cNvSpPr>
          <p:nvPr>
            <p:ph sz="half" idx="2"/>
          </p:nvPr>
        </p:nvSpPr>
        <p:spPr>
          <a:xfrm>
            <a:off x="839788" y="2505075"/>
            <a:ext cx="5157787" cy="2016125"/>
          </a:xfrm>
        </p:spPr>
        <p:txBody>
          <a:bodyPr/>
          <a:lstStyle/>
          <a:p>
            <a:r>
              <a:rPr dirty="0" err="1">
                <a:latin typeface="Times New Roman" panose="02020603050405020304" pitchFamily="18" charset="0"/>
                <a:cs typeface="Times New Roman" panose="02020603050405020304" pitchFamily="18" charset="0"/>
              </a:rPr>
              <a:t>Dự</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trữ</a:t>
            </a:r>
            <a:r>
              <a:rPr dirty="0">
                <a:latin typeface="Times New Roman" panose="02020603050405020304" pitchFamily="18" charset="0"/>
                <a:cs typeface="Times New Roman" panose="02020603050405020304" pitchFamily="18" charset="0"/>
              </a:rPr>
              <a:t> &amp;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tổ</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thụ</a:t>
            </a:r>
            <a:endParaRPr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sz="quarter" idx="3"/>
          </p:nvPr>
        </p:nvSpPr>
        <p:spPr/>
        <p:txBody>
          <a:bodyPr/>
          <a:lstStyle/>
          <a:p>
            <a:r>
              <a:t>Thuộc khách hàng &amp; nhà nước</a:t>
            </a:r>
          </a:p>
        </p:txBody>
      </p:sp>
      <p:sp>
        <p:nvSpPr>
          <p:cNvPr id="6" name="Content Placeholder 5"/>
          <p:cNvSpPr>
            <a:spLocks noGrp="1"/>
          </p:cNvSpPr>
          <p:nvPr>
            <p:ph sz="quarter" idx="4"/>
          </p:nvPr>
        </p:nvSpPr>
        <p:spPr>
          <a:xfrm>
            <a:off x="6172200" y="2505075"/>
            <a:ext cx="5183188" cy="2138045"/>
          </a:xfrm>
        </p:spPr>
        <p:txBody>
          <a:bodyPr/>
          <a:lstStyle/>
          <a:p>
            <a:r>
              <a:rPr dirty="0">
                <a:latin typeface="Times New Roman" panose="02020603050405020304" pitchFamily="18" charset="0"/>
                <a:cs typeface="Times New Roman" panose="02020603050405020304" pitchFamily="18" charset="0"/>
              </a:rPr>
              <a:t>Nhu </a:t>
            </a:r>
            <a:r>
              <a:rPr dirty="0" err="1">
                <a:latin typeface="Times New Roman" panose="02020603050405020304" pitchFamily="18" charset="0"/>
                <a:cs typeface="Times New Roman" panose="02020603050405020304" pitchFamily="18" charset="0"/>
              </a:rPr>
              <a:t>cầu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nhập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thói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quen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dùng</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sách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tiền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nước</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909560" cy="782955"/>
          </a:xfrm>
        </p:spPr>
        <p:txBody>
          <a:bodyPr>
            <a:normAutofit/>
          </a:bodyPr>
          <a:lstStyle/>
          <a:p>
            <a:r>
              <a:rPr sz="3000" dirty="0">
                <a:latin typeface="Times New Roman" panose="02020603050405020304" pitchFamily="18" charset="0"/>
                <a:cs typeface="Times New Roman" panose="02020603050405020304" pitchFamily="18" charset="0"/>
              </a:rPr>
              <a:t>3.1. Định </a:t>
            </a:r>
            <a:r>
              <a:rPr sz="3000" dirty="0" err="1">
                <a:latin typeface="Times New Roman" panose="02020603050405020304" pitchFamily="18" charset="0"/>
                <a:cs typeface="Times New Roman" panose="02020603050405020304" pitchFamily="18" charset="0"/>
              </a:rPr>
              <a:t>giá</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bán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sản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phẩm</a:t>
            </a:r>
            <a:endParaRPr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48080"/>
            <a:ext cx="10515600" cy="2207895"/>
          </a:xfrm>
        </p:spPr>
        <p:txBody>
          <a:bodyPr/>
          <a:lstStyle/>
          <a:p>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phụ</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thuộc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quan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cung</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cầu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trường</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sở</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 chi </a:t>
            </a:r>
            <a:r>
              <a:rPr dirty="0" err="1">
                <a:latin typeface="Times New Roman" panose="02020603050405020304" pitchFamily="18" charset="0"/>
                <a:cs typeface="Times New Roman" panose="02020603050405020304" pitchFamily="18" charset="0"/>
              </a:rPr>
              <a:t>phí</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ngoài</a:t>
            </a:r>
            <a:r>
              <a:rPr dirty="0">
                <a:latin typeface="Times New Roman" panose="02020603050405020304" pitchFamily="18" charset="0"/>
                <a:cs typeface="Times New Roman" panose="02020603050405020304" pitchFamily="18" charset="0"/>
              </a:rPr>
              <a:t> SX + </a:t>
            </a:r>
            <a:r>
              <a:rPr dirty="0" err="1">
                <a:latin typeface="Times New Roman" panose="02020603050405020304" pitchFamily="18" charset="0"/>
                <a:cs typeface="Times New Roman" panose="02020603050405020304" pitchFamily="18" charset="0"/>
              </a:rPr>
              <a:t>lãi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thiểu</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Lãi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dao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tạo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khung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endParaRPr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A68A432-CB7B-22F5-5E91-1E592D0D3E01}"/>
              </a:ext>
            </a:extLst>
          </p:cNvPr>
          <p:cNvPicPr>
            <a:picLocks noChangeAspect="1"/>
          </p:cNvPicPr>
          <p:nvPr/>
        </p:nvPicPr>
        <p:blipFill>
          <a:blip r:embed="rId2"/>
          <a:stretch>
            <a:fillRect/>
          </a:stretch>
        </p:blipFill>
        <p:spPr>
          <a:xfrm>
            <a:off x="574040" y="3355975"/>
            <a:ext cx="10347960" cy="1770888"/>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6E716-18D7-75A7-3D88-B7F528CE5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FDFBA-5178-591F-95E0-BEDDE12F1D8A}"/>
              </a:ext>
            </a:extLst>
          </p:cNvPr>
          <p:cNvSpPr>
            <a:spLocks noGrp="1"/>
          </p:cNvSpPr>
          <p:nvPr>
            <p:ph type="title"/>
          </p:nvPr>
        </p:nvSpPr>
        <p:spPr>
          <a:xfrm>
            <a:off x="838200" y="365125"/>
            <a:ext cx="7909560" cy="782955"/>
          </a:xfrm>
        </p:spPr>
        <p:txBody>
          <a:bodyPr>
            <a:normAutofit/>
          </a:bodyPr>
          <a:lstStyle/>
          <a:p>
            <a:r>
              <a:rPr sz="3000" dirty="0">
                <a:latin typeface="Times New Roman" panose="02020603050405020304" pitchFamily="18" charset="0"/>
                <a:cs typeface="Times New Roman" panose="02020603050405020304" pitchFamily="18" charset="0"/>
              </a:rPr>
              <a:t>3.1. Định </a:t>
            </a:r>
            <a:r>
              <a:rPr sz="3000" dirty="0" err="1">
                <a:latin typeface="Times New Roman" panose="02020603050405020304" pitchFamily="18" charset="0"/>
                <a:cs typeface="Times New Roman" panose="02020603050405020304" pitchFamily="18" charset="0"/>
              </a:rPr>
              <a:t>giá</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bán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sản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phẩm</a:t>
            </a:r>
            <a:endParaRPr sz="3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549537F-9372-EC8B-8E4B-31ADEEBAFB45}"/>
              </a:ext>
            </a:extLst>
          </p:cNvPr>
          <p:cNvPicPr>
            <a:picLocks noChangeAspect="1"/>
          </p:cNvPicPr>
          <p:nvPr/>
        </p:nvPicPr>
        <p:blipFill>
          <a:blip r:embed="rId2"/>
          <a:stretch>
            <a:fillRect/>
          </a:stretch>
        </p:blipFill>
        <p:spPr>
          <a:xfrm>
            <a:off x="597480" y="1473200"/>
            <a:ext cx="10863000" cy="2109216"/>
          </a:xfrm>
          <a:prstGeom prst="rect">
            <a:avLst/>
          </a:prstGeom>
        </p:spPr>
      </p:pic>
      <p:pic>
        <p:nvPicPr>
          <p:cNvPr id="10" name="Picture 9">
            <a:extLst>
              <a:ext uri="{FF2B5EF4-FFF2-40B4-BE49-F238E27FC236}">
                <a16:creationId xmlns:a16="http://schemas.microsoft.com/office/drawing/2014/main" id="{12C7F017-8151-6156-B306-AFEB4DC030E8}"/>
              </a:ext>
            </a:extLst>
          </p:cNvPr>
          <p:cNvPicPr>
            <a:picLocks noChangeAspect="1"/>
          </p:cNvPicPr>
          <p:nvPr/>
        </p:nvPicPr>
        <p:blipFill>
          <a:blip r:embed="rId3"/>
          <a:stretch>
            <a:fillRect/>
          </a:stretch>
        </p:blipFill>
        <p:spPr>
          <a:xfrm>
            <a:off x="597480" y="3582416"/>
            <a:ext cx="10826492" cy="877824"/>
          </a:xfrm>
          <a:prstGeom prst="rect">
            <a:avLst/>
          </a:prstGeom>
        </p:spPr>
      </p:pic>
      <p:pic>
        <p:nvPicPr>
          <p:cNvPr id="12" name="Picture 11">
            <a:extLst>
              <a:ext uri="{FF2B5EF4-FFF2-40B4-BE49-F238E27FC236}">
                <a16:creationId xmlns:a16="http://schemas.microsoft.com/office/drawing/2014/main" id="{68D09101-972B-7349-900C-DBA91D2A7F5F}"/>
              </a:ext>
            </a:extLst>
          </p:cNvPr>
          <p:cNvPicPr>
            <a:picLocks noChangeAspect="1"/>
          </p:cNvPicPr>
          <p:nvPr/>
        </p:nvPicPr>
        <p:blipFill>
          <a:blip r:embed="rId4"/>
          <a:stretch>
            <a:fillRect/>
          </a:stretch>
        </p:blipFill>
        <p:spPr>
          <a:xfrm>
            <a:off x="975105" y="5265752"/>
            <a:ext cx="10868468" cy="425880"/>
          </a:xfrm>
          <a:prstGeom prst="rect">
            <a:avLst/>
          </a:prstGeom>
        </p:spPr>
      </p:pic>
    </p:spTree>
    <p:extLst>
      <p:ext uri="{BB962C8B-B14F-4D97-AF65-F5344CB8AC3E}">
        <p14:creationId xmlns:p14="http://schemas.microsoft.com/office/powerpoint/2010/main" val="4079436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9177972" cy="772160"/>
          </a:xfrm>
        </p:spPr>
        <p:txBody>
          <a:bodyPr/>
          <a:lstStyle/>
          <a:p>
            <a:r>
              <a:rPr dirty="0">
                <a:latin typeface="Times New Roman" panose="02020603050405020304" pitchFamily="18" charset="0"/>
                <a:cs typeface="Times New Roman" panose="02020603050405020304" pitchFamily="18" charset="0"/>
              </a:rPr>
              <a:t>3.2. </a:t>
            </a:r>
            <a:r>
              <a:rPr dirty="0" err="1">
                <a:latin typeface="Times New Roman" panose="02020603050405020304" pitchFamily="18" charset="0"/>
                <a:cs typeface="Times New Roman" panose="02020603050405020304" pitchFamily="18" charset="0"/>
              </a:rPr>
              <a:t>Mối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quan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hệ</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giữa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phẩm</a:t>
            </a:r>
            <a:endParaRPr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839788" y="2057400"/>
            <a:ext cx="10031412" cy="1371600"/>
          </a:xfrm>
        </p:spPr>
        <p:txBody>
          <a:bodyPr>
            <a:noAutofit/>
          </a:bodyPr>
          <a:lstStyle/>
          <a:p>
            <a:r>
              <a:rPr sz="2600" dirty="0" err="1">
                <a:latin typeface="Times New Roman" panose="02020603050405020304" pitchFamily="18" charset="0"/>
                <a:cs typeface="Times New Roman" panose="02020603050405020304" pitchFamily="18" charset="0"/>
              </a:rPr>
              <a:t>Thể</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hiện</a:t>
            </a:r>
            <a:r>
              <a:rPr sz="2600" dirty="0">
                <a:latin typeface="Times New Roman" panose="02020603050405020304" pitchFamily="18" charset="0"/>
                <a:cs typeface="Times New Roman" panose="02020603050405020304" pitchFamily="18" charset="0"/>
              </a:rPr>
              <a:t> qua </a:t>
            </a:r>
            <a:r>
              <a:rPr sz="2600" dirty="0" err="1">
                <a:latin typeface="Times New Roman" panose="02020603050405020304" pitchFamily="18" charset="0"/>
                <a:cs typeface="Times New Roman" panose="02020603050405020304" pitchFamily="18" charset="0"/>
              </a:rPr>
              <a:t>hệ</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số</a:t>
            </a:r>
            <a:r>
              <a:rPr sz="2600" dirty="0">
                <a:latin typeface="Times New Roman" panose="02020603050405020304" pitchFamily="18" charset="0"/>
                <a:cs typeface="Times New Roman" panose="02020603050405020304" pitchFamily="18" charset="0"/>
              </a:rPr>
              <a:t> co </a:t>
            </a:r>
            <a:r>
              <a:rPr sz="2600" dirty="0" err="1">
                <a:latin typeface="Times New Roman" panose="02020603050405020304" pitchFamily="18" charset="0"/>
                <a:cs typeface="Times New Roman" panose="02020603050405020304" pitchFamily="18" charset="0"/>
              </a:rPr>
              <a:t>giãn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của</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cầu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theo</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giá</a:t>
            </a:r>
            <a:endParaRPr sz="2600" dirty="0">
              <a:latin typeface="Times New Roman" panose="02020603050405020304" pitchFamily="18" charset="0"/>
              <a:cs typeface="Times New Roman" panose="02020603050405020304" pitchFamily="18" charset="0"/>
            </a:endParaRPr>
          </a:p>
          <a:p>
            <a:r>
              <a:rPr sz="2600" dirty="0">
                <a:latin typeface="Times New Roman" panose="02020603050405020304" pitchFamily="18" charset="0"/>
                <a:cs typeface="Times New Roman" panose="02020603050405020304" pitchFamily="18" charset="0"/>
              </a:rPr>
              <a:t>Quan </a:t>
            </a:r>
            <a:r>
              <a:rPr sz="2600" dirty="0" err="1">
                <a:latin typeface="Times New Roman" panose="02020603050405020304" pitchFamily="18" charset="0"/>
                <a:cs typeface="Times New Roman" panose="02020603050405020304" pitchFamily="18" charset="0"/>
              </a:rPr>
              <a:t>hệ</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nghịch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chiều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tăng</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lượng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bán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giảm</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hàng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thông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thường</a:t>
            </a:r>
            <a:r>
              <a:rPr sz="2600" dirty="0">
                <a:latin typeface="Times New Roman" panose="02020603050405020304" pitchFamily="18" charset="0"/>
                <a:cs typeface="Times New Roman" panose="02020603050405020304" pitchFamily="18" charset="0"/>
              </a:rPr>
              <a:t>)</a:t>
            </a:r>
          </a:p>
          <a:p>
            <a:r>
              <a:rPr sz="2600" dirty="0">
                <a:latin typeface="Times New Roman" panose="02020603050405020304" pitchFamily="18" charset="0"/>
                <a:cs typeface="Times New Roman" panose="02020603050405020304" pitchFamily="18" charset="0"/>
              </a:rPr>
              <a:t>Quan </a:t>
            </a:r>
            <a:r>
              <a:rPr sz="2600" dirty="0" err="1">
                <a:latin typeface="Times New Roman" panose="02020603050405020304" pitchFamily="18" charset="0"/>
                <a:cs typeface="Times New Roman" panose="02020603050405020304" pitchFamily="18" charset="0"/>
              </a:rPr>
              <a:t>hệ</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thuận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chiều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áp</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dụng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với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hàng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hóa</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thay</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thế</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trong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tiêu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dùng</a:t>
            </a:r>
            <a:endParaRPr sz="2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4588" y="904240"/>
            <a:ext cx="9269412" cy="736600"/>
          </a:xfrm>
        </p:spPr>
        <p:txBody>
          <a:bodyPr>
            <a:normAutofit/>
          </a:bodyPr>
          <a:lstStyle/>
          <a:p>
            <a:r>
              <a:rPr sz="2800" b="1" dirty="0">
                <a:latin typeface="Times New Roman" panose="02020603050405020304" pitchFamily="18" charset="0"/>
                <a:cs typeface="Times New Roman" panose="02020603050405020304" pitchFamily="18" charset="0"/>
              </a:rPr>
              <a:t>1.1. </a:t>
            </a:r>
            <a:r>
              <a:rPr sz="2800" b="1" dirty="0" err="1">
                <a:latin typeface="Times New Roman" panose="02020603050405020304" pitchFamily="18" charset="0"/>
                <a:cs typeface="Times New Roman" panose="02020603050405020304" pitchFamily="18" charset="0"/>
              </a:rPr>
              <a:t>Đối</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tượng</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của</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phân</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tích</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hoạt</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động</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kinh</a:t>
            </a:r>
            <a:r>
              <a:rPr sz="2800" b="1" dirty="0">
                <a:latin typeface="Times New Roman" panose="02020603050405020304" pitchFamily="18" charset="0"/>
                <a:cs typeface="Times New Roman" panose="02020603050405020304" pitchFamily="18" charset="0"/>
              </a:rPr>
              <a:t> </a:t>
            </a:r>
            <a:r>
              <a:rPr sz="2800" b="1" dirty="0" err="1">
                <a:latin typeface="Times New Roman" panose="02020603050405020304" pitchFamily="18" charset="0"/>
                <a:cs typeface="Times New Roman" panose="02020603050405020304" pitchFamily="18" charset="0"/>
              </a:rPr>
              <a:t>doanh</a:t>
            </a:r>
            <a:endParaRPr sz="2800" b="1"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1036320" y="2142172"/>
            <a:ext cx="10241280" cy="1286828"/>
          </a:xfrm>
        </p:spPr>
        <p:txBody>
          <a:bodyPr>
            <a:noAutofit/>
          </a:bodyPr>
          <a:lstStyle/>
          <a:p>
            <a:r>
              <a:rPr lang="en-US"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Là</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việc</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phân</a:t>
            </a:r>
            <a:r>
              <a:rPr sz="2600" dirty="0">
                <a:latin typeface="Times New Roman" panose="02020603050405020304" pitchFamily="18" charset="0"/>
                <a:cs typeface="Times New Roman" panose="02020603050405020304" pitchFamily="18" charset="0"/>
              </a:rPr>
              <a:t> chia </a:t>
            </a:r>
            <a:r>
              <a:rPr sz="2600" dirty="0" err="1">
                <a:latin typeface="Times New Roman" panose="02020603050405020304" pitchFamily="18" charset="0"/>
                <a:cs typeface="Times New Roman" panose="02020603050405020304" pitchFamily="18" charset="0"/>
              </a:rPr>
              <a:t>hiện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tượng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quá</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trình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kết</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quả</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kinh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doanh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thành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nhiều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bộ</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phận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cấu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thành</a:t>
            </a:r>
            <a:endParaRPr sz="2600" dirty="0">
              <a:latin typeface="Times New Roman" panose="02020603050405020304" pitchFamily="18" charset="0"/>
              <a:cs typeface="Times New Roman" panose="02020603050405020304" pitchFamily="18" charset="0"/>
            </a:endParaRPr>
          </a:p>
          <a:p>
            <a:r>
              <a:rPr sz="2600" dirty="0">
                <a:latin typeface="Times New Roman" panose="02020603050405020304" pitchFamily="18" charset="0"/>
                <a:cs typeface="Times New Roman" panose="02020603050405020304" pitchFamily="18" charset="0"/>
              </a:rPr>
              <a:t>3 </a:t>
            </a:r>
            <a:r>
              <a:rPr sz="2600" dirty="0" err="1">
                <a:latin typeface="Times New Roman" panose="02020603050405020304" pitchFamily="18" charset="0"/>
                <a:cs typeface="Times New Roman" panose="02020603050405020304" pitchFamily="18" charset="0"/>
              </a:rPr>
              <a:t>loại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hoạt</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động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của</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doanh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nghiệp</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kinh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doanh</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đầu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tư</a:t>
            </a:r>
            <a:r>
              <a:rPr sz="2600" dirty="0">
                <a:latin typeface="Times New Roman" panose="02020603050405020304" pitchFamily="18" charset="0"/>
                <a:cs typeface="Times New Roman" panose="02020603050405020304" pitchFamily="18" charset="0"/>
              </a:rPr>
              <a:t> – </a:t>
            </a:r>
            <a:r>
              <a:rPr sz="2600" dirty="0" err="1">
                <a:latin typeface="Times New Roman" panose="02020603050405020304" pitchFamily="18" charset="0"/>
                <a:cs typeface="Times New Roman" panose="02020603050405020304" pitchFamily="18" charset="0"/>
              </a:rPr>
              <a:t>tài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chính</a:t>
            </a:r>
            <a:endParaRPr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Đối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tượng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nghiên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cứu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kết</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quả</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và</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hiệu</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quả</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kinh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doanh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gắn</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với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môi</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trường</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kinh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doanh</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cụ</a:t>
            </a:r>
            <a:r>
              <a:rPr sz="2600" dirty="0">
                <a:latin typeface="Times New Roman" panose="02020603050405020304" pitchFamily="18" charset="0"/>
                <a:cs typeface="Times New Roman" panose="02020603050405020304" pitchFamily="18" charset="0"/>
              </a:rPr>
              <a:t> </a:t>
            </a:r>
            <a:r>
              <a:rPr sz="2600" dirty="0" err="1">
                <a:latin typeface="Times New Roman" panose="02020603050405020304" pitchFamily="18" charset="0"/>
                <a:cs typeface="Times New Roman" panose="02020603050405020304" pitchFamily="18" charset="0"/>
              </a:rPr>
              <a:t>thể</a:t>
            </a:r>
            <a:endParaRPr sz="2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2155"/>
          </a:xfrm>
        </p:spPr>
        <p:txBody>
          <a:bodyPr>
            <a:normAutofit/>
          </a:bodyPr>
          <a:lstStyle/>
          <a:p>
            <a:r>
              <a:rPr sz="3000" dirty="0">
                <a:latin typeface="Times New Roman" panose="02020603050405020304" pitchFamily="18" charset="0"/>
                <a:cs typeface="Times New Roman" panose="02020603050405020304" pitchFamily="18" charset="0"/>
              </a:rPr>
              <a:t>4.1. Lợi </a:t>
            </a:r>
            <a:r>
              <a:rPr sz="3000" dirty="0" err="1">
                <a:latin typeface="Times New Roman" panose="02020603050405020304" pitchFamily="18" charset="0"/>
                <a:cs typeface="Times New Roman" panose="02020603050405020304" pitchFamily="18" charset="0"/>
              </a:rPr>
              <a:t>nhuận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và</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nguồn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hình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thành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lợi</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nhuận</a:t>
            </a:r>
            <a:endParaRPr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388745"/>
            <a:ext cx="10515600" cy="1740535"/>
          </a:xfrm>
        </p:spPr>
        <p:txBody>
          <a:bodyPr/>
          <a:lstStyle/>
          <a:p>
            <a:r>
              <a:rPr dirty="0">
                <a:latin typeface="Times New Roman" panose="02020603050405020304" pitchFamily="18" charset="0"/>
                <a:cs typeface="Times New Roman" panose="02020603050405020304" pitchFamily="18" charset="0"/>
              </a:rPr>
              <a:t>Lợi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chiếm</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tỷ</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trọng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lớn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nhất</a:t>
            </a:r>
            <a:r>
              <a:rPr dirty="0">
                <a:latin typeface="Times New Roman" panose="02020603050405020304" pitchFamily="18" charset="0"/>
                <a:cs typeface="Times New Roman" panose="02020603050405020304" pitchFamily="18" charset="0"/>
              </a:rPr>
              <a:t>)</a:t>
            </a:r>
          </a:p>
          <a:p>
            <a:r>
              <a:rPr dirty="0">
                <a:latin typeface="Times New Roman" panose="02020603050405020304" pitchFamily="18" charset="0"/>
                <a:cs typeface="Times New Roman" panose="02020603050405020304" pitchFamily="18" charset="0"/>
              </a:rPr>
              <a:t>Lợi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tài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chính</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Lợi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khác</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sz="3000" dirty="0">
                <a:latin typeface="Times New Roman" panose="02020603050405020304" pitchFamily="18" charset="0"/>
                <a:cs typeface="Times New Roman" panose="02020603050405020304" pitchFamily="18" charset="0"/>
              </a:rPr>
              <a:t>4.2. Phương </a:t>
            </a:r>
            <a:r>
              <a:rPr sz="3000" dirty="0" err="1">
                <a:latin typeface="Times New Roman" panose="02020603050405020304" pitchFamily="18" charset="0"/>
                <a:cs typeface="Times New Roman" panose="02020603050405020304" pitchFamily="18" charset="0"/>
              </a:rPr>
              <a:t>pháp</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phân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tích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lợi</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nhuận</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của</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doanh</a:t>
            </a:r>
            <a:r>
              <a:rPr sz="3000" dirty="0">
                <a:latin typeface="Times New Roman" panose="02020603050405020304" pitchFamily="18" charset="0"/>
                <a:cs typeface="Times New Roman" panose="02020603050405020304" pitchFamily="18" charset="0"/>
              </a:rPr>
              <a:t> </a:t>
            </a:r>
            <a:r>
              <a:rPr sz="3000" dirty="0" err="1">
                <a:latin typeface="Times New Roman" panose="02020603050405020304" pitchFamily="18" charset="0"/>
                <a:cs typeface="Times New Roman" panose="02020603050405020304" pitchFamily="18" charset="0"/>
              </a:rPr>
              <a:t>nghiệp</a:t>
            </a:r>
            <a:endParaRPr sz="30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538480" y="1117600"/>
            <a:ext cx="11328400" cy="1015663"/>
          </a:xfrm>
          <a:prstGeom prst="rect">
            <a:avLst/>
          </a:prstGeom>
          <a:noFill/>
        </p:spPr>
        <p:txBody>
          <a:bodyPr wrap="square">
            <a:spAutoFit/>
          </a:bodyPr>
          <a:lstStyle/>
          <a:p>
            <a:r>
              <a:rPr sz="2000" dirty="0">
                <a:latin typeface="Times New Roman" panose="02020603050405020304" pitchFamily="18" charset="0"/>
                <a:cs typeface="Times New Roman" panose="02020603050405020304" pitchFamily="18" charset="0"/>
              </a:rPr>
              <a:t>LN </a:t>
            </a:r>
            <a:r>
              <a:rPr sz="2000" dirty="0" err="1">
                <a:latin typeface="Times New Roman" panose="02020603050405020304" pitchFamily="18" charset="0"/>
                <a:cs typeface="Times New Roman" panose="02020603050405020304" pitchFamily="18" charset="0"/>
              </a:rPr>
              <a:t>thuần</a:t>
            </a:r>
            <a:r>
              <a:rPr sz="2000" dirty="0">
                <a:latin typeface="Times New Roman" panose="02020603050405020304" pitchFamily="18" charset="0"/>
                <a:cs typeface="Times New Roman" panose="02020603050405020304" pitchFamily="18" charset="0"/>
              </a:rPr>
              <a:t> HĐKD = DTBH – </a:t>
            </a:r>
            <a:r>
              <a:rPr sz="2000" dirty="0" err="1">
                <a:latin typeface="Times New Roman" panose="02020603050405020304" pitchFamily="18" charset="0"/>
                <a:cs typeface="Times New Roman" panose="02020603050405020304" pitchFamily="18" charset="0"/>
              </a:rPr>
              <a:t>giảm</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trừ</a:t>
            </a:r>
            <a:r>
              <a:rPr sz="2000" dirty="0">
                <a:latin typeface="Times New Roman" panose="02020603050405020304" pitchFamily="18" charset="0"/>
                <a:cs typeface="Times New Roman" panose="02020603050405020304" pitchFamily="18" charset="0"/>
              </a:rPr>
              <a:t> – </a:t>
            </a:r>
            <a:r>
              <a:rPr sz="2000" dirty="0" err="1">
                <a:latin typeface="Times New Roman" panose="02020603050405020304" pitchFamily="18" charset="0"/>
                <a:cs typeface="Times New Roman" panose="02020603050405020304" pitchFamily="18" charset="0"/>
              </a:rPr>
              <a:t>giá</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vốn</a:t>
            </a:r>
            <a:r>
              <a:rPr sz="2000" dirty="0">
                <a:latin typeface="Times New Roman" panose="02020603050405020304" pitchFamily="18" charset="0"/>
                <a:cs typeface="Times New Roman" panose="02020603050405020304" pitchFamily="18" charset="0"/>
              </a:rPr>
              <a:t> + DT </a:t>
            </a:r>
            <a:r>
              <a:rPr sz="2000" dirty="0" err="1">
                <a:latin typeface="Times New Roman" panose="02020603050405020304" pitchFamily="18" charset="0"/>
                <a:cs typeface="Times New Roman" panose="02020603050405020304" pitchFamily="18" charset="0"/>
              </a:rPr>
              <a:t>tài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chính</a:t>
            </a:r>
            <a:r>
              <a:rPr sz="2000" dirty="0">
                <a:latin typeface="Times New Roman" panose="02020603050405020304" pitchFamily="18" charset="0"/>
                <a:cs typeface="Times New Roman" panose="02020603050405020304" pitchFamily="18" charset="0"/>
              </a:rPr>
              <a:t> – CP </a:t>
            </a:r>
            <a:r>
              <a:rPr sz="2000" dirty="0" err="1">
                <a:latin typeface="Times New Roman" panose="02020603050405020304" pitchFamily="18" charset="0"/>
                <a:cs typeface="Times New Roman" panose="02020603050405020304" pitchFamily="18" charset="0"/>
              </a:rPr>
              <a:t>tài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chính</a:t>
            </a:r>
            <a:r>
              <a:rPr sz="2000" dirty="0">
                <a:latin typeface="Times New Roman" panose="02020603050405020304" pitchFamily="18" charset="0"/>
                <a:cs typeface="Times New Roman" panose="02020603050405020304" pitchFamily="18" charset="0"/>
              </a:rPr>
              <a:t> – CP </a:t>
            </a:r>
            <a:r>
              <a:rPr sz="2000" dirty="0" err="1">
                <a:latin typeface="Times New Roman" panose="02020603050405020304" pitchFamily="18" charset="0"/>
                <a:cs typeface="Times New Roman" panose="02020603050405020304" pitchFamily="18" charset="0"/>
              </a:rPr>
              <a:t>bán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hàng</a:t>
            </a:r>
            <a:r>
              <a:rPr sz="2000" dirty="0">
                <a:latin typeface="Times New Roman" panose="02020603050405020304" pitchFamily="18" charset="0"/>
                <a:cs typeface="Times New Roman" panose="02020603050405020304" pitchFamily="18" charset="0"/>
              </a:rPr>
              <a:t> – CP </a:t>
            </a:r>
            <a:r>
              <a:rPr sz="2000" dirty="0" err="1">
                <a:latin typeface="Times New Roman" panose="02020603050405020304" pitchFamily="18" charset="0"/>
                <a:cs typeface="Times New Roman" panose="02020603050405020304" pitchFamily="18" charset="0"/>
              </a:rPr>
              <a:t>quản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lý</a:t>
            </a:r>
            <a:endParaRPr sz="2000" dirty="0">
              <a:latin typeface="Times New Roman" panose="02020603050405020304" pitchFamily="18" charset="0"/>
              <a:cs typeface="Times New Roman" panose="02020603050405020304" pitchFamily="18" charset="0"/>
            </a:endParaRPr>
          </a:p>
          <a:p>
            <a:r>
              <a:rPr sz="2000" dirty="0" err="1">
                <a:latin typeface="Times New Roman" panose="02020603050405020304" pitchFamily="18" charset="0"/>
                <a:cs typeface="Times New Roman" panose="02020603050405020304" pitchFamily="18" charset="0"/>
              </a:rPr>
              <a:t>Tổng</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lợi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nhuận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trước</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thuế</a:t>
            </a:r>
            <a:r>
              <a:rPr sz="2000" dirty="0">
                <a:latin typeface="Times New Roman" panose="02020603050405020304" pitchFamily="18" charset="0"/>
                <a:cs typeface="Times New Roman" panose="02020603050405020304" pitchFamily="18" charset="0"/>
              </a:rPr>
              <a:t> = LN </a:t>
            </a:r>
            <a:r>
              <a:rPr sz="2000" dirty="0" err="1">
                <a:latin typeface="Times New Roman" panose="02020603050405020304" pitchFamily="18" charset="0"/>
                <a:cs typeface="Times New Roman" panose="02020603050405020304" pitchFamily="18" charset="0"/>
              </a:rPr>
              <a:t>thuần</a:t>
            </a:r>
            <a:r>
              <a:rPr sz="2000" dirty="0">
                <a:latin typeface="Times New Roman" panose="02020603050405020304" pitchFamily="18" charset="0"/>
                <a:cs typeface="Times New Roman" panose="02020603050405020304" pitchFamily="18" charset="0"/>
              </a:rPr>
              <a:t> HĐKD + Thu </a:t>
            </a:r>
            <a:r>
              <a:rPr sz="2000" dirty="0" err="1">
                <a:latin typeface="Times New Roman" panose="02020603050405020304" pitchFamily="18" charset="0"/>
                <a:cs typeface="Times New Roman" panose="02020603050405020304" pitchFamily="18" charset="0"/>
              </a:rPr>
              <a:t>nhập</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khác</a:t>
            </a:r>
            <a:r>
              <a:rPr sz="2000" dirty="0">
                <a:latin typeface="Times New Roman" panose="02020603050405020304" pitchFamily="18" charset="0"/>
                <a:cs typeface="Times New Roman" panose="02020603050405020304" pitchFamily="18" charset="0"/>
              </a:rPr>
              <a:t> – Chi </a:t>
            </a:r>
            <a:r>
              <a:rPr sz="2000" dirty="0" err="1">
                <a:latin typeface="Times New Roman" panose="02020603050405020304" pitchFamily="18" charset="0"/>
                <a:cs typeface="Times New Roman" panose="02020603050405020304" pitchFamily="18" charset="0"/>
              </a:rPr>
              <a:t>phí</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khác</a:t>
            </a:r>
            <a:endParaRPr sz="2000" dirty="0">
              <a:latin typeface="Times New Roman" panose="02020603050405020304" pitchFamily="18" charset="0"/>
              <a:cs typeface="Times New Roman" panose="02020603050405020304" pitchFamily="18" charset="0"/>
            </a:endParaRPr>
          </a:p>
          <a:p>
            <a:r>
              <a:rPr sz="2000" dirty="0">
                <a:latin typeface="Times New Roman" panose="02020603050405020304" pitchFamily="18" charset="0"/>
                <a:cs typeface="Times New Roman" panose="02020603050405020304" pitchFamily="18" charset="0"/>
              </a:rPr>
              <a:t>Lợi </a:t>
            </a:r>
            <a:r>
              <a:rPr sz="2000" dirty="0" err="1">
                <a:latin typeface="Times New Roman" panose="02020603050405020304" pitchFamily="18" charset="0"/>
                <a:cs typeface="Times New Roman" panose="02020603050405020304" pitchFamily="18" charset="0"/>
              </a:rPr>
              <a:t>nhuận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sau</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thuế</a:t>
            </a:r>
            <a:r>
              <a:rPr sz="2000" dirty="0">
                <a:latin typeface="Times New Roman" panose="02020603050405020304" pitchFamily="18" charset="0"/>
                <a:cs typeface="Times New Roman" panose="02020603050405020304" pitchFamily="18" charset="0"/>
              </a:rPr>
              <a:t> = </a:t>
            </a:r>
            <a:r>
              <a:rPr sz="2000" dirty="0" err="1">
                <a:latin typeface="Times New Roman" panose="02020603050405020304" pitchFamily="18" charset="0"/>
                <a:cs typeface="Times New Roman" panose="02020603050405020304" pitchFamily="18" charset="0"/>
              </a:rPr>
              <a:t>Tổng</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lợi</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nhuận</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trước</a:t>
            </a:r>
            <a:r>
              <a:rPr sz="2000" dirty="0">
                <a:latin typeface="Times New Roman" panose="02020603050405020304" pitchFamily="18" charset="0"/>
                <a:cs typeface="Times New Roman" panose="02020603050405020304" pitchFamily="18" charset="0"/>
              </a:rPr>
              <a:t> </a:t>
            </a:r>
            <a:r>
              <a:rPr sz="2000" dirty="0" err="1">
                <a:latin typeface="Times New Roman" panose="02020603050405020304" pitchFamily="18" charset="0"/>
                <a:cs typeface="Times New Roman" panose="02020603050405020304" pitchFamily="18" charset="0"/>
              </a:rPr>
              <a:t>thuế</a:t>
            </a:r>
            <a:r>
              <a:rPr sz="2000" dirty="0">
                <a:latin typeface="Times New Roman" panose="02020603050405020304" pitchFamily="18" charset="0"/>
                <a:cs typeface="Times New Roman" panose="02020603050405020304" pitchFamily="18" charset="0"/>
              </a:rPr>
              <a:t> – </a:t>
            </a:r>
            <a:r>
              <a:rPr sz="2000" dirty="0" err="1">
                <a:latin typeface="Times New Roman" panose="02020603050405020304" pitchFamily="18" charset="0"/>
                <a:cs typeface="Times New Roman" panose="02020603050405020304" pitchFamily="18" charset="0"/>
              </a:rPr>
              <a:t>Thuế</a:t>
            </a:r>
            <a:r>
              <a:rPr sz="2000" dirty="0">
                <a:latin typeface="Times New Roman" panose="02020603050405020304" pitchFamily="18" charset="0"/>
                <a:cs typeface="Times New Roman" panose="02020603050405020304" pitchFamily="18" charset="0"/>
              </a:rPr>
              <a:t> TNDN</a:t>
            </a:r>
          </a:p>
        </p:txBody>
      </p:sp>
      <p:sp>
        <p:nvSpPr>
          <p:cNvPr id="5" name="TextBox 4">
            <a:extLst>
              <a:ext uri="{FF2B5EF4-FFF2-40B4-BE49-F238E27FC236}">
                <a16:creationId xmlns:a16="http://schemas.microsoft.com/office/drawing/2014/main" id="{701D33CF-14C3-8BE8-ACBE-A8527DADC983}"/>
              </a:ext>
            </a:extLst>
          </p:cNvPr>
          <p:cNvSpPr txBox="1"/>
          <p:nvPr/>
        </p:nvSpPr>
        <p:spPr>
          <a:xfrm>
            <a:off x="838200" y="2588181"/>
            <a:ext cx="10673080" cy="3416320"/>
          </a:xfrm>
          <a:prstGeom prst="rect">
            <a:avLst/>
          </a:prstGeom>
          <a:noFill/>
        </p:spPr>
        <p:txBody>
          <a:bodyPr wrap="square">
            <a:spAutoFit/>
          </a:bodyPr>
          <a:lstStyle/>
          <a:p>
            <a:r>
              <a:rPr lang="vi-VN" sz="2400" dirty="0">
                <a:latin typeface="+mj-lt"/>
              </a:rPr>
              <a:t>Phân tích chung tình hình lợi nhuận của doanh nghiệp được tiến hành như sau:</a:t>
            </a:r>
          </a:p>
          <a:p>
            <a:r>
              <a:rPr lang="vi-VN" sz="2400" dirty="0">
                <a:latin typeface="+mj-lt"/>
              </a:rPr>
              <a:t>- So sánh tổng mức lợi nhuận giữa thực tế với kế hoạch nhằm đánh giá chung tình hình hoàn thành kế hoạch về lợi nhuận của doanh nghiệp.</a:t>
            </a:r>
          </a:p>
          <a:p>
            <a:r>
              <a:rPr lang="vi-VN" sz="2400" dirty="0">
                <a:latin typeface="+mj-lt"/>
              </a:rPr>
              <a:t>- So sánh tổng mức lợi nhuận giữa thực tế với các kỳ kinh doanh trước, nhằm đánh giá tốc độ tăng trưởng về lợi nhuận của doanh nghiệp. </a:t>
            </a:r>
          </a:p>
          <a:p>
            <a:r>
              <a:rPr lang="vi-VN" sz="2400" dirty="0">
                <a:latin typeface="+mj-lt"/>
              </a:rPr>
              <a:t>- Phân tích sự ảnh hưởng của từng nhân tố đến sự tăng giảm tổng mức lợi nhuận của doanh nghiệp. Trên cơ sở đánh giá, phân tích cần xác định đúng đắn những nhân tố ảnh hưởng và kiến nghị những biện pháp, nhằm không ngừng nâng cao tổng mức lợi nhuận của doanh nghiệp.</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E5247A-F3CD-D327-E310-869B91D8CCAF}"/>
              </a:ext>
            </a:extLst>
          </p:cNvPr>
          <p:cNvPicPr>
            <a:picLocks noChangeAspect="1"/>
          </p:cNvPicPr>
          <p:nvPr/>
        </p:nvPicPr>
        <p:blipFill>
          <a:blip r:embed="rId2"/>
          <a:stretch>
            <a:fillRect/>
          </a:stretch>
        </p:blipFill>
        <p:spPr>
          <a:xfrm>
            <a:off x="294640" y="167640"/>
            <a:ext cx="11541760" cy="6771640"/>
          </a:xfrm>
          <a:prstGeom prst="rect">
            <a:avLst/>
          </a:prstGeom>
        </p:spPr>
      </p:pic>
    </p:spTree>
    <p:extLst>
      <p:ext uri="{BB962C8B-B14F-4D97-AF65-F5344CB8AC3E}">
        <p14:creationId xmlns:p14="http://schemas.microsoft.com/office/powerpoint/2010/main" val="3266354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A2ECFC-0C58-085B-C81E-727CD3D87833}"/>
              </a:ext>
            </a:extLst>
          </p:cNvPr>
          <p:cNvPicPr>
            <a:picLocks noChangeAspect="1"/>
          </p:cNvPicPr>
          <p:nvPr/>
        </p:nvPicPr>
        <p:blipFill>
          <a:blip r:embed="rId2"/>
          <a:stretch>
            <a:fillRect/>
          </a:stretch>
        </p:blipFill>
        <p:spPr>
          <a:xfrm>
            <a:off x="640080" y="323850"/>
            <a:ext cx="11043920" cy="6239510"/>
          </a:xfrm>
          <a:prstGeom prst="rect">
            <a:avLst/>
          </a:prstGeom>
        </p:spPr>
      </p:pic>
    </p:spTree>
    <p:extLst>
      <p:ext uri="{BB962C8B-B14F-4D97-AF65-F5344CB8AC3E}">
        <p14:creationId xmlns:p14="http://schemas.microsoft.com/office/powerpoint/2010/main" val="1312639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7320" y="751205"/>
            <a:ext cx="3398520" cy="620395"/>
          </a:xfrm>
        </p:spPr>
        <p:txBody>
          <a:bodyPr>
            <a:normAutofit/>
          </a:bodyPr>
          <a:lstStyle/>
          <a:p>
            <a:pPr algn="ctr"/>
            <a:r>
              <a:rPr sz="3000" b="1" dirty="0" err="1">
                <a:latin typeface="Times New Roman" panose="02020603050405020304" pitchFamily="18" charset="0"/>
                <a:cs typeface="Times New Roman" panose="02020603050405020304" pitchFamily="18" charset="0"/>
              </a:rPr>
              <a:t>Tổng</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kết</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môn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học</a:t>
            </a:r>
            <a:endParaRPr sz="3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2827655"/>
          </a:xfrm>
        </p:spPr>
        <p:txBody>
          <a:bodyPr/>
          <a:lstStyle/>
          <a:p>
            <a:r>
              <a:rPr dirty="0"/>
              <a:t>5 </a:t>
            </a:r>
            <a:r>
              <a:rPr dirty="0" err="1"/>
              <a:t>chương</a:t>
            </a:r>
            <a:r>
              <a:rPr dirty="0"/>
              <a:t> bao </a:t>
            </a:r>
            <a:r>
              <a:rPr dirty="0" err="1"/>
              <a:t>quát</a:t>
            </a:r>
            <a:r>
              <a:rPr dirty="0"/>
              <a:t> </a:t>
            </a:r>
            <a:r>
              <a:rPr dirty="0" err="1"/>
              <a:t>toàn</a:t>
            </a:r>
            <a:r>
              <a:rPr dirty="0"/>
              <a:t> </a:t>
            </a:r>
            <a:r>
              <a:rPr dirty="0" err="1"/>
              <a:t>bộ</a:t>
            </a:r>
            <a:r>
              <a:rPr dirty="0"/>
              <a:t> </a:t>
            </a:r>
            <a:r>
              <a:rPr dirty="0" err="1"/>
              <a:t>hoạt</a:t>
            </a:r>
            <a:r>
              <a:rPr dirty="0"/>
              <a:t> </a:t>
            </a:r>
            <a:r>
              <a:rPr dirty="0" err="1"/>
              <a:t>động</a:t>
            </a:r>
            <a:r>
              <a:rPr dirty="0"/>
              <a:t> </a:t>
            </a:r>
            <a:r>
              <a:rPr dirty="0" err="1"/>
              <a:t>kinh</a:t>
            </a:r>
            <a:r>
              <a:rPr dirty="0"/>
              <a:t> </a:t>
            </a:r>
            <a:r>
              <a:rPr dirty="0" err="1"/>
              <a:t>doanh</a:t>
            </a:r>
            <a:r>
              <a:rPr dirty="0"/>
              <a:t>: </a:t>
            </a:r>
            <a:r>
              <a:rPr dirty="0" err="1"/>
              <a:t>đầu</a:t>
            </a:r>
            <a:r>
              <a:rPr dirty="0"/>
              <a:t> </a:t>
            </a:r>
            <a:r>
              <a:rPr dirty="0" err="1"/>
              <a:t>vào</a:t>
            </a:r>
            <a:r>
              <a:rPr dirty="0"/>
              <a:t> → </a:t>
            </a:r>
            <a:r>
              <a:rPr dirty="0" err="1"/>
              <a:t>sản</a:t>
            </a:r>
            <a:r>
              <a:rPr dirty="0"/>
              <a:t> </a:t>
            </a:r>
            <a:r>
              <a:rPr dirty="0" err="1"/>
              <a:t>xuất</a:t>
            </a:r>
            <a:r>
              <a:rPr dirty="0"/>
              <a:t> → </a:t>
            </a:r>
            <a:r>
              <a:rPr dirty="0" err="1"/>
              <a:t>tiêu</a:t>
            </a:r>
            <a:r>
              <a:rPr dirty="0"/>
              <a:t> </a:t>
            </a:r>
            <a:r>
              <a:rPr dirty="0" err="1"/>
              <a:t>thụ</a:t>
            </a:r>
            <a:r>
              <a:rPr dirty="0"/>
              <a:t> → </a:t>
            </a:r>
            <a:r>
              <a:rPr dirty="0" err="1"/>
              <a:t>lợi</a:t>
            </a:r>
            <a:r>
              <a:rPr dirty="0"/>
              <a:t> </a:t>
            </a:r>
            <a:r>
              <a:rPr dirty="0" err="1"/>
              <a:t>nhuận</a:t>
            </a:r>
            <a:endParaRPr dirty="0"/>
          </a:p>
          <a:p>
            <a:r>
              <a:rPr dirty="0"/>
              <a:t>Nắm </a:t>
            </a:r>
            <a:r>
              <a:rPr dirty="0" err="1"/>
              <a:t>vững</a:t>
            </a:r>
            <a:r>
              <a:rPr dirty="0"/>
              <a:t> </a:t>
            </a:r>
            <a:r>
              <a:rPr dirty="0" err="1"/>
              <a:t>các</a:t>
            </a:r>
            <a:r>
              <a:rPr dirty="0"/>
              <a:t> </a:t>
            </a:r>
            <a:r>
              <a:rPr dirty="0" err="1"/>
              <a:t>phương</a:t>
            </a:r>
            <a:r>
              <a:rPr dirty="0"/>
              <a:t> </a:t>
            </a:r>
            <a:r>
              <a:rPr dirty="0" err="1"/>
              <a:t>pháp</a:t>
            </a:r>
            <a:r>
              <a:rPr dirty="0"/>
              <a:t>: so </a:t>
            </a:r>
            <a:r>
              <a:rPr dirty="0" err="1"/>
              <a:t>sánh</a:t>
            </a:r>
            <a:r>
              <a:rPr dirty="0"/>
              <a:t>, </a:t>
            </a:r>
            <a:r>
              <a:rPr dirty="0" err="1"/>
              <a:t>liên</a:t>
            </a:r>
            <a:r>
              <a:rPr dirty="0"/>
              <a:t> </a:t>
            </a:r>
            <a:r>
              <a:rPr dirty="0" err="1"/>
              <a:t>hệ</a:t>
            </a:r>
            <a:r>
              <a:rPr dirty="0"/>
              <a:t> </a:t>
            </a:r>
            <a:r>
              <a:rPr dirty="0" err="1"/>
              <a:t>cân</a:t>
            </a:r>
            <a:r>
              <a:rPr dirty="0"/>
              <a:t> </a:t>
            </a:r>
            <a:r>
              <a:rPr dirty="0" err="1"/>
              <a:t>đối</a:t>
            </a:r>
            <a:r>
              <a:rPr dirty="0"/>
              <a:t>, </a:t>
            </a:r>
            <a:r>
              <a:rPr dirty="0" err="1"/>
              <a:t>phân</a:t>
            </a:r>
            <a:r>
              <a:rPr dirty="0"/>
              <a:t> </a:t>
            </a:r>
            <a:r>
              <a:rPr dirty="0" err="1"/>
              <a:t>tích</a:t>
            </a:r>
            <a:r>
              <a:rPr dirty="0"/>
              <a:t> chi </a:t>
            </a:r>
            <a:r>
              <a:rPr dirty="0" err="1"/>
              <a:t>tiết</a:t>
            </a:r>
            <a:endParaRPr dirty="0"/>
          </a:p>
          <a:p>
            <a:r>
              <a:rPr dirty="0" err="1"/>
              <a:t>Vận</a:t>
            </a:r>
            <a:r>
              <a:rPr dirty="0"/>
              <a:t> </a:t>
            </a:r>
            <a:r>
              <a:rPr dirty="0" err="1"/>
              <a:t>dụng</a:t>
            </a:r>
            <a:r>
              <a:rPr dirty="0"/>
              <a:t> </a:t>
            </a:r>
            <a:r>
              <a:rPr dirty="0" err="1"/>
              <a:t>linh</a:t>
            </a:r>
            <a:r>
              <a:rPr dirty="0"/>
              <a:t> </a:t>
            </a:r>
            <a:r>
              <a:rPr dirty="0" err="1"/>
              <a:t>hoạt</a:t>
            </a:r>
            <a:r>
              <a:rPr dirty="0"/>
              <a:t> </a:t>
            </a:r>
            <a:r>
              <a:rPr dirty="0" err="1"/>
              <a:t>để</a:t>
            </a:r>
            <a:r>
              <a:rPr dirty="0"/>
              <a:t> </a:t>
            </a:r>
            <a:r>
              <a:rPr dirty="0" err="1"/>
              <a:t>đánh</a:t>
            </a:r>
            <a:r>
              <a:rPr dirty="0"/>
              <a:t> </a:t>
            </a:r>
            <a:r>
              <a:rPr dirty="0" err="1">
                <a:latin typeface="Times New Roman" panose="02020603050405020304" pitchFamily="18" charset="0"/>
                <a:cs typeface="Times New Roman" panose="02020603050405020304" pitchFamily="18" charset="0"/>
              </a:rPr>
              <a:t>giá</a:t>
            </a:r>
            <a:r>
              <a:rPr dirty="0"/>
              <a:t> </a:t>
            </a:r>
            <a:r>
              <a:rPr dirty="0" err="1"/>
              <a:t>và</a:t>
            </a:r>
            <a:r>
              <a:rPr dirty="0"/>
              <a:t> </a:t>
            </a:r>
            <a:r>
              <a:rPr dirty="0" err="1"/>
              <a:t>đề</a:t>
            </a:r>
            <a:r>
              <a:rPr dirty="0"/>
              <a:t> </a:t>
            </a:r>
            <a:r>
              <a:rPr dirty="0" err="1"/>
              <a:t>xuất</a:t>
            </a:r>
            <a:r>
              <a:rPr dirty="0"/>
              <a:t> </a:t>
            </a:r>
            <a:r>
              <a:rPr dirty="0" err="1"/>
              <a:t>giải</a:t>
            </a:r>
            <a:r>
              <a:rPr dirty="0"/>
              <a:t> </a:t>
            </a:r>
            <a:r>
              <a:rPr dirty="0" err="1"/>
              <a:t>pháp</a:t>
            </a:r>
            <a:r>
              <a:rPr dirty="0"/>
              <a:t> </a:t>
            </a:r>
            <a:r>
              <a:rPr dirty="0" err="1"/>
              <a:t>nâng</a:t>
            </a:r>
            <a:r>
              <a:rPr dirty="0"/>
              <a:t> </a:t>
            </a:r>
            <a:r>
              <a:rPr dirty="0" err="1"/>
              <a:t>cao</a:t>
            </a:r>
            <a:r>
              <a:rPr dirty="0"/>
              <a:t> </a:t>
            </a:r>
            <a:r>
              <a:rPr dirty="0" err="1"/>
              <a:t>hiệu</a:t>
            </a:r>
            <a:r>
              <a:rPr dirty="0"/>
              <a:t> </a:t>
            </a:r>
            <a:r>
              <a:rPr dirty="0" err="1"/>
              <a:t>quả</a:t>
            </a:r>
            <a:r>
              <a:rPr dirty="0"/>
              <a:t> </a:t>
            </a:r>
            <a:r>
              <a:rPr dirty="0" err="1"/>
              <a:t>kinh</a:t>
            </a:r>
            <a:r>
              <a:rPr dirty="0"/>
              <a:t> </a:t>
            </a:r>
            <a:r>
              <a:rPr dirty="0" err="1"/>
              <a:t>doanh</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240" y="681037"/>
            <a:ext cx="9845040" cy="986155"/>
          </a:xfrm>
        </p:spPr>
        <p:txBody>
          <a:bodyPr>
            <a:normAutofit/>
          </a:bodyPr>
          <a:lstStyle/>
          <a:p>
            <a:r>
              <a:rPr sz="3000" b="1" dirty="0">
                <a:latin typeface="Times New Roman" panose="02020603050405020304" pitchFamily="18" charset="0"/>
                <a:cs typeface="Times New Roman" panose="02020603050405020304" pitchFamily="18" charset="0"/>
              </a:rPr>
              <a:t>1.2 &amp; 1.3. Ý </a:t>
            </a:r>
            <a:r>
              <a:rPr sz="3000" b="1" dirty="0" err="1">
                <a:latin typeface="Times New Roman" panose="02020603050405020304" pitchFamily="18" charset="0"/>
                <a:cs typeface="Times New Roman" panose="02020603050405020304" pitchFamily="18" charset="0"/>
              </a:rPr>
              <a:t>nghĩa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và</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nội</a:t>
            </a:r>
            <a:r>
              <a:rPr sz="3000" b="1" dirty="0">
                <a:latin typeface="Times New Roman" panose="02020603050405020304" pitchFamily="18" charset="0"/>
                <a:cs typeface="Times New Roman" panose="02020603050405020304" pitchFamily="18" charset="0"/>
              </a:rPr>
              <a:t> dung </a:t>
            </a:r>
            <a:r>
              <a:rPr sz="3000" b="1" dirty="0" err="1">
                <a:latin typeface="Times New Roman" panose="02020603050405020304" pitchFamily="18" charset="0"/>
                <a:cs typeface="Times New Roman" panose="02020603050405020304" pitchFamily="18" charset="0"/>
              </a:rPr>
              <a:t>của</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phân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tích</a:t>
            </a:r>
            <a:r>
              <a:rPr sz="3000" b="1" dirty="0">
                <a:latin typeface="Times New Roman" panose="02020603050405020304" pitchFamily="18" charset="0"/>
                <a:cs typeface="Times New Roman" panose="02020603050405020304" pitchFamily="18" charset="0"/>
              </a:rPr>
              <a:t> HĐKD</a:t>
            </a:r>
          </a:p>
        </p:txBody>
      </p:sp>
      <p:sp>
        <p:nvSpPr>
          <p:cNvPr id="3" name="Content Placeholder 2"/>
          <p:cNvSpPr>
            <a:spLocks noGrp="1"/>
          </p:cNvSpPr>
          <p:nvPr>
            <p:ph idx="1"/>
          </p:nvPr>
        </p:nvSpPr>
        <p:spPr>
          <a:xfrm>
            <a:off x="838200" y="1825625"/>
            <a:ext cx="10515600" cy="2451735"/>
          </a:xfrm>
        </p:spPr>
        <p:txBody>
          <a:bodyPr/>
          <a:lstStyle/>
          <a:p>
            <a:r>
              <a:rPr dirty="0">
                <a:latin typeface="Times New Roman" panose="02020603050405020304" pitchFamily="18" charset="0"/>
                <a:cs typeface="Times New Roman" panose="02020603050405020304" pitchFamily="18" charset="0"/>
              </a:rPr>
              <a:t>Ý </a:t>
            </a:r>
            <a:r>
              <a:rPr dirty="0" err="1">
                <a:latin typeface="Times New Roman" panose="02020603050405020304" pitchFamily="18" charset="0"/>
                <a:cs typeface="Times New Roman" panose="02020603050405020304" pitchFamily="18" charset="0"/>
              </a:rPr>
              <a:t>nghĩa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đầy</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đủ</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sâu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sắc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hoạt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nghiệp</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rõ</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mặt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mạnh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mặt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yếu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trong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công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lý</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Nội</a:t>
            </a:r>
            <a:r>
              <a:rPr dirty="0">
                <a:latin typeface="Times New Roman" panose="02020603050405020304" pitchFamily="18" charset="0"/>
                <a:cs typeface="Times New Roman" panose="02020603050405020304" pitchFamily="18" charset="0"/>
              </a:rPr>
              <a:t> dung: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thành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lợi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nhuận</a:t>
            </a:r>
            <a:r>
              <a:rPr dirty="0">
                <a:latin typeface="Times New Roman" panose="02020603050405020304" pitchFamily="18" charset="0"/>
                <a:cs typeface="Times New Roman" panose="02020603050405020304" pitchFamily="18" charset="0"/>
              </a:rPr>
              <a:t>…)</a:t>
            </a:r>
          </a:p>
          <a:p>
            <a:r>
              <a:rPr dirty="0" err="1">
                <a:latin typeface="Times New Roman" panose="02020603050405020304" pitchFamily="18" charset="0"/>
                <a:cs typeface="Times New Roman" panose="02020603050405020304" pitchFamily="18" charset="0"/>
              </a:rPr>
              <a:t>Gắn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kết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quả</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với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điều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sản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xuất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lao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vốn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đai</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0680" y="568325"/>
            <a:ext cx="6548120" cy="915035"/>
          </a:xfrm>
        </p:spPr>
        <p:txBody>
          <a:bodyPr>
            <a:normAutofit/>
          </a:bodyPr>
          <a:lstStyle/>
          <a:p>
            <a:r>
              <a:rPr sz="3600" dirty="0">
                <a:latin typeface="Times New Roman" panose="02020603050405020304" pitchFamily="18" charset="0"/>
                <a:cs typeface="Times New Roman" panose="02020603050405020304" pitchFamily="18" charset="0"/>
              </a:rPr>
              <a:t>2.1. Phương </a:t>
            </a:r>
            <a:r>
              <a:rPr sz="3600" dirty="0" err="1">
                <a:latin typeface="Times New Roman" panose="02020603050405020304" pitchFamily="18" charset="0"/>
                <a:cs typeface="Times New Roman" panose="02020603050405020304" pitchFamily="18" charset="0"/>
              </a:rPr>
              <a:t>pháp</a:t>
            </a:r>
            <a:r>
              <a:rPr sz="3600" dirty="0">
                <a:latin typeface="Times New Roman" panose="02020603050405020304" pitchFamily="18" charset="0"/>
                <a:cs typeface="Times New Roman" panose="02020603050405020304" pitchFamily="18" charset="0"/>
              </a:rPr>
              <a:t> so </a:t>
            </a:r>
            <a:r>
              <a:rPr sz="3600" dirty="0" err="1">
                <a:latin typeface="Times New Roman" panose="02020603050405020304" pitchFamily="18" charset="0"/>
                <a:cs typeface="Times New Roman" panose="02020603050405020304" pitchFamily="18" charset="0"/>
              </a:rPr>
              <a:t>sánh</a:t>
            </a:r>
            <a:endParaRPr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515600" cy="2248535"/>
          </a:xfrm>
        </p:spPr>
        <p:txBody>
          <a:bodyPr/>
          <a:lstStyle/>
          <a:p>
            <a:r>
              <a:rPr dirty="0" err="1">
                <a:latin typeface="Times New Roman" panose="02020603050405020304" pitchFamily="18" charset="0"/>
                <a:cs typeface="Times New Roman" panose="02020603050405020304" pitchFamily="18" charset="0"/>
              </a:rPr>
              <a:t>Xác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gốc</a:t>
            </a:r>
            <a:r>
              <a:rPr dirty="0">
                <a:latin typeface="Times New Roman" panose="02020603050405020304" pitchFamily="18" charset="0"/>
                <a:cs typeface="Times New Roman" panose="02020603050405020304" pitchFamily="18" charset="0"/>
              </a:rPr>
              <a:t> so </a:t>
            </a:r>
            <a:r>
              <a:rPr dirty="0" err="1">
                <a:latin typeface="Times New Roman" panose="02020603050405020304" pitchFamily="18" charset="0"/>
                <a:cs typeface="Times New Roman" panose="02020603050405020304" pitchFamily="18" charset="0"/>
              </a:rPr>
              <a:t>sánh</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điều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kiện</a:t>
            </a:r>
            <a:r>
              <a:rPr dirty="0">
                <a:latin typeface="Times New Roman" panose="02020603050405020304" pitchFamily="18" charset="0"/>
                <a:cs typeface="Times New Roman" panose="02020603050405020304" pitchFamily="18" charset="0"/>
              </a:rPr>
              <a:t> so </a:t>
            </a:r>
            <a:r>
              <a:rPr dirty="0" err="1">
                <a:latin typeface="Times New Roman" panose="02020603050405020304" pitchFamily="18" charset="0"/>
                <a:cs typeface="Times New Roman" panose="02020603050405020304" pitchFamily="18" charset="0"/>
              </a:rPr>
              <a:t>sánh</a:t>
            </a:r>
            <a:r>
              <a:rPr dirty="0">
                <a:latin typeface="Times New Roman" panose="02020603050405020304" pitchFamily="18" charset="0"/>
                <a:cs typeface="Times New Roman" panose="02020603050405020304" pitchFamily="18" charset="0"/>
              </a:rPr>
              <a:t> – </a:t>
            </a:r>
            <a:r>
              <a:rPr dirty="0" err="1">
                <a:latin typeface="Times New Roman" panose="02020603050405020304" pitchFamily="18" charset="0"/>
                <a:cs typeface="Times New Roman" panose="02020603050405020304" pitchFamily="18" charset="0"/>
              </a:rPr>
              <a:t>mục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so </a:t>
            </a:r>
            <a:r>
              <a:rPr dirty="0" err="1">
                <a:latin typeface="Times New Roman" panose="02020603050405020304" pitchFamily="18" charset="0"/>
                <a:cs typeface="Times New Roman" panose="02020603050405020304" pitchFamily="18" charset="0"/>
              </a:rPr>
              <a:t>sánh</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Điều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kiện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thống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nhất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nội</a:t>
            </a:r>
            <a:r>
              <a:rPr dirty="0">
                <a:latin typeface="Times New Roman" panose="02020603050405020304" pitchFamily="18" charset="0"/>
                <a:cs typeface="Times New Roman" panose="02020603050405020304" pitchFamily="18" charset="0"/>
              </a:rPr>
              <a:t> dung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tế</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pháp</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đơn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vị</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endParaRPr dirty="0">
              <a:latin typeface="Times New Roman" panose="02020603050405020304" pitchFamily="18" charset="0"/>
              <a:cs typeface="Times New Roman" panose="02020603050405020304" pitchFamily="18" charset="0"/>
            </a:endParaRPr>
          </a:p>
          <a:p>
            <a:r>
              <a:rPr dirty="0" err="1">
                <a:latin typeface="Times New Roman" panose="02020603050405020304" pitchFamily="18" charset="0"/>
                <a:cs typeface="Times New Roman" panose="02020603050405020304" pitchFamily="18" charset="0"/>
              </a:rPr>
              <a:t>Xác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tuyệt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đối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biến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động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tương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đối</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BD88AC-834B-AFEC-AFAF-76EDB01D3498}"/>
              </a:ext>
            </a:extLst>
          </p:cNvPr>
          <p:cNvSpPr txBox="1"/>
          <p:nvPr/>
        </p:nvSpPr>
        <p:spPr>
          <a:xfrm>
            <a:off x="1122023" y="360670"/>
            <a:ext cx="9947953" cy="1569660"/>
          </a:xfrm>
          <a:prstGeom prst="rect">
            <a:avLst/>
          </a:prstGeom>
          <a:noFill/>
        </p:spPr>
        <p:txBody>
          <a:bodyPr wrap="square">
            <a:spAutoFit/>
          </a:bodyPr>
          <a:lstStyle/>
          <a:p>
            <a:r>
              <a:rPr lang="vi-VN" sz="2400" dirty="0">
                <a:latin typeface="+mj-lt"/>
              </a:rPr>
              <a:t>Ví dụ 1: Tại doanh nghiệp A năm 2017 tổng mức tiền lương của công nhân thực tế là 300 triệu đồng. Theo kế hoạch thì tổng mức tiền lương của công nhân là 200 triệu đồng. Xác định mức độ biến động giữa thực tế so với kế hoạch của doanh nghiệp năm 2017.</a:t>
            </a:r>
            <a:endParaRPr lang="en-US" sz="2400" dirty="0">
              <a:latin typeface="+mj-lt"/>
            </a:endParaRPr>
          </a:p>
        </p:txBody>
      </p:sp>
      <p:pic>
        <p:nvPicPr>
          <p:cNvPr id="7" name="Picture 6">
            <a:extLst>
              <a:ext uri="{FF2B5EF4-FFF2-40B4-BE49-F238E27FC236}">
                <a16:creationId xmlns:a16="http://schemas.microsoft.com/office/drawing/2014/main" id="{E0B67CAE-F957-F861-656F-7E45473F6FA8}"/>
              </a:ext>
            </a:extLst>
          </p:cNvPr>
          <p:cNvPicPr>
            <a:picLocks noChangeAspect="1"/>
          </p:cNvPicPr>
          <p:nvPr/>
        </p:nvPicPr>
        <p:blipFill>
          <a:blip r:embed="rId2"/>
          <a:stretch>
            <a:fillRect/>
          </a:stretch>
        </p:blipFill>
        <p:spPr>
          <a:xfrm>
            <a:off x="1719432" y="2393878"/>
            <a:ext cx="10042660" cy="2640459"/>
          </a:xfrm>
          <a:prstGeom prst="rect">
            <a:avLst/>
          </a:prstGeom>
        </p:spPr>
      </p:pic>
    </p:spTree>
    <p:extLst>
      <p:ext uri="{BB962C8B-B14F-4D97-AF65-F5344CB8AC3E}">
        <p14:creationId xmlns:p14="http://schemas.microsoft.com/office/powerpoint/2010/main" val="2930376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1640" y="405765"/>
            <a:ext cx="6670040" cy="1016635"/>
          </a:xfrm>
        </p:spPr>
        <p:txBody>
          <a:bodyPr>
            <a:normAutofit/>
          </a:bodyPr>
          <a:lstStyle/>
          <a:p>
            <a:r>
              <a:rPr sz="3600" dirty="0">
                <a:latin typeface="Times New Roman" panose="02020603050405020304" pitchFamily="18" charset="0"/>
                <a:cs typeface="Times New Roman" panose="02020603050405020304" pitchFamily="18" charset="0"/>
              </a:rPr>
              <a:t>2.2. Phương </a:t>
            </a:r>
            <a:r>
              <a:rPr sz="3600" dirty="0" err="1">
                <a:latin typeface="Times New Roman" panose="02020603050405020304" pitchFamily="18" charset="0"/>
                <a:cs typeface="Times New Roman" panose="02020603050405020304" pitchFamily="18" charset="0"/>
              </a:rPr>
              <a:t>pháp</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liên</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hệ</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cân</a:t>
            </a:r>
            <a:r>
              <a:rPr sz="3600" dirty="0">
                <a:latin typeface="Times New Roman" panose="02020603050405020304" pitchFamily="18" charset="0"/>
                <a:cs typeface="Times New Roman" panose="02020603050405020304" pitchFamily="18" charset="0"/>
              </a:rPr>
              <a:t> </a:t>
            </a:r>
            <a:r>
              <a:rPr sz="3600" dirty="0" err="1">
                <a:latin typeface="Times New Roman" panose="02020603050405020304" pitchFamily="18" charset="0"/>
                <a:cs typeface="Times New Roman" panose="02020603050405020304" pitchFamily="18" charset="0"/>
              </a:rPr>
              <a:t>đối</a:t>
            </a:r>
            <a:endParaRPr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50240" y="1825625"/>
            <a:ext cx="11165840" cy="2573655"/>
          </a:xfrm>
        </p:spPr>
        <p:txBody>
          <a:bodyPr/>
          <a:lstStyle/>
          <a:p>
            <a:r>
              <a:rPr dirty="0" err="1">
                <a:latin typeface="Times New Roman" panose="02020603050405020304" pitchFamily="18" charset="0"/>
                <a:cs typeface="Times New Roman" panose="02020603050405020304" pitchFamily="18" charset="0"/>
              </a:rPr>
              <a:t>Dựa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trên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sự</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về</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lượng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giữa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hai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mặt</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của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yếu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quá</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trình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kinh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doanh</a:t>
            </a:r>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Công </a:t>
            </a:r>
            <a:r>
              <a:rPr dirty="0" err="1">
                <a:latin typeface="Times New Roman" panose="02020603050405020304" pitchFamily="18" charset="0"/>
                <a:cs typeface="Times New Roman" panose="02020603050405020304" pitchFamily="18" charset="0"/>
              </a:rPr>
              <a:t>thức</a:t>
            </a:r>
            <a:r>
              <a:rPr dirty="0">
                <a:latin typeface="Times New Roman" panose="02020603050405020304" pitchFamily="18" charset="0"/>
                <a:cs typeface="Times New Roman" panose="02020603050405020304" pitchFamily="18" charset="0"/>
              </a:rPr>
              <a:t>: A = x + y + z (A </a:t>
            </a:r>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chỉ</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tiêu</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tích</a:t>
            </a:r>
            <a:r>
              <a:rPr dirty="0">
                <a:latin typeface="Times New Roman" panose="02020603050405020304" pitchFamily="18" charset="0"/>
                <a:cs typeface="Times New Roman" panose="02020603050405020304" pitchFamily="18" charset="0"/>
              </a:rPr>
              <a:t>; x, y, z </a:t>
            </a:r>
            <a:r>
              <a:rPr dirty="0" err="1">
                <a:latin typeface="Times New Roman" panose="02020603050405020304" pitchFamily="18" charset="0"/>
                <a:cs typeface="Times New Roman" panose="02020603050405020304" pitchFamily="18" charset="0"/>
              </a:rPr>
              <a:t>là</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ảnh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hưởng</a:t>
            </a:r>
            <a:r>
              <a:rPr dirty="0">
                <a:latin typeface="Times New Roman" panose="02020603050405020304" pitchFamily="18" charset="0"/>
                <a:cs typeface="Times New Roman" panose="02020603050405020304" pitchFamily="18" charset="0"/>
              </a:rPr>
              <a:t>)</a:t>
            </a:r>
          </a:p>
          <a:p>
            <a:r>
              <a:rPr dirty="0" err="1">
                <a:latin typeface="Times New Roman" panose="02020603050405020304" pitchFamily="18" charset="0"/>
                <a:cs typeface="Times New Roman" panose="02020603050405020304" pitchFamily="18" charset="0"/>
              </a:rPr>
              <a:t>Xác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định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mức</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ảnh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hưởng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bằng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chênh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lệch</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từng</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nhân</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tố</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giữa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hai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kỳ</a:t>
            </a:r>
            <a:endParaRPr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3354</Words>
  <Application>Microsoft Office PowerPoint</Application>
  <PresentationFormat>Widescreen</PresentationFormat>
  <Paragraphs>263</Paragraphs>
  <Slides>54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Calibri Light</vt:lpstr>
      <vt:lpstr>Times New Roman</vt:lpstr>
      <vt:lpstr>Office Theme</vt:lpstr>
      <vt:lpstr>PHÂN TÍCH HOẠT ĐỘNG KINH DOANH</vt:lpstr>
      <vt:lpstr>Vị trí, tính chất – Ý nghĩa và vai trò của môn học</vt:lpstr>
      <vt:lpstr>Nội dung môn học gồm 5 chương</vt:lpstr>
      <vt:lpstr>CHƯƠNG 1 ĐỐI TƯỢNG VÀ CÁC PHƯƠNG PHÁP PHÂN TÍCH HOẠT ĐỘNG KINH DOANH</vt:lpstr>
      <vt:lpstr>1.1. Đối tượng của phân tích hoạt động kinh doanh</vt:lpstr>
      <vt:lpstr>1.2 &amp; 1.3. Ý nghĩa và nội dung của phân tích HĐKD</vt:lpstr>
      <vt:lpstr>2.1. Phương pháp so sánh</vt:lpstr>
      <vt:lpstr>PowerPoint Presentation</vt:lpstr>
      <vt:lpstr>2.2. Phương pháp liên hệ cân đối</vt:lpstr>
      <vt:lpstr>2.3. Phương pháp phân tích chi tiết</vt:lpstr>
      <vt:lpstr>3.1. Tổ chức phân tích hoạt động kinh doanh</vt:lpstr>
      <vt:lpstr>3.2. Các loại phân tích hoạt động kinh doanh</vt:lpstr>
      <vt:lpstr>3.3. Quy trình tổ chức công tác phân tích kinh doanh</vt:lpstr>
      <vt:lpstr>CHƯƠNG 2 PHÂN TÍCH KẾT QUẢ SẢN XUẤT KINH DOANH CỦA DOANH NGHIỆP</vt:lpstr>
      <vt:lpstr>1. Ý nghĩa và nhiệm vụ phân tích kết quả SXKD</vt:lpstr>
      <vt:lpstr>2.1. Chỉ tiêu sản phẩm hiện vật</vt:lpstr>
      <vt:lpstr>2.1.2.1. Chỉ tiêu tổng giá trị sản xuất</vt:lpstr>
      <vt:lpstr>2.1.2.2. Giá trị sản xuất (GO)</vt:lpstr>
      <vt:lpstr>2.1.2.3 &amp; 2.1.2.4. Giá trị hàng hóa sản xuất &amp; giá trị sản lượng tiêu thụ</vt:lpstr>
      <vt:lpstr>2.1.2.5. Chỉ tiêu giá trị gia tăng (VA)</vt:lpstr>
      <vt:lpstr>2.2. Tốc độ phát triển sản xuất kinh doanh</vt:lpstr>
      <vt:lpstr>2.2. Chu kỳ sống của sản phẩm</vt:lpstr>
      <vt:lpstr>2.3. Phân tích kết quả sản xuất theo điểm hòa vốn</vt:lpstr>
      <vt:lpstr>CHƯƠNG 3 PHÂN TÍCH TÌNH HÌNH SỬ DỤNG CÁC YẾU TỐ SẢN XUẤT</vt:lpstr>
      <vt:lpstr>1. Ý nghĩa và nhiệm vụ phân tích sử dụng yếu tố sản xuất</vt:lpstr>
      <vt:lpstr>2.1. Phân tích tình hình sử dụng số lượng lao động</vt:lpstr>
      <vt:lpstr>2.2. Phân tích tổ chức phân công lao động</vt:lpstr>
      <vt:lpstr>2.3. Phân tích năng suất lao động</vt:lpstr>
      <vt:lpstr>PowerPoint Presentation</vt:lpstr>
      <vt:lpstr>3.1. Phân tích biến động tài sản cố định</vt:lpstr>
      <vt:lpstr>3.2 &amp; 3.3. Trang bị và hiệu quả sử dụng TSCĐ</vt:lpstr>
      <vt:lpstr>4.1. Phân tích tình hình cung cấp nguyên vật liệu</vt:lpstr>
      <vt:lpstr>4.2. Phân tích tình hình dự trữ nguyên vật liệu</vt:lpstr>
      <vt:lpstr>CHƯƠNG 4 PHÂN TÍCH CHI PHÍ SẢN XUẤT VÀ GIÁ THÀNH SẢN XUẤT SẢN PHẨM</vt:lpstr>
      <vt:lpstr>1. Ý nghĩa và nhiệm vụ phân tích chi phí – giá thành</vt:lpstr>
      <vt:lpstr>2.1. Sản phẩm so sánh được</vt:lpstr>
      <vt:lpstr>2.2. Đánh giá chung tình hình thực hiện KH hạ giá thành</vt:lpstr>
      <vt:lpstr>2.3. Nhân tố ảnh hưởng đến mức và tỷ lệ hạ giá thành</vt:lpstr>
      <vt:lpstr>3.1. Khoản mục chi phí nguyên vật liệu trực tiếp</vt:lpstr>
      <vt:lpstr>3.2. Khoản mục chi phí nhân công trực tiếp</vt:lpstr>
      <vt:lpstr>4.1. Ý nghĩa phân tích giá thành đơn vị sản phẩm</vt:lpstr>
      <vt:lpstr>4.2. Phân tích hoàn thành KH giá thành đơn vị sản phẩm</vt:lpstr>
      <vt:lpstr>CHƯƠNG 5 PHÂN TÍCH TÌNH HÌNH TIÊU THỤ SẢN PHẨM VÀ LỢI NHUẬN CỦA DOANH NGHIỆP</vt:lpstr>
      <vt:lpstr>1. Ý nghĩa và nhiệm vụ phân tích tiêu thụ – lợi nhuận</vt:lpstr>
      <vt:lpstr>2.1. Phân tích khái quát tình hình tiêu thụ sản phẩm</vt:lpstr>
      <vt:lpstr>2.2. Nguyên nhân ảnh hưởng đến tiêu thụ sản phẩm</vt:lpstr>
      <vt:lpstr>3.1. Định giá bán sản phẩm</vt:lpstr>
      <vt:lpstr>3.1. Định giá bán sản phẩm</vt:lpstr>
      <vt:lpstr>3.2. Mối quan hệ giữa giá bán và lượng sản phẩm</vt:lpstr>
      <vt:lpstr>4.1. Lợi nhuận và nguồn hình thành lợi nhuận</vt:lpstr>
      <vt:lpstr>4.2. Phương pháp phân tích lợi nhuận của doanh nghiệp</vt:lpstr>
      <vt:lpstr>PowerPoint Presentation</vt:lpstr>
      <vt:lpstr>PowerPoint Presentation</vt:lpstr>
      <vt:lpstr>Tổng kết môn học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Phương Đỗ Nguyên</dc:creator>
  <cp:lastModifiedBy>Administrator</cp:lastModifiedBy>
  <cp:revision>65</cp:revision>
  <dcterms:created xsi:type="dcterms:W3CDTF">2026-07-25T15:13:23Z</dcterms:created>
  <dcterms:modified xsi:type="dcterms:W3CDTF">2026-07-26T08:06:06Z</dcterms:modified>
</cp:coreProperties>
</file>