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6"/>
  </p:notesMasterIdLst>
  <p:sldIdLst>
    <p:sldId id="315" r:id="rId4"/>
    <p:sldId id="257" r:id="rId5"/>
    <p:sldId id="258" r:id="rId6"/>
    <p:sldId id="259" r:id="rId7"/>
    <p:sldId id="260" r:id="rId8"/>
    <p:sldId id="261"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256" r:id="rId25"/>
    <p:sldId id="331" r:id="rId26"/>
    <p:sldId id="332" r:id="rId27"/>
    <p:sldId id="333" r:id="rId28"/>
    <p:sldId id="334" r:id="rId29"/>
    <p:sldId id="335" r:id="rId30"/>
    <p:sldId id="262" r:id="rId31"/>
    <p:sldId id="263" r:id="rId32"/>
    <p:sldId id="264" r:id="rId33"/>
    <p:sldId id="265" r:id="rId34"/>
    <p:sldId id="266" r:id="rId35"/>
    <p:sldId id="267" r:id="rId36"/>
    <p:sldId id="268" r:id="rId37"/>
    <p:sldId id="269" r:id="rId38"/>
    <p:sldId id="270" r:id="rId39"/>
    <p:sldId id="271" r:id="rId40"/>
    <p:sldId id="272" r:id="rId41"/>
    <p:sldId id="273" r:id="rId42"/>
    <p:sldId id="274" r:id="rId43"/>
    <p:sldId id="275" r:id="rId44"/>
    <p:sldId id="276" r:id="rId45"/>
    <p:sldId id="277" r:id="rId46"/>
    <p:sldId id="278" r:id="rId47"/>
    <p:sldId id="279" r:id="rId48"/>
    <p:sldId id="280" r:id="rId49"/>
    <p:sldId id="281" r:id="rId50"/>
    <p:sldId id="282" r:id="rId51"/>
    <p:sldId id="283" r:id="rId52"/>
    <p:sldId id="284" r:id="rId53"/>
    <p:sldId id="285" r:id="rId54"/>
    <p:sldId id="286"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7CF2DB-3256-4AE2-AFF1-0536DDE536D8}" type="datetimeFigureOut">
              <a:rPr lang="en-US" smtClean="0"/>
              <a:t>26/7/2026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44AC1-58AA-4FBE-B6AB-65B5E9E036FF}" type="slidenum">
              <a:rPr lang="en-US" smtClean="0"/>
              <a:t>‹#›</a:t>
            </a:fld>
            <a:endParaRPr lang="en-US"/>
          </a:p>
        </p:txBody>
      </p:sp>
    </p:spTree>
    <p:extLst>
      <p:ext uri="{BB962C8B-B14F-4D97-AF65-F5344CB8AC3E}">
        <p14:creationId xmlns:p14="http://schemas.microsoft.com/office/powerpoint/2010/main" val="436524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644AC1-58AA-4FBE-B6AB-65B5E9E036FF}" type="slidenum">
              <a:rPr lang="en-US" smtClean="0"/>
              <a:t>3</a:t>
            </a:fld>
            <a:endParaRPr lang="en-US"/>
          </a:p>
        </p:txBody>
      </p:sp>
    </p:spTree>
    <p:extLst>
      <p:ext uri="{BB962C8B-B14F-4D97-AF65-F5344CB8AC3E}">
        <p14:creationId xmlns:p14="http://schemas.microsoft.com/office/powerpoint/2010/main" val="1008257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EB4F5-E219-E94C-99B0-0A702D4BAB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FA4ABB-E48C-BDDB-A129-B8FBF79CFD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758E61-D4BA-4DDF-F035-89BE7EC1BEEF}"/>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050E6AAD-8D7D-D514-FA65-AE3BC8D06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8CA05-93F8-D323-726D-131DCB2AA2BB}"/>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185912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CC3DC-ACDC-256C-A4C2-401AFE8FED9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DD181-F475-6A46-5E7D-E6481100DA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47A9BF-EEB3-52C0-AD04-74015482FC4F}"/>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14D1822D-3908-0F0D-0CED-B056864B33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E87D71-5B87-D9BC-057E-E0402F8BEF9D}"/>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905447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2BE5F7-8BAB-2CEA-89B9-6AAF045EF4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C7D093-811F-4E16-632F-01773CD3C6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D073BB-DA73-EC3D-7EAD-489B7416B28C}"/>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BAC5B3CA-0EF3-5C6C-EB34-B9520DEAF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CB0C7A-71BB-4EF9-F136-94E0EF0AEF8C}"/>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950206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3503429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500894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3432824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209378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22981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21242344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9786055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2206314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916C8-AFFF-99BB-0FA1-89B6882145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ABF587-0563-BFEB-8154-702628D2B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FD59FD-8735-0C3B-3317-EB2E83760133}"/>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0DB6B937-E4C9-50B3-B9C3-3C075D8224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442F0C-0771-076E-0427-5639147556A5}"/>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4291029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4209770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695136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2945443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C43A5-D131-9696-8F3B-A88D015ADF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F6823F-9704-B0F0-792F-3E599E65E3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946181-7E6D-AD3B-2E96-B1568774F56D}"/>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89CCFDDF-E20F-A1A2-AC93-42FE68CAC6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75318E-D992-41F2-6CD1-B36AC65939C7}"/>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449254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C1CB9-6115-F3D8-95CD-FAAB12AB35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52E352-59D7-D55F-6068-3B5CFD2F42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D4ECBC-F443-1D96-A673-5C2EDA92B6F9}"/>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1EE37145-904C-D627-1560-31E739A7D4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792B7-24CE-3CA6-4183-1BD2F0204EA4}"/>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2839252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FB5D9-BECE-02B7-21D3-D7968C80A1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AAC31E-FF8C-C08F-7647-C6B3F4C5D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9235F8-2468-3A7D-0422-85B3958C96F3}"/>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4E847288-1A30-8C5D-6A31-595C4AE95C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D9629B-5A99-D0BE-3322-9E741D7C0F4C}"/>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7317697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017E2-8F68-34E5-00D7-E384FA5791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AF436C-7B4D-6A9E-F1BD-EC55FDA842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84EF4A-B280-4234-43C5-18A5AC3AA1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431CFA-DA75-78EB-0E89-7E196C4C5D8F}"/>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6" name="Footer Placeholder 5">
            <a:extLst>
              <a:ext uri="{FF2B5EF4-FFF2-40B4-BE49-F238E27FC236}">
                <a16:creationId xmlns:a16="http://schemas.microsoft.com/office/drawing/2014/main" id="{08F9B5AE-9EE9-1105-B4A6-2157684160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7176DB-1508-0A8C-CD7B-D6D4F518C3BA}"/>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1486576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91CB-99BF-AC40-5471-9C0061CEB3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8BE557-7F74-6DD1-EF5F-AFBD5F3A4C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7CE5C2-DB00-DB42-7C9A-755D023AF5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4F870D-88B3-2D8E-48CA-5D671C0905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4DB7F9-C4F6-6755-D660-FDB661A2E5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857A5C-8D3B-2BF5-4310-33C129F760BF}"/>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8" name="Footer Placeholder 7">
            <a:extLst>
              <a:ext uri="{FF2B5EF4-FFF2-40B4-BE49-F238E27FC236}">
                <a16:creationId xmlns:a16="http://schemas.microsoft.com/office/drawing/2014/main" id="{C76A0B93-3EC5-7A33-9D0B-5402C70346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39F297-5B9C-780E-D48C-56D778C4A49F}"/>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25515821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0AE96-9BEA-1AF6-79B1-66931DEB1E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CB45F0-4E9F-7413-B2F3-0B776DD82175}"/>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4" name="Footer Placeholder 3">
            <a:extLst>
              <a:ext uri="{FF2B5EF4-FFF2-40B4-BE49-F238E27FC236}">
                <a16:creationId xmlns:a16="http://schemas.microsoft.com/office/drawing/2014/main" id="{D580C065-D9FE-0B9A-2062-2BD2104069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708E28-4CE3-1F78-5962-B4B21AEC4204}"/>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36258751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1C9328-8707-35A6-620A-9520FACBD3C8}"/>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3" name="Footer Placeholder 2">
            <a:extLst>
              <a:ext uri="{FF2B5EF4-FFF2-40B4-BE49-F238E27FC236}">
                <a16:creationId xmlns:a16="http://schemas.microsoft.com/office/drawing/2014/main" id="{0624C5BD-8A6B-5E2B-237C-9F0100A41D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5AE834-1F23-3CE0-D9E2-F29C2D27439A}"/>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2156413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2298-8577-4C92-185A-996BF8B08D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F20922-A8FF-3983-5B12-AA7D836146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45D891-D86F-3788-A500-0816887411D8}"/>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2C9B7067-3A3B-FBD1-E7E2-3FA22B142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8B34FC-2BB0-6477-BACE-063EA73FDE3F}"/>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39629530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FE986-BD39-7D3B-6399-D6BC27FA9B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63EB0E-D8A7-84F7-B748-642FC7A678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0E290D-7202-262A-3109-BEBDDF5BA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668447-D952-C4E4-21CC-2A9BBA28D3DD}"/>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6" name="Footer Placeholder 5">
            <a:extLst>
              <a:ext uri="{FF2B5EF4-FFF2-40B4-BE49-F238E27FC236}">
                <a16:creationId xmlns:a16="http://schemas.microsoft.com/office/drawing/2014/main" id="{B7CCF3D9-93D8-C2D2-EC28-DBCF611CA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2D8040-1B5C-91D8-8AFF-341C2BC4A662}"/>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34542108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BE91-2A10-CD4E-1C04-B2697DEF7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7EE5AE-6A1B-7945-AFA7-4CAFA70362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012453-B65F-F480-5D03-F63391F70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6C28BF-8C54-7386-7A8F-6D31FA3C22C7}"/>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6" name="Footer Placeholder 5">
            <a:extLst>
              <a:ext uri="{FF2B5EF4-FFF2-40B4-BE49-F238E27FC236}">
                <a16:creationId xmlns:a16="http://schemas.microsoft.com/office/drawing/2014/main" id="{131F9639-C67E-27FD-8AA6-C638534360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7D5F74-0030-A0F5-3021-208454061A81}"/>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11369790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CC219-CC4B-A3E3-D2B2-00636EC45F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F72D9D-4D9E-67F2-2024-40DCB6F7CB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054E45-98C6-663B-A710-6EC96FD0CCEC}"/>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C7B28B68-5AD9-F48B-A638-8663336F3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CC2E16-E501-BB77-64EC-95D16BE66370}"/>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25299977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17A19C-4A98-8921-C66C-2F948730C4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38E82D-E534-8B3F-215E-8296CA2A05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B9BF59-811B-7D8B-D2BC-C6F50D56269F}"/>
              </a:ext>
            </a:extLst>
          </p:cNvPr>
          <p:cNvSpPr>
            <a:spLocks noGrp="1"/>
          </p:cNvSpPr>
          <p:nvPr>
            <p:ph type="dt" sz="half" idx="10"/>
          </p:nvPr>
        </p:nvSpPr>
        <p:spPr/>
        <p:txBody>
          <a:body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B002507B-9F43-CABF-6643-85E03823E8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85308F-D98C-0D0E-DD38-0E5B62CDCB97}"/>
              </a:ext>
            </a:extLst>
          </p:cNvPr>
          <p:cNvSpPr>
            <a:spLocks noGrp="1"/>
          </p:cNvSpPr>
          <p:nvPr>
            <p:ph type="sldNum" sz="quarter" idx="12"/>
          </p:nvPr>
        </p:nvSpPr>
        <p:spPr/>
        <p:txBody>
          <a:bodyPr/>
          <a:lstStyle/>
          <a:p>
            <a:fld id="{848665BD-A5F0-4D3F-9CD6-4079F63DC53F}" type="slidenum">
              <a:rPr lang="en-US" smtClean="0"/>
              <a:t>‹#›</a:t>
            </a:fld>
            <a:endParaRPr lang="en-US"/>
          </a:p>
        </p:txBody>
      </p:sp>
    </p:spTree>
    <p:extLst>
      <p:ext uri="{BB962C8B-B14F-4D97-AF65-F5344CB8AC3E}">
        <p14:creationId xmlns:p14="http://schemas.microsoft.com/office/powerpoint/2010/main" val="1014499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D9790-C926-9AF4-36B5-0A28A66FE0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8C249-052E-F5B1-15FD-9A9A555889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628AB9-04B3-6179-6FD2-4CC31E099D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59A62A-D283-0D84-6C71-E9C452F8B6CC}"/>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6" name="Footer Placeholder 5">
            <a:extLst>
              <a:ext uri="{FF2B5EF4-FFF2-40B4-BE49-F238E27FC236}">
                <a16:creationId xmlns:a16="http://schemas.microsoft.com/office/drawing/2014/main" id="{063197FF-D172-05A1-4324-A85D59195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543358-30E4-E7DE-3DBB-03344FC43D21}"/>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263721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FBD82-296F-03A5-CC82-0EC5F7ED67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0A95DA-0937-9963-DD30-0C51B31744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709E7B-5F54-17A8-D355-2944406AD3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47CD49-A563-2057-4EAE-627AB57209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B1CC8C-21D3-B9AF-ECAC-AB5B014160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BA5AF6-C4C6-064E-2B02-F4F3E61D866A}"/>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8" name="Footer Placeholder 7">
            <a:extLst>
              <a:ext uri="{FF2B5EF4-FFF2-40B4-BE49-F238E27FC236}">
                <a16:creationId xmlns:a16="http://schemas.microsoft.com/office/drawing/2014/main" id="{296281CA-AFD1-7C8C-DAF5-00AE42E1FB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4E59F8-4C51-81E9-A535-BA36066F6BA8}"/>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1968949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49798-AADB-3E6F-177E-03B4D5A3A0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388F5F-ECE2-1664-3885-A6A805B2B907}"/>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4" name="Footer Placeholder 3">
            <a:extLst>
              <a:ext uri="{FF2B5EF4-FFF2-40B4-BE49-F238E27FC236}">
                <a16:creationId xmlns:a16="http://schemas.microsoft.com/office/drawing/2014/main" id="{3752612F-AE71-3A6A-D180-04B4E88138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0133A8-2A1A-9670-B7E9-EF8DCA3947E9}"/>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1405718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8944FE-F39A-C5C6-6D86-D56B93323764}"/>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3" name="Footer Placeholder 2">
            <a:extLst>
              <a:ext uri="{FF2B5EF4-FFF2-40B4-BE49-F238E27FC236}">
                <a16:creationId xmlns:a16="http://schemas.microsoft.com/office/drawing/2014/main" id="{921F4C22-F7CE-8BD2-C8BB-DE8EC3C2AF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B7D1EC-3346-0EF2-4BCA-A010DB25772F}"/>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3257994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D3C11-A13C-0AFE-A86A-19D7FB83A3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74AC5D-6F72-62AC-4E65-292609C635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09082D9-BEF5-F926-CFB7-013D017414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733301-EBEB-C04D-D919-AC4324BD7D39}"/>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6" name="Footer Placeholder 5">
            <a:extLst>
              <a:ext uri="{FF2B5EF4-FFF2-40B4-BE49-F238E27FC236}">
                <a16:creationId xmlns:a16="http://schemas.microsoft.com/office/drawing/2014/main" id="{38F7D501-5050-7F15-4C10-EAB9E6348F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6182CB-D97D-5352-0DA3-3FE580230C85}"/>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3002939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6A08-8761-5841-B624-5BCF59AA17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C439C4-CF18-6C23-0D43-D0D6FE6807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5DDCEF-D0A8-FA19-9CC3-0D96E28490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AE88E0-5945-762C-D745-E2A56B33F3E8}"/>
              </a:ext>
            </a:extLst>
          </p:cNvPr>
          <p:cNvSpPr>
            <a:spLocks noGrp="1"/>
          </p:cNvSpPr>
          <p:nvPr>
            <p:ph type="dt" sz="half" idx="10"/>
          </p:nvPr>
        </p:nvSpPr>
        <p:spPr/>
        <p:txBody>
          <a:bodyPr/>
          <a:lstStyle/>
          <a:p>
            <a:fld id="{61F05F98-4BF7-49D7-BC82-57774FF42DFF}" type="datetimeFigureOut">
              <a:rPr lang="en-US" smtClean="0"/>
              <a:t>26/7/2026</a:t>
            </a:fld>
            <a:endParaRPr lang="en-US"/>
          </a:p>
        </p:txBody>
      </p:sp>
      <p:sp>
        <p:nvSpPr>
          <p:cNvPr id="6" name="Footer Placeholder 5">
            <a:extLst>
              <a:ext uri="{FF2B5EF4-FFF2-40B4-BE49-F238E27FC236}">
                <a16:creationId xmlns:a16="http://schemas.microsoft.com/office/drawing/2014/main" id="{152B5774-AC1C-5FB4-99D3-11FC9A6F5C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B0DA58-6C3A-F136-87E2-232692184249}"/>
              </a:ext>
            </a:extLst>
          </p:cNvPr>
          <p:cNvSpPr>
            <a:spLocks noGrp="1"/>
          </p:cNvSpPr>
          <p:nvPr>
            <p:ph type="sldNum" sz="quarter" idx="12"/>
          </p:nvPr>
        </p:nvSpPr>
        <p:spPr/>
        <p:txBody>
          <a:bodyPr/>
          <a:lstStyle/>
          <a:p>
            <a:fld id="{4504AA6E-01B9-4610-9AAB-1D92D9CCFAA7}" type="slidenum">
              <a:rPr lang="en-US" smtClean="0"/>
              <a:t>‹#›</a:t>
            </a:fld>
            <a:endParaRPr lang="en-US"/>
          </a:p>
        </p:txBody>
      </p:sp>
    </p:spTree>
    <p:extLst>
      <p:ext uri="{BB962C8B-B14F-4D97-AF65-F5344CB8AC3E}">
        <p14:creationId xmlns:p14="http://schemas.microsoft.com/office/powerpoint/2010/main" val="2421115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FD4A41-F933-185E-45D9-E46B8F64E5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A79CEC-78EA-CB71-3CDA-736ABA6655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48E22F-1038-7A65-A357-9D14919496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F05F98-4BF7-49D7-BC82-57774FF42DFF}" type="datetimeFigureOut">
              <a:rPr lang="en-US" smtClean="0"/>
              <a:t>26/7/2026</a:t>
            </a:fld>
            <a:endParaRPr lang="en-US"/>
          </a:p>
        </p:txBody>
      </p:sp>
      <p:sp>
        <p:nvSpPr>
          <p:cNvPr id="5" name="Footer Placeholder 4">
            <a:extLst>
              <a:ext uri="{FF2B5EF4-FFF2-40B4-BE49-F238E27FC236}">
                <a16:creationId xmlns:a16="http://schemas.microsoft.com/office/drawing/2014/main" id="{06522864-D47C-AE5C-8BD9-453954C50B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5716BB-B3C6-0881-0F73-7976453A15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04AA6E-01B9-4610-9AAB-1D92D9CCFAA7}" type="slidenum">
              <a:rPr lang="en-US" smtClean="0"/>
              <a:t>‹#›</a:t>
            </a:fld>
            <a:endParaRPr lang="en-US"/>
          </a:p>
        </p:txBody>
      </p:sp>
    </p:spTree>
    <p:extLst>
      <p:ext uri="{BB962C8B-B14F-4D97-AF65-F5344CB8AC3E}">
        <p14:creationId xmlns:p14="http://schemas.microsoft.com/office/powerpoint/2010/main" val="3016949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838200" y="365126"/>
            <a:ext cx="10515600" cy="1325563"/>
          </a:xfrm>
          <a:prstGeom prst="rect">
            <a:avLst/>
          </a:prstGeom>
          <a:noFill/>
          <a:ln w="9525">
            <a:noFill/>
          </a:ln>
        </p:spPr>
        <p:txBody>
          <a:bodyPr anchor="ctr" anchorCtr="0"/>
          <a:lstStyle/>
          <a:p>
            <a:pPr lvl="0"/>
            <a:r>
              <a:rPr lang="en-US" altLang="en-US" dirty="0"/>
              <a:t>Click to edit Master title style</a:t>
            </a:r>
          </a:p>
        </p:txBody>
      </p:sp>
      <p:sp>
        <p:nvSpPr>
          <p:cNvPr id="1027" name="Text Placeholder 2"/>
          <p:cNvSpPr>
            <a:spLocks noGrp="1"/>
          </p:cNvSpPr>
          <p:nvPr>
            <p:ph type="body" idx="1"/>
          </p:nvPr>
        </p:nvSpPr>
        <p:spPr>
          <a:xfrm>
            <a:off x="838200" y="1825625"/>
            <a:ext cx="10515600" cy="4351338"/>
          </a:xfrm>
          <a:prstGeom prst="rect">
            <a:avLst/>
          </a:prstGeom>
          <a:noFill/>
          <a:ln w="9525">
            <a:noFill/>
          </a:ln>
        </p:spPr>
        <p:txBody>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hangingPunct="1">
              <a:defRPr sz="900">
                <a:solidFill>
                  <a:schemeClr val="tx1">
                    <a:tint val="75000"/>
                  </a:schemeClr>
                </a:solidFill>
              </a:defRPr>
            </a:lvl1pPr>
          </a:lstStyle>
          <a:p>
            <a:pPr fontAlgn="base">
              <a:spcBef>
                <a:spcPct val="0"/>
              </a:spcBef>
              <a:spcAft>
                <a:spcPct val="0"/>
              </a:spcAft>
              <a:defRPr/>
            </a:pPr>
            <a:endParaRPr lang="en-US" altLang="en-US">
              <a:latin typeface=".VnTime" panose="020B7200000000000000" pitchFamily="34" charset="0"/>
              <a:cs typeface="Arial" panose="020B0604020202020204" pitchFamily="34" charset="0"/>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lstStyle>
            <a:lvl1pPr algn="r">
              <a:defRPr sz="900">
                <a:solidFill>
                  <a:srgbClr val="898989"/>
                </a:solidFill>
              </a:defRPr>
            </a:lvl1pPr>
          </a:lstStyle>
          <a:p>
            <a:pPr lvl="0" eaLnBrk="1" hangingPunct="1">
              <a:buNone/>
            </a:pPr>
            <a:fld id="{9A0DB2DC-4C9A-4742-B13C-FB6460FD3503}" type="slidenum">
              <a:rPr lang="en-US" altLang="en-US" dirty="0">
                <a:latin typeface=".VnTime" panose="020B7200000000000000" pitchFamily="34" charset="0"/>
              </a:rPr>
              <a:t>‹#›</a:t>
            </a:fld>
            <a:endParaRPr lang="en-US" altLang="en-US" dirty="0">
              <a:latin typeface=".VnTime" panose="020B7200000000000000" pitchFamily="34" charset="0"/>
            </a:endParaRPr>
          </a:p>
        </p:txBody>
      </p:sp>
    </p:spTree>
    <p:extLst>
      <p:ext uri="{BB962C8B-B14F-4D97-AF65-F5344CB8AC3E}">
        <p14:creationId xmlns:p14="http://schemas.microsoft.com/office/powerpoint/2010/main" val="1025255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89B923-E72B-5746-972A-8F287B89BD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CA20E0-A524-D4A0-7983-DCEF253653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D825B7-1D01-2809-EA62-09A147BF6E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18B4C5-3E62-4078-BD18-DCA7D5F794F3}" type="datetimeFigureOut">
              <a:rPr lang="en-US" smtClean="0"/>
              <a:t>26/7/2026</a:t>
            </a:fld>
            <a:endParaRPr lang="en-US"/>
          </a:p>
        </p:txBody>
      </p:sp>
      <p:sp>
        <p:nvSpPr>
          <p:cNvPr id="5" name="Footer Placeholder 4">
            <a:extLst>
              <a:ext uri="{FF2B5EF4-FFF2-40B4-BE49-F238E27FC236}">
                <a16:creationId xmlns:a16="http://schemas.microsoft.com/office/drawing/2014/main" id="{693A79BF-DD96-D7B7-B434-CF33005545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F8DB7E-7EF5-2591-9FEE-3ADE10F4DC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8665BD-A5F0-4D3F-9CD6-4079F63DC53F}" type="slidenum">
              <a:rPr lang="en-US" smtClean="0"/>
              <a:t>‹#›</a:t>
            </a:fld>
            <a:endParaRPr lang="en-US"/>
          </a:p>
        </p:txBody>
      </p:sp>
    </p:spTree>
    <p:extLst>
      <p:ext uri="{BB962C8B-B14F-4D97-AF65-F5344CB8AC3E}">
        <p14:creationId xmlns:p14="http://schemas.microsoft.com/office/powerpoint/2010/main" val="14537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jp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4.xml"/><Relationship Id="rId5" Type="http://schemas.openxmlformats.org/officeDocument/2006/relationships/image" Target="../media/image16.emf"/><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7.jp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7.jpg"/><Relationship Id="rId1" Type="http://schemas.openxmlformats.org/officeDocument/2006/relationships/slideLayout" Target="../slideLayouts/slideLayout24.xml"/><Relationship Id="rId4" Type="http://schemas.openxmlformats.org/officeDocument/2006/relationships/image" Target="../media/image19.emf"/></Relationships>
</file>

<file path=ppt/slides/_rels/slide3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76" name="AutoShape 60"/>
          <p:cNvSpPr>
            <a:spLocks noChangeArrowheads="1"/>
          </p:cNvSpPr>
          <p:nvPr/>
        </p:nvSpPr>
        <p:spPr bwMode="blackWhite">
          <a:xfrm>
            <a:off x="598715" y="188914"/>
            <a:ext cx="11081656" cy="830263"/>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algn="ctr"/>
            <a:r>
              <a:rPr lang="vi-VN" sz="2200" b="1" dirty="0">
                <a:latin typeface="+mj-lt"/>
              </a:rPr>
              <a:t>CHƯƠNG I: ĐỐI TƯỢNG VÀ QUÁ TRÌNH NGHIÊN CỨU CỦA THỐNG KÊ HỌC</a:t>
            </a:r>
            <a:endParaRPr lang="en-US" sz="2200" dirty="0">
              <a:latin typeface="+mj-lt"/>
            </a:endParaRPr>
          </a:p>
        </p:txBody>
      </p:sp>
      <p:grpSp>
        <p:nvGrpSpPr>
          <p:cNvPr id="60481" name="Group 65"/>
          <p:cNvGrpSpPr/>
          <p:nvPr/>
        </p:nvGrpSpPr>
        <p:grpSpPr>
          <a:xfrm>
            <a:off x="522514" y="1239838"/>
            <a:ext cx="11288486" cy="1090612"/>
            <a:chOff x="204" y="1298"/>
            <a:chExt cx="5374" cy="878"/>
          </a:xfrm>
        </p:grpSpPr>
        <p:grpSp>
          <p:nvGrpSpPr>
            <p:cNvPr id="4115" name="Group 42"/>
            <p:cNvGrpSpPr/>
            <p:nvPr/>
          </p:nvGrpSpPr>
          <p:grpSpPr>
            <a:xfrm>
              <a:off x="204" y="1298"/>
              <a:ext cx="5374" cy="878"/>
              <a:chOff x="1383" y="1207"/>
              <a:chExt cx="4082" cy="1180"/>
            </a:xfrm>
          </p:grpSpPr>
          <p:sp>
            <p:nvSpPr>
              <p:cNvPr id="4117" name="AutoShape 35"/>
              <p:cNvSpPr/>
              <p:nvPr/>
            </p:nvSpPr>
            <p:spPr>
              <a:xfrm>
                <a:off x="1383" y="1207"/>
                <a:ext cx="4082" cy="1180"/>
              </a:xfrm>
              <a:prstGeom prst="roundRect">
                <a:avLst>
                  <a:gd name="adj" fmla="val 10889"/>
                </a:avLst>
              </a:prstGeom>
              <a:gradFill rotWithShape="1">
                <a:gsLst>
                  <a:gs pos="0">
                    <a:srgbClr val="EEEEEE"/>
                  </a:gs>
                  <a:gs pos="100000">
                    <a:srgbClr val="DDDDDD"/>
                  </a:gs>
                </a:gsLst>
                <a:lin ang="2700000" scaled="1"/>
                <a:tileRect/>
              </a:gradFill>
              <a:ln w="38100" cap="flat" cmpd="sng">
                <a:solidFill>
                  <a:srgbClr val="FFFFFF"/>
                </a:solidFill>
                <a:prstDash val="solid"/>
                <a:headEnd type="none" w="med" len="med"/>
                <a:tailEnd type="none" w="med" len="med"/>
              </a:ln>
              <a:effectLst>
                <a:outerShdw dist="135003" dir="2928844" algn="ctr" rotWithShape="0">
                  <a:srgbClr val="000000">
                    <a:alpha val="50000"/>
                  </a:srgbClr>
                </a:outerShdw>
              </a:effectLst>
            </p:spPr>
            <p:txBody>
              <a:bodyPr wrap="none" anchor="ctr" anchorCtr="0"/>
              <a:lstStyle/>
              <a:p>
                <a:pPr fontAlgn="base">
                  <a:spcBef>
                    <a:spcPct val="0"/>
                  </a:spcBef>
                  <a:spcAft>
                    <a:spcPct val="0"/>
                  </a:spcAft>
                </a:pPr>
                <a:endParaRPr lang="en-US" altLang="en-US" sz="3200" dirty="0">
                  <a:solidFill>
                    <a:prstClr val="black"/>
                  </a:solidFill>
                  <a:latin typeface=".VnTime" panose="020B7200000000000000" pitchFamily="34" charset="0"/>
                </a:endParaRPr>
              </a:p>
            </p:txBody>
          </p:sp>
          <p:sp>
            <p:nvSpPr>
              <p:cNvPr id="4118" name="AutoShape 36"/>
              <p:cNvSpPr/>
              <p:nvPr/>
            </p:nvSpPr>
            <p:spPr>
              <a:xfrm>
                <a:off x="1452" y="1289"/>
                <a:ext cx="3992" cy="968"/>
              </a:xfrm>
              <a:prstGeom prst="roundRect">
                <a:avLst>
                  <a:gd name="adj" fmla="val 11921"/>
                </a:avLst>
              </a:prstGeom>
              <a:gradFill rotWithShape="1">
                <a:gsLst>
                  <a:gs pos="0">
                    <a:srgbClr val="0066CC"/>
                  </a:gs>
                  <a:gs pos="100000">
                    <a:srgbClr val="00478E"/>
                  </a:gs>
                </a:gsLst>
                <a:lin ang="5400000" scaled="1"/>
                <a:tileRect/>
              </a:gradFill>
              <a:ln w="38100" cap="flat" cmpd="sng">
                <a:solidFill>
                  <a:schemeClr val="tx1"/>
                </a:solidFill>
                <a:prstDash val="solid"/>
                <a:headEnd type="none" w="med" len="med"/>
                <a:tailEnd type="none" w="med" len="med"/>
              </a:ln>
            </p:spPr>
            <p:txBody>
              <a:bodyPr wrap="none" anchor="ctr" anchorCtr="0"/>
              <a:lstStyle/>
              <a:p>
                <a:pPr fontAlgn="base">
                  <a:spcBef>
                    <a:spcPct val="0"/>
                  </a:spcBef>
                  <a:spcAft>
                    <a:spcPct val="0"/>
                  </a:spcAft>
                </a:pPr>
                <a:endParaRPr lang="en-US" altLang="en-US" sz="3200" dirty="0">
                  <a:solidFill>
                    <a:prstClr val="black"/>
                  </a:solidFill>
                  <a:latin typeface=".VnTime" panose="020B7200000000000000" pitchFamily="34" charset="0"/>
                </a:endParaRPr>
              </a:p>
            </p:txBody>
          </p:sp>
        </p:grpSp>
        <p:sp>
          <p:nvSpPr>
            <p:cNvPr id="4116" name="Text Box 64"/>
            <p:cNvSpPr txBox="1"/>
            <p:nvPr/>
          </p:nvSpPr>
          <p:spPr>
            <a:xfrm>
              <a:off x="416" y="1501"/>
              <a:ext cx="4762" cy="446"/>
            </a:xfrm>
            <a:prstGeom prst="rect">
              <a:avLst/>
            </a:prstGeom>
            <a:noFill/>
            <a:ln w="9525">
              <a:noFill/>
            </a:ln>
          </p:spPr>
          <p:txBody>
            <a:bodyPr>
              <a:spAutoFit/>
            </a:bodyPr>
            <a:lstStyle/>
            <a:p>
              <a:r>
                <a:rPr lang="vi-VN" sz="3000" b="1" dirty="0">
                  <a:solidFill>
                    <a:schemeClr val="bg1"/>
                  </a:solidFill>
                  <a:latin typeface="+mj-lt"/>
                </a:rPr>
                <a:t>1. Sơ lược sự ra đời và phát triển của thống kê học</a:t>
              </a:r>
              <a:endParaRPr lang="en-US" sz="3000" dirty="0">
                <a:solidFill>
                  <a:schemeClr val="bg1"/>
                </a:solidFill>
                <a:latin typeface="+mj-lt"/>
              </a:endParaRPr>
            </a:p>
          </p:txBody>
        </p:sp>
      </p:grpSp>
      <p:sp>
        <p:nvSpPr>
          <p:cNvPr id="5" name="Rectangle: Rounded Corners 4">
            <a:extLst>
              <a:ext uri="{FF2B5EF4-FFF2-40B4-BE49-F238E27FC236}">
                <a16:creationId xmlns:a16="http://schemas.microsoft.com/office/drawing/2014/main" id="{4ADB89E0-637C-768A-88AF-E54B45354555}"/>
              </a:ext>
            </a:extLst>
          </p:cNvPr>
          <p:cNvSpPr/>
          <p:nvPr/>
        </p:nvSpPr>
        <p:spPr>
          <a:xfrm>
            <a:off x="967836" y="3178629"/>
            <a:ext cx="1545771" cy="23637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Ghi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chép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con </a:t>
            </a:r>
            <a:r>
              <a:rPr lang="en-US" sz="2000" dirty="0" err="1">
                <a:latin typeface="Times New Roman" panose="02020603050405020304" pitchFamily="18" charset="0"/>
                <a:cs typeface="Times New Roman" panose="02020603050405020304" pitchFamily="18" charset="0"/>
              </a:rPr>
              <a:t>số</a:t>
            </a:r>
            <a:endParaRPr lang="en-US" sz="20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3F278C9B-365C-2DA9-DE72-1F5517CC8516}"/>
              </a:ext>
            </a:extLst>
          </p:cNvPr>
          <p:cNvSpPr/>
          <p:nvPr/>
        </p:nvSpPr>
        <p:spPr>
          <a:xfrm>
            <a:off x="3603172" y="3287487"/>
            <a:ext cx="1839686" cy="22548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endParaRPr lang="en-US" sz="20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F744BA89-99E8-F417-0574-55698D9CF1B1}"/>
              </a:ext>
            </a:extLst>
          </p:cNvPr>
          <p:cNvSpPr/>
          <p:nvPr/>
        </p:nvSpPr>
        <p:spPr>
          <a:xfrm>
            <a:off x="6694714" y="3102429"/>
            <a:ext cx="1839685" cy="25157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err="1">
                <a:latin typeface="Times New Roman" panose="02020603050405020304" pitchFamily="18" charset="0"/>
                <a:cs typeface="Times New Roman" panose="02020603050405020304" pitchFamily="18" charset="0"/>
              </a:rPr>
              <a:t>Thể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hiện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lượng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chất</a:t>
            </a:r>
            <a:endParaRPr lang="en-US" sz="2200" dirty="0">
              <a:latin typeface="Times New Roman" panose="02020603050405020304" pitchFamily="18" charset="0"/>
              <a:cs typeface="Times New Roman" panose="02020603050405020304" pitchFamily="18" charset="0"/>
            </a:endParaRPr>
          </a:p>
        </p:txBody>
      </p:sp>
      <p:sp>
        <p:nvSpPr>
          <p:cNvPr id="8" name="Oval 7">
            <a:extLst>
              <a:ext uri="{FF2B5EF4-FFF2-40B4-BE49-F238E27FC236}">
                <a16:creationId xmlns:a16="http://schemas.microsoft.com/office/drawing/2014/main" id="{F9F5B64C-61BF-C6BE-2E5F-F0A0767FA345}"/>
              </a:ext>
            </a:extLst>
          </p:cNvPr>
          <p:cNvSpPr/>
          <p:nvPr/>
        </p:nvSpPr>
        <p:spPr>
          <a:xfrm>
            <a:off x="9241972" y="2960914"/>
            <a:ext cx="2732314" cy="295002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lý</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trọng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trò</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tin </a:t>
            </a:r>
            <a:r>
              <a:rPr lang="en-US" sz="2000" dirty="0" err="1">
                <a:latin typeface="Times New Roman" panose="02020603050405020304" pitchFamily="18" charset="0"/>
                <a:cs typeface="Times New Roman" panose="02020603050405020304" pitchFamily="18" charset="0"/>
              </a:rPr>
              <a:t>phục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lý</a:t>
            </a:r>
            <a:endParaRPr lang="en-US" sz="2000" dirty="0">
              <a:latin typeface="Times New Roman" panose="02020603050405020304" pitchFamily="18" charset="0"/>
              <a:cs typeface="Times New Roman" panose="02020603050405020304" pitchFamily="18" charset="0"/>
            </a:endParaRPr>
          </a:p>
        </p:txBody>
      </p:sp>
      <p:sp>
        <p:nvSpPr>
          <p:cNvPr id="9" name="Arrow: Right 8">
            <a:extLst>
              <a:ext uri="{FF2B5EF4-FFF2-40B4-BE49-F238E27FC236}">
                <a16:creationId xmlns:a16="http://schemas.microsoft.com/office/drawing/2014/main" id="{52880C71-F112-FCBF-9A73-49E9BC22A12C}"/>
              </a:ext>
            </a:extLst>
          </p:cNvPr>
          <p:cNvSpPr/>
          <p:nvPr/>
        </p:nvSpPr>
        <p:spPr>
          <a:xfrm>
            <a:off x="2513607" y="4343400"/>
            <a:ext cx="1089565" cy="870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541FDDDD-2646-1ACE-3778-B336767BB283}"/>
              </a:ext>
            </a:extLst>
          </p:cNvPr>
          <p:cNvSpPr/>
          <p:nvPr/>
        </p:nvSpPr>
        <p:spPr>
          <a:xfrm>
            <a:off x="5497287" y="4360295"/>
            <a:ext cx="1089565" cy="870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791F68C7-28F9-5D19-A100-20967C4F768D}"/>
              </a:ext>
            </a:extLst>
          </p:cNvPr>
          <p:cNvSpPr/>
          <p:nvPr/>
        </p:nvSpPr>
        <p:spPr>
          <a:xfrm>
            <a:off x="8631375" y="4447381"/>
            <a:ext cx="599711" cy="546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026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0476"/>
                                        </p:tgtEl>
                                        <p:attrNameLst>
                                          <p:attrName>style.visibility</p:attrName>
                                        </p:attrNameLst>
                                      </p:cBhvr>
                                      <p:to>
                                        <p:strVal val="visible"/>
                                      </p:to>
                                    </p:set>
                                    <p:animEffect transition="in" filter="wheel(1)">
                                      <p:cBhvr>
                                        <p:cTn id="7" dur="2000"/>
                                        <p:tgtEl>
                                          <p:spTgt spid="6047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0481"/>
                                        </p:tgtEl>
                                        <p:attrNameLst>
                                          <p:attrName>style.visibility</p:attrName>
                                        </p:attrNameLst>
                                      </p:cBhvr>
                                      <p:to>
                                        <p:strVal val="visible"/>
                                      </p:to>
                                    </p:set>
                                    <p:animEffect transition="in" filter="diamond(in)">
                                      <p:cBhvr>
                                        <p:cTn id="12" dur="500"/>
                                        <p:tgtEl>
                                          <p:spTgt spid="60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7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FF3DD3F-3A3D-18C0-F04C-29FECA186F86}"/>
              </a:ext>
            </a:extLst>
          </p:cNvPr>
          <p:cNvSpPr txBox="1"/>
          <p:nvPr/>
        </p:nvSpPr>
        <p:spPr>
          <a:xfrm>
            <a:off x="1741714" y="937068"/>
            <a:ext cx="8534400" cy="4524315"/>
          </a:xfrm>
          <a:prstGeom prst="rect">
            <a:avLst/>
          </a:prstGeom>
          <a:noFill/>
        </p:spPr>
        <p:txBody>
          <a:bodyPr wrap="square">
            <a:spAutoFit/>
          </a:bodyPr>
          <a:lstStyle/>
          <a:p>
            <a:pPr algn="just"/>
            <a:r>
              <a:rPr lang="vi-VN" sz="2400" dirty="0">
                <a:latin typeface="+mj-lt"/>
              </a:rPr>
              <a:t>4.1.2.Ý nghĩa: </a:t>
            </a:r>
            <a:endParaRPr lang="en-US" sz="2400" dirty="0">
              <a:latin typeface="+mj-lt"/>
            </a:endParaRPr>
          </a:p>
          <a:p>
            <a:pPr algn="just"/>
            <a:r>
              <a:rPr lang="en-US" sz="2400" dirty="0">
                <a:latin typeface="+mj-lt"/>
              </a:rPr>
              <a:t>	</a:t>
            </a:r>
            <a:r>
              <a:rPr lang="vi-VN" sz="2400" dirty="0">
                <a:latin typeface="+mj-lt"/>
              </a:rPr>
              <a:t>qua việc tổng hợp thống kê bước đầu thấy được các đặc trưng chung của hiện tượng số lớn. Việc tổng hợp, sắp xếp thông tin tài liệu một cách khoa học giúp cho bước phân tích và dự báo thống kê được thuận tiện và chính xác, đồng thời tạo điều kiện cho việc cung cấp và khai thác thông tin của các mục đích khác.</a:t>
            </a:r>
          </a:p>
          <a:p>
            <a:pPr algn="just"/>
            <a:r>
              <a:rPr lang="vi-VN" sz="2400" dirty="0">
                <a:latin typeface="+mj-lt"/>
              </a:rPr>
              <a:t>   4.1.3. Nhiệm vụ:  </a:t>
            </a:r>
            <a:endParaRPr lang="en-US" sz="2400" dirty="0">
              <a:latin typeface="+mj-lt"/>
            </a:endParaRPr>
          </a:p>
          <a:p>
            <a:pPr algn="just"/>
            <a:r>
              <a:rPr lang="en-US" sz="2400" dirty="0">
                <a:latin typeface="+mj-lt"/>
              </a:rPr>
              <a:t>	</a:t>
            </a:r>
            <a:r>
              <a:rPr lang="vi-VN" sz="2400" dirty="0">
                <a:latin typeface="+mj-lt"/>
              </a:rPr>
              <a:t>Nhiệm vụ cơ bản của tổng hợp thống kê là làm cho các đặc trưng riêng biệt của từng đơn vị tổng thể bước đầu chuyển thành các đặc trưng chung của toàn bộ tổng thể, làm cho các biểu hiện riêng của tiêu thức điều tra bước đầu chuyển thành các biểu hiện chung về đặc điểm của hiện tượng nghiên cứu.</a:t>
            </a:r>
          </a:p>
        </p:txBody>
      </p:sp>
    </p:spTree>
    <p:extLst>
      <p:ext uri="{BB962C8B-B14F-4D97-AF65-F5344CB8AC3E}">
        <p14:creationId xmlns:p14="http://schemas.microsoft.com/office/powerpoint/2010/main" val="596461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0E2987C-D548-311C-9A12-EBC121339AD3}"/>
              </a:ext>
            </a:extLst>
          </p:cNvPr>
          <p:cNvSpPr txBox="1"/>
          <p:nvPr/>
        </p:nvSpPr>
        <p:spPr>
          <a:xfrm>
            <a:off x="1883229" y="985644"/>
            <a:ext cx="8665028" cy="3785652"/>
          </a:xfrm>
          <a:prstGeom prst="rect">
            <a:avLst/>
          </a:prstGeom>
          <a:noFill/>
        </p:spPr>
        <p:txBody>
          <a:bodyPr wrap="square">
            <a:spAutoFit/>
          </a:bodyPr>
          <a:lstStyle/>
          <a:p>
            <a:pPr algn="just">
              <a:spcBef>
                <a:spcPts val="600"/>
              </a:spcBef>
              <a:buNone/>
            </a:pPr>
            <a:r>
              <a:rPr lang="vi-VN" sz="2000" b="1" dirty="0">
                <a:effectLst/>
                <a:latin typeface="+mj-lt"/>
                <a:ea typeface="Times New Roman" panose="02020603050405020304" pitchFamily="18" charset="0"/>
                <a:cs typeface="Times New Roman" panose="02020603050405020304" pitchFamily="18" charset="0"/>
              </a:rPr>
              <a:t>4.2. Những vấn đề chủ yếu của tổng hợp thống kê</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i="1" spc="20" dirty="0">
                <a:effectLst/>
                <a:latin typeface="+mj-lt"/>
                <a:ea typeface="Times New Roman" panose="02020603050405020304" pitchFamily="18" charset="0"/>
                <a:cs typeface="Times New Roman" panose="02020603050405020304" pitchFamily="18" charset="0"/>
              </a:rPr>
              <a:t>    4.2.1. Mục đích tổng hợp</a:t>
            </a:r>
            <a:endParaRPr lang="en-US" sz="2000" dirty="0">
              <a:effectLst/>
              <a:latin typeface="+mj-lt"/>
              <a:ea typeface="Times New Roman" panose="02020603050405020304" pitchFamily="18" charset="0"/>
              <a:cs typeface="Times New Roman" panose="02020603050405020304" pitchFamily="18" charset="0"/>
            </a:endParaRPr>
          </a:p>
          <a:p>
            <a:pPr indent="288290" algn="just">
              <a:spcBef>
                <a:spcPts val="600"/>
              </a:spcBef>
              <a:buNone/>
            </a:pPr>
            <a:r>
              <a:rPr lang="vi-VN" sz="2000" dirty="0">
                <a:effectLst/>
                <a:latin typeface="+mj-lt"/>
                <a:ea typeface="Times New Roman" panose="02020603050405020304" pitchFamily="18" charset="0"/>
                <a:cs typeface="Times New Roman" panose="02020603050405020304" pitchFamily="18" charset="0"/>
              </a:rPr>
              <a:t>Mục đích của tổng hợp thống kê là khái quát hoá những đặc trưng chung, những cơ cấu tồn tại khách quan theo các mặt của tổng thể nghiên cứu bằng các chỉ tiêu thống kê. Khi xác định mục đích của tổng hợp thống kê phải căn cứ vào mục đích yêu cầu tìm hiểu và phân tích những mặt nào của hiện tượng nghiên cứu, để nêu khái quát những chỉ tiêu cần đạt được trong tổng hợp.</a:t>
            </a:r>
            <a:endParaRPr lang="en-US" sz="2000" dirty="0">
              <a:effectLst/>
              <a:latin typeface="+mj-lt"/>
              <a:ea typeface="Times New Roman" panose="02020603050405020304" pitchFamily="18" charset="0"/>
              <a:cs typeface="Times New Roman" panose="02020603050405020304" pitchFamily="18" charset="0"/>
            </a:endParaRPr>
          </a:p>
          <a:p>
            <a:pPr indent="177800" algn="just">
              <a:spcBef>
                <a:spcPts val="600"/>
              </a:spcBef>
              <a:buNone/>
            </a:pPr>
            <a:r>
              <a:rPr lang="vi-VN" sz="2000" i="1" spc="20" dirty="0">
                <a:effectLst/>
                <a:latin typeface="+mj-lt"/>
                <a:ea typeface="Times New Roman" panose="02020603050405020304" pitchFamily="18" charset="0"/>
                <a:cs typeface="Times New Roman" panose="02020603050405020304" pitchFamily="18" charset="0"/>
              </a:rPr>
              <a:t>4.2.2. Nội dung tổng hợp</a:t>
            </a:r>
            <a:endParaRPr lang="en-US" sz="2000" dirty="0">
              <a:effectLst/>
              <a:latin typeface="+mj-lt"/>
              <a:ea typeface="Times New Roman" panose="02020603050405020304" pitchFamily="18" charset="0"/>
              <a:cs typeface="Times New Roman" panose="02020603050405020304" pitchFamily="18" charset="0"/>
            </a:endParaRPr>
          </a:p>
          <a:p>
            <a:pPr indent="288290" algn="just">
              <a:spcBef>
                <a:spcPts val="600"/>
              </a:spcBef>
              <a:buNone/>
            </a:pPr>
            <a:r>
              <a:rPr lang="vi-VN" sz="2000" dirty="0">
                <a:effectLst/>
                <a:latin typeface="+mj-lt"/>
                <a:ea typeface="Times New Roman" panose="02020603050405020304" pitchFamily="18" charset="0"/>
                <a:cs typeface="Times New Roman" panose="02020603050405020304" pitchFamily="18" charset="0"/>
              </a:rPr>
              <a:t>Nội dung tổng hợp được xác định để đáp ứng mục đích tổng hợp. Nội dung tổng hợp là danh mục các biểu hiện của những tiêu thức mà chúng được xác định trong nội dung điều tra.</a:t>
            </a:r>
            <a:endParaRPr lang="en-US" sz="200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7681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CC9369-B5CD-263D-4EF9-DC9578088D8A}"/>
              </a:ext>
            </a:extLst>
          </p:cNvPr>
          <p:cNvSpPr txBox="1"/>
          <p:nvPr/>
        </p:nvSpPr>
        <p:spPr>
          <a:xfrm>
            <a:off x="1338942" y="674638"/>
            <a:ext cx="9154886" cy="2123658"/>
          </a:xfrm>
          <a:prstGeom prst="rect">
            <a:avLst/>
          </a:prstGeom>
          <a:noFill/>
        </p:spPr>
        <p:txBody>
          <a:bodyPr wrap="square">
            <a:spAutoFit/>
          </a:bodyPr>
          <a:lstStyle/>
          <a:p>
            <a:r>
              <a:rPr lang="vi-VN" sz="2200" dirty="0">
                <a:latin typeface="+mj-lt"/>
              </a:rPr>
              <a:t> 4.2.3. Kiểm tra tài liệu dùng vào tổng hợp</a:t>
            </a:r>
          </a:p>
          <a:p>
            <a:r>
              <a:rPr lang="vi-VN" sz="2200" dirty="0">
                <a:latin typeface="+mj-lt"/>
              </a:rPr>
              <a:t>	Là một việc làm không thể thiếu, vì chất lượng kết quả tổng hợp phụ thuộc vào chất lượng tài liệu dùng vào tổng hợp.</a:t>
            </a:r>
          </a:p>
          <a:p>
            <a:r>
              <a:rPr lang="vi-VN" sz="2200" dirty="0">
                <a:latin typeface="+mj-lt"/>
              </a:rPr>
              <a:t>	Kiểm tra tài liệu đã được thực hiện trong khâu điều tra. Việc kiểm tra này được tiến hành trên nhiều mặt và kiểm tra toàn bộ, do những người trực tiếp tham gia điều tra làm.</a:t>
            </a:r>
          </a:p>
        </p:txBody>
      </p:sp>
      <p:sp>
        <p:nvSpPr>
          <p:cNvPr id="7" name="TextBox 6">
            <a:extLst>
              <a:ext uri="{FF2B5EF4-FFF2-40B4-BE49-F238E27FC236}">
                <a16:creationId xmlns:a16="http://schemas.microsoft.com/office/drawing/2014/main" id="{3726F80A-7A88-1F93-206B-C2B9838A0224}"/>
              </a:ext>
            </a:extLst>
          </p:cNvPr>
          <p:cNvSpPr txBox="1"/>
          <p:nvPr/>
        </p:nvSpPr>
        <p:spPr>
          <a:xfrm>
            <a:off x="1338943" y="2962479"/>
            <a:ext cx="9154885" cy="1446550"/>
          </a:xfrm>
          <a:prstGeom prst="rect">
            <a:avLst/>
          </a:prstGeom>
          <a:noFill/>
        </p:spPr>
        <p:txBody>
          <a:bodyPr wrap="square">
            <a:spAutoFit/>
          </a:bodyPr>
          <a:lstStyle/>
          <a:p>
            <a:r>
              <a:rPr lang="vi-VN" sz="2200" dirty="0">
                <a:latin typeface="+mj-lt"/>
              </a:rPr>
              <a:t>4.2.4. Phương pháp tổng hợp</a:t>
            </a:r>
          </a:p>
          <a:p>
            <a:r>
              <a:rPr lang="vi-VN" sz="2200" dirty="0">
                <a:latin typeface="+mj-lt"/>
              </a:rPr>
              <a:t>	Yêu cầu quan trọng nhất của tổng hợp là phải nêu lên được cơ cấu theo các mặt của tổng thể nghiên cứu. Để đáp ứng yêu cầu này, người ta sử dụng phương pháp phân tổ thống kê.</a:t>
            </a:r>
          </a:p>
        </p:txBody>
      </p:sp>
    </p:spTree>
    <p:extLst>
      <p:ext uri="{BB962C8B-B14F-4D97-AF65-F5344CB8AC3E}">
        <p14:creationId xmlns:p14="http://schemas.microsoft.com/office/powerpoint/2010/main" val="3390769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5E73EA4-7A58-82D3-5B9B-A64B98FEF436}"/>
              </a:ext>
            </a:extLst>
          </p:cNvPr>
          <p:cNvSpPr txBox="1"/>
          <p:nvPr/>
        </p:nvSpPr>
        <p:spPr>
          <a:xfrm>
            <a:off x="1349828" y="213035"/>
            <a:ext cx="6096000" cy="400110"/>
          </a:xfrm>
          <a:prstGeom prst="rect">
            <a:avLst/>
          </a:prstGeom>
          <a:noFill/>
        </p:spPr>
        <p:txBody>
          <a:bodyPr wrap="square">
            <a:spAutoFit/>
          </a:bodyPr>
          <a:lstStyle/>
          <a:p>
            <a:pPr algn="just">
              <a:spcBef>
                <a:spcPts val="600"/>
              </a:spcBef>
              <a:buNone/>
            </a:pPr>
            <a:r>
              <a:rPr lang="vi-VN" sz="2000" b="1" dirty="0">
                <a:effectLst/>
                <a:latin typeface="Times New Roman" panose="02020603050405020304" pitchFamily="18" charset="0"/>
                <a:ea typeface="Times New Roman" panose="02020603050405020304" pitchFamily="18" charset="0"/>
                <a:cs typeface="Times New Roman" panose="02020603050405020304" pitchFamily="18" charset="0"/>
              </a:rPr>
              <a:t>4.3. Một số khái niệm thường dùng trong thống kê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173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830F29-617E-138C-ABF2-4A5308AB0722}"/>
              </a:ext>
            </a:extLst>
          </p:cNvPr>
          <p:cNvSpPr txBox="1"/>
          <p:nvPr/>
        </p:nvSpPr>
        <p:spPr>
          <a:xfrm>
            <a:off x="1491342" y="904865"/>
            <a:ext cx="8556171" cy="1169551"/>
          </a:xfrm>
          <a:prstGeom prst="rect">
            <a:avLst/>
          </a:prstGeom>
          <a:noFill/>
        </p:spPr>
        <p:txBody>
          <a:bodyPr wrap="square">
            <a:spAutoFit/>
          </a:bodyPr>
          <a:lstStyle/>
          <a:p>
            <a:pPr algn="just">
              <a:spcBef>
                <a:spcPts val="600"/>
              </a:spcBef>
              <a:buNone/>
            </a:pP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5. Phân tích thống kê</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5.1. Khái niệm, ý nghĩa và nhiệm vụ của phân tích thống kê</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i="1" dirty="0">
                <a:effectLst/>
                <a:latin typeface=".VnTime" panose="020B7200000000000000" pitchFamily="34" charset="0"/>
                <a:ea typeface="Times New Roman" panose="02020603050405020304" pitchFamily="18" charset="0"/>
                <a:cs typeface="Times New Roman" panose="02020603050405020304" pitchFamily="18" charset="0"/>
              </a:rPr>
              <a:t>   5.1.1. Kh¸i niÖm</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01B48A1-9903-9E3E-83F7-145646A6B703}"/>
              </a:ext>
            </a:extLst>
          </p:cNvPr>
          <p:cNvSpPr txBox="1"/>
          <p:nvPr/>
        </p:nvSpPr>
        <p:spPr>
          <a:xfrm>
            <a:off x="1491342" y="2175355"/>
            <a:ext cx="8752115" cy="3554819"/>
          </a:xfrm>
          <a:prstGeom prst="rect">
            <a:avLst/>
          </a:prstGeom>
          <a:noFill/>
        </p:spPr>
        <p:txBody>
          <a:bodyPr wrap="square">
            <a:spAutoFit/>
          </a:bodyPr>
          <a:lstStyle/>
          <a:p>
            <a:pPr algn="just">
              <a:spcBef>
                <a:spcPts val="600"/>
              </a:spcBef>
              <a:buNone/>
            </a:pPr>
            <a:r>
              <a:rPr lang="nl-NL" sz="2000" i="1" dirty="0">
                <a:effectLst/>
                <a:latin typeface=".VnTime" panose="020B7200000000000000" pitchFamily="34" charset="0"/>
                <a:ea typeface="Times New Roman" panose="02020603050405020304" pitchFamily="18" charset="0"/>
                <a:cs typeface="Times New Roman" panose="02020603050405020304" pitchFamily="18" charset="0"/>
              </a:rPr>
              <a:t> </a:t>
            </a:r>
            <a:r>
              <a:rPr lang="nl-NL" sz="2000" i="1" dirty="0">
                <a:effectLst/>
                <a:latin typeface=".VnTimeH" panose="020B7200000000000000" pitchFamily="34" charset="0"/>
                <a:ea typeface="Times New Roman" panose="02020603050405020304" pitchFamily="18" charset="0"/>
                <a:cs typeface="Times New Roman" panose="02020603050405020304" pitchFamily="18" charset="0"/>
              </a:rPr>
              <a:t>5.1.2. ý</a:t>
            </a:r>
            <a:r>
              <a:rPr lang="nl-NL" sz="2000" i="1" dirty="0">
                <a:effectLst/>
                <a:latin typeface=".VnTime" panose="020B7200000000000000" pitchFamily="34" charset="0"/>
                <a:ea typeface="Times New Roman" panose="02020603050405020304" pitchFamily="18" charset="0"/>
                <a:cs typeface="Times New Roman" panose="02020603050405020304" pitchFamily="18" charset="0"/>
              </a:rPr>
              <a:t> nghÜa vµ nhiÖm vô</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i="1" dirty="0">
                <a:effectLst/>
                <a:latin typeface=".VnTimeH" panose="020B7200000000000000" pitchFamily="34" charset="0"/>
                <a:ea typeface="Times New Roman" panose="02020603050405020304" pitchFamily="18" charset="0"/>
                <a:cs typeface="Times New Roman" panose="02020603050405020304" pitchFamily="18" charset="0"/>
              </a:rPr>
              <a:t>ý</a:t>
            </a:r>
            <a:r>
              <a:rPr lang="nl-NL" sz="2000" i="1" dirty="0">
                <a:effectLst/>
                <a:latin typeface=".VnTime" panose="020B7200000000000000" pitchFamily="34" charset="0"/>
                <a:ea typeface="Times New Roman" panose="02020603050405020304" pitchFamily="18" charset="0"/>
                <a:cs typeface="Times New Roman" panose="02020603050405020304" pitchFamily="18" charset="0"/>
              </a:rPr>
              <a:t> nghÜa</a:t>
            </a:r>
            <a:r>
              <a:rPr lang="nl-NL" sz="2000" i="1" dirty="0">
                <a:effectLst/>
                <a:latin typeface=".VnTimeH" panose="020B7200000000000000" pitchFamily="34" charset="0"/>
                <a:ea typeface="Times New Roman" panose="02020603050405020304" pitchFamily="18" charset="0"/>
                <a:cs typeface="Times New Roman" panose="02020603050405020304" pitchFamily="18" charset="0"/>
              </a:rPr>
              <a:t>:</a:t>
            </a:r>
            <a:r>
              <a:rPr lang="nl-NL" sz="2000" i="1" spc="2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spc="20" dirty="0">
                <a:effectLst/>
                <a:latin typeface="Times New Roman" panose="02020603050405020304" pitchFamily="18" charset="0"/>
                <a:ea typeface="Times New Roman" panose="02020603050405020304" pitchFamily="18" charset="0"/>
                <a:cs typeface="Times New Roman" panose="02020603050405020304" pitchFamily="18" charset="0"/>
              </a:rPr>
              <a:t>Là giai đoạn cuối cùng của qúa trình nghiên cứu thống kê  nó biểu hiện tập trung nhất kết quả toàn bộ quá trình đó.</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spc="20" dirty="0">
                <a:effectLst/>
                <a:latin typeface="Times New Roman" panose="02020603050405020304" pitchFamily="18" charset="0"/>
                <a:ea typeface="Times New Roman" panose="02020603050405020304" pitchFamily="18" charset="0"/>
                <a:cs typeface="Times New Roman" panose="02020603050405020304" pitchFamily="18" charset="0"/>
              </a:rPr>
              <a:t>Do mục đích của quá trình nghiên cứu thống kê là đưa ra được các kết luận về hiện tượng nghiên cứu trong quá khứ và những khả năng diễn tiến của nó trong tương lai phục vụ cho công tác ra quyết định.</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spc="20" dirty="0">
                <a:effectLst/>
                <a:latin typeface="Times New Roman" panose="02020603050405020304" pitchFamily="18" charset="0"/>
                <a:ea typeface="Times New Roman" panose="02020603050405020304" pitchFamily="18" charset="0"/>
                <a:cs typeface="Times New Roman" panose="02020603050405020304" pitchFamily="18" charset="0"/>
              </a:rPr>
              <a:t>     Phân tích và dự đoán thống kê không chỉ có ý nghĩa nhận thức mà còn góp phần cải tạo hiện tượng.</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177800" algn="just">
              <a:spcBef>
                <a:spcPts val="600"/>
              </a:spcBef>
              <a:buNone/>
            </a:pPr>
            <a:r>
              <a:rPr lang="nl-NL" sz="2000" i="1" spc="20" dirty="0">
                <a:effectLst/>
                <a:latin typeface="Times New Roman" panose="02020603050405020304" pitchFamily="18" charset="0"/>
                <a:ea typeface="Times New Roman" panose="02020603050405020304" pitchFamily="18" charset="0"/>
                <a:cs typeface="Times New Roman" panose="02020603050405020304" pitchFamily="18" charset="0"/>
              </a:rPr>
              <a:t> Nhiệm vụ:</a:t>
            </a:r>
            <a:r>
              <a:rPr lang="nl-NL" sz="2000" spc="2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p>
        </p:txBody>
      </p:sp>
    </p:spTree>
    <p:extLst>
      <p:ext uri="{BB962C8B-B14F-4D97-AF65-F5344CB8AC3E}">
        <p14:creationId xmlns:p14="http://schemas.microsoft.com/office/powerpoint/2010/main" val="392414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3140A5-9FAE-ED13-6B6B-AA585C7A8ECD}"/>
              </a:ext>
            </a:extLst>
          </p:cNvPr>
          <p:cNvSpPr txBox="1"/>
          <p:nvPr/>
        </p:nvSpPr>
        <p:spPr>
          <a:xfrm>
            <a:off x="3265715" y="250763"/>
            <a:ext cx="6096000" cy="477054"/>
          </a:xfrm>
          <a:prstGeom prst="rect">
            <a:avLst/>
          </a:prstGeom>
          <a:noFill/>
        </p:spPr>
        <p:txBody>
          <a:bodyPr wrap="square">
            <a:spAutoFit/>
          </a:bodyPr>
          <a:lstStyle/>
          <a:p>
            <a:r>
              <a:rPr lang="vi-VN" sz="2500" b="1" dirty="0">
                <a:latin typeface="+mj-lt"/>
              </a:rPr>
              <a:t>CHƯƠNG 2: PHÂN TỔ THỐNG KÊ</a:t>
            </a:r>
            <a:endParaRPr lang="en-US" sz="2500" b="1" dirty="0">
              <a:latin typeface="+mj-lt"/>
            </a:endParaRPr>
          </a:p>
        </p:txBody>
      </p:sp>
      <p:sp>
        <p:nvSpPr>
          <p:cNvPr id="8" name="TextBox 7">
            <a:extLst>
              <a:ext uri="{FF2B5EF4-FFF2-40B4-BE49-F238E27FC236}">
                <a16:creationId xmlns:a16="http://schemas.microsoft.com/office/drawing/2014/main" id="{84AFD5C2-7416-4AF0-57BF-FC4545F1E8FF}"/>
              </a:ext>
            </a:extLst>
          </p:cNvPr>
          <p:cNvSpPr txBox="1"/>
          <p:nvPr/>
        </p:nvSpPr>
        <p:spPr>
          <a:xfrm>
            <a:off x="1502229" y="1044323"/>
            <a:ext cx="9144000" cy="1938992"/>
          </a:xfrm>
          <a:prstGeom prst="rect">
            <a:avLst/>
          </a:prstGeom>
          <a:noFill/>
        </p:spPr>
        <p:txBody>
          <a:bodyPr wrap="square">
            <a:spAutoFit/>
          </a:bodyPr>
          <a:lstStyle/>
          <a:p>
            <a:pPr>
              <a:spcBef>
                <a:spcPts val="600"/>
              </a:spcBef>
              <a:buNone/>
            </a:pPr>
            <a:r>
              <a:rPr lang="nl-NL" sz="2200" b="1" spc="-10" dirty="0">
                <a:effectLst/>
                <a:latin typeface="Times New Roman" panose="02020603050405020304" pitchFamily="18" charset="0"/>
                <a:ea typeface="Times New Roman" panose="02020603050405020304" pitchFamily="18" charset="0"/>
                <a:cs typeface="Times New Roman" panose="02020603050405020304" pitchFamily="18" charset="0"/>
              </a:rPr>
              <a:t>1.  Khái niệm và ý nghĩa của phân tổ thống kê</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200" b="1" dirty="0">
                <a:effectLst/>
                <a:latin typeface="Times New Roman" panose="02020603050405020304" pitchFamily="18" charset="0"/>
                <a:ea typeface="Times New Roman" panose="02020603050405020304" pitchFamily="18" charset="0"/>
                <a:cs typeface="Times New Roman" panose="02020603050405020304" pitchFamily="18" charset="0"/>
              </a:rPr>
              <a:t>1.1. Khái niệm về phân tổ thống kê</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indent="247650" algn="just">
              <a:spcBef>
                <a:spcPts val="600"/>
              </a:spcBef>
              <a:buNone/>
            </a:pPr>
            <a:r>
              <a:rPr lang="nl-NL" sz="2200" dirty="0">
                <a:effectLst/>
                <a:latin typeface=".VnTime" panose="020B7200000000000000" pitchFamily="34" charset="0"/>
                <a:ea typeface="Times New Roman" panose="02020603050405020304" pitchFamily="18" charset="0"/>
                <a:cs typeface="Times New Roman" panose="02020603050405020304" pitchFamily="18" charset="0"/>
              </a:rPr>
              <a:t>	Ph©n tæ thèng kª lµ c¨n cø  vµo mét hay mét sè c¸c tiªu thøc nµo ®ã ®Ó tiÕn hµnh ph©n chia hiÖn t­îng nghiªn cøu thµnh c¸c tæ hay c¸c tiÓu tæ cã tÝnh chÊt kh¸c nhau</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ED90F53-CE58-4746-2BBB-31F7599E1E8F}"/>
              </a:ext>
            </a:extLst>
          </p:cNvPr>
          <p:cNvSpPr txBox="1"/>
          <p:nvPr/>
        </p:nvSpPr>
        <p:spPr>
          <a:xfrm>
            <a:off x="1545772" y="2983315"/>
            <a:ext cx="9143999" cy="2800767"/>
          </a:xfrm>
          <a:prstGeom prst="rect">
            <a:avLst/>
          </a:prstGeom>
          <a:noFill/>
        </p:spPr>
        <p:txBody>
          <a:bodyPr wrap="square">
            <a:spAutoFit/>
          </a:bodyPr>
          <a:lstStyle/>
          <a:p>
            <a:r>
              <a:rPr lang="en-US" sz="2200" b="1" dirty="0">
                <a:latin typeface="Times New Roman" panose="02020603050405020304" pitchFamily="18" charset="0"/>
                <a:cs typeface="Times New Roman" panose="02020603050405020304" pitchFamily="18" charset="0"/>
              </a:rPr>
              <a:t>1.2. Ý </a:t>
            </a:r>
            <a:r>
              <a:rPr lang="en-US" sz="2200" b="1" dirty="0" err="1">
                <a:latin typeface="Times New Roman" panose="02020603050405020304" pitchFamily="18" charset="0"/>
                <a:cs typeface="Times New Roman" panose="02020603050405020304" pitchFamily="18" charset="0"/>
              </a:rPr>
              <a:t>nghĩa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của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phân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tổ</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thống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kê</a:t>
            </a:r>
            <a:endParaRPr lang="en-US" sz="2200" b="1"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Phân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dungf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đoạn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cứu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kê</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nl-NL" sz="2000" b="1" dirty="0">
                <a:latin typeface="Times New Roman" panose="02020603050405020304" pitchFamily="18" charset="0"/>
                <a:cs typeface="Times New Roman" panose="02020603050405020304" pitchFamily="18" charset="0"/>
              </a:rPr>
              <a:t>1.3. Nhiệm vụ của phân tổ thống kê</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Phân tổ thống kê phân chia các loại hình KTXH của hiện t­ượng nghiên cứu để từ đó nêu lên đặc trưng của từng loại hình. Mối quan hệ giữa các loại hình trong quá trình vận động và phát triển của hiện tượng từ đó nhận thức đư­ợc một cách đúng đắn về sự phát triển của hiện t­ượng -&gt; th­ường phân tổ theo tiêu thức thuộc tính.</a:t>
            </a:r>
            <a:endParaRPr lang="en-US" sz="2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896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C06524-CB8C-E17E-051A-AFE18489F0D2}"/>
              </a:ext>
            </a:extLst>
          </p:cNvPr>
          <p:cNvSpPr txBox="1"/>
          <p:nvPr/>
        </p:nvSpPr>
        <p:spPr>
          <a:xfrm>
            <a:off x="1458685" y="892881"/>
            <a:ext cx="9024257" cy="2169825"/>
          </a:xfrm>
          <a:prstGeom prst="rect">
            <a:avLst/>
          </a:prstGeom>
          <a:noFill/>
        </p:spPr>
        <p:txBody>
          <a:bodyPr wrap="square">
            <a:spAutoFit/>
          </a:bodyPr>
          <a:lstStyle/>
          <a:p>
            <a:pPr algn="just">
              <a:spcBef>
                <a:spcPts val="600"/>
              </a:spcBef>
              <a:buNone/>
            </a:pP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2. Các bước tiến hành phân tổ thống kê</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2.1. Lựa chọn tiêu thức phân tổ</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dirty="0">
                <a:effectLst/>
                <a:latin typeface="Times New Roman" panose="02020603050405020304" pitchFamily="18" charset="0"/>
                <a:ea typeface="Times New Roman" panose="02020603050405020304" pitchFamily="18" charset="0"/>
                <a:cs typeface="Times New Roman" panose="02020603050405020304" pitchFamily="18" charset="0"/>
              </a:rPr>
              <a:t>Lựa chọn tiêu thức phân tổ là bước đầu tiên làm cơ sở để tiến hành phân tổ. Lựa chọn tiêu thức chính xác, phù hợp với mục đích nghiên cứu thì kết quả phân tổ mới thực sự có ích cho việc phân tích đặc điểm và bản chất của hiện tượng.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dirty="0">
                <a:effectLst/>
                <a:latin typeface="Times New Roman" panose="02020603050405020304" pitchFamily="18" charset="0"/>
                <a:ea typeface="Times New Roman" panose="02020603050405020304" pitchFamily="18" charset="0"/>
                <a:cs typeface="Times New Roman" panose="02020603050405020304" pitchFamily="18" charset="0"/>
              </a:rPr>
              <a:t>2.2. Xác định số tổ cần thiết</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FD5EC06-F6C1-20F4-435E-034883BA8E1B}"/>
              </a:ext>
            </a:extLst>
          </p:cNvPr>
          <p:cNvSpPr txBox="1"/>
          <p:nvPr/>
        </p:nvSpPr>
        <p:spPr>
          <a:xfrm>
            <a:off x="1556656" y="3149792"/>
            <a:ext cx="9405258" cy="2585323"/>
          </a:xfrm>
          <a:prstGeom prst="rect">
            <a:avLst/>
          </a:prstGeom>
          <a:noFill/>
        </p:spPr>
        <p:txBody>
          <a:bodyPr wrap="square">
            <a:spAutoFit/>
          </a:bodyPr>
          <a:lstStyle/>
          <a:p>
            <a:r>
              <a:rPr lang="vi-VN" dirty="0"/>
              <a:t> Chia ra các trường hợp như sau:</a:t>
            </a:r>
          </a:p>
          <a:p>
            <a:r>
              <a:rPr lang="vi-VN" dirty="0"/>
              <a:t>- Theo tiêu thức thuộc tính: các tổ đư¬ợc hình thành thường do các đặc điểm khác nhau.</a:t>
            </a:r>
          </a:p>
          <a:p>
            <a:r>
              <a:rPr lang="vi-VN" dirty="0"/>
              <a:t>Hỏi: Có phải mỗi biểu hiện của tiêu thức thuộc tính có hình thành một tổ không?</a:t>
            </a:r>
          </a:p>
          <a:p>
            <a:r>
              <a:rPr lang="vi-VN" dirty="0"/>
              <a:t>-&gt; Không hẳn, tuỳ theo phạm vi, mục đích nghiên cứu sẽ dừng lại ở mức độ nào. </a:t>
            </a:r>
          </a:p>
          <a:p>
            <a:r>
              <a:rPr lang="vi-VN" dirty="0"/>
              <a:t>+ Trường hợp 1, tiêu thức thuộc tính có ít biểu hiện: thì cứ mỗi biểu hiện của tiêu thức sẽ thành lập một tổ. VD: giới tính, thành phần kinh tế, trình độ chuyên môn…</a:t>
            </a:r>
          </a:p>
          <a:p>
            <a:r>
              <a:rPr lang="vi-VN" dirty="0"/>
              <a:t>   + Trường hợp 2, tiêu thức thuộc tính có nhiều biểu hiện: (nghề nghiệp, sản phẩm theo công dụng,…) thì sẽ tiến hành ghép một số tổ nhỏ thành tổ lớn và phải đảm bảo yêu cầu các tổ nhỏ đ¬ược ghép phải giống nhau hoặc gần giống nhau về đặc điểm và tính chất.</a:t>
            </a:r>
            <a:endParaRPr lang="en-US" dirty="0"/>
          </a:p>
        </p:txBody>
      </p:sp>
    </p:spTree>
    <p:extLst>
      <p:ext uri="{BB962C8B-B14F-4D97-AF65-F5344CB8AC3E}">
        <p14:creationId xmlns:p14="http://schemas.microsoft.com/office/powerpoint/2010/main" val="2225420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30D259-A2C5-44E0-932B-C5BA3D1DE948}"/>
              </a:ext>
            </a:extLst>
          </p:cNvPr>
          <p:cNvSpPr txBox="1"/>
          <p:nvPr/>
        </p:nvSpPr>
        <p:spPr>
          <a:xfrm>
            <a:off x="1556657" y="953125"/>
            <a:ext cx="8915400" cy="2092881"/>
          </a:xfrm>
          <a:prstGeom prst="rect">
            <a:avLst/>
          </a:prstGeom>
          <a:noFill/>
        </p:spPr>
        <p:txBody>
          <a:bodyPr wrap="square">
            <a:spAutoFit/>
          </a:bodyPr>
          <a:lstStyle/>
          <a:p>
            <a:pPr algn="just">
              <a:spcBef>
                <a:spcPts val="600"/>
              </a:spcBef>
              <a:buNone/>
            </a:pPr>
            <a:r>
              <a:rPr lang="nl-NL" sz="2000" b="1" i="1" spc="20">
                <a:effectLst/>
                <a:latin typeface="Times New Roman" panose="02020603050405020304" pitchFamily="18" charset="0"/>
                <a:ea typeface="Times New Roman" panose="02020603050405020304" pitchFamily="18" charset="0"/>
                <a:cs typeface="Times New Roman" panose="02020603050405020304" pitchFamily="18" charset="0"/>
              </a:rPr>
              <a:t>- Theo tiêu thức số l­ượng:</a:t>
            </a:r>
            <a:r>
              <a:rPr lang="nl-NL" sz="2000" spc="2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nl-NL" sz="2000" spc="20">
                <a:effectLst/>
                <a:latin typeface="Times New Roman" panose="02020603050405020304" pitchFamily="18" charset="0"/>
                <a:ea typeface="Times New Roman" panose="02020603050405020304" pitchFamily="18" charset="0"/>
                <a:cs typeface="Times New Roman" panose="02020603050405020304" pitchFamily="18" charset="0"/>
              </a:rPr>
              <a:t>Khi phân tổ theo tiêu thức số lượng, tuỳ theo lượng biến  của tiêu thức thay đổi nhiều hay ít mà cách phân tổ được giải quyết khác nhau. Mặt khác, cũng cần chú ý đến số lượng các lượng biến nhiều hay ít mà xác định số tổ thích hợp.</a:t>
            </a:r>
            <a:endParaRPr lang="en-US" sz="200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nl-NL" sz="2000" spc="2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spc="20">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2000" b="1" i="1" spc="20">
                <a:effectLst/>
                <a:latin typeface="Times New Roman" panose="02020603050405020304" pitchFamily="18" charset="0"/>
                <a:ea typeface="Times New Roman" panose="02020603050405020304" pitchFamily="18" charset="0"/>
                <a:cs typeface="Times New Roman" panose="02020603050405020304" pitchFamily="18" charset="0"/>
              </a:rPr>
              <a:t>Tr­ường hợp 1, số l­ượng các l­ượng biến ít</a:t>
            </a:r>
            <a:r>
              <a:rPr lang="nl-NL" sz="2000" b="1" spc="20">
                <a:effectLst/>
                <a:latin typeface="Times New Roman" panose="02020603050405020304" pitchFamily="18" charset="0"/>
                <a:ea typeface="Times New Roman" panose="02020603050405020304" pitchFamily="18" charset="0"/>
                <a:cs typeface="Times New Roman" panose="02020603050405020304" pitchFamily="18" charset="0"/>
              </a:rPr>
              <a:t>:</a:t>
            </a:r>
            <a:r>
              <a:rPr lang="nl-NL" sz="2000" spc="20">
                <a:effectLst/>
                <a:latin typeface="Times New Roman" panose="02020603050405020304" pitchFamily="18" charset="0"/>
                <a:ea typeface="Times New Roman" panose="02020603050405020304" pitchFamily="18" charset="0"/>
                <a:cs typeface="Times New Roman" panose="02020603050405020304" pitchFamily="18" charset="0"/>
              </a:rPr>
              <a:t> mỗi l­ượng biến có thể hình thành nên một tổ.</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735DDBF-D40C-15E6-EE84-FF14FFD7DB20}"/>
              </a:ext>
            </a:extLst>
          </p:cNvPr>
          <p:cNvSpPr txBox="1"/>
          <p:nvPr/>
        </p:nvSpPr>
        <p:spPr>
          <a:xfrm>
            <a:off x="1556656" y="3046006"/>
            <a:ext cx="8915399" cy="2554545"/>
          </a:xfrm>
          <a:prstGeom prst="rect">
            <a:avLst/>
          </a:prstGeom>
          <a:noFill/>
        </p:spPr>
        <p:txBody>
          <a:bodyPr wrap="square">
            <a:spAutoFit/>
          </a:bodyPr>
          <a:lstStyle/>
          <a:p>
            <a:r>
              <a:rPr lang="vi-VN" sz="2000" dirty="0">
                <a:latin typeface="+mj-lt"/>
              </a:rPr>
              <a:t>+ Trường hợp 2, các lượng biến nhiều: phải chú ý đến quan hệ lượng chất xem lượng biến tích luỹ đến một mức độ nào đó thì chất mới thay đổi và làm nảy sinh một tổ mới. Trong trường hợp này mỗi tổ sẽ bao gồm một phạm vi lượng biến với 2 giới hạn:</a:t>
            </a:r>
          </a:p>
          <a:p>
            <a:r>
              <a:rPr lang="vi-VN" sz="2000" dirty="0">
                <a:latin typeface="+mj-lt"/>
              </a:rPr>
              <a:t>Giới hạn dưới:	là lượng biến nhỏ nhất để hình thành tổ đó.</a:t>
            </a:r>
          </a:p>
          <a:p>
            <a:r>
              <a:rPr lang="vi-VN" sz="2000" dirty="0">
                <a:latin typeface="+mj-lt"/>
              </a:rPr>
              <a:t>Giới hạn trên:	là lượng biến lớn nhất mà nếu quá nó thì chất đổi dẫn đến hình thành một tổ mới.</a:t>
            </a:r>
          </a:p>
          <a:p>
            <a:r>
              <a:rPr lang="en-US" sz="2000" dirty="0">
                <a:latin typeface="+mj-lt"/>
              </a:rPr>
              <a:t>                 </a:t>
            </a:r>
            <a:r>
              <a:rPr lang="vi-VN" sz="2000" dirty="0">
                <a:latin typeface="+mj-lt"/>
              </a:rPr>
              <a:t>Chênh lệch giữa giới hạn trên và giới hạn dưới là khoảng cách tổ.</a:t>
            </a:r>
          </a:p>
        </p:txBody>
      </p:sp>
    </p:spTree>
    <p:extLst>
      <p:ext uri="{BB962C8B-B14F-4D97-AF65-F5344CB8AC3E}">
        <p14:creationId xmlns:p14="http://schemas.microsoft.com/office/powerpoint/2010/main" val="2824944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CB28A7-99A8-E953-06AA-D662EE65A356}"/>
              </a:ext>
            </a:extLst>
          </p:cNvPr>
          <p:cNvSpPr txBox="1"/>
          <p:nvPr/>
        </p:nvSpPr>
        <p:spPr>
          <a:xfrm>
            <a:off x="1730827" y="926850"/>
            <a:ext cx="8763001" cy="923330"/>
          </a:xfrm>
          <a:prstGeom prst="rect">
            <a:avLst/>
          </a:prstGeom>
          <a:noFill/>
        </p:spPr>
        <p:txBody>
          <a:bodyPr wrap="square">
            <a:spAutoFit/>
          </a:bodyPr>
          <a:lstStyle/>
          <a:p>
            <a:r>
              <a:rPr lang="vi-VN" dirty="0"/>
              <a:t> + Trường hợp 3, phân tổ có khoảng cách bằng nhau và không bằng nhau:</a:t>
            </a:r>
          </a:p>
          <a:p>
            <a:r>
              <a:rPr lang="vi-VN" dirty="0"/>
              <a:t>*Phân tổ có khoảng cách tổ bằng nhau: đối với hiện tượng biến thiên tương đối đồng nhất, việc xác định khoảng cách tổ nh¬ư sau:</a:t>
            </a:r>
            <a:endParaRPr lang="en-US" dirty="0"/>
          </a:p>
        </p:txBody>
      </p:sp>
      <p:pic>
        <p:nvPicPr>
          <p:cNvPr id="7" name="Picture 6">
            <a:extLst>
              <a:ext uri="{FF2B5EF4-FFF2-40B4-BE49-F238E27FC236}">
                <a16:creationId xmlns:a16="http://schemas.microsoft.com/office/drawing/2014/main" id="{52105684-95A1-A63B-8DE2-3B5120D00168}"/>
              </a:ext>
            </a:extLst>
          </p:cNvPr>
          <p:cNvPicPr>
            <a:picLocks noChangeAspect="1"/>
          </p:cNvPicPr>
          <p:nvPr/>
        </p:nvPicPr>
        <p:blipFill>
          <a:blip r:embed="rId2"/>
          <a:stretch>
            <a:fillRect/>
          </a:stretch>
        </p:blipFill>
        <p:spPr>
          <a:xfrm>
            <a:off x="2775858" y="1850180"/>
            <a:ext cx="7675482" cy="1837944"/>
          </a:xfrm>
          <a:prstGeom prst="rect">
            <a:avLst/>
          </a:prstGeom>
        </p:spPr>
      </p:pic>
      <p:pic>
        <p:nvPicPr>
          <p:cNvPr id="9" name="Picture 8">
            <a:extLst>
              <a:ext uri="{FF2B5EF4-FFF2-40B4-BE49-F238E27FC236}">
                <a16:creationId xmlns:a16="http://schemas.microsoft.com/office/drawing/2014/main" id="{DCA8E205-D3CD-AA84-76A4-6CC0307153E8}"/>
              </a:ext>
            </a:extLst>
          </p:cNvPr>
          <p:cNvPicPr>
            <a:picLocks noChangeAspect="1"/>
          </p:cNvPicPr>
          <p:nvPr/>
        </p:nvPicPr>
        <p:blipFill>
          <a:blip r:embed="rId3"/>
          <a:stretch>
            <a:fillRect/>
          </a:stretch>
        </p:blipFill>
        <p:spPr>
          <a:xfrm>
            <a:off x="2870346" y="3865782"/>
            <a:ext cx="5754624" cy="869503"/>
          </a:xfrm>
          <a:prstGeom prst="rect">
            <a:avLst/>
          </a:prstGeom>
        </p:spPr>
      </p:pic>
    </p:spTree>
    <p:extLst>
      <p:ext uri="{BB962C8B-B14F-4D97-AF65-F5344CB8AC3E}">
        <p14:creationId xmlns:p14="http://schemas.microsoft.com/office/powerpoint/2010/main" val="3871981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89EDC5-5F1A-1BD3-516A-B892D5C52715}"/>
              </a:ext>
            </a:extLst>
          </p:cNvPr>
          <p:cNvPicPr>
            <a:picLocks noChangeAspect="1"/>
          </p:cNvPicPr>
          <p:nvPr/>
        </p:nvPicPr>
        <p:blipFill>
          <a:blip r:embed="rId2"/>
          <a:stretch>
            <a:fillRect/>
          </a:stretch>
        </p:blipFill>
        <p:spPr>
          <a:xfrm>
            <a:off x="823831" y="494101"/>
            <a:ext cx="8071560" cy="1759241"/>
          </a:xfrm>
          <a:prstGeom prst="rect">
            <a:avLst/>
          </a:prstGeom>
        </p:spPr>
      </p:pic>
      <p:pic>
        <p:nvPicPr>
          <p:cNvPr id="7" name="Picture 6">
            <a:extLst>
              <a:ext uri="{FF2B5EF4-FFF2-40B4-BE49-F238E27FC236}">
                <a16:creationId xmlns:a16="http://schemas.microsoft.com/office/drawing/2014/main" id="{73CBD7C6-31D0-1156-6EE7-40082D2D91DF}"/>
              </a:ext>
            </a:extLst>
          </p:cNvPr>
          <p:cNvPicPr>
            <a:picLocks noChangeAspect="1"/>
          </p:cNvPicPr>
          <p:nvPr/>
        </p:nvPicPr>
        <p:blipFill>
          <a:blip r:embed="rId3"/>
          <a:stretch>
            <a:fillRect/>
          </a:stretch>
        </p:blipFill>
        <p:spPr>
          <a:xfrm>
            <a:off x="1198517" y="2749621"/>
            <a:ext cx="9665426" cy="3903633"/>
          </a:xfrm>
          <a:prstGeom prst="rect">
            <a:avLst/>
          </a:prstGeom>
        </p:spPr>
      </p:pic>
    </p:spTree>
    <p:extLst>
      <p:ext uri="{BB962C8B-B14F-4D97-AF65-F5344CB8AC3E}">
        <p14:creationId xmlns:p14="http://schemas.microsoft.com/office/powerpoint/2010/main" val="88963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5">
            <a:extLst>
              <a:ext uri="{FF2B5EF4-FFF2-40B4-BE49-F238E27FC236}">
                <a16:creationId xmlns:a16="http://schemas.microsoft.com/office/drawing/2014/main" id="{F2E3FD5D-C38E-9809-3B6D-5B5D98932182}"/>
              </a:ext>
            </a:extLst>
          </p:cNvPr>
          <p:cNvGrpSpPr/>
          <p:nvPr/>
        </p:nvGrpSpPr>
        <p:grpSpPr>
          <a:xfrm>
            <a:off x="522514" y="536806"/>
            <a:ext cx="11288486" cy="1688801"/>
            <a:chOff x="204" y="1298"/>
            <a:chExt cx="5374" cy="940"/>
          </a:xfrm>
        </p:grpSpPr>
        <p:grpSp>
          <p:nvGrpSpPr>
            <p:cNvPr id="7" name="Group 42">
              <a:extLst>
                <a:ext uri="{FF2B5EF4-FFF2-40B4-BE49-F238E27FC236}">
                  <a16:creationId xmlns:a16="http://schemas.microsoft.com/office/drawing/2014/main" id="{E135163C-DA1C-99CD-F1A8-32A0C37C92BA}"/>
                </a:ext>
              </a:extLst>
            </p:cNvPr>
            <p:cNvGrpSpPr/>
            <p:nvPr/>
          </p:nvGrpSpPr>
          <p:grpSpPr>
            <a:xfrm>
              <a:off x="204" y="1298"/>
              <a:ext cx="5374" cy="878"/>
              <a:chOff x="1383" y="1207"/>
              <a:chExt cx="4082" cy="1180"/>
            </a:xfrm>
          </p:grpSpPr>
          <p:sp>
            <p:nvSpPr>
              <p:cNvPr id="9" name="AutoShape 35">
                <a:extLst>
                  <a:ext uri="{FF2B5EF4-FFF2-40B4-BE49-F238E27FC236}">
                    <a16:creationId xmlns:a16="http://schemas.microsoft.com/office/drawing/2014/main" id="{253FE3BD-A19F-290E-EC0C-6028A36FE0B2}"/>
                  </a:ext>
                </a:extLst>
              </p:cNvPr>
              <p:cNvSpPr/>
              <p:nvPr/>
            </p:nvSpPr>
            <p:spPr>
              <a:xfrm>
                <a:off x="1383" y="1207"/>
                <a:ext cx="4082" cy="1180"/>
              </a:xfrm>
              <a:prstGeom prst="roundRect">
                <a:avLst>
                  <a:gd name="adj" fmla="val 10889"/>
                </a:avLst>
              </a:prstGeom>
              <a:gradFill rotWithShape="1">
                <a:gsLst>
                  <a:gs pos="0">
                    <a:srgbClr val="EEEEEE"/>
                  </a:gs>
                  <a:gs pos="100000">
                    <a:srgbClr val="DDDDDD"/>
                  </a:gs>
                </a:gsLst>
                <a:lin ang="2700000" scaled="1"/>
                <a:tileRect/>
              </a:gradFill>
              <a:ln w="38100" cap="flat" cmpd="sng">
                <a:solidFill>
                  <a:srgbClr val="FFFFFF"/>
                </a:solidFill>
                <a:prstDash val="solid"/>
                <a:headEnd type="none" w="med" len="med"/>
                <a:tailEnd type="none" w="med" len="med"/>
              </a:ln>
              <a:effectLst>
                <a:outerShdw dist="135003" dir="2928844" algn="ctr" rotWithShape="0">
                  <a:srgbClr val="000000">
                    <a:alpha val="50000"/>
                  </a:srgbClr>
                </a:outerShdw>
              </a:effectLst>
            </p:spPr>
            <p:txBody>
              <a:bodyPr wrap="none" anchor="ctr" anchorCtr="0"/>
              <a:lstStyle/>
              <a:p>
                <a:pPr fontAlgn="base">
                  <a:spcBef>
                    <a:spcPct val="0"/>
                  </a:spcBef>
                  <a:spcAft>
                    <a:spcPct val="0"/>
                  </a:spcAft>
                </a:pPr>
                <a:endParaRPr lang="en-US" altLang="en-US" sz="3200" dirty="0">
                  <a:solidFill>
                    <a:prstClr val="black"/>
                  </a:solidFill>
                  <a:latin typeface=".VnTime" panose="020B7200000000000000" pitchFamily="34" charset="0"/>
                </a:endParaRPr>
              </a:p>
            </p:txBody>
          </p:sp>
          <p:sp>
            <p:nvSpPr>
              <p:cNvPr id="10" name="AutoShape 36">
                <a:extLst>
                  <a:ext uri="{FF2B5EF4-FFF2-40B4-BE49-F238E27FC236}">
                    <a16:creationId xmlns:a16="http://schemas.microsoft.com/office/drawing/2014/main" id="{15E3B1F6-6098-E0A1-DA41-9AD6AF04CBD9}"/>
                  </a:ext>
                </a:extLst>
              </p:cNvPr>
              <p:cNvSpPr/>
              <p:nvPr/>
            </p:nvSpPr>
            <p:spPr>
              <a:xfrm>
                <a:off x="1452" y="1289"/>
                <a:ext cx="3992" cy="968"/>
              </a:xfrm>
              <a:prstGeom prst="roundRect">
                <a:avLst>
                  <a:gd name="adj" fmla="val 11921"/>
                </a:avLst>
              </a:prstGeom>
              <a:gradFill rotWithShape="1">
                <a:gsLst>
                  <a:gs pos="0">
                    <a:srgbClr val="0066CC"/>
                  </a:gs>
                  <a:gs pos="100000">
                    <a:srgbClr val="00478E"/>
                  </a:gs>
                </a:gsLst>
                <a:lin ang="5400000" scaled="1"/>
                <a:tileRect/>
              </a:gradFill>
              <a:ln w="38100" cap="flat" cmpd="sng">
                <a:solidFill>
                  <a:schemeClr val="tx1"/>
                </a:solidFill>
                <a:prstDash val="solid"/>
                <a:headEnd type="none" w="med" len="med"/>
                <a:tailEnd type="none" w="med" len="med"/>
              </a:ln>
            </p:spPr>
            <p:txBody>
              <a:bodyPr wrap="none" anchor="ctr" anchorCtr="0"/>
              <a:lstStyle/>
              <a:p>
                <a:pPr fontAlgn="base">
                  <a:spcBef>
                    <a:spcPct val="0"/>
                  </a:spcBef>
                  <a:spcAft>
                    <a:spcPct val="0"/>
                  </a:spcAft>
                </a:pPr>
                <a:endParaRPr lang="en-US" altLang="en-US" sz="3200" dirty="0">
                  <a:solidFill>
                    <a:prstClr val="black"/>
                  </a:solidFill>
                  <a:latin typeface=".VnTime" panose="020B7200000000000000" pitchFamily="34" charset="0"/>
                </a:endParaRPr>
              </a:p>
            </p:txBody>
          </p:sp>
        </p:grpSp>
        <p:sp>
          <p:nvSpPr>
            <p:cNvPr id="8" name="Text Box 64">
              <a:extLst>
                <a:ext uri="{FF2B5EF4-FFF2-40B4-BE49-F238E27FC236}">
                  <a16:creationId xmlns:a16="http://schemas.microsoft.com/office/drawing/2014/main" id="{EA2FB74B-77E3-2C04-8D3D-07B56D18031F}"/>
                </a:ext>
              </a:extLst>
            </p:cNvPr>
            <p:cNvSpPr txBox="1"/>
            <p:nvPr/>
          </p:nvSpPr>
          <p:spPr>
            <a:xfrm>
              <a:off x="416" y="1501"/>
              <a:ext cx="4762" cy="737"/>
            </a:xfrm>
            <a:prstGeom prst="rect">
              <a:avLst/>
            </a:prstGeom>
            <a:noFill/>
            <a:ln w="9525">
              <a:noFill/>
            </a:ln>
          </p:spPr>
          <p:txBody>
            <a:bodyPr>
              <a:spAutoFit/>
            </a:bodyPr>
            <a:lstStyle/>
            <a:p>
              <a:r>
                <a:rPr lang="vi-VN" sz="2500" dirty="0">
                  <a:solidFill>
                    <a:schemeClr val="bg1"/>
                  </a:solidFill>
                  <a:latin typeface="+mj-lt"/>
                </a:rPr>
                <a:t>2. Đối tượng nghiên cứu của thống kê học</a:t>
              </a:r>
            </a:p>
            <a:p>
              <a:r>
                <a:rPr lang="vi-VN" sz="2500" dirty="0">
                  <a:solidFill>
                    <a:schemeClr val="bg1"/>
                  </a:solidFill>
                  <a:latin typeface="+mj-lt"/>
                </a:rPr>
                <a:t>  2.1. Khái niệm thống kê học.</a:t>
              </a:r>
            </a:p>
            <a:p>
              <a:endParaRPr lang="en-US" sz="3000" dirty="0">
                <a:solidFill>
                  <a:schemeClr val="bg1"/>
                </a:solidFill>
                <a:latin typeface="+mj-lt"/>
              </a:endParaRPr>
            </a:p>
          </p:txBody>
        </p:sp>
      </p:grpSp>
      <p:sp>
        <p:nvSpPr>
          <p:cNvPr id="17" name="TextBox 16">
            <a:extLst>
              <a:ext uri="{FF2B5EF4-FFF2-40B4-BE49-F238E27FC236}">
                <a16:creationId xmlns:a16="http://schemas.microsoft.com/office/drawing/2014/main" id="{F9A80FD6-DCAF-2A2D-9406-C4612D2D7977}"/>
              </a:ext>
            </a:extLst>
          </p:cNvPr>
          <p:cNvSpPr txBox="1"/>
          <p:nvPr/>
        </p:nvSpPr>
        <p:spPr>
          <a:xfrm>
            <a:off x="967836" y="2551184"/>
            <a:ext cx="10785090" cy="1569660"/>
          </a:xfrm>
          <a:prstGeom prst="rect">
            <a:avLst/>
          </a:prstGeom>
          <a:noFill/>
        </p:spPr>
        <p:txBody>
          <a:bodyPr wrap="square">
            <a:spAutoFit/>
          </a:bodyPr>
          <a:lstStyle/>
          <a:p>
            <a:pPr indent="288290" algn="just">
              <a:spcBef>
                <a:spcPts val="600"/>
              </a:spcBef>
              <a:buNone/>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Như vậy có thể hiểu: </a:t>
            </a:r>
            <a:r>
              <a:rPr lang="vi-VN" sz="2400" i="1" dirty="0">
                <a:effectLst/>
                <a:latin typeface="Times New Roman" panose="02020603050405020304" pitchFamily="18" charset="0"/>
                <a:ea typeface="Times New Roman" panose="02020603050405020304" pitchFamily="18" charset="0"/>
                <a:cs typeface="Times New Roman" panose="02020603050405020304" pitchFamily="18" charset="0"/>
              </a:rPr>
              <a:t>Thống kê học là một môn khoa học độc lập nghiên cứu hệ thống các </a:t>
            </a:r>
            <a:r>
              <a:rPr lang="vi-VN" sz="24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phương pháp thu thập,  xử lý và phân tích</a:t>
            </a:r>
            <a:r>
              <a:rPr lang="vi-VN" sz="2400" i="1" dirty="0">
                <a:effectLst/>
                <a:latin typeface="Times New Roman" panose="02020603050405020304" pitchFamily="18" charset="0"/>
                <a:ea typeface="Times New Roman" panose="02020603050405020304" pitchFamily="18" charset="0"/>
                <a:cs typeface="Times New Roman" panose="02020603050405020304" pitchFamily="18" charset="0"/>
              </a:rPr>
              <a:t> các con số của hiện tượng số lớn để tìm ra bản chất và tính quy luật vốn có của chúng trong điều kiện về thời gian và không gian cụ thể.</a:t>
            </a:r>
            <a:endParaRPr lang="en-US" sz="24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4A0FEC0E-6436-7FE6-320F-910FA4C3C9E9}"/>
              </a:ext>
            </a:extLst>
          </p:cNvPr>
          <p:cNvSpPr txBox="1"/>
          <p:nvPr/>
        </p:nvSpPr>
        <p:spPr>
          <a:xfrm>
            <a:off x="967836" y="4648591"/>
            <a:ext cx="6096000" cy="477054"/>
          </a:xfrm>
          <a:prstGeom prst="rect">
            <a:avLst/>
          </a:prstGeom>
          <a:noFill/>
        </p:spPr>
        <p:txBody>
          <a:bodyPr wrap="square">
            <a:spAutoFit/>
          </a:bodyPr>
          <a:lstStyle/>
          <a:p>
            <a:r>
              <a:rPr lang="vi-VN" sz="2500" dirty="0">
                <a:latin typeface="+mj-lt"/>
              </a:rPr>
              <a:t>2.2. Đối tượng nghiên cứu của thống kê học</a:t>
            </a:r>
            <a:endParaRPr lang="en-US" sz="2500" dirty="0">
              <a:latin typeface="+mj-lt"/>
            </a:endParaRPr>
          </a:p>
        </p:txBody>
      </p:sp>
    </p:spTree>
    <p:extLst>
      <p:ext uri="{BB962C8B-B14F-4D97-AF65-F5344CB8AC3E}">
        <p14:creationId xmlns:p14="http://schemas.microsoft.com/office/powerpoint/2010/main" val="90177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27420F-56BC-F735-DBD0-1C9237DB2E9F}"/>
              </a:ext>
            </a:extLst>
          </p:cNvPr>
          <p:cNvSpPr txBox="1"/>
          <p:nvPr/>
        </p:nvSpPr>
        <p:spPr>
          <a:xfrm>
            <a:off x="1480457" y="1001876"/>
            <a:ext cx="6096000" cy="430887"/>
          </a:xfrm>
          <a:prstGeom prst="rect">
            <a:avLst/>
          </a:prstGeom>
          <a:noFill/>
        </p:spPr>
        <p:txBody>
          <a:bodyPr wrap="square">
            <a:spAutoFit/>
          </a:bodyPr>
          <a:lstStyle/>
          <a:p>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Phân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tổ</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có</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khoảng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cách</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tổ</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không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bằng</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nhau</a:t>
            </a:r>
            <a:r>
              <a:rPr lang="en-US" sz="2200" b="1" dirty="0">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625C1F04-6ED7-D429-9B6C-F9C75F2E0F86}"/>
              </a:ext>
            </a:extLst>
          </p:cNvPr>
          <p:cNvSpPr txBox="1"/>
          <p:nvPr/>
        </p:nvSpPr>
        <p:spPr>
          <a:xfrm>
            <a:off x="1621970" y="1576979"/>
            <a:ext cx="9133115" cy="1107996"/>
          </a:xfrm>
          <a:prstGeom prst="rect">
            <a:avLst/>
          </a:prstGeom>
          <a:noFill/>
        </p:spPr>
        <p:txBody>
          <a:bodyPr wrap="square">
            <a:spAutoFit/>
          </a:bodyPr>
          <a:lstStyle/>
          <a:p>
            <a:r>
              <a:rPr lang="vi-VN" sz="2200" b="1" dirty="0">
                <a:latin typeface="+mj-lt"/>
              </a:rPr>
              <a:t>* Phân tổ mở:  </a:t>
            </a:r>
            <a:r>
              <a:rPr lang="vi-VN" sz="2200" dirty="0">
                <a:latin typeface="+mj-lt"/>
              </a:rPr>
              <a:t>là tổ đầu tiên không có giới hạn dưới và tổ cuối cùng không có giới hạn trên. Việc xác định khoảng cách tổ cho tổ mở ta phải lấy khoảng cách tổ của tổ gần nhất làm khoảng cách tổ cho tổ mở.</a:t>
            </a:r>
            <a:endParaRPr lang="en-US" sz="2200" dirty="0">
              <a:latin typeface="+mj-lt"/>
            </a:endParaRPr>
          </a:p>
        </p:txBody>
      </p:sp>
      <p:sp>
        <p:nvSpPr>
          <p:cNvPr id="9" name="TextBox 8">
            <a:extLst>
              <a:ext uri="{FF2B5EF4-FFF2-40B4-BE49-F238E27FC236}">
                <a16:creationId xmlns:a16="http://schemas.microsoft.com/office/drawing/2014/main" id="{9E2DDE08-A56D-2931-A7C7-C164B4AA1ED3}"/>
              </a:ext>
            </a:extLst>
          </p:cNvPr>
          <p:cNvSpPr txBox="1"/>
          <p:nvPr/>
        </p:nvSpPr>
        <p:spPr>
          <a:xfrm>
            <a:off x="1621969" y="2803623"/>
            <a:ext cx="9024259" cy="1446550"/>
          </a:xfrm>
          <a:prstGeom prst="rect">
            <a:avLst/>
          </a:prstGeom>
          <a:noFill/>
        </p:spPr>
        <p:txBody>
          <a:bodyPr wrap="square">
            <a:spAutoFit/>
          </a:bodyPr>
          <a:lstStyle/>
          <a:p>
            <a:r>
              <a:rPr lang="vi-VN" sz="2200" b="1" dirty="0">
                <a:latin typeface="+mj-lt"/>
              </a:rPr>
              <a:t>*Phân tổ theo sự biểu hiện mối liên hệ</a:t>
            </a:r>
            <a:r>
              <a:rPr lang="vi-VN" sz="2200" dirty="0">
                <a:latin typeface="+mj-lt"/>
              </a:rPr>
              <a:t>: Là phân tổ nhằm biểu hiện mối liên hệ giữa các tiêu thức nghiên cứu bao gồm tiêu thức nguyên nhân (tiêu thức gây ảnh hưởng) và tiêu thức kết quả (tiêu thức bị ảnh hưởng). Trong trường hợp này phân tổ chia ra làm hai loại:</a:t>
            </a:r>
            <a:endParaRPr lang="en-US" sz="2200" dirty="0">
              <a:latin typeface="+mj-lt"/>
            </a:endParaRPr>
          </a:p>
        </p:txBody>
      </p:sp>
    </p:spTree>
    <p:extLst>
      <p:ext uri="{BB962C8B-B14F-4D97-AF65-F5344CB8AC3E}">
        <p14:creationId xmlns:p14="http://schemas.microsoft.com/office/powerpoint/2010/main" val="1344953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7BCFF3-DAC8-1C82-5499-F5013574353F}"/>
              </a:ext>
            </a:extLst>
          </p:cNvPr>
          <p:cNvSpPr txBox="1"/>
          <p:nvPr/>
        </p:nvSpPr>
        <p:spPr>
          <a:xfrm>
            <a:off x="1382485" y="794380"/>
            <a:ext cx="9318171" cy="1938992"/>
          </a:xfrm>
          <a:prstGeom prst="rect">
            <a:avLst/>
          </a:prstGeom>
          <a:noFill/>
        </p:spPr>
        <p:txBody>
          <a:bodyPr wrap="square">
            <a:spAutoFit/>
          </a:bodyPr>
          <a:lstStyle/>
          <a:p>
            <a:r>
              <a:rPr lang="vi-VN" sz="2000" dirty="0">
                <a:latin typeface="+mj-lt"/>
              </a:rPr>
              <a:t>+ Phân tổ giản đơn: chọn tiêu thức thứ nhất là tiêu thức nguyên nhân và tiêu thức thứ hai là tiêu thức kết quả.</a:t>
            </a:r>
          </a:p>
          <a:p>
            <a:r>
              <a:rPr lang="vi-VN" sz="2000" dirty="0">
                <a:latin typeface="+mj-lt"/>
              </a:rPr>
              <a:t>VD: MLH giữa trình độ đào tạo nghề của những công nhân dệt có cùng công việc, số năm kinh nghiệm với NSLĐ.</a:t>
            </a:r>
          </a:p>
          <a:p>
            <a:r>
              <a:rPr lang="vi-VN" sz="2000" dirty="0">
                <a:latin typeface="+mj-lt"/>
              </a:rPr>
              <a:t>+ Phân tổ kết hợp (theo nhiều tiêu thức): thông thường số tiêu thức £ 3. với ví dụ trên nhưng số năm kinh nghiệm của công nhân khác nhau</a:t>
            </a:r>
          </a:p>
        </p:txBody>
      </p:sp>
    </p:spTree>
    <p:extLst>
      <p:ext uri="{BB962C8B-B14F-4D97-AF65-F5344CB8AC3E}">
        <p14:creationId xmlns:p14="http://schemas.microsoft.com/office/powerpoint/2010/main" val="534528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9B56653-2F59-59ED-65C4-DB06C96B7F26}"/>
              </a:ext>
            </a:extLst>
          </p:cNvPr>
          <p:cNvSpPr txBox="1"/>
          <p:nvPr/>
        </p:nvSpPr>
        <p:spPr>
          <a:xfrm>
            <a:off x="1023257" y="485177"/>
            <a:ext cx="9601199"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CHƯƠNG 3: CÁC MỨC ĐỘ CỦA HIỆN TƯỢNG KINH TẾ - XÃ HỘI</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A02A7FE-9138-B1ED-0974-E8564826B588}"/>
              </a:ext>
            </a:extLst>
          </p:cNvPr>
          <p:cNvSpPr txBox="1"/>
          <p:nvPr/>
        </p:nvSpPr>
        <p:spPr>
          <a:xfrm>
            <a:off x="1415143" y="1365800"/>
            <a:ext cx="9361714" cy="449353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 Chỉ tiêu tổng hợp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1.1.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1.1.1 Khái niệm và ý nghĩa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Khái niệm: Số tuyệt đối trong thống kê là một loại chỉ tiêu biểu hiện quy mô khối lượng của hiện tượng kinh tế – xã hội trong điều kiện về thời gian và không gian cụ thể.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Ví dụ: Doanh thu doanh nghiệp X năm 2012 là 21 tỷ đồng...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Ý nghĩa: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Số tuyệt đối chính xác là sự thật khách quan có sức thuyết phục nhất.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Là căn cứ tin cậy của phân tích và đánh giá tình hình thực hiện kế hoạch, xây dựng kế hoạch mới trong phát triển kinh tế.</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Là căn cứ của phân tích thống kê và tính toán các chỉ tiêu khác có liên quan số tương đối, số bình quân trong thống kê.</a:t>
            </a:r>
            <a:r>
              <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rPr>
              <a:t>\</a:t>
            </a:r>
            <a:endPar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120703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02AF4C-78F8-37A4-8CA7-C99B8E4D008C}"/>
              </a:ext>
            </a:extLst>
          </p:cNvPr>
          <p:cNvSpPr txBox="1"/>
          <p:nvPr/>
        </p:nvSpPr>
        <p:spPr>
          <a:xfrm>
            <a:off x="1088572" y="1360438"/>
            <a:ext cx="8371114" cy="280076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1.1.2 Các loại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tuyệt đối thời kỳ: phản ánh quy mô khối lượng của hiện tượng trong một thời gian dài nhất định.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Đặc điểm: có sự tích luỹ về lượng qua thời gian, thời kỳ càng dài thì trị số của chỉ tiêu càng lớn.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Ví dụ: doanh thu theo quý....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tuyệt đối thời điểm: Phản ánh quy mô khối lượng của hiện tượng tại một thời điểm nhất định.</a:t>
            </a:r>
          </a:p>
        </p:txBody>
      </p:sp>
      <p:sp>
        <p:nvSpPr>
          <p:cNvPr id="7" name="TextBox 6">
            <a:extLst>
              <a:ext uri="{FF2B5EF4-FFF2-40B4-BE49-F238E27FC236}">
                <a16:creationId xmlns:a16="http://schemas.microsoft.com/office/drawing/2014/main" id="{7A6607AA-C771-EDEE-A347-8D690E90DDCF}"/>
              </a:ext>
            </a:extLst>
          </p:cNvPr>
          <p:cNvSpPr txBox="1"/>
          <p:nvPr/>
        </p:nvSpPr>
        <p:spPr>
          <a:xfrm>
            <a:off x="2226128" y="4245153"/>
            <a:ext cx="7462157" cy="24622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1.1.3. Đơn vị tính của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Đơn vị tính tự nhiên: là đơn vị phù hợp với đặc điểm vật lý của hiện tượng, có thể tính theo chiều dài m, km, hải lý....hay theo đơn vị diện tích như m2 ha..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Đơn vị tính lao động: ngày - công. giờ công.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Đơn vị tính tiền tệ : tuỳ theo quy định của mỗi quốc gia khác nhau mà có đơn vị tính khác nhau như VND, USD....</a:t>
            </a:r>
          </a:p>
        </p:txBody>
      </p:sp>
    </p:spTree>
    <p:extLst>
      <p:ext uri="{BB962C8B-B14F-4D97-AF65-F5344CB8AC3E}">
        <p14:creationId xmlns:p14="http://schemas.microsoft.com/office/powerpoint/2010/main" val="2135771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53B0C0-DB3E-669D-72BB-B3A071AA2727}"/>
              </a:ext>
            </a:extLst>
          </p:cNvPr>
          <p:cNvSpPr txBox="1"/>
          <p:nvPr/>
        </p:nvSpPr>
        <p:spPr>
          <a:xfrm>
            <a:off x="315685" y="897047"/>
            <a:ext cx="11364686"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1.2. Số tương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1.2.1. Khái niệm và ý nghĩa của số tương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Khái niệm số tương đối: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trong thống kê biểu hiện quan hệ so sánh giữa hai mức độ của hiện tượng nghiên cứu. Đó có thể là kết quả so sánh giữa hai mức độ cùng loại nhưng khác nhau về  điều kiện thời gian hoặc không gian, hoặc giữa hai mức độ khác loại nhưng có liên quan đến nhau. Trong hai mức độ này, một được chọn làm gốc để so sánh.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Ví dụ: doanh thu của doanh nghiệp A năm 2015 so với năm 2014 là 112%, tăng 12% so với năm 2014.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Ý nghĩa của số tương đối: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là một chỉ tiêu để phân tích thống kê nhằm nêu lên kết cấu, mối quan hệ so sánh, tốc độ phát triển của hiện tượng nghiên cứu trong điều kiện về thời gian và không gian cụ thể.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cho phép phân tích đặc điểm của hiện tượng.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Dùng để biểu hiện tình hình thực tế trong trường hợp cần giữ bí mật số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nêu lên bản chất sâu sắc của hiện tượng trong nhiều trường hợp số tuyệt đối không phản ánh được.</a:t>
            </a: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318136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0B8576-7CB9-96DF-BB61-1B74F687E40C}"/>
              </a:ext>
            </a:extLst>
          </p:cNvPr>
          <p:cNvPicPr>
            <a:picLocks noChangeAspect="1"/>
          </p:cNvPicPr>
          <p:nvPr/>
        </p:nvPicPr>
        <p:blipFill>
          <a:blip r:embed="rId2"/>
          <a:stretch>
            <a:fillRect/>
          </a:stretch>
        </p:blipFill>
        <p:spPr>
          <a:xfrm>
            <a:off x="355744" y="160781"/>
            <a:ext cx="10845656" cy="2854561"/>
          </a:xfrm>
          <a:prstGeom prst="rect">
            <a:avLst/>
          </a:prstGeom>
        </p:spPr>
      </p:pic>
      <p:sp>
        <p:nvSpPr>
          <p:cNvPr id="7" name="TextBox 6">
            <a:extLst>
              <a:ext uri="{FF2B5EF4-FFF2-40B4-BE49-F238E27FC236}">
                <a16:creationId xmlns:a16="http://schemas.microsoft.com/office/drawing/2014/main" id="{4F303769-9BB0-EF04-0C80-A185956A1F02}"/>
              </a:ext>
            </a:extLst>
          </p:cNvPr>
          <p:cNvSpPr txBox="1"/>
          <p:nvPr/>
        </p:nvSpPr>
        <p:spPr>
          <a:xfrm>
            <a:off x="620487" y="3429000"/>
            <a:ext cx="10845656"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1.2.3. Các loại số tương đối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Số tương đối động thái: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Biểu hiện sự biến động của hiện tượng nghiên cứu (kỳ sau) so với mức độ biến động của kỳ gốc (kỳ trước).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Công thức: </a:t>
            </a:r>
          </a:p>
        </p:txBody>
      </p:sp>
      <p:pic>
        <p:nvPicPr>
          <p:cNvPr id="9" name="Picture 8">
            <a:extLst>
              <a:ext uri="{FF2B5EF4-FFF2-40B4-BE49-F238E27FC236}">
                <a16:creationId xmlns:a16="http://schemas.microsoft.com/office/drawing/2014/main" id="{6608D928-A451-1DF2-E4E6-516D2156CBD4}"/>
              </a:ext>
            </a:extLst>
          </p:cNvPr>
          <p:cNvPicPr>
            <a:picLocks noChangeAspect="1"/>
          </p:cNvPicPr>
          <p:nvPr/>
        </p:nvPicPr>
        <p:blipFill>
          <a:blip r:embed="rId3"/>
          <a:stretch>
            <a:fillRect/>
          </a:stretch>
        </p:blipFill>
        <p:spPr>
          <a:xfrm>
            <a:off x="4180115" y="4761382"/>
            <a:ext cx="6676426" cy="1732759"/>
          </a:xfrm>
          <a:prstGeom prst="rect">
            <a:avLst/>
          </a:prstGeom>
        </p:spPr>
      </p:pic>
    </p:spTree>
    <p:extLst>
      <p:ext uri="{BB962C8B-B14F-4D97-AF65-F5344CB8AC3E}">
        <p14:creationId xmlns:p14="http://schemas.microsoft.com/office/powerpoint/2010/main" val="1711053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4C8A9-C3A1-1BDC-F5A6-5EC118FD0ABF}"/>
              </a:ext>
            </a:extLst>
          </p:cNvPr>
          <p:cNvSpPr txBox="1"/>
          <p:nvPr/>
        </p:nvSpPr>
        <p:spPr>
          <a:xfrm>
            <a:off x="685800" y="531951"/>
            <a:ext cx="11506200"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Số tương đối kế hoach: dùng để kiểm tra tình hình thực hiện kế hoạch vầ đề ra nhiệm vụ cho kế hoạch mới. Có hai loại số tương đối kế hoạch: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nhiệm vụ kế hoạch: </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8" name="TextBox 7">
            <a:extLst>
              <a:ext uri="{FF2B5EF4-FFF2-40B4-BE49-F238E27FC236}">
                <a16:creationId xmlns:a16="http://schemas.microsoft.com/office/drawing/2014/main" id="{803D6CA9-6ADE-8471-F765-76BC5E608D7E}"/>
              </a:ext>
            </a:extLst>
          </p:cNvPr>
          <p:cNvSpPr txBox="1"/>
          <p:nvPr/>
        </p:nvSpPr>
        <p:spPr>
          <a:xfrm>
            <a:off x="1621969" y="1781537"/>
            <a:ext cx="7892143" cy="1184940"/>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Số tương đối hoàn thành kế hoạch: </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Dùng để kiểm tra tình hình thực hiện kế hoạch, hay xác định mức độ mà doanh nghiệp hoàn thành trong một thời gian nhất định.</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8F8DE572-B24C-9C9C-1DC0-DF4061232B56}"/>
              </a:ext>
            </a:extLst>
          </p:cNvPr>
          <p:cNvPicPr>
            <a:picLocks noChangeAspect="1"/>
          </p:cNvPicPr>
          <p:nvPr/>
        </p:nvPicPr>
        <p:blipFill>
          <a:blip r:embed="rId2"/>
          <a:stretch>
            <a:fillRect/>
          </a:stretch>
        </p:blipFill>
        <p:spPr>
          <a:xfrm>
            <a:off x="2155371" y="3429000"/>
            <a:ext cx="6676426" cy="2590800"/>
          </a:xfrm>
          <a:prstGeom prst="rect">
            <a:avLst/>
          </a:prstGeom>
        </p:spPr>
      </p:pic>
    </p:spTree>
    <p:extLst>
      <p:ext uri="{BB962C8B-B14F-4D97-AF65-F5344CB8AC3E}">
        <p14:creationId xmlns:p14="http://schemas.microsoft.com/office/powerpoint/2010/main" val="1727504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1E0E6B-F877-8089-CB1C-C924A2F95837}"/>
              </a:ext>
            </a:extLst>
          </p:cNvPr>
          <p:cNvPicPr>
            <a:picLocks noChangeAspect="1"/>
          </p:cNvPicPr>
          <p:nvPr/>
        </p:nvPicPr>
        <p:blipFill>
          <a:blip r:embed="rId3"/>
          <a:stretch>
            <a:fillRect/>
          </a:stretch>
        </p:blipFill>
        <p:spPr>
          <a:xfrm>
            <a:off x="1063316" y="635289"/>
            <a:ext cx="9509183" cy="3152939"/>
          </a:xfrm>
          <a:prstGeom prst="rect">
            <a:avLst/>
          </a:prstGeom>
        </p:spPr>
      </p:pic>
      <p:sp>
        <p:nvSpPr>
          <p:cNvPr id="7" name="TextBox 6">
            <a:extLst>
              <a:ext uri="{FF2B5EF4-FFF2-40B4-BE49-F238E27FC236}">
                <a16:creationId xmlns:a16="http://schemas.microsoft.com/office/drawing/2014/main" id="{488FF2B4-0864-F95F-4BB1-3419FDA7478C}"/>
              </a:ext>
            </a:extLst>
          </p:cNvPr>
          <p:cNvSpPr txBox="1"/>
          <p:nvPr/>
        </p:nvSpPr>
        <p:spPr>
          <a:xfrm>
            <a:off x="1063316" y="4193739"/>
            <a:ext cx="9509182" cy="21236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không gian: Biểu hiện quan hệ so sánh giữa các mức độ của hiện tượng nghiên cứu cùng loại nhưng khác nhau về không gian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Ví dụ: Lợi nhuận của doanh nghiệp A năm 2015 là 300 tỷ đồng, doanh nghiệp B là 200 tỷ đồng, so sánh lợi nhuận của doanh nghiệp A và DN B là 150%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tương đối cường độ: Biểu hiện quan hệ so sánh hai mức độ của hiện tượng khác loại nhưng có mối quan hệ mật thiết với nhau.</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888903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48A638-38CC-300A-F6F1-DC9289191327}"/>
              </a:ext>
            </a:extLst>
          </p:cNvPr>
          <p:cNvSpPr txBox="1"/>
          <p:nvPr/>
        </p:nvSpPr>
        <p:spPr>
          <a:xfrm>
            <a:off x="1496785" y="1083944"/>
            <a:ext cx="9198430" cy="517064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1.3. Số bình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1.3.1. Khái niệm và đặc điểm số bình quân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Số bình quân trong thống kê biểu hiện mức độ đại diện theo một tiêu thức nào đó trong một tổng thể bao gồm nhiều đơn vị cùng loại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Ví dụ : tiền lương bình quân một người một tháng của doanh nghiệp A năm 2015 là 3500000 đồng /người- tháng….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Đặc điểm quan trọng nhất của số bình quân là san bằng mọi  chênh lệch về trị số của tiêu thức nghiên cứu.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bình quân luôn nằm trong khoảng giữa lượng biến nhỏ nhất đến lượng biến lớn nhất và lệch về phía có tần số lớn nhất.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Đối tượng của số bình quân luôn là tiêu thức số lượng.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bình quân được sử dụng phổ biến trong mọi công tác nghiên cứu nhằm nêu lên đặc điểm chung của hiện tượng kinh tế xã hội.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Số bình quân được dùng để so sánh các hiện tượng có cùng quy mô hay nghiên cứu quy trình biến động qua thời gian.</a:t>
            </a:r>
          </a:p>
        </p:txBody>
      </p:sp>
    </p:spTree>
    <p:extLst>
      <p:ext uri="{BB962C8B-B14F-4D97-AF65-F5344CB8AC3E}">
        <p14:creationId xmlns:p14="http://schemas.microsoft.com/office/powerpoint/2010/main" val="3769491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8BC4B-C481-88EE-9F2B-E1E974B0045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3C5DAFE-9279-61B9-6772-31F7214F2035}"/>
              </a:ext>
            </a:extLst>
          </p:cNvPr>
          <p:cNvSpPr txBox="1"/>
          <p:nvPr/>
        </p:nvSpPr>
        <p:spPr>
          <a:xfrm>
            <a:off x="751113" y="592194"/>
            <a:ext cx="11027229" cy="167738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1.3.2.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 loại số bình quân và phương pháp tính</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Dựa vào đặc điểm của nguồn tài liệu mà có số bình quân khác nhau.</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Số bình quân cộng: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28829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Bình quân cộng giản đơn: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C7E661C-E18A-3EAB-8794-9CE7143569EC}"/>
              </a:ext>
            </a:extLst>
          </p:cNvPr>
          <p:cNvPicPr>
            <a:picLocks noChangeAspect="1"/>
          </p:cNvPicPr>
          <p:nvPr/>
        </p:nvPicPr>
        <p:blipFill>
          <a:blip r:embed="rId2"/>
          <a:stretch>
            <a:fillRect/>
          </a:stretch>
        </p:blipFill>
        <p:spPr>
          <a:xfrm>
            <a:off x="1422545" y="2793382"/>
            <a:ext cx="9892234" cy="3607417"/>
          </a:xfrm>
          <a:prstGeom prst="rect">
            <a:avLst/>
          </a:prstGeom>
        </p:spPr>
      </p:pic>
    </p:spTree>
    <p:extLst>
      <p:ext uri="{BB962C8B-B14F-4D97-AF65-F5344CB8AC3E}">
        <p14:creationId xmlns:p14="http://schemas.microsoft.com/office/powerpoint/2010/main" val="3639942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D3E5C97-CB15-41BC-AD25-974314C6443F}"/>
              </a:ext>
            </a:extLst>
          </p:cNvPr>
          <p:cNvSpPr txBox="1"/>
          <p:nvPr/>
        </p:nvSpPr>
        <p:spPr>
          <a:xfrm>
            <a:off x="1545771" y="1578797"/>
            <a:ext cx="9067800" cy="4539704"/>
          </a:xfrm>
          <a:prstGeom prst="rect">
            <a:avLst/>
          </a:prstGeom>
          <a:noFill/>
        </p:spPr>
        <p:txBody>
          <a:bodyPr wrap="square">
            <a:spAutoFit/>
          </a:bodyPr>
          <a:lstStyle/>
          <a:p>
            <a:pPr algn="just">
              <a:spcBef>
                <a:spcPts val="600"/>
              </a:spcBef>
              <a:buNone/>
            </a:pPr>
            <a:r>
              <a:rPr lang="vi-VN" sz="22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Các hiện tượng về quá trình </a:t>
            </a:r>
            <a:r>
              <a:rPr lang="vi-VN"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tái sản xuất, mở rộng của cải vật chất xã hội, tình hình và sự phân phối theo hình thức sở hữu các tài nguyên v</a:t>
            </a:r>
            <a:r>
              <a:rPr lang="vi-VN" sz="2200" spc="-8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à sản phẩm xã hội.</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 Nghiên cứu các hiện tượng về dân số, số nhân khẩu, cấu thành nhân khẩu, nghiên cứu về giới tính, độ tuổi, nghề nghiệp, giai cấp, dân tộc. Hay nghiên cứu tình hình biến động số nhân khẩu, phân bố dân cư trong lãnh thổ.</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 Các hiện tượng về đời sống vật chất, văn hóa tinh thần của nhân dân, mức sống, trình độ văn hoá, bảo hiểm xã hội.</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Ví dụ: thu nhập bình quân đầu người VN năm 2014 là 960USD ng/năm.</a:t>
            </a:r>
            <a:endParaRPr lang="en-US" sz="22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      - Đồng thời thống kê nghiên cứu các hiện tượng về sinh hoạt chính trị, xã hội.</a:t>
            </a:r>
            <a:endParaRPr lang="en-US" sz="2200" dirty="0"/>
          </a:p>
        </p:txBody>
      </p:sp>
      <p:sp>
        <p:nvSpPr>
          <p:cNvPr id="7" name="AutoShape 60">
            <a:extLst>
              <a:ext uri="{FF2B5EF4-FFF2-40B4-BE49-F238E27FC236}">
                <a16:creationId xmlns:a16="http://schemas.microsoft.com/office/drawing/2014/main" id="{558D1B7A-125C-315F-03EE-FD599FDEE411}"/>
              </a:ext>
            </a:extLst>
          </p:cNvPr>
          <p:cNvSpPr>
            <a:spLocks noChangeArrowheads="1"/>
          </p:cNvSpPr>
          <p:nvPr/>
        </p:nvSpPr>
        <p:spPr bwMode="blackWhite">
          <a:xfrm>
            <a:off x="-206827" y="113083"/>
            <a:ext cx="12866913" cy="1215342"/>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algn="ctr"/>
            <a:r>
              <a:rPr lang="vi-VN" sz="22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vi-VN" sz="2200" i="1" dirty="0">
                <a:effectLst/>
                <a:latin typeface="Times New Roman" panose="02020603050405020304" pitchFamily="18" charset="0"/>
                <a:ea typeface="Times New Roman" panose="02020603050405020304" pitchFamily="18" charset="0"/>
                <a:cs typeface="Times New Roman" panose="02020603050405020304" pitchFamily="18" charset="0"/>
              </a:rPr>
              <a:t>2.1. Thống kê học là môn khoa học xã hội độc lập nghiên cứu các hiện tượng và quá trình kinh tế -  xã hội</a:t>
            </a:r>
            <a:endParaRPr lang="en-US" sz="2200" dirty="0">
              <a:latin typeface="+mj-lt"/>
            </a:endParaRPr>
          </a:p>
        </p:txBody>
      </p:sp>
    </p:spTree>
    <p:extLst>
      <p:ext uri="{BB962C8B-B14F-4D97-AF65-F5344CB8AC3E}">
        <p14:creationId xmlns:p14="http://schemas.microsoft.com/office/powerpoint/2010/main" val="117079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0C2CF-C055-9762-0AC9-9DA1FBA1216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A7E854F-3ECF-99E0-EFD9-D79048ADD492}"/>
              </a:ext>
            </a:extLst>
          </p:cNvPr>
          <p:cNvPicPr>
            <a:picLocks noChangeAspect="1"/>
          </p:cNvPicPr>
          <p:nvPr/>
        </p:nvPicPr>
        <p:blipFill>
          <a:blip r:embed="rId2"/>
          <a:stretch>
            <a:fillRect/>
          </a:stretch>
        </p:blipFill>
        <p:spPr>
          <a:xfrm>
            <a:off x="1089660" y="480713"/>
            <a:ext cx="10344956" cy="1903258"/>
          </a:xfrm>
          <a:prstGeom prst="rect">
            <a:avLst/>
          </a:prstGeom>
        </p:spPr>
      </p:pic>
      <p:pic>
        <p:nvPicPr>
          <p:cNvPr id="7" name="Picture 6">
            <a:extLst>
              <a:ext uri="{FF2B5EF4-FFF2-40B4-BE49-F238E27FC236}">
                <a16:creationId xmlns:a16="http://schemas.microsoft.com/office/drawing/2014/main" id="{978BF18D-556E-A650-ECB3-8727A07A796F}"/>
              </a:ext>
            </a:extLst>
          </p:cNvPr>
          <p:cNvPicPr>
            <a:picLocks noChangeAspect="1"/>
          </p:cNvPicPr>
          <p:nvPr/>
        </p:nvPicPr>
        <p:blipFill>
          <a:blip r:embed="rId3"/>
          <a:stretch>
            <a:fillRect/>
          </a:stretch>
        </p:blipFill>
        <p:spPr>
          <a:xfrm>
            <a:off x="2525487" y="2516713"/>
            <a:ext cx="9387637" cy="800535"/>
          </a:xfrm>
          <a:prstGeom prst="rect">
            <a:avLst/>
          </a:prstGeom>
        </p:spPr>
      </p:pic>
      <p:sp>
        <p:nvSpPr>
          <p:cNvPr id="9" name="TextBox 8">
            <a:extLst>
              <a:ext uri="{FF2B5EF4-FFF2-40B4-BE49-F238E27FC236}">
                <a16:creationId xmlns:a16="http://schemas.microsoft.com/office/drawing/2014/main" id="{14A70F6C-A5C1-8552-E5E8-5735E3BCAD60}"/>
              </a:ext>
            </a:extLst>
          </p:cNvPr>
          <p:cNvSpPr txBox="1"/>
          <p:nvPr/>
        </p:nvSpPr>
        <p:spPr>
          <a:xfrm>
            <a:off x="968829" y="3941019"/>
            <a:ext cx="60960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Bình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quân</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cộng</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5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quyền</a:t>
            </a: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pic>
        <p:nvPicPr>
          <p:cNvPr id="11" name="Picture 10">
            <a:extLst>
              <a:ext uri="{FF2B5EF4-FFF2-40B4-BE49-F238E27FC236}">
                <a16:creationId xmlns:a16="http://schemas.microsoft.com/office/drawing/2014/main" id="{AB03447C-0F87-EDB5-8F14-C42573A8F59B}"/>
              </a:ext>
            </a:extLst>
          </p:cNvPr>
          <p:cNvPicPr>
            <a:picLocks noChangeAspect="1"/>
          </p:cNvPicPr>
          <p:nvPr/>
        </p:nvPicPr>
        <p:blipFill>
          <a:blip r:embed="rId4"/>
          <a:stretch>
            <a:fillRect/>
          </a:stretch>
        </p:blipFill>
        <p:spPr>
          <a:xfrm>
            <a:off x="2372819" y="4639849"/>
            <a:ext cx="2058705" cy="1841213"/>
          </a:xfrm>
          <a:prstGeom prst="rect">
            <a:avLst/>
          </a:prstGeom>
        </p:spPr>
      </p:pic>
      <p:pic>
        <p:nvPicPr>
          <p:cNvPr id="13" name="Picture 12">
            <a:extLst>
              <a:ext uri="{FF2B5EF4-FFF2-40B4-BE49-F238E27FC236}">
                <a16:creationId xmlns:a16="http://schemas.microsoft.com/office/drawing/2014/main" id="{FC63D0A1-5D73-E720-C3FB-34B7BEDAB0EC}"/>
              </a:ext>
            </a:extLst>
          </p:cNvPr>
          <p:cNvPicPr>
            <a:picLocks noChangeAspect="1"/>
          </p:cNvPicPr>
          <p:nvPr/>
        </p:nvPicPr>
        <p:blipFill>
          <a:blip r:embed="rId5"/>
          <a:stretch>
            <a:fillRect/>
          </a:stretch>
        </p:blipFill>
        <p:spPr>
          <a:xfrm>
            <a:off x="5192486" y="4689092"/>
            <a:ext cx="6720638" cy="1841213"/>
          </a:xfrm>
          <a:prstGeom prst="rect">
            <a:avLst/>
          </a:prstGeom>
        </p:spPr>
      </p:pic>
    </p:spTree>
    <p:extLst>
      <p:ext uri="{BB962C8B-B14F-4D97-AF65-F5344CB8AC3E}">
        <p14:creationId xmlns:p14="http://schemas.microsoft.com/office/powerpoint/2010/main" val="4171076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0C0B592-FB3A-3C18-A2F1-57283169EE6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5BE6BE1-3FAD-B95A-EFF4-319929E34DF9}"/>
              </a:ext>
            </a:extLst>
          </p:cNvPr>
          <p:cNvPicPr>
            <a:picLocks noChangeAspect="1"/>
          </p:cNvPicPr>
          <p:nvPr/>
        </p:nvPicPr>
        <p:blipFill>
          <a:blip r:embed="rId3"/>
          <a:stretch>
            <a:fillRect/>
          </a:stretch>
        </p:blipFill>
        <p:spPr>
          <a:xfrm>
            <a:off x="892629" y="1608254"/>
            <a:ext cx="8991600" cy="4095860"/>
          </a:xfrm>
          <a:prstGeom prst="rect">
            <a:avLst/>
          </a:prstGeom>
        </p:spPr>
      </p:pic>
    </p:spTree>
    <p:extLst>
      <p:ext uri="{BB962C8B-B14F-4D97-AF65-F5344CB8AC3E}">
        <p14:creationId xmlns:p14="http://schemas.microsoft.com/office/powerpoint/2010/main" val="2247266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A0DCBD4-DA84-6999-8A74-C2B23D1FC28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04DA686-1DB0-EB79-560D-EEF346A13C51}"/>
              </a:ext>
            </a:extLst>
          </p:cNvPr>
          <p:cNvPicPr>
            <a:picLocks noChangeAspect="1"/>
          </p:cNvPicPr>
          <p:nvPr/>
        </p:nvPicPr>
        <p:blipFill>
          <a:blip r:embed="rId3"/>
          <a:stretch>
            <a:fillRect/>
          </a:stretch>
        </p:blipFill>
        <p:spPr>
          <a:xfrm>
            <a:off x="838200" y="266047"/>
            <a:ext cx="8937171" cy="3162953"/>
          </a:xfrm>
          <a:prstGeom prst="rect">
            <a:avLst/>
          </a:prstGeom>
        </p:spPr>
      </p:pic>
      <p:pic>
        <p:nvPicPr>
          <p:cNvPr id="5" name="Picture 4">
            <a:extLst>
              <a:ext uri="{FF2B5EF4-FFF2-40B4-BE49-F238E27FC236}">
                <a16:creationId xmlns:a16="http://schemas.microsoft.com/office/drawing/2014/main" id="{1E149450-9108-0B4D-EDC1-636415196AC3}"/>
              </a:ext>
            </a:extLst>
          </p:cNvPr>
          <p:cNvPicPr>
            <a:picLocks noChangeAspect="1"/>
          </p:cNvPicPr>
          <p:nvPr/>
        </p:nvPicPr>
        <p:blipFill>
          <a:blip r:embed="rId4"/>
          <a:stretch>
            <a:fillRect/>
          </a:stretch>
        </p:blipFill>
        <p:spPr>
          <a:xfrm>
            <a:off x="2351314" y="3799113"/>
            <a:ext cx="7424057" cy="2564323"/>
          </a:xfrm>
          <a:prstGeom prst="rect">
            <a:avLst/>
          </a:prstGeom>
        </p:spPr>
      </p:pic>
    </p:spTree>
    <p:extLst>
      <p:ext uri="{BB962C8B-B14F-4D97-AF65-F5344CB8AC3E}">
        <p14:creationId xmlns:p14="http://schemas.microsoft.com/office/powerpoint/2010/main" val="3036541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106B370-CC17-9C45-6A57-C23700361280}"/>
              </a:ext>
            </a:extLst>
          </p:cNvPr>
          <p:cNvSpPr txBox="1"/>
          <p:nvPr/>
        </p:nvSpPr>
        <p:spPr>
          <a:xfrm>
            <a:off x="749905" y="762392"/>
            <a:ext cx="6096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Các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tham</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đo</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thiên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tiêu</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thức</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EFC4BA49-F539-A780-15D6-21D21F8749E9}"/>
              </a:ext>
            </a:extLst>
          </p:cNvPr>
          <p:cNvSpPr txBox="1"/>
          <p:nvPr/>
        </p:nvSpPr>
        <p:spPr>
          <a:xfrm>
            <a:off x="749905" y="1444080"/>
            <a:ext cx="10918371" cy="1184940"/>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2.1. Khoảng biến thiên</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Khoảng biến thiên là độ lệch giữa l­ượng biến lớn nhất và l­ượng biến nhỏ nhất của tiêu thức nghiên cứu.</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28FA32FA-CFC3-7018-CC2E-5BA0F817EBCF}"/>
              </a:ext>
            </a:extLst>
          </p:cNvPr>
          <p:cNvPicPr>
            <a:picLocks noChangeAspect="1"/>
          </p:cNvPicPr>
          <p:nvPr/>
        </p:nvPicPr>
        <p:blipFill>
          <a:blip r:embed="rId2"/>
          <a:stretch>
            <a:fillRect/>
          </a:stretch>
        </p:blipFill>
        <p:spPr>
          <a:xfrm>
            <a:off x="1322428" y="3109078"/>
            <a:ext cx="9969168" cy="2304842"/>
          </a:xfrm>
          <a:prstGeom prst="rect">
            <a:avLst/>
          </a:prstGeom>
        </p:spPr>
      </p:pic>
    </p:spTree>
    <p:extLst>
      <p:ext uri="{BB962C8B-B14F-4D97-AF65-F5344CB8AC3E}">
        <p14:creationId xmlns:p14="http://schemas.microsoft.com/office/powerpoint/2010/main" val="3943942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E2082-304D-C83F-B79B-597F8ECB5B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5C3BC28-084D-217D-6F91-9BD6568CC38F}"/>
              </a:ext>
            </a:extLst>
          </p:cNvPr>
          <p:cNvPicPr>
            <a:picLocks noChangeAspect="1"/>
          </p:cNvPicPr>
          <p:nvPr/>
        </p:nvPicPr>
        <p:blipFill>
          <a:blip r:embed="rId2"/>
          <a:stretch>
            <a:fillRect/>
          </a:stretch>
        </p:blipFill>
        <p:spPr>
          <a:xfrm>
            <a:off x="455618" y="217714"/>
            <a:ext cx="11594868" cy="4920342"/>
          </a:xfrm>
          <a:prstGeom prst="rect">
            <a:avLst/>
          </a:prstGeom>
        </p:spPr>
      </p:pic>
    </p:spTree>
    <p:extLst>
      <p:ext uri="{BB962C8B-B14F-4D97-AF65-F5344CB8AC3E}">
        <p14:creationId xmlns:p14="http://schemas.microsoft.com/office/powerpoint/2010/main" val="1094344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351C2-D9D2-CC0C-47F2-C54B0B536F2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2CEB88B-E6D3-D06F-661D-DBA0C7F421FE}"/>
              </a:ext>
            </a:extLst>
          </p:cNvPr>
          <p:cNvSpPr txBox="1"/>
          <p:nvPr/>
        </p:nvSpPr>
        <p:spPr>
          <a:xfrm>
            <a:off x="1121228" y="653534"/>
            <a:ext cx="6096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2.2.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lệch</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tuyệt</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đối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bình</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6216AEBC-FBAD-593E-A810-624C408FB837}"/>
              </a:ext>
            </a:extLst>
          </p:cNvPr>
          <p:cNvSpPr txBox="1"/>
          <p:nvPr/>
        </p:nvSpPr>
        <p:spPr>
          <a:xfrm>
            <a:off x="1121228" y="1332208"/>
            <a:ext cx="10472058" cy="769441"/>
          </a:xfrm>
          <a:prstGeom prst="rect">
            <a:avLst/>
          </a:prstGeom>
          <a:noFill/>
        </p:spPr>
        <p:txBody>
          <a:bodyPr wrap="square">
            <a:spAutoFit/>
          </a:bodyPr>
          <a:lstStyle/>
          <a:p>
            <a:pPr marL="0" marR="0" lvl="0" indent="45720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Độ lệch tuyệt đối bình quân là số bình quân cộng của các độ lệch tuyệt đối giữa các l­ượng biến với số bình quân cộng của các l­ượng biến đó.</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3751B3B6-9261-9DF4-AFF2-22CB052952A3}"/>
              </a:ext>
            </a:extLst>
          </p:cNvPr>
          <p:cNvPicPr>
            <a:picLocks noChangeAspect="1"/>
          </p:cNvPicPr>
          <p:nvPr/>
        </p:nvPicPr>
        <p:blipFill>
          <a:blip r:embed="rId2"/>
          <a:stretch>
            <a:fillRect/>
          </a:stretch>
        </p:blipFill>
        <p:spPr>
          <a:xfrm>
            <a:off x="1513114" y="2349435"/>
            <a:ext cx="8969829" cy="4253863"/>
          </a:xfrm>
          <a:prstGeom prst="rect">
            <a:avLst/>
          </a:prstGeom>
        </p:spPr>
      </p:pic>
    </p:spTree>
    <p:extLst>
      <p:ext uri="{BB962C8B-B14F-4D97-AF65-F5344CB8AC3E}">
        <p14:creationId xmlns:p14="http://schemas.microsoft.com/office/powerpoint/2010/main" val="1358754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006F5-0E16-0C97-4D34-88F27E2DE99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5BABED1-9CC5-3710-D59F-869412E96F8D}"/>
              </a:ext>
            </a:extLst>
          </p:cNvPr>
          <p:cNvSpPr txBox="1"/>
          <p:nvPr/>
        </p:nvSpPr>
        <p:spPr>
          <a:xfrm>
            <a:off x="936171" y="673465"/>
            <a:ext cx="10624457"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2.3. Phương sai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Phương sai là số bình quân cộng của bình phương các độ lệch giữa các lượng biến với số bình quân cộng của các lượng biến đó.</a:t>
            </a:r>
          </a:p>
        </p:txBody>
      </p:sp>
      <p:pic>
        <p:nvPicPr>
          <p:cNvPr id="5" name="Picture 4">
            <a:extLst>
              <a:ext uri="{FF2B5EF4-FFF2-40B4-BE49-F238E27FC236}">
                <a16:creationId xmlns:a16="http://schemas.microsoft.com/office/drawing/2014/main" id="{A799D4B5-9562-6BC1-F6A4-14FFA3CA1BE4}"/>
              </a:ext>
            </a:extLst>
          </p:cNvPr>
          <p:cNvPicPr>
            <a:picLocks noChangeAspect="1"/>
          </p:cNvPicPr>
          <p:nvPr/>
        </p:nvPicPr>
        <p:blipFill>
          <a:blip r:embed="rId2"/>
          <a:stretch>
            <a:fillRect/>
          </a:stretch>
        </p:blipFill>
        <p:spPr>
          <a:xfrm>
            <a:off x="1524000" y="2110957"/>
            <a:ext cx="8632372" cy="3669358"/>
          </a:xfrm>
          <a:prstGeom prst="rect">
            <a:avLst/>
          </a:prstGeom>
        </p:spPr>
      </p:pic>
    </p:spTree>
    <p:extLst>
      <p:ext uri="{BB962C8B-B14F-4D97-AF65-F5344CB8AC3E}">
        <p14:creationId xmlns:p14="http://schemas.microsoft.com/office/powerpoint/2010/main" val="19230971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69608-2E02-1639-DFAA-77BE139D709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F1992E-F81B-9B9E-68A9-E942F3D36C53}"/>
              </a:ext>
            </a:extLst>
          </p:cNvPr>
          <p:cNvSpPr txBox="1"/>
          <p:nvPr/>
        </p:nvSpPr>
        <p:spPr>
          <a:xfrm>
            <a:off x="1023257" y="602121"/>
            <a:ext cx="976448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2.4. Độ lệch tiêu chuẩn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Độ lệch chuẩn là căn bậc hai của phương sai</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5" name="Picture 4">
            <a:extLst>
              <a:ext uri="{FF2B5EF4-FFF2-40B4-BE49-F238E27FC236}">
                <a16:creationId xmlns:a16="http://schemas.microsoft.com/office/drawing/2014/main" id="{C271027F-D9C0-0C09-6A6F-26DCEF0444E1}"/>
              </a:ext>
            </a:extLst>
          </p:cNvPr>
          <p:cNvPicPr>
            <a:picLocks noChangeAspect="1"/>
          </p:cNvPicPr>
          <p:nvPr/>
        </p:nvPicPr>
        <p:blipFill>
          <a:blip r:embed="rId2"/>
          <a:stretch>
            <a:fillRect/>
          </a:stretch>
        </p:blipFill>
        <p:spPr>
          <a:xfrm>
            <a:off x="1642797" y="2177143"/>
            <a:ext cx="8753059" cy="3951513"/>
          </a:xfrm>
          <a:prstGeom prst="rect">
            <a:avLst/>
          </a:prstGeom>
        </p:spPr>
      </p:pic>
    </p:spTree>
    <p:extLst>
      <p:ext uri="{BB962C8B-B14F-4D97-AF65-F5344CB8AC3E}">
        <p14:creationId xmlns:p14="http://schemas.microsoft.com/office/powerpoint/2010/main" val="429063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8F1FF-BBE1-AA2C-4EE0-9418353E700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619DDAD-3395-1EC5-593B-EAF77DA739C7}"/>
              </a:ext>
            </a:extLst>
          </p:cNvPr>
          <p:cNvSpPr txBox="1"/>
          <p:nvPr/>
        </p:nvSpPr>
        <p:spPr>
          <a:xfrm>
            <a:off x="783770" y="793207"/>
            <a:ext cx="10885715"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2.5. Hệ số biến thiên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Hệ số biến thiên là số t¬ương đối (%) rút ra từ sự so sánh giữa độ lệch tuyệt đối bình quân (hoặc độ lệch chuẩn) với số bình quân cộng.</a:t>
            </a:r>
          </a:p>
        </p:txBody>
      </p:sp>
      <p:pic>
        <p:nvPicPr>
          <p:cNvPr id="5" name="Picture 4">
            <a:extLst>
              <a:ext uri="{FF2B5EF4-FFF2-40B4-BE49-F238E27FC236}">
                <a16:creationId xmlns:a16="http://schemas.microsoft.com/office/drawing/2014/main" id="{B0B77CB6-E372-2134-EE3B-0887E0170EF4}"/>
              </a:ext>
            </a:extLst>
          </p:cNvPr>
          <p:cNvPicPr>
            <a:picLocks noChangeAspect="1"/>
          </p:cNvPicPr>
          <p:nvPr/>
        </p:nvPicPr>
        <p:blipFill>
          <a:blip r:embed="rId2"/>
          <a:stretch>
            <a:fillRect/>
          </a:stretch>
        </p:blipFill>
        <p:spPr>
          <a:xfrm>
            <a:off x="1447628" y="2357627"/>
            <a:ext cx="9677571" cy="3603460"/>
          </a:xfrm>
          <a:prstGeom prst="rect">
            <a:avLst/>
          </a:prstGeom>
        </p:spPr>
      </p:pic>
    </p:spTree>
    <p:extLst>
      <p:ext uri="{BB962C8B-B14F-4D97-AF65-F5344CB8AC3E}">
        <p14:creationId xmlns:p14="http://schemas.microsoft.com/office/powerpoint/2010/main" val="3264297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AF480CD2-7053-1183-E45F-804E6A9652A8}"/>
            </a:ext>
          </a:extLst>
        </p:cNvPr>
        <p:cNvGrpSpPr/>
        <p:nvPr/>
      </p:nvGrpSpPr>
      <p:grpSpPr>
        <a:xfrm>
          <a:off x="0" y="0"/>
          <a:ext cx="0" cy="0"/>
          <a:chOff x="0" y="0"/>
          <a:chExt cx="0" cy="0"/>
        </a:xfrm>
      </p:grpSpPr>
      <p:sp>
        <p:nvSpPr>
          <p:cNvPr id="4" name="AutoShape 60">
            <a:extLst>
              <a:ext uri="{FF2B5EF4-FFF2-40B4-BE49-F238E27FC236}">
                <a16:creationId xmlns:a16="http://schemas.microsoft.com/office/drawing/2014/main" id="{110182DD-7CC7-7339-109E-49ADFB20E4FC}"/>
              </a:ext>
            </a:extLst>
          </p:cNvPr>
          <p:cNvSpPr>
            <a:spLocks noChangeArrowheads="1"/>
          </p:cNvSpPr>
          <p:nvPr/>
        </p:nvSpPr>
        <p:spPr bwMode="blackWhite">
          <a:xfrm>
            <a:off x="598715" y="188914"/>
            <a:ext cx="11081656" cy="830263"/>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CHƯƠNG </a:t>
            </a:r>
            <a:r>
              <a:rPr kumimoji="0" lang="en-US" sz="2500" b="1" i="0" u="none" strike="noStrike" kern="1200" cap="none" spc="0" normalizeH="0" baseline="0" noProof="0" dirty="0">
                <a:ln>
                  <a:noFill/>
                </a:ln>
                <a:solidFill>
                  <a:prstClr val="black"/>
                </a:solidFill>
                <a:effectLst/>
                <a:uLnTx/>
                <a:uFillTx/>
                <a:latin typeface="Calibri Light" panose="020F0302020204030204"/>
                <a:ea typeface="+mn-ea"/>
                <a:cs typeface="+mn-cs"/>
              </a:rPr>
              <a:t>4</a:t>
            </a:r>
            <a:r>
              <a:rPr kumimoji="0" lang="vi-VN"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en-US" sz="2500" b="1"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nl-NL"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DÃY SỐ BIẾN ĐỘNG THEO THƠI GIAN</a:t>
            </a:r>
            <a:endPar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6" name="Group 65">
            <a:extLst>
              <a:ext uri="{FF2B5EF4-FFF2-40B4-BE49-F238E27FC236}">
                <a16:creationId xmlns:a16="http://schemas.microsoft.com/office/drawing/2014/main" id="{49FAF1EB-AA76-60FE-D737-ABACB97DD706}"/>
              </a:ext>
            </a:extLst>
          </p:cNvPr>
          <p:cNvGrpSpPr/>
          <p:nvPr/>
        </p:nvGrpSpPr>
        <p:grpSpPr>
          <a:xfrm>
            <a:off x="600235" y="1315610"/>
            <a:ext cx="11288486" cy="1792430"/>
            <a:chOff x="241" y="1359"/>
            <a:chExt cx="5374" cy="1443"/>
          </a:xfrm>
        </p:grpSpPr>
        <p:grpSp>
          <p:nvGrpSpPr>
            <p:cNvPr id="7" name="Group 42">
              <a:extLst>
                <a:ext uri="{FF2B5EF4-FFF2-40B4-BE49-F238E27FC236}">
                  <a16:creationId xmlns:a16="http://schemas.microsoft.com/office/drawing/2014/main" id="{A3D6A758-2286-D9E2-586D-4AA41F8BBB0B}"/>
                </a:ext>
              </a:extLst>
            </p:cNvPr>
            <p:cNvGrpSpPr/>
            <p:nvPr/>
          </p:nvGrpSpPr>
          <p:grpSpPr>
            <a:xfrm>
              <a:off x="241" y="1359"/>
              <a:ext cx="5374" cy="1301"/>
              <a:chOff x="1411" y="1289"/>
              <a:chExt cx="4082" cy="1749"/>
            </a:xfrm>
          </p:grpSpPr>
          <p:sp>
            <p:nvSpPr>
              <p:cNvPr id="9" name="AutoShape 35">
                <a:extLst>
                  <a:ext uri="{FF2B5EF4-FFF2-40B4-BE49-F238E27FC236}">
                    <a16:creationId xmlns:a16="http://schemas.microsoft.com/office/drawing/2014/main" id="{0E3F6091-3A05-385B-224D-46B90A51527C}"/>
                  </a:ext>
                </a:extLst>
              </p:cNvPr>
              <p:cNvSpPr/>
              <p:nvPr/>
            </p:nvSpPr>
            <p:spPr>
              <a:xfrm>
                <a:off x="1411" y="1858"/>
                <a:ext cx="4082" cy="1180"/>
              </a:xfrm>
              <a:prstGeom prst="roundRect">
                <a:avLst>
                  <a:gd name="adj" fmla="val 10889"/>
                </a:avLst>
              </a:prstGeom>
              <a:gradFill rotWithShape="1">
                <a:gsLst>
                  <a:gs pos="0">
                    <a:srgbClr val="EEEEEE"/>
                  </a:gs>
                  <a:gs pos="100000">
                    <a:srgbClr val="DDDDDD"/>
                  </a:gs>
                </a:gsLst>
                <a:lin ang="2700000" scaled="1"/>
                <a:tileRect/>
              </a:gradFill>
              <a:ln w="38100" cap="flat" cmpd="sng">
                <a:solidFill>
                  <a:srgbClr val="FFFFFF"/>
                </a:solidFill>
                <a:prstDash val="solid"/>
                <a:headEnd type="none" w="med" len="med"/>
                <a:tailEnd type="none" w="med" len="med"/>
              </a:ln>
              <a:effectLst>
                <a:outerShdw dist="135003" dir="2928844" algn="ctr" rotWithShape="0">
                  <a:srgbClr val="000000">
                    <a:alpha val="50000"/>
                  </a:srgbClr>
                </a:outerShdw>
              </a:effectLst>
            </p:spPr>
            <p:txBody>
              <a:bodyPr wrap="none"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sp>
            <p:nvSpPr>
              <p:cNvPr id="10" name="AutoShape 36">
                <a:extLst>
                  <a:ext uri="{FF2B5EF4-FFF2-40B4-BE49-F238E27FC236}">
                    <a16:creationId xmlns:a16="http://schemas.microsoft.com/office/drawing/2014/main" id="{01B3E63C-6ABF-6EB0-3A07-6ADB688FB08C}"/>
                  </a:ext>
                </a:extLst>
              </p:cNvPr>
              <p:cNvSpPr/>
              <p:nvPr/>
            </p:nvSpPr>
            <p:spPr>
              <a:xfrm>
                <a:off x="1452" y="1289"/>
                <a:ext cx="3966" cy="1749"/>
              </a:xfrm>
              <a:prstGeom prst="roundRect">
                <a:avLst>
                  <a:gd name="adj" fmla="val 11921"/>
                </a:avLst>
              </a:prstGeom>
              <a:gradFill rotWithShape="1">
                <a:gsLst>
                  <a:gs pos="0">
                    <a:srgbClr val="0066CC"/>
                  </a:gs>
                  <a:gs pos="100000">
                    <a:srgbClr val="00478E"/>
                  </a:gs>
                </a:gsLst>
                <a:lin ang="5400000" scaled="1"/>
                <a:tileRect/>
              </a:gradFill>
              <a:ln w="38100" cap="flat" cmpd="sng">
                <a:solidFill>
                  <a:schemeClr val="tx1"/>
                </a:solidFill>
                <a:prstDash val="solid"/>
                <a:headEnd type="none" w="med" len="med"/>
                <a:tailEnd type="none" w="med" len="med"/>
              </a:ln>
            </p:spPr>
            <p:txBody>
              <a:bodyPr wrap="none" anchor="ctr" anchorCtr="0"/>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200" b="0" i="0" u="none" strike="noStrike" kern="1200" cap="none" spc="0" normalizeH="0" baseline="0" noProof="0" dirty="0">
                  <a:ln>
                    <a:noFill/>
                  </a:ln>
                  <a:solidFill>
                    <a:prstClr val="black"/>
                  </a:solidFill>
                  <a:effectLst/>
                  <a:uLnTx/>
                  <a:uFillTx/>
                  <a:latin typeface=".VnTime" panose="020B7200000000000000" pitchFamily="34" charset="0"/>
                  <a:ea typeface="+mn-ea"/>
                  <a:cs typeface="+mn-cs"/>
                </a:endParaRPr>
              </a:p>
            </p:txBody>
          </p:sp>
        </p:grpSp>
        <p:sp>
          <p:nvSpPr>
            <p:cNvPr id="8" name="Text Box 64">
              <a:extLst>
                <a:ext uri="{FF2B5EF4-FFF2-40B4-BE49-F238E27FC236}">
                  <a16:creationId xmlns:a16="http://schemas.microsoft.com/office/drawing/2014/main" id="{654D8BBB-6A57-F1C3-1CAB-3E98F362CE6F}"/>
                </a:ext>
              </a:extLst>
            </p:cNvPr>
            <p:cNvSpPr txBox="1"/>
            <p:nvPr/>
          </p:nvSpPr>
          <p:spPr>
            <a:xfrm>
              <a:off x="416" y="1501"/>
              <a:ext cx="4762" cy="1301"/>
            </a:xfrm>
            <a:prstGeom prst="rect">
              <a:avLst/>
            </a:prstGeom>
            <a:noFill/>
            <a:ln w="9525">
              <a:noFill/>
            </a:ln>
          </p:spPr>
          <p:txBody>
            <a:bodyPr>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Khái niệm và các loại dãy số biến động theo thời gian</a:t>
              </a:r>
              <a:endParaRPr kumimoji="0" lang="en-US" sz="3200" b="0" i="0" u="none" strike="noStrike" kern="1200" cap="none" spc="0" normalizeH="0" baseline="0" noProof="0" dirty="0">
                <a:ln>
                  <a:noFill/>
                </a:ln>
                <a:solidFill>
                  <a:prstClr val="white"/>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3200" b="0" i="0" u="none" strike="noStrike" kern="1200" cap="none" spc="-1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3200" b="1" i="0" u="none" strike="noStrike" kern="1200" cap="none" spc="-3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1.1. Khái niệm dãy số biến động theo thời gian</a:t>
              </a:r>
              <a:endParaRPr kumimoji="0" lang="en-US" sz="3200" b="0" i="0" u="none" strike="noStrike" kern="1200" cap="none" spc="0" normalizeH="0" baseline="0" noProof="0" dirty="0">
                <a:ln>
                  <a:noFill/>
                </a:ln>
                <a:solidFill>
                  <a:prstClr val="white"/>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sp>
        <p:nvSpPr>
          <p:cNvPr id="16" name="TextBox 15">
            <a:extLst>
              <a:ext uri="{FF2B5EF4-FFF2-40B4-BE49-F238E27FC236}">
                <a16:creationId xmlns:a16="http://schemas.microsoft.com/office/drawing/2014/main" id="{1F891122-4417-0452-0295-72ECFCB12B7E}"/>
              </a:ext>
            </a:extLst>
          </p:cNvPr>
          <p:cNvSpPr txBox="1"/>
          <p:nvPr/>
        </p:nvSpPr>
        <p:spPr>
          <a:xfrm>
            <a:off x="838199" y="3554018"/>
            <a:ext cx="10579922" cy="1107996"/>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Dãy số biến động theo thời gian là một dãy các trị số của chỉ tiêu thống kê được xắp xếp theo thứ tự thời gian nhất định nhằm phản ánh sự phát sinh tăng giảm của hiện tượng nghiên cứu.</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467D1797-58B6-2621-74DD-A9593A409226}"/>
              </a:ext>
            </a:extLst>
          </p:cNvPr>
          <p:cNvSpPr txBox="1"/>
          <p:nvPr/>
        </p:nvSpPr>
        <p:spPr>
          <a:xfrm>
            <a:off x="838198" y="4780643"/>
            <a:ext cx="10967695" cy="193899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Cấu tạo của dãy số thời gian</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luôn bao gồm 2 yếu tố:</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Yêú tố thời gian</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biểu hiện độ dài thời gian nghiên cứu, có thể là ngày tháng, hoặc năm.... Độ dài giữa hai thời gian liên tiếp là khoảng cách thời gian.</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Yếu tố chỉ tiêu</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Trị số của chỉ tiêu được xắp xếp theo thời gian nhất định nó có thể là số tuyệt đối, số tương đối hay số bình quân</a:t>
            </a:r>
            <a:r>
              <a:rPr kumimoji="0" lang="nl-NL" sz="2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200" b="0" i="0" u="none" strike="noStrike" kern="1200" cap="none" spc="0" normalizeH="0" baseline="0" noProof="0" dirty="0">
              <a:ln>
                <a:noFill/>
              </a:ln>
              <a:solidFill>
                <a:prstClr val="black"/>
              </a:solidFill>
              <a:effectLst/>
              <a:uLnTx/>
              <a:uFillTx/>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111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07BF974-F3AF-A86A-8716-3F97E63EEE4C}"/>
              </a:ext>
            </a:extLst>
          </p:cNvPr>
          <p:cNvSpPr txBox="1"/>
          <p:nvPr/>
        </p:nvSpPr>
        <p:spPr>
          <a:xfrm>
            <a:off x="1589313" y="1568616"/>
            <a:ext cx="8850087" cy="4201150"/>
          </a:xfrm>
          <a:prstGeom prst="rect">
            <a:avLst/>
          </a:prstGeom>
          <a:noFill/>
        </p:spPr>
        <p:txBody>
          <a:bodyPr wrap="square">
            <a:spAutoFit/>
          </a:bodyPr>
          <a:lstStyle/>
          <a:p>
            <a:pPr algn="just">
              <a:spcBef>
                <a:spcPts val="600"/>
              </a:spcBef>
              <a:buNone/>
            </a:pPr>
            <a:r>
              <a:rPr lang="vi-VN" sz="2200" dirty="0">
                <a:effectLst/>
                <a:latin typeface="+mj-lt"/>
                <a:ea typeface="Times New Roman" panose="02020603050405020304" pitchFamily="18" charset="0"/>
                <a:cs typeface="Times New Roman" panose="02020603050405020304" pitchFamily="18" charset="0"/>
              </a:rPr>
              <a:t>Trước tiên chúng ta cần hiểu thế nào là mặt chất và thế nào là mặt lượng để thấy rõ mối quan hệ mật thiết giữa hai mặt.</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i="1" dirty="0">
                <a:effectLst/>
                <a:latin typeface="+mj-lt"/>
                <a:ea typeface="Times New Roman" panose="02020603050405020304" pitchFamily="18" charset="0"/>
                <a:cs typeface="Times New Roman" panose="02020603050405020304" pitchFamily="18" charset="0"/>
              </a:rPr>
              <a:t>   Mặt chất:</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mj-lt"/>
                <a:ea typeface="Times New Roman" panose="02020603050405020304" pitchFamily="18" charset="0"/>
                <a:cs typeface="Times New Roman" panose="02020603050405020304" pitchFamily="18" charset="0"/>
              </a:rPr>
              <a:t>          Là bản chất trìu tượng của hiện tượng giúp chúng ta phân biệt được hiện tượng này và hiện tượng khác. (định tính)</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i="1" dirty="0">
                <a:effectLst/>
                <a:latin typeface="+mj-lt"/>
                <a:ea typeface="Times New Roman" panose="02020603050405020304" pitchFamily="18" charset="0"/>
                <a:cs typeface="Times New Roman" panose="02020603050405020304" pitchFamily="18" charset="0"/>
              </a:rPr>
              <a:t>   Mặt lượng: </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mj-lt"/>
                <a:ea typeface="Times New Roman" panose="02020603050405020304" pitchFamily="18" charset="0"/>
                <a:cs typeface="Times New Roman" panose="02020603050405020304" pitchFamily="18" charset="0"/>
              </a:rPr>
              <a:t>         Biểu hiện bản chất trìu tượng của hiện tượng thông qua trình độ phát triển (thông qua con số của hiện tượng- định lượng).</a:t>
            </a:r>
            <a:endParaRPr lang="en-US" sz="22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200" dirty="0">
                <a:effectLst/>
                <a:latin typeface="+mj-lt"/>
                <a:ea typeface="Times New Roman" panose="02020603050405020304" pitchFamily="18" charset="0"/>
                <a:cs typeface="Times New Roman" panose="02020603050405020304" pitchFamily="18" charset="0"/>
              </a:rPr>
              <a:t>         Như vậy mặt chất và mặt lượng là hai mặt không thể tách rời nhau, trong mối quan hệ biện chứng sự thay đổi về lượng quyết định sự thay đổi về chất. Lượng biến đổi đến một mức độ nhất định làm chất thay đổi theo.</a:t>
            </a:r>
            <a:endParaRPr lang="en-US" sz="2200" dirty="0">
              <a:latin typeface="+mj-lt"/>
            </a:endParaRPr>
          </a:p>
        </p:txBody>
      </p:sp>
      <p:sp>
        <p:nvSpPr>
          <p:cNvPr id="7" name="AutoShape 60">
            <a:extLst>
              <a:ext uri="{FF2B5EF4-FFF2-40B4-BE49-F238E27FC236}">
                <a16:creationId xmlns:a16="http://schemas.microsoft.com/office/drawing/2014/main" id="{507ACDC2-7AE3-80B3-0E54-A368D3C456F8}"/>
              </a:ext>
            </a:extLst>
          </p:cNvPr>
          <p:cNvSpPr>
            <a:spLocks noChangeArrowheads="1"/>
          </p:cNvSpPr>
          <p:nvPr/>
        </p:nvSpPr>
        <p:spPr bwMode="blackWhite">
          <a:xfrm>
            <a:off x="174170" y="113082"/>
            <a:ext cx="11691259" cy="1160547"/>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algn="just">
              <a:spcBef>
                <a:spcPts val="600"/>
              </a:spcBef>
              <a:buNone/>
            </a:pPr>
            <a:r>
              <a:rPr lang="vi-VN" sz="2400" b="1"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rPr>
              <a:t>2.2. Thống kê học nghiên cứu mặt lượng trong mối liên hệ mật thiết với mặt chất </a:t>
            </a:r>
            <a:endParaRPr lang="en-US" sz="2400" b="1"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buNone/>
            </a:pPr>
            <a:r>
              <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rPr>
              <a:t>của các hiện tượng và quá trình kinh tế - xã hội.</a:t>
            </a:r>
            <a:endParaRPr lang="en-US" sz="24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520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1BFFB-FCD9-CF68-79C1-E90C2D12E8C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AA8F562-DCC6-497F-2868-EE97623DAD41}"/>
              </a:ext>
            </a:extLst>
          </p:cNvPr>
          <p:cNvSpPr txBox="1"/>
          <p:nvPr/>
        </p:nvSpPr>
        <p:spPr>
          <a:xfrm>
            <a:off x="1066800" y="697077"/>
            <a:ext cx="6096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1.2. Các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dãy</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5DD3E3DF-4E19-9058-AAC4-F155DC776734}"/>
              </a:ext>
            </a:extLst>
          </p:cNvPr>
          <p:cNvSpPr txBox="1"/>
          <p:nvPr/>
        </p:nvSpPr>
        <p:spPr>
          <a:xfrm>
            <a:off x="1284513" y="1477343"/>
            <a:ext cx="10123715" cy="2877711"/>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Dãy số thời kỳ</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Là dãy số mà trong đó các mức độ của nó phản ánh quy mô khối lượng của hiện tượng nghiên cứu qua thời gian nhất định. Các mức độ của hiện tượng này có thể cộng dồn lại được với nhau. ví dụ: giá trị sản xuất cuả doanh nghiệp trên trong 4 năm là dãy số thời kỳ.</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Dãy số thời điểm</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Là dãy số mà trong đó các mức độ của hiện tượng nghiên cứu phản ánh mức độ của hiện tượng tại một thời điểm nhất định. Các mức độ của hiện tượng không thể cộng dồn lại được với nhau, thời điểm sau của hiện tượng luôn bao gồm một phần hay toàn bộ thời điểm trước của hiện tượng nghiên cứu.</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06319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04D8-31AD-D00C-98C5-3F130438688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E023844-C346-AD97-E4BE-4BE3F7A53630}"/>
              </a:ext>
            </a:extLst>
          </p:cNvPr>
          <p:cNvSpPr txBox="1"/>
          <p:nvPr/>
        </p:nvSpPr>
        <p:spPr>
          <a:xfrm>
            <a:off x="816429" y="357112"/>
            <a:ext cx="10515600" cy="31393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 Các chỉ tiêu phân tích dãy số biến động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Để phân tích đặc điểm biến động của hiện tượng qua thời gian, người ta thường dùng các chỉ tiêu sau: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2.1  Lượng tăng (giảm) tuyệt đối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Phản ánh sự thay đổi quy mô hiện tượng nghiên cứu qua thời gian, tuỳ theo mục đích nghiên cứu của hiện tượng mà ta có thể tính theo hai mức độ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Lượng tăng giảm tuyệt đối liên hoàn : Phản ánh sự thay đổi quy mô hiệu số giữa mức độ của hiện tượng kỳ nghiên cứu (yi) so với mức độ biến động của hiện tượng ở kỳ gốc (y0).</a:t>
            </a:r>
          </a:p>
        </p:txBody>
      </p:sp>
      <p:pic>
        <p:nvPicPr>
          <p:cNvPr id="5" name="Picture 4">
            <a:extLst>
              <a:ext uri="{FF2B5EF4-FFF2-40B4-BE49-F238E27FC236}">
                <a16:creationId xmlns:a16="http://schemas.microsoft.com/office/drawing/2014/main" id="{61334EE4-BE7D-3A5E-1ABD-742BB63439F7}"/>
              </a:ext>
            </a:extLst>
          </p:cNvPr>
          <p:cNvPicPr>
            <a:picLocks noChangeAspect="1"/>
          </p:cNvPicPr>
          <p:nvPr/>
        </p:nvPicPr>
        <p:blipFill>
          <a:blip r:embed="rId2"/>
          <a:stretch>
            <a:fillRect/>
          </a:stretch>
        </p:blipFill>
        <p:spPr>
          <a:xfrm>
            <a:off x="2013857" y="3987873"/>
            <a:ext cx="9527656" cy="1367898"/>
          </a:xfrm>
          <a:prstGeom prst="rect">
            <a:avLst/>
          </a:prstGeom>
        </p:spPr>
      </p:pic>
    </p:spTree>
    <p:extLst>
      <p:ext uri="{BB962C8B-B14F-4D97-AF65-F5344CB8AC3E}">
        <p14:creationId xmlns:p14="http://schemas.microsoft.com/office/powerpoint/2010/main" val="2812111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4CFC3E-AA61-61F6-E79E-D921E6130EE4}"/>
              </a:ext>
            </a:extLst>
          </p:cNvPr>
          <p:cNvSpPr txBox="1"/>
          <p:nvPr/>
        </p:nvSpPr>
        <p:spPr>
          <a:xfrm>
            <a:off x="1066799" y="655238"/>
            <a:ext cx="10711543" cy="1200329"/>
          </a:xfrm>
          <a:prstGeom prst="rect">
            <a:avLst/>
          </a:prstGeom>
          <a:noFill/>
        </p:spPr>
        <p:txBody>
          <a:bodyPr wrap="square">
            <a:spAutoFit/>
          </a:bodyPr>
          <a:lstStyle/>
          <a:p>
            <a:pPr marL="742950" marR="0" lvl="1" indent="-285750" algn="just" defTabSz="914400" rtl="0" eaLnBrk="1" fontAlgn="auto" latinLnBrk="0" hangingPunct="1">
              <a:lnSpc>
                <a:spcPct val="100000"/>
              </a:lnSpc>
              <a:spcBef>
                <a:spcPts val="600"/>
              </a:spcBef>
              <a:spcAft>
                <a:spcPts val="0"/>
              </a:spcAft>
              <a:buClrTx/>
              <a:buSzTx/>
              <a:buFont typeface="+mj-lt"/>
              <a:buAutoNum type="arabicPeriod" startAt="2"/>
              <a:tabLst>
                <a:tab pos="457200" algn="l"/>
              </a:tabLst>
              <a:defRPr/>
            </a:pPr>
            <a:r>
              <a:rPr kumimoji="0" lang="nl-NL" sz="24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Tốc độ phát triển</a:t>
            </a:r>
            <a:r>
              <a:rPr kumimoji="0" lang="nl-NL"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Là tỉ số so sánh giữa các mức độ của hiện tượng nghiên cứu so với mức độ của kỳ được chọn làm mốc so sánh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Box 8">
            <a:extLst>
              <a:ext uri="{FF2B5EF4-FFF2-40B4-BE49-F238E27FC236}">
                <a16:creationId xmlns:a16="http://schemas.microsoft.com/office/drawing/2014/main" id="{B9B12AE8-DBC5-A5E3-935C-C739A113242A}"/>
              </a:ext>
            </a:extLst>
          </p:cNvPr>
          <p:cNvSpPr txBox="1"/>
          <p:nvPr/>
        </p:nvSpPr>
        <p:spPr>
          <a:xfrm>
            <a:off x="1284515" y="2097838"/>
            <a:ext cx="9982200" cy="1184940"/>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2.3 Tốc độ tăng (giảm)</a:t>
            </a:r>
            <a:r>
              <a:rPr kumimoji="0" lang="nl-NL" sz="2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nl-NL" sz="2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Cho ta biết qua thời gian hiện tượng mà chúng ta nghiên cứu tăng hay giảm bao nhiêu lần hay bao nhiêu %.</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A1A9C80F-697A-C9A6-18B9-D83645D3A08F}"/>
              </a:ext>
            </a:extLst>
          </p:cNvPr>
          <p:cNvPicPr>
            <a:picLocks noChangeAspect="1"/>
          </p:cNvPicPr>
          <p:nvPr/>
        </p:nvPicPr>
        <p:blipFill>
          <a:blip r:embed="rId2"/>
          <a:stretch>
            <a:fillRect/>
          </a:stretch>
        </p:blipFill>
        <p:spPr>
          <a:xfrm>
            <a:off x="1186543" y="3361045"/>
            <a:ext cx="10711543" cy="3039755"/>
          </a:xfrm>
          <a:prstGeom prst="rect">
            <a:avLst/>
          </a:prstGeom>
        </p:spPr>
      </p:pic>
    </p:spTree>
    <p:extLst>
      <p:ext uri="{BB962C8B-B14F-4D97-AF65-F5344CB8AC3E}">
        <p14:creationId xmlns:p14="http://schemas.microsoft.com/office/powerpoint/2010/main" val="18158014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E14816F-D065-CA1F-2A72-DA9BDAFCEB22}"/>
              </a:ext>
            </a:extLst>
          </p:cNvPr>
          <p:cNvSpPr txBox="1"/>
          <p:nvPr/>
        </p:nvSpPr>
        <p:spPr>
          <a:xfrm>
            <a:off x="370114" y="436993"/>
            <a:ext cx="11255829"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2.5 Số bình quân theo thời gian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Chỉ tiêu này phản ánh mức độ điển hình của các mức độ tuyệt đối trong một dãy số thời gian, chỉ tiêu này được tính bằng cách bình quân hoá các mức độ trong dãy số.</a:t>
            </a:r>
          </a:p>
        </p:txBody>
      </p:sp>
      <p:pic>
        <p:nvPicPr>
          <p:cNvPr id="7" name="Picture 6">
            <a:extLst>
              <a:ext uri="{FF2B5EF4-FFF2-40B4-BE49-F238E27FC236}">
                <a16:creationId xmlns:a16="http://schemas.microsoft.com/office/drawing/2014/main" id="{F1255CEC-7327-ADA5-E0CB-B317D6530D96}"/>
              </a:ext>
            </a:extLst>
          </p:cNvPr>
          <p:cNvPicPr>
            <a:picLocks noChangeAspect="1"/>
          </p:cNvPicPr>
          <p:nvPr/>
        </p:nvPicPr>
        <p:blipFill>
          <a:blip r:embed="rId2"/>
          <a:stretch>
            <a:fillRect/>
          </a:stretch>
        </p:blipFill>
        <p:spPr>
          <a:xfrm>
            <a:off x="1145927" y="1948543"/>
            <a:ext cx="9271702" cy="3450771"/>
          </a:xfrm>
          <a:prstGeom prst="rect">
            <a:avLst/>
          </a:prstGeom>
        </p:spPr>
      </p:pic>
    </p:spTree>
    <p:extLst>
      <p:ext uri="{BB962C8B-B14F-4D97-AF65-F5344CB8AC3E}">
        <p14:creationId xmlns:p14="http://schemas.microsoft.com/office/powerpoint/2010/main" val="3647132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261358-87C8-1DC3-0956-EF5A028B7161}"/>
              </a:ext>
            </a:extLst>
          </p:cNvPr>
          <p:cNvSpPr txBox="1"/>
          <p:nvPr/>
        </p:nvSpPr>
        <p:spPr>
          <a:xfrm>
            <a:off x="642257" y="420078"/>
            <a:ext cx="1066800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*Dãy số thời điểm: do tính chất của dãy số là không có khả năng cộng dồn qua thời gian do đó chúng ta chia ra hai trường hợp sau:</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2CECD7D-F3F0-58E3-45CD-111DE01DEF05}"/>
              </a:ext>
            </a:extLst>
          </p:cNvPr>
          <p:cNvPicPr>
            <a:picLocks noChangeAspect="1"/>
          </p:cNvPicPr>
          <p:nvPr/>
        </p:nvPicPr>
        <p:blipFill>
          <a:blip r:embed="rId2"/>
          <a:stretch>
            <a:fillRect/>
          </a:stretch>
        </p:blipFill>
        <p:spPr>
          <a:xfrm>
            <a:off x="794657" y="1574727"/>
            <a:ext cx="10080172" cy="3922559"/>
          </a:xfrm>
          <a:prstGeom prst="rect">
            <a:avLst/>
          </a:prstGeom>
        </p:spPr>
      </p:pic>
    </p:spTree>
    <p:extLst>
      <p:ext uri="{BB962C8B-B14F-4D97-AF65-F5344CB8AC3E}">
        <p14:creationId xmlns:p14="http://schemas.microsoft.com/office/powerpoint/2010/main" val="20667740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591D06-806F-B1C6-5F83-58F113BC6E72}"/>
              </a:ext>
            </a:extLst>
          </p:cNvPr>
          <p:cNvPicPr>
            <a:picLocks noChangeAspect="1"/>
          </p:cNvPicPr>
          <p:nvPr/>
        </p:nvPicPr>
        <p:blipFill>
          <a:blip r:embed="rId2"/>
          <a:stretch>
            <a:fillRect/>
          </a:stretch>
        </p:blipFill>
        <p:spPr>
          <a:xfrm>
            <a:off x="821915" y="664029"/>
            <a:ext cx="10259741" cy="4306592"/>
          </a:xfrm>
          <a:prstGeom prst="rect">
            <a:avLst/>
          </a:prstGeom>
        </p:spPr>
      </p:pic>
    </p:spTree>
    <p:extLst>
      <p:ext uri="{BB962C8B-B14F-4D97-AF65-F5344CB8AC3E}">
        <p14:creationId xmlns:p14="http://schemas.microsoft.com/office/powerpoint/2010/main" val="24222997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820FB-E6EC-8910-FAFE-02B187726847}"/>
            </a:ext>
          </a:extLst>
        </p:cNvPr>
        <p:cNvGrpSpPr/>
        <p:nvPr/>
      </p:nvGrpSpPr>
      <p:grpSpPr>
        <a:xfrm>
          <a:off x="0" y="0"/>
          <a:ext cx="0" cy="0"/>
          <a:chOff x="0" y="0"/>
          <a:chExt cx="0" cy="0"/>
        </a:xfrm>
      </p:grpSpPr>
      <p:sp>
        <p:nvSpPr>
          <p:cNvPr id="2" name="AutoShape 60">
            <a:extLst>
              <a:ext uri="{FF2B5EF4-FFF2-40B4-BE49-F238E27FC236}">
                <a16:creationId xmlns:a16="http://schemas.microsoft.com/office/drawing/2014/main" id="{14302D68-7B65-E532-8DAE-5877C3C67CF0}"/>
              </a:ext>
            </a:extLst>
          </p:cNvPr>
          <p:cNvSpPr>
            <a:spLocks noChangeArrowheads="1"/>
          </p:cNvSpPr>
          <p:nvPr/>
        </p:nvSpPr>
        <p:spPr bwMode="blackWhite">
          <a:xfrm>
            <a:off x="2939142" y="330428"/>
            <a:ext cx="5715001" cy="1215343"/>
          </a:xfrm>
          <a:prstGeom prst="roundRect">
            <a:avLst>
              <a:gd name="adj" fmla="val 50000"/>
            </a:avLst>
          </a:prstGeom>
          <a:solidFill>
            <a:schemeClr val="accent1">
              <a:lumMod val="20000"/>
              <a:lumOff val="80000"/>
            </a:schemeClr>
          </a:solidFill>
          <a:ln w="38100" algn="ctr">
            <a:solidFill>
              <a:srgbClr val="FFFFFF"/>
            </a:solidFill>
            <a:round/>
          </a:ln>
          <a:effectLst>
            <a:outerShdw dist="63500" dir="3187806" algn="ctr" rotWithShape="0">
              <a:srgbClr val="001D3A"/>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CHƯƠNG 5: CHỈ SỐ</a:t>
            </a:r>
            <a:endParaRPr kumimoji="0" lang="en-US" sz="2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E495ECA4-E868-FB82-4F5D-7FA17DDCE738}"/>
              </a:ext>
            </a:extLst>
          </p:cNvPr>
          <p:cNvSpPr txBox="1"/>
          <p:nvPr/>
        </p:nvSpPr>
        <p:spPr>
          <a:xfrm>
            <a:off x="816428" y="2116409"/>
            <a:ext cx="10918371" cy="178510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 Một số vấn đề chung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 Khái niệm và đặc điểm của chỉ số</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1.1.1 Khái niệm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Chỉ số thực chất là một số tương đối được biểu hiện bằng lần hay % được tính bằng cách so sánh hai mức độ của hiện tượng nghiên cứu.</a:t>
            </a:r>
          </a:p>
        </p:txBody>
      </p:sp>
      <p:sp>
        <p:nvSpPr>
          <p:cNvPr id="8" name="TextBox 7">
            <a:extLst>
              <a:ext uri="{FF2B5EF4-FFF2-40B4-BE49-F238E27FC236}">
                <a16:creationId xmlns:a16="http://schemas.microsoft.com/office/drawing/2014/main" id="{C2A5DB49-79B7-3D2B-089B-BD0C36F2CA4A}"/>
              </a:ext>
            </a:extLst>
          </p:cNvPr>
          <p:cNvSpPr txBox="1"/>
          <p:nvPr/>
        </p:nvSpPr>
        <p:spPr>
          <a:xfrm>
            <a:off x="718457" y="4219248"/>
            <a:ext cx="10809513"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1.1.2. Đặc điểm của chỉ số</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Khi nghiên cứu hiện tượng kinh tế phức tạp bao gồm nhiều phần tử khác nhau thì ta tìm cách chuyển về dạng giống nhau, khi đó sẽ cho phép chúng ta tổng hợp tài liệu.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 Khi có nhiều nhân tố tham gia vào tính toán ta giả định các nhân tố khác không biến đổi, chỉ có một nhân tố thay đổi.</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09806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00F8-ECEE-5D77-8F7A-D5EEAA9312D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271812C-18AD-79B6-4579-5A818E29F1A4}"/>
              </a:ext>
            </a:extLst>
          </p:cNvPr>
          <p:cNvSpPr txBox="1"/>
          <p:nvPr/>
        </p:nvSpPr>
        <p:spPr>
          <a:xfrm>
            <a:off x="805542" y="435819"/>
            <a:ext cx="6096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1.2. Các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loại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40010627-39D0-5BCE-9CED-2C01BAAF0DDF}"/>
              </a:ext>
            </a:extLst>
          </p:cNvPr>
          <p:cNvSpPr txBox="1"/>
          <p:nvPr/>
        </p:nvSpPr>
        <p:spPr>
          <a:xfrm>
            <a:off x="805542" y="1110382"/>
            <a:ext cx="10417629" cy="1862048"/>
          </a:xfrm>
          <a:prstGeom prst="rect">
            <a:avLst/>
          </a:prstGeom>
          <a:noFill/>
        </p:spPr>
        <p:txBody>
          <a:bodyPr wrap="square">
            <a:spAutoFit/>
          </a:bodyPr>
          <a:lstStyle/>
          <a:p>
            <a:pPr marL="0" marR="0" lvl="0" indent="342900" algn="just" defTabSz="914400" rtl="0" eaLnBrk="1" fontAlgn="auto" latinLnBrk="0" hangingPunct="1">
              <a:lnSpc>
                <a:spcPct val="100000"/>
              </a:lnSpc>
              <a:spcBef>
                <a:spcPts val="600"/>
              </a:spcBef>
              <a:spcAft>
                <a:spcPts val="0"/>
              </a:spcAft>
              <a:buClrTx/>
              <a:buSzTx/>
              <a:buFontTx/>
              <a:buNone/>
              <a:tabLst/>
              <a:defRPr/>
            </a:pPr>
            <a:r>
              <a:rPr kumimoji="0" lang="nl-NL" sz="2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Chỉ số cá thể:</a:t>
            </a:r>
            <a:r>
              <a:rPr kumimoji="0" lang="nl-NL"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Chỉ số cá thể nói lên biến động của từng phần tử, từng đơn vị cá biệt của hiện tượng. ví dụ: Chỉ số giá bán lẻ của từng mặt hàng</a:t>
            </a:r>
          </a:p>
          <a:p>
            <a:pPr marL="0" marR="0" lvl="0" indent="342900" algn="just" defTabSz="914400" rtl="0" eaLnBrk="1" fontAlgn="auto" latinLnBrk="0" hangingPunct="1">
              <a:lnSpc>
                <a:spcPct val="100000"/>
              </a:lnSpc>
              <a:spcBef>
                <a:spcPts val="60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200" b="0" i="0" u="none" strike="noStrike" kern="1200" cap="none" spc="-3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Chỉ số tổng hợp</a:t>
            </a:r>
            <a:r>
              <a:rPr kumimoji="0" lang="nl-NL" sz="2200" b="0" i="0" u="none" strike="noStrike" kern="1200" cap="none" spc="-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Chỉ số tổng hợp </a:t>
            </a:r>
            <a:r>
              <a:rPr kumimoji="0" lang="nl-NL" sz="2200" b="0" i="0" u="none" strike="noStrike" kern="1200" cap="none" spc="-3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dùng để nghiên cứu biến động của hiện tư­ợng phức tạp, bao gồm nhiều phần tử không thể trực tiếp cộng được với nhau</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543AA56E-DE0D-DD1E-24D6-ABDBD98310B1}"/>
              </a:ext>
            </a:extLst>
          </p:cNvPr>
          <p:cNvSpPr txBox="1"/>
          <p:nvPr/>
        </p:nvSpPr>
        <p:spPr>
          <a:xfrm>
            <a:off x="723899" y="3185328"/>
            <a:ext cx="10580914" cy="34778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1.3. Tác dụng của phương pháp chỉ số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Biểu hiện sự biến động của hiện tượng KT-XH phức tạp qua thời gian. Tác dụng này có ý nghĩa khi vận dụng chỉ số phát triển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Biểu hiện sự so sánh về mức độ của hiện t¬ượng qua không gian. Tác dụng này được thể hiện qua việc vận dụng chỉ số không gian.</a:t>
            </a:r>
            <a:endParaRPr kumimoji="0" lang="en-US" sz="22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Biểu hiện tình hình nhiệm vụ và tình hình  thực hiện kế hoạch các chỉ tiêu KT-XH.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Phân tích vai trò và ảnh hưởng của các nhân tố đến sự biến động của hiện tượng KT-XH phức tạp đw¬ợc cấu thành từ nhiều nhân tố. Vậy chỉ số còn là cơ sở để hình thành hệ thống chỉ số phân tích vai trò và mức độ ảnh hw¬ởng của các yếu tố, phần tử đến biến động của chỉ tiêu kinh tế- xã hội cần nghiên cứu.</a:t>
            </a:r>
          </a:p>
        </p:txBody>
      </p:sp>
    </p:spTree>
    <p:extLst>
      <p:ext uri="{BB962C8B-B14F-4D97-AF65-F5344CB8AC3E}">
        <p14:creationId xmlns:p14="http://schemas.microsoft.com/office/powerpoint/2010/main" val="4150270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C87F5-802F-A43D-3AC2-C1C032540D1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6EC7D69-9B7B-68DF-9AD5-F3A8BE25EA46}"/>
              </a:ext>
            </a:extLst>
          </p:cNvPr>
          <p:cNvSpPr txBox="1"/>
          <p:nvPr/>
        </p:nvSpPr>
        <p:spPr>
          <a:xfrm>
            <a:off x="816427" y="313569"/>
            <a:ext cx="10689773" cy="280076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 Phương pháp tính chỉ số</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2.1.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a:t>
            </a:r>
            <a:r>
              <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endPar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cá thể nói lên biến động của từng phần tử, từng đơn vị cá biệt của hiện tượng. Thường được dùng để nghiên cứu sự phát triển của sản xuất và tiêu thụ các sản phẩm, mặt hàng chủ yếu trong nền KTQD. Ngoài ra nó còn được dùng làm cơ sở để tính các chỉ số tổng hợp.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cá thể về giá: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Xây dựng chỉ số cá thể về giá bán đơn vị từng loại sản phẩm bằng cách so sánh giá bán đơn vị từng loại sản phẩm kỳ nghiên cứu với kỳ gốc. </a:t>
            </a:r>
          </a:p>
        </p:txBody>
      </p:sp>
      <p:sp>
        <p:nvSpPr>
          <p:cNvPr id="5" name="TextBox 4">
            <a:extLst>
              <a:ext uri="{FF2B5EF4-FFF2-40B4-BE49-F238E27FC236}">
                <a16:creationId xmlns:a16="http://schemas.microsoft.com/office/drawing/2014/main" id="{B675957C-3C5B-4974-F1F8-6EB168A48B62}"/>
              </a:ext>
            </a:extLst>
          </p:cNvPr>
          <p:cNvSpPr txBox="1"/>
          <p:nvPr/>
        </p:nvSpPr>
        <p:spPr>
          <a:xfrm>
            <a:off x="816427" y="3363686"/>
            <a:ext cx="10450287"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2.2. Chỉ số tổng hợp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tổng hợp dùng để nghiên cứu biến động của hiện t¬ượng phức tạp, bao gồm nhiều phần tử không thể trực tiếp cộng được với nhau.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tổng hợp về giá:</a:t>
            </a:r>
          </a:p>
        </p:txBody>
      </p:sp>
      <p:pic>
        <p:nvPicPr>
          <p:cNvPr id="7" name="Picture 6">
            <a:extLst>
              <a:ext uri="{FF2B5EF4-FFF2-40B4-BE49-F238E27FC236}">
                <a16:creationId xmlns:a16="http://schemas.microsoft.com/office/drawing/2014/main" id="{794F7030-0E49-A40E-5A07-E9B0D669144D}"/>
              </a:ext>
            </a:extLst>
          </p:cNvPr>
          <p:cNvPicPr>
            <a:picLocks noChangeAspect="1"/>
          </p:cNvPicPr>
          <p:nvPr/>
        </p:nvPicPr>
        <p:blipFill>
          <a:blip r:embed="rId2"/>
          <a:stretch>
            <a:fillRect/>
          </a:stretch>
        </p:blipFill>
        <p:spPr>
          <a:xfrm>
            <a:off x="3721471" y="4550229"/>
            <a:ext cx="6881215" cy="2146601"/>
          </a:xfrm>
          <a:prstGeom prst="rect">
            <a:avLst/>
          </a:prstGeom>
        </p:spPr>
      </p:pic>
    </p:spTree>
    <p:extLst>
      <p:ext uri="{BB962C8B-B14F-4D97-AF65-F5344CB8AC3E}">
        <p14:creationId xmlns:p14="http://schemas.microsoft.com/office/powerpoint/2010/main" val="37958675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C2B3F-9F10-158F-2BB4-CE1F844D84D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4924A3E-BA87-4F5B-2426-E69B4942C216}"/>
              </a:ext>
            </a:extLst>
          </p:cNvPr>
          <p:cNvSpPr txBox="1"/>
          <p:nvPr/>
        </p:nvSpPr>
        <p:spPr>
          <a:xfrm>
            <a:off x="489858" y="502308"/>
            <a:ext cx="10961913"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tổng hợp về lượng</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tổng hợp về lượng biểu hiện quan hệ so sánh giữa giá của một nhóm hay toàn bộ các mặt hàng ở kỳ nghiên cứu với kỳ gốc và qua đó phản ánh biến động chung về lượng bán của các mặt hàng.</a:t>
            </a:r>
          </a:p>
        </p:txBody>
      </p:sp>
      <p:pic>
        <p:nvPicPr>
          <p:cNvPr id="7" name="Picture 6">
            <a:extLst>
              <a:ext uri="{FF2B5EF4-FFF2-40B4-BE49-F238E27FC236}">
                <a16:creationId xmlns:a16="http://schemas.microsoft.com/office/drawing/2014/main" id="{0836BF23-068E-A636-CD1E-44FF62B17FCA}"/>
              </a:ext>
            </a:extLst>
          </p:cNvPr>
          <p:cNvPicPr>
            <a:picLocks noChangeAspect="1"/>
          </p:cNvPicPr>
          <p:nvPr/>
        </p:nvPicPr>
        <p:blipFill>
          <a:blip r:embed="rId2"/>
          <a:stretch>
            <a:fillRect/>
          </a:stretch>
        </p:blipFill>
        <p:spPr>
          <a:xfrm>
            <a:off x="1426028" y="2506545"/>
            <a:ext cx="8665029" cy="2947198"/>
          </a:xfrm>
          <a:prstGeom prst="rect">
            <a:avLst/>
          </a:prstGeom>
        </p:spPr>
      </p:pic>
    </p:spTree>
    <p:extLst>
      <p:ext uri="{BB962C8B-B14F-4D97-AF65-F5344CB8AC3E}">
        <p14:creationId xmlns:p14="http://schemas.microsoft.com/office/powerpoint/2010/main" val="3150545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047428B-D3BE-EFD8-4472-1762F47FE6A1}"/>
              </a:ext>
            </a:extLst>
          </p:cNvPr>
          <p:cNvSpPr txBox="1"/>
          <p:nvPr/>
        </p:nvSpPr>
        <p:spPr>
          <a:xfrm>
            <a:off x="1306285" y="234805"/>
            <a:ext cx="6139543" cy="446276"/>
          </a:xfrm>
          <a:prstGeom prst="rect">
            <a:avLst/>
          </a:prstGeom>
          <a:noFill/>
        </p:spPr>
        <p:txBody>
          <a:bodyPr wrap="square">
            <a:spAutoFit/>
          </a:bodyPr>
          <a:lstStyle/>
          <a:p>
            <a:pPr algn="just">
              <a:spcBef>
                <a:spcPts val="600"/>
              </a:spcBef>
              <a:buNone/>
            </a:pPr>
            <a:r>
              <a:rPr lang="vi-VN" sz="2300" b="1" dirty="0">
                <a:effectLst/>
                <a:latin typeface="Times New Roman" panose="02020603050405020304" pitchFamily="18" charset="0"/>
                <a:ea typeface="Times New Roman" panose="02020603050405020304" pitchFamily="18" charset="0"/>
                <a:cs typeface="Times New Roman" panose="02020603050405020304" pitchFamily="18" charset="0"/>
              </a:rPr>
              <a:t>3. Điều tra Thống kê </a:t>
            </a:r>
            <a:endParaRPr lang="en-US" sz="23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82F77E0-CB13-43D8-4239-317F8FB485BC}"/>
              </a:ext>
            </a:extLst>
          </p:cNvPr>
          <p:cNvSpPr txBox="1"/>
          <p:nvPr/>
        </p:nvSpPr>
        <p:spPr>
          <a:xfrm>
            <a:off x="1513113" y="990071"/>
            <a:ext cx="6096000" cy="784830"/>
          </a:xfrm>
          <a:prstGeom prst="rect">
            <a:avLst/>
          </a:prstGeom>
          <a:noFill/>
        </p:spPr>
        <p:txBody>
          <a:bodyPr wrap="square">
            <a:spAutoFit/>
          </a:bodyPr>
          <a:lstStyle/>
          <a:p>
            <a:pPr algn="just">
              <a:spcBef>
                <a:spcPts val="600"/>
              </a:spcBef>
              <a:buNone/>
            </a:pPr>
            <a:r>
              <a:rPr lang="vi-VN" sz="2000" b="1" spc="-10" dirty="0">
                <a:effectLst/>
                <a:latin typeface="Times New Roman" panose="02020603050405020304" pitchFamily="18" charset="0"/>
                <a:ea typeface="Times New Roman" panose="02020603050405020304" pitchFamily="18" charset="0"/>
                <a:cs typeface="Times New Roman" panose="02020603050405020304" pitchFamily="18" charset="0"/>
              </a:rPr>
              <a:t>3.1. Khái niệm, ý nghĩa của điều tra thống kê</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95250" algn="just">
              <a:spcBef>
                <a:spcPts val="600"/>
              </a:spcBef>
              <a:buNone/>
            </a:pP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3.1.1.Khái niệm</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433E1595-3E1A-AE15-B64B-DAE24D2A1C3B}"/>
              </a:ext>
            </a:extLst>
          </p:cNvPr>
          <p:cNvSpPr txBox="1"/>
          <p:nvPr/>
        </p:nvSpPr>
        <p:spPr>
          <a:xfrm>
            <a:off x="1306286" y="1942377"/>
            <a:ext cx="9307286" cy="2400657"/>
          </a:xfrm>
          <a:prstGeom prst="rect">
            <a:avLst/>
          </a:prstGeom>
          <a:noFill/>
        </p:spPr>
        <p:txBody>
          <a:bodyPr wrap="square">
            <a:spAutoFit/>
          </a:bodyPr>
          <a:lstStyle/>
          <a:p>
            <a:pPr indent="288290" algn="just">
              <a:spcBef>
                <a:spcPts val="600"/>
              </a:spcBef>
              <a:buNone/>
            </a:pP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Điều tra thống kê học là tổ chức một cách khoa học theo một kế hoạch thống nhất nhằm thu thập tài liệu về quá trình kinh tế xã hội, về các hiện tượng kinh tế xã hội.</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Theo điều 3 luật thống kê của nhà nước cũng định nghĩa </a:t>
            </a: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 Điều tra thống kê là hình thức thu thập thông tin thống kê theo phương án điều tra”.</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Ví dụ: Nghiên cứu dân số nước V</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i</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ệt Nam trong điều 2014, có thể nghiên cứu nhiều lĩnh vực, như nghiên cứu về giới tính, tôn giáo, độ tuổi.  Việt Nam hiện nay tỷ lệ Nam/ nữ  là 116/100 đây là hiện tượng mất cân đối nghiêm trọng.</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18291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F500C-977A-22AA-152F-1C5E71EAD48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E4026DA-106C-8CC6-2EB6-AA74D8CF5836}"/>
              </a:ext>
            </a:extLst>
          </p:cNvPr>
          <p:cNvSpPr txBox="1"/>
          <p:nvPr/>
        </p:nvSpPr>
        <p:spPr>
          <a:xfrm>
            <a:off x="576942" y="604468"/>
            <a:ext cx="10798629"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 Hệ thống chỉ số</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3.1. Khái niệm hệ thống chỉ số </a:t>
            </a:r>
          </a:p>
        </p:txBody>
      </p:sp>
      <p:sp>
        <p:nvSpPr>
          <p:cNvPr id="5" name="TextBox 4">
            <a:extLst>
              <a:ext uri="{FF2B5EF4-FFF2-40B4-BE49-F238E27FC236}">
                <a16:creationId xmlns:a16="http://schemas.microsoft.com/office/drawing/2014/main" id="{0B2D7631-FEF4-C139-503D-7E52327D616E}"/>
              </a:ext>
            </a:extLst>
          </p:cNvPr>
          <p:cNvSpPr txBox="1"/>
          <p:nvPr/>
        </p:nvSpPr>
        <p:spPr>
          <a:xfrm>
            <a:off x="468085" y="1633087"/>
            <a:ext cx="11136085" cy="526297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3.2. Phương pháp xây dựng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Một hệ thống chỉ số đúng nghĩa là hệ thống chỉ số vừa mang ý nghĩa về nội dung kinh tế và thực tiễn vừa mang ý nghĩa về toán học. Do đó hệ thống chỉ số phải đ¬ược xây dựng trên cơ sở lý luận khoa học và nguyên tắc toán học.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Cơ sở khoa học toán học hình thành mối quan hệ giữa chỉ số chỉ tiêu toàn bộ và các chỉ số nhân tố ảnh hưởng thông qua phư¬ơng trình toán học và chỉ số chỉ tiêu toàn bộ bằng tích số các chỉ số nhân tố thuộc chỉ tiêu chất l¬ượng và chỉ tiêu số lượng.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chỉ tiêu toàn bộ bao gồm các yếu tố cấu thành thuộc chỉ tiêu chất lượng và chỉ tiêu số l¬ượng đều đ¬ược biến động kỳ nghiên cứu so với kỳ gốc.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Các chỉ số nhân tố ảnh hư¬ởng bao gồm chỉ số nhân tố thuộc chỉ tiêu chất lượng và chỉ số nhân tố thuộc chỉ tiêu số lư¬ợng.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Chỉ số nhân tố chỉ tiêu chất l¬ượng  gọi là chỉ số chỉ tiêu chất l¬ượng, trong đó nhân tố chỉ tiêu chất lư¬ợng đ¬ược biến động kỳ báo cáo so với kỳ gốc. Quyền số của chỉ số </a:t>
            </a:r>
            <a:endParaRPr kumimoji="0" lang="en-US" sz="24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1015305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63C8F-6C16-2553-AB9A-A06AF9663C5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96F2D72-0120-D72F-32B0-99610658B278}"/>
              </a:ext>
            </a:extLst>
          </p:cNvPr>
          <p:cNvSpPr txBox="1"/>
          <p:nvPr/>
        </p:nvSpPr>
        <p:spPr>
          <a:xfrm>
            <a:off x="674913" y="603295"/>
            <a:ext cx="11255829"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3.3. Vận dụng hệ thống chỉ số để phân tích sự biến động của hiện tượng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Để hiểu được phương pháp vận dụng hệ thống chỉ số trong phân tích sự tác động của các nhân tố đến tổng thể kinh tế phức tạp ta tiến hành làm ví dụ cụ thể như sau:</a:t>
            </a:r>
          </a:p>
        </p:txBody>
      </p:sp>
      <p:pic>
        <p:nvPicPr>
          <p:cNvPr id="5" name="Picture 4">
            <a:extLst>
              <a:ext uri="{FF2B5EF4-FFF2-40B4-BE49-F238E27FC236}">
                <a16:creationId xmlns:a16="http://schemas.microsoft.com/office/drawing/2014/main" id="{B359DDA6-E088-8C43-0D97-483286D46667}"/>
              </a:ext>
            </a:extLst>
          </p:cNvPr>
          <p:cNvPicPr>
            <a:picLocks noChangeAspect="1"/>
          </p:cNvPicPr>
          <p:nvPr/>
        </p:nvPicPr>
        <p:blipFill>
          <a:blip r:embed="rId2"/>
          <a:stretch>
            <a:fillRect/>
          </a:stretch>
        </p:blipFill>
        <p:spPr>
          <a:xfrm>
            <a:off x="990600" y="1839467"/>
            <a:ext cx="10657114" cy="4691962"/>
          </a:xfrm>
          <a:prstGeom prst="rect">
            <a:avLst/>
          </a:prstGeom>
        </p:spPr>
      </p:pic>
    </p:spTree>
    <p:extLst>
      <p:ext uri="{BB962C8B-B14F-4D97-AF65-F5344CB8AC3E}">
        <p14:creationId xmlns:p14="http://schemas.microsoft.com/office/powerpoint/2010/main" val="1370948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7195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365434F-5F2E-2D42-DE3C-A01A83211220}"/>
              </a:ext>
            </a:extLst>
          </p:cNvPr>
          <p:cNvSpPr txBox="1"/>
          <p:nvPr/>
        </p:nvSpPr>
        <p:spPr>
          <a:xfrm>
            <a:off x="1230086" y="234807"/>
            <a:ext cx="6096000" cy="400110"/>
          </a:xfrm>
          <a:prstGeom prst="rect">
            <a:avLst/>
          </a:prstGeom>
          <a:noFill/>
        </p:spPr>
        <p:txBody>
          <a:bodyPr wrap="square">
            <a:spAutoFit/>
          </a:bodyPr>
          <a:lstStyle/>
          <a:p>
            <a:pPr algn="just">
              <a:spcBef>
                <a:spcPts val="600"/>
              </a:spcBef>
              <a:buNone/>
            </a:pPr>
            <a:r>
              <a:rPr lang="vi-VN" sz="2000" b="1" i="1" dirty="0">
                <a:effectLst/>
                <a:latin typeface="Times New Roman" panose="02020603050405020304" pitchFamily="18" charset="0"/>
                <a:ea typeface="Times New Roman" panose="02020603050405020304" pitchFamily="18" charset="0"/>
                <a:cs typeface="Times New Roman" panose="02020603050405020304" pitchFamily="18" charset="0"/>
              </a:rPr>
              <a:t>3.1.2. Ý nghĩa của điều tra thống kê.</a:t>
            </a:r>
            <a:endParaRPr lang="en-US" sz="2000" b="1"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2BD2065-7175-450B-3378-F9946C12057C}"/>
              </a:ext>
            </a:extLst>
          </p:cNvPr>
          <p:cNvSpPr txBox="1"/>
          <p:nvPr/>
        </p:nvSpPr>
        <p:spPr>
          <a:xfrm>
            <a:off x="1469571" y="981317"/>
            <a:ext cx="9046027" cy="4247317"/>
          </a:xfrm>
          <a:prstGeom prst="rect">
            <a:avLst/>
          </a:prstGeom>
          <a:noFill/>
        </p:spPr>
        <p:txBody>
          <a:bodyPr wrap="square">
            <a:spAutoFit/>
          </a:bodyPr>
          <a:lstStyle/>
          <a:p>
            <a:pPr indent="288290" algn="just">
              <a:spcBef>
                <a:spcPts val="600"/>
              </a:spcBef>
              <a:buNone/>
            </a:pP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Thứ nhất</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tài liệu do điều tra </a:t>
            </a:r>
            <a:r>
              <a:rPr lang="vi-VN" sz="2000" kern="100" dirty="0">
                <a:effectLst/>
                <a:latin typeface="Times New Roman" panose="02020603050405020304" pitchFamily="18" charset="0"/>
                <a:ea typeface="Times New Roman" panose="02020603050405020304" pitchFamily="18" charset="0"/>
                <a:cs typeface="Times New Roman" panose="02020603050405020304" pitchFamily="18" charset="0"/>
              </a:rPr>
              <a:t>thống kê</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thu được là căn cứ tin cậy để kiểm tra, đánh giá thực trạng hiện tượng nghiên cứu, đánh giá tình hình thực hiện kế hoạch phát triển kinh tế, văn hóa, xã hội của từng đơn vị, từng địa phương và của toàn bộ nền kinh tế quốc dân.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Bef>
                <a:spcPts val="600"/>
              </a:spcBef>
              <a:buNone/>
            </a:pP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Thứ hai</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điều tra </a:t>
            </a:r>
            <a:r>
              <a:rPr lang="vi-VN" sz="2000" kern="100" dirty="0">
                <a:effectLst/>
                <a:latin typeface="Times New Roman" panose="02020603050405020304" pitchFamily="18" charset="0"/>
                <a:ea typeface="Times New Roman" panose="02020603050405020304" pitchFamily="18" charset="0"/>
                <a:cs typeface="Times New Roman" panose="02020603050405020304" pitchFamily="18" charset="0"/>
              </a:rPr>
              <a:t>thống kê</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cung cấp những luận cứ xác đáng </a:t>
            </a:r>
            <a:r>
              <a:rPr lang="vi-VN" sz="2000" spc="-20" dirty="0">
                <a:effectLst/>
                <a:latin typeface="Times New Roman" panose="02020603050405020304" pitchFamily="18" charset="0"/>
                <a:ea typeface="Times New Roman" panose="02020603050405020304" pitchFamily="18" charset="0"/>
                <a:cs typeface="Times New Roman" panose="02020603050405020304" pitchFamily="18" charset="0"/>
              </a:rPr>
              <a:t>cho viêc phân tích, phát hiện, tìm ra những yếu tố tác động, những yếu tố quyết định sự biến đổi của hiện tượng nghiên cứu. Trên cơ sở đó, tìm biện pháp thích hợp thúc đẩy hiện tượng phát triển theo hướng có lợi nhất.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a:buNone/>
            </a:pPr>
            <a:endParaRPr lang="en-US" sz="2000" i="1" spc="-20" dirty="0">
              <a:effectLst/>
              <a:latin typeface="Times New Roman" panose="02020603050405020304" pitchFamily="18" charset="0"/>
              <a:ea typeface="Times New Roman" panose="02020603050405020304" pitchFamily="18" charset="0"/>
            </a:endParaRPr>
          </a:p>
          <a:p>
            <a:pPr>
              <a:buNone/>
            </a:pPr>
            <a:r>
              <a:rPr lang="en-US" sz="2000" i="1" spc="-20" dirty="0">
                <a:effectLst/>
                <a:latin typeface="Times New Roman" panose="02020603050405020304" pitchFamily="18" charset="0"/>
                <a:ea typeface="Times New Roman" panose="02020603050405020304" pitchFamily="18" charset="0"/>
              </a:rPr>
              <a:t>	</a:t>
            </a:r>
            <a:r>
              <a:rPr lang="vi-VN" sz="2000" i="1" spc="-20" dirty="0">
                <a:effectLst/>
                <a:latin typeface="Times New Roman" panose="02020603050405020304" pitchFamily="18" charset="0"/>
                <a:ea typeface="Times New Roman" panose="02020603050405020304" pitchFamily="18" charset="0"/>
              </a:rPr>
              <a:t>Thứ ba</a:t>
            </a:r>
            <a:r>
              <a:rPr lang="vi-VN" sz="2000" spc="-20" dirty="0">
                <a:effectLst/>
                <a:latin typeface="Times New Roman" panose="02020603050405020304" pitchFamily="18" charset="0"/>
                <a:ea typeface="Times New Roman" panose="02020603050405020304" pitchFamily="18" charset="0"/>
              </a:rPr>
              <a:t>, những tài liệu điều tra thống kê cung cấp một cách có hệ thống còn là căn cứ vững chắc cho việc phát hiện, xác định xu hướng, quy luật biến động của hiện tượng và dự đoán xu hướng biến động của hiện tượng trong tương lai. </a:t>
            </a:r>
            <a:endParaRPr lang="en-US" sz="2000" dirty="0"/>
          </a:p>
        </p:txBody>
      </p:sp>
    </p:spTree>
    <p:extLst>
      <p:ext uri="{BB962C8B-B14F-4D97-AF65-F5344CB8AC3E}">
        <p14:creationId xmlns:p14="http://schemas.microsoft.com/office/powerpoint/2010/main" val="900652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E13221-DC9B-F462-2A87-6CDDF5DD7A0E}"/>
              </a:ext>
            </a:extLst>
          </p:cNvPr>
          <p:cNvSpPr txBox="1"/>
          <p:nvPr/>
        </p:nvSpPr>
        <p:spPr>
          <a:xfrm>
            <a:off x="2721429" y="3263129"/>
            <a:ext cx="6836228" cy="2462213"/>
          </a:xfrm>
          <a:prstGeom prst="rect">
            <a:avLst/>
          </a:prstGeom>
          <a:noFill/>
        </p:spPr>
        <p:txBody>
          <a:bodyPr wrap="square">
            <a:spAutoFit/>
          </a:bodyPr>
          <a:lstStyle/>
          <a:p>
            <a:endParaRPr lang="en-US" sz="2200" dirty="0">
              <a:latin typeface="Times New Roman" panose="02020603050405020304" pitchFamily="18" charset="0"/>
              <a:cs typeface="Times New Roman" panose="02020603050405020304" pitchFamily="18" charset="0"/>
            </a:endParaRPr>
          </a:p>
          <a:p>
            <a:r>
              <a:rPr lang="vi-VN" sz="2200" dirty="0">
                <a:latin typeface="Times New Roman" panose="02020603050405020304" pitchFamily="18" charset="0"/>
                <a:cs typeface="Times New Roman" panose="02020603050405020304" pitchFamily="18" charset="0"/>
              </a:rPr>
              <a:t>3.2.2. Điều tra chuyên môn</a:t>
            </a:r>
          </a:p>
          <a:p>
            <a:r>
              <a:rPr lang="vi-VN" sz="2200" dirty="0">
                <a:latin typeface="Times New Roman" panose="02020603050405020304" pitchFamily="18" charset="0"/>
                <a:cs typeface="Times New Roman" panose="02020603050405020304" pitchFamily="18" charset="0"/>
              </a:rPr>
              <a:t>  	Là hình thức tổ chức điều tra không thường xuyên được tiến hành theo phương pháp quy định riêng.</a:t>
            </a:r>
          </a:p>
          <a:p>
            <a:r>
              <a:rPr lang="vi-VN" sz="2200" dirty="0">
                <a:latin typeface="Times New Roman" panose="02020603050405020304" pitchFamily="18" charset="0"/>
                <a:cs typeface="Times New Roman" panose="02020603050405020304" pitchFamily="18" charset="0"/>
              </a:rPr>
              <a:t> Đặc điểm: khi cần mới tổ chức thu thập một lần vào một thời điểm hay thời kỳ nào đó.</a:t>
            </a:r>
          </a:p>
          <a:p>
            <a:r>
              <a:rPr lang="vi-VN" sz="2200" dirty="0">
                <a:latin typeface="Times New Roman" panose="02020603050405020304" pitchFamily="18" charset="0"/>
                <a:cs typeface="Times New Roman" panose="02020603050405020304" pitchFamily="18" charset="0"/>
              </a:rPr>
              <a:t>Ví dụ: Các cuộc điều tra về nhu cầu tiêu dùng, nhà ở…</a:t>
            </a:r>
          </a:p>
        </p:txBody>
      </p:sp>
      <p:sp>
        <p:nvSpPr>
          <p:cNvPr id="7" name="TextBox 6">
            <a:extLst>
              <a:ext uri="{FF2B5EF4-FFF2-40B4-BE49-F238E27FC236}">
                <a16:creationId xmlns:a16="http://schemas.microsoft.com/office/drawing/2014/main" id="{1FC7B73A-82EE-87D2-83B1-BA1C6FE84C9B}"/>
              </a:ext>
            </a:extLst>
          </p:cNvPr>
          <p:cNvSpPr txBox="1"/>
          <p:nvPr/>
        </p:nvSpPr>
        <p:spPr>
          <a:xfrm>
            <a:off x="1502228" y="185448"/>
            <a:ext cx="6096000" cy="430887"/>
          </a:xfrm>
          <a:prstGeom prst="rect">
            <a:avLst/>
          </a:prstGeom>
          <a:noFill/>
        </p:spPr>
        <p:txBody>
          <a:bodyPr wrap="square">
            <a:spAutoFit/>
          </a:bodyPr>
          <a:lstStyle/>
          <a:p>
            <a:r>
              <a:rPr lang="vi-VN" sz="2200" b="1" i="1" dirty="0">
                <a:latin typeface="+mj-lt"/>
              </a:rPr>
              <a:t>3.2. Các hình thức tổ chức điều tra Thống kê</a:t>
            </a:r>
          </a:p>
        </p:txBody>
      </p:sp>
      <p:sp>
        <p:nvSpPr>
          <p:cNvPr id="9" name="TextBox 8">
            <a:extLst>
              <a:ext uri="{FF2B5EF4-FFF2-40B4-BE49-F238E27FC236}">
                <a16:creationId xmlns:a16="http://schemas.microsoft.com/office/drawing/2014/main" id="{A2677EC7-96D2-9674-5922-B538314715BB}"/>
              </a:ext>
            </a:extLst>
          </p:cNvPr>
          <p:cNvSpPr txBox="1"/>
          <p:nvPr/>
        </p:nvSpPr>
        <p:spPr>
          <a:xfrm>
            <a:off x="1839686" y="1132658"/>
            <a:ext cx="8599714" cy="1785104"/>
          </a:xfrm>
          <a:prstGeom prst="rect">
            <a:avLst/>
          </a:prstGeom>
          <a:noFill/>
        </p:spPr>
        <p:txBody>
          <a:bodyPr wrap="square">
            <a:spAutoFit/>
          </a:bodyPr>
          <a:lstStyle/>
          <a:p>
            <a:pPr algn="just"/>
            <a:r>
              <a:rPr lang="vi-VN" sz="2200" dirty="0">
                <a:latin typeface="+mj-lt"/>
              </a:rPr>
              <a:t>3.2.1. Báo cáo thống kê định kỳ: </a:t>
            </a:r>
            <a:endParaRPr lang="en-US" sz="2200" dirty="0">
              <a:latin typeface="+mj-lt"/>
            </a:endParaRPr>
          </a:p>
          <a:p>
            <a:pPr algn="just"/>
            <a:r>
              <a:rPr lang="en-US" sz="2200" dirty="0">
                <a:latin typeface="+mj-lt"/>
              </a:rPr>
              <a:t>	</a:t>
            </a:r>
            <a:r>
              <a:rPr lang="vi-VN" sz="2200" dirty="0">
                <a:latin typeface="+mj-lt"/>
              </a:rPr>
              <a:t>Là hình thức tổ chức điều tra thường xuyên có định kỳ theo quy định chế độ báo cáo thống nhất do cơ quan có thẩm quyền quy định.</a:t>
            </a:r>
          </a:p>
          <a:p>
            <a:pPr algn="just"/>
            <a:r>
              <a:rPr lang="vi-VN" sz="2200" dirty="0">
                <a:latin typeface="+mj-lt"/>
              </a:rPr>
              <a:t> Đặc điểm: đây là hình thức điều tra theo con đường hành chính bắt buộc, áp dụng chủ yếu với doanh nghiệp quốc doanh và cơ quan nhà nước</a:t>
            </a:r>
            <a:endParaRPr lang="en-US" sz="2200" dirty="0">
              <a:latin typeface="+mj-lt"/>
            </a:endParaRPr>
          </a:p>
        </p:txBody>
      </p:sp>
    </p:spTree>
    <p:extLst>
      <p:ext uri="{BB962C8B-B14F-4D97-AF65-F5344CB8AC3E}">
        <p14:creationId xmlns:p14="http://schemas.microsoft.com/office/powerpoint/2010/main" val="4062337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921125-D7F2-3C40-139E-14FFC80FBECB}"/>
              </a:ext>
            </a:extLst>
          </p:cNvPr>
          <p:cNvSpPr txBox="1"/>
          <p:nvPr/>
        </p:nvSpPr>
        <p:spPr>
          <a:xfrm>
            <a:off x="1317171" y="180378"/>
            <a:ext cx="6096000" cy="461665"/>
          </a:xfrm>
          <a:prstGeom prst="rect">
            <a:avLst/>
          </a:prstGeom>
          <a:noFill/>
        </p:spPr>
        <p:txBody>
          <a:bodyPr wrap="square">
            <a:spAutoFit/>
          </a:bodyPr>
          <a:lstStyle/>
          <a:p>
            <a:pPr algn="just">
              <a:spcBef>
                <a:spcPts val="600"/>
              </a:spcBef>
              <a:buNone/>
            </a:pPr>
            <a:r>
              <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rPr>
              <a:t>3.3. Các loại điều tra trong thống kê</a:t>
            </a:r>
            <a:endParaRPr lang="en-US" sz="2400" i="1" dirty="0">
              <a:effectLst/>
              <a:latin typeface=".VnTime" panose="020B7200000000000000" pitchFamily="34" charset="0"/>
              <a:ea typeface="Times New Roman" panose="02020603050405020304" pitchFamily="18" charset="0"/>
              <a:cs typeface="Times New Roman" panose="02020603050405020304" pitchFamily="18" charset="0"/>
            </a:endParaRPr>
          </a:p>
        </p:txBody>
      </p:sp>
      <p:sp useBgFill="1">
        <p:nvSpPr>
          <p:cNvPr id="8" name="TextBox 7">
            <a:extLst>
              <a:ext uri="{FF2B5EF4-FFF2-40B4-BE49-F238E27FC236}">
                <a16:creationId xmlns:a16="http://schemas.microsoft.com/office/drawing/2014/main" id="{0D0A0AE5-583B-2DAC-8863-5CF99DBD43FB}"/>
              </a:ext>
            </a:extLst>
          </p:cNvPr>
          <p:cNvSpPr txBox="1"/>
          <p:nvPr/>
        </p:nvSpPr>
        <p:spPr>
          <a:xfrm>
            <a:off x="381000" y="993974"/>
            <a:ext cx="4844142" cy="2785378"/>
          </a:xfrm>
          <a:prstGeom prst="rect">
            <a:avLst/>
          </a:prstGeom>
        </p:spPr>
        <p:txBody>
          <a:bodyPr wrap="square">
            <a:spAutoFit/>
          </a:bodyPr>
          <a:lstStyle/>
          <a:p>
            <a:pPr algn="just">
              <a:spcBef>
                <a:spcPts val="600"/>
              </a:spcBef>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spc="-20" dirty="0">
                <a:effectLst/>
                <a:latin typeface="Times New Roman" panose="02020603050405020304" pitchFamily="18" charset="0"/>
                <a:ea typeface="Times New Roman" panose="02020603050405020304" pitchFamily="18" charset="0"/>
                <a:cs typeface="Times New Roman" panose="02020603050405020304" pitchFamily="18" charset="0"/>
              </a:rPr>
              <a:t>3.3.1. Căn cứ vào thời gian ghi chép tài liệu điều tra:</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vi-VN" sz="2000" i="1" spc="-30" dirty="0">
                <a:effectLst/>
                <a:latin typeface="Times New Roman" panose="02020603050405020304" pitchFamily="18" charset="0"/>
                <a:ea typeface="Times New Roman" panose="02020603050405020304" pitchFamily="18" charset="0"/>
                <a:cs typeface="Times New Roman" panose="02020603050405020304" pitchFamily="18" charset="0"/>
              </a:rPr>
              <a:t>Điều tra thường xuyên</a:t>
            </a:r>
            <a:endParaRPr lang="en-US" sz="2000" i="1" spc="-3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288290" algn="just">
              <a:spcBef>
                <a:spcPts val="600"/>
              </a:spcBef>
              <a:buNone/>
            </a:pPr>
            <a:r>
              <a:rPr lang="vi-VN" sz="2000" spc="-20" dirty="0">
                <a:effectLst/>
                <a:latin typeface="Times New Roman" panose="02020603050405020304" pitchFamily="18" charset="0"/>
                <a:ea typeface="Times New Roman" panose="02020603050405020304" pitchFamily="18" charset="0"/>
                <a:cs typeface="Times New Roman" panose="02020603050405020304" pitchFamily="18" charset="0"/>
              </a:rPr>
              <a:t>Ví dụ: như chấm công người lao động. Ghi chép số sản phẩm nhập xuất hàng ngà</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y.</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a:p>
            <a:pPr indent="288290" algn="just">
              <a:spcBef>
                <a:spcPts val="600"/>
              </a:spcBef>
              <a:buNone/>
            </a:pPr>
            <a:r>
              <a:rPr lang="vi-VN" sz="2000" i="1" dirty="0">
                <a:effectLst/>
                <a:latin typeface="Times New Roman" panose="02020603050405020304" pitchFamily="18" charset="0"/>
                <a:ea typeface="Times New Roman" panose="02020603050405020304" pitchFamily="18" charset="0"/>
                <a:cs typeface="Times New Roman" panose="02020603050405020304" pitchFamily="18" charset="0"/>
              </a:rPr>
              <a:t>Điều tra không thường xuyên:</a:t>
            </a:r>
            <a:r>
              <a:rPr lang="vi-VN" sz="2000" dirty="0">
                <a:effectLst/>
                <a:latin typeface="Times New Roman" panose="02020603050405020304" pitchFamily="18" charset="0"/>
                <a:ea typeface="Times New Roman" panose="02020603050405020304" pitchFamily="18" charset="0"/>
                <a:cs typeface="Times New Roman" panose="02020603050405020304" pitchFamily="18" charset="0"/>
              </a:rPr>
              <a:t> Ví dụ: điều tra tồn kho vật tư hàng hoá, điều tra dân số ......</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06DF4334-B8C6-C391-3F5F-A96F31C4970B}"/>
              </a:ext>
            </a:extLst>
          </p:cNvPr>
          <p:cNvSpPr txBox="1"/>
          <p:nvPr/>
        </p:nvSpPr>
        <p:spPr>
          <a:xfrm>
            <a:off x="5943600" y="917030"/>
            <a:ext cx="6096000" cy="2862322"/>
          </a:xfrm>
          <a:prstGeom prst="rect">
            <a:avLst/>
          </a:prstGeom>
          <a:noFill/>
        </p:spPr>
        <p:txBody>
          <a:bodyPr wrap="square">
            <a:spAutoFit/>
          </a:bodyPr>
          <a:lstStyle/>
          <a:p>
            <a:r>
              <a:rPr lang="vi-VN" sz="2000" dirty="0">
                <a:latin typeface="+mj-lt"/>
              </a:rPr>
              <a:t>3.3.2. Căn cứ vào phạm vi,  đối  tượng điều tra:</a:t>
            </a:r>
          </a:p>
          <a:p>
            <a:r>
              <a:rPr lang="vi-VN" sz="2000" dirty="0">
                <a:latin typeface="+mj-lt"/>
              </a:rPr>
              <a:t> 	</a:t>
            </a:r>
            <a:r>
              <a:rPr lang="vi-VN" sz="2000" i="1" dirty="0">
                <a:latin typeface="+mj-lt"/>
              </a:rPr>
              <a:t> Điều tra toàn bộ</a:t>
            </a:r>
            <a:r>
              <a:rPr lang="vi-VN" sz="2000" dirty="0">
                <a:latin typeface="+mj-lt"/>
              </a:rPr>
              <a:t>: là tiến hành thu thập tài liệu của tất cả các đơn vị thuộc tổng thể đơn vị chung, không bỏ sót một đơn vị nào.</a:t>
            </a:r>
          </a:p>
          <a:p>
            <a:r>
              <a:rPr lang="vi-VN" sz="2000" dirty="0">
                <a:latin typeface="+mj-lt"/>
              </a:rPr>
              <a:t>  	</a:t>
            </a:r>
            <a:r>
              <a:rPr lang="vi-VN" sz="2000" i="1" dirty="0">
                <a:latin typeface="+mj-lt"/>
              </a:rPr>
              <a:t>Điều tra không toàn bộ</a:t>
            </a:r>
            <a:r>
              <a:rPr lang="vi-VN" sz="2000" dirty="0">
                <a:latin typeface="+mj-lt"/>
              </a:rPr>
              <a:t>: là tiến hành điều tra thu thập tài liệu ở một số đơn vị nhất định thuộc tổng thể đơn vị chung</a:t>
            </a:r>
          </a:p>
          <a:p>
            <a:r>
              <a:rPr lang="vi-VN" sz="2000" dirty="0">
                <a:latin typeface="+mj-lt"/>
              </a:rPr>
              <a:t>  Ví dụ: điều tra năng suất lúa của địa phương, hay kiểm tra chất lượng sản phẩm.</a:t>
            </a:r>
          </a:p>
        </p:txBody>
      </p:sp>
      <p:sp>
        <p:nvSpPr>
          <p:cNvPr id="13" name="TextBox 12">
            <a:extLst>
              <a:ext uri="{FF2B5EF4-FFF2-40B4-BE49-F238E27FC236}">
                <a16:creationId xmlns:a16="http://schemas.microsoft.com/office/drawing/2014/main" id="{AAD817B1-61B9-0240-9579-F712AB5BA82A}"/>
              </a:ext>
            </a:extLst>
          </p:cNvPr>
          <p:cNvSpPr txBox="1"/>
          <p:nvPr/>
        </p:nvSpPr>
        <p:spPr>
          <a:xfrm>
            <a:off x="2803071" y="4214223"/>
            <a:ext cx="5497285" cy="3400931"/>
          </a:xfrm>
          <a:prstGeom prst="rect">
            <a:avLst/>
          </a:prstGeom>
          <a:noFill/>
        </p:spPr>
        <p:txBody>
          <a:bodyPr wrap="square">
            <a:spAutoFit/>
          </a:bodyPr>
          <a:lstStyle/>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3.3.3. Căn cứ vào phương pháp thu thập tài liệu điều tra:</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 </a:t>
            </a:r>
            <a:r>
              <a:rPr lang="vi-VN" sz="2000" b="1" dirty="0">
                <a:effectLst/>
                <a:latin typeface="+mj-lt"/>
                <a:ea typeface="Times New Roman" panose="02020603050405020304" pitchFamily="18" charset="0"/>
                <a:cs typeface="Times New Roman" panose="02020603050405020304" pitchFamily="18" charset="0"/>
              </a:rPr>
              <a:t>	</a:t>
            </a:r>
            <a:r>
              <a:rPr lang="vi-VN" sz="2000" i="1" dirty="0">
                <a:effectLst/>
                <a:latin typeface="+mj-lt"/>
                <a:ea typeface="Times New Roman" panose="02020603050405020304" pitchFamily="18" charset="0"/>
                <a:cs typeface="Times New Roman" panose="02020603050405020304" pitchFamily="18" charset="0"/>
              </a:rPr>
              <a:t>Điều tra trực tiếp:</a:t>
            </a:r>
            <a:r>
              <a:rPr lang="vi-VN" sz="2000" dirty="0">
                <a:effectLst/>
                <a:latin typeface="+mj-lt"/>
                <a:ea typeface="Times New Roman" panose="02020603050405020304" pitchFamily="18" charset="0"/>
                <a:cs typeface="Times New Roman" panose="02020603050405020304" pitchFamily="18" charset="0"/>
              </a:rPr>
              <a:t> là phương pháp mà nhân viên điều tra tiến hành hoặc giám sát công việc điều tra sau đó tự ghi chép tài liệu điều tra.</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	</a:t>
            </a:r>
            <a:r>
              <a:rPr lang="vi-VN" sz="2000" i="1" dirty="0">
                <a:effectLst/>
                <a:latin typeface="+mj-lt"/>
                <a:ea typeface="Times New Roman" panose="02020603050405020304" pitchFamily="18" charset="0"/>
                <a:cs typeface="Times New Roman" panose="02020603050405020304" pitchFamily="18" charset="0"/>
              </a:rPr>
              <a:t>Điều tra gián tiếp</a:t>
            </a:r>
            <a:r>
              <a:rPr lang="vi-VN" sz="2000" dirty="0">
                <a:effectLst/>
                <a:latin typeface="+mj-lt"/>
                <a:ea typeface="Times New Roman" panose="02020603050405020304" pitchFamily="18" charset="0"/>
                <a:cs typeface="Times New Roman" panose="02020603050405020304" pitchFamily="18" charset="0"/>
              </a:rPr>
              <a:t>: là người điều tra thu thập tài liệu qua bản viết của đơn vị điều tra, qua điện thoại chứng từ sổ sách hay những văn bản có sẵn.</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Ví dụ: điều tra dư luận xã hội....</a:t>
            </a:r>
            <a:endParaRPr lang="en-US" sz="200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4501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EAF8C5-5914-D8A1-DDD6-89C8403B4CA5}"/>
              </a:ext>
            </a:extLst>
          </p:cNvPr>
          <p:cNvSpPr txBox="1"/>
          <p:nvPr/>
        </p:nvSpPr>
        <p:spPr>
          <a:xfrm>
            <a:off x="1589315" y="806892"/>
            <a:ext cx="9622972" cy="1169551"/>
          </a:xfrm>
          <a:prstGeom prst="rect">
            <a:avLst/>
          </a:prstGeom>
          <a:noFill/>
        </p:spPr>
        <p:txBody>
          <a:bodyPr wrap="square">
            <a:spAutoFit/>
          </a:bodyPr>
          <a:lstStyle/>
          <a:p>
            <a:pPr algn="just">
              <a:spcBef>
                <a:spcPts val="600"/>
              </a:spcBef>
              <a:buNone/>
            </a:pPr>
            <a:r>
              <a:rPr lang="vi-VN" sz="2000" b="1" dirty="0">
                <a:effectLst/>
                <a:latin typeface="+mj-lt"/>
                <a:ea typeface="Times New Roman" panose="02020603050405020304" pitchFamily="18" charset="0"/>
                <a:cs typeface="Times New Roman" panose="02020603050405020304" pitchFamily="18" charset="0"/>
              </a:rPr>
              <a:t>4. Tổng hợp Thống kê</a:t>
            </a:r>
            <a:endParaRPr lang="en-US" sz="2000" dirty="0">
              <a:effectLst/>
              <a:latin typeface="+mj-lt"/>
              <a:ea typeface="Times New Roman" panose="02020603050405020304" pitchFamily="18" charset="0"/>
              <a:cs typeface="Times New Roman" panose="02020603050405020304" pitchFamily="18" charset="0"/>
            </a:endParaRPr>
          </a:p>
          <a:p>
            <a:pPr algn="just">
              <a:spcBef>
                <a:spcPts val="600"/>
              </a:spcBef>
              <a:buNone/>
            </a:pPr>
            <a:r>
              <a:rPr lang="vi-VN" sz="2000" dirty="0">
                <a:effectLst/>
                <a:latin typeface="+mj-lt"/>
                <a:ea typeface="Times New Roman" panose="02020603050405020304" pitchFamily="18" charset="0"/>
                <a:cs typeface="Times New Roman" panose="02020603050405020304" pitchFamily="18" charset="0"/>
              </a:rPr>
              <a:t>  </a:t>
            </a:r>
            <a:r>
              <a:rPr lang="vi-VN" sz="2000" b="1" dirty="0">
                <a:effectLst/>
                <a:latin typeface="+mj-lt"/>
                <a:ea typeface="Times New Roman" panose="02020603050405020304" pitchFamily="18" charset="0"/>
                <a:cs typeface="Times New Roman" panose="02020603050405020304" pitchFamily="18" charset="0"/>
              </a:rPr>
              <a:t>4.1. Khái niệm và nhiệm vụ của tổng hợp thống kê</a:t>
            </a:r>
            <a:endParaRPr lang="en-US" sz="2000" dirty="0">
              <a:effectLst/>
              <a:latin typeface="+mj-lt"/>
              <a:ea typeface="Times New Roman" panose="02020603050405020304" pitchFamily="18" charset="0"/>
              <a:cs typeface="Times New Roman" panose="02020603050405020304" pitchFamily="18" charset="0"/>
            </a:endParaRPr>
          </a:p>
          <a:p>
            <a:pPr indent="177800" algn="just">
              <a:spcBef>
                <a:spcPts val="600"/>
              </a:spcBef>
              <a:buNone/>
            </a:pPr>
            <a:r>
              <a:rPr lang="vi-VN" sz="2000" i="1" spc="20" dirty="0">
                <a:effectLst/>
                <a:latin typeface="+mj-lt"/>
                <a:ea typeface="Times New Roman" panose="02020603050405020304" pitchFamily="18" charset="0"/>
                <a:cs typeface="Times New Roman" panose="02020603050405020304" pitchFamily="18" charset="0"/>
              </a:rPr>
              <a:t>4.1.1. Khái niệm</a:t>
            </a:r>
            <a:r>
              <a:rPr lang="vi-VN" sz="2000" spc="20" dirty="0">
                <a:effectLst/>
                <a:latin typeface="+mj-lt"/>
                <a:ea typeface="Times New Roman" panose="02020603050405020304" pitchFamily="18" charset="0"/>
                <a:cs typeface="Times New Roman" panose="02020603050405020304" pitchFamily="18" charset="0"/>
              </a:rPr>
              <a:t> </a:t>
            </a:r>
            <a:endParaRPr lang="en-US" sz="2000" dirty="0">
              <a:effectLst/>
              <a:latin typeface="+mj-lt"/>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657E3B23-80A4-6293-AD29-8FFC26A95CCA}"/>
              </a:ext>
            </a:extLst>
          </p:cNvPr>
          <p:cNvSpPr txBox="1"/>
          <p:nvPr/>
        </p:nvSpPr>
        <p:spPr>
          <a:xfrm>
            <a:off x="1698171" y="2307809"/>
            <a:ext cx="8414657" cy="1323439"/>
          </a:xfrm>
          <a:prstGeom prst="rect">
            <a:avLst/>
          </a:prstGeom>
          <a:noFill/>
        </p:spPr>
        <p:txBody>
          <a:bodyPr wrap="square">
            <a:spAutoFit/>
          </a:bodyPr>
          <a:lstStyle/>
          <a:p>
            <a:pPr indent="177800" algn="just">
              <a:spcBef>
                <a:spcPts val="600"/>
              </a:spcBef>
              <a:buNone/>
            </a:pPr>
            <a:r>
              <a:rPr lang="en-US" sz="2000" spc="2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a:t>
            </a:r>
            <a:r>
              <a:rPr lang="vi-VN" sz="2000" spc="2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ổng hợp thống kê là tiến hành tập trung chỉnh lý và hệ thống hoá một cách khoa học các tài liệu thu thập được trong điều tra thống kê, nhằm làm cho các đặc trưng riêng biệt của hiện tượng nghiên cứu chuyển thành đặc trưng chung của toàn bộ tổng thể nghiên cứu.</a:t>
            </a:r>
            <a:endParaRPr lang="en-US" sz="2000" dirty="0">
              <a:effectLst/>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79516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TotalTime>
  <Words>5691</Words>
  <Application>Microsoft Office PowerPoint</Application>
  <PresentationFormat>Widescreen</PresentationFormat>
  <Paragraphs>247</Paragraphs>
  <Slides>52</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52</vt:i4>
      </vt:variant>
    </vt:vector>
  </HeadingPairs>
  <TitlesOfParts>
    <vt:vector size="61" baseType="lpstr">
      <vt:lpstr>.VnTime</vt:lpstr>
      <vt:lpstr>.VnTimeH</vt:lpstr>
      <vt:lpstr>Arial</vt:lpstr>
      <vt:lpstr>Calibri</vt:lpstr>
      <vt:lpstr>Calibri Light</vt:lpstr>
      <vt:lpstr>Times New Roman</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45</cp:revision>
  <dcterms:created xsi:type="dcterms:W3CDTF">2026-07-24T06:19:31Z</dcterms:created>
  <dcterms:modified xsi:type="dcterms:W3CDTF">2026-07-26T08:13:33Z</dcterms:modified>
</cp:coreProperties>
</file>