
<file path=[Content_Types].xml><?xml version="1.0" encoding="utf-8"?>
<Types xmlns="http://schemas.openxmlformats.org/package/2006/content-types">
  <Default Extension="emf" ContentType="image/x-emf"/>
  <Default Extension="jpeg" ContentType="image/jpeg"/>
  <Default Extension="jpg" ContentType="image/jpeg"/>
  <Default Extension="mp3" ContentType="audio/m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slides/slide173.xml" ContentType="application/vnd.openxmlformats-officedocument.presentationml.slide+xml"/>
  <Override PartName="/ppt/slides/slide174.xml" ContentType="application/vnd.openxmlformats-officedocument.presentationml.slide+xml"/>
  <Override PartName="/ppt/slides/slide175.xml" ContentType="application/vnd.openxmlformats-officedocument.presentationml.slide+xml"/>
  <Override PartName="/ppt/slides/slide176.xml" ContentType="application/vnd.openxmlformats-officedocument.presentationml.slide+xml"/>
  <Override PartName="/ppt/slides/slide177.xml" ContentType="application/vnd.openxmlformats-officedocument.presentationml.slide+xml"/>
  <Override PartName="/ppt/slides/slide17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3.xml" ContentType="application/vnd.openxmlformats-officedocument.theme+xml"/>
  <Override PartName="/ppt/tags/tag1.xml" ContentType="application/vnd.openxmlformats-officedocument.presentationml.tags+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4.xml" ContentType="application/vnd.openxmlformats-officedocument.theme+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theme/theme5.xml" ContentType="application/vnd.openxmlformats-officedocument.theme+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85" r:id="rId2"/>
    <p:sldMasterId id="2147483687" r:id="rId3"/>
    <p:sldMasterId id="2147483738" r:id="rId4"/>
    <p:sldMasterId id="2147483789" r:id="rId5"/>
    <p:sldMasterId id="2147483802" r:id="rId6"/>
  </p:sldMasterIdLst>
  <p:notesMasterIdLst>
    <p:notesMasterId r:id="rId185"/>
  </p:notesMasterIdLst>
  <p:sldIdLst>
    <p:sldId id="258" r:id="rId7"/>
    <p:sldId id="470" r:id="rId8"/>
    <p:sldId id="471" r:id="rId9"/>
    <p:sldId id="474" r:id="rId10"/>
    <p:sldId id="475" r:id="rId11"/>
    <p:sldId id="477" r:id="rId12"/>
    <p:sldId id="479" r:id="rId13"/>
    <p:sldId id="480" r:id="rId14"/>
    <p:sldId id="481" r:id="rId15"/>
    <p:sldId id="482" r:id="rId16"/>
    <p:sldId id="483" r:id="rId17"/>
    <p:sldId id="484" r:id="rId18"/>
    <p:sldId id="485" r:id="rId19"/>
    <p:sldId id="486" r:id="rId20"/>
    <p:sldId id="487" r:id="rId21"/>
    <p:sldId id="488" r:id="rId22"/>
    <p:sldId id="489" r:id="rId23"/>
    <p:sldId id="491" r:id="rId24"/>
    <p:sldId id="492" r:id="rId25"/>
    <p:sldId id="493" r:id="rId26"/>
    <p:sldId id="494" r:id="rId27"/>
    <p:sldId id="633" r:id="rId28"/>
    <p:sldId id="495" r:id="rId29"/>
    <p:sldId id="632" r:id="rId30"/>
    <p:sldId id="496" r:id="rId31"/>
    <p:sldId id="498" r:id="rId32"/>
    <p:sldId id="499" r:id="rId33"/>
    <p:sldId id="500" r:id="rId34"/>
    <p:sldId id="501" r:id="rId35"/>
    <p:sldId id="502" r:id="rId36"/>
    <p:sldId id="504" r:id="rId37"/>
    <p:sldId id="503" r:id="rId38"/>
    <p:sldId id="505" r:id="rId39"/>
    <p:sldId id="506" r:id="rId40"/>
    <p:sldId id="507" r:id="rId41"/>
    <p:sldId id="508" r:id="rId42"/>
    <p:sldId id="509" r:id="rId43"/>
    <p:sldId id="510" r:id="rId44"/>
    <p:sldId id="634" r:id="rId45"/>
    <p:sldId id="511" r:id="rId46"/>
    <p:sldId id="512" r:id="rId47"/>
    <p:sldId id="513" r:id="rId48"/>
    <p:sldId id="514" r:id="rId49"/>
    <p:sldId id="515" r:id="rId50"/>
    <p:sldId id="516" r:id="rId51"/>
    <p:sldId id="517" r:id="rId52"/>
    <p:sldId id="518" r:id="rId53"/>
    <p:sldId id="519" r:id="rId54"/>
    <p:sldId id="520" r:id="rId55"/>
    <p:sldId id="521" r:id="rId56"/>
    <p:sldId id="523" r:id="rId57"/>
    <p:sldId id="635" r:id="rId58"/>
    <p:sldId id="636" r:id="rId59"/>
    <p:sldId id="524" r:id="rId60"/>
    <p:sldId id="526" r:id="rId61"/>
    <p:sldId id="531" r:id="rId62"/>
    <p:sldId id="638" r:id="rId63"/>
    <p:sldId id="533" r:id="rId64"/>
    <p:sldId id="639" r:id="rId65"/>
    <p:sldId id="534" r:id="rId66"/>
    <p:sldId id="640" r:id="rId67"/>
    <p:sldId id="535" r:id="rId68"/>
    <p:sldId id="536" r:id="rId69"/>
    <p:sldId id="537" r:id="rId70"/>
    <p:sldId id="538" r:id="rId71"/>
    <p:sldId id="539" r:id="rId72"/>
    <p:sldId id="540" r:id="rId73"/>
    <p:sldId id="641" r:id="rId74"/>
    <p:sldId id="642" r:id="rId75"/>
    <p:sldId id="648" r:id="rId76"/>
    <p:sldId id="643" r:id="rId77"/>
    <p:sldId id="649" r:id="rId78"/>
    <p:sldId id="650" r:id="rId79"/>
    <p:sldId id="644" r:id="rId80"/>
    <p:sldId id="651" r:id="rId81"/>
    <p:sldId id="645" r:id="rId82"/>
    <p:sldId id="652" r:id="rId83"/>
    <p:sldId id="646" r:id="rId84"/>
    <p:sldId id="653" r:id="rId85"/>
    <p:sldId id="647" r:id="rId86"/>
    <p:sldId id="654" r:id="rId87"/>
    <p:sldId id="655" r:id="rId88"/>
    <p:sldId id="656" r:id="rId89"/>
    <p:sldId id="657" r:id="rId90"/>
    <p:sldId id="660" r:id="rId91"/>
    <p:sldId id="658" r:id="rId92"/>
    <p:sldId id="659" r:id="rId93"/>
    <p:sldId id="541" r:id="rId94"/>
    <p:sldId id="542" r:id="rId95"/>
    <p:sldId id="661" r:id="rId96"/>
    <p:sldId id="544" r:id="rId97"/>
    <p:sldId id="662" r:id="rId98"/>
    <p:sldId id="546" r:id="rId99"/>
    <p:sldId id="547" r:id="rId100"/>
    <p:sldId id="548" r:id="rId101"/>
    <p:sldId id="551" r:id="rId102"/>
    <p:sldId id="552" r:id="rId103"/>
    <p:sldId id="554" r:id="rId104"/>
    <p:sldId id="556" r:id="rId105"/>
    <p:sldId id="672" r:id="rId106"/>
    <p:sldId id="673" r:id="rId107"/>
    <p:sldId id="528" r:id="rId108"/>
    <p:sldId id="530" r:id="rId109"/>
    <p:sldId id="663" r:id="rId110"/>
    <p:sldId id="664" r:id="rId111"/>
    <p:sldId id="557" r:id="rId112"/>
    <p:sldId id="559" r:id="rId113"/>
    <p:sldId id="560" r:id="rId114"/>
    <p:sldId id="561" r:id="rId115"/>
    <p:sldId id="558" r:id="rId116"/>
    <p:sldId id="562" r:id="rId117"/>
    <p:sldId id="665" r:id="rId118"/>
    <p:sldId id="666" r:id="rId119"/>
    <p:sldId id="667" r:id="rId120"/>
    <p:sldId id="669" r:id="rId121"/>
    <p:sldId id="668" r:id="rId122"/>
    <p:sldId id="670" r:id="rId123"/>
    <p:sldId id="563" r:id="rId124"/>
    <p:sldId id="564" r:id="rId125"/>
    <p:sldId id="565" r:id="rId126"/>
    <p:sldId id="566" r:id="rId127"/>
    <p:sldId id="567" r:id="rId128"/>
    <p:sldId id="568" r:id="rId129"/>
    <p:sldId id="570" r:id="rId130"/>
    <p:sldId id="571" r:id="rId131"/>
    <p:sldId id="572" r:id="rId132"/>
    <p:sldId id="573" r:id="rId133"/>
    <p:sldId id="574" r:id="rId134"/>
    <p:sldId id="575" r:id="rId135"/>
    <p:sldId id="576" r:id="rId136"/>
    <p:sldId id="671" r:id="rId137"/>
    <p:sldId id="577" r:id="rId138"/>
    <p:sldId id="587" r:id="rId139"/>
    <p:sldId id="688" r:id="rId140"/>
    <p:sldId id="588" r:id="rId141"/>
    <p:sldId id="692" r:id="rId142"/>
    <p:sldId id="693" r:id="rId143"/>
    <p:sldId id="694" r:id="rId144"/>
    <p:sldId id="695" r:id="rId145"/>
    <p:sldId id="696" r:id="rId146"/>
    <p:sldId id="697" r:id="rId147"/>
    <p:sldId id="691" r:id="rId148"/>
    <p:sldId id="698" r:id="rId149"/>
    <p:sldId id="699" r:id="rId150"/>
    <p:sldId id="676" r:id="rId151"/>
    <p:sldId id="678" r:id="rId152"/>
    <p:sldId id="680" r:id="rId153"/>
    <p:sldId id="681" r:id="rId154"/>
    <p:sldId id="682" r:id="rId155"/>
    <p:sldId id="700" r:id="rId156"/>
    <p:sldId id="701" r:id="rId157"/>
    <p:sldId id="702" r:id="rId158"/>
    <p:sldId id="703" r:id="rId159"/>
    <p:sldId id="704" r:id="rId160"/>
    <p:sldId id="705" r:id="rId161"/>
    <p:sldId id="706" r:id="rId162"/>
    <p:sldId id="707" r:id="rId163"/>
    <p:sldId id="708" r:id="rId164"/>
    <p:sldId id="709" r:id="rId165"/>
    <p:sldId id="710" r:id="rId166"/>
    <p:sldId id="711" r:id="rId167"/>
    <p:sldId id="712" r:id="rId168"/>
    <p:sldId id="713" r:id="rId169"/>
    <p:sldId id="594" r:id="rId170"/>
    <p:sldId id="714" r:id="rId171"/>
    <p:sldId id="595" r:id="rId172"/>
    <p:sldId id="596" r:id="rId173"/>
    <p:sldId id="597" r:id="rId174"/>
    <p:sldId id="715" r:id="rId175"/>
    <p:sldId id="717" r:id="rId176"/>
    <p:sldId id="598" r:id="rId177"/>
    <p:sldId id="716" r:id="rId178"/>
    <p:sldId id="599" r:id="rId179"/>
    <p:sldId id="600" r:id="rId180"/>
    <p:sldId id="601" r:id="rId181"/>
    <p:sldId id="602" r:id="rId182"/>
    <p:sldId id="603" r:id="rId183"/>
    <p:sldId id="604" r:id="rId184"/>
  </p:sldIdLst>
  <p:sldSz cx="9144000" cy="5143500" type="screen16x9"/>
  <p:notesSz cx="6858000" cy="9144000"/>
  <p:defaultTextStyle>
    <a:defPPr>
      <a:defRPr lang="en-US"/>
    </a:defPPr>
    <a:lvl1pPr marL="0" algn="l" defTabSz="914235" rtl="0" eaLnBrk="1" latinLnBrk="0" hangingPunct="1">
      <a:defRPr sz="1800" kern="1200">
        <a:solidFill>
          <a:schemeClr val="tx1"/>
        </a:solidFill>
        <a:latin typeface="+mn-lt"/>
        <a:ea typeface="+mn-ea"/>
        <a:cs typeface="+mn-cs"/>
      </a:defRPr>
    </a:lvl1pPr>
    <a:lvl2pPr marL="457115" algn="l" defTabSz="914235" rtl="0" eaLnBrk="1" latinLnBrk="0" hangingPunct="1">
      <a:defRPr sz="1800" kern="1200">
        <a:solidFill>
          <a:schemeClr val="tx1"/>
        </a:solidFill>
        <a:latin typeface="+mn-lt"/>
        <a:ea typeface="+mn-ea"/>
        <a:cs typeface="+mn-cs"/>
      </a:defRPr>
    </a:lvl2pPr>
    <a:lvl3pPr marL="914235" algn="l" defTabSz="914235" rtl="0" eaLnBrk="1" latinLnBrk="0" hangingPunct="1">
      <a:defRPr sz="1800" kern="1200">
        <a:solidFill>
          <a:schemeClr val="tx1"/>
        </a:solidFill>
        <a:latin typeface="+mn-lt"/>
        <a:ea typeface="+mn-ea"/>
        <a:cs typeface="+mn-cs"/>
      </a:defRPr>
    </a:lvl3pPr>
    <a:lvl4pPr marL="1371351" algn="l" defTabSz="914235" rtl="0" eaLnBrk="1" latinLnBrk="0" hangingPunct="1">
      <a:defRPr sz="1800" kern="1200">
        <a:solidFill>
          <a:schemeClr val="tx1"/>
        </a:solidFill>
        <a:latin typeface="+mn-lt"/>
        <a:ea typeface="+mn-ea"/>
        <a:cs typeface="+mn-cs"/>
      </a:defRPr>
    </a:lvl4pPr>
    <a:lvl5pPr marL="1828469" algn="l" defTabSz="914235" rtl="0" eaLnBrk="1" latinLnBrk="0" hangingPunct="1">
      <a:defRPr sz="1800" kern="1200">
        <a:solidFill>
          <a:schemeClr val="tx1"/>
        </a:solidFill>
        <a:latin typeface="+mn-lt"/>
        <a:ea typeface="+mn-ea"/>
        <a:cs typeface="+mn-cs"/>
      </a:defRPr>
    </a:lvl5pPr>
    <a:lvl6pPr marL="2285584" algn="l" defTabSz="914235" rtl="0" eaLnBrk="1" latinLnBrk="0" hangingPunct="1">
      <a:defRPr sz="1800" kern="1200">
        <a:solidFill>
          <a:schemeClr val="tx1"/>
        </a:solidFill>
        <a:latin typeface="+mn-lt"/>
        <a:ea typeface="+mn-ea"/>
        <a:cs typeface="+mn-cs"/>
      </a:defRPr>
    </a:lvl6pPr>
    <a:lvl7pPr marL="2742701" algn="l" defTabSz="914235" rtl="0" eaLnBrk="1" latinLnBrk="0" hangingPunct="1">
      <a:defRPr sz="1800" kern="1200">
        <a:solidFill>
          <a:schemeClr val="tx1"/>
        </a:solidFill>
        <a:latin typeface="+mn-lt"/>
        <a:ea typeface="+mn-ea"/>
        <a:cs typeface="+mn-cs"/>
      </a:defRPr>
    </a:lvl7pPr>
    <a:lvl8pPr marL="3199816" algn="l" defTabSz="914235" rtl="0" eaLnBrk="1" latinLnBrk="0" hangingPunct="1">
      <a:defRPr sz="1800" kern="1200">
        <a:solidFill>
          <a:schemeClr val="tx1"/>
        </a:solidFill>
        <a:latin typeface="+mn-lt"/>
        <a:ea typeface="+mn-ea"/>
        <a:cs typeface="+mn-cs"/>
      </a:defRPr>
    </a:lvl8pPr>
    <a:lvl9pPr marL="3656933" algn="l" defTabSz="914235"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0" d="100"/>
          <a:sy n="80" d="100"/>
        </p:scale>
        <p:origin x="880" y="44"/>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17" Type="http://schemas.openxmlformats.org/officeDocument/2006/relationships/slide" Target="slides/slide111.xml"/><Relationship Id="rId21" Type="http://schemas.openxmlformats.org/officeDocument/2006/relationships/slide" Target="slides/slide15.xml"/><Relationship Id="rId42" Type="http://schemas.openxmlformats.org/officeDocument/2006/relationships/slide" Target="slides/slide36.xml"/><Relationship Id="rId63" Type="http://schemas.openxmlformats.org/officeDocument/2006/relationships/slide" Target="slides/slide57.xml"/><Relationship Id="rId84" Type="http://schemas.openxmlformats.org/officeDocument/2006/relationships/slide" Target="slides/slide78.xml"/><Relationship Id="rId138" Type="http://schemas.openxmlformats.org/officeDocument/2006/relationships/slide" Target="slides/slide132.xml"/><Relationship Id="rId159" Type="http://schemas.openxmlformats.org/officeDocument/2006/relationships/slide" Target="slides/slide153.xml"/><Relationship Id="rId170" Type="http://schemas.openxmlformats.org/officeDocument/2006/relationships/slide" Target="slides/slide164.xml"/><Relationship Id="rId107" Type="http://schemas.openxmlformats.org/officeDocument/2006/relationships/slide" Target="slides/slide101.xml"/><Relationship Id="rId11" Type="http://schemas.openxmlformats.org/officeDocument/2006/relationships/slide" Target="slides/slide5.xml"/><Relationship Id="rId32" Type="http://schemas.openxmlformats.org/officeDocument/2006/relationships/slide" Target="slides/slide26.xml"/><Relationship Id="rId53" Type="http://schemas.openxmlformats.org/officeDocument/2006/relationships/slide" Target="slides/slide47.xml"/><Relationship Id="rId74" Type="http://schemas.openxmlformats.org/officeDocument/2006/relationships/slide" Target="slides/slide68.xml"/><Relationship Id="rId128" Type="http://schemas.openxmlformats.org/officeDocument/2006/relationships/slide" Target="slides/slide122.xml"/><Relationship Id="rId149" Type="http://schemas.openxmlformats.org/officeDocument/2006/relationships/slide" Target="slides/slide143.xml"/><Relationship Id="rId5" Type="http://schemas.openxmlformats.org/officeDocument/2006/relationships/slideMaster" Target="slideMasters/slideMaster5.xml"/><Relationship Id="rId95" Type="http://schemas.openxmlformats.org/officeDocument/2006/relationships/slide" Target="slides/slide89.xml"/><Relationship Id="rId160" Type="http://schemas.openxmlformats.org/officeDocument/2006/relationships/slide" Target="slides/slide154.xml"/><Relationship Id="rId181" Type="http://schemas.openxmlformats.org/officeDocument/2006/relationships/slide" Target="slides/slide175.xml"/><Relationship Id="rId22" Type="http://schemas.openxmlformats.org/officeDocument/2006/relationships/slide" Target="slides/slide16.xml"/><Relationship Id="rId43" Type="http://schemas.openxmlformats.org/officeDocument/2006/relationships/slide" Target="slides/slide37.xml"/><Relationship Id="rId64" Type="http://schemas.openxmlformats.org/officeDocument/2006/relationships/slide" Target="slides/slide58.xml"/><Relationship Id="rId118" Type="http://schemas.openxmlformats.org/officeDocument/2006/relationships/slide" Target="slides/slide112.xml"/><Relationship Id="rId139" Type="http://schemas.openxmlformats.org/officeDocument/2006/relationships/slide" Target="slides/slide133.xml"/><Relationship Id="rId85" Type="http://schemas.openxmlformats.org/officeDocument/2006/relationships/slide" Target="slides/slide79.xml"/><Relationship Id="rId150" Type="http://schemas.openxmlformats.org/officeDocument/2006/relationships/slide" Target="slides/slide144.xml"/><Relationship Id="rId171" Type="http://schemas.openxmlformats.org/officeDocument/2006/relationships/slide" Target="slides/slide165.xml"/><Relationship Id="rId12" Type="http://schemas.openxmlformats.org/officeDocument/2006/relationships/slide" Target="slides/slide6.xml"/><Relationship Id="rId33" Type="http://schemas.openxmlformats.org/officeDocument/2006/relationships/slide" Target="slides/slide27.xml"/><Relationship Id="rId108" Type="http://schemas.openxmlformats.org/officeDocument/2006/relationships/slide" Target="slides/slide102.xml"/><Relationship Id="rId129" Type="http://schemas.openxmlformats.org/officeDocument/2006/relationships/slide" Target="slides/slide123.xml"/><Relationship Id="rId54" Type="http://schemas.openxmlformats.org/officeDocument/2006/relationships/slide" Target="slides/slide48.xml"/><Relationship Id="rId75" Type="http://schemas.openxmlformats.org/officeDocument/2006/relationships/slide" Target="slides/slide69.xml"/><Relationship Id="rId96" Type="http://schemas.openxmlformats.org/officeDocument/2006/relationships/slide" Target="slides/slide90.xml"/><Relationship Id="rId140" Type="http://schemas.openxmlformats.org/officeDocument/2006/relationships/slide" Target="slides/slide134.xml"/><Relationship Id="rId161" Type="http://schemas.openxmlformats.org/officeDocument/2006/relationships/slide" Target="slides/slide155.xml"/><Relationship Id="rId182" Type="http://schemas.openxmlformats.org/officeDocument/2006/relationships/slide" Target="slides/slide176.xml"/><Relationship Id="rId6" Type="http://schemas.openxmlformats.org/officeDocument/2006/relationships/slideMaster" Target="slideMasters/slideMaster6.xml"/><Relationship Id="rId23" Type="http://schemas.openxmlformats.org/officeDocument/2006/relationships/slide" Target="slides/slide17.xml"/><Relationship Id="rId119" Type="http://schemas.openxmlformats.org/officeDocument/2006/relationships/slide" Target="slides/slide113.xml"/><Relationship Id="rId44" Type="http://schemas.openxmlformats.org/officeDocument/2006/relationships/slide" Target="slides/slide38.xml"/><Relationship Id="rId65" Type="http://schemas.openxmlformats.org/officeDocument/2006/relationships/slide" Target="slides/slide59.xml"/><Relationship Id="rId86" Type="http://schemas.openxmlformats.org/officeDocument/2006/relationships/slide" Target="slides/slide80.xml"/><Relationship Id="rId130" Type="http://schemas.openxmlformats.org/officeDocument/2006/relationships/slide" Target="slides/slide124.xml"/><Relationship Id="rId151" Type="http://schemas.openxmlformats.org/officeDocument/2006/relationships/slide" Target="slides/slide145.xml"/><Relationship Id="rId172" Type="http://schemas.openxmlformats.org/officeDocument/2006/relationships/slide" Target="slides/slide166.xml"/><Relationship Id="rId13" Type="http://schemas.openxmlformats.org/officeDocument/2006/relationships/slide" Target="slides/slide7.xml"/><Relationship Id="rId18" Type="http://schemas.openxmlformats.org/officeDocument/2006/relationships/slide" Target="slides/slide12.xml"/><Relationship Id="rId39" Type="http://schemas.openxmlformats.org/officeDocument/2006/relationships/slide" Target="slides/slide33.xml"/><Relationship Id="rId109" Type="http://schemas.openxmlformats.org/officeDocument/2006/relationships/slide" Target="slides/slide103.xml"/><Relationship Id="rId34" Type="http://schemas.openxmlformats.org/officeDocument/2006/relationships/slide" Target="slides/slide28.xml"/><Relationship Id="rId50" Type="http://schemas.openxmlformats.org/officeDocument/2006/relationships/slide" Target="slides/slide44.xml"/><Relationship Id="rId55" Type="http://schemas.openxmlformats.org/officeDocument/2006/relationships/slide" Target="slides/slide49.xml"/><Relationship Id="rId76" Type="http://schemas.openxmlformats.org/officeDocument/2006/relationships/slide" Target="slides/slide70.xml"/><Relationship Id="rId97" Type="http://schemas.openxmlformats.org/officeDocument/2006/relationships/slide" Target="slides/slide91.xml"/><Relationship Id="rId104" Type="http://schemas.openxmlformats.org/officeDocument/2006/relationships/slide" Target="slides/slide98.xml"/><Relationship Id="rId120" Type="http://schemas.openxmlformats.org/officeDocument/2006/relationships/slide" Target="slides/slide114.xml"/><Relationship Id="rId125" Type="http://schemas.openxmlformats.org/officeDocument/2006/relationships/slide" Target="slides/slide119.xml"/><Relationship Id="rId141" Type="http://schemas.openxmlformats.org/officeDocument/2006/relationships/slide" Target="slides/slide135.xml"/><Relationship Id="rId146" Type="http://schemas.openxmlformats.org/officeDocument/2006/relationships/slide" Target="slides/slide140.xml"/><Relationship Id="rId167" Type="http://schemas.openxmlformats.org/officeDocument/2006/relationships/slide" Target="slides/slide161.xml"/><Relationship Id="rId188" Type="http://schemas.openxmlformats.org/officeDocument/2006/relationships/theme" Target="theme/theme1.xml"/><Relationship Id="rId7" Type="http://schemas.openxmlformats.org/officeDocument/2006/relationships/slide" Target="slides/slide1.xml"/><Relationship Id="rId71" Type="http://schemas.openxmlformats.org/officeDocument/2006/relationships/slide" Target="slides/slide65.xml"/><Relationship Id="rId92" Type="http://schemas.openxmlformats.org/officeDocument/2006/relationships/slide" Target="slides/slide86.xml"/><Relationship Id="rId162" Type="http://schemas.openxmlformats.org/officeDocument/2006/relationships/slide" Target="slides/slide156.xml"/><Relationship Id="rId183" Type="http://schemas.openxmlformats.org/officeDocument/2006/relationships/slide" Target="slides/slide177.xml"/><Relationship Id="rId2" Type="http://schemas.openxmlformats.org/officeDocument/2006/relationships/slideMaster" Target="slideMasters/slideMaster2.xml"/><Relationship Id="rId29" Type="http://schemas.openxmlformats.org/officeDocument/2006/relationships/slide" Target="slides/slide23.xml"/><Relationship Id="rId24" Type="http://schemas.openxmlformats.org/officeDocument/2006/relationships/slide" Target="slides/slide18.xml"/><Relationship Id="rId40" Type="http://schemas.openxmlformats.org/officeDocument/2006/relationships/slide" Target="slides/slide34.xml"/><Relationship Id="rId45" Type="http://schemas.openxmlformats.org/officeDocument/2006/relationships/slide" Target="slides/slide39.xml"/><Relationship Id="rId66" Type="http://schemas.openxmlformats.org/officeDocument/2006/relationships/slide" Target="slides/slide60.xml"/><Relationship Id="rId87" Type="http://schemas.openxmlformats.org/officeDocument/2006/relationships/slide" Target="slides/slide81.xml"/><Relationship Id="rId110" Type="http://schemas.openxmlformats.org/officeDocument/2006/relationships/slide" Target="slides/slide104.xml"/><Relationship Id="rId115" Type="http://schemas.openxmlformats.org/officeDocument/2006/relationships/slide" Target="slides/slide109.xml"/><Relationship Id="rId131" Type="http://schemas.openxmlformats.org/officeDocument/2006/relationships/slide" Target="slides/slide125.xml"/><Relationship Id="rId136" Type="http://schemas.openxmlformats.org/officeDocument/2006/relationships/slide" Target="slides/slide130.xml"/><Relationship Id="rId157" Type="http://schemas.openxmlformats.org/officeDocument/2006/relationships/slide" Target="slides/slide151.xml"/><Relationship Id="rId178" Type="http://schemas.openxmlformats.org/officeDocument/2006/relationships/slide" Target="slides/slide172.xml"/><Relationship Id="rId61" Type="http://schemas.openxmlformats.org/officeDocument/2006/relationships/slide" Target="slides/slide55.xml"/><Relationship Id="rId82" Type="http://schemas.openxmlformats.org/officeDocument/2006/relationships/slide" Target="slides/slide76.xml"/><Relationship Id="rId152" Type="http://schemas.openxmlformats.org/officeDocument/2006/relationships/slide" Target="slides/slide146.xml"/><Relationship Id="rId173" Type="http://schemas.openxmlformats.org/officeDocument/2006/relationships/slide" Target="slides/slide167.xml"/><Relationship Id="rId19" Type="http://schemas.openxmlformats.org/officeDocument/2006/relationships/slide" Target="slides/slide13.xml"/><Relationship Id="rId14" Type="http://schemas.openxmlformats.org/officeDocument/2006/relationships/slide" Target="slides/slide8.xml"/><Relationship Id="rId30" Type="http://schemas.openxmlformats.org/officeDocument/2006/relationships/slide" Target="slides/slide24.xml"/><Relationship Id="rId35" Type="http://schemas.openxmlformats.org/officeDocument/2006/relationships/slide" Target="slides/slide29.xml"/><Relationship Id="rId56" Type="http://schemas.openxmlformats.org/officeDocument/2006/relationships/slide" Target="slides/slide50.xml"/><Relationship Id="rId77" Type="http://schemas.openxmlformats.org/officeDocument/2006/relationships/slide" Target="slides/slide71.xml"/><Relationship Id="rId100" Type="http://schemas.openxmlformats.org/officeDocument/2006/relationships/slide" Target="slides/slide94.xml"/><Relationship Id="rId105" Type="http://schemas.openxmlformats.org/officeDocument/2006/relationships/slide" Target="slides/slide99.xml"/><Relationship Id="rId126" Type="http://schemas.openxmlformats.org/officeDocument/2006/relationships/slide" Target="slides/slide120.xml"/><Relationship Id="rId147" Type="http://schemas.openxmlformats.org/officeDocument/2006/relationships/slide" Target="slides/slide141.xml"/><Relationship Id="rId168" Type="http://schemas.openxmlformats.org/officeDocument/2006/relationships/slide" Target="slides/slide162.xml"/><Relationship Id="rId8" Type="http://schemas.openxmlformats.org/officeDocument/2006/relationships/slide" Target="slides/slide2.xml"/><Relationship Id="rId51" Type="http://schemas.openxmlformats.org/officeDocument/2006/relationships/slide" Target="slides/slide45.xml"/><Relationship Id="rId72" Type="http://schemas.openxmlformats.org/officeDocument/2006/relationships/slide" Target="slides/slide66.xml"/><Relationship Id="rId93" Type="http://schemas.openxmlformats.org/officeDocument/2006/relationships/slide" Target="slides/slide87.xml"/><Relationship Id="rId98" Type="http://schemas.openxmlformats.org/officeDocument/2006/relationships/slide" Target="slides/slide92.xml"/><Relationship Id="rId121" Type="http://schemas.openxmlformats.org/officeDocument/2006/relationships/slide" Target="slides/slide115.xml"/><Relationship Id="rId142" Type="http://schemas.openxmlformats.org/officeDocument/2006/relationships/slide" Target="slides/slide136.xml"/><Relationship Id="rId163" Type="http://schemas.openxmlformats.org/officeDocument/2006/relationships/slide" Target="slides/slide157.xml"/><Relationship Id="rId184" Type="http://schemas.openxmlformats.org/officeDocument/2006/relationships/slide" Target="slides/slide178.xml"/><Relationship Id="rId189" Type="http://schemas.openxmlformats.org/officeDocument/2006/relationships/tableStyles" Target="tableStyles.xml"/><Relationship Id="rId3" Type="http://schemas.openxmlformats.org/officeDocument/2006/relationships/slideMaster" Target="slideMasters/slideMaster3.xml"/><Relationship Id="rId25" Type="http://schemas.openxmlformats.org/officeDocument/2006/relationships/slide" Target="slides/slide19.xml"/><Relationship Id="rId46" Type="http://schemas.openxmlformats.org/officeDocument/2006/relationships/slide" Target="slides/slide40.xml"/><Relationship Id="rId67" Type="http://schemas.openxmlformats.org/officeDocument/2006/relationships/slide" Target="slides/slide61.xml"/><Relationship Id="rId116" Type="http://schemas.openxmlformats.org/officeDocument/2006/relationships/slide" Target="slides/slide110.xml"/><Relationship Id="rId137" Type="http://schemas.openxmlformats.org/officeDocument/2006/relationships/slide" Target="slides/slide131.xml"/><Relationship Id="rId158" Type="http://schemas.openxmlformats.org/officeDocument/2006/relationships/slide" Target="slides/slide152.xml"/><Relationship Id="rId20" Type="http://schemas.openxmlformats.org/officeDocument/2006/relationships/slide" Target="slides/slide14.xml"/><Relationship Id="rId41" Type="http://schemas.openxmlformats.org/officeDocument/2006/relationships/slide" Target="slides/slide35.xml"/><Relationship Id="rId62" Type="http://schemas.openxmlformats.org/officeDocument/2006/relationships/slide" Target="slides/slide56.xml"/><Relationship Id="rId83" Type="http://schemas.openxmlformats.org/officeDocument/2006/relationships/slide" Target="slides/slide77.xml"/><Relationship Id="rId88" Type="http://schemas.openxmlformats.org/officeDocument/2006/relationships/slide" Target="slides/slide82.xml"/><Relationship Id="rId111" Type="http://schemas.openxmlformats.org/officeDocument/2006/relationships/slide" Target="slides/slide105.xml"/><Relationship Id="rId132" Type="http://schemas.openxmlformats.org/officeDocument/2006/relationships/slide" Target="slides/slide126.xml"/><Relationship Id="rId153" Type="http://schemas.openxmlformats.org/officeDocument/2006/relationships/slide" Target="slides/slide147.xml"/><Relationship Id="rId174" Type="http://schemas.openxmlformats.org/officeDocument/2006/relationships/slide" Target="slides/slide168.xml"/><Relationship Id="rId179" Type="http://schemas.openxmlformats.org/officeDocument/2006/relationships/slide" Target="slides/slide173.xml"/><Relationship Id="rId15" Type="http://schemas.openxmlformats.org/officeDocument/2006/relationships/slide" Target="slides/slide9.xml"/><Relationship Id="rId36" Type="http://schemas.openxmlformats.org/officeDocument/2006/relationships/slide" Target="slides/slide30.xml"/><Relationship Id="rId57" Type="http://schemas.openxmlformats.org/officeDocument/2006/relationships/slide" Target="slides/slide51.xml"/><Relationship Id="rId106" Type="http://schemas.openxmlformats.org/officeDocument/2006/relationships/slide" Target="slides/slide100.xml"/><Relationship Id="rId127" Type="http://schemas.openxmlformats.org/officeDocument/2006/relationships/slide" Target="slides/slide121.xml"/><Relationship Id="rId10" Type="http://schemas.openxmlformats.org/officeDocument/2006/relationships/slide" Target="slides/slide4.xml"/><Relationship Id="rId31" Type="http://schemas.openxmlformats.org/officeDocument/2006/relationships/slide" Target="slides/slide25.xml"/><Relationship Id="rId52" Type="http://schemas.openxmlformats.org/officeDocument/2006/relationships/slide" Target="slides/slide46.xml"/><Relationship Id="rId73" Type="http://schemas.openxmlformats.org/officeDocument/2006/relationships/slide" Target="slides/slide67.xml"/><Relationship Id="rId78" Type="http://schemas.openxmlformats.org/officeDocument/2006/relationships/slide" Target="slides/slide72.xml"/><Relationship Id="rId94" Type="http://schemas.openxmlformats.org/officeDocument/2006/relationships/slide" Target="slides/slide88.xml"/><Relationship Id="rId99" Type="http://schemas.openxmlformats.org/officeDocument/2006/relationships/slide" Target="slides/slide93.xml"/><Relationship Id="rId101" Type="http://schemas.openxmlformats.org/officeDocument/2006/relationships/slide" Target="slides/slide95.xml"/><Relationship Id="rId122" Type="http://schemas.openxmlformats.org/officeDocument/2006/relationships/slide" Target="slides/slide116.xml"/><Relationship Id="rId143" Type="http://schemas.openxmlformats.org/officeDocument/2006/relationships/slide" Target="slides/slide137.xml"/><Relationship Id="rId148" Type="http://schemas.openxmlformats.org/officeDocument/2006/relationships/slide" Target="slides/slide142.xml"/><Relationship Id="rId164" Type="http://schemas.openxmlformats.org/officeDocument/2006/relationships/slide" Target="slides/slide158.xml"/><Relationship Id="rId169" Type="http://schemas.openxmlformats.org/officeDocument/2006/relationships/slide" Target="slides/slide163.xml"/><Relationship Id="rId185" Type="http://schemas.openxmlformats.org/officeDocument/2006/relationships/notesMaster" Target="notesMasters/notesMaster1.xml"/><Relationship Id="rId4" Type="http://schemas.openxmlformats.org/officeDocument/2006/relationships/slideMaster" Target="slideMasters/slideMaster4.xml"/><Relationship Id="rId9" Type="http://schemas.openxmlformats.org/officeDocument/2006/relationships/slide" Target="slides/slide3.xml"/><Relationship Id="rId180" Type="http://schemas.openxmlformats.org/officeDocument/2006/relationships/slide" Target="slides/slide174.xml"/><Relationship Id="rId26" Type="http://schemas.openxmlformats.org/officeDocument/2006/relationships/slide" Target="slides/slide20.xml"/><Relationship Id="rId47" Type="http://schemas.openxmlformats.org/officeDocument/2006/relationships/slide" Target="slides/slide41.xml"/><Relationship Id="rId68" Type="http://schemas.openxmlformats.org/officeDocument/2006/relationships/slide" Target="slides/slide62.xml"/><Relationship Id="rId89" Type="http://schemas.openxmlformats.org/officeDocument/2006/relationships/slide" Target="slides/slide83.xml"/><Relationship Id="rId112" Type="http://schemas.openxmlformats.org/officeDocument/2006/relationships/slide" Target="slides/slide106.xml"/><Relationship Id="rId133" Type="http://schemas.openxmlformats.org/officeDocument/2006/relationships/slide" Target="slides/slide127.xml"/><Relationship Id="rId154" Type="http://schemas.openxmlformats.org/officeDocument/2006/relationships/slide" Target="slides/slide148.xml"/><Relationship Id="rId175" Type="http://schemas.openxmlformats.org/officeDocument/2006/relationships/slide" Target="slides/slide169.xml"/><Relationship Id="rId16" Type="http://schemas.openxmlformats.org/officeDocument/2006/relationships/slide" Target="slides/slide10.xml"/><Relationship Id="rId37" Type="http://schemas.openxmlformats.org/officeDocument/2006/relationships/slide" Target="slides/slide31.xml"/><Relationship Id="rId58" Type="http://schemas.openxmlformats.org/officeDocument/2006/relationships/slide" Target="slides/slide52.xml"/><Relationship Id="rId79" Type="http://schemas.openxmlformats.org/officeDocument/2006/relationships/slide" Target="slides/slide73.xml"/><Relationship Id="rId102" Type="http://schemas.openxmlformats.org/officeDocument/2006/relationships/slide" Target="slides/slide96.xml"/><Relationship Id="rId123" Type="http://schemas.openxmlformats.org/officeDocument/2006/relationships/slide" Target="slides/slide117.xml"/><Relationship Id="rId144" Type="http://schemas.openxmlformats.org/officeDocument/2006/relationships/slide" Target="slides/slide138.xml"/><Relationship Id="rId90" Type="http://schemas.openxmlformats.org/officeDocument/2006/relationships/slide" Target="slides/slide84.xml"/><Relationship Id="rId165" Type="http://schemas.openxmlformats.org/officeDocument/2006/relationships/slide" Target="slides/slide159.xml"/><Relationship Id="rId186" Type="http://schemas.openxmlformats.org/officeDocument/2006/relationships/presProps" Target="presProps.xml"/><Relationship Id="rId27" Type="http://schemas.openxmlformats.org/officeDocument/2006/relationships/slide" Target="slides/slide21.xml"/><Relationship Id="rId48" Type="http://schemas.openxmlformats.org/officeDocument/2006/relationships/slide" Target="slides/slide42.xml"/><Relationship Id="rId69" Type="http://schemas.openxmlformats.org/officeDocument/2006/relationships/slide" Target="slides/slide63.xml"/><Relationship Id="rId113" Type="http://schemas.openxmlformats.org/officeDocument/2006/relationships/slide" Target="slides/slide107.xml"/><Relationship Id="rId134" Type="http://schemas.openxmlformats.org/officeDocument/2006/relationships/slide" Target="slides/slide128.xml"/><Relationship Id="rId80" Type="http://schemas.openxmlformats.org/officeDocument/2006/relationships/slide" Target="slides/slide74.xml"/><Relationship Id="rId155" Type="http://schemas.openxmlformats.org/officeDocument/2006/relationships/slide" Target="slides/slide149.xml"/><Relationship Id="rId176" Type="http://schemas.openxmlformats.org/officeDocument/2006/relationships/slide" Target="slides/slide170.xml"/><Relationship Id="rId17" Type="http://schemas.openxmlformats.org/officeDocument/2006/relationships/slide" Target="slides/slide11.xml"/><Relationship Id="rId38" Type="http://schemas.openxmlformats.org/officeDocument/2006/relationships/slide" Target="slides/slide32.xml"/><Relationship Id="rId59" Type="http://schemas.openxmlformats.org/officeDocument/2006/relationships/slide" Target="slides/slide53.xml"/><Relationship Id="rId103" Type="http://schemas.openxmlformats.org/officeDocument/2006/relationships/slide" Target="slides/slide97.xml"/><Relationship Id="rId124" Type="http://schemas.openxmlformats.org/officeDocument/2006/relationships/slide" Target="slides/slide118.xml"/><Relationship Id="rId70" Type="http://schemas.openxmlformats.org/officeDocument/2006/relationships/slide" Target="slides/slide64.xml"/><Relationship Id="rId91" Type="http://schemas.openxmlformats.org/officeDocument/2006/relationships/slide" Target="slides/slide85.xml"/><Relationship Id="rId145" Type="http://schemas.openxmlformats.org/officeDocument/2006/relationships/slide" Target="slides/slide139.xml"/><Relationship Id="rId166" Type="http://schemas.openxmlformats.org/officeDocument/2006/relationships/slide" Target="slides/slide160.xml"/><Relationship Id="rId187" Type="http://schemas.openxmlformats.org/officeDocument/2006/relationships/viewProps" Target="viewProps.xml"/><Relationship Id="rId1" Type="http://schemas.openxmlformats.org/officeDocument/2006/relationships/slideMaster" Target="slideMasters/slideMaster1.xml"/><Relationship Id="rId28" Type="http://schemas.openxmlformats.org/officeDocument/2006/relationships/slide" Target="slides/slide22.xml"/><Relationship Id="rId49" Type="http://schemas.openxmlformats.org/officeDocument/2006/relationships/slide" Target="slides/slide43.xml"/><Relationship Id="rId114" Type="http://schemas.openxmlformats.org/officeDocument/2006/relationships/slide" Target="slides/slide108.xml"/><Relationship Id="rId60" Type="http://schemas.openxmlformats.org/officeDocument/2006/relationships/slide" Target="slides/slide54.xml"/><Relationship Id="rId81" Type="http://schemas.openxmlformats.org/officeDocument/2006/relationships/slide" Target="slides/slide75.xml"/><Relationship Id="rId135" Type="http://schemas.openxmlformats.org/officeDocument/2006/relationships/slide" Target="slides/slide129.xml"/><Relationship Id="rId156" Type="http://schemas.openxmlformats.org/officeDocument/2006/relationships/slide" Target="slides/slide150.xml"/><Relationship Id="rId177" Type="http://schemas.openxmlformats.org/officeDocument/2006/relationships/slide" Target="slides/slide17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ACCC458-2996-4196-98A4-2B0A4363430E}" type="datetimeFigureOut">
              <a:rPr lang="en-US" smtClean="0"/>
              <a:t>7/26/2026</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2546D09-917F-4ED7-B5F0-2C87E83E6E7E}" type="slidenum">
              <a:rPr lang="en-US" smtClean="0"/>
              <a:t>‹#›</a:t>
            </a:fld>
            <a:endParaRPr lang="en-US"/>
          </a:p>
        </p:txBody>
      </p:sp>
    </p:spTree>
    <p:extLst>
      <p:ext uri="{BB962C8B-B14F-4D97-AF65-F5344CB8AC3E}">
        <p14:creationId xmlns:p14="http://schemas.microsoft.com/office/powerpoint/2010/main" val="1932425503"/>
      </p:ext>
    </p:extLst>
  </p:cSld>
  <p:clrMap bg1="lt1" tx1="dk1" bg2="lt2" tx2="dk2" accent1="accent1" accent2="accent2" accent3="accent3" accent4="accent4" accent5="accent5" accent6="accent6" hlink="hlink" folHlink="folHlink"/>
  <p:notesStyle>
    <a:lvl1pPr marL="0" algn="l" defTabSz="914235" rtl="0" eaLnBrk="1" latinLnBrk="0" hangingPunct="1">
      <a:defRPr sz="1200" kern="1200">
        <a:solidFill>
          <a:schemeClr val="tx1"/>
        </a:solidFill>
        <a:latin typeface="+mn-lt"/>
        <a:ea typeface="+mn-ea"/>
        <a:cs typeface="+mn-cs"/>
      </a:defRPr>
    </a:lvl1pPr>
    <a:lvl2pPr marL="457115" algn="l" defTabSz="914235" rtl="0" eaLnBrk="1" latinLnBrk="0" hangingPunct="1">
      <a:defRPr sz="1200" kern="1200">
        <a:solidFill>
          <a:schemeClr val="tx1"/>
        </a:solidFill>
        <a:latin typeface="+mn-lt"/>
        <a:ea typeface="+mn-ea"/>
        <a:cs typeface="+mn-cs"/>
      </a:defRPr>
    </a:lvl2pPr>
    <a:lvl3pPr marL="914235" algn="l" defTabSz="914235" rtl="0" eaLnBrk="1" latinLnBrk="0" hangingPunct="1">
      <a:defRPr sz="1200" kern="1200">
        <a:solidFill>
          <a:schemeClr val="tx1"/>
        </a:solidFill>
        <a:latin typeface="+mn-lt"/>
        <a:ea typeface="+mn-ea"/>
        <a:cs typeface="+mn-cs"/>
      </a:defRPr>
    </a:lvl3pPr>
    <a:lvl4pPr marL="1371351" algn="l" defTabSz="914235" rtl="0" eaLnBrk="1" latinLnBrk="0" hangingPunct="1">
      <a:defRPr sz="1200" kern="1200">
        <a:solidFill>
          <a:schemeClr val="tx1"/>
        </a:solidFill>
        <a:latin typeface="+mn-lt"/>
        <a:ea typeface="+mn-ea"/>
        <a:cs typeface="+mn-cs"/>
      </a:defRPr>
    </a:lvl4pPr>
    <a:lvl5pPr marL="1828469" algn="l" defTabSz="914235" rtl="0" eaLnBrk="1" latinLnBrk="0" hangingPunct="1">
      <a:defRPr sz="1200" kern="1200">
        <a:solidFill>
          <a:schemeClr val="tx1"/>
        </a:solidFill>
        <a:latin typeface="+mn-lt"/>
        <a:ea typeface="+mn-ea"/>
        <a:cs typeface="+mn-cs"/>
      </a:defRPr>
    </a:lvl5pPr>
    <a:lvl6pPr marL="2285584" algn="l" defTabSz="914235" rtl="0" eaLnBrk="1" latinLnBrk="0" hangingPunct="1">
      <a:defRPr sz="1200" kern="1200">
        <a:solidFill>
          <a:schemeClr val="tx1"/>
        </a:solidFill>
        <a:latin typeface="+mn-lt"/>
        <a:ea typeface="+mn-ea"/>
        <a:cs typeface="+mn-cs"/>
      </a:defRPr>
    </a:lvl6pPr>
    <a:lvl7pPr marL="2742701" algn="l" defTabSz="914235" rtl="0" eaLnBrk="1" latinLnBrk="0" hangingPunct="1">
      <a:defRPr sz="1200" kern="1200">
        <a:solidFill>
          <a:schemeClr val="tx1"/>
        </a:solidFill>
        <a:latin typeface="+mn-lt"/>
        <a:ea typeface="+mn-ea"/>
        <a:cs typeface="+mn-cs"/>
      </a:defRPr>
    </a:lvl7pPr>
    <a:lvl8pPr marL="3199816" algn="l" defTabSz="914235" rtl="0" eaLnBrk="1" latinLnBrk="0" hangingPunct="1">
      <a:defRPr sz="1200" kern="1200">
        <a:solidFill>
          <a:schemeClr val="tx1"/>
        </a:solidFill>
        <a:latin typeface="+mn-lt"/>
        <a:ea typeface="+mn-ea"/>
        <a:cs typeface="+mn-cs"/>
      </a:defRPr>
    </a:lvl8pPr>
    <a:lvl9pPr marL="3656933" algn="l" defTabSz="914235"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幻灯片图像占位符 17409"/>
          <p:cNvSpPr>
            <a:spLocks noGrp="1" noRot="1" noChangeAspect="1" noTextEdit="1"/>
          </p:cNvSpPr>
          <p:nvPr>
            <p:ph type="sldImg"/>
          </p:nvPr>
        </p:nvSpPr>
        <p:spPr>
          <a:xfrm>
            <a:off x="381000" y="685800"/>
            <a:ext cx="6096000" cy="3429000"/>
          </a:xfrm>
          <a:ln/>
        </p:spPr>
      </p:sp>
      <p:sp>
        <p:nvSpPr>
          <p:cNvPr id="17411" name="文本占位符 17410"/>
          <p:cNvSpPr>
            <a:spLocks noGrp="1"/>
          </p:cNvSpPr>
          <p:nvPr>
            <p:ph type="body" idx="1"/>
          </p:nvPr>
        </p:nvSpPr>
        <p:spPr>
          <a:ln/>
        </p:spPr>
        <p:txBody>
          <a:bodyPr/>
          <a:lstStyle/>
          <a:p>
            <a:pPr lvl="0"/>
            <a:endParaRPr dirty="0"/>
          </a:p>
        </p:txBody>
      </p:sp>
      <p:sp>
        <p:nvSpPr>
          <p:cNvPr id="2" name="灯片编号占位符 1"/>
          <p:cNvSpPr>
            <a:spLocks noGrp="1"/>
          </p:cNvSpPr>
          <p:nvPr>
            <p:ph type="sldNum" sz="quarter" idx="2"/>
          </p:nvPr>
        </p:nvSpPr>
        <p:spPr/>
        <p:txBody>
          <a:bodyPr/>
          <a:lstStyle/>
          <a:p>
            <a:fld id="{9A0DB2DC-4C9A-4742-B13C-FB6460FD3503}" type="slidenum">
              <a:rPr lang="en-US" altLang="zh-CN" dirty="0">
                <a:solidFill>
                  <a:prstClr val="black"/>
                </a:solidFill>
              </a:rPr>
              <a:pPr/>
              <a:t>4</a:t>
            </a:fld>
            <a:endParaRPr lang="zh-CN" altLang="en-US" dirty="0">
              <a:solidFill>
                <a:prstClr val="black"/>
              </a:solidFill>
            </a:endParaRPr>
          </a:p>
        </p:txBody>
      </p:sp>
    </p:spTree>
    <p:extLst>
      <p:ext uri="{BB962C8B-B14F-4D97-AF65-F5344CB8AC3E}">
        <p14:creationId xmlns:p14="http://schemas.microsoft.com/office/powerpoint/2010/main" val="49371284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1E728ECF-F6FA-4F34-A2DD-11C7AD5D5296}" type="slidenum">
              <a:rPr lang="zh-CN" altLang="en-US" smtClean="0">
                <a:solidFill>
                  <a:prstClr val="black"/>
                </a:solidFill>
              </a:rPr>
              <a:pPr/>
              <a:t>5</a:t>
            </a:fld>
            <a:endParaRPr lang="zh-CN" altLang="en-US">
              <a:solidFill>
                <a:prstClr val="black"/>
              </a:solidFill>
            </a:endParaRPr>
          </a:p>
        </p:txBody>
      </p:sp>
    </p:spTree>
    <p:extLst>
      <p:ext uri="{BB962C8B-B14F-4D97-AF65-F5344CB8AC3E}">
        <p14:creationId xmlns:p14="http://schemas.microsoft.com/office/powerpoint/2010/main" val="64750921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幻灯片图像占位符 17409"/>
          <p:cNvSpPr>
            <a:spLocks noGrp="1" noRot="1" noChangeAspect="1" noTextEdit="1"/>
          </p:cNvSpPr>
          <p:nvPr>
            <p:ph type="sldImg"/>
          </p:nvPr>
        </p:nvSpPr>
        <p:spPr>
          <a:xfrm>
            <a:off x="381000" y="685800"/>
            <a:ext cx="6096000" cy="3429000"/>
          </a:xfrm>
          <a:ln/>
        </p:spPr>
      </p:sp>
      <p:sp>
        <p:nvSpPr>
          <p:cNvPr id="17411" name="文本占位符 17410"/>
          <p:cNvSpPr>
            <a:spLocks noGrp="1"/>
          </p:cNvSpPr>
          <p:nvPr>
            <p:ph type="body" idx="1"/>
          </p:nvPr>
        </p:nvSpPr>
        <p:spPr>
          <a:ln/>
        </p:spPr>
        <p:txBody>
          <a:bodyPr/>
          <a:lstStyle/>
          <a:p>
            <a:pPr lvl="0"/>
            <a:endParaRPr dirty="0"/>
          </a:p>
        </p:txBody>
      </p:sp>
      <p:sp>
        <p:nvSpPr>
          <p:cNvPr id="2" name="灯片编号占位符 1"/>
          <p:cNvSpPr>
            <a:spLocks noGrp="1"/>
          </p:cNvSpPr>
          <p:nvPr>
            <p:ph type="sldNum" sz="quarter" idx="2"/>
          </p:nvPr>
        </p:nvSpPr>
        <p:spPr/>
        <p:txBody>
          <a:bodyPr/>
          <a:lstStyle/>
          <a:p>
            <a:fld id="{9A0DB2DC-4C9A-4742-B13C-FB6460FD3503}" type="slidenum">
              <a:rPr lang="en-US" altLang="zh-CN" dirty="0">
                <a:solidFill>
                  <a:prstClr val="black"/>
                </a:solidFill>
              </a:rPr>
              <a:pPr/>
              <a:t>16</a:t>
            </a:fld>
            <a:endParaRPr lang="zh-CN" altLang="en-US" dirty="0">
              <a:solidFill>
                <a:prstClr val="black"/>
              </a:solidFill>
            </a:endParaRPr>
          </a:p>
        </p:txBody>
      </p:sp>
    </p:spTree>
    <p:extLst>
      <p:ext uri="{BB962C8B-B14F-4D97-AF65-F5344CB8AC3E}">
        <p14:creationId xmlns:p14="http://schemas.microsoft.com/office/powerpoint/2010/main" val="49371284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1E728ECF-F6FA-4F34-A2DD-11C7AD5D5296}" type="slidenum">
              <a:rPr lang="zh-CN" altLang="en-US" smtClean="0">
                <a:solidFill>
                  <a:prstClr val="black"/>
                </a:solidFill>
              </a:rPr>
              <a:pPr/>
              <a:t>17</a:t>
            </a:fld>
            <a:endParaRPr lang="zh-CN" altLang="en-US">
              <a:solidFill>
                <a:prstClr val="black"/>
              </a:solidFill>
            </a:endParaRPr>
          </a:p>
        </p:txBody>
      </p:sp>
    </p:spTree>
    <p:extLst>
      <p:ext uri="{BB962C8B-B14F-4D97-AF65-F5344CB8AC3E}">
        <p14:creationId xmlns:p14="http://schemas.microsoft.com/office/powerpoint/2010/main" val="64750921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1E728ECF-F6FA-4F34-A2DD-11C7AD5D5296}" type="slidenum">
              <a:rPr lang="zh-CN" altLang="en-US" smtClean="0">
                <a:solidFill>
                  <a:prstClr val="black"/>
                </a:solidFill>
              </a:rPr>
              <a:pPr/>
              <a:t>26</a:t>
            </a:fld>
            <a:endParaRPr lang="zh-CN" altLang="en-US">
              <a:solidFill>
                <a:prstClr val="black"/>
              </a:solidFill>
            </a:endParaRPr>
          </a:p>
        </p:txBody>
      </p:sp>
    </p:spTree>
    <p:extLst>
      <p:ext uri="{BB962C8B-B14F-4D97-AF65-F5344CB8AC3E}">
        <p14:creationId xmlns:p14="http://schemas.microsoft.com/office/powerpoint/2010/main" val="64750921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1E728ECF-F6FA-4F34-A2DD-11C7AD5D5296}" type="slidenum">
              <a:rPr lang="zh-CN" altLang="en-US" smtClean="0">
                <a:solidFill>
                  <a:prstClr val="black"/>
                </a:solidFill>
              </a:rPr>
              <a:pPr/>
              <a:t>102</a:t>
            </a:fld>
            <a:endParaRPr lang="zh-CN" altLang="en-US">
              <a:solidFill>
                <a:prstClr val="black"/>
              </a:solidFill>
            </a:endParaRPr>
          </a:p>
        </p:txBody>
      </p:sp>
    </p:spTree>
    <p:extLst>
      <p:ext uri="{BB962C8B-B14F-4D97-AF65-F5344CB8AC3E}">
        <p14:creationId xmlns:p14="http://schemas.microsoft.com/office/powerpoint/2010/main" val="64750921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1E728ECF-F6FA-4F34-A2DD-11C7AD5D5296}" type="slidenum">
              <a:rPr lang="zh-CN" altLang="en-US" smtClean="0">
                <a:solidFill>
                  <a:prstClr val="black"/>
                </a:solidFill>
              </a:rPr>
              <a:pPr/>
              <a:t>103</a:t>
            </a:fld>
            <a:endParaRPr lang="zh-CN" altLang="en-US">
              <a:solidFill>
                <a:prstClr val="black"/>
              </a:solidFill>
            </a:endParaRPr>
          </a:p>
        </p:txBody>
      </p:sp>
    </p:spTree>
    <p:extLst>
      <p:ext uri="{BB962C8B-B14F-4D97-AF65-F5344CB8AC3E}">
        <p14:creationId xmlns:p14="http://schemas.microsoft.com/office/powerpoint/2010/main" val="64750921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slideMaster" Target="../slideMasters/slideMaster3.xml"/><Relationship Id="rId1" Type="http://schemas.openxmlformats.org/officeDocument/2006/relationships/tags" Target="../tags/tag1.xml"/><Relationship Id="rId4" Type="http://schemas.openxmlformats.org/officeDocument/2006/relationships/image" Target="../media/image5.jpe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8.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12.png"/><Relationship Id="rId7" Type="http://schemas.openxmlformats.org/officeDocument/2006/relationships/image" Target="../media/image16.png"/><Relationship Id="rId2" Type="http://schemas.openxmlformats.org/officeDocument/2006/relationships/image" Target="../media/image11.png"/><Relationship Id="rId1" Type="http://schemas.openxmlformats.org/officeDocument/2006/relationships/slideMaster" Target="../slideMasters/slideMaster6.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6.xml"/><Relationship Id="rId5" Type="http://schemas.openxmlformats.org/officeDocument/2006/relationships/image" Target="../media/image10.png"/><Relationship Id="rId4" Type="http://schemas.openxmlformats.org/officeDocument/2006/relationships/image" Target="../media/image9.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143024" y="841801"/>
            <a:ext cx="6858130" cy="1790760"/>
          </a:xfrm>
          <a:prstGeom prst="rect">
            <a:avLst/>
          </a:prstGeom>
        </p:spPr>
        <p:txBody>
          <a:bodyPr anchor="b"/>
          <a:lstStyle>
            <a:lvl1pPr algn="ctr">
              <a:defRPr sz="5000"/>
            </a:lvl1pPr>
          </a:lstStyle>
          <a:p>
            <a:r>
              <a:rPr lang="zh-CN" altLang="en-US"/>
              <a:t>单击此处编辑母版标题样式</a:t>
            </a:r>
          </a:p>
        </p:txBody>
      </p:sp>
      <p:sp>
        <p:nvSpPr>
          <p:cNvPr id="3" name="副标题 2"/>
          <p:cNvSpPr>
            <a:spLocks noGrp="1"/>
          </p:cNvSpPr>
          <p:nvPr>
            <p:ph type="subTitle" idx="1"/>
          </p:nvPr>
        </p:nvSpPr>
        <p:spPr>
          <a:xfrm>
            <a:off x="1143024" y="2701628"/>
            <a:ext cx="6858130" cy="1241863"/>
          </a:xfrm>
          <a:prstGeom prst="rect">
            <a:avLst/>
          </a:prstGeom>
        </p:spPr>
        <p:txBody>
          <a:bodyPr lIns="55723" tIns="27863" rIns="55723" bIns="27863"/>
          <a:lstStyle>
            <a:lvl1pPr marL="0" indent="0" algn="ctr">
              <a:buNone/>
              <a:defRPr sz="2000"/>
            </a:lvl1pPr>
            <a:lvl2pPr marL="383482" indent="0" algn="ctr">
              <a:buNone/>
              <a:defRPr sz="1700"/>
            </a:lvl2pPr>
            <a:lvl3pPr marL="766959" indent="0" algn="ctr">
              <a:buNone/>
              <a:defRPr sz="1500"/>
            </a:lvl3pPr>
            <a:lvl4pPr marL="1150439" indent="0" algn="ctr">
              <a:buNone/>
              <a:defRPr sz="1300"/>
            </a:lvl4pPr>
            <a:lvl5pPr marL="1533532" indent="0" algn="ctr">
              <a:buNone/>
              <a:defRPr sz="1300"/>
            </a:lvl5pPr>
            <a:lvl6pPr marL="1917009" indent="0" algn="ctr">
              <a:buNone/>
              <a:defRPr sz="1300"/>
            </a:lvl6pPr>
            <a:lvl7pPr marL="2300491" indent="0" algn="ctr">
              <a:buNone/>
              <a:defRPr sz="1300"/>
            </a:lvl7pPr>
            <a:lvl8pPr marL="2683968" indent="0" algn="ctr">
              <a:buNone/>
              <a:defRPr sz="1300"/>
            </a:lvl8pPr>
            <a:lvl9pPr marL="3067448" indent="0" algn="ctr">
              <a:buNone/>
              <a:defRPr sz="1300"/>
            </a:lvl9pPr>
          </a:lstStyle>
          <a:p>
            <a:r>
              <a:rPr lang="zh-CN" altLang="en-US"/>
              <a:t>单击此处编辑母版副标题样式</a:t>
            </a:r>
          </a:p>
        </p:txBody>
      </p:sp>
    </p:spTree>
    <p:extLst>
      <p:ext uri="{BB962C8B-B14F-4D97-AF65-F5344CB8AC3E}">
        <p14:creationId xmlns:p14="http://schemas.microsoft.com/office/powerpoint/2010/main" val="3526159744"/>
      </p:ext>
    </p:extLst>
  </p:cSld>
  <p:clrMapOvr>
    <a:masterClrMapping/>
  </p:clrMapOvr>
  <p:transition advClick="0" advTm="3000">
    <p:random/>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a:xfrm>
            <a:off x="249172" y="149248"/>
            <a:ext cx="4485050" cy="620426"/>
          </a:xfrm>
          <a:prstGeom prst="rect">
            <a:avLst/>
          </a:prstGeom>
        </p:spPr>
        <p:txBody>
          <a:bodyPr/>
          <a:lstStyle/>
          <a:p>
            <a:r>
              <a:rPr lang="zh-CN" altLang="en-US"/>
              <a:t>单击此处编辑母版标题样式</a:t>
            </a:r>
          </a:p>
        </p:txBody>
      </p:sp>
      <p:sp>
        <p:nvSpPr>
          <p:cNvPr id="3" name="竖排文字占位符 2"/>
          <p:cNvSpPr>
            <a:spLocks noGrp="1"/>
          </p:cNvSpPr>
          <p:nvPr>
            <p:ph type="body" orient="vert" idx="1"/>
          </p:nvPr>
        </p:nvSpPr>
        <p:spPr>
          <a:xfrm>
            <a:off x="249172" y="868605"/>
            <a:ext cx="4485050" cy="2456885"/>
          </a:xfrm>
          <a:prstGeom prst="rect">
            <a:avLst/>
          </a:prstGeom>
        </p:spPr>
        <p:txBody>
          <a:bodyPr vert="eaVert" lIns="55723" tIns="27863" rIns="55723" bIns="27863"/>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Tree>
    <p:extLst>
      <p:ext uri="{BB962C8B-B14F-4D97-AF65-F5344CB8AC3E}">
        <p14:creationId xmlns:p14="http://schemas.microsoft.com/office/powerpoint/2010/main" val="2269783863"/>
      </p:ext>
    </p:extLst>
  </p:cSld>
  <p:clrMapOvr>
    <a:masterClrMapping/>
  </p:clrMapOvr>
  <p:transition advClick="0" advTm="3000">
    <p:random/>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版">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543801" y="273854"/>
            <a:ext cx="1971712" cy="4359024"/>
          </a:xfrm>
          <a:prstGeom prst="rect">
            <a:avLst/>
          </a:prstGeo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628676" y="273854"/>
            <a:ext cx="5800835" cy="4359024"/>
          </a:xfrm>
          <a:prstGeom prst="rect">
            <a:avLst/>
          </a:prstGeom>
        </p:spPr>
        <p:txBody>
          <a:bodyPr vert="eaVert" lIns="55723" tIns="27863" rIns="55723" bIns="27863"/>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Tree>
    <p:extLst>
      <p:ext uri="{BB962C8B-B14F-4D97-AF65-F5344CB8AC3E}">
        <p14:creationId xmlns:p14="http://schemas.microsoft.com/office/powerpoint/2010/main" val="3455293235"/>
      </p:ext>
    </p:extLst>
  </p:cSld>
  <p:clrMapOvr>
    <a:masterClrMapping/>
  </p:clrMapOvr>
  <p:transition advClick="0" advTm="3000">
    <p:random/>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objAndTwoObj" preserve="1">
  <p:cSld name="标题，一项大型内容和两项小型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628674" y="1369265"/>
            <a:ext cx="3886273" cy="3263613"/>
          </a:xfrm>
        </p:spPr>
        <p:txBody>
          <a:bodyPr lIns="55723" tIns="27863" rIns="55723" bIns="27863"/>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quarter" idx="2"/>
          </p:nvPr>
        </p:nvSpPr>
        <p:spPr>
          <a:xfrm>
            <a:off x="4629251" y="1369275"/>
            <a:ext cx="3886273" cy="1574059"/>
          </a:xfrm>
        </p:spPr>
        <p:txBody>
          <a:bodyPr lIns="55723" tIns="27863" rIns="55723" bIns="27863"/>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内容占位符 4"/>
          <p:cNvSpPr>
            <a:spLocks noGrp="1"/>
          </p:cNvSpPr>
          <p:nvPr>
            <p:ph sz="quarter" idx="3"/>
          </p:nvPr>
        </p:nvSpPr>
        <p:spPr>
          <a:xfrm>
            <a:off x="4629251" y="3057630"/>
            <a:ext cx="3886273" cy="1575250"/>
          </a:xfrm>
        </p:spPr>
        <p:txBody>
          <a:bodyPr lIns="55723" tIns="27863" rIns="55723" bIns="27863"/>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Tree>
    <p:extLst>
      <p:ext uri="{BB962C8B-B14F-4D97-AF65-F5344CB8AC3E}">
        <p14:creationId xmlns:p14="http://schemas.microsoft.com/office/powerpoint/2010/main" val="217726247"/>
      </p:ext>
    </p:extLst>
  </p:cSld>
  <p:clrMapOvr>
    <a:masterClrMapping/>
  </p:clrMapOvr>
  <p:transition advClick="0" advTm="3000">
    <p:random/>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标题幻灯片">
    <p:spTree>
      <p:nvGrpSpPr>
        <p:cNvPr id="1" name=""/>
        <p:cNvGrpSpPr/>
        <p:nvPr/>
      </p:nvGrpSpPr>
      <p:grpSpPr>
        <a:xfrm>
          <a:off x="0" y="0"/>
          <a:ext cx="0" cy="0"/>
          <a:chOff x="0" y="0"/>
          <a:chExt cx="0" cy="0"/>
        </a:xfrm>
      </p:grpSpPr>
      <p:grpSp>
        <p:nvGrpSpPr>
          <p:cNvPr id="2" name="组合 1">
            <a:extLst>
              <a:ext uri="{FF2B5EF4-FFF2-40B4-BE49-F238E27FC236}">
                <a16:creationId xmlns:a16="http://schemas.microsoft.com/office/drawing/2014/main" id="{BF51A8EF-1F66-406F-A6C5-DB56E3BE9808}"/>
              </a:ext>
            </a:extLst>
          </p:cNvPr>
          <p:cNvGrpSpPr/>
          <p:nvPr userDrawn="1"/>
        </p:nvGrpSpPr>
        <p:grpSpPr>
          <a:xfrm>
            <a:off x="145376" y="4582432"/>
            <a:ext cx="8853275" cy="587844"/>
            <a:chOff x="-223793" y="6027003"/>
            <a:chExt cx="12515307" cy="830998"/>
          </a:xfrm>
        </p:grpSpPr>
        <p:pic>
          <p:nvPicPr>
            <p:cNvPr id="3" name="图片 2">
              <a:extLst>
                <a:ext uri="{FF2B5EF4-FFF2-40B4-BE49-F238E27FC236}">
                  <a16:creationId xmlns:a16="http://schemas.microsoft.com/office/drawing/2014/main" id="{49A76589-D815-4663-8E9A-B5B5B39AC2F3}"/>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8339918" y="6161352"/>
              <a:ext cx="1778001" cy="683759"/>
            </a:xfrm>
            <a:prstGeom prst="rect">
              <a:avLst/>
            </a:prstGeom>
          </p:spPr>
        </p:pic>
        <p:pic>
          <p:nvPicPr>
            <p:cNvPr id="4" name="图片 3">
              <a:extLst>
                <a:ext uri="{FF2B5EF4-FFF2-40B4-BE49-F238E27FC236}">
                  <a16:creationId xmlns:a16="http://schemas.microsoft.com/office/drawing/2014/main" id="{B08142ED-1600-4346-80B8-273F5EA35681}"/>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1523943" y="6145230"/>
              <a:ext cx="1778001" cy="683759"/>
            </a:xfrm>
            <a:prstGeom prst="rect">
              <a:avLst/>
            </a:prstGeom>
          </p:spPr>
        </p:pic>
        <p:pic>
          <p:nvPicPr>
            <p:cNvPr id="5" name="图片 4">
              <a:extLst>
                <a:ext uri="{FF2B5EF4-FFF2-40B4-BE49-F238E27FC236}">
                  <a16:creationId xmlns:a16="http://schemas.microsoft.com/office/drawing/2014/main" id="{092D4869-48CE-4836-A87C-A67F99F3546A}"/>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223793" y="6159753"/>
              <a:ext cx="1778001" cy="683759"/>
            </a:xfrm>
            <a:prstGeom prst="rect">
              <a:avLst/>
            </a:prstGeom>
          </p:spPr>
        </p:pic>
        <p:pic>
          <p:nvPicPr>
            <p:cNvPr id="6" name="图片 5">
              <a:extLst>
                <a:ext uri="{FF2B5EF4-FFF2-40B4-BE49-F238E27FC236}">
                  <a16:creationId xmlns:a16="http://schemas.microsoft.com/office/drawing/2014/main" id="{2B9C48FE-BA5A-41EF-A602-99B8B2987611}"/>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10407387" y="6133429"/>
              <a:ext cx="1884127" cy="724572"/>
            </a:xfrm>
            <a:prstGeom prst="rect">
              <a:avLst/>
            </a:prstGeom>
          </p:spPr>
        </p:pic>
        <p:pic>
          <p:nvPicPr>
            <p:cNvPr id="7" name="图片 6">
              <a:extLst>
                <a:ext uri="{FF2B5EF4-FFF2-40B4-BE49-F238E27FC236}">
                  <a16:creationId xmlns:a16="http://schemas.microsoft.com/office/drawing/2014/main" id="{7B034AF5-8FC6-48EB-889A-63A7DE40D34E}"/>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3290134" y="6353420"/>
              <a:ext cx="1278560" cy="491691"/>
            </a:xfrm>
            <a:prstGeom prst="rect">
              <a:avLst/>
            </a:prstGeom>
          </p:spPr>
        </p:pic>
        <p:pic>
          <p:nvPicPr>
            <p:cNvPr id="8" name="图片 7">
              <a:extLst>
                <a:ext uri="{FF2B5EF4-FFF2-40B4-BE49-F238E27FC236}">
                  <a16:creationId xmlns:a16="http://schemas.microsoft.com/office/drawing/2014/main" id="{528549D5-D0C8-46B5-BA8C-A63951C8EFDD}"/>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4589781" y="6027003"/>
              <a:ext cx="2160868" cy="830997"/>
            </a:xfrm>
            <a:prstGeom prst="rect">
              <a:avLst/>
            </a:prstGeom>
          </p:spPr>
        </p:pic>
        <p:pic>
          <p:nvPicPr>
            <p:cNvPr id="9" name="图片 8">
              <a:extLst>
                <a:ext uri="{FF2B5EF4-FFF2-40B4-BE49-F238E27FC236}">
                  <a16:creationId xmlns:a16="http://schemas.microsoft.com/office/drawing/2014/main" id="{3C23D8F7-8DD1-4DBA-A786-88DA559FBAFA}"/>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6845235" y="6304742"/>
              <a:ext cx="1326871" cy="510270"/>
            </a:xfrm>
            <a:prstGeom prst="rect">
              <a:avLst/>
            </a:prstGeom>
          </p:spPr>
        </p:pic>
      </p:grpSp>
      <p:pic>
        <p:nvPicPr>
          <p:cNvPr id="10" name="图片 9">
            <a:extLst>
              <a:ext uri="{FF2B5EF4-FFF2-40B4-BE49-F238E27FC236}">
                <a16:creationId xmlns:a16="http://schemas.microsoft.com/office/drawing/2014/main" id="{C2AD7EEF-70E9-46FE-924D-0359C83C7DC5}"/>
              </a:ext>
            </a:extLst>
          </p:cNvPr>
          <p:cNvPicPr>
            <a:picLocks noChangeAspect="1"/>
          </p:cNvPicPr>
          <p:nvPr userDrawn="1"/>
        </p:nvPicPr>
        <p:blipFill>
          <a:blip r:embed="rId3">
            <a:clrChange>
              <a:clrFrom>
                <a:srgbClr val="FFFFFF"/>
              </a:clrFrom>
              <a:clrTo>
                <a:srgbClr val="FFFFFF">
                  <a:alpha val="0"/>
                </a:srgbClr>
              </a:clrTo>
            </a:clrChange>
          </a:blip>
          <a:stretch>
            <a:fillRect/>
          </a:stretch>
        </p:blipFill>
        <p:spPr>
          <a:xfrm>
            <a:off x="7665817" y="291065"/>
            <a:ext cx="1174514" cy="831129"/>
          </a:xfrm>
          <a:prstGeom prst="rect">
            <a:avLst/>
          </a:prstGeom>
        </p:spPr>
      </p:pic>
      <p:pic>
        <p:nvPicPr>
          <p:cNvPr id="11" name="图片 10">
            <a:extLst>
              <a:ext uri="{FF2B5EF4-FFF2-40B4-BE49-F238E27FC236}">
                <a16:creationId xmlns:a16="http://schemas.microsoft.com/office/drawing/2014/main" id="{FD3E009C-E504-449D-BD3B-6B44FA79A598}"/>
              </a:ext>
            </a:extLst>
          </p:cNvPr>
          <p:cNvPicPr>
            <a:picLocks noChangeAspect="1"/>
          </p:cNvPicPr>
          <p:nvPr userDrawn="1"/>
        </p:nvPicPr>
        <p:blipFill>
          <a:blip r:embed="rId3">
            <a:clrChange>
              <a:clrFrom>
                <a:srgbClr val="FFFFFF"/>
              </a:clrFrom>
              <a:clrTo>
                <a:srgbClr val="FFFFFF">
                  <a:alpha val="0"/>
                </a:srgbClr>
              </a:clrTo>
            </a:clrChange>
          </a:blip>
          <a:stretch>
            <a:fillRect/>
          </a:stretch>
        </p:blipFill>
        <p:spPr>
          <a:xfrm>
            <a:off x="6588124" y="462379"/>
            <a:ext cx="485132" cy="343297"/>
          </a:xfrm>
          <a:prstGeom prst="rect">
            <a:avLst/>
          </a:prstGeom>
        </p:spPr>
      </p:pic>
      <p:pic>
        <p:nvPicPr>
          <p:cNvPr id="12" name="图片 11">
            <a:extLst>
              <a:ext uri="{FF2B5EF4-FFF2-40B4-BE49-F238E27FC236}">
                <a16:creationId xmlns:a16="http://schemas.microsoft.com/office/drawing/2014/main" id="{F9971F97-9756-41B3-8351-3932A33BD14F}"/>
              </a:ext>
            </a:extLst>
          </p:cNvPr>
          <p:cNvPicPr>
            <a:picLocks noChangeAspect="1"/>
          </p:cNvPicPr>
          <p:nvPr userDrawn="1"/>
        </p:nvPicPr>
        <p:blipFill>
          <a:blip r:embed="rId3">
            <a:clrChange>
              <a:clrFrom>
                <a:srgbClr val="FFFFFF"/>
              </a:clrFrom>
              <a:clrTo>
                <a:srgbClr val="FFFFFF">
                  <a:alpha val="0"/>
                </a:srgbClr>
              </a:clrTo>
            </a:clrChange>
          </a:blip>
          <a:stretch>
            <a:fillRect/>
          </a:stretch>
        </p:blipFill>
        <p:spPr>
          <a:xfrm>
            <a:off x="303686" y="300563"/>
            <a:ext cx="839285" cy="593909"/>
          </a:xfrm>
          <a:prstGeom prst="rect">
            <a:avLst/>
          </a:prstGeom>
        </p:spPr>
      </p:pic>
      <p:sp>
        <p:nvSpPr>
          <p:cNvPr id="13" name="文本框 12">
            <a:extLst>
              <a:ext uri="{FF2B5EF4-FFF2-40B4-BE49-F238E27FC236}">
                <a16:creationId xmlns:a16="http://schemas.microsoft.com/office/drawing/2014/main" id="{F44E0F99-7FAC-450C-9553-DCAE7E9C0A42}"/>
              </a:ext>
            </a:extLst>
          </p:cNvPr>
          <p:cNvSpPr txBox="1"/>
          <p:nvPr userDrawn="1"/>
        </p:nvSpPr>
        <p:spPr>
          <a:xfrm>
            <a:off x="1333501" y="455889"/>
            <a:ext cx="1951892" cy="346241"/>
          </a:xfrm>
          <a:prstGeom prst="rect">
            <a:avLst/>
          </a:prstGeom>
          <a:noFill/>
        </p:spPr>
        <p:txBody>
          <a:bodyPr vert="horz" wrap="square" lIns="68568" tIns="34286" rIns="68568" bIns="34286" rtlCol="0">
            <a:spAutoFit/>
          </a:bodyPr>
          <a:lstStyle/>
          <a:p>
            <a:pPr defTabSz="342839"/>
            <a:r>
              <a:rPr lang="en-US" altLang="zh-CN" b="1" dirty="0">
                <a:ln w="12700">
                  <a:noFill/>
                </a:ln>
                <a:solidFill>
                  <a:srgbClr val="444242"/>
                </a:solidFill>
                <a:latin typeface="微软雅黑" panose="020B0503020204020204" pitchFamily="34" charset="-122"/>
                <a:ea typeface="微软雅黑" panose="020B0503020204020204" pitchFamily="34" charset="-122"/>
              </a:rPr>
              <a:t>ADD TITLE</a:t>
            </a:r>
            <a:endParaRPr lang="zh-CN" altLang="en-US" b="1" dirty="0">
              <a:ln w="12700">
                <a:noFill/>
              </a:ln>
              <a:solidFill>
                <a:srgbClr val="444242"/>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615437143"/>
      </p:ext>
    </p:extLst>
  </p:cSld>
  <p:clrMapOvr>
    <a:masterClrMapping/>
  </p:clrMapOvr>
  <mc:AlternateContent xmlns:mc="http://schemas.openxmlformats.org/markup-compatibility/2006" xmlns:p14="http://schemas.microsoft.com/office/powerpoint/2010/main">
    <mc:Choice Requires="p14">
      <p:transition spd="slow" p14:dur="2500" advClick="0" advTm="3000">
        <p:fade/>
      </p:transition>
    </mc:Choice>
    <mc:Fallback xmlns="">
      <p:transition spd="slow" advClick="0" advTm="3000">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title" preserve="1">
  <p:cSld name="标题幻灯片">
    <p:spTree>
      <p:nvGrpSpPr>
        <p:cNvPr id="1" name=""/>
        <p:cNvGrpSpPr/>
        <p:nvPr/>
      </p:nvGrpSpPr>
      <p:grpSpPr>
        <a:xfrm>
          <a:off x="0" y="0"/>
          <a:ext cx="0" cy="0"/>
          <a:chOff x="0" y="0"/>
          <a:chExt cx="0" cy="0"/>
        </a:xfrm>
      </p:grpSpPr>
      <p:grpSp>
        <p:nvGrpSpPr>
          <p:cNvPr id="2" name="组合 1">
            <a:extLst>
              <a:ext uri="{FF2B5EF4-FFF2-40B4-BE49-F238E27FC236}">
                <a16:creationId xmlns:a16="http://schemas.microsoft.com/office/drawing/2014/main" id="{BF51A8EF-1F66-406F-A6C5-DB56E3BE9808}"/>
              </a:ext>
            </a:extLst>
          </p:cNvPr>
          <p:cNvGrpSpPr/>
          <p:nvPr userDrawn="1"/>
        </p:nvGrpSpPr>
        <p:grpSpPr>
          <a:xfrm>
            <a:off x="145375" y="4582432"/>
            <a:ext cx="8853275" cy="587844"/>
            <a:chOff x="-223793" y="6027003"/>
            <a:chExt cx="12515307" cy="830998"/>
          </a:xfrm>
        </p:grpSpPr>
        <p:pic>
          <p:nvPicPr>
            <p:cNvPr id="3" name="图片 2">
              <a:extLst>
                <a:ext uri="{FF2B5EF4-FFF2-40B4-BE49-F238E27FC236}">
                  <a16:creationId xmlns:a16="http://schemas.microsoft.com/office/drawing/2014/main" id="{49A76589-D815-4663-8E9A-B5B5B39AC2F3}"/>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8339918" y="6161352"/>
              <a:ext cx="1778001" cy="683759"/>
            </a:xfrm>
            <a:prstGeom prst="rect">
              <a:avLst/>
            </a:prstGeom>
          </p:spPr>
        </p:pic>
        <p:pic>
          <p:nvPicPr>
            <p:cNvPr id="4" name="图片 3">
              <a:extLst>
                <a:ext uri="{FF2B5EF4-FFF2-40B4-BE49-F238E27FC236}">
                  <a16:creationId xmlns:a16="http://schemas.microsoft.com/office/drawing/2014/main" id="{B08142ED-1600-4346-80B8-273F5EA35681}"/>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1523943" y="6145230"/>
              <a:ext cx="1778001" cy="683759"/>
            </a:xfrm>
            <a:prstGeom prst="rect">
              <a:avLst/>
            </a:prstGeom>
          </p:spPr>
        </p:pic>
        <p:pic>
          <p:nvPicPr>
            <p:cNvPr id="5" name="图片 4">
              <a:extLst>
                <a:ext uri="{FF2B5EF4-FFF2-40B4-BE49-F238E27FC236}">
                  <a16:creationId xmlns:a16="http://schemas.microsoft.com/office/drawing/2014/main" id="{092D4869-48CE-4836-A87C-A67F99F3546A}"/>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223793" y="6159753"/>
              <a:ext cx="1778001" cy="683759"/>
            </a:xfrm>
            <a:prstGeom prst="rect">
              <a:avLst/>
            </a:prstGeom>
          </p:spPr>
        </p:pic>
        <p:pic>
          <p:nvPicPr>
            <p:cNvPr id="6" name="图片 5">
              <a:extLst>
                <a:ext uri="{FF2B5EF4-FFF2-40B4-BE49-F238E27FC236}">
                  <a16:creationId xmlns:a16="http://schemas.microsoft.com/office/drawing/2014/main" id="{2B9C48FE-BA5A-41EF-A602-99B8B2987611}"/>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10407387" y="6133429"/>
              <a:ext cx="1884127" cy="724572"/>
            </a:xfrm>
            <a:prstGeom prst="rect">
              <a:avLst/>
            </a:prstGeom>
          </p:spPr>
        </p:pic>
        <p:pic>
          <p:nvPicPr>
            <p:cNvPr id="7" name="图片 6">
              <a:extLst>
                <a:ext uri="{FF2B5EF4-FFF2-40B4-BE49-F238E27FC236}">
                  <a16:creationId xmlns:a16="http://schemas.microsoft.com/office/drawing/2014/main" id="{7B034AF5-8FC6-48EB-889A-63A7DE40D34E}"/>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3290134" y="6353420"/>
              <a:ext cx="1278560" cy="491691"/>
            </a:xfrm>
            <a:prstGeom prst="rect">
              <a:avLst/>
            </a:prstGeom>
          </p:spPr>
        </p:pic>
        <p:pic>
          <p:nvPicPr>
            <p:cNvPr id="8" name="图片 7">
              <a:extLst>
                <a:ext uri="{FF2B5EF4-FFF2-40B4-BE49-F238E27FC236}">
                  <a16:creationId xmlns:a16="http://schemas.microsoft.com/office/drawing/2014/main" id="{528549D5-D0C8-46B5-BA8C-A63951C8EFDD}"/>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4589781" y="6027003"/>
              <a:ext cx="2160868" cy="830997"/>
            </a:xfrm>
            <a:prstGeom prst="rect">
              <a:avLst/>
            </a:prstGeom>
          </p:spPr>
        </p:pic>
        <p:pic>
          <p:nvPicPr>
            <p:cNvPr id="9" name="图片 8">
              <a:extLst>
                <a:ext uri="{FF2B5EF4-FFF2-40B4-BE49-F238E27FC236}">
                  <a16:creationId xmlns:a16="http://schemas.microsoft.com/office/drawing/2014/main" id="{3C23D8F7-8DD1-4DBA-A786-88DA559FBAFA}"/>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6845235" y="6304742"/>
              <a:ext cx="1326871" cy="510270"/>
            </a:xfrm>
            <a:prstGeom prst="rect">
              <a:avLst/>
            </a:prstGeom>
          </p:spPr>
        </p:pic>
      </p:grpSp>
      <p:pic>
        <p:nvPicPr>
          <p:cNvPr id="10" name="图片 9">
            <a:extLst>
              <a:ext uri="{FF2B5EF4-FFF2-40B4-BE49-F238E27FC236}">
                <a16:creationId xmlns:a16="http://schemas.microsoft.com/office/drawing/2014/main" id="{C2AD7EEF-70E9-46FE-924D-0359C83C7DC5}"/>
              </a:ext>
            </a:extLst>
          </p:cNvPr>
          <p:cNvPicPr>
            <a:picLocks noChangeAspect="1"/>
          </p:cNvPicPr>
          <p:nvPr userDrawn="1"/>
        </p:nvPicPr>
        <p:blipFill>
          <a:blip r:embed="rId3">
            <a:clrChange>
              <a:clrFrom>
                <a:srgbClr val="FFFFFF"/>
              </a:clrFrom>
              <a:clrTo>
                <a:srgbClr val="FFFFFF">
                  <a:alpha val="0"/>
                </a:srgbClr>
              </a:clrTo>
            </a:clrChange>
          </a:blip>
          <a:stretch>
            <a:fillRect/>
          </a:stretch>
        </p:blipFill>
        <p:spPr>
          <a:xfrm>
            <a:off x="7665817" y="291065"/>
            <a:ext cx="1174514" cy="831129"/>
          </a:xfrm>
          <a:prstGeom prst="rect">
            <a:avLst/>
          </a:prstGeom>
        </p:spPr>
      </p:pic>
      <p:pic>
        <p:nvPicPr>
          <p:cNvPr id="11" name="图片 10">
            <a:extLst>
              <a:ext uri="{FF2B5EF4-FFF2-40B4-BE49-F238E27FC236}">
                <a16:creationId xmlns:a16="http://schemas.microsoft.com/office/drawing/2014/main" id="{FD3E009C-E504-449D-BD3B-6B44FA79A598}"/>
              </a:ext>
            </a:extLst>
          </p:cNvPr>
          <p:cNvPicPr>
            <a:picLocks noChangeAspect="1"/>
          </p:cNvPicPr>
          <p:nvPr userDrawn="1"/>
        </p:nvPicPr>
        <p:blipFill>
          <a:blip r:embed="rId3">
            <a:clrChange>
              <a:clrFrom>
                <a:srgbClr val="FFFFFF"/>
              </a:clrFrom>
              <a:clrTo>
                <a:srgbClr val="FFFFFF">
                  <a:alpha val="0"/>
                </a:srgbClr>
              </a:clrTo>
            </a:clrChange>
          </a:blip>
          <a:stretch>
            <a:fillRect/>
          </a:stretch>
        </p:blipFill>
        <p:spPr>
          <a:xfrm>
            <a:off x="6588124" y="462378"/>
            <a:ext cx="485132" cy="343297"/>
          </a:xfrm>
          <a:prstGeom prst="rect">
            <a:avLst/>
          </a:prstGeom>
        </p:spPr>
      </p:pic>
      <p:pic>
        <p:nvPicPr>
          <p:cNvPr id="12" name="图片 11">
            <a:extLst>
              <a:ext uri="{FF2B5EF4-FFF2-40B4-BE49-F238E27FC236}">
                <a16:creationId xmlns:a16="http://schemas.microsoft.com/office/drawing/2014/main" id="{F9971F97-9756-41B3-8351-3932A33BD14F}"/>
              </a:ext>
            </a:extLst>
          </p:cNvPr>
          <p:cNvPicPr>
            <a:picLocks noChangeAspect="1"/>
          </p:cNvPicPr>
          <p:nvPr userDrawn="1"/>
        </p:nvPicPr>
        <p:blipFill>
          <a:blip r:embed="rId3">
            <a:clrChange>
              <a:clrFrom>
                <a:srgbClr val="FFFFFF"/>
              </a:clrFrom>
              <a:clrTo>
                <a:srgbClr val="FFFFFF">
                  <a:alpha val="0"/>
                </a:srgbClr>
              </a:clrTo>
            </a:clrChange>
          </a:blip>
          <a:stretch>
            <a:fillRect/>
          </a:stretch>
        </p:blipFill>
        <p:spPr>
          <a:xfrm>
            <a:off x="303685" y="300562"/>
            <a:ext cx="839285" cy="593909"/>
          </a:xfrm>
          <a:prstGeom prst="rect">
            <a:avLst/>
          </a:prstGeom>
        </p:spPr>
      </p:pic>
      <p:sp>
        <p:nvSpPr>
          <p:cNvPr id="13" name="文本框 12">
            <a:extLst>
              <a:ext uri="{FF2B5EF4-FFF2-40B4-BE49-F238E27FC236}">
                <a16:creationId xmlns:a16="http://schemas.microsoft.com/office/drawing/2014/main" id="{F44E0F99-7FAC-450C-9553-DCAE7E9C0A42}"/>
              </a:ext>
            </a:extLst>
          </p:cNvPr>
          <p:cNvSpPr txBox="1"/>
          <p:nvPr userDrawn="1"/>
        </p:nvSpPr>
        <p:spPr>
          <a:xfrm>
            <a:off x="1333501" y="455889"/>
            <a:ext cx="1951892" cy="346241"/>
          </a:xfrm>
          <a:prstGeom prst="rect">
            <a:avLst/>
          </a:prstGeom>
          <a:noFill/>
        </p:spPr>
        <p:txBody>
          <a:bodyPr vert="horz" wrap="square" lIns="68571" tIns="34286" rIns="68571" bIns="34286" rtlCol="0">
            <a:spAutoFit/>
          </a:bodyPr>
          <a:lstStyle/>
          <a:p>
            <a:pPr defTabSz="342845"/>
            <a:r>
              <a:rPr lang="en-US" altLang="zh-CN" b="1" dirty="0">
                <a:ln w="12700">
                  <a:noFill/>
                </a:ln>
                <a:solidFill>
                  <a:srgbClr val="444242"/>
                </a:solidFill>
                <a:latin typeface="微软雅黑" panose="020B0503020204020204" pitchFamily="34" charset="-122"/>
                <a:ea typeface="微软雅黑" panose="020B0503020204020204" pitchFamily="34" charset="-122"/>
              </a:rPr>
              <a:t>ADD TITLE</a:t>
            </a:r>
            <a:endParaRPr lang="zh-CN" altLang="en-US" b="1" dirty="0">
              <a:ln w="12700">
                <a:noFill/>
              </a:ln>
              <a:solidFill>
                <a:srgbClr val="444242"/>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4034866962"/>
      </p:ext>
    </p:extLst>
  </p:cSld>
  <p:clrMapOvr>
    <a:masterClrMapping/>
  </p:clrMapOvr>
  <mc:AlternateContent xmlns:mc="http://schemas.openxmlformats.org/markup-compatibility/2006" xmlns:p14="http://schemas.microsoft.com/office/powerpoint/2010/main">
    <mc:Choice Requires="p14">
      <p:transition spd="slow" p14:dur="2500" advClick="0" advTm="3000">
        <p:fade/>
      </p:transition>
    </mc:Choice>
    <mc:Fallback xmlns="">
      <p:transition spd="slow" advClick="0" advTm="3000">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004DA77-0714-4226-8456-DE0FB00C8765}"/>
              </a:ext>
            </a:extLst>
          </p:cNvPr>
          <p:cNvSpPr>
            <a:spLocks noGrp="1"/>
          </p:cNvSpPr>
          <p:nvPr>
            <p:ph type="dt" sz="half" idx="10"/>
          </p:nvPr>
        </p:nvSpPr>
        <p:spPr>
          <a:xfrm>
            <a:off x="628650" y="4767264"/>
            <a:ext cx="2057400" cy="273844"/>
          </a:xfrm>
          <a:prstGeom prst="rect">
            <a:avLst/>
          </a:prstGeom>
        </p:spPr>
        <p:txBody>
          <a:bodyPr/>
          <a:lstStyle/>
          <a:p>
            <a:fld id="{E69B9EE9-F3BF-4B40-83E7-C9BC68FDDB0E}" type="datetimeFigureOut">
              <a:rPr lang="en-US" smtClean="0">
                <a:solidFill>
                  <a:prstClr val="black">
                    <a:tint val="75000"/>
                  </a:prstClr>
                </a:solidFill>
              </a:rPr>
              <a:pPr/>
              <a:t>7/26/2026</a:t>
            </a:fld>
            <a:endParaRPr lang="en-US">
              <a:solidFill>
                <a:prstClr val="black">
                  <a:tint val="75000"/>
                </a:prstClr>
              </a:solidFill>
            </a:endParaRPr>
          </a:p>
        </p:txBody>
      </p:sp>
      <p:sp>
        <p:nvSpPr>
          <p:cNvPr id="3" name="Footer Placeholder 2">
            <a:extLst>
              <a:ext uri="{FF2B5EF4-FFF2-40B4-BE49-F238E27FC236}">
                <a16:creationId xmlns:a16="http://schemas.microsoft.com/office/drawing/2014/main" id="{548689CE-C57C-4CCE-B5D7-91A284CB1988}"/>
              </a:ext>
            </a:extLst>
          </p:cNvPr>
          <p:cNvSpPr>
            <a:spLocks noGrp="1"/>
          </p:cNvSpPr>
          <p:nvPr>
            <p:ph type="ftr" sz="quarter" idx="11"/>
          </p:nvPr>
        </p:nvSpPr>
        <p:spPr>
          <a:xfrm>
            <a:off x="3028950" y="4767264"/>
            <a:ext cx="3086100" cy="273844"/>
          </a:xfrm>
          <a:prstGeom prst="rect">
            <a:avLst/>
          </a:prstGeom>
        </p:spPr>
        <p:txBody>
          <a:bodyPr/>
          <a:lstStyle/>
          <a:p>
            <a:endParaRPr lang="en-US">
              <a:solidFill>
                <a:prstClr val="black">
                  <a:tint val="75000"/>
                </a:prstClr>
              </a:solidFill>
            </a:endParaRPr>
          </a:p>
        </p:txBody>
      </p:sp>
      <p:sp>
        <p:nvSpPr>
          <p:cNvPr id="4" name="Slide Number Placeholder 3">
            <a:extLst>
              <a:ext uri="{FF2B5EF4-FFF2-40B4-BE49-F238E27FC236}">
                <a16:creationId xmlns:a16="http://schemas.microsoft.com/office/drawing/2014/main" id="{4440DF66-3D9B-4E31-B419-8D199F946398}"/>
              </a:ext>
            </a:extLst>
          </p:cNvPr>
          <p:cNvSpPr>
            <a:spLocks noGrp="1"/>
          </p:cNvSpPr>
          <p:nvPr>
            <p:ph type="sldNum" sz="quarter" idx="12"/>
          </p:nvPr>
        </p:nvSpPr>
        <p:spPr>
          <a:xfrm>
            <a:off x="6457950" y="4767264"/>
            <a:ext cx="2057400" cy="273844"/>
          </a:xfrm>
          <a:prstGeom prst="rect">
            <a:avLst/>
          </a:prstGeom>
        </p:spPr>
        <p:txBody>
          <a:bodyPr/>
          <a:lstStyle/>
          <a:p>
            <a:fld id="{17F55963-6440-4C45-BA09-4E6A99D1BBE0}" type="slidenum">
              <a:rPr lang="en-US" smtClean="0">
                <a:solidFill>
                  <a:prstClr val="black">
                    <a:tint val="75000"/>
                  </a:prstClr>
                </a:solidFill>
              </a:rPr>
              <a:pPr/>
              <a:t>‹#›</a:t>
            </a:fld>
            <a:endParaRPr lang="en-US">
              <a:solidFill>
                <a:prstClr val="black">
                  <a:tint val="75000"/>
                </a:prstClr>
              </a:solidFill>
            </a:endParaRPr>
          </a:p>
        </p:txBody>
      </p:sp>
      <p:sp>
        <p:nvSpPr>
          <p:cNvPr id="7" name="Rectangle 6">
            <a:extLst>
              <a:ext uri="{FF2B5EF4-FFF2-40B4-BE49-F238E27FC236}">
                <a16:creationId xmlns:a16="http://schemas.microsoft.com/office/drawing/2014/main" id="{B0420B4B-F9E2-418F-A30D-D738FF2C55BA}"/>
              </a:ext>
            </a:extLst>
          </p:cNvPr>
          <p:cNvSpPr>
            <a:spLocks noChangeAspect="1"/>
          </p:cNvSpPr>
          <p:nvPr userDrawn="1"/>
        </p:nvSpPr>
        <p:spPr>
          <a:xfrm>
            <a:off x="0" y="9525"/>
            <a:ext cx="9144000" cy="5143500"/>
          </a:xfrm>
          <a:prstGeom prst="rect">
            <a:avLst/>
          </a:prstGeom>
          <a:blipFill dpi="0" rotWithShape="0">
            <a:blip r:embed="rId3">
              <a:alphaModFix amt="8000"/>
              <a:extLst>
                <a:ext uri="{28A0092B-C50C-407E-A947-70E740481C1C}">
                  <a14:useLocalDpi xmlns:a14="http://schemas.microsoft.com/office/drawing/2010/main" val="0"/>
                </a:ext>
              </a:extLst>
            </a:blip>
            <a:srcRect/>
            <a:stretch>
              <a:fillRect t="-38889" b="-38889"/>
            </a:stretch>
          </a:blipFill>
          <a:ln>
            <a:noFill/>
          </a:ln>
        </p:spPr>
        <p:style>
          <a:lnRef idx="2">
            <a:schemeClr val="accent1">
              <a:shade val="50000"/>
            </a:schemeClr>
          </a:lnRef>
          <a:fillRef idx="1">
            <a:schemeClr val="accent1"/>
          </a:fillRef>
          <a:effectRef idx="0">
            <a:schemeClr val="accent1"/>
          </a:effectRef>
          <a:fontRef idx="minor">
            <a:schemeClr val="lt1"/>
          </a:fontRef>
        </p:style>
        <p:txBody>
          <a:bodyPr lIns="68571" tIns="34289" rIns="68571" bIns="34289" rtlCol="0" anchor="ctr"/>
          <a:lstStyle/>
          <a:p>
            <a:pPr algn="ctr" defTabSz="685710"/>
            <a:endParaRPr lang="en-US" sz="1400">
              <a:solidFill>
                <a:prstClr val="white"/>
              </a:solidFill>
            </a:endParaRPr>
          </a:p>
        </p:txBody>
      </p:sp>
      <p:sp>
        <p:nvSpPr>
          <p:cNvPr id="10" name="Oval 9">
            <a:extLst>
              <a:ext uri="{FF2B5EF4-FFF2-40B4-BE49-F238E27FC236}">
                <a16:creationId xmlns:a16="http://schemas.microsoft.com/office/drawing/2014/main" id="{6C2189F1-E22C-4679-A86E-0A48890E5D82}"/>
              </a:ext>
            </a:extLst>
          </p:cNvPr>
          <p:cNvSpPr>
            <a:spLocks noChangeAspect="1"/>
          </p:cNvSpPr>
          <p:nvPr userDrawn="1">
            <p:custDataLst>
              <p:tags r:id="rId1"/>
            </p:custDataLst>
          </p:nvPr>
        </p:nvSpPr>
        <p:spPr>
          <a:xfrm>
            <a:off x="0" y="0"/>
            <a:ext cx="742950" cy="742950"/>
          </a:xfrm>
          <a:prstGeom prst="ellipse">
            <a:avLst/>
          </a:prstGeom>
          <a:blipFill dpi="0" rotWithShape="0">
            <a:blip r:embed="rId4" cstate="print">
              <a:alphaModFix amt="23000"/>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lIns="68571" tIns="34289" rIns="68571" bIns="34289" rtlCol="0" anchor="ctr"/>
          <a:lstStyle/>
          <a:p>
            <a:pPr algn="ctr" defTabSz="685710"/>
            <a:endParaRPr lang="en-US" sz="1400">
              <a:solidFill>
                <a:prstClr val="white"/>
              </a:solidFill>
            </a:endParaRPr>
          </a:p>
        </p:txBody>
      </p:sp>
    </p:spTree>
    <p:extLst>
      <p:ext uri="{BB962C8B-B14F-4D97-AF65-F5344CB8AC3E}">
        <p14:creationId xmlns:p14="http://schemas.microsoft.com/office/powerpoint/2010/main" val="33997168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itle" preserve="1">
  <p:cSld name="Tiêu đề bản chiếu">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23"/>
            <a:ext cx="7772400" cy="1102519"/>
          </a:xfrm>
        </p:spPr>
        <p:txBody>
          <a:bodyPr/>
          <a:lstStyle/>
          <a:p>
            <a:r>
              <a:rPr lang="vi-VN"/>
              <a:t>Bấm &amp; sửa kiểu tiêu đề</a:t>
            </a:r>
            <a:endParaRPr lang="en-US"/>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178" indent="0" algn="ctr">
              <a:buNone/>
              <a:defRPr>
                <a:solidFill>
                  <a:schemeClr val="tx1">
                    <a:tint val="75000"/>
                  </a:schemeClr>
                </a:solidFill>
              </a:defRPr>
            </a:lvl2pPr>
            <a:lvl3pPr marL="914355" indent="0" algn="ctr">
              <a:buNone/>
              <a:defRPr>
                <a:solidFill>
                  <a:schemeClr val="tx1">
                    <a:tint val="75000"/>
                  </a:schemeClr>
                </a:solidFill>
              </a:defRPr>
            </a:lvl3pPr>
            <a:lvl4pPr marL="1371532" indent="0" algn="ctr">
              <a:buNone/>
              <a:defRPr>
                <a:solidFill>
                  <a:schemeClr val="tx1">
                    <a:tint val="75000"/>
                  </a:schemeClr>
                </a:solidFill>
              </a:defRPr>
            </a:lvl4pPr>
            <a:lvl5pPr marL="1828709" indent="0" algn="ctr">
              <a:buNone/>
              <a:defRPr>
                <a:solidFill>
                  <a:schemeClr val="tx1">
                    <a:tint val="75000"/>
                  </a:schemeClr>
                </a:solidFill>
              </a:defRPr>
            </a:lvl5pPr>
            <a:lvl6pPr marL="2285886" indent="0" algn="ctr">
              <a:buNone/>
              <a:defRPr>
                <a:solidFill>
                  <a:schemeClr val="tx1">
                    <a:tint val="75000"/>
                  </a:schemeClr>
                </a:solidFill>
              </a:defRPr>
            </a:lvl6pPr>
            <a:lvl7pPr marL="2743064" indent="0" algn="ctr">
              <a:buNone/>
              <a:defRPr>
                <a:solidFill>
                  <a:schemeClr val="tx1">
                    <a:tint val="75000"/>
                  </a:schemeClr>
                </a:solidFill>
              </a:defRPr>
            </a:lvl7pPr>
            <a:lvl8pPr marL="3200240" indent="0" algn="ctr">
              <a:buNone/>
              <a:defRPr>
                <a:solidFill>
                  <a:schemeClr val="tx1">
                    <a:tint val="75000"/>
                  </a:schemeClr>
                </a:solidFill>
              </a:defRPr>
            </a:lvl8pPr>
            <a:lvl9pPr marL="3657418" indent="0" algn="ctr">
              <a:buNone/>
              <a:defRPr>
                <a:solidFill>
                  <a:schemeClr val="tx1">
                    <a:tint val="75000"/>
                  </a:schemeClr>
                </a:solidFill>
              </a:defRPr>
            </a:lvl9pPr>
          </a:lstStyle>
          <a:p>
            <a:r>
              <a:rPr lang="vi-VN"/>
              <a:t>Bấm &amp; sửa kiểu phụ đề</a:t>
            </a:r>
            <a:endParaRPr lang="en-US"/>
          </a:p>
        </p:txBody>
      </p:sp>
      <p:sp>
        <p:nvSpPr>
          <p:cNvPr id="4" name="Date Placeholder 3"/>
          <p:cNvSpPr>
            <a:spLocks noGrp="1"/>
          </p:cNvSpPr>
          <p:nvPr>
            <p:ph type="dt" sz="half" idx="10"/>
          </p:nvPr>
        </p:nvSpPr>
        <p:spPr/>
        <p:txBody>
          <a:bodyPr/>
          <a:lstStyle/>
          <a:p>
            <a:fld id="{1D2FD154-3A8B-4B97-A707-362CF92C16BF}" type="datetimeFigureOut">
              <a:rPr lang="en-US" smtClean="0">
                <a:solidFill>
                  <a:prstClr val="black">
                    <a:tint val="75000"/>
                  </a:prstClr>
                </a:solidFill>
              </a:rPr>
              <a:pPr/>
              <a:t>7/26/2026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4F45B825-51C1-46D8-A131-ABC487E68E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8154471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Tiêu đề và Nội dun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vi-VN"/>
              <a:t>Bấm &amp; sửa kiểu tiêu đề</a:t>
            </a:r>
            <a:endParaRPr lang="en-US"/>
          </a:p>
        </p:txBody>
      </p:sp>
      <p:sp>
        <p:nvSpPr>
          <p:cNvPr id="3" name="Content Placeholder 2"/>
          <p:cNvSpPr>
            <a:spLocks noGrp="1"/>
          </p:cNvSpPr>
          <p:nvPr>
            <p:ph idx="1"/>
          </p:nvPr>
        </p:nvSpPr>
        <p:spPr/>
        <p:txBody>
          <a:bodyPr/>
          <a:lstStyle/>
          <a:p>
            <a:pPr lvl="0"/>
            <a:r>
              <a:rPr lang="vi-VN"/>
              <a:t>Bấm &amp; sửa kiểu tiêu đề</a:t>
            </a:r>
          </a:p>
          <a:p>
            <a:pPr lvl="1"/>
            <a:r>
              <a:rPr lang="vi-VN"/>
              <a:t>Mức hai</a:t>
            </a:r>
          </a:p>
          <a:p>
            <a:pPr lvl="2"/>
            <a:r>
              <a:rPr lang="vi-VN"/>
              <a:t>Mức ba</a:t>
            </a:r>
          </a:p>
          <a:p>
            <a:pPr lvl="3"/>
            <a:r>
              <a:rPr lang="vi-VN"/>
              <a:t>Mức bốn</a:t>
            </a:r>
          </a:p>
          <a:p>
            <a:pPr lvl="4"/>
            <a:r>
              <a:rPr lang="vi-VN"/>
              <a:t>Mức năm</a:t>
            </a:r>
            <a:endParaRPr lang="en-US"/>
          </a:p>
        </p:txBody>
      </p:sp>
      <p:sp>
        <p:nvSpPr>
          <p:cNvPr id="4" name="Date Placeholder 3"/>
          <p:cNvSpPr>
            <a:spLocks noGrp="1"/>
          </p:cNvSpPr>
          <p:nvPr>
            <p:ph type="dt" sz="half" idx="10"/>
          </p:nvPr>
        </p:nvSpPr>
        <p:spPr/>
        <p:txBody>
          <a:bodyPr/>
          <a:lstStyle/>
          <a:p>
            <a:fld id="{1D2FD154-3A8B-4B97-A707-362CF92C16BF}" type="datetimeFigureOut">
              <a:rPr lang="en-US" smtClean="0">
                <a:solidFill>
                  <a:prstClr val="black">
                    <a:tint val="75000"/>
                  </a:prstClr>
                </a:solidFill>
              </a:rPr>
              <a:pPr/>
              <a:t>7/26/2026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4F45B825-51C1-46D8-A131-ABC487E68E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1028022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secHead" preserve="1">
  <p:cSld name="Đầu trang của Phần">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vi-VN"/>
              <a:t>Bấm &amp; sửa kiểu tiêu đề</a:t>
            </a:r>
            <a:endParaRPr lang="en-US"/>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178" indent="0">
              <a:buNone/>
              <a:defRPr sz="1800">
                <a:solidFill>
                  <a:schemeClr val="tx1">
                    <a:tint val="75000"/>
                  </a:schemeClr>
                </a:solidFill>
              </a:defRPr>
            </a:lvl2pPr>
            <a:lvl3pPr marL="914355" indent="0">
              <a:buNone/>
              <a:defRPr sz="1600">
                <a:solidFill>
                  <a:schemeClr val="tx1">
                    <a:tint val="75000"/>
                  </a:schemeClr>
                </a:solidFill>
              </a:defRPr>
            </a:lvl3pPr>
            <a:lvl4pPr marL="1371532" indent="0">
              <a:buNone/>
              <a:defRPr sz="1400">
                <a:solidFill>
                  <a:schemeClr val="tx1">
                    <a:tint val="75000"/>
                  </a:schemeClr>
                </a:solidFill>
              </a:defRPr>
            </a:lvl4pPr>
            <a:lvl5pPr marL="1828709" indent="0">
              <a:buNone/>
              <a:defRPr sz="1400">
                <a:solidFill>
                  <a:schemeClr val="tx1">
                    <a:tint val="75000"/>
                  </a:schemeClr>
                </a:solidFill>
              </a:defRPr>
            </a:lvl5pPr>
            <a:lvl6pPr marL="2285886" indent="0">
              <a:buNone/>
              <a:defRPr sz="1400">
                <a:solidFill>
                  <a:schemeClr val="tx1">
                    <a:tint val="75000"/>
                  </a:schemeClr>
                </a:solidFill>
              </a:defRPr>
            </a:lvl6pPr>
            <a:lvl7pPr marL="2743064" indent="0">
              <a:buNone/>
              <a:defRPr sz="1400">
                <a:solidFill>
                  <a:schemeClr val="tx1">
                    <a:tint val="75000"/>
                  </a:schemeClr>
                </a:solidFill>
              </a:defRPr>
            </a:lvl7pPr>
            <a:lvl8pPr marL="3200240" indent="0">
              <a:buNone/>
              <a:defRPr sz="1400">
                <a:solidFill>
                  <a:schemeClr val="tx1">
                    <a:tint val="75000"/>
                  </a:schemeClr>
                </a:solidFill>
              </a:defRPr>
            </a:lvl8pPr>
            <a:lvl9pPr marL="3657418" indent="0">
              <a:buNone/>
              <a:defRPr sz="1400">
                <a:solidFill>
                  <a:schemeClr val="tx1">
                    <a:tint val="75000"/>
                  </a:schemeClr>
                </a:solidFill>
              </a:defRPr>
            </a:lvl9pPr>
          </a:lstStyle>
          <a:p>
            <a:pPr lvl="0"/>
            <a:r>
              <a:rPr lang="vi-VN"/>
              <a:t>Bấm &amp; sửa kiểu tiêu đề</a:t>
            </a:r>
          </a:p>
        </p:txBody>
      </p:sp>
      <p:sp>
        <p:nvSpPr>
          <p:cNvPr id="4" name="Date Placeholder 3"/>
          <p:cNvSpPr>
            <a:spLocks noGrp="1"/>
          </p:cNvSpPr>
          <p:nvPr>
            <p:ph type="dt" sz="half" idx="10"/>
          </p:nvPr>
        </p:nvSpPr>
        <p:spPr/>
        <p:txBody>
          <a:bodyPr/>
          <a:lstStyle/>
          <a:p>
            <a:fld id="{1D2FD154-3A8B-4B97-A707-362CF92C16BF}" type="datetimeFigureOut">
              <a:rPr lang="en-US" smtClean="0">
                <a:solidFill>
                  <a:prstClr val="black">
                    <a:tint val="75000"/>
                  </a:prstClr>
                </a:solidFill>
              </a:rPr>
              <a:pPr/>
              <a:t>7/26/2026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4F45B825-51C1-46D8-A131-ABC487E68E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1496225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 preserve="1">
  <p:cSld name="Hai Nội dun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vi-VN"/>
              <a:t>Bấm &amp; sửa kiểu tiêu đề</a:t>
            </a:r>
            <a:endParaRPr lang="en-US"/>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vi-VN"/>
              <a:t>Bấm &amp; sửa kiểu tiêu đề</a:t>
            </a:r>
          </a:p>
          <a:p>
            <a:pPr lvl="1"/>
            <a:r>
              <a:rPr lang="vi-VN"/>
              <a:t>Mức hai</a:t>
            </a:r>
          </a:p>
          <a:p>
            <a:pPr lvl="2"/>
            <a:r>
              <a:rPr lang="vi-VN"/>
              <a:t>Mức ba</a:t>
            </a:r>
          </a:p>
          <a:p>
            <a:pPr lvl="3"/>
            <a:r>
              <a:rPr lang="vi-VN"/>
              <a:t>Mức bốn</a:t>
            </a:r>
          </a:p>
          <a:p>
            <a:pPr lvl="4"/>
            <a:r>
              <a:rPr lang="vi-VN"/>
              <a:t>Mức năm</a:t>
            </a:r>
            <a:endParaRPr lang="en-US"/>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vi-VN"/>
              <a:t>Bấm &amp; sửa kiểu tiêu đề</a:t>
            </a:r>
          </a:p>
          <a:p>
            <a:pPr lvl="1"/>
            <a:r>
              <a:rPr lang="vi-VN"/>
              <a:t>Mức hai</a:t>
            </a:r>
          </a:p>
          <a:p>
            <a:pPr lvl="2"/>
            <a:r>
              <a:rPr lang="vi-VN"/>
              <a:t>Mức ba</a:t>
            </a:r>
          </a:p>
          <a:p>
            <a:pPr lvl="3"/>
            <a:r>
              <a:rPr lang="vi-VN"/>
              <a:t>Mức bốn</a:t>
            </a:r>
          </a:p>
          <a:p>
            <a:pPr lvl="4"/>
            <a:r>
              <a:rPr lang="vi-VN"/>
              <a:t>Mức năm</a:t>
            </a:r>
            <a:endParaRPr lang="en-US"/>
          </a:p>
        </p:txBody>
      </p:sp>
      <p:sp>
        <p:nvSpPr>
          <p:cNvPr id="5" name="Date Placeholder 4"/>
          <p:cNvSpPr>
            <a:spLocks noGrp="1"/>
          </p:cNvSpPr>
          <p:nvPr>
            <p:ph type="dt" sz="half" idx="10"/>
          </p:nvPr>
        </p:nvSpPr>
        <p:spPr/>
        <p:txBody>
          <a:bodyPr/>
          <a:lstStyle/>
          <a:p>
            <a:fld id="{1D2FD154-3A8B-4B97-A707-362CF92C16BF}" type="datetimeFigureOut">
              <a:rPr lang="en-US" smtClean="0">
                <a:solidFill>
                  <a:prstClr val="black">
                    <a:tint val="75000"/>
                  </a:prstClr>
                </a:solidFill>
              </a:rPr>
              <a:pPr/>
              <a:t>7/26/2026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4F45B825-51C1-46D8-A131-ABC487E68E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4795904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249172" y="149248"/>
            <a:ext cx="4485050" cy="620426"/>
          </a:xfrm>
          <a:prstGeom prst="rect">
            <a:avLst/>
          </a:prstGeom>
        </p:spPr>
        <p:txBody>
          <a:bodyPr/>
          <a:lstStyle/>
          <a:p>
            <a:r>
              <a:rPr lang="zh-CN" altLang="en-US"/>
              <a:t>单击此处编辑母版标题样式</a:t>
            </a:r>
          </a:p>
        </p:txBody>
      </p:sp>
      <p:sp>
        <p:nvSpPr>
          <p:cNvPr id="3" name="内容占位符 2"/>
          <p:cNvSpPr>
            <a:spLocks noGrp="1"/>
          </p:cNvSpPr>
          <p:nvPr>
            <p:ph idx="1"/>
          </p:nvPr>
        </p:nvSpPr>
        <p:spPr>
          <a:xfrm>
            <a:off x="249172" y="868605"/>
            <a:ext cx="4485050" cy="2456885"/>
          </a:xfrm>
          <a:prstGeom prst="rect">
            <a:avLst/>
          </a:prstGeom>
        </p:spPr>
        <p:txBody>
          <a:bodyPr lIns="55723" tIns="27863" rIns="55723" bIns="27863"/>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Tree>
    <p:extLst>
      <p:ext uri="{BB962C8B-B14F-4D97-AF65-F5344CB8AC3E}">
        <p14:creationId xmlns:p14="http://schemas.microsoft.com/office/powerpoint/2010/main" val="230185104"/>
      </p:ext>
    </p:extLst>
  </p:cSld>
  <p:clrMapOvr>
    <a:masterClrMapping/>
  </p:clrMapOvr>
  <p:transition advClick="0" advTm="3000">
    <p:random/>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twoTxTwoObj" preserve="1">
  <p:cSld name="Phép so sánh">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vi-VN"/>
              <a:t>Bấm &amp; sửa kiểu tiêu đề</a:t>
            </a:r>
            <a:endParaRPr lang="en-US"/>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178" indent="0">
              <a:buNone/>
              <a:defRPr sz="2000" b="1"/>
            </a:lvl2pPr>
            <a:lvl3pPr marL="914355" indent="0">
              <a:buNone/>
              <a:defRPr sz="1800" b="1"/>
            </a:lvl3pPr>
            <a:lvl4pPr marL="1371532" indent="0">
              <a:buNone/>
              <a:defRPr sz="1600" b="1"/>
            </a:lvl4pPr>
            <a:lvl5pPr marL="1828709" indent="0">
              <a:buNone/>
              <a:defRPr sz="1600" b="1"/>
            </a:lvl5pPr>
            <a:lvl6pPr marL="2285886" indent="0">
              <a:buNone/>
              <a:defRPr sz="1600" b="1"/>
            </a:lvl6pPr>
            <a:lvl7pPr marL="2743064" indent="0">
              <a:buNone/>
              <a:defRPr sz="1600" b="1"/>
            </a:lvl7pPr>
            <a:lvl8pPr marL="3200240" indent="0">
              <a:buNone/>
              <a:defRPr sz="1600" b="1"/>
            </a:lvl8pPr>
            <a:lvl9pPr marL="3657418" indent="0">
              <a:buNone/>
              <a:defRPr sz="1600" b="1"/>
            </a:lvl9pPr>
          </a:lstStyle>
          <a:p>
            <a:pPr lvl="0"/>
            <a:r>
              <a:rPr lang="vi-VN"/>
              <a:t>Bấm &amp; sửa kiểu tiêu đề</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vi-VN"/>
              <a:t>Bấm &amp; sửa kiểu tiêu đề</a:t>
            </a:r>
          </a:p>
          <a:p>
            <a:pPr lvl="1"/>
            <a:r>
              <a:rPr lang="vi-VN"/>
              <a:t>Mức hai</a:t>
            </a:r>
          </a:p>
          <a:p>
            <a:pPr lvl="2"/>
            <a:r>
              <a:rPr lang="vi-VN"/>
              <a:t>Mức ba</a:t>
            </a:r>
          </a:p>
          <a:p>
            <a:pPr lvl="3"/>
            <a:r>
              <a:rPr lang="vi-VN"/>
              <a:t>Mức bốn</a:t>
            </a:r>
          </a:p>
          <a:p>
            <a:pPr lvl="4"/>
            <a:r>
              <a:rPr lang="vi-VN"/>
              <a:t>Mức năm</a:t>
            </a:r>
            <a:endParaRPr lang="en-US"/>
          </a:p>
        </p:txBody>
      </p:sp>
      <p:sp>
        <p:nvSpPr>
          <p:cNvPr id="5" name="Text Placeholder 4"/>
          <p:cNvSpPr>
            <a:spLocks noGrp="1"/>
          </p:cNvSpPr>
          <p:nvPr>
            <p:ph type="body" sz="quarter" idx="3"/>
          </p:nvPr>
        </p:nvSpPr>
        <p:spPr>
          <a:xfrm>
            <a:off x="4645032" y="1151335"/>
            <a:ext cx="4041775" cy="479822"/>
          </a:xfrm>
        </p:spPr>
        <p:txBody>
          <a:bodyPr anchor="b"/>
          <a:lstStyle>
            <a:lvl1pPr marL="0" indent="0">
              <a:buNone/>
              <a:defRPr sz="2400" b="1"/>
            </a:lvl1pPr>
            <a:lvl2pPr marL="457178" indent="0">
              <a:buNone/>
              <a:defRPr sz="2000" b="1"/>
            </a:lvl2pPr>
            <a:lvl3pPr marL="914355" indent="0">
              <a:buNone/>
              <a:defRPr sz="1800" b="1"/>
            </a:lvl3pPr>
            <a:lvl4pPr marL="1371532" indent="0">
              <a:buNone/>
              <a:defRPr sz="1600" b="1"/>
            </a:lvl4pPr>
            <a:lvl5pPr marL="1828709" indent="0">
              <a:buNone/>
              <a:defRPr sz="1600" b="1"/>
            </a:lvl5pPr>
            <a:lvl6pPr marL="2285886" indent="0">
              <a:buNone/>
              <a:defRPr sz="1600" b="1"/>
            </a:lvl6pPr>
            <a:lvl7pPr marL="2743064" indent="0">
              <a:buNone/>
              <a:defRPr sz="1600" b="1"/>
            </a:lvl7pPr>
            <a:lvl8pPr marL="3200240" indent="0">
              <a:buNone/>
              <a:defRPr sz="1600" b="1"/>
            </a:lvl8pPr>
            <a:lvl9pPr marL="3657418" indent="0">
              <a:buNone/>
              <a:defRPr sz="1600" b="1"/>
            </a:lvl9pPr>
          </a:lstStyle>
          <a:p>
            <a:pPr lvl="0"/>
            <a:r>
              <a:rPr lang="vi-VN"/>
              <a:t>Bấm &amp; sửa kiểu tiêu đề</a:t>
            </a:r>
          </a:p>
        </p:txBody>
      </p:sp>
      <p:sp>
        <p:nvSpPr>
          <p:cNvPr id="6" name="Content Placeholder 5"/>
          <p:cNvSpPr>
            <a:spLocks noGrp="1"/>
          </p:cNvSpPr>
          <p:nvPr>
            <p:ph sz="quarter" idx="4"/>
          </p:nvPr>
        </p:nvSpPr>
        <p:spPr>
          <a:xfrm>
            <a:off x="4645032"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vi-VN"/>
              <a:t>Bấm &amp; sửa kiểu tiêu đề</a:t>
            </a:r>
          </a:p>
          <a:p>
            <a:pPr lvl="1"/>
            <a:r>
              <a:rPr lang="vi-VN"/>
              <a:t>Mức hai</a:t>
            </a:r>
          </a:p>
          <a:p>
            <a:pPr lvl="2"/>
            <a:r>
              <a:rPr lang="vi-VN"/>
              <a:t>Mức ba</a:t>
            </a:r>
          </a:p>
          <a:p>
            <a:pPr lvl="3"/>
            <a:r>
              <a:rPr lang="vi-VN"/>
              <a:t>Mức bốn</a:t>
            </a:r>
          </a:p>
          <a:p>
            <a:pPr lvl="4"/>
            <a:r>
              <a:rPr lang="vi-VN"/>
              <a:t>Mức năm</a:t>
            </a:r>
            <a:endParaRPr lang="en-US"/>
          </a:p>
        </p:txBody>
      </p:sp>
      <p:sp>
        <p:nvSpPr>
          <p:cNvPr id="7" name="Date Placeholder 6"/>
          <p:cNvSpPr>
            <a:spLocks noGrp="1"/>
          </p:cNvSpPr>
          <p:nvPr>
            <p:ph type="dt" sz="half" idx="10"/>
          </p:nvPr>
        </p:nvSpPr>
        <p:spPr/>
        <p:txBody>
          <a:bodyPr/>
          <a:lstStyle/>
          <a:p>
            <a:fld id="{1D2FD154-3A8B-4B97-A707-362CF92C16BF}" type="datetimeFigureOut">
              <a:rPr lang="en-US" smtClean="0">
                <a:solidFill>
                  <a:prstClr val="black">
                    <a:tint val="75000"/>
                  </a:prstClr>
                </a:solidFill>
              </a:rPr>
              <a:pPr/>
              <a:t>7/26/2026</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4F45B825-51C1-46D8-A131-ABC487E68E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4187285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itleOnly" preserve="1">
  <p:cSld name="Chỉ Tiêu đề">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vi-VN"/>
              <a:t>Bấm &amp; sửa kiểu tiêu đề</a:t>
            </a:r>
            <a:endParaRPr lang="en-US"/>
          </a:p>
        </p:txBody>
      </p:sp>
      <p:sp>
        <p:nvSpPr>
          <p:cNvPr id="3" name="Date Placeholder 2"/>
          <p:cNvSpPr>
            <a:spLocks noGrp="1"/>
          </p:cNvSpPr>
          <p:nvPr>
            <p:ph type="dt" sz="half" idx="10"/>
          </p:nvPr>
        </p:nvSpPr>
        <p:spPr/>
        <p:txBody>
          <a:bodyPr/>
          <a:lstStyle/>
          <a:p>
            <a:fld id="{1D2FD154-3A8B-4B97-A707-362CF92C16BF}" type="datetimeFigureOut">
              <a:rPr lang="en-US" smtClean="0">
                <a:solidFill>
                  <a:prstClr val="black">
                    <a:tint val="75000"/>
                  </a:prstClr>
                </a:solidFill>
              </a:rPr>
              <a:pPr/>
              <a:t>7/26/2026</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4F45B825-51C1-46D8-A131-ABC487E68E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11041423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blank" preserve="1">
  <p:cSld name="Trống">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2FD154-3A8B-4B97-A707-362CF92C16BF}" type="datetimeFigureOut">
              <a:rPr lang="en-US" smtClean="0">
                <a:solidFill>
                  <a:prstClr val="black">
                    <a:tint val="75000"/>
                  </a:prstClr>
                </a:solidFill>
              </a:rPr>
              <a:pPr/>
              <a:t>7/26/2026</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4F45B825-51C1-46D8-A131-ABC487E68E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54151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Tx" preserve="1">
  <p:cSld name="Nội dung với Phụ đề">
    <p:spTree>
      <p:nvGrpSpPr>
        <p:cNvPr id="1" name=""/>
        <p:cNvGrpSpPr/>
        <p:nvPr/>
      </p:nvGrpSpPr>
      <p:grpSpPr>
        <a:xfrm>
          <a:off x="0" y="0"/>
          <a:ext cx="0" cy="0"/>
          <a:chOff x="0" y="0"/>
          <a:chExt cx="0" cy="0"/>
        </a:xfrm>
      </p:grpSpPr>
      <p:sp>
        <p:nvSpPr>
          <p:cNvPr id="2" name="Title 1"/>
          <p:cNvSpPr>
            <a:spLocks noGrp="1"/>
          </p:cNvSpPr>
          <p:nvPr>
            <p:ph type="title"/>
          </p:nvPr>
        </p:nvSpPr>
        <p:spPr>
          <a:xfrm>
            <a:off x="457205" y="204787"/>
            <a:ext cx="3008313" cy="871538"/>
          </a:xfrm>
        </p:spPr>
        <p:txBody>
          <a:bodyPr anchor="b"/>
          <a:lstStyle>
            <a:lvl1pPr algn="l">
              <a:defRPr sz="2000" b="1"/>
            </a:lvl1pPr>
          </a:lstStyle>
          <a:p>
            <a:r>
              <a:rPr lang="vi-VN"/>
              <a:t>Bấm &amp; sửa kiểu tiêu đề</a:t>
            </a:r>
            <a:endParaRPr lang="en-US"/>
          </a:p>
        </p:txBody>
      </p:sp>
      <p:sp>
        <p:nvSpPr>
          <p:cNvPr id="3" name="Content Placeholder 2"/>
          <p:cNvSpPr>
            <a:spLocks noGrp="1"/>
          </p:cNvSpPr>
          <p:nvPr>
            <p:ph idx="1"/>
          </p:nvPr>
        </p:nvSpPr>
        <p:spPr>
          <a:xfrm>
            <a:off x="3575050" y="204792"/>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vi-VN"/>
              <a:t>Bấm &amp; sửa kiểu tiêu đề</a:t>
            </a:r>
          </a:p>
          <a:p>
            <a:pPr lvl="1"/>
            <a:r>
              <a:rPr lang="vi-VN"/>
              <a:t>Mức hai</a:t>
            </a:r>
          </a:p>
          <a:p>
            <a:pPr lvl="2"/>
            <a:r>
              <a:rPr lang="vi-VN"/>
              <a:t>Mức ba</a:t>
            </a:r>
          </a:p>
          <a:p>
            <a:pPr lvl="3"/>
            <a:r>
              <a:rPr lang="vi-VN"/>
              <a:t>Mức bốn</a:t>
            </a:r>
          </a:p>
          <a:p>
            <a:pPr lvl="4"/>
            <a:r>
              <a:rPr lang="vi-VN"/>
              <a:t>Mức năm</a:t>
            </a:r>
            <a:endParaRPr lang="en-US"/>
          </a:p>
        </p:txBody>
      </p:sp>
      <p:sp>
        <p:nvSpPr>
          <p:cNvPr id="4" name="Text Placeholder 3"/>
          <p:cNvSpPr>
            <a:spLocks noGrp="1"/>
          </p:cNvSpPr>
          <p:nvPr>
            <p:ph type="body" sz="half" idx="2"/>
          </p:nvPr>
        </p:nvSpPr>
        <p:spPr>
          <a:xfrm>
            <a:off x="457205" y="1076328"/>
            <a:ext cx="3008313" cy="3518297"/>
          </a:xfrm>
        </p:spPr>
        <p:txBody>
          <a:bodyPr/>
          <a:lstStyle>
            <a:lvl1pPr marL="0" indent="0">
              <a:buNone/>
              <a:defRPr sz="1400"/>
            </a:lvl1pPr>
            <a:lvl2pPr marL="457178" indent="0">
              <a:buNone/>
              <a:defRPr sz="1200"/>
            </a:lvl2pPr>
            <a:lvl3pPr marL="914355" indent="0">
              <a:buNone/>
              <a:defRPr sz="1000"/>
            </a:lvl3pPr>
            <a:lvl4pPr marL="1371532" indent="0">
              <a:buNone/>
              <a:defRPr sz="900"/>
            </a:lvl4pPr>
            <a:lvl5pPr marL="1828709" indent="0">
              <a:buNone/>
              <a:defRPr sz="900"/>
            </a:lvl5pPr>
            <a:lvl6pPr marL="2285886" indent="0">
              <a:buNone/>
              <a:defRPr sz="900"/>
            </a:lvl6pPr>
            <a:lvl7pPr marL="2743064" indent="0">
              <a:buNone/>
              <a:defRPr sz="900"/>
            </a:lvl7pPr>
            <a:lvl8pPr marL="3200240" indent="0">
              <a:buNone/>
              <a:defRPr sz="900"/>
            </a:lvl8pPr>
            <a:lvl9pPr marL="3657418" indent="0">
              <a:buNone/>
              <a:defRPr sz="900"/>
            </a:lvl9pPr>
          </a:lstStyle>
          <a:p>
            <a:pPr lvl="0"/>
            <a:r>
              <a:rPr lang="vi-VN"/>
              <a:t>Bấm &amp; sửa kiểu tiêu đề</a:t>
            </a:r>
          </a:p>
        </p:txBody>
      </p:sp>
      <p:sp>
        <p:nvSpPr>
          <p:cNvPr id="5" name="Date Placeholder 4"/>
          <p:cNvSpPr>
            <a:spLocks noGrp="1"/>
          </p:cNvSpPr>
          <p:nvPr>
            <p:ph type="dt" sz="half" idx="10"/>
          </p:nvPr>
        </p:nvSpPr>
        <p:spPr/>
        <p:txBody>
          <a:bodyPr/>
          <a:lstStyle/>
          <a:p>
            <a:fld id="{1D2FD154-3A8B-4B97-A707-362CF92C16BF}" type="datetimeFigureOut">
              <a:rPr lang="en-US" smtClean="0">
                <a:solidFill>
                  <a:prstClr val="black">
                    <a:tint val="75000"/>
                  </a:prstClr>
                </a:solidFill>
              </a:rPr>
              <a:pPr/>
              <a:t>7/26/2026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4F45B825-51C1-46D8-A131-ABC487E68E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46000889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picTx" preserve="1">
  <p:cSld name="Ảnh với Phụ đề">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vi-VN"/>
              <a:t>Bấm &amp; sửa kiểu tiêu đề</a:t>
            </a:r>
            <a:endParaRPr lang="en-US"/>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178" indent="0">
              <a:buNone/>
              <a:defRPr sz="2800"/>
            </a:lvl2pPr>
            <a:lvl3pPr marL="914355" indent="0">
              <a:buNone/>
              <a:defRPr sz="2400"/>
            </a:lvl3pPr>
            <a:lvl4pPr marL="1371532" indent="0">
              <a:buNone/>
              <a:defRPr sz="2000"/>
            </a:lvl4pPr>
            <a:lvl5pPr marL="1828709" indent="0">
              <a:buNone/>
              <a:defRPr sz="2000"/>
            </a:lvl5pPr>
            <a:lvl6pPr marL="2285886" indent="0">
              <a:buNone/>
              <a:defRPr sz="2000"/>
            </a:lvl6pPr>
            <a:lvl7pPr marL="2743064" indent="0">
              <a:buNone/>
              <a:defRPr sz="2000"/>
            </a:lvl7pPr>
            <a:lvl8pPr marL="3200240" indent="0">
              <a:buNone/>
              <a:defRPr sz="2000"/>
            </a:lvl8pPr>
            <a:lvl9pPr marL="3657418" indent="0">
              <a:buNone/>
              <a:defRPr sz="2000"/>
            </a:lvl9pPr>
          </a:lstStyle>
          <a:p>
            <a:r>
              <a:rPr lang="vi-VN"/>
              <a:t>Bấm biểu tượng để thêm hình ảnh</a:t>
            </a:r>
            <a:endParaRPr lang="en-US"/>
          </a:p>
        </p:txBody>
      </p:sp>
      <p:sp>
        <p:nvSpPr>
          <p:cNvPr id="4" name="Text Placeholder 3"/>
          <p:cNvSpPr>
            <a:spLocks noGrp="1"/>
          </p:cNvSpPr>
          <p:nvPr>
            <p:ph type="body" sz="half" idx="2"/>
          </p:nvPr>
        </p:nvSpPr>
        <p:spPr>
          <a:xfrm>
            <a:off x="1792288" y="4025507"/>
            <a:ext cx="5486400" cy="603647"/>
          </a:xfrm>
        </p:spPr>
        <p:txBody>
          <a:bodyPr/>
          <a:lstStyle>
            <a:lvl1pPr marL="0" indent="0">
              <a:buNone/>
              <a:defRPr sz="1400"/>
            </a:lvl1pPr>
            <a:lvl2pPr marL="457178" indent="0">
              <a:buNone/>
              <a:defRPr sz="1200"/>
            </a:lvl2pPr>
            <a:lvl3pPr marL="914355" indent="0">
              <a:buNone/>
              <a:defRPr sz="1000"/>
            </a:lvl3pPr>
            <a:lvl4pPr marL="1371532" indent="0">
              <a:buNone/>
              <a:defRPr sz="900"/>
            </a:lvl4pPr>
            <a:lvl5pPr marL="1828709" indent="0">
              <a:buNone/>
              <a:defRPr sz="900"/>
            </a:lvl5pPr>
            <a:lvl6pPr marL="2285886" indent="0">
              <a:buNone/>
              <a:defRPr sz="900"/>
            </a:lvl6pPr>
            <a:lvl7pPr marL="2743064" indent="0">
              <a:buNone/>
              <a:defRPr sz="900"/>
            </a:lvl7pPr>
            <a:lvl8pPr marL="3200240" indent="0">
              <a:buNone/>
              <a:defRPr sz="900"/>
            </a:lvl8pPr>
            <a:lvl9pPr marL="3657418" indent="0">
              <a:buNone/>
              <a:defRPr sz="900"/>
            </a:lvl9pPr>
          </a:lstStyle>
          <a:p>
            <a:pPr lvl="0"/>
            <a:r>
              <a:rPr lang="vi-VN"/>
              <a:t>Bấm &amp; sửa kiểu tiêu đề</a:t>
            </a:r>
          </a:p>
        </p:txBody>
      </p:sp>
      <p:sp>
        <p:nvSpPr>
          <p:cNvPr id="5" name="Date Placeholder 4"/>
          <p:cNvSpPr>
            <a:spLocks noGrp="1"/>
          </p:cNvSpPr>
          <p:nvPr>
            <p:ph type="dt" sz="half" idx="10"/>
          </p:nvPr>
        </p:nvSpPr>
        <p:spPr/>
        <p:txBody>
          <a:bodyPr/>
          <a:lstStyle/>
          <a:p>
            <a:fld id="{1D2FD154-3A8B-4B97-A707-362CF92C16BF}" type="datetimeFigureOut">
              <a:rPr lang="en-US" smtClean="0">
                <a:solidFill>
                  <a:prstClr val="black">
                    <a:tint val="75000"/>
                  </a:prstClr>
                </a:solidFill>
              </a:rPr>
              <a:pPr/>
              <a:t>7/26/2026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4F45B825-51C1-46D8-A131-ABC487E68E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0596303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x" preserve="1">
  <p:cSld name="Tiêu đề và Văn bản dọc">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vi-VN"/>
              <a:t>Bấm &amp; sửa kiểu tiêu đề</a:t>
            </a:r>
            <a:endParaRPr lang="en-US"/>
          </a:p>
        </p:txBody>
      </p:sp>
      <p:sp>
        <p:nvSpPr>
          <p:cNvPr id="3" name="Vertical Text Placeholder 2"/>
          <p:cNvSpPr>
            <a:spLocks noGrp="1"/>
          </p:cNvSpPr>
          <p:nvPr>
            <p:ph type="body" orient="vert" idx="1"/>
          </p:nvPr>
        </p:nvSpPr>
        <p:spPr/>
        <p:txBody>
          <a:bodyPr vert="eaVert"/>
          <a:lstStyle/>
          <a:p>
            <a:pPr lvl="0"/>
            <a:r>
              <a:rPr lang="vi-VN"/>
              <a:t>Bấm &amp; sửa kiểu tiêu đề</a:t>
            </a:r>
          </a:p>
          <a:p>
            <a:pPr lvl="1"/>
            <a:r>
              <a:rPr lang="vi-VN"/>
              <a:t>Mức hai</a:t>
            </a:r>
          </a:p>
          <a:p>
            <a:pPr lvl="2"/>
            <a:r>
              <a:rPr lang="vi-VN"/>
              <a:t>Mức ba</a:t>
            </a:r>
          </a:p>
          <a:p>
            <a:pPr lvl="3"/>
            <a:r>
              <a:rPr lang="vi-VN"/>
              <a:t>Mức bốn</a:t>
            </a:r>
          </a:p>
          <a:p>
            <a:pPr lvl="4"/>
            <a:r>
              <a:rPr lang="vi-VN"/>
              <a:t>Mức năm</a:t>
            </a:r>
            <a:endParaRPr lang="en-US"/>
          </a:p>
        </p:txBody>
      </p:sp>
      <p:sp>
        <p:nvSpPr>
          <p:cNvPr id="4" name="Date Placeholder 3"/>
          <p:cNvSpPr>
            <a:spLocks noGrp="1"/>
          </p:cNvSpPr>
          <p:nvPr>
            <p:ph type="dt" sz="half" idx="10"/>
          </p:nvPr>
        </p:nvSpPr>
        <p:spPr/>
        <p:txBody>
          <a:bodyPr/>
          <a:lstStyle/>
          <a:p>
            <a:fld id="{1D2FD154-3A8B-4B97-A707-362CF92C16BF}" type="datetimeFigureOut">
              <a:rPr lang="en-US" smtClean="0">
                <a:solidFill>
                  <a:prstClr val="black">
                    <a:tint val="75000"/>
                  </a:prstClr>
                </a:solidFill>
              </a:rPr>
              <a:pPr/>
              <a:t>7/26/2026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4F45B825-51C1-46D8-A131-ABC487E68E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5540241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vertTitleAndTx" preserve="1">
  <p:cSld name="Tiêu đề dọc và Văn bả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vi-VN"/>
              <a:t>Bấm &amp; sửa kiểu tiêu đề</a:t>
            </a:r>
            <a:endParaRPr lang="en-US"/>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vi-VN"/>
              <a:t>Bấm &amp; sửa kiểu tiêu đề</a:t>
            </a:r>
          </a:p>
          <a:p>
            <a:pPr lvl="1"/>
            <a:r>
              <a:rPr lang="vi-VN"/>
              <a:t>Mức hai</a:t>
            </a:r>
          </a:p>
          <a:p>
            <a:pPr lvl="2"/>
            <a:r>
              <a:rPr lang="vi-VN"/>
              <a:t>Mức ba</a:t>
            </a:r>
          </a:p>
          <a:p>
            <a:pPr lvl="3"/>
            <a:r>
              <a:rPr lang="vi-VN"/>
              <a:t>Mức bốn</a:t>
            </a:r>
          </a:p>
          <a:p>
            <a:pPr lvl="4"/>
            <a:r>
              <a:rPr lang="vi-VN"/>
              <a:t>Mức năm</a:t>
            </a:r>
            <a:endParaRPr lang="en-US"/>
          </a:p>
        </p:txBody>
      </p:sp>
      <p:sp>
        <p:nvSpPr>
          <p:cNvPr id="4" name="Date Placeholder 3"/>
          <p:cNvSpPr>
            <a:spLocks noGrp="1"/>
          </p:cNvSpPr>
          <p:nvPr>
            <p:ph type="dt" sz="half" idx="10"/>
          </p:nvPr>
        </p:nvSpPr>
        <p:spPr/>
        <p:txBody>
          <a:bodyPr/>
          <a:lstStyle/>
          <a:p>
            <a:fld id="{1D2FD154-3A8B-4B97-A707-362CF92C16BF}" type="datetimeFigureOut">
              <a:rPr lang="en-US" smtClean="0">
                <a:solidFill>
                  <a:prstClr val="black">
                    <a:tint val="75000"/>
                  </a:prstClr>
                </a:solidFill>
              </a:rPr>
              <a:pPr/>
              <a:t>7/26/2026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4F45B825-51C1-46D8-A131-ABC487E68E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40068187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20"/>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5510F4C2-A2A3-4DEC-A516-2C753593C6C1}" type="datetimeFigureOut">
              <a:rPr lang="en-US" smtClean="0">
                <a:solidFill>
                  <a:prstClr val="black">
                    <a:tint val="75000"/>
                  </a:prstClr>
                </a:solidFill>
              </a:rPr>
              <a:pPr/>
              <a:t>7/26/2026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DC352978-5E59-4A44-90CE-732B5887B52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58108427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510F4C2-A2A3-4DEC-A516-2C753593C6C1}" type="datetimeFigureOut">
              <a:rPr lang="en-US" smtClean="0">
                <a:solidFill>
                  <a:prstClr val="black">
                    <a:tint val="75000"/>
                  </a:prstClr>
                </a:solidFill>
              </a:rPr>
              <a:pPr/>
              <a:t>7/26/2026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DC352978-5E59-4A44-90CE-732B5887B52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2517842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3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1500">
                <a:solidFill>
                  <a:schemeClr val="tx1">
                    <a:tint val="75000"/>
                  </a:schemeClr>
                </a:solidFill>
              </a:defRPr>
            </a:lvl1pPr>
            <a:lvl2pPr marL="342900" indent="0">
              <a:buNone/>
              <a:defRPr sz="1400">
                <a:solidFill>
                  <a:schemeClr val="tx1">
                    <a:tint val="75000"/>
                  </a:schemeClr>
                </a:solidFill>
              </a:defRPr>
            </a:lvl2pPr>
            <a:lvl3pPr marL="685800" indent="0">
              <a:buNone/>
              <a:defRPr sz="1200">
                <a:solidFill>
                  <a:schemeClr val="tx1">
                    <a:tint val="75000"/>
                  </a:schemeClr>
                </a:solidFill>
              </a:defRPr>
            </a:lvl3pPr>
            <a:lvl4pPr marL="1028700" indent="0">
              <a:buNone/>
              <a:defRPr sz="1100">
                <a:solidFill>
                  <a:schemeClr val="tx1">
                    <a:tint val="75000"/>
                  </a:schemeClr>
                </a:solidFill>
              </a:defRPr>
            </a:lvl4pPr>
            <a:lvl5pPr marL="1371600" indent="0">
              <a:buNone/>
              <a:defRPr sz="1100">
                <a:solidFill>
                  <a:schemeClr val="tx1">
                    <a:tint val="75000"/>
                  </a:schemeClr>
                </a:solidFill>
              </a:defRPr>
            </a:lvl5pPr>
            <a:lvl6pPr marL="1714500" indent="0">
              <a:buNone/>
              <a:defRPr sz="1100">
                <a:solidFill>
                  <a:schemeClr val="tx1">
                    <a:tint val="75000"/>
                  </a:schemeClr>
                </a:solidFill>
              </a:defRPr>
            </a:lvl6pPr>
            <a:lvl7pPr marL="2057400" indent="0">
              <a:buNone/>
              <a:defRPr sz="1100">
                <a:solidFill>
                  <a:schemeClr val="tx1">
                    <a:tint val="75000"/>
                  </a:schemeClr>
                </a:solidFill>
              </a:defRPr>
            </a:lvl7pPr>
            <a:lvl8pPr marL="2400300" indent="0">
              <a:buNone/>
              <a:defRPr sz="1100">
                <a:solidFill>
                  <a:schemeClr val="tx1">
                    <a:tint val="75000"/>
                  </a:schemeClr>
                </a:solidFill>
              </a:defRPr>
            </a:lvl8pPr>
            <a:lvl9pPr marL="2743200" indent="0">
              <a:buNone/>
              <a:defRPr sz="11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510F4C2-A2A3-4DEC-A516-2C753593C6C1}" type="datetimeFigureOut">
              <a:rPr lang="en-US" smtClean="0">
                <a:solidFill>
                  <a:prstClr val="black">
                    <a:tint val="75000"/>
                  </a:prstClr>
                </a:solidFill>
              </a:rPr>
              <a:pPr/>
              <a:t>7/26/2026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DC352978-5E59-4A44-90CE-732B5887B52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1107294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623913" y="1282357"/>
            <a:ext cx="7886849" cy="2139625"/>
          </a:xfrm>
          <a:prstGeom prst="rect">
            <a:avLst/>
          </a:prstGeom>
        </p:spPr>
        <p:txBody>
          <a:bodyPr anchor="b"/>
          <a:lstStyle>
            <a:lvl1pPr>
              <a:defRPr sz="5000"/>
            </a:lvl1pPr>
          </a:lstStyle>
          <a:p>
            <a:r>
              <a:rPr lang="zh-CN" altLang="en-US"/>
              <a:t>单击此处编辑母版标题样式</a:t>
            </a:r>
          </a:p>
        </p:txBody>
      </p:sp>
      <p:sp>
        <p:nvSpPr>
          <p:cNvPr id="3" name="文本占位符 2"/>
          <p:cNvSpPr>
            <a:spLocks noGrp="1"/>
          </p:cNvSpPr>
          <p:nvPr>
            <p:ph type="body" idx="1"/>
          </p:nvPr>
        </p:nvSpPr>
        <p:spPr>
          <a:xfrm>
            <a:off x="623913" y="3442215"/>
            <a:ext cx="7886849" cy="1125178"/>
          </a:xfrm>
          <a:prstGeom prst="rect">
            <a:avLst/>
          </a:prstGeom>
        </p:spPr>
        <p:txBody>
          <a:bodyPr lIns="55723" tIns="27863" rIns="55723" bIns="27863"/>
          <a:lstStyle>
            <a:lvl1pPr marL="0" indent="0">
              <a:buNone/>
              <a:defRPr sz="2000">
                <a:solidFill>
                  <a:schemeClr val="tx1">
                    <a:tint val="75000"/>
                  </a:schemeClr>
                </a:solidFill>
              </a:defRPr>
            </a:lvl1pPr>
            <a:lvl2pPr marL="383482" indent="0">
              <a:buNone/>
              <a:defRPr sz="1700">
                <a:solidFill>
                  <a:schemeClr val="tx1">
                    <a:tint val="75000"/>
                  </a:schemeClr>
                </a:solidFill>
              </a:defRPr>
            </a:lvl2pPr>
            <a:lvl3pPr marL="766959" indent="0">
              <a:buNone/>
              <a:defRPr sz="1500">
                <a:solidFill>
                  <a:schemeClr val="tx1">
                    <a:tint val="75000"/>
                  </a:schemeClr>
                </a:solidFill>
              </a:defRPr>
            </a:lvl3pPr>
            <a:lvl4pPr marL="1150439" indent="0">
              <a:buNone/>
              <a:defRPr sz="1300">
                <a:solidFill>
                  <a:schemeClr val="tx1">
                    <a:tint val="75000"/>
                  </a:schemeClr>
                </a:solidFill>
              </a:defRPr>
            </a:lvl4pPr>
            <a:lvl5pPr marL="1533532" indent="0">
              <a:buNone/>
              <a:defRPr sz="1300">
                <a:solidFill>
                  <a:schemeClr val="tx1">
                    <a:tint val="75000"/>
                  </a:schemeClr>
                </a:solidFill>
              </a:defRPr>
            </a:lvl5pPr>
            <a:lvl6pPr marL="1917009" indent="0">
              <a:buNone/>
              <a:defRPr sz="1300">
                <a:solidFill>
                  <a:schemeClr val="tx1">
                    <a:tint val="75000"/>
                  </a:schemeClr>
                </a:solidFill>
              </a:defRPr>
            </a:lvl6pPr>
            <a:lvl7pPr marL="2300491" indent="0">
              <a:buNone/>
              <a:defRPr sz="1300">
                <a:solidFill>
                  <a:schemeClr val="tx1">
                    <a:tint val="75000"/>
                  </a:schemeClr>
                </a:solidFill>
              </a:defRPr>
            </a:lvl7pPr>
            <a:lvl8pPr marL="2683968" indent="0">
              <a:buNone/>
              <a:defRPr sz="1300">
                <a:solidFill>
                  <a:schemeClr val="tx1">
                    <a:tint val="75000"/>
                  </a:schemeClr>
                </a:solidFill>
              </a:defRPr>
            </a:lvl8pPr>
            <a:lvl9pPr marL="3067448" indent="0">
              <a:buNone/>
              <a:defRPr sz="1300">
                <a:solidFill>
                  <a:schemeClr val="tx1">
                    <a:tint val="75000"/>
                  </a:schemeClr>
                </a:solidFill>
              </a:defRPr>
            </a:lvl9pPr>
          </a:lstStyle>
          <a:p>
            <a:pPr lvl="0"/>
            <a:r>
              <a:rPr lang="zh-CN" altLang="en-US"/>
              <a:t>单击此处编辑母版文本样式</a:t>
            </a:r>
          </a:p>
        </p:txBody>
      </p:sp>
    </p:spTree>
    <p:extLst>
      <p:ext uri="{BB962C8B-B14F-4D97-AF65-F5344CB8AC3E}">
        <p14:creationId xmlns:p14="http://schemas.microsoft.com/office/powerpoint/2010/main" val="3770439555"/>
      </p:ext>
    </p:extLst>
  </p:cSld>
  <p:clrMapOvr>
    <a:masterClrMapping/>
  </p:clrMapOvr>
  <p:transition advClick="0" advTm="3000">
    <p:random/>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100"/>
            </a:lvl1pPr>
            <a:lvl2pPr>
              <a:defRPr sz="1800"/>
            </a:lvl2pPr>
            <a:lvl3pPr>
              <a:defRPr sz="15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100"/>
            </a:lvl1pPr>
            <a:lvl2pPr>
              <a:defRPr sz="1800"/>
            </a:lvl2pPr>
            <a:lvl3pPr>
              <a:defRPr sz="15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5510F4C2-A2A3-4DEC-A516-2C753593C6C1}" type="datetimeFigureOut">
              <a:rPr lang="en-US" smtClean="0">
                <a:solidFill>
                  <a:prstClr val="black">
                    <a:tint val="75000"/>
                  </a:prstClr>
                </a:solidFill>
              </a:rPr>
              <a:pPr/>
              <a:t>7/26/2026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DC352978-5E59-4A44-90CE-732B5887B52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26356332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1800" b="1"/>
            </a:lvl1pPr>
            <a:lvl2pPr marL="342900" indent="0">
              <a:buNone/>
              <a:defRPr sz="1500" b="1"/>
            </a:lvl2pPr>
            <a:lvl3pPr marL="685800" indent="0">
              <a:buNone/>
              <a:defRPr sz="140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1800"/>
            </a:lvl1pPr>
            <a:lvl2pPr>
              <a:defRPr sz="15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1800" b="1"/>
            </a:lvl1pPr>
            <a:lvl2pPr marL="342900" indent="0">
              <a:buNone/>
              <a:defRPr sz="1500" b="1"/>
            </a:lvl2pPr>
            <a:lvl3pPr marL="685800" indent="0">
              <a:buNone/>
              <a:defRPr sz="140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1800"/>
            </a:lvl1pPr>
            <a:lvl2pPr>
              <a:defRPr sz="15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5510F4C2-A2A3-4DEC-A516-2C753593C6C1}" type="datetimeFigureOut">
              <a:rPr lang="en-US" smtClean="0">
                <a:solidFill>
                  <a:prstClr val="black">
                    <a:tint val="75000"/>
                  </a:prstClr>
                </a:solidFill>
              </a:rPr>
              <a:pPr/>
              <a:t>7/26/2026</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DC352978-5E59-4A44-90CE-732B5887B52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9950673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5510F4C2-A2A3-4DEC-A516-2C753593C6C1}" type="datetimeFigureOut">
              <a:rPr lang="en-US" smtClean="0">
                <a:solidFill>
                  <a:prstClr val="black">
                    <a:tint val="75000"/>
                  </a:prstClr>
                </a:solidFill>
              </a:rPr>
              <a:pPr/>
              <a:t>7/26/2026</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DC352978-5E59-4A44-90CE-732B5887B52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5638965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510F4C2-A2A3-4DEC-A516-2C753593C6C1}" type="datetimeFigureOut">
              <a:rPr lang="en-US" smtClean="0">
                <a:solidFill>
                  <a:prstClr val="black">
                    <a:tint val="75000"/>
                  </a:prstClr>
                </a:solidFill>
              </a:rPr>
              <a:pPr/>
              <a:t>7/26/2026</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DC352978-5E59-4A44-90CE-732B5887B52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43296001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1500" b="1"/>
            </a:lvl1pPr>
          </a:lstStyle>
          <a:p>
            <a:r>
              <a:rPr lang="en-US"/>
              <a:t>Click to edit Master title style</a:t>
            </a:r>
          </a:p>
        </p:txBody>
      </p:sp>
      <p:sp>
        <p:nvSpPr>
          <p:cNvPr id="3" name="Content Placeholder 2"/>
          <p:cNvSpPr>
            <a:spLocks noGrp="1"/>
          </p:cNvSpPr>
          <p:nvPr>
            <p:ph idx="1"/>
          </p:nvPr>
        </p:nvSpPr>
        <p:spPr>
          <a:xfrm>
            <a:off x="3575050" y="204789"/>
            <a:ext cx="5111750" cy="438983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100"/>
            </a:lvl1pPr>
            <a:lvl2pPr marL="342900" indent="0">
              <a:buNone/>
              <a:defRPr sz="900"/>
            </a:lvl2pPr>
            <a:lvl3pPr marL="685800" indent="0">
              <a:buNone/>
              <a:defRPr sz="800"/>
            </a:lvl3pPr>
            <a:lvl4pPr marL="1028700" indent="0">
              <a:buNone/>
              <a:defRPr sz="700"/>
            </a:lvl4pPr>
            <a:lvl5pPr marL="1371600" indent="0">
              <a:buNone/>
              <a:defRPr sz="700"/>
            </a:lvl5pPr>
            <a:lvl6pPr marL="1714500" indent="0">
              <a:buNone/>
              <a:defRPr sz="700"/>
            </a:lvl6pPr>
            <a:lvl7pPr marL="2057400" indent="0">
              <a:buNone/>
              <a:defRPr sz="700"/>
            </a:lvl7pPr>
            <a:lvl8pPr marL="2400300" indent="0">
              <a:buNone/>
              <a:defRPr sz="700"/>
            </a:lvl8pPr>
            <a:lvl9pPr marL="2743200" indent="0">
              <a:buNone/>
              <a:defRPr sz="700"/>
            </a:lvl9pPr>
          </a:lstStyle>
          <a:p>
            <a:pPr lvl="0"/>
            <a:r>
              <a:rPr lang="en-US"/>
              <a:t>Click to edit Master text styles</a:t>
            </a:r>
          </a:p>
        </p:txBody>
      </p:sp>
      <p:sp>
        <p:nvSpPr>
          <p:cNvPr id="5" name="Date Placeholder 4"/>
          <p:cNvSpPr>
            <a:spLocks noGrp="1"/>
          </p:cNvSpPr>
          <p:nvPr>
            <p:ph type="dt" sz="half" idx="10"/>
          </p:nvPr>
        </p:nvSpPr>
        <p:spPr/>
        <p:txBody>
          <a:bodyPr/>
          <a:lstStyle/>
          <a:p>
            <a:fld id="{5510F4C2-A2A3-4DEC-A516-2C753593C6C1}" type="datetimeFigureOut">
              <a:rPr lang="en-US" smtClean="0">
                <a:solidFill>
                  <a:prstClr val="black">
                    <a:tint val="75000"/>
                  </a:prstClr>
                </a:solidFill>
              </a:rPr>
              <a:pPr/>
              <a:t>7/26/2026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DC352978-5E59-4A44-90CE-732B5887B52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697470607"/>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15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100"/>
            </a:lvl1pPr>
            <a:lvl2pPr marL="342900" indent="0">
              <a:buNone/>
              <a:defRPr sz="900"/>
            </a:lvl2pPr>
            <a:lvl3pPr marL="685800" indent="0">
              <a:buNone/>
              <a:defRPr sz="800"/>
            </a:lvl3pPr>
            <a:lvl4pPr marL="1028700" indent="0">
              <a:buNone/>
              <a:defRPr sz="700"/>
            </a:lvl4pPr>
            <a:lvl5pPr marL="1371600" indent="0">
              <a:buNone/>
              <a:defRPr sz="700"/>
            </a:lvl5pPr>
            <a:lvl6pPr marL="1714500" indent="0">
              <a:buNone/>
              <a:defRPr sz="700"/>
            </a:lvl6pPr>
            <a:lvl7pPr marL="2057400" indent="0">
              <a:buNone/>
              <a:defRPr sz="700"/>
            </a:lvl7pPr>
            <a:lvl8pPr marL="2400300" indent="0">
              <a:buNone/>
              <a:defRPr sz="700"/>
            </a:lvl8pPr>
            <a:lvl9pPr marL="2743200" indent="0">
              <a:buNone/>
              <a:defRPr sz="700"/>
            </a:lvl9pPr>
          </a:lstStyle>
          <a:p>
            <a:pPr lvl="0"/>
            <a:r>
              <a:rPr lang="en-US"/>
              <a:t>Click to edit Master text styles</a:t>
            </a:r>
          </a:p>
        </p:txBody>
      </p:sp>
      <p:sp>
        <p:nvSpPr>
          <p:cNvPr id="5" name="Date Placeholder 4"/>
          <p:cNvSpPr>
            <a:spLocks noGrp="1"/>
          </p:cNvSpPr>
          <p:nvPr>
            <p:ph type="dt" sz="half" idx="10"/>
          </p:nvPr>
        </p:nvSpPr>
        <p:spPr/>
        <p:txBody>
          <a:bodyPr/>
          <a:lstStyle/>
          <a:p>
            <a:fld id="{5510F4C2-A2A3-4DEC-A516-2C753593C6C1}" type="datetimeFigureOut">
              <a:rPr lang="en-US" smtClean="0">
                <a:solidFill>
                  <a:prstClr val="black">
                    <a:tint val="75000"/>
                  </a:prstClr>
                </a:solidFill>
              </a:rPr>
              <a:pPr/>
              <a:t>7/26/2026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DC352978-5E59-4A44-90CE-732B5887B52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4745307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510F4C2-A2A3-4DEC-A516-2C753593C6C1}" type="datetimeFigureOut">
              <a:rPr lang="en-US" smtClean="0">
                <a:solidFill>
                  <a:prstClr val="black">
                    <a:tint val="75000"/>
                  </a:prstClr>
                </a:solidFill>
              </a:rPr>
              <a:pPr/>
              <a:t>7/26/2026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DC352978-5E59-4A44-90CE-732B5887B52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43818089"/>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510F4C2-A2A3-4DEC-A516-2C753593C6C1}" type="datetimeFigureOut">
              <a:rPr lang="en-US" smtClean="0">
                <a:solidFill>
                  <a:prstClr val="black">
                    <a:tint val="75000"/>
                  </a:prstClr>
                </a:solidFill>
              </a:rPr>
              <a:pPr/>
              <a:t>7/26/2026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DC352978-5E59-4A44-90CE-732B5887B52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708853315"/>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showMasterPhAnim="0" type="title" preserve="1">
  <p:cSld name="Tiêu đề bản chiếu">
    <p:bg bwMode="gray">
      <p:bgPr>
        <a:solidFill>
          <a:srgbClr val="FFFFFF"/>
        </a:solidFill>
        <a:effectLst/>
      </p:bgPr>
    </p:bg>
    <p:spTree>
      <p:nvGrpSpPr>
        <p:cNvPr id="1" name=""/>
        <p:cNvGrpSpPr/>
        <p:nvPr/>
      </p:nvGrpSpPr>
      <p:grpSpPr>
        <a:xfrm>
          <a:off x="0" y="0"/>
          <a:ext cx="0" cy="0"/>
          <a:chOff x="0" y="0"/>
          <a:chExt cx="0" cy="0"/>
        </a:xfrm>
      </p:grpSpPr>
      <p:pic>
        <p:nvPicPr>
          <p:cNvPr id="4" name="Picture 153" descr="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
            <a:ext cx="9144000" cy="30360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 Box 14"/>
          <p:cNvSpPr txBox="1">
            <a:spLocks noChangeArrowheads="1"/>
          </p:cNvSpPr>
          <p:nvPr/>
        </p:nvSpPr>
        <p:spPr bwMode="gray">
          <a:xfrm>
            <a:off x="3352800" y="4229100"/>
            <a:ext cx="251460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defTabSz="685800" eaLnBrk="1" fontAlgn="base" hangingPunct="1">
              <a:spcBef>
                <a:spcPct val="0"/>
              </a:spcBef>
              <a:spcAft>
                <a:spcPct val="0"/>
              </a:spcAft>
              <a:defRPr/>
            </a:pPr>
            <a:r>
              <a:rPr lang="en-US" i="1">
                <a:solidFill>
                  <a:srgbClr val="EA157A"/>
                </a:solidFill>
                <a:latin typeface="Arial Black" pitchFamily="34" charset="0"/>
              </a:rPr>
              <a:t>LOGO</a:t>
            </a:r>
          </a:p>
        </p:txBody>
      </p:sp>
      <p:pic>
        <p:nvPicPr>
          <p:cNvPr id="6" name="Picture 138" descr="0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1000" y="857250"/>
            <a:ext cx="1866900" cy="2386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137" descr="0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8602" y="857250"/>
            <a:ext cx="885825" cy="1128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139" descr="0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276600" y="0"/>
            <a:ext cx="1066800" cy="671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141" descr="0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800600" y="71438"/>
            <a:ext cx="4152900" cy="2686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140" descr="0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334002" y="0"/>
            <a:ext cx="1362075"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143" descr="06"/>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934201" y="742950"/>
            <a:ext cx="1762125" cy="141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4" name="Rectangle 2"/>
          <p:cNvSpPr>
            <a:spLocks noGrp="1" noChangeArrowheads="1"/>
          </p:cNvSpPr>
          <p:nvPr>
            <p:ph type="ctrTitle"/>
          </p:nvPr>
        </p:nvSpPr>
        <p:spPr>
          <a:xfrm>
            <a:off x="1447800" y="2457450"/>
            <a:ext cx="6629400" cy="514350"/>
          </a:xfrm>
        </p:spPr>
        <p:txBody>
          <a:bodyPr/>
          <a:lstStyle>
            <a:lvl1pPr algn="ctr">
              <a:defRPr sz="3375">
                <a:latin typeface="Arial" charset="0"/>
              </a:defRPr>
            </a:lvl1pPr>
          </a:lstStyle>
          <a:p>
            <a:r>
              <a:rPr lang="vi-VN"/>
              <a:t>Bấm &amp; sửa kiểu tiêu đề</a:t>
            </a:r>
            <a:endParaRPr lang="en-US"/>
          </a:p>
        </p:txBody>
      </p:sp>
      <p:sp>
        <p:nvSpPr>
          <p:cNvPr id="3075" name="Rectangle 3"/>
          <p:cNvSpPr>
            <a:spLocks noGrp="1" noChangeArrowheads="1"/>
          </p:cNvSpPr>
          <p:nvPr>
            <p:ph type="subTitle" idx="1"/>
          </p:nvPr>
        </p:nvSpPr>
        <p:spPr>
          <a:xfrm>
            <a:off x="3581400" y="3086100"/>
            <a:ext cx="4495800" cy="228600"/>
          </a:xfrm>
        </p:spPr>
        <p:txBody>
          <a:bodyPr/>
          <a:lstStyle>
            <a:lvl1pPr marL="0" indent="0" algn="r">
              <a:buFont typeface="Wingdings" pitchFamily="2" charset="2"/>
              <a:buNone/>
              <a:defRPr sz="1350" b="0">
                <a:solidFill>
                  <a:srgbClr val="000000"/>
                </a:solidFill>
              </a:defRPr>
            </a:lvl1pPr>
          </a:lstStyle>
          <a:p>
            <a:r>
              <a:rPr lang="vi-VN"/>
              <a:t>Bấm &amp; sửa kiểu phụ đề</a:t>
            </a:r>
            <a:endParaRPr lang="en-US"/>
          </a:p>
        </p:txBody>
      </p:sp>
      <p:sp>
        <p:nvSpPr>
          <p:cNvPr id="12" name="Rectangle 5"/>
          <p:cNvSpPr>
            <a:spLocks noGrp="1" noChangeArrowheads="1"/>
          </p:cNvSpPr>
          <p:nvPr>
            <p:ph type="ftr" sz="quarter" idx="10"/>
          </p:nvPr>
        </p:nvSpPr>
        <p:spPr bwMode="gray">
          <a:xfrm>
            <a:off x="76200" y="4857750"/>
            <a:ext cx="2895600" cy="228600"/>
          </a:xfrm>
          <a:prstGeom prst="rect">
            <a:avLst/>
          </a:prstGeom>
          <a:ln>
            <a:miter lim="800000"/>
            <a:headEnd/>
            <a:tailEnd/>
          </a:ln>
        </p:spPr>
        <p:txBody>
          <a:bodyPr vert="horz" wrap="square" lIns="91440" tIns="45720" rIns="91440" bIns="45720" numCol="1" anchor="t" anchorCtr="0" compatLnSpc="1">
            <a:prstTxWarp prst="textNoShape">
              <a:avLst/>
            </a:prstTxWarp>
          </a:bodyPr>
          <a:lstStyle>
            <a:lvl1pPr algn="ctr">
              <a:defRPr sz="1275">
                <a:solidFill>
                  <a:srgbClr val="000000"/>
                </a:solidFill>
                <a:latin typeface="Arial" charset="0"/>
                <a:cs typeface="+mn-cs"/>
              </a:defRPr>
            </a:lvl1pPr>
          </a:lstStyle>
          <a:p>
            <a:pPr defTabSz="685800" fontAlgn="base">
              <a:spcBef>
                <a:spcPct val="0"/>
              </a:spcBef>
              <a:spcAft>
                <a:spcPct val="0"/>
              </a:spcAft>
              <a:defRPr/>
            </a:pPr>
            <a:r>
              <a:rPr lang="en-US"/>
              <a:t>NHÓM 2 QTKD8.5</a:t>
            </a:r>
          </a:p>
        </p:txBody>
      </p:sp>
    </p:spTree>
    <p:extLst>
      <p:ext uri="{BB962C8B-B14F-4D97-AF65-F5344CB8AC3E}">
        <p14:creationId xmlns:p14="http://schemas.microsoft.com/office/powerpoint/2010/main" val="3455006505"/>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up)">
                                      <p:cBhvr>
                                        <p:cTn id="7" dur="500"/>
                                        <p:tgtEl>
                                          <p:spTgt spid="7"/>
                                        </p:tgtEl>
                                      </p:cBhvr>
                                    </p:animEffect>
                                  </p:childTnLst>
                                </p:cTn>
                              </p:par>
                            </p:childTnLst>
                          </p:cTn>
                        </p:par>
                        <p:par>
                          <p:cTn id="8" fill="hold">
                            <p:stCondLst>
                              <p:cond delay="500"/>
                            </p:stCondLst>
                            <p:childTnLst>
                              <p:par>
                                <p:cTn id="9" presetID="22" presetClass="entr" presetSubtype="1" fill="hold"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wipe(up)">
                                      <p:cBhvr>
                                        <p:cTn id="11" dur="500"/>
                                        <p:tgtEl>
                                          <p:spTgt spid="6"/>
                                        </p:tgtEl>
                                      </p:cBhvr>
                                    </p:animEffect>
                                  </p:childTnLst>
                                </p:cTn>
                              </p:par>
                            </p:childTnLst>
                          </p:cTn>
                        </p:par>
                        <p:par>
                          <p:cTn id="12" fill="hold">
                            <p:stCondLst>
                              <p:cond delay="1000"/>
                            </p:stCondLst>
                            <p:childTnLst>
                              <p:par>
                                <p:cTn id="13" presetID="22" presetClass="entr" presetSubtype="1" fill="hold" nodeType="after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wipe(up)">
                                      <p:cBhvr>
                                        <p:cTn id="15" dur="500"/>
                                        <p:tgtEl>
                                          <p:spTgt spid="8"/>
                                        </p:tgtEl>
                                      </p:cBhvr>
                                    </p:animEffect>
                                  </p:childTnLst>
                                </p:cTn>
                              </p:par>
                            </p:childTnLst>
                          </p:cTn>
                        </p:par>
                        <p:par>
                          <p:cTn id="16" fill="hold">
                            <p:stCondLst>
                              <p:cond delay="1500"/>
                            </p:stCondLst>
                            <p:childTnLst>
                              <p:par>
                                <p:cTn id="17" presetID="22" presetClass="entr" presetSubtype="1" fill="hold" nodeType="after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wipe(up)">
                                      <p:cBhvr>
                                        <p:cTn id="19" dur="500"/>
                                        <p:tgtEl>
                                          <p:spTgt spid="10"/>
                                        </p:tgtEl>
                                      </p:cBhvr>
                                    </p:animEffect>
                                  </p:childTnLst>
                                </p:cTn>
                              </p:par>
                            </p:childTnLst>
                          </p:cTn>
                        </p:par>
                        <p:par>
                          <p:cTn id="20" fill="hold">
                            <p:stCondLst>
                              <p:cond delay="2000"/>
                            </p:stCondLst>
                            <p:childTnLst>
                              <p:par>
                                <p:cTn id="21" presetID="22" presetClass="entr" presetSubtype="1" fill="hold" nodeType="afterEffect">
                                  <p:stCondLst>
                                    <p:cond delay="0"/>
                                  </p:stCondLst>
                                  <p:childTnLst>
                                    <p:set>
                                      <p:cBhvr>
                                        <p:cTn id="22" dur="1" fill="hold">
                                          <p:stCondLst>
                                            <p:cond delay="0"/>
                                          </p:stCondLst>
                                        </p:cTn>
                                        <p:tgtEl>
                                          <p:spTgt spid="9"/>
                                        </p:tgtEl>
                                        <p:attrNameLst>
                                          <p:attrName>style.visibility</p:attrName>
                                        </p:attrNameLst>
                                      </p:cBhvr>
                                      <p:to>
                                        <p:strVal val="visible"/>
                                      </p:to>
                                    </p:set>
                                    <p:animEffect transition="in" filter="wipe(up)">
                                      <p:cBhvr>
                                        <p:cTn id="23" dur="500"/>
                                        <p:tgtEl>
                                          <p:spTgt spid="9"/>
                                        </p:tgtEl>
                                      </p:cBhvr>
                                    </p:animEffect>
                                  </p:childTnLst>
                                </p:cTn>
                              </p:par>
                            </p:childTnLst>
                          </p:cTn>
                        </p:par>
                        <p:par>
                          <p:cTn id="24" fill="hold">
                            <p:stCondLst>
                              <p:cond delay="2500"/>
                            </p:stCondLst>
                            <p:childTnLst>
                              <p:par>
                                <p:cTn id="25" presetID="22" presetClass="entr" presetSubtype="1" fill="hold" nodeType="afterEffect">
                                  <p:stCondLst>
                                    <p:cond delay="0"/>
                                  </p:stCondLst>
                                  <p:childTnLst>
                                    <p:set>
                                      <p:cBhvr>
                                        <p:cTn id="26" dur="1" fill="hold">
                                          <p:stCondLst>
                                            <p:cond delay="0"/>
                                          </p:stCondLst>
                                        </p:cTn>
                                        <p:tgtEl>
                                          <p:spTgt spid="11"/>
                                        </p:tgtEl>
                                        <p:attrNameLst>
                                          <p:attrName>style.visibility</p:attrName>
                                        </p:attrNameLst>
                                      </p:cBhvr>
                                      <p:to>
                                        <p:strVal val="visible"/>
                                      </p:to>
                                    </p:set>
                                    <p:animEffect transition="in" filter="wipe(up)">
                                      <p:cBhvr>
                                        <p:cTn id="2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39.xml><?xml version="1.0" encoding="utf-8"?>
<p:sldLayout xmlns:a="http://schemas.openxmlformats.org/drawingml/2006/main" xmlns:r="http://schemas.openxmlformats.org/officeDocument/2006/relationships" xmlns:p="http://schemas.openxmlformats.org/presentationml/2006/main" type="obj" preserve="1">
  <p:cSld name="Tiêu đề và Nội dun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vi-VN"/>
              <a:t>Bấm &amp; sửa kiểu tiêu đề</a:t>
            </a:r>
            <a:endParaRPr lang="en-US"/>
          </a:p>
        </p:txBody>
      </p:sp>
      <p:sp>
        <p:nvSpPr>
          <p:cNvPr id="3" name="Content Placeholder 2"/>
          <p:cNvSpPr>
            <a:spLocks noGrp="1"/>
          </p:cNvSpPr>
          <p:nvPr>
            <p:ph idx="1"/>
          </p:nvPr>
        </p:nvSpPr>
        <p:spPr/>
        <p:txBody>
          <a:bodyPr/>
          <a:lstStyle/>
          <a:p>
            <a:pPr lvl="0"/>
            <a:r>
              <a:rPr lang="vi-VN"/>
              <a:t>Bấm &amp; sửa kiểu tiêu đề</a:t>
            </a:r>
          </a:p>
          <a:p>
            <a:pPr lvl="1"/>
            <a:r>
              <a:rPr lang="vi-VN"/>
              <a:t>Mức hai</a:t>
            </a:r>
          </a:p>
          <a:p>
            <a:pPr lvl="2"/>
            <a:r>
              <a:rPr lang="vi-VN"/>
              <a:t>Mức ba</a:t>
            </a:r>
          </a:p>
          <a:p>
            <a:pPr lvl="3"/>
            <a:r>
              <a:rPr lang="vi-VN"/>
              <a:t>Mức bốn</a:t>
            </a:r>
          </a:p>
          <a:p>
            <a:pPr lvl="4"/>
            <a:r>
              <a:rPr lang="vi-VN"/>
              <a:t>Mức năm</a:t>
            </a:r>
            <a:endParaRPr lang="en-US"/>
          </a:p>
        </p:txBody>
      </p:sp>
      <p:sp>
        <p:nvSpPr>
          <p:cNvPr id="4" name="Rectangle 4"/>
          <p:cNvSpPr>
            <a:spLocks noGrp="1" noChangeArrowheads="1"/>
          </p:cNvSpPr>
          <p:nvPr>
            <p:ph type="dt" sz="half" idx="10"/>
          </p:nvPr>
        </p:nvSpPr>
        <p:spPr>
          <a:ln/>
        </p:spPr>
        <p:txBody>
          <a:bodyPr/>
          <a:lstStyle>
            <a:lvl1pPr>
              <a:defRPr/>
            </a:lvl1pPr>
          </a:lstStyle>
          <a:p>
            <a:pPr defTabSz="685800">
              <a:defRPr/>
            </a:pPr>
            <a:fld id="{5884BD73-3466-4F32-B45F-E86BDA8BE5CB}" type="datetime1">
              <a:rPr lang="en-US" smtClean="0">
                <a:solidFill>
                  <a:srgbClr val="4E5B6F"/>
                </a:solidFill>
              </a:rPr>
              <a:pPr defTabSz="685800">
                <a:defRPr/>
              </a:pPr>
              <a:t>7/26/2026</a:t>
            </a:fld>
            <a:endParaRPr lang="en-US">
              <a:solidFill>
                <a:srgbClr val="4E5B6F"/>
              </a:solidFill>
            </a:endParaRPr>
          </a:p>
        </p:txBody>
      </p:sp>
      <p:sp>
        <p:nvSpPr>
          <p:cNvPr id="5" name="Rectangle 6"/>
          <p:cNvSpPr>
            <a:spLocks noGrp="1" noChangeArrowheads="1"/>
          </p:cNvSpPr>
          <p:nvPr>
            <p:ph type="sldNum" sz="quarter" idx="11"/>
          </p:nvPr>
        </p:nvSpPr>
        <p:spPr>
          <a:ln/>
        </p:spPr>
        <p:txBody>
          <a:bodyPr/>
          <a:lstStyle>
            <a:lvl1pPr>
              <a:defRPr/>
            </a:lvl1pPr>
          </a:lstStyle>
          <a:p>
            <a:pPr defTabSz="685800">
              <a:defRPr/>
            </a:pPr>
            <a:fld id="{7ED82157-8664-437C-9AC5-019A6E07EE51}" type="slidenum">
              <a:rPr lang="en-US" smtClean="0">
                <a:solidFill>
                  <a:srgbClr val="4E5B6F"/>
                </a:solidFill>
              </a:rPr>
              <a:pPr defTabSz="685800">
                <a:defRPr/>
              </a:pPr>
              <a:t>‹#›</a:t>
            </a:fld>
            <a:endParaRPr lang="en-US">
              <a:solidFill>
                <a:srgbClr val="4E5B6F"/>
              </a:solidFill>
            </a:endParaRPr>
          </a:p>
        </p:txBody>
      </p:sp>
    </p:spTree>
    <p:extLst>
      <p:ext uri="{BB962C8B-B14F-4D97-AF65-F5344CB8AC3E}">
        <p14:creationId xmlns:p14="http://schemas.microsoft.com/office/powerpoint/2010/main" val="888254274"/>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a:xfrm>
            <a:off x="249172" y="149248"/>
            <a:ext cx="4485050" cy="620426"/>
          </a:xfrm>
          <a:prstGeom prst="rect">
            <a:avLst/>
          </a:prstGeom>
        </p:spPr>
        <p:txBody>
          <a:bodyPr/>
          <a:lstStyle/>
          <a:p>
            <a:r>
              <a:rPr lang="zh-CN" altLang="en-US"/>
              <a:t>单击此处编辑母版标题样式</a:t>
            </a:r>
          </a:p>
        </p:txBody>
      </p:sp>
      <p:sp>
        <p:nvSpPr>
          <p:cNvPr id="3" name="内容占位符 2"/>
          <p:cNvSpPr>
            <a:spLocks noGrp="1"/>
          </p:cNvSpPr>
          <p:nvPr>
            <p:ph sz="half" idx="1"/>
          </p:nvPr>
        </p:nvSpPr>
        <p:spPr>
          <a:xfrm>
            <a:off x="628674" y="1369265"/>
            <a:ext cx="3886273" cy="3263613"/>
          </a:xfrm>
          <a:prstGeom prst="rect">
            <a:avLst/>
          </a:prstGeom>
        </p:spPr>
        <p:txBody>
          <a:bodyPr lIns="55723" tIns="27863" rIns="55723" bIns="27863"/>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4629251" y="1369265"/>
            <a:ext cx="3886273" cy="3263613"/>
          </a:xfrm>
          <a:prstGeom prst="rect">
            <a:avLst/>
          </a:prstGeom>
        </p:spPr>
        <p:txBody>
          <a:bodyPr lIns="55723" tIns="27863" rIns="55723" bIns="27863"/>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Tree>
    <p:extLst>
      <p:ext uri="{BB962C8B-B14F-4D97-AF65-F5344CB8AC3E}">
        <p14:creationId xmlns:p14="http://schemas.microsoft.com/office/powerpoint/2010/main" val="3611617775"/>
      </p:ext>
    </p:extLst>
  </p:cSld>
  <p:clrMapOvr>
    <a:masterClrMapping/>
  </p:clrMapOvr>
  <p:transition advClick="0" advTm="3000">
    <p:random/>
  </p:transition>
</p:sldLayout>
</file>

<file path=ppt/slideLayouts/slideLayout40.xml><?xml version="1.0" encoding="utf-8"?>
<p:sldLayout xmlns:a="http://schemas.openxmlformats.org/drawingml/2006/main" xmlns:r="http://schemas.openxmlformats.org/officeDocument/2006/relationships" xmlns:p="http://schemas.openxmlformats.org/presentationml/2006/main" type="secHead" preserve="1">
  <p:cSld name="Đầu trang của Phần">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7"/>
            <a:ext cx="7772400" cy="1021556"/>
          </a:xfrm>
        </p:spPr>
        <p:txBody>
          <a:bodyPr anchor="t"/>
          <a:lstStyle>
            <a:lvl1pPr algn="l">
              <a:defRPr sz="3000" b="1" cap="all"/>
            </a:lvl1pPr>
          </a:lstStyle>
          <a:p>
            <a:r>
              <a:rPr lang="vi-VN"/>
              <a:t>Bấm &amp; sửa kiểu tiêu đề</a:t>
            </a:r>
            <a:endParaRPr lang="en-US"/>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1500"/>
            </a:lvl1pPr>
            <a:lvl2pPr marL="342900" indent="0">
              <a:buNone/>
              <a:defRPr sz="1350"/>
            </a:lvl2pPr>
            <a:lvl3pPr marL="685800" indent="0">
              <a:buNone/>
              <a:defRPr sz="1200"/>
            </a:lvl3pPr>
            <a:lvl4pPr marL="1028700" indent="0">
              <a:buNone/>
              <a:defRPr sz="1050"/>
            </a:lvl4pPr>
            <a:lvl5pPr marL="1371600" indent="0">
              <a:buNone/>
              <a:defRPr sz="1050"/>
            </a:lvl5pPr>
            <a:lvl6pPr marL="1714500" indent="0">
              <a:buNone/>
              <a:defRPr sz="1050"/>
            </a:lvl6pPr>
            <a:lvl7pPr marL="2057400" indent="0">
              <a:buNone/>
              <a:defRPr sz="1050"/>
            </a:lvl7pPr>
            <a:lvl8pPr marL="2400300" indent="0">
              <a:buNone/>
              <a:defRPr sz="1050"/>
            </a:lvl8pPr>
            <a:lvl9pPr marL="2743200" indent="0">
              <a:buNone/>
              <a:defRPr sz="1050"/>
            </a:lvl9pPr>
          </a:lstStyle>
          <a:p>
            <a:pPr lvl="0"/>
            <a:r>
              <a:rPr lang="vi-VN"/>
              <a:t>Bấm &amp; sửa kiểu tiêu đề</a:t>
            </a:r>
          </a:p>
        </p:txBody>
      </p:sp>
      <p:sp>
        <p:nvSpPr>
          <p:cNvPr id="4" name="Rectangle 4"/>
          <p:cNvSpPr>
            <a:spLocks noGrp="1" noChangeArrowheads="1"/>
          </p:cNvSpPr>
          <p:nvPr>
            <p:ph type="dt" sz="half" idx="10"/>
          </p:nvPr>
        </p:nvSpPr>
        <p:spPr>
          <a:ln/>
        </p:spPr>
        <p:txBody>
          <a:bodyPr/>
          <a:lstStyle>
            <a:lvl1pPr>
              <a:defRPr/>
            </a:lvl1pPr>
          </a:lstStyle>
          <a:p>
            <a:pPr defTabSz="685800">
              <a:defRPr/>
            </a:pPr>
            <a:fld id="{1E02433F-25D1-46CA-ADA5-AB2B7683CF20}" type="datetime1">
              <a:rPr lang="en-US" smtClean="0">
                <a:solidFill>
                  <a:srgbClr val="4E5B6F"/>
                </a:solidFill>
              </a:rPr>
              <a:pPr defTabSz="685800">
                <a:defRPr/>
              </a:pPr>
              <a:t>7/26/2026</a:t>
            </a:fld>
            <a:endParaRPr lang="en-US">
              <a:solidFill>
                <a:srgbClr val="4E5B6F"/>
              </a:solidFill>
            </a:endParaRPr>
          </a:p>
        </p:txBody>
      </p:sp>
      <p:sp>
        <p:nvSpPr>
          <p:cNvPr id="5" name="Rectangle 6"/>
          <p:cNvSpPr>
            <a:spLocks noGrp="1" noChangeArrowheads="1"/>
          </p:cNvSpPr>
          <p:nvPr>
            <p:ph type="sldNum" sz="quarter" idx="11"/>
          </p:nvPr>
        </p:nvSpPr>
        <p:spPr>
          <a:ln/>
        </p:spPr>
        <p:txBody>
          <a:bodyPr/>
          <a:lstStyle>
            <a:lvl1pPr>
              <a:defRPr/>
            </a:lvl1pPr>
          </a:lstStyle>
          <a:p>
            <a:pPr defTabSz="685800">
              <a:defRPr/>
            </a:pPr>
            <a:fld id="{4026D895-2FA1-40D4-BCB8-EC3A0242843A}" type="slidenum">
              <a:rPr lang="en-US" smtClean="0">
                <a:solidFill>
                  <a:srgbClr val="4E5B6F"/>
                </a:solidFill>
              </a:rPr>
              <a:pPr defTabSz="685800">
                <a:defRPr/>
              </a:pPr>
              <a:t>‹#›</a:t>
            </a:fld>
            <a:endParaRPr lang="en-US">
              <a:solidFill>
                <a:srgbClr val="4E5B6F"/>
              </a:solidFill>
            </a:endParaRPr>
          </a:p>
        </p:txBody>
      </p:sp>
    </p:spTree>
    <p:extLst>
      <p:ext uri="{BB962C8B-B14F-4D97-AF65-F5344CB8AC3E}">
        <p14:creationId xmlns:p14="http://schemas.microsoft.com/office/powerpoint/2010/main" val="1251665873"/>
      </p:ext>
    </p:extLst>
  </p:cSld>
  <p:clrMapOvr>
    <a:masterClrMapping/>
  </p:clrMapOvr>
  <p:transition/>
</p:sldLayout>
</file>

<file path=ppt/slideLayouts/slideLayout41.xml><?xml version="1.0" encoding="utf-8"?>
<p:sldLayout xmlns:a="http://schemas.openxmlformats.org/drawingml/2006/main" xmlns:r="http://schemas.openxmlformats.org/officeDocument/2006/relationships" xmlns:p="http://schemas.openxmlformats.org/presentationml/2006/main" type="twoObj" preserve="1">
  <p:cSld name="Hai Nội dun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vi-VN"/>
              <a:t>Bấm &amp; sửa kiểu tiêu đề</a:t>
            </a:r>
            <a:endParaRPr lang="en-US"/>
          </a:p>
        </p:txBody>
      </p:sp>
      <p:sp>
        <p:nvSpPr>
          <p:cNvPr id="3" name="Content Placeholder 2"/>
          <p:cNvSpPr>
            <a:spLocks noGrp="1"/>
          </p:cNvSpPr>
          <p:nvPr>
            <p:ph sz="half" idx="1"/>
          </p:nvPr>
        </p:nvSpPr>
        <p:spPr>
          <a:xfrm>
            <a:off x="304800" y="914400"/>
            <a:ext cx="4114800" cy="3829050"/>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vi-VN"/>
              <a:t>Bấm &amp; sửa kiểu tiêu đề</a:t>
            </a:r>
          </a:p>
          <a:p>
            <a:pPr lvl="1"/>
            <a:r>
              <a:rPr lang="vi-VN"/>
              <a:t>Mức hai</a:t>
            </a:r>
          </a:p>
          <a:p>
            <a:pPr lvl="2"/>
            <a:r>
              <a:rPr lang="vi-VN"/>
              <a:t>Mức ba</a:t>
            </a:r>
          </a:p>
          <a:p>
            <a:pPr lvl="3"/>
            <a:r>
              <a:rPr lang="vi-VN"/>
              <a:t>Mức bốn</a:t>
            </a:r>
          </a:p>
          <a:p>
            <a:pPr lvl="4"/>
            <a:r>
              <a:rPr lang="vi-VN"/>
              <a:t>Mức năm</a:t>
            </a:r>
            <a:endParaRPr lang="en-US"/>
          </a:p>
        </p:txBody>
      </p:sp>
      <p:sp>
        <p:nvSpPr>
          <p:cNvPr id="4" name="Content Placeholder 3"/>
          <p:cNvSpPr>
            <a:spLocks noGrp="1"/>
          </p:cNvSpPr>
          <p:nvPr>
            <p:ph sz="half" idx="2"/>
          </p:nvPr>
        </p:nvSpPr>
        <p:spPr>
          <a:xfrm>
            <a:off x="4572000" y="914400"/>
            <a:ext cx="4114800" cy="3829050"/>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vi-VN"/>
              <a:t>Bấm &amp; sửa kiểu tiêu đề</a:t>
            </a:r>
          </a:p>
          <a:p>
            <a:pPr lvl="1"/>
            <a:r>
              <a:rPr lang="vi-VN"/>
              <a:t>Mức hai</a:t>
            </a:r>
          </a:p>
          <a:p>
            <a:pPr lvl="2"/>
            <a:r>
              <a:rPr lang="vi-VN"/>
              <a:t>Mức ba</a:t>
            </a:r>
          </a:p>
          <a:p>
            <a:pPr lvl="3"/>
            <a:r>
              <a:rPr lang="vi-VN"/>
              <a:t>Mức bốn</a:t>
            </a:r>
          </a:p>
          <a:p>
            <a:pPr lvl="4"/>
            <a:r>
              <a:rPr lang="vi-VN"/>
              <a:t>Mức năm</a:t>
            </a:r>
            <a:endParaRPr lang="en-US"/>
          </a:p>
        </p:txBody>
      </p:sp>
      <p:sp>
        <p:nvSpPr>
          <p:cNvPr id="5" name="Rectangle 4"/>
          <p:cNvSpPr>
            <a:spLocks noGrp="1" noChangeArrowheads="1"/>
          </p:cNvSpPr>
          <p:nvPr>
            <p:ph type="dt" sz="half" idx="10"/>
          </p:nvPr>
        </p:nvSpPr>
        <p:spPr>
          <a:ln/>
        </p:spPr>
        <p:txBody>
          <a:bodyPr/>
          <a:lstStyle>
            <a:lvl1pPr>
              <a:defRPr/>
            </a:lvl1pPr>
          </a:lstStyle>
          <a:p>
            <a:pPr defTabSz="685800">
              <a:defRPr/>
            </a:pPr>
            <a:fld id="{31F0C8CE-FDB1-43F6-8830-6CB2D13A5262}" type="datetime1">
              <a:rPr lang="en-US" smtClean="0">
                <a:solidFill>
                  <a:srgbClr val="4E5B6F"/>
                </a:solidFill>
              </a:rPr>
              <a:pPr defTabSz="685800">
                <a:defRPr/>
              </a:pPr>
              <a:t>7/26/2026</a:t>
            </a:fld>
            <a:endParaRPr lang="en-US">
              <a:solidFill>
                <a:srgbClr val="4E5B6F"/>
              </a:solidFill>
            </a:endParaRPr>
          </a:p>
        </p:txBody>
      </p:sp>
      <p:sp>
        <p:nvSpPr>
          <p:cNvPr id="6" name="Rectangle 6"/>
          <p:cNvSpPr>
            <a:spLocks noGrp="1" noChangeArrowheads="1"/>
          </p:cNvSpPr>
          <p:nvPr>
            <p:ph type="sldNum" sz="quarter" idx="11"/>
          </p:nvPr>
        </p:nvSpPr>
        <p:spPr>
          <a:ln/>
        </p:spPr>
        <p:txBody>
          <a:bodyPr/>
          <a:lstStyle>
            <a:lvl1pPr>
              <a:defRPr/>
            </a:lvl1pPr>
          </a:lstStyle>
          <a:p>
            <a:pPr defTabSz="685800">
              <a:defRPr/>
            </a:pPr>
            <a:fld id="{5BD07587-7E20-4FD2-8A22-E8E8B40B13A3}" type="slidenum">
              <a:rPr lang="en-US" smtClean="0">
                <a:solidFill>
                  <a:srgbClr val="4E5B6F"/>
                </a:solidFill>
              </a:rPr>
              <a:pPr defTabSz="685800">
                <a:defRPr/>
              </a:pPr>
              <a:t>‹#›</a:t>
            </a:fld>
            <a:endParaRPr lang="en-US">
              <a:solidFill>
                <a:srgbClr val="4E5B6F"/>
              </a:solidFill>
            </a:endParaRPr>
          </a:p>
        </p:txBody>
      </p:sp>
    </p:spTree>
    <p:extLst>
      <p:ext uri="{BB962C8B-B14F-4D97-AF65-F5344CB8AC3E}">
        <p14:creationId xmlns:p14="http://schemas.microsoft.com/office/powerpoint/2010/main" val="1714605802"/>
      </p:ext>
    </p:extLst>
  </p:cSld>
  <p:clrMapOvr>
    <a:masterClrMapping/>
  </p:clrMapOvr>
  <p:transition/>
</p:sldLayout>
</file>

<file path=ppt/slideLayouts/slideLayout42.xml><?xml version="1.0" encoding="utf-8"?>
<p:sldLayout xmlns:a="http://schemas.openxmlformats.org/drawingml/2006/main" xmlns:r="http://schemas.openxmlformats.org/officeDocument/2006/relationships" xmlns:p="http://schemas.openxmlformats.org/presentationml/2006/main" type="twoTxTwoObj" preserve="1">
  <p:cSld name="Phép so sánh">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79"/>
            <a:ext cx="8229600" cy="857250"/>
          </a:xfrm>
        </p:spPr>
        <p:txBody>
          <a:bodyPr/>
          <a:lstStyle>
            <a:lvl1pPr>
              <a:defRPr/>
            </a:lvl1pPr>
          </a:lstStyle>
          <a:p>
            <a:r>
              <a:rPr lang="vi-VN"/>
              <a:t>Bấm &amp; sửa kiểu tiêu đề</a:t>
            </a:r>
            <a:endParaRPr lang="en-US"/>
          </a:p>
        </p:txBody>
      </p:sp>
      <p:sp>
        <p:nvSpPr>
          <p:cNvPr id="3" name="Text Placeholder 2"/>
          <p:cNvSpPr>
            <a:spLocks noGrp="1"/>
          </p:cNvSpPr>
          <p:nvPr>
            <p:ph type="body" idx="1"/>
          </p:nvPr>
        </p:nvSpPr>
        <p:spPr>
          <a:xfrm>
            <a:off x="457200" y="1151335"/>
            <a:ext cx="4040188" cy="47982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vi-VN"/>
              <a:t>Bấm &amp; sửa kiểu tiêu đề</a:t>
            </a:r>
          </a:p>
        </p:txBody>
      </p:sp>
      <p:sp>
        <p:nvSpPr>
          <p:cNvPr id="4" name="Content Placeholder 3"/>
          <p:cNvSpPr>
            <a:spLocks noGrp="1"/>
          </p:cNvSpPr>
          <p:nvPr>
            <p:ph sz="half" idx="2"/>
          </p:nvPr>
        </p:nvSpPr>
        <p:spPr>
          <a:xfrm>
            <a:off x="457200" y="1631156"/>
            <a:ext cx="4040188" cy="2963466"/>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vi-VN"/>
              <a:t>Bấm &amp; sửa kiểu tiêu đề</a:t>
            </a:r>
          </a:p>
          <a:p>
            <a:pPr lvl="1"/>
            <a:r>
              <a:rPr lang="vi-VN"/>
              <a:t>Mức hai</a:t>
            </a:r>
          </a:p>
          <a:p>
            <a:pPr lvl="2"/>
            <a:r>
              <a:rPr lang="vi-VN"/>
              <a:t>Mức ba</a:t>
            </a:r>
          </a:p>
          <a:p>
            <a:pPr lvl="3"/>
            <a:r>
              <a:rPr lang="vi-VN"/>
              <a:t>Mức bốn</a:t>
            </a:r>
          </a:p>
          <a:p>
            <a:pPr lvl="4"/>
            <a:r>
              <a:rPr lang="vi-VN"/>
              <a:t>Mức năm</a:t>
            </a:r>
            <a:endParaRPr lang="en-US"/>
          </a:p>
        </p:txBody>
      </p:sp>
      <p:sp>
        <p:nvSpPr>
          <p:cNvPr id="5" name="Text Placeholder 4"/>
          <p:cNvSpPr>
            <a:spLocks noGrp="1"/>
          </p:cNvSpPr>
          <p:nvPr>
            <p:ph type="body" sz="quarter" idx="3"/>
          </p:nvPr>
        </p:nvSpPr>
        <p:spPr>
          <a:xfrm>
            <a:off x="4645027" y="1151335"/>
            <a:ext cx="4041775" cy="47982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vi-VN"/>
              <a:t>Bấm &amp; sửa kiểu tiêu đề</a:t>
            </a:r>
          </a:p>
        </p:txBody>
      </p:sp>
      <p:sp>
        <p:nvSpPr>
          <p:cNvPr id="6" name="Content Placeholder 5"/>
          <p:cNvSpPr>
            <a:spLocks noGrp="1"/>
          </p:cNvSpPr>
          <p:nvPr>
            <p:ph sz="quarter" idx="4"/>
          </p:nvPr>
        </p:nvSpPr>
        <p:spPr>
          <a:xfrm>
            <a:off x="4645027" y="1631156"/>
            <a:ext cx="4041775" cy="2963466"/>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vi-VN"/>
              <a:t>Bấm &amp; sửa kiểu tiêu đề</a:t>
            </a:r>
          </a:p>
          <a:p>
            <a:pPr lvl="1"/>
            <a:r>
              <a:rPr lang="vi-VN"/>
              <a:t>Mức hai</a:t>
            </a:r>
          </a:p>
          <a:p>
            <a:pPr lvl="2"/>
            <a:r>
              <a:rPr lang="vi-VN"/>
              <a:t>Mức ba</a:t>
            </a:r>
          </a:p>
          <a:p>
            <a:pPr lvl="3"/>
            <a:r>
              <a:rPr lang="vi-VN"/>
              <a:t>Mức bốn</a:t>
            </a:r>
          </a:p>
          <a:p>
            <a:pPr lvl="4"/>
            <a:r>
              <a:rPr lang="vi-VN"/>
              <a:t>Mức năm</a:t>
            </a:r>
            <a:endParaRPr lang="en-US"/>
          </a:p>
        </p:txBody>
      </p:sp>
      <p:sp>
        <p:nvSpPr>
          <p:cNvPr id="7" name="Rectangle 4"/>
          <p:cNvSpPr>
            <a:spLocks noGrp="1" noChangeArrowheads="1"/>
          </p:cNvSpPr>
          <p:nvPr>
            <p:ph type="dt" sz="half" idx="10"/>
          </p:nvPr>
        </p:nvSpPr>
        <p:spPr>
          <a:ln/>
        </p:spPr>
        <p:txBody>
          <a:bodyPr/>
          <a:lstStyle>
            <a:lvl1pPr>
              <a:defRPr/>
            </a:lvl1pPr>
          </a:lstStyle>
          <a:p>
            <a:pPr defTabSz="685800">
              <a:defRPr/>
            </a:pPr>
            <a:fld id="{DD200142-55AF-421F-9CB4-32855A4A6F3C}" type="datetime1">
              <a:rPr lang="en-US" smtClean="0">
                <a:solidFill>
                  <a:srgbClr val="4E5B6F"/>
                </a:solidFill>
              </a:rPr>
              <a:pPr defTabSz="685800">
                <a:defRPr/>
              </a:pPr>
              <a:t>7/26/2026</a:t>
            </a:fld>
            <a:endParaRPr lang="en-US">
              <a:solidFill>
                <a:srgbClr val="4E5B6F"/>
              </a:solidFill>
            </a:endParaRPr>
          </a:p>
        </p:txBody>
      </p:sp>
      <p:sp>
        <p:nvSpPr>
          <p:cNvPr id="8" name="Rectangle 6"/>
          <p:cNvSpPr>
            <a:spLocks noGrp="1" noChangeArrowheads="1"/>
          </p:cNvSpPr>
          <p:nvPr>
            <p:ph type="sldNum" sz="quarter" idx="11"/>
          </p:nvPr>
        </p:nvSpPr>
        <p:spPr>
          <a:ln/>
        </p:spPr>
        <p:txBody>
          <a:bodyPr/>
          <a:lstStyle>
            <a:lvl1pPr>
              <a:defRPr/>
            </a:lvl1pPr>
          </a:lstStyle>
          <a:p>
            <a:pPr defTabSz="685800">
              <a:defRPr/>
            </a:pPr>
            <a:fld id="{3451A892-A28B-4921-85D2-59E151844909}" type="slidenum">
              <a:rPr lang="en-US" smtClean="0">
                <a:solidFill>
                  <a:srgbClr val="4E5B6F"/>
                </a:solidFill>
              </a:rPr>
              <a:pPr defTabSz="685800">
                <a:defRPr/>
              </a:pPr>
              <a:t>‹#›</a:t>
            </a:fld>
            <a:endParaRPr lang="en-US">
              <a:solidFill>
                <a:srgbClr val="4E5B6F"/>
              </a:solidFill>
            </a:endParaRPr>
          </a:p>
        </p:txBody>
      </p:sp>
    </p:spTree>
    <p:extLst>
      <p:ext uri="{BB962C8B-B14F-4D97-AF65-F5344CB8AC3E}">
        <p14:creationId xmlns:p14="http://schemas.microsoft.com/office/powerpoint/2010/main" val="733428596"/>
      </p:ext>
    </p:extLst>
  </p:cSld>
  <p:clrMapOvr>
    <a:masterClrMapping/>
  </p:clrMapOvr>
  <p:transition/>
</p:sldLayout>
</file>

<file path=ppt/slideLayouts/slideLayout43.xml><?xml version="1.0" encoding="utf-8"?>
<p:sldLayout xmlns:a="http://schemas.openxmlformats.org/drawingml/2006/main" xmlns:r="http://schemas.openxmlformats.org/officeDocument/2006/relationships" xmlns:p="http://schemas.openxmlformats.org/presentationml/2006/main" type="titleOnly" preserve="1">
  <p:cSld name="Chỉ Tiêu đề">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vi-VN"/>
              <a:t>Bấm &amp; sửa kiểu tiêu đề</a:t>
            </a:r>
            <a:endParaRPr lang="en-US"/>
          </a:p>
        </p:txBody>
      </p:sp>
      <p:sp>
        <p:nvSpPr>
          <p:cNvPr id="3" name="Rectangle 4"/>
          <p:cNvSpPr>
            <a:spLocks noGrp="1" noChangeArrowheads="1"/>
          </p:cNvSpPr>
          <p:nvPr>
            <p:ph type="dt" sz="half" idx="10"/>
          </p:nvPr>
        </p:nvSpPr>
        <p:spPr>
          <a:ln/>
        </p:spPr>
        <p:txBody>
          <a:bodyPr/>
          <a:lstStyle>
            <a:lvl1pPr>
              <a:defRPr/>
            </a:lvl1pPr>
          </a:lstStyle>
          <a:p>
            <a:pPr defTabSz="685800">
              <a:defRPr/>
            </a:pPr>
            <a:fld id="{E7F1FC50-814A-406D-B8B4-FEF2603991B6}" type="datetime1">
              <a:rPr lang="en-US" smtClean="0">
                <a:solidFill>
                  <a:srgbClr val="4E5B6F"/>
                </a:solidFill>
              </a:rPr>
              <a:pPr defTabSz="685800">
                <a:defRPr/>
              </a:pPr>
              <a:t>7/26/2026</a:t>
            </a:fld>
            <a:endParaRPr lang="en-US">
              <a:solidFill>
                <a:srgbClr val="4E5B6F"/>
              </a:solidFill>
            </a:endParaRPr>
          </a:p>
        </p:txBody>
      </p:sp>
      <p:sp>
        <p:nvSpPr>
          <p:cNvPr id="4" name="Rectangle 6"/>
          <p:cNvSpPr>
            <a:spLocks noGrp="1" noChangeArrowheads="1"/>
          </p:cNvSpPr>
          <p:nvPr>
            <p:ph type="sldNum" sz="quarter" idx="11"/>
          </p:nvPr>
        </p:nvSpPr>
        <p:spPr>
          <a:ln/>
        </p:spPr>
        <p:txBody>
          <a:bodyPr/>
          <a:lstStyle>
            <a:lvl1pPr>
              <a:defRPr/>
            </a:lvl1pPr>
          </a:lstStyle>
          <a:p>
            <a:pPr defTabSz="685800">
              <a:defRPr/>
            </a:pPr>
            <a:fld id="{C1500490-EE4C-4524-A5E4-E0C2E57FD1A6}" type="slidenum">
              <a:rPr lang="en-US" smtClean="0">
                <a:solidFill>
                  <a:srgbClr val="4E5B6F"/>
                </a:solidFill>
              </a:rPr>
              <a:pPr defTabSz="685800">
                <a:defRPr/>
              </a:pPr>
              <a:t>‹#›</a:t>
            </a:fld>
            <a:endParaRPr lang="en-US">
              <a:solidFill>
                <a:srgbClr val="4E5B6F"/>
              </a:solidFill>
            </a:endParaRPr>
          </a:p>
        </p:txBody>
      </p:sp>
    </p:spTree>
    <p:extLst>
      <p:ext uri="{BB962C8B-B14F-4D97-AF65-F5344CB8AC3E}">
        <p14:creationId xmlns:p14="http://schemas.microsoft.com/office/powerpoint/2010/main" val="2422321054"/>
      </p:ext>
    </p:extLst>
  </p:cSld>
  <p:clrMapOvr>
    <a:masterClrMapping/>
  </p:clrMapOvr>
  <p:transition/>
</p:sldLayout>
</file>

<file path=ppt/slideLayouts/slideLayout44.xml><?xml version="1.0" encoding="utf-8"?>
<p:sldLayout xmlns:a="http://schemas.openxmlformats.org/drawingml/2006/main" xmlns:r="http://schemas.openxmlformats.org/officeDocument/2006/relationships" xmlns:p="http://schemas.openxmlformats.org/presentationml/2006/main" type="blank" preserve="1">
  <p:cSld name="Trống">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defTabSz="685800">
              <a:defRPr/>
            </a:pPr>
            <a:fld id="{A9325CEE-7E70-4D67-BFC5-C09FE5A6D42D}" type="datetime1">
              <a:rPr lang="en-US" smtClean="0">
                <a:solidFill>
                  <a:srgbClr val="4E5B6F"/>
                </a:solidFill>
              </a:rPr>
              <a:pPr defTabSz="685800">
                <a:defRPr/>
              </a:pPr>
              <a:t>7/26/2026</a:t>
            </a:fld>
            <a:endParaRPr lang="en-US">
              <a:solidFill>
                <a:srgbClr val="4E5B6F"/>
              </a:solidFill>
            </a:endParaRPr>
          </a:p>
        </p:txBody>
      </p:sp>
      <p:sp>
        <p:nvSpPr>
          <p:cNvPr id="3" name="Rectangle 6"/>
          <p:cNvSpPr>
            <a:spLocks noGrp="1" noChangeArrowheads="1"/>
          </p:cNvSpPr>
          <p:nvPr>
            <p:ph type="sldNum" sz="quarter" idx="11"/>
          </p:nvPr>
        </p:nvSpPr>
        <p:spPr>
          <a:ln/>
        </p:spPr>
        <p:txBody>
          <a:bodyPr/>
          <a:lstStyle>
            <a:lvl1pPr>
              <a:defRPr/>
            </a:lvl1pPr>
          </a:lstStyle>
          <a:p>
            <a:pPr defTabSz="685800">
              <a:defRPr/>
            </a:pPr>
            <a:fld id="{FEDEB9BA-2385-4862-8FE7-D427A8A8410D}" type="slidenum">
              <a:rPr lang="en-US" smtClean="0">
                <a:solidFill>
                  <a:srgbClr val="4E5B6F"/>
                </a:solidFill>
              </a:rPr>
              <a:pPr defTabSz="685800">
                <a:defRPr/>
              </a:pPr>
              <a:t>‹#›</a:t>
            </a:fld>
            <a:endParaRPr lang="en-US">
              <a:solidFill>
                <a:srgbClr val="4E5B6F"/>
              </a:solidFill>
            </a:endParaRPr>
          </a:p>
        </p:txBody>
      </p:sp>
    </p:spTree>
    <p:extLst>
      <p:ext uri="{BB962C8B-B14F-4D97-AF65-F5344CB8AC3E}">
        <p14:creationId xmlns:p14="http://schemas.microsoft.com/office/powerpoint/2010/main" val="1765829239"/>
      </p:ext>
    </p:extLst>
  </p:cSld>
  <p:clrMapOvr>
    <a:masterClrMapping/>
  </p:clrMapOvr>
  <p:transition/>
</p:sldLayout>
</file>

<file path=ppt/slideLayouts/slideLayout45.xml><?xml version="1.0" encoding="utf-8"?>
<p:sldLayout xmlns:a="http://schemas.openxmlformats.org/drawingml/2006/main" xmlns:r="http://schemas.openxmlformats.org/officeDocument/2006/relationships" xmlns:p="http://schemas.openxmlformats.org/presentationml/2006/main" type="objTx" preserve="1">
  <p:cSld name="Nội dung với Phụ đề">
    <p:spTree>
      <p:nvGrpSpPr>
        <p:cNvPr id="1" name=""/>
        <p:cNvGrpSpPr/>
        <p:nvPr/>
      </p:nvGrpSpPr>
      <p:grpSpPr>
        <a:xfrm>
          <a:off x="0" y="0"/>
          <a:ext cx="0" cy="0"/>
          <a:chOff x="0" y="0"/>
          <a:chExt cx="0" cy="0"/>
        </a:xfrm>
      </p:grpSpPr>
      <p:sp>
        <p:nvSpPr>
          <p:cNvPr id="2" name="Title 1"/>
          <p:cNvSpPr>
            <a:spLocks noGrp="1"/>
          </p:cNvSpPr>
          <p:nvPr>
            <p:ph type="title"/>
          </p:nvPr>
        </p:nvSpPr>
        <p:spPr>
          <a:xfrm>
            <a:off x="457202" y="204787"/>
            <a:ext cx="3008313" cy="871538"/>
          </a:xfrm>
        </p:spPr>
        <p:txBody>
          <a:bodyPr anchor="b"/>
          <a:lstStyle>
            <a:lvl1pPr algn="l">
              <a:defRPr sz="1500" b="1"/>
            </a:lvl1pPr>
          </a:lstStyle>
          <a:p>
            <a:r>
              <a:rPr lang="vi-VN"/>
              <a:t>Bấm &amp; sửa kiểu tiêu đề</a:t>
            </a:r>
            <a:endParaRPr lang="en-US"/>
          </a:p>
        </p:txBody>
      </p:sp>
      <p:sp>
        <p:nvSpPr>
          <p:cNvPr id="3" name="Content Placeholder 2"/>
          <p:cNvSpPr>
            <a:spLocks noGrp="1"/>
          </p:cNvSpPr>
          <p:nvPr>
            <p:ph idx="1"/>
          </p:nvPr>
        </p:nvSpPr>
        <p:spPr>
          <a:xfrm>
            <a:off x="3575050" y="204789"/>
            <a:ext cx="5111750" cy="438983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vi-VN"/>
              <a:t>Bấm &amp; sửa kiểu tiêu đề</a:t>
            </a:r>
          </a:p>
          <a:p>
            <a:pPr lvl="1"/>
            <a:r>
              <a:rPr lang="vi-VN"/>
              <a:t>Mức hai</a:t>
            </a:r>
          </a:p>
          <a:p>
            <a:pPr lvl="2"/>
            <a:r>
              <a:rPr lang="vi-VN"/>
              <a:t>Mức ba</a:t>
            </a:r>
          </a:p>
          <a:p>
            <a:pPr lvl="3"/>
            <a:r>
              <a:rPr lang="vi-VN"/>
              <a:t>Mức bốn</a:t>
            </a:r>
          </a:p>
          <a:p>
            <a:pPr lvl="4"/>
            <a:r>
              <a:rPr lang="vi-VN"/>
              <a:t>Mức năm</a:t>
            </a:r>
            <a:endParaRPr lang="en-US"/>
          </a:p>
        </p:txBody>
      </p:sp>
      <p:sp>
        <p:nvSpPr>
          <p:cNvPr id="4" name="Text Placeholder 3"/>
          <p:cNvSpPr>
            <a:spLocks noGrp="1"/>
          </p:cNvSpPr>
          <p:nvPr>
            <p:ph type="body" sz="half" idx="2"/>
          </p:nvPr>
        </p:nvSpPr>
        <p:spPr>
          <a:xfrm>
            <a:off x="457202" y="1076327"/>
            <a:ext cx="3008313" cy="3518297"/>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vi-VN"/>
              <a:t>Bấm &amp; sửa kiểu tiêu đề</a:t>
            </a:r>
          </a:p>
        </p:txBody>
      </p:sp>
      <p:sp>
        <p:nvSpPr>
          <p:cNvPr id="5" name="Rectangle 4"/>
          <p:cNvSpPr>
            <a:spLocks noGrp="1" noChangeArrowheads="1"/>
          </p:cNvSpPr>
          <p:nvPr>
            <p:ph type="dt" sz="half" idx="10"/>
          </p:nvPr>
        </p:nvSpPr>
        <p:spPr>
          <a:ln/>
        </p:spPr>
        <p:txBody>
          <a:bodyPr/>
          <a:lstStyle>
            <a:lvl1pPr>
              <a:defRPr/>
            </a:lvl1pPr>
          </a:lstStyle>
          <a:p>
            <a:pPr defTabSz="685800">
              <a:defRPr/>
            </a:pPr>
            <a:fld id="{ABDFA24A-8382-4BB1-B3B3-119E5B3BB1F6}" type="datetime1">
              <a:rPr lang="en-US" smtClean="0">
                <a:solidFill>
                  <a:srgbClr val="4E5B6F"/>
                </a:solidFill>
              </a:rPr>
              <a:pPr defTabSz="685800">
                <a:defRPr/>
              </a:pPr>
              <a:t>7/26/2026</a:t>
            </a:fld>
            <a:endParaRPr lang="en-US">
              <a:solidFill>
                <a:srgbClr val="4E5B6F"/>
              </a:solidFill>
            </a:endParaRPr>
          </a:p>
        </p:txBody>
      </p:sp>
      <p:sp>
        <p:nvSpPr>
          <p:cNvPr id="6" name="Rectangle 6"/>
          <p:cNvSpPr>
            <a:spLocks noGrp="1" noChangeArrowheads="1"/>
          </p:cNvSpPr>
          <p:nvPr>
            <p:ph type="sldNum" sz="quarter" idx="11"/>
          </p:nvPr>
        </p:nvSpPr>
        <p:spPr>
          <a:ln/>
        </p:spPr>
        <p:txBody>
          <a:bodyPr/>
          <a:lstStyle>
            <a:lvl1pPr>
              <a:defRPr/>
            </a:lvl1pPr>
          </a:lstStyle>
          <a:p>
            <a:pPr defTabSz="685800">
              <a:defRPr/>
            </a:pPr>
            <a:fld id="{618E72E1-7E24-4F7F-BD45-1591F947ACC0}" type="slidenum">
              <a:rPr lang="en-US" smtClean="0">
                <a:solidFill>
                  <a:srgbClr val="4E5B6F"/>
                </a:solidFill>
              </a:rPr>
              <a:pPr defTabSz="685800">
                <a:defRPr/>
              </a:pPr>
              <a:t>‹#›</a:t>
            </a:fld>
            <a:endParaRPr lang="en-US">
              <a:solidFill>
                <a:srgbClr val="4E5B6F"/>
              </a:solidFill>
            </a:endParaRPr>
          </a:p>
        </p:txBody>
      </p:sp>
    </p:spTree>
    <p:extLst>
      <p:ext uri="{BB962C8B-B14F-4D97-AF65-F5344CB8AC3E}">
        <p14:creationId xmlns:p14="http://schemas.microsoft.com/office/powerpoint/2010/main" val="3074997540"/>
      </p:ext>
    </p:extLst>
  </p:cSld>
  <p:clrMapOvr>
    <a:masterClrMapping/>
  </p:clrMapOvr>
  <p:transition/>
</p:sldLayout>
</file>

<file path=ppt/slideLayouts/slideLayout46.xml><?xml version="1.0" encoding="utf-8"?>
<p:sldLayout xmlns:a="http://schemas.openxmlformats.org/drawingml/2006/main" xmlns:r="http://schemas.openxmlformats.org/officeDocument/2006/relationships" xmlns:p="http://schemas.openxmlformats.org/presentationml/2006/main" type="picTx" preserve="1">
  <p:cSld name="Ảnh với Phụ đề">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1500" b="1"/>
            </a:lvl1pPr>
          </a:lstStyle>
          <a:p>
            <a:r>
              <a:rPr lang="vi-VN"/>
              <a:t>Bấm &amp; sửa kiểu tiêu đề</a:t>
            </a:r>
            <a:endParaRPr lang="en-US"/>
          </a:p>
        </p:txBody>
      </p:sp>
      <p:sp>
        <p:nvSpPr>
          <p:cNvPr id="3" name="Picture Placeholder 2"/>
          <p:cNvSpPr>
            <a:spLocks noGrp="1"/>
          </p:cNvSpPr>
          <p:nvPr>
            <p:ph type="pic" idx="1"/>
          </p:nvPr>
        </p:nvSpPr>
        <p:spPr>
          <a:xfrm>
            <a:off x="1792288" y="459581"/>
            <a:ext cx="5486400" cy="308610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lvl="0"/>
            <a:r>
              <a:rPr lang="vi-VN" noProof="0"/>
              <a:t>Bấm biểu tượng để thêm hình ảnh</a:t>
            </a:r>
            <a:endParaRPr lang="en-US" noProof="0"/>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vi-VN"/>
              <a:t>Bấm &amp; sửa kiểu tiêu đề</a:t>
            </a:r>
          </a:p>
        </p:txBody>
      </p:sp>
      <p:sp>
        <p:nvSpPr>
          <p:cNvPr id="5" name="Rectangle 4"/>
          <p:cNvSpPr>
            <a:spLocks noGrp="1" noChangeArrowheads="1"/>
          </p:cNvSpPr>
          <p:nvPr>
            <p:ph type="dt" sz="half" idx="10"/>
          </p:nvPr>
        </p:nvSpPr>
        <p:spPr>
          <a:ln/>
        </p:spPr>
        <p:txBody>
          <a:bodyPr/>
          <a:lstStyle>
            <a:lvl1pPr>
              <a:defRPr/>
            </a:lvl1pPr>
          </a:lstStyle>
          <a:p>
            <a:pPr defTabSz="685800">
              <a:defRPr/>
            </a:pPr>
            <a:fld id="{2C8CFCB6-58CC-46A6-B5E0-94123734A135}" type="datetime1">
              <a:rPr lang="en-US" smtClean="0">
                <a:solidFill>
                  <a:srgbClr val="4E5B6F"/>
                </a:solidFill>
              </a:rPr>
              <a:pPr defTabSz="685800">
                <a:defRPr/>
              </a:pPr>
              <a:t>7/26/2026</a:t>
            </a:fld>
            <a:endParaRPr lang="en-US">
              <a:solidFill>
                <a:srgbClr val="4E5B6F"/>
              </a:solidFill>
            </a:endParaRPr>
          </a:p>
        </p:txBody>
      </p:sp>
      <p:sp>
        <p:nvSpPr>
          <p:cNvPr id="6" name="Rectangle 6"/>
          <p:cNvSpPr>
            <a:spLocks noGrp="1" noChangeArrowheads="1"/>
          </p:cNvSpPr>
          <p:nvPr>
            <p:ph type="sldNum" sz="quarter" idx="11"/>
          </p:nvPr>
        </p:nvSpPr>
        <p:spPr>
          <a:ln/>
        </p:spPr>
        <p:txBody>
          <a:bodyPr/>
          <a:lstStyle>
            <a:lvl1pPr>
              <a:defRPr/>
            </a:lvl1pPr>
          </a:lstStyle>
          <a:p>
            <a:pPr defTabSz="685800">
              <a:defRPr/>
            </a:pPr>
            <a:fld id="{F9B3D36B-93B4-420D-B14F-D44DF5426306}" type="slidenum">
              <a:rPr lang="en-US" smtClean="0">
                <a:solidFill>
                  <a:srgbClr val="4E5B6F"/>
                </a:solidFill>
              </a:rPr>
              <a:pPr defTabSz="685800">
                <a:defRPr/>
              </a:pPr>
              <a:t>‹#›</a:t>
            </a:fld>
            <a:endParaRPr lang="en-US">
              <a:solidFill>
                <a:srgbClr val="4E5B6F"/>
              </a:solidFill>
            </a:endParaRPr>
          </a:p>
        </p:txBody>
      </p:sp>
    </p:spTree>
    <p:extLst>
      <p:ext uri="{BB962C8B-B14F-4D97-AF65-F5344CB8AC3E}">
        <p14:creationId xmlns:p14="http://schemas.microsoft.com/office/powerpoint/2010/main" val="2389755687"/>
      </p:ext>
    </p:extLst>
  </p:cSld>
  <p:clrMapOvr>
    <a:masterClrMapping/>
  </p:clrMapOvr>
  <p:transition/>
</p:sldLayout>
</file>

<file path=ppt/slideLayouts/slideLayout47.xml><?xml version="1.0" encoding="utf-8"?>
<p:sldLayout xmlns:a="http://schemas.openxmlformats.org/drawingml/2006/main" xmlns:r="http://schemas.openxmlformats.org/officeDocument/2006/relationships" xmlns:p="http://schemas.openxmlformats.org/presentationml/2006/main" type="vertTx" preserve="1">
  <p:cSld name="Tiêu đề và Văn bản dọc">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vi-VN"/>
              <a:t>Bấm &amp; sửa kiểu tiêu đề</a:t>
            </a:r>
            <a:endParaRPr lang="en-US"/>
          </a:p>
        </p:txBody>
      </p:sp>
      <p:sp>
        <p:nvSpPr>
          <p:cNvPr id="3" name="Vertical Text Placeholder 2"/>
          <p:cNvSpPr>
            <a:spLocks noGrp="1"/>
          </p:cNvSpPr>
          <p:nvPr>
            <p:ph type="body" orient="vert" idx="1"/>
          </p:nvPr>
        </p:nvSpPr>
        <p:spPr/>
        <p:txBody>
          <a:bodyPr vert="eaVert"/>
          <a:lstStyle/>
          <a:p>
            <a:pPr lvl="0"/>
            <a:r>
              <a:rPr lang="vi-VN"/>
              <a:t>Bấm &amp; sửa kiểu tiêu đề</a:t>
            </a:r>
          </a:p>
          <a:p>
            <a:pPr lvl="1"/>
            <a:r>
              <a:rPr lang="vi-VN"/>
              <a:t>Mức hai</a:t>
            </a:r>
          </a:p>
          <a:p>
            <a:pPr lvl="2"/>
            <a:r>
              <a:rPr lang="vi-VN"/>
              <a:t>Mức ba</a:t>
            </a:r>
          </a:p>
          <a:p>
            <a:pPr lvl="3"/>
            <a:r>
              <a:rPr lang="vi-VN"/>
              <a:t>Mức bốn</a:t>
            </a:r>
          </a:p>
          <a:p>
            <a:pPr lvl="4"/>
            <a:r>
              <a:rPr lang="vi-VN"/>
              <a:t>Mức năm</a:t>
            </a:r>
            <a:endParaRPr lang="en-US"/>
          </a:p>
        </p:txBody>
      </p:sp>
      <p:sp>
        <p:nvSpPr>
          <p:cNvPr id="4" name="Rectangle 4"/>
          <p:cNvSpPr>
            <a:spLocks noGrp="1" noChangeArrowheads="1"/>
          </p:cNvSpPr>
          <p:nvPr>
            <p:ph type="dt" sz="half" idx="10"/>
          </p:nvPr>
        </p:nvSpPr>
        <p:spPr>
          <a:ln/>
        </p:spPr>
        <p:txBody>
          <a:bodyPr/>
          <a:lstStyle>
            <a:lvl1pPr>
              <a:defRPr/>
            </a:lvl1pPr>
          </a:lstStyle>
          <a:p>
            <a:pPr defTabSz="685800">
              <a:defRPr/>
            </a:pPr>
            <a:fld id="{63AFE374-F345-42AA-AE21-FD542728EBB6}" type="datetime1">
              <a:rPr lang="en-US" smtClean="0">
                <a:solidFill>
                  <a:srgbClr val="4E5B6F"/>
                </a:solidFill>
              </a:rPr>
              <a:pPr defTabSz="685800">
                <a:defRPr/>
              </a:pPr>
              <a:t>7/26/2026</a:t>
            </a:fld>
            <a:endParaRPr lang="en-US">
              <a:solidFill>
                <a:srgbClr val="4E5B6F"/>
              </a:solidFill>
            </a:endParaRPr>
          </a:p>
        </p:txBody>
      </p:sp>
      <p:sp>
        <p:nvSpPr>
          <p:cNvPr id="5" name="Rectangle 6"/>
          <p:cNvSpPr>
            <a:spLocks noGrp="1" noChangeArrowheads="1"/>
          </p:cNvSpPr>
          <p:nvPr>
            <p:ph type="sldNum" sz="quarter" idx="11"/>
          </p:nvPr>
        </p:nvSpPr>
        <p:spPr>
          <a:ln/>
        </p:spPr>
        <p:txBody>
          <a:bodyPr/>
          <a:lstStyle>
            <a:lvl1pPr>
              <a:defRPr/>
            </a:lvl1pPr>
          </a:lstStyle>
          <a:p>
            <a:pPr defTabSz="685800">
              <a:defRPr/>
            </a:pPr>
            <a:fld id="{CFFEB68C-2559-40A6-AFD3-F88A409CF051}" type="slidenum">
              <a:rPr lang="en-US" smtClean="0">
                <a:solidFill>
                  <a:srgbClr val="4E5B6F"/>
                </a:solidFill>
              </a:rPr>
              <a:pPr defTabSz="685800">
                <a:defRPr/>
              </a:pPr>
              <a:t>‹#›</a:t>
            </a:fld>
            <a:endParaRPr lang="en-US">
              <a:solidFill>
                <a:srgbClr val="4E5B6F"/>
              </a:solidFill>
            </a:endParaRPr>
          </a:p>
        </p:txBody>
      </p:sp>
    </p:spTree>
    <p:extLst>
      <p:ext uri="{BB962C8B-B14F-4D97-AF65-F5344CB8AC3E}">
        <p14:creationId xmlns:p14="http://schemas.microsoft.com/office/powerpoint/2010/main" val="1250045684"/>
      </p:ext>
    </p:extLst>
  </p:cSld>
  <p:clrMapOvr>
    <a:masterClrMapping/>
  </p:clrMapOvr>
  <p:transition/>
</p:sldLayout>
</file>

<file path=ppt/slideLayouts/slideLayout48.xml><?xml version="1.0" encoding="utf-8"?>
<p:sldLayout xmlns:a="http://schemas.openxmlformats.org/drawingml/2006/main" xmlns:r="http://schemas.openxmlformats.org/officeDocument/2006/relationships" xmlns:p="http://schemas.openxmlformats.org/presentationml/2006/main" type="vertTitleAndTx" preserve="1">
  <p:cSld name="Tiêu đề dọc và Văn bả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91300" y="263128"/>
            <a:ext cx="2095500" cy="4480322"/>
          </a:xfrm>
        </p:spPr>
        <p:txBody>
          <a:bodyPr vert="eaVert"/>
          <a:lstStyle/>
          <a:p>
            <a:r>
              <a:rPr lang="vi-VN"/>
              <a:t>Bấm &amp; sửa kiểu tiêu đề</a:t>
            </a:r>
            <a:endParaRPr lang="en-US"/>
          </a:p>
        </p:txBody>
      </p:sp>
      <p:sp>
        <p:nvSpPr>
          <p:cNvPr id="3" name="Vertical Text Placeholder 2"/>
          <p:cNvSpPr>
            <a:spLocks noGrp="1"/>
          </p:cNvSpPr>
          <p:nvPr>
            <p:ph type="body" orient="vert" idx="1"/>
          </p:nvPr>
        </p:nvSpPr>
        <p:spPr>
          <a:xfrm>
            <a:off x="304800" y="263128"/>
            <a:ext cx="6134100" cy="4480322"/>
          </a:xfrm>
        </p:spPr>
        <p:txBody>
          <a:bodyPr vert="eaVert"/>
          <a:lstStyle/>
          <a:p>
            <a:pPr lvl="0"/>
            <a:r>
              <a:rPr lang="vi-VN"/>
              <a:t>Bấm &amp; sửa kiểu tiêu đề</a:t>
            </a:r>
          </a:p>
          <a:p>
            <a:pPr lvl="1"/>
            <a:r>
              <a:rPr lang="vi-VN"/>
              <a:t>Mức hai</a:t>
            </a:r>
          </a:p>
          <a:p>
            <a:pPr lvl="2"/>
            <a:r>
              <a:rPr lang="vi-VN"/>
              <a:t>Mức ba</a:t>
            </a:r>
          </a:p>
          <a:p>
            <a:pPr lvl="3"/>
            <a:r>
              <a:rPr lang="vi-VN"/>
              <a:t>Mức bốn</a:t>
            </a:r>
          </a:p>
          <a:p>
            <a:pPr lvl="4"/>
            <a:r>
              <a:rPr lang="vi-VN"/>
              <a:t>Mức năm</a:t>
            </a:r>
            <a:endParaRPr lang="en-US"/>
          </a:p>
        </p:txBody>
      </p:sp>
      <p:sp>
        <p:nvSpPr>
          <p:cNvPr id="4" name="Rectangle 4"/>
          <p:cNvSpPr>
            <a:spLocks noGrp="1" noChangeArrowheads="1"/>
          </p:cNvSpPr>
          <p:nvPr>
            <p:ph type="dt" sz="half" idx="10"/>
          </p:nvPr>
        </p:nvSpPr>
        <p:spPr>
          <a:ln/>
        </p:spPr>
        <p:txBody>
          <a:bodyPr/>
          <a:lstStyle>
            <a:lvl1pPr>
              <a:defRPr/>
            </a:lvl1pPr>
          </a:lstStyle>
          <a:p>
            <a:pPr defTabSz="685800">
              <a:defRPr/>
            </a:pPr>
            <a:fld id="{623A8FB9-85D4-41AD-A463-90423BDDA804}" type="datetime1">
              <a:rPr lang="en-US" smtClean="0">
                <a:solidFill>
                  <a:srgbClr val="4E5B6F"/>
                </a:solidFill>
              </a:rPr>
              <a:pPr defTabSz="685800">
                <a:defRPr/>
              </a:pPr>
              <a:t>7/26/2026</a:t>
            </a:fld>
            <a:endParaRPr lang="en-US">
              <a:solidFill>
                <a:srgbClr val="4E5B6F"/>
              </a:solidFill>
            </a:endParaRPr>
          </a:p>
        </p:txBody>
      </p:sp>
      <p:sp>
        <p:nvSpPr>
          <p:cNvPr id="5" name="Rectangle 6"/>
          <p:cNvSpPr>
            <a:spLocks noGrp="1" noChangeArrowheads="1"/>
          </p:cNvSpPr>
          <p:nvPr>
            <p:ph type="sldNum" sz="quarter" idx="11"/>
          </p:nvPr>
        </p:nvSpPr>
        <p:spPr>
          <a:ln/>
        </p:spPr>
        <p:txBody>
          <a:bodyPr/>
          <a:lstStyle>
            <a:lvl1pPr>
              <a:defRPr/>
            </a:lvl1pPr>
          </a:lstStyle>
          <a:p>
            <a:pPr defTabSz="685800">
              <a:defRPr/>
            </a:pPr>
            <a:fld id="{5A5D276F-395B-4F57-9387-3DF211F27EDB}" type="slidenum">
              <a:rPr lang="en-US" smtClean="0">
                <a:solidFill>
                  <a:srgbClr val="4E5B6F"/>
                </a:solidFill>
              </a:rPr>
              <a:pPr defTabSz="685800">
                <a:defRPr/>
              </a:pPr>
              <a:t>‹#›</a:t>
            </a:fld>
            <a:endParaRPr lang="en-US">
              <a:solidFill>
                <a:srgbClr val="4E5B6F"/>
              </a:solidFill>
            </a:endParaRPr>
          </a:p>
        </p:txBody>
      </p:sp>
    </p:spTree>
    <p:extLst>
      <p:ext uri="{BB962C8B-B14F-4D97-AF65-F5344CB8AC3E}">
        <p14:creationId xmlns:p14="http://schemas.microsoft.com/office/powerpoint/2010/main" val="2077209280"/>
      </p:ext>
    </p:extLst>
  </p:cSld>
  <p:clrMapOvr>
    <a:masterClrMapping/>
  </p:clrMapOvr>
  <p:transition/>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showMasterPhAnim="0" type="tbl" preserve="1">
  <p:cSld name="Tiêu đề và Bảng">
    <p:spTree>
      <p:nvGrpSpPr>
        <p:cNvPr id="1" name=""/>
        <p:cNvGrpSpPr/>
        <p:nvPr/>
      </p:nvGrpSpPr>
      <p:grpSpPr>
        <a:xfrm>
          <a:off x="0" y="0"/>
          <a:ext cx="0" cy="0"/>
          <a:chOff x="0" y="0"/>
          <a:chExt cx="0" cy="0"/>
        </a:xfrm>
      </p:grpSpPr>
      <p:pic>
        <p:nvPicPr>
          <p:cNvPr id="4" name="Picture 149" descr="4_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1457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5" name="Group 119"/>
          <p:cNvGrpSpPr>
            <a:grpSpLocks/>
          </p:cNvGrpSpPr>
          <p:nvPr/>
        </p:nvGrpSpPr>
        <p:grpSpPr bwMode="auto">
          <a:xfrm>
            <a:off x="8216902" y="4171950"/>
            <a:ext cx="917575" cy="567929"/>
            <a:chOff x="5176" y="3504"/>
            <a:chExt cx="578" cy="477"/>
          </a:xfrm>
        </p:grpSpPr>
        <p:sp>
          <p:nvSpPr>
            <p:cNvPr id="6" name="Rectangle 108"/>
            <p:cNvSpPr>
              <a:spLocks noChangeArrowheads="1"/>
            </p:cNvSpPr>
            <p:nvPr/>
          </p:nvSpPr>
          <p:spPr bwMode="gray">
            <a:xfrm>
              <a:off x="5314" y="3829"/>
              <a:ext cx="152" cy="152"/>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algn="r" defTabSz="685800" fontAlgn="base">
                <a:spcBef>
                  <a:spcPct val="0"/>
                </a:spcBef>
                <a:spcAft>
                  <a:spcPct val="0"/>
                </a:spcAft>
                <a:defRPr/>
              </a:pPr>
              <a:endParaRPr lang="vi-VN" sz="1350">
                <a:solidFill>
                  <a:prstClr val="black"/>
                </a:solidFill>
                <a:latin typeface="Arial" charset="0"/>
                <a:cs typeface="Arial" charset="0"/>
              </a:endParaRPr>
            </a:p>
          </p:txBody>
        </p:sp>
        <p:sp>
          <p:nvSpPr>
            <p:cNvPr id="7" name="Rectangle 109"/>
            <p:cNvSpPr>
              <a:spLocks noChangeArrowheads="1"/>
            </p:cNvSpPr>
            <p:nvPr/>
          </p:nvSpPr>
          <p:spPr bwMode="gray">
            <a:xfrm>
              <a:off x="5176" y="3504"/>
              <a:ext cx="152" cy="152"/>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algn="r" defTabSz="685800" fontAlgn="base">
                <a:spcBef>
                  <a:spcPct val="0"/>
                </a:spcBef>
                <a:spcAft>
                  <a:spcPct val="0"/>
                </a:spcAft>
                <a:defRPr/>
              </a:pPr>
              <a:endParaRPr lang="vi-VN" sz="1350">
                <a:solidFill>
                  <a:prstClr val="black"/>
                </a:solidFill>
                <a:latin typeface="Arial" charset="0"/>
                <a:cs typeface="Arial" charset="0"/>
              </a:endParaRPr>
            </a:p>
          </p:txBody>
        </p:sp>
        <p:sp>
          <p:nvSpPr>
            <p:cNvPr id="8" name="Rectangle 110"/>
            <p:cNvSpPr>
              <a:spLocks noChangeArrowheads="1"/>
            </p:cNvSpPr>
            <p:nvPr/>
          </p:nvSpPr>
          <p:spPr bwMode="gray">
            <a:xfrm>
              <a:off x="5602" y="3504"/>
              <a:ext cx="152" cy="152"/>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algn="r" defTabSz="685800" fontAlgn="base">
                <a:spcBef>
                  <a:spcPct val="0"/>
                </a:spcBef>
                <a:spcAft>
                  <a:spcPct val="0"/>
                </a:spcAft>
                <a:defRPr/>
              </a:pPr>
              <a:endParaRPr lang="vi-VN" sz="1350">
                <a:solidFill>
                  <a:prstClr val="black"/>
                </a:solidFill>
                <a:latin typeface="Arial" charset="0"/>
                <a:cs typeface="Arial" charset="0"/>
              </a:endParaRPr>
            </a:p>
          </p:txBody>
        </p:sp>
      </p:grpSp>
      <p:sp>
        <p:nvSpPr>
          <p:cNvPr id="9" name="Text Box 126"/>
          <p:cNvSpPr txBox="1">
            <a:spLocks noChangeArrowheads="1"/>
          </p:cNvSpPr>
          <p:nvPr/>
        </p:nvSpPr>
        <p:spPr bwMode="gray">
          <a:xfrm>
            <a:off x="6553200" y="4773216"/>
            <a:ext cx="2438400" cy="3000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defTabSz="685800" eaLnBrk="1" fontAlgn="base" hangingPunct="1">
              <a:spcBef>
                <a:spcPct val="0"/>
              </a:spcBef>
              <a:spcAft>
                <a:spcPct val="0"/>
              </a:spcAft>
              <a:defRPr/>
            </a:pPr>
            <a:r>
              <a:rPr lang="en-US" sz="1350" i="1">
                <a:solidFill>
                  <a:srgbClr val="000000"/>
                </a:solidFill>
              </a:rPr>
              <a:t>Company</a:t>
            </a:r>
            <a:r>
              <a:rPr lang="en-US" sz="1350" i="1">
                <a:solidFill>
                  <a:srgbClr val="000000"/>
                </a:solidFill>
                <a:latin typeface="Arial Black" pitchFamily="34" charset="0"/>
              </a:rPr>
              <a:t> LOGO</a:t>
            </a:r>
          </a:p>
        </p:txBody>
      </p:sp>
      <p:sp>
        <p:nvSpPr>
          <p:cNvPr id="10" name="Line 135"/>
          <p:cNvSpPr>
            <a:spLocks noChangeShapeType="1"/>
          </p:cNvSpPr>
          <p:nvPr/>
        </p:nvSpPr>
        <p:spPr bwMode="white">
          <a:xfrm>
            <a:off x="9525" y="4475560"/>
            <a:ext cx="641350" cy="0"/>
          </a:xfrm>
          <a:prstGeom prst="line">
            <a:avLst/>
          </a:prstGeom>
          <a:noFill/>
          <a:ln w="12700">
            <a:solidFill>
              <a:srgbClr val="FFFFFF"/>
            </a:solidFill>
            <a:round/>
            <a:headEnd/>
            <a:tailEnd/>
          </a:ln>
          <a:extLst>
            <a:ext uri="{909E8E84-426E-40DD-AFC4-6F175D3DCCD1}">
              <a14:hiddenFill xmlns:a14="http://schemas.microsoft.com/office/drawing/2010/main">
                <a:noFill/>
              </a14:hiddenFill>
            </a:ext>
          </a:extLst>
        </p:spPr>
        <p:txBody>
          <a:bodyPr/>
          <a:lstStyle/>
          <a:p>
            <a:pPr defTabSz="685800" fontAlgn="base">
              <a:spcBef>
                <a:spcPct val="0"/>
              </a:spcBef>
              <a:spcAft>
                <a:spcPct val="0"/>
              </a:spcAft>
              <a:defRPr/>
            </a:pPr>
            <a:endParaRPr lang="vi-VN" sz="1350">
              <a:solidFill>
                <a:prstClr val="black"/>
              </a:solidFill>
              <a:latin typeface="Arial" charset="0"/>
              <a:cs typeface="Arial" charset="0"/>
            </a:endParaRPr>
          </a:p>
        </p:txBody>
      </p:sp>
      <p:pic>
        <p:nvPicPr>
          <p:cNvPr id="11" name="Picture 153" descr="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086727" y="2"/>
            <a:ext cx="1057275" cy="10072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155" descr="water_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248402" y="4686300"/>
            <a:ext cx="86677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157" descr="08"/>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rot="12537459">
            <a:off x="177801" y="228600"/>
            <a:ext cx="736600" cy="419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792163" y="302419"/>
            <a:ext cx="7715250" cy="729854"/>
          </a:xfrm>
        </p:spPr>
        <p:txBody>
          <a:bodyPr/>
          <a:lstStyle/>
          <a:p>
            <a:r>
              <a:rPr lang="vi-VN"/>
              <a:t>Bấm &amp; sửa kiểu tiêu đề</a:t>
            </a:r>
            <a:endParaRPr lang="en-US"/>
          </a:p>
        </p:txBody>
      </p:sp>
      <p:sp>
        <p:nvSpPr>
          <p:cNvPr id="3" name="Table Placeholder 2"/>
          <p:cNvSpPr>
            <a:spLocks noGrp="1"/>
          </p:cNvSpPr>
          <p:nvPr>
            <p:ph type="tbl" idx="1"/>
          </p:nvPr>
        </p:nvSpPr>
        <p:spPr>
          <a:xfrm>
            <a:off x="457200" y="1200152"/>
            <a:ext cx="8229600" cy="3394472"/>
          </a:xfrm>
        </p:spPr>
        <p:txBody>
          <a:bodyPr/>
          <a:lstStyle/>
          <a:p>
            <a:pPr lvl="0"/>
            <a:r>
              <a:rPr lang="vi-VN" noProof="0"/>
              <a:t>Bấm biểu tượng để thêm bảng</a:t>
            </a:r>
            <a:endParaRPr lang="en-US" noProof="0"/>
          </a:p>
        </p:txBody>
      </p:sp>
      <p:sp>
        <p:nvSpPr>
          <p:cNvPr id="14" name="Rectangle 20"/>
          <p:cNvSpPr>
            <a:spLocks noGrp="1" noChangeArrowheads="1"/>
          </p:cNvSpPr>
          <p:nvPr>
            <p:ph type="dt" sz="half" idx="10"/>
          </p:nvPr>
        </p:nvSpPr>
        <p:spPr/>
        <p:txBody>
          <a:bodyPr/>
          <a:lstStyle>
            <a:lvl1pPr>
              <a:defRPr/>
            </a:lvl1pPr>
          </a:lstStyle>
          <a:p>
            <a:pPr defTabSz="685800">
              <a:defRPr/>
            </a:pPr>
            <a:fld id="{63D6DA13-D921-4C5A-AF36-1845DD65BEF0}" type="datetime1">
              <a:rPr lang="en-US" smtClean="0">
                <a:solidFill>
                  <a:srgbClr val="4E5B6F"/>
                </a:solidFill>
              </a:rPr>
              <a:pPr defTabSz="685800">
                <a:defRPr/>
              </a:pPr>
              <a:t>7/26/2026</a:t>
            </a:fld>
            <a:endParaRPr lang="en-US">
              <a:solidFill>
                <a:srgbClr val="4E5B6F"/>
              </a:solidFill>
            </a:endParaRPr>
          </a:p>
        </p:txBody>
      </p:sp>
      <p:sp>
        <p:nvSpPr>
          <p:cNvPr id="15" name="Rectangle 21"/>
          <p:cNvSpPr>
            <a:spLocks noGrp="1" noChangeArrowheads="1"/>
          </p:cNvSpPr>
          <p:nvPr>
            <p:ph type="ftr" sz="quarter" idx="11"/>
          </p:nvPr>
        </p:nvSpPr>
        <p:spPr>
          <a:xfrm>
            <a:off x="3124200" y="4683919"/>
            <a:ext cx="2895600" cy="357188"/>
          </a:xfrm>
          <a:prstGeom prst="rect">
            <a:avLst/>
          </a:prstGeom>
        </p:spPr>
        <p:txBody>
          <a:bodyPr/>
          <a:lstStyle>
            <a:lvl1pPr algn="r">
              <a:defRPr>
                <a:latin typeface="Arial" charset="0"/>
                <a:cs typeface="+mn-cs"/>
              </a:defRPr>
            </a:lvl1pPr>
          </a:lstStyle>
          <a:p>
            <a:pPr defTabSz="685800" fontAlgn="base">
              <a:spcBef>
                <a:spcPct val="0"/>
              </a:spcBef>
              <a:spcAft>
                <a:spcPct val="0"/>
              </a:spcAft>
              <a:defRPr/>
            </a:pPr>
            <a:r>
              <a:rPr lang="en-US" sz="1350">
                <a:solidFill>
                  <a:prstClr val="black"/>
                </a:solidFill>
              </a:rPr>
              <a:t>NHÓM 2 QTKD8.5</a:t>
            </a:r>
          </a:p>
        </p:txBody>
      </p:sp>
      <p:sp>
        <p:nvSpPr>
          <p:cNvPr id="16" name="Rectangle 22"/>
          <p:cNvSpPr>
            <a:spLocks noGrp="1" noChangeArrowheads="1"/>
          </p:cNvSpPr>
          <p:nvPr>
            <p:ph type="sldNum" sz="quarter" idx="12"/>
          </p:nvPr>
        </p:nvSpPr>
        <p:spPr/>
        <p:txBody>
          <a:bodyPr/>
          <a:lstStyle>
            <a:lvl1pPr>
              <a:defRPr/>
            </a:lvl1pPr>
          </a:lstStyle>
          <a:p>
            <a:pPr defTabSz="685800">
              <a:defRPr/>
            </a:pPr>
            <a:fld id="{EE1078A2-EE57-4433-B637-50BBE36F1737}" type="slidenum">
              <a:rPr lang="en-US" smtClean="0">
                <a:solidFill>
                  <a:srgbClr val="4E5B6F"/>
                </a:solidFill>
              </a:rPr>
              <a:pPr defTabSz="685800">
                <a:defRPr/>
              </a:pPr>
              <a:t>‹#›</a:t>
            </a:fld>
            <a:endParaRPr lang="en-US">
              <a:solidFill>
                <a:srgbClr val="4E5B6F"/>
              </a:solidFill>
            </a:endParaRPr>
          </a:p>
        </p:txBody>
      </p:sp>
    </p:spTree>
    <p:extLst>
      <p:ext uri="{BB962C8B-B14F-4D97-AF65-F5344CB8AC3E}">
        <p14:creationId xmlns:p14="http://schemas.microsoft.com/office/powerpoint/2010/main" val="15324579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up)">
                                      <p:cBhvr>
                                        <p:cTn id="7" dur="500"/>
                                        <p:tgtEl>
                                          <p:spTgt spid="11"/>
                                        </p:tgtEl>
                                      </p:cBhvr>
                                    </p:animEffect>
                                  </p:childTnLst>
                                </p:cTn>
                              </p:par>
                            </p:childTnLst>
                          </p:cTn>
                        </p:par>
                        <p:par>
                          <p:cTn id="8" fill="hold">
                            <p:stCondLst>
                              <p:cond delay="500"/>
                            </p:stCondLst>
                            <p:childTnLst>
                              <p:par>
                                <p:cTn id="9" presetID="22" presetClass="entr" presetSubtype="1" fill="hold" nodeType="afterEffect">
                                  <p:stCondLst>
                                    <p:cond delay="0"/>
                                  </p:stCondLst>
                                  <p:childTnLst>
                                    <p:set>
                                      <p:cBhvr>
                                        <p:cTn id="10" dur="1" fill="hold">
                                          <p:stCondLst>
                                            <p:cond delay="0"/>
                                          </p:stCondLst>
                                        </p:cTn>
                                        <p:tgtEl>
                                          <p:spTgt spid="13"/>
                                        </p:tgtEl>
                                        <p:attrNameLst>
                                          <p:attrName>style.visibility</p:attrName>
                                        </p:attrNameLst>
                                      </p:cBhvr>
                                      <p:to>
                                        <p:strVal val="visible"/>
                                      </p:to>
                                    </p:set>
                                    <p:animEffect transition="in" filter="wipe(up)">
                                      <p:cBhvr>
                                        <p:cTn id="11"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29867" y="273858"/>
            <a:ext cx="7886849" cy="994205"/>
          </a:xfrm>
          <a:prstGeom prst="rect">
            <a:avLst/>
          </a:prstGeom>
        </p:spPr>
        <p:txBody>
          <a:bodyPr/>
          <a:lstStyle/>
          <a:p>
            <a:r>
              <a:rPr lang="zh-CN" altLang="en-US"/>
              <a:t>单击此处编辑母版标题样式</a:t>
            </a:r>
          </a:p>
        </p:txBody>
      </p:sp>
      <p:sp>
        <p:nvSpPr>
          <p:cNvPr id="3" name="文本占位符 2"/>
          <p:cNvSpPr>
            <a:spLocks noGrp="1"/>
          </p:cNvSpPr>
          <p:nvPr>
            <p:ph type="body" idx="1"/>
          </p:nvPr>
        </p:nvSpPr>
        <p:spPr>
          <a:xfrm>
            <a:off x="890112" y="1333877"/>
            <a:ext cx="3655249" cy="617955"/>
          </a:xfrm>
          <a:prstGeom prst="rect">
            <a:avLst/>
          </a:prstGeom>
        </p:spPr>
        <p:txBody>
          <a:bodyPr lIns="55723" tIns="27863" rIns="55723" bIns="27863" anchor="ctr" anchorCtr="0"/>
          <a:lstStyle>
            <a:lvl1pPr marL="0" indent="0">
              <a:buNone/>
              <a:defRPr sz="2300"/>
            </a:lvl1pPr>
            <a:lvl2pPr marL="383482" indent="0">
              <a:buNone/>
              <a:defRPr sz="2000"/>
            </a:lvl2pPr>
            <a:lvl3pPr marL="766959" indent="0">
              <a:buNone/>
              <a:defRPr sz="1700"/>
            </a:lvl3pPr>
            <a:lvl4pPr marL="1150439" indent="0">
              <a:buNone/>
              <a:defRPr sz="1500"/>
            </a:lvl4pPr>
            <a:lvl5pPr marL="1533532" indent="0">
              <a:buNone/>
              <a:defRPr sz="1500"/>
            </a:lvl5pPr>
            <a:lvl6pPr marL="1917009" indent="0">
              <a:buNone/>
              <a:defRPr sz="1500"/>
            </a:lvl6pPr>
            <a:lvl7pPr marL="2300491" indent="0">
              <a:buNone/>
              <a:defRPr sz="1500"/>
            </a:lvl7pPr>
            <a:lvl8pPr marL="2683968" indent="0">
              <a:buNone/>
              <a:defRPr sz="1500"/>
            </a:lvl8pPr>
            <a:lvl9pPr marL="3067448" indent="0">
              <a:buNone/>
              <a:defRPr sz="1500"/>
            </a:lvl9pPr>
          </a:lstStyle>
          <a:p>
            <a:pPr lvl="0"/>
            <a:r>
              <a:rPr lang="zh-CN" altLang="en-US"/>
              <a:t>单击此处编辑母版文本样式</a:t>
            </a:r>
          </a:p>
        </p:txBody>
      </p:sp>
      <p:sp>
        <p:nvSpPr>
          <p:cNvPr id="4" name="内容占位符 3"/>
          <p:cNvSpPr>
            <a:spLocks noGrp="1"/>
          </p:cNvSpPr>
          <p:nvPr>
            <p:ph sz="half" idx="2"/>
          </p:nvPr>
        </p:nvSpPr>
        <p:spPr>
          <a:xfrm>
            <a:off x="890112" y="1999102"/>
            <a:ext cx="3655249" cy="2643302"/>
          </a:xfrm>
          <a:prstGeom prst="rect">
            <a:avLst/>
          </a:prstGeom>
        </p:spPr>
        <p:txBody>
          <a:bodyPr lIns="55723" tIns="27863" rIns="55723" bIns="27863"/>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4692796" y="1333877"/>
            <a:ext cx="3673251" cy="617955"/>
          </a:xfrm>
          <a:prstGeom prst="rect">
            <a:avLst/>
          </a:prstGeom>
        </p:spPr>
        <p:txBody>
          <a:bodyPr lIns="55723" tIns="27863" rIns="55723" bIns="27863" anchor="ctr" anchorCtr="0"/>
          <a:lstStyle>
            <a:lvl1pPr marL="0" indent="0">
              <a:buNone/>
              <a:defRPr sz="2300"/>
            </a:lvl1pPr>
            <a:lvl2pPr marL="383482" indent="0">
              <a:buNone/>
              <a:defRPr sz="2000"/>
            </a:lvl2pPr>
            <a:lvl3pPr marL="766959" indent="0">
              <a:buNone/>
              <a:defRPr sz="1700"/>
            </a:lvl3pPr>
            <a:lvl4pPr marL="1150439" indent="0">
              <a:buNone/>
              <a:defRPr sz="1500"/>
            </a:lvl4pPr>
            <a:lvl5pPr marL="1533532" indent="0">
              <a:buNone/>
              <a:defRPr sz="1500"/>
            </a:lvl5pPr>
            <a:lvl6pPr marL="1917009" indent="0">
              <a:buNone/>
              <a:defRPr sz="1500"/>
            </a:lvl6pPr>
            <a:lvl7pPr marL="2300491" indent="0">
              <a:buNone/>
              <a:defRPr sz="1500"/>
            </a:lvl7pPr>
            <a:lvl8pPr marL="2683968" indent="0">
              <a:buNone/>
              <a:defRPr sz="1500"/>
            </a:lvl8pPr>
            <a:lvl9pPr marL="3067448" indent="0">
              <a:buNone/>
              <a:defRPr sz="1500"/>
            </a:lvl9pPr>
          </a:lstStyle>
          <a:p>
            <a:pPr lvl="0"/>
            <a:r>
              <a:rPr lang="zh-CN" altLang="en-US"/>
              <a:t>单击此处编辑母版文本样式</a:t>
            </a:r>
          </a:p>
        </p:txBody>
      </p:sp>
      <p:sp>
        <p:nvSpPr>
          <p:cNvPr id="6" name="内容占位符 5"/>
          <p:cNvSpPr>
            <a:spLocks noGrp="1"/>
          </p:cNvSpPr>
          <p:nvPr>
            <p:ph sz="quarter" idx="4"/>
          </p:nvPr>
        </p:nvSpPr>
        <p:spPr>
          <a:xfrm>
            <a:off x="4692796" y="1999102"/>
            <a:ext cx="3673251" cy="2643302"/>
          </a:xfrm>
          <a:prstGeom prst="rect">
            <a:avLst/>
          </a:prstGeom>
        </p:spPr>
        <p:txBody>
          <a:bodyPr lIns="55723" tIns="27863" rIns="55723" bIns="27863"/>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Tree>
    <p:extLst>
      <p:ext uri="{BB962C8B-B14F-4D97-AF65-F5344CB8AC3E}">
        <p14:creationId xmlns:p14="http://schemas.microsoft.com/office/powerpoint/2010/main" val="3609039371"/>
      </p:ext>
    </p:extLst>
  </p:cSld>
  <p:clrMapOvr>
    <a:masterClrMapping/>
  </p:clrMapOvr>
  <p:transition advClick="0" advTm="3000">
    <p:random/>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a:xfrm>
            <a:off x="249172" y="149248"/>
            <a:ext cx="4485050" cy="620426"/>
          </a:xfrm>
          <a:prstGeom prst="rect">
            <a:avLst/>
          </a:prstGeom>
        </p:spPr>
        <p:txBody>
          <a:bodyPr/>
          <a:lstStyle/>
          <a:p>
            <a:r>
              <a:rPr lang="zh-CN" altLang="en-US"/>
              <a:t>单击此处编辑母版标题样式</a:t>
            </a:r>
          </a:p>
        </p:txBody>
      </p:sp>
    </p:spTree>
    <p:extLst>
      <p:ext uri="{BB962C8B-B14F-4D97-AF65-F5344CB8AC3E}">
        <p14:creationId xmlns:p14="http://schemas.microsoft.com/office/powerpoint/2010/main" val="2227360949"/>
      </p:ext>
    </p:extLst>
  </p:cSld>
  <p:clrMapOvr>
    <a:masterClrMapping/>
  </p:clrMapOvr>
  <p:transition advClick="0" advTm="3000">
    <p:random/>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Tree>
    <p:extLst>
      <p:ext uri="{BB962C8B-B14F-4D97-AF65-F5344CB8AC3E}">
        <p14:creationId xmlns:p14="http://schemas.microsoft.com/office/powerpoint/2010/main" val="4219079017"/>
      </p:ext>
    </p:extLst>
  </p:cSld>
  <p:clrMapOvr>
    <a:masterClrMapping/>
  </p:clrMapOvr>
  <p:transition advClick="0" advTm="3000">
    <p:random/>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29867" y="342912"/>
            <a:ext cx="2949233" cy="1200190"/>
          </a:xfrm>
          <a:prstGeom prst="rect">
            <a:avLst/>
          </a:prstGeom>
        </p:spPr>
        <p:txBody>
          <a:bodyPr anchor="b"/>
          <a:lstStyle>
            <a:lvl1pPr>
              <a:defRPr sz="2700"/>
            </a:lvl1pPr>
          </a:lstStyle>
          <a:p>
            <a:r>
              <a:rPr lang="zh-CN" altLang="en-US"/>
              <a:t>单击此处编辑母版标题样式</a:t>
            </a:r>
          </a:p>
        </p:txBody>
      </p:sp>
      <p:sp>
        <p:nvSpPr>
          <p:cNvPr id="3" name="内容占位符 2"/>
          <p:cNvSpPr>
            <a:spLocks noGrp="1"/>
          </p:cNvSpPr>
          <p:nvPr>
            <p:ph idx="1"/>
          </p:nvPr>
        </p:nvSpPr>
        <p:spPr>
          <a:xfrm>
            <a:off x="3887466" y="740597"/>
            <a:ext cx="4629238" cy="3655341"/>
          </a:xfrm>
          <a:prstGeom prst="rect">
            <a:avLst/>
          </a:prstGeom>
        </p:spPr>
        <p:txBody>
          <a:bodyPr lIns="55723" tIns="27863" rIns="55723" bIns="27863"/>
          <a:lstStyle>
            <a:lvl1pPr>
              <a:defRPr sz="2700"/>
            </a:lvl1pPr>
            <a:lvl2pPr>
              <a:defRPr sz="2300"/>
            </a:lvl2pPr>
            <a:lvl3pPr>
              <a:defRPr sz="2000"/>
            </a:lvl3pPr>
            <a:lvl4pPr>
              <a:defRPr sz="1700"/>
            </a:lvl4pPr>
            <a:lvl5pPr>
              <a:defRPr sz="1700"/>
            </a:lvl5pPr>
            <a:lvl6pPr>
              <a:defRPr sz="1700"/>
            </a:lvl6pPr>
            <a:lvl7pPr>
              <a:defRPr sz="1700"/>
            </a:lvl7pPr>
            <a:lvl8pPr>
              <a:defRPr sz="1700"/>
            </a:lvl8pPr>
            <a:lvl9pPr>
              <a:defRPr sz="17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629867" y="1543106"/>
            <a:ext cx="2949233" cy="2858787"/>
          </a:xfrm>
          <a:prstGeom prst="rect">
            <a:avLst/>
          </a:prstGeom>
        </p:spPr>
        <p:txBody>
          <a:bodyPr lIns="55723" tIns="27863" rIns="55723" bIns="27863"/>
          <a:lstStyle>
            <a:lvl1pPr marL="0" indent="0">
              <a:buNone/>
              <a:defRPr sz="1300"/>
            </a:lvl1pPr>
            <a:lvl2pPr marL="383482" indent="0">
              <a:buNone/>
              <a:defRPr sz="1200"/>
            </a:lvl2pPr>
            <a:lvl3pPr marL="766959" indent="0">
              <a:buNone/>
              <a:defRPr sz="1000"/>
            </a:lvl3pPr>
            <a:lvl4pPr marL="1150439" indent="0">
              <a:buNone/>
              <a:defRPr sz="800"/>
            </a:lvl4pPr>
            <a:lvl5pPr marL="1533532" indent="0">
              <a:buNone/>
              <a:defRPr sz="800"/>
            </a:lvl5pPr>
            <a:lvl6pPr marL="1917009" indent="0">
              <a:buNone/>
              <a:defRPr sz="800"/>
            </a:lvl6pPr>
            <a:lvl7pPr marL="2300491" indent="0">
              <a:buNone/>
              <a:defRPr sz="800"/>
            </a:lvl7pPr>
            <a:lvl8pPr marL="2683968" indent="0">
              <a:buNone/>
              <a:defRPr sz="800"/>
            </a:lvl8pPr>
            <a:lvl9pPr marL="3067448" indent="0">
              <a:buNone/>
              <a:defRPr sz="800"/>
            </a:lvl9pPr>
          </a:lstStyle>
          <a:p>
            <a:pPr lvl="0"/>
            <a:r>
              <a:rPr lang="zh-CN" altLang="en-US"/>
              <a:t>单击此处编辑母版文本样式</a:t>
            </a:r>
          </a:p>
        </p:txBody>
      </p:sp>
    </p:spTree>
    <p:extLst>
      <p:ext uri="{BB962C8B-B14F-4D97-AF65-F5344CB8AC3E}">
        <p14:creationId xmlns:p14="http://schemas.microsoft.com/office/powerpoint/2010/main" val="363554874"/>
      </p:ext>
    </p:extLst>
  </p:cSld>
  <p:clrMapOvr>
    <a:masterClrMapping/>
  </p:clrMapOvr>
  <p:transition advClick="0" advTm="3000">
    <p:random/>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629864" y="342912"/>
            <a:ext cx="3124071" cy="1200190"/>
          </a:xfrm>
          <a:prstGeom prst="rect">
            <a:avLst/>
          </a:prstGeom>
        </p:spPr>
        <p:txBody>
          <a:bodyPr anchor="b"/>
          <a:lstStyle>
            <a:lvl1pPr>
              <a:defRPr sz="2700"/>
            </a:lvl1pPr>
          </a:lstStyle>
          <a:p>
            <a:r>
              <a:rPr lang="zh-CN" altLang="en-US"/>
              <a:t>单击此处编辑母版标题样式</a:t>
            </a:r>
          </a:p>
        </p:txBody>
      </p:sp>
      <p:sp>
        <p:nvSpPr>
          <p:cNvPr id="3" name="图片占位符 2"/>
          <p:cNvSpPr>
            <a:spLocks noGrp="1"/>
          </p:cNvSpPr>
          <p:nvPr>
            <p:ph type="pic" idx="1"/>
          </p:nvPr>
        </p:nvSpPr>
        <p:spPr>
          <a:xfrm>
            <a:off x="3887466" y="342923"/>
            <a:ext cx="4629238" cy="4053023"/>
          </a:xfrm>
          <a:prstGeom prst="rect">
            <a:avLst/>
          </a:prstGeom>
        </p:spPr>
        <p:txBody>
          <a:bodyPr lIns="55723" tIns="27863" rIns="55723" bIns="27863"/>
          <a:lstStyle>
            <a:lvl1pPr marL="0" indent="0">
              <a:buNone/>
              <a:defRPr sz="2700"/>
            </a:lvl1pPr>
            <a:lvl2pPr marL="383482" indent="0">
              <a:buNone/>
              <a:defRPr sz="2300"/>
            </a:lvl2pPr>
            <a:lvl3pPr marL="766959" indent="0">
              <a:buNone/>
              <a:defRPr sz="2000"/>
            </a:lvl3pPr>
            <a:lvl4pPr marL="1150439" indent="0">
              <a:buNone/>
              <a:defRPr sz="1700"/>
            </a:lvl4pPr>
            <a:lvl5pPr marL="1533532" indent="0">
              <a:buNone/>
              <a:defRPr sz="1700"/>
            </a:lvl5pPr>
            <a:lvl6pPr marL="1917009" indent="0">
              <a:buNone/>
              <a:defRPr sz="1700"/>
            </a:lvl6pPr>
            <a:lvl7pPr marL="2300491" indent="0">
              <a:buNone/>
              <a:defRPr sz="1700"/>
            </a:lvl7pPr>
            <a:lvl8pPr marL="2683968" indent="0">
              <a:buNone/>
              <a:defRPr sz="1700"/>
            </a:lvl8pPr>
            <a:lvl9pPr marL="3067448" indent="0">
              <a:buNone/>
              <a:defRPr sz="1700"/>
            </a:lvl9pPr>
          </a:lstStyle>
          <a:p>
            <a:endParaRPr lang="zh-CN" altLang="en-US"/>
          </a:p>
        </p:txBody>
      </p:sp>
      <p:sp>
        <p:nvSpPr>
          <p:cNvPr id="4" name="文本占位符 3"/>
          <p:cNvSpPr>
            <a:spLocks noGrp="1"/>
          </p:cNvSpPr>
          <p:nvPr>
            <p:ph type="body" sz="half" idx="2"/>
          </p:nvPr>
        </p:nvSpPr>
        <p:spPr>
          <a:xfrm>
            <a:off x="629864" y="1543106"/>
            <a:ext cx="3124071" cy="2858787"/>
          </a:xfrm>
          <a:prstGeom prst="rect">
            <a:avLst/>
          </a:prstGeom>
        </p:spPr>
        <p:txBody>
          <a:bodyPr lIns="55723" tIns="27863" rIns="55723" bIns="27863"/>
          <a:lstStyle>
            <a:lvl1pPr marL="0" indent="0">
              <a:buNone/>
              <a:defRPr sz="1700"/>
            </a:lvl1pPr>
            <a:lvl2pPr marL="383482" indent="0">
              <a:buNone/>
              <a:defRPr sz="1500"/>
            </a:lvl2pPr>
            <a:lvl3pPr marL="766959" indent="0">
              <a:buNone/>
              <a:defRPr sz="1300"/>
            </a:lvl3pPr>
            <a:lvl4pPr marL="1150439" indent="0">
              <a:buNone/>
              <a:defRPr sz="1200"/>
            </a:lvl4pPr>
            <a:lvl5pPr marL="1533532" indent="0">
              <a:buNone/>
              <a:defRPr sz="1200"/>
            </a:lvl5pPr>
            <a:lvl6pPr marL="1917009" indent="0">
              <a:buNone/>
              <a:defRPr sz="1200"/>
            </a:lvl6pPr>
            <a:lvl7pPr marL="2300491" indent="0">
              <a:buNone/>
              <a:defRPr sz="1200"/>
            </a:lvl7pPr>
            <a:lvl8pPr marL="2683968" indent="0">
              <a:buNone/>
              <a:defRPr sz="1200"/>
            </a:lvl8pPr>
            <a:lvl9pPr marL="3067448" indent="0">
              <a:buNone/>
              <a:defRPr sz="1200"/>
            </a:lvl9pPr>
          </a:lstStyle>
          <a:p>
            <a:pPr lvl="0"/>
            <a:r>
              <a:rPr lang="zh-CN" altLang="en-US"/>
              <a:t>单击此处编辑母版文本样式</a:t>
            </a:r>
          </a:p>
        </p:txBody>
      </p:sp>
    </p:spTree>
    <p:extLst>
      <p:ext uri="{BB962C8B-B14F-4D97-AF65-F5344CB8AC3E}">
        <p14:creationId xmlns:p14="http://schemas.microsoft.com/office/powerpoint/2010/main" val="69994586"/>
      </p:ext>
    </p:extLst>
  </p:cSld>
  <p:clrMapOvr>
    <a:masterClrMapping/>
  </p:clrMapOvr>
  <p:transition advClick="0" advTm="3000">
    <p:random/>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theme" Target="../theme/theme2.xml"/><Relationship Id="rId1" Type="http://schemas.openxmlformats.org/officeDocument/2006/relationships/slideLayout" Target="../slideLayouts/slideLayout13.xml"/><Relationship Id="rId4" Type="http://schemas.openxmlformats.org/officeDocument/2006/relationships/image" Target="../media/image3.png"/></Relationships>
</file>

<file path=ppt/slideMasters/_rels/slideMaster3.xml.rels><?xml version="1.0" encoding="UTF-8" standalone="yes"?>
<Relationships xmlns="http://schemas.openxmlformats.org/package/2006/relationships"><Relationship Id="rId3" Type="http://schemas.openxmlformats.org/officeDocument/2006/relationships/theme" Target="../theme/theme3.xml"/><Relationship Id="rId2" Type="http://schemas.openxmlformats.org/officeDocument/2006/relationships/slideLayout" Target="../slideLayouts/slideLayout15.xml"/><Relationship Id="rId1" Type="http://schemas.openxmlformats.org/officeDocument/2006/relationships/slideLayout" Target="../slideLayouts/slideLayout14.xml"/><Relationship Id="rId5" Type="http://schemas.openxmlformats.org/officeDocument/2006/relationships/image" Target="../media/image3.png"/><Relationship Id="rId4" Type="http://schemas.openxmlformats.org/officeDocument/2006/relationships/image" Target="../media/image2.png"/></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23.xml"/><Relationship Id="rId3" Type="http://schemas.openxmlformats.org/officeDocument/2006/relationships/slideLayout" Target="../slideLayouts/slideLayout18.xml"/><Relationship Id="rId7" Type="http://schemas.openxmlformats.org/officeDocument/2006/relationships/slideLayout" Target="../slideLayouts/slideLayout22.xml"/><Relationship Id="rId12" Type="http://schemas.openxmlformats.org/officeDocument/2006/relationships/theme" Target="../theme/theme4.xml"/><Relationship Id="rId2" Type="http://schemas.openxmlformats.org/officeDocument/2006/relationships/slideLayout" Target="../slideLayouts/slideLayout17.xml"/><Relationship Id="rId1" Type="http://schemas.openxmlformats.org/officeDocument/2006/relationships/slideLayout" Target="../slideLayouts/slideLayout16.xml"/><Relationship Id="rId6" Type="http://schemas.openxmlformats.org/officeDocument/2006/relationships/slideLayout" Target="../slideLayouts/slideLayout21.xml"/><Relationship Id="rId11" Type="http://schemas.openxmlformats.org/officeDocument/2006/relationships/slideLayout" Target="../slideLayouts/slideLayout26.xml"/><Relationship Id="rId5" Type="http://schemas.openxmlformats.org/officeDocument/2006/relationships/slideLayout" Target="../slideLayouts/slideLayout20.xml"/><Relationship Id="rId10" Type="http://schemas.openxmlformats.org/officeDocument/2006/relationships/slideLayout" Target="../slideLayouts/slideLayout25.xml"/><Relationship Id="rId4" Type="http://schemas.openxmlformats.org/officeDocument/2006/relationships/slideLayout" Target="../slideLayouts/slideLayout19.xml"/><Relationship Id="rId9" Type="http://schemas.openxmlformats.org/officeDocument/2006/relationships/slideLayout" Target="../slideLayouts/slideLayout24.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34.xml"/><Relationship Id="rId13" Type="http://schemas.openxmlformats.org/officeDocument/2006/relationships/image" Target="../media/image6.jpg"/><Relationship Id="rId3" Type="http://schemas.openxmlformats.org/officeDocument/2006/relationships/slideLayout" Target="../slideLayouts/slideLayout29.xml"/><Relationship Id="rId7" Type="http://schemas.openxmlformats.org/officeDocument/2006/relationships/slideLayout" Target="../slideLayouts/slideLayout33.xml"/><Relationship Id="rId12" Type="http://schemas.openxmlformats.org/officeDocument/2006/relationships/theme" Target="../theme/theme5.xml"/><Relationship Id="rId2" Type="http://schemas.openxmlformats.org/officeDocument/2006/relationships/slideLayout" Target="../slideLayouts/slideLayout28.xml"/><Relationship Id="rId1" Type="http://schemas.openxmlformats.org/officeDocument/2006/relationships/slideLayout" Target="../slideLayouts/slideLayout27.xml"/><Relationship Id="rId6" Type="http://schemas.openxmlformats.org/officeDocument/2006/relationships/slideLayout" Target="../slideLayouts/slideLayout32.xml"/><Relationship Id="rId11" Type="http://schemas.openxmlformats.org/officeDocument/2006/relationships/slideLayout" Target="../slideLayouts/slideLayout37.xml"/><Relationship Id="rId5" Type="http://schemas.openxmlformats.org/officeDocument/2006/relationships/slideLayout" Target="../slideLayouts/slideLayout31.xml"/><Relationship Id="rId10" Type="http://schemas.openxmlformats.org/officeDocument/2006/relationships/slideLayout" Target="../slideLayouts/slideLayout36.xml"/><Relationship Id="rId4" Type="http://schemas.openxmlformats.org/officeDocument/2006/relationships/slideLayout" Target="../slideLayouts/slideLayout30.xml"/><Relationship Id="rId9" Type="http://schemas.openxmlformats.org/officeDocument/2006/relationships/slideLayout" Target="../slideLayouts/slideLayout35.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45.xml"/><Relationship Id="rId13" Type="http://schemas.openxmlformats.org/officeDocument/2006/relationships/theme" Target="../theme/theme6.xml"/><Relationship Id="rId3" Type="http://schemas.openxmlformats.org/officeDocument/2006/relationships/slideLayout" Target="../slideLayouts/slideLayout40.xml"/><Relationship Id="rId7" Type="http://schemas.openxmlformats.org/officeDocument/2006/relationships/slideLayout" Target="../slideLayouts/slideLayout44.xml"/><Relationship Id="rId12" Type="http://schemas.openxmlformats.org/officeDocument/2006/relationships/slideLayout" Target="../slideLayouts/slideLayout49.xml"/><Relationship Id="rId17" Type="http://schemas.openxmlformats.org/officeDocument/2006/relationships/image" Target="../media/image10.png"/><Relationship Id="rId2" Type="http://schemas.openxmlformats.org/officeDocument/2006/relationships/slideLayout" Target="../slideLayouts/slideLayout39.xml"/><Relationship Id="rId16" Type="http://schemas.openxmlformats.org/officeDocument/2006/relationships/image" Target="../media/image9.png"/><Relationship Id="rId1" Type="http://schemas.openxmlformats.org/officeDocument/2006/relationships/slideLayout" Target="../slideLayouts/slideLayout38.xml"/><Relationship Id="rId6" Type="http://schemas.openxmlformats.org/officeDocument/2006/relationships/slideLayout" Target="../slideLayouts/slideLayout43.xml"/><Relationship Id="rId11" Type="http://schemas.openxmlformats.org/officeDocument/2006/relationships/slideLayout" Target="../slideLayouts/slideLayout48.xml"/><Relationship Id="rId5" Type="http://schemas.openxmlformats.org/officeDocument/2006/relationships/slideLayout" Target="../slideLayouts/slideLayout42.xml"/><Relationship Id="rId15" Type="http://schemas.openxmlformats.org/officeDocument/2006/relationships/image" Target="../media/image8.png"/><Relationship Id="rId10" Type="http://schemas.openxmlformats.org/officeDocument/2006/relationships/slideLayout" Target="../slideLayouts/slideLayout47.xml"/><Relationship Id="rId4" Type="http://schemas.openxmlformats.org/officeDocument/2006/relationships/slideLayout" Target="../slideLayouts/slideLayout41.xml"/><Relationship Id="rId9" Type="http://schemas.openxmlformats.org/officeDocument/2006/relationships/slideLayout" Target="../slideLayouts/slideLayout46.xml"/><Relationship Id="rId14" Type="http://schemas.openxmlformats.org/officeDocument/2006/relationships/image" Target="../media/image7.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pic>
        <p:nvPicPr>
          <p:cNvPr id="1034" name="图片 1033" descr="PPT素材-02"/>
          <p:cNvPicPr>
            <a:picLocks noChangeAspect="1"/>
          </p:cNvPicPr>
          <p:nvPr/>
        </p:nvPicPr>
        <p:blipFill>
          <a:blip r:embed="rId14"/>
          <a:stretch>
            <a:fillRect/>
          </a:stretch>
        </p:blipFill>
        <p:spPr>
          <a:xfrm>
            <a:off x="878" y="864"/>
            <a:ext cx="9142269" cy="5141776"/>
          </a:xfrm>
          <a:prstGeom prst="rect">
            <a:avLst/>
          </a:prstGeom>
          <a:noFill/>
          <a:ln w="9525">
            <a:noFill/>
          </a:ln>
        </p:spPr>
      </p:pic>
      <p:sp>
        <p:nvSpPr>
          <p:cNvPr id="2" name="Title Placeholder 1"/>
          <p:cNvSpPr>
            <a:spLocks noGrp="1"/>
          </p:cNvSpPr>
          <p:nvPr>
            <p:ph type="title"/>
          </p:nvPr>
        </p:nvSpPr>
        <p:spPr>
          <a:xfrm>
            <a:off x="456825" y="205958"/>
            <a:ext cx="8230379" cy="857393"/>
          </a:xfrm>
          <a:prstGeom prst="rect">
            <a:avLst/>
          </a:prstGeom>
        </p:spPr>
        <p:txBody>
          <a:bodyPr vert="horz" lIns="55723" tIns="27863" rIns="55723" bIns="27863" rtlCol="0" anchor="ctr">
            <a:normAutofit/>
          </a:bodyPr>
          <a:lstStyle/>
          <a:p>
            <a:r>
              <a:rPr lang="en-US"/>
              <a:t>Click to edit Master title style</a:t>
            </a:r>
            <a:endParaRPr lang="vi-VN"/>
          </a:p>
        </p:txBody>
      </p:sp>
    </p:spTree>
    <p:extLst>
      <p:ext uri="{BB962C8B-B14F-4D97-AF65-F5344CB8AC3E}">
        <p14:creationId xmlns:p14="http://schemas.microsoft.com/office/powerpoint/2010/main" val="405312194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ransition advClick="0" advTm="3000">
    <p:random/>
  </p:transition>
  <p:hf sldNum="0" hdr="0"/>
  <p:txStyles>
    <p:titleStyle>
      <a:lvl1pPr marL="0" lvl="0" indent="0" algn="ctr" defTabSz="914393" eaLnBrk="1" fontAlgn="base" latinLnBrk="0" hangingPunct="1">
        <a:lnSpc>
          <a:spcPct val="100000"/>
        </a:lnSpc>
        <a:spcBef>
          <a:spcPct val="0"/>
        </a:spcBef>
        <a:spcAft>
          <a:spcPct val="0"/>
        </a:spcAft>
        <a:buClr>
          <a:srgbClr val="000000"/>
        </a:buClr>
        <a:buNone/>
        <a:defRPr sz="4400" b="0" i="0" u="none" kern="1200" baseline="0">
          <a:solidFill>
            <a:schemeClr val="tx2"/>
          </a:solidFill>
          <a:latin typeface="+mj-lt"/>
          <a:ea typeface="+mj-ea"/>
          <a:cs typeface="+mj-cs"/>
        </a:defRPr>
      </a:lvl1pPr>
    </p:titleStyle>
    <p:bodyStyle>
      <a:lvl1pPr marL="342461" lvl="0" indent="-342461" algn="l" defTabSz="914393" eaLnBrk="1" fontAlgn="base" latinLnBrk="0" hangingPunct="1">
        <a:lnSpc>
          <a:spcPct val="100000"/>
        </a:lnSpc>
        <a:spcBef>
          <a:spcPct val="20000"/>
        </a:spcBef>
        <a:spcAft>
          <a:spcPct val="0"/>
        </a:spcAft>
        <a:buChar char="•"/>
        <a:defRPr sz="3200" b="0" i="0" u="none" kern="1200" baseline="0">
          <a:solidFill>
            <a:schemeClr val="tx1"/>
          </a:solidFill>
          <a:latin typeface="+mn-lt"/>
          <a:ea typeface="+mn-ea"/>
          <a:cs typeface="+mn-cs"/>
        </a:defRPr>
      </a:lvl1pPr>
      <a:lvl2pPr marL="742970" lvl="1" indent="-286353" algn="l" defTabSz="914393" eaLnBrk="1" fontAlgn="base" latinLnBrk="0" hangingPunct="1">
        <a:lnSpc>
          <a:spcPct val="100000"/>
        </a:lnSpc>
        <a:spcBef>
          <a:spcPct val="20000"/>
        </a:spcBef>
        <a:spcAft>
          <a:spcPct val="0"/>
        </a:spcAft>
        <a:buChar char="–"/>
        <a:defRPr sz="2800" b="0" i="0" u="none" kern="1200" baseline="0">
          <a:solidFill>
            <a:schemeClr val="tx1"/>
          </a:solidFill>
          <a:latin typeface="+mn-lt"/>
          <a:ea typeface="+mn-ea"/>
          <a:cs typeface="+mn-cs"/>
        </a:defRPr>
      </a:lvl2pPr>
      <a:lvl3pPr marL="1142701" lvl="2" indent="-228308" algn="l" defTabSz="914393" eaLnBrk="1" fontAlgn="base" latinLnBrk="0" hangingPunct="1">
        <a:lnSpc>
          <a:spcPct val="100000"/>
        </a:lnSpc>
        <a:spcBef>
          <a:spcPct val="20000"/>
        </a:spcBef>
        <a:spcAft>
          <a:spcPct val="0"/>
        </a:spcAft>
        <a:buChar char="•"/>
        <a:defRPr sz="2400" b="0" i="0" u="none" kern="1200" baseline="0">
          <a:solidFill>
            <a:schemeClr val="tx1"/>
          </a:solidFill>
          <a:latin typeface="+mn-lt"/>
          <a:ea typeface="+mn-ea"/>
          <a:cs typeface="+mn-cs"/>
        </a:defRPr>
      </a:lvl3pPr>
      <a:lvl4pPr marL="1600087" lvl="3" indent="-229080" algn="l" defTabSz="914393"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4pPr>
      <a:lvl5pPr marL="2056705" lvl="4" indent="-228308" algn="l" defTabSz="914393"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5pPr>
      <a:lvl6pPr marL="1532371" lvl="5" indent="-139309" algn="l" defTabSz="914393"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6pPr>
      <a:lvl7pPr marL="1810983" lvl="6" indent="-139309" algn="l" defTabSz="914393"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7pPr>
      <a:lvl8pPr marL="2089596" lvl="7" indent="-139309" algn="l" defTabSz="914393"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8pPr>
      <a:lvl9pPr marL="2368208" lvl="8" indent="-139309" algn="l" defTabSz="914393"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9pPr>
    </p:bodyStyle>
    <p:otherStyle>
      <a:lvl1pPr marL="0" lvl="0" indent="0" algn="l" defTabSz="557225" eaLnBrk="1" fontAlgn="base" latinLnBrk="0" hangingPunct="1">
        <a:lnSpc>
          <a:spcPct val="100000"/>
        </a:lnSpc>
        <a:spcBef>
          <a:spcPct val="0"/>
        </a:spcBef>
        <a:spcAft>
          <a:spcPct val="0"/>
        </a:spcAft>
        <a:buNone/>
        <a:defRPr sz="1100" b="0" i="0" u="none" kern="1200" baseline="0">
          <a:solidFill>
            <a:schemeClr val="tx1"/>
          </a:solidFill>
          <a:latin typeface="+mn-lt"/>
          <a:ea typeface="+mn-ea"/>
          <a:cs typeface="+mn-cs"/>
        </a:defRPr>
      </a:lvl1pPr>
      <a:lvl2pPr marL="278612" lvl="1" indent="0" algn="l" defTabSz="557225" eaLnBrk="1" fontAlgn="base" latinLnBrk="0" hangingPunct="1">
        <a:lnSpc>
          <a:spcPct val="100000"/>
        </a:lnSpc>
        <a:spcBef>
          <a:spcPct val="0"/>
        </a:spcBef>
        <a:spcAft>
          <a:spcPct val="0"/>
        </a:spcAft>
        <a:buNone/>
        <a:defRPr sz="1800" b="0" i="0" u="none" kern="1200" baseline="0">
          <a:solidFill>
            <a:schemeClr val="tx1"/>
          </a:solidFill>
          <a:latin typeface="+mn-lt"/>
          <a:ea typeface="+mn-ea"/>
          <a:cs typeface="+mn-cs"/>
        </a:defRPr>
      </a:lvl2pPr>
      <a:lvl3pPr marL="557225" lvl="2" indent="0" algn="l" defTabSz="557225" eaLnBrk="1" fontAlgn="base" latinLnBrk="0" hangingPunct="1">
        <a:lnSpc>
          <a:spcPct val="100000"/>
        </a:lnSpc>
        <a:spcBef>
          <a:spcPct val="0"/>
        </a:spcBef>
        <a:spcAft>
          <a:spcPct val="0"/>
        </a:spcAft>
        <a:buNone/>
        <a:defRPr sz="1800" b="0" i="0" u="none" kern="1200" baseline="0">
          <a:solidFill>
            <a:schemeClr val="tx1"/>
          </a:solidFill>
          <a:latin typeface="+mn-lt"/>
          <a:ea typeface="+mn-ea"/>
          <a:cs typeface="+mn-cs"/>
        </a:defRPr>
      </a:lvl3pPr>
      <a:lvl4pPr marL="835837" lvl="3" indent="0" algn="l" defTabSz="557225" eaLnBrk="1" fontAlgn="base" latinLnBrk="0" hangingPunct="1">
        <a:lnSpc>
          <a:spcPct val="100000"/>
        </a:lnSpc>
        <a:spcBef>
          <a:spcPct val="0"/>
        </a:spcBef>
        <a:spcAft>
          <a:spcPct val="0"/>
        </a:spcAft>
        <a:buNone/>
        <a:defRPr sz="1800" b="0" i="0" u="none" kern="1200" baseline="0">
          <a:solidFill>
            <a:schemeClr val="tx1"/>
          </a:solidFill>
          <a:latin typeface="+mn-lt"/>
          <a:ea typeface="+mn-ea"/>
          <a:cs typeface="+mn-cs"/>
        </a:defRPr>
      </a:lvl4pPr>
      <a:lvl5pPr marL="1114454" lvl="4" indent="0" algn="l" defTabSz="557225" eaLnBrk="1" fontAlgn="base" latinLnBrk="0" hangingPunct="1">
        <a:lnSpc>
          <a:spcPct val="100000"/>
        </a:lnSpc>
        <a:spcBef>
          <a:spcPct val="0"/>
        </a:spcBef>
        <a:spcAft>
          <a:spcPct val="0"/>
        </a:spcAft>
        <a:buNone/>
        <a:defRPr sz="1800" b="0" i="0" u="none" kern="1200" baseline="0">
          <a:solidFill>
            <a:schemeClr val="tx1"/>
          </a:solidFill>
          <a:latin typeface="+mn-lt"/>
          <a:ea typeface="+mn-ea"/>
          <a:cs typeface="+mn-cs"/>
        </a:defRPr>
      </a:lvl5pPr>
      <a:lvl6pPr marL="1393065" lvl="5" indent="0" algn="l" defTabSz="557225" eaLnBrk="1" fontAlgn="base" latinLnBrk="0" hangingPunct="1">
        <a:lnSpc>
          <a:spcPct val="100000"/>
        </a:lnSpc>
        <a:spcBef>
          <a:spcPct val="0"/>
        </a:spcBef>
        <a:spcAft>
          <a:spcPct val="0"/>
        </a:spcAft>
        <a:buNone/>
        <a:defRPr sz="1800" b="0" i="0" u="none" kern="1200" baseline="0">
          <a:solidFill>
            <a:schemeClr val="tx1"/>
          </a:solidFill>
          <a:latin typeface="+mn-lt"/>
          <a:ea typeface="+mn-ea"/>
          <a:cs typeface="+mn-cs"/>
        </a:defRPr>
      </a:lvl6pPr>
      <a:lvl7pPr marL="1671674" lvl="6" indent="0" algn="l" defTabSz="557225" eaLnBrk="1" fontAlgn="base" latinLnBrk="0" hangingPunct="1">
        <a:lnSpc>
          <a:spcPct val="100000"/>
        </a:lnSpc>
        <a:spcBef>
          <a:spcPct val="0"/>
        </a:spcBef>
        <a:spcAft>
          <a:spcPct val="0"/>
        </a:spcAft>
        <a:buNone/>
        <a:defRPr sz="1800" b="0" i="0" u="none" kern="1200" baseline="0">
          <a:solidFill>
            <a:schemeClr val="tx1"/>
          </a:solidFill>
          <a:latin typeface="+mn-lt"/>
          <a:ea typeface="+mn-ea"/>
          <a:cs typeface="+mn-cs"/>
        </a:defRPr>
      </a:lvl7pPr>
      <a:lvl8pPr marL="1950293" lvl="7" indent="0" algn="l" defTabSz="557225" eaLnBrk="1" fontAlgn="base" latinLnBrk="0" hangingPunct="1">
        <a:lnSpc>
          <a:spcPct val="100000"/>
        </a:lnSpc>
        <a:spcBef>
          <a:spcPct val="0"/>
        </a:spcBef>
        <a:spcAft>
          <a:spcPct val="0"/>
        </a:spcAft>
        <a:buNone/>
        <a:defRPr sz="1800" b="0" i="0" u="none" kern="1200" baseline="0">
          <a:solidFill>
            <a:schemeClr val="tx1"/>
          </a:solidFill>
          <a:latin typeface="+mn-lt"/>
          <a:ea typeface="+mn-ea"/>
          <a:cs typeface="+mn-cs"/>
        </a:defRPr>
      </a:lvl8pPr>
      <a:lvl9pPr marL="2228901" lvl="8" indent="0" algn="l" defTabSz="557225" eaLnBrk="1" fontAlgn="base" latinLnBrk="0" hangingPunct="1">
        <a:lnSpc>
          <a:spcPct val="100000"/>
        </a:lnSpc>
        <a:spcBef>
          <a:spcPct val="0"/>
        </a:spcBef>
        <a:spcAft>
          <a:spcPct val="0"/>
        </a:spcAft>
        <a:buNone/>
        <a:defRPr sz="1800" b="0" i="0" u="none" kern="1200" baseline="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DFCE5"/>
        </a:solidFill>
        <a:effectLst/>
      </p:bgPr>
    </p:bg>
    <p:spTree>
      <p:nvGrpSpPr>
        <p:cNvPr id="1" name=""/>
        <p:cNvGrpSpPr/>
        <p:nvPr/>
      </p:nvGrpSpPr>
      <p:grpSpPr>
        <a:xfrm>
          <a:off x="0" y="0"/>
          <a:ext cx="0" cy="0"/>
          <a:chOff x="0" y="0"/>
          <a:chExt cx="0" cy="0"/>
        </a:xfrm>
      </p:grpSpPr>
      <p:grpSp>
        <p:nvGrpSpPr>
          <p:cNvPr id="3" name="组合 2">
            <a:extLst>
              <a:ext uri="{FF2B5EF4-FFF2-40B4-BE49-F238E27FC236}">
                <a16:creationId xmlns:a16="http://schemas.microsoft.com/office/drawing/2014/main" id="{76CC0776-1B66-406B-B7E4-67CA9E2AA822}"/>
              </a:ext>
            </a:extLst>
          </p:cNvPr>
          <p:cNvGrpSpPr/>
          <p:nvPr/>
        </p:nvGrpSpPr>
        <p:grpSpPr>
          <a:xfrm>
            <a:off x="145376" y="4582432"/>
            <a:ext cx="8853275" cy="587844"/>
            <a:chOff x="-223793" y="6027003"/>
            <a:chExt cx="12515307" cy="830998"/>
          </a:xfrm>
        </p:grpSpPr>
        <p:pic>
          <p:nvPicPr>
            <p:cNvPr id="4" name="图片 3">
              <a:extLst>
                <a:ext uri="{FF2B5EF4-FFF2-40B4-BE49-F238E27FC236}">
                  <a16:creationId xmlns:a16="http://schemas.microsoft.com/office/drawing/2014/main" id="{C1BBE21A-83D4-4EEF-B0BC-8DD0EF5C2B15}"/>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8339918" y="6161352"/>
              <a:ext cx="1778001" cy="683759"/>
            </a:xfrm>
            <a:prstGeom prst="rect">
              <a:avLst/>
            </a:prstGeom>
          </p:spPr>
        </p:pic>
        <p:pic>
          <p:nvPicPr>
            <p:cNvPr id="5" name="图片 4">
              <a:extLst>
                <a:ext uri="{FF2B5EF4-FFF2-40B4-BE49-F238E27FC236}">
                  <a16:creationId xmlns:a16="http://schemas.microsoft.com/office/drawing/2014/main" id="{31EFE41B-2600-41C4-9558-9B384D073198}"/>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1523943" y="6145230"/>
              <a:ext cx="1778001" cy="683759"/>
            </a:xfrm>
            <a:prstGeom prst="rect">
              <a:avLst/>
            </a:prstGeom>
          </p:spPr>
        </p:pic>
        <p:pic>
          <p:nvPicPr>
            <p:cNvPr id="6" name="图片 5">
              <a:extLst>
                <a:ext uri="{FF2B5EF4-FFF2-40B4-BE49-F238E27FC236}">
                  <a16:creationId xmlns:a16="http://schemas.microsoft.com/office/drawing/2014/main" id="{19E1E513-A1EA-47BD-A8F3-012BA60341B1}"/>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223793" y="6159753"/>
              <a:ext cx="1778001" cy="683759"/>
            </a:xfrm>
            <a:prstGeom prst="rect">
              <a:avLst/>
            </a:prstGeom>
          </p:spPr>
        </p:pic>
        <p:pic>
          <p:nvPicPr>
            <p:cNvPr id="8" name="图片 7">
              <a:extLst>
                <a:ext uri="{FF2B5EF4-FFF2-40B4-BE49-F238E27FC236}">
                  <a16:creationId xmlns:a16="http://schemas.microsoft.com/office/drawing/2014/main" id="{3972DFF3-B398-4EA3-AD05-88EAF22D1A78}"/>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10407387" y="6133429"/>
              <a:ext cx="1884127" cy="724572"/>
            </a:xfrm>
            <a:prstGeom prst="rect">
              <a:avLst/>
            </a:prstGeom>
          </p:spPr>
        </p:pic>
        <p:pic>
          <p:nvPicPr>
            <p:cNvPr id="9" name="图片 8">
              <a:extLst>
                <a:ext uri="{FF2B5EF4-FFF2-40B4-BE49-F238E27FC236}">
                  <a16:creationId xmlns:a16="http://schemas.microsoft.com/office/drawing/2014/main" id="{0E940E4C-5599-45D4-AFA6-32053DD73439}"/>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3290134" y="6353420"/>
              <a:ext cx="1278560" cy="491691"/>
            </a:xfrm>
            <a:prstGeom prst="rect">
              <a:avLst/>
            </a:prstGeom>
          </p:spPr>
        </p:pic>
        <p:pic>
          <p:nvPicPr>
            <p:cNvPr id="10" name="图片 9">
              <a:extLst>
                <a:ext uri="{FF2B5EF4-FFF2-40B4-BE49-F238E27FC236}">
                  <a16:creationId xmlns:a16="http://schemas.microsoft.com/office/drawing/2014/main" id="{C32158D1-B33B-4CA0-91AC-85BAEC04DCB6}"/>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4589781" y="6027003"/>
              <a:ext cx="2160868" cy="830997"/>
            </a:xfrm>
            <a:prstGeom prst="rect">
              <a:avLst/>
            </a:prstGeom>
          </p:spPr>
        </p:pic>
        <p:pic>
          <p:nvPicPr>
            <p:cNvPr id="11" name="图片 10">
              <a:extLst>
                <a:ext uri="{FF2B5EF4-FFF2-40B4-BE49-F238E27FC236}">
                  <a16:creationId xmlns:a16="http://schemas.microsoft.com/office/drawing/2014/main" id="{87668501-487A-4B99-B7D5-6C1596A56A18}"/>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6845235" y="6304742"/>
              <a:ext cx="1326871" cy="510270"/>
            </a:xfrm>
            <a:prstGeom prst="rect">
              <a:avLst/>
            </a:prstGeom>
          </p:spPr>
        </p:pic>
      </p:grpSp>
      <p:pic>
        <p:nvPicPr>
          <p:cNvPr id="12" name="图片 11">
            <a:extLst>
              <a:ext uri="{FF2B5EF4-FFF2-40B4-BE49-F238E27FC236}">
                <a16:creationId xmlns:a16="http://schemas.microsoft.com/office/drawing/2014/main" id="{56D86B63-057B-4CCC-A8FA-3EFFD70142E3}"/>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7665817" y="291065"/>
            <a:ext cx="1174514" cy="831129"/>
          </a:xfrm>
          <a:prstGeom prst="rect">
            <a:avLst/>
          </a:prstGeom>
        </p:spPr>
      </p:pic>
      <p:pic>
        <p:nvPicPr>
          <p:cNvPr id="13" name="图片 12">
            <a:extLst>
              <a:ext uri="{FF2B5EF4-FFF2-40B4-BE49-F238E27FC236}">
                <a16:creationId xmlns:a16="http://schemas.microsoft.com/office/drawing/2014/main" id="{B31E11A9-6D9A-4CB4-A02E-687AD67B1EF5}"/>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6588124" y="462379"/>
            <a:ext cx="485132" cy="343297"/>
          </a:xfrm>
          <a:prstGeom prst="rect">
            <a:avLst/>
          </a:prstGeom>
        </p:spPr>
      </p:pic>
      <p:pic>
        <p:nvPicPr>
          <p:cNvPr id="14" name="图片 13">
            <a:extLst>
              <a:ext uri="{FF2B5EF4-FFF2-40B4-BE49-F238E27FC236}">
                <a16:creationId xmlns:a16="http://schemas.microsoft.com/office/drawing/2014/main" id="{A634CC6B-77B6-404A-B2EF-B4D369515919}"/>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303686" y="300563"/>
            <a:ext cx="839285" cy="593909"/>
          </a:xfrm>
          <a:prstGeom prst="rect">
            <a:avLst/>
          </a:prstGeom>
        </p:spPr>
      </p:pic>
      <p:sp>
        <p:nvSpPr>
          <p:cNvPr id="15" name="文本框 14">
            <a:extLst>
              <a:ext uri="{FF2B5EF4-FFF2-40B4-BE49-F238E27FC236}">
                <a16:creationId xmlns:a16="http://schemas.microsoft.com/office/drawing/2014/main" id="{2C58D374-77D5-4D84-A83D-0A42E0B12966}"/>
              </a:ext>
            </a:extLst>
          </p:cNvPr>
          <p:cNvSpPr txBox="1"/>
          <p:nvPr/>
        </p:nvSpPr>
        <p:spPr>
          <a:xfrm>
            <a:off x="1333501" y="455889"/>
            <a:ext cx="1951892" cy="346241"/>
          </a:xfrm>
          <a:prstGeom prst="rect">
            <a:avLst/>
          </a:prstGeom>
          <a:noFill/>
        </p:spPr>
        <p:txBody>
          <a:bodyPr vert="horz" wrap="square" lIns="68568" tIns="34286" rIns="68568" bIns="34286" rtlCol="0">
            <a:spAutoFit/>
          </a:bodyPr>
          <a:lstStyle/>
          <a:p>
            <a:pPr defTabSz="342839"/>
            <a:r>
              <a:rPr lang="en-US" altLang="zh-CN" b="1" dirty="0">
                <a:ln w="12700">
                  <a:noFill/>
                </a:ln>
                <a:solidFill>
                  <a:srgbClr val="444242"/>
                </a:solidFill>
                <a:latin typeface="微软雅黑" panose="020B0503020204020204" pitchFamily="34" charset="-122"/>
                <a:ea typeface="微软雅黑" panose="020B0503020204020204" pitchFamily="34" charset="-122"/>
              </a:rPr>
              <a:t>ADD TITLE</a:t>
            </a:r>
            <a:endParaRPr lang="zh-CN" altLang="en-US" b="1" dirty="0">
              <a:ln w="12700">
                <a:noFill/>
              </a:ln>
              <a:solidFill>
                <a:srgbClr val="444242"/>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3980125781"/>
      </p:ext>
    </p:extLst>
  </p:cSld>
  <p:clrMap bg1="lt1" tx1="dk1" bg2="lt2" tx2="dk2" accent1="accent1" accent2="accent2" accent3="accent3" accent4="accent4" accent5="accent5" accent6="accent6" hlink="hlink" folHlink="folHlink"/>
  <p:sldLayoutIdLst>
    <p:sldLayoutId id="2147483686" r:id="rId1"/>
  </p:sldLayoutIdLst>
  <mc:AlternateContent xmlns:mc="http://schemas.openxmlformats.org/markup-compatibility/2006" xmlns:p14="http://schemas.microsoft.com/office/powerpoint/2010/main">
    <mc:Choice Requires="p14">
      <p:transition spd="slow" p14:dur="2500" advClick="0" advTm="3000">
        <p:fade/>
      </p:transition>
    </mc:Choice>
    <mc:Fallback xmlns="">
      <p:transition spd="slow" advClick="0" advTm="3000">
        <p:fade/>
      </p:transition>
    </mc:Fallback>
  </mc:AlternateContent>
  <p:txStyles>
    <p:titleStyle>
      <a:lvl1pPr algn="l" defTabSz="685676"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21" indent="-171421" algn="l" defTabSz="685676"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259" indent="-171421" algn="l" defTabSz="685676"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095" indent="-171421" algn="l" defTabSz="685676"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199931" indent="-171421" algn="l" defTabSz="685676"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4pPr>
      <a:lvl5pPr marL="1542770" indent="-171421" algn="l" defTabSz="685676"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5pPr>
      <a:lvl6pPr marL="1885606" indent="-171421" algn="l" defTabSz="685676"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6pPr>
      <a:lvl7pPr marL="2228445" indent="-171421" algn="l" defTabSz="685676"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7pPr>
      <a:lvl8pPr marL="2571282" indent="-171421" algn="l" defTabSz="685676"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8pPr>
      <a:lvl9pPr marL="2914121" indent="-171421" algn="l" defTabSz="685676"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685676" rtl="0" eaLnBrk="1" latinLnBrk="0" hangingPunct="1">
        <a:defRPr sz="1400" kern="1200">
          <a:solidFill>
            <a:schemeClr val="tx1"/>
          </a:solidFill>
          <a:latin typeface="+mn-lt"/>
          <a:ea typeface="+mn-ea"/>
          <a:cs typeface="+mn-cs"/>
        </a:defRPr>
      </a:lvl1pPr>
      <a:lvl2pPr marL="342839" algn="l" defTabSz="685676" rtl="0" eaLnBrk="1" latinLnBrk="0" hangingPunct="1">
        <a:defRPr sz="1400" kern="1200">
          <a:solidFill>
            <a:schemeClr val="tx1"/>
          </a:solidFill>
          <a:latin typeface="+mn-lt"/>
          <a:ea typeface="+mn-ea"/>
          <a:cs typeface="+mn-cs"/>
        </a:defRPr>
      </a:lvl2pPr>
      <a:lvl3pPr marL="685676" algn="l" defTabSz="685676" rtl="0" eaLnBrk="1" latinLnBrk="0" hangingPunct="1">
        <a:defRPr sz="1400" kern="1200">
          <a:solidFill>
            <a:schemeClr val="tx1"/>
          </a:solidFill>
          <a:latin typeface="+mn-lt"/>
          <a:ea typeface="+mn-ea"/>
          <a:cs typeface="+mn-cs"/>
        </a:defRPr>
      </a:lvl3pPr>
      <a:lvl4pPr marL="1028514" algn="l" defTabSz="685676" rtl="0" eaLnBrk="1" latinLnBrk="0" hangingPunct="1">
        <a:defRPr sz="1400" kern="1200">
          <a:solidFill>
            <a:schemeClr val="tx1"/>
          </a:solidFill>
          <a:latin typeface="+mn-lt"/>
          <a:ea typeface="+mn-ea"/>
          <a:cs typeface="+mn-cs"/>
        </a:defRPr>
      </a:lvl4pPr>
      <a:lvl5pPr marL="1371351" algn="l" defTabSz="685676" rtl="0" eaLnBrk="1" latinLnBrk="0" hangingPunct="1">
        <a:defRPr sz="1400" kern="1200">
          <a:solidFill>
            <a:schemeClr val="tx1"/>
          </a:solidFill>
          <a:latin typeface="+mn-lt"/>
          <a:ea typeface="+mn-ea"/>
          <a:cs typeface="+mn-cs"/>
        </a:defRPr>
      </a:lvl5pPr>
      <a:lvl6pPr marL="1714190" algn="l" defTabSz="685676" rtl="0" eaLnBrk="1" latinLnBrk="0" hangingPunct="1">
        <a:defRPr sz="1400" kern="1200">
          <a:solidFill>
            <a:schemeClr val="tx1"/>
          </a:solidFill>
          <a:latin typeface="+mn-lt"/>
          <a:ea typeface="+mn-ea"/>
          <a:cs typeface="+mn-cs"/>
        </a:defRPr>
      </a:lvl6pPr>
      <a:lvl7pPr marL="2057026" algn="l" defTabSz="685676" rtl="0" eaLnBrk="1" latinLnBrk="0" hangingPunct="1">
        <a:defRPr sz="1400" kern="1200">
          <a:solidFill>
            <a:schemeClr val="tx1"/>
          </a:solidFill>
          <a:latin typeface="+mn-lt"/>
          <a:ea typeface="+mn-ea"/>
          <a:cs typeface="+mn-cs"/>
        </a:defRPr>
      </a:lvl7pPr>
      <a:lvl8pPr marL="2399862" algn="l" defTabSz="685676" rtl="0" eaLnBrk="1" latinLnBrk="0" hangingPunct="1">
        <a:defRPr sz="1400" kern="1200">
          <a:solidFill>
            <a:schemeClr val="tx1"/>
          </a:solidFill>
          <a:latin typeface="+mn-lt"/>
          <a:ea typeface="+mn-ea"/>
          <a:cs typeface="+mn-cs"/>
        </a:defRPr>
      </a:lvl8pPr>
      <a:lvl9pPr marL="2742701" algn="l" defTabSz="685676" rtl="0" eaLnBrk="1" latinLnBrk="0" hangingPunct="1">
        <a:defRPr sz="14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rgbClr val="FDFCE5"/>
        </a:solidFill>
        <a:effectLst/>
      </p:bgPr>
    </p:bg>
    <p:spTree>
      <p:nvGrpSpPr>
        <p:cNvPr id="1" name=""/>
        <p:cNvGrpSpPr/>
        <p:nvPr/>
      </p:nvGrpSpPr>
      <p:grpSpPr>
        <a:xfrm>
          <a:off x="0" y="0"/>
          <a:ext cx="0" cy="0"/>
          <a:chOff x="0" y="0"/>
          <a:chExt cx="0" cy="0"/>
        </a:xfrm>
      </p:grpSpPr>
      <p:grpSp>
        <p:nvGrpSpPr>
          <p:cNvPr id="3" name="组合 2">
            <a:extLst>
              <a:ext uri="{FF2B5EF4-FFF2-40B4-BE49-F238E27FC236}">
                <a16:creationId xmlns:a16="http://schemas.microsoft.com/office/drawing/2014/main" id="{76CC0776-1B66-406B-B7E4-67CA9E2AA822}"/>
              </a:ext>
            </a:extLst>
          </p:cNvPr>
          <p:cNvGrpSpPr/>
          <p:nvPr/>
        </p:nvGrpSpPr>
        <p:grpSpPr>
          <a:xfrm>
            <a:off x="145375" y="4582432"/>
            <a:ext cx="8853275" cy="587844"/>
            <a:chOff x="-223793" y="6027003"/>
            <a:chExt cx="12515307" cy="830998"/>
          </a:xfrm>
        </p:grpSpPr>
        <p:pic>
          <p:nvPicPr>
            <p:cNvPr id="4" name="图片 3">
              <a:extLst>
                <a:ext uri="{FF2B5EF4-FFF2-40B4-BE49-F238E27FC236}">
                  <a16:creationId xmlns:a16="http://schemas.microsoft.com/office/drawing/2014/main" id="{C1BBE21A-83D4-4EEF-B0BC-8DD0EF5C2B15}"/>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8339918" y="6161352"/>
              <a:ext cx="1778001" cy="683759"/>
            </a:xfrm>
            <a:prstGeom prst="rect">
              <a:avLst/>
            </a:prstGeom>
          </p:spPr>
        </p:pic>
        <p:pic>
          <p:nvPicPr>
            <p:cNvPr id="5" name="图片 4">
              <a:extLst>
                <a:ext uri="{FF2B5EF4-FFF2-40B4-BE49-F238E27FC236}">
                  <a16:creationId xmlns:a16="http://schemas.microsoft.com/office/drawing/2014/main" id="{31EFE41B-2600-41C4-9558-9B384D073198}"/>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1523943" y="6145230"/>
              <a:ext cx="1778001" cy="683759"/>
            </a:xfrm>
            <a:prstGeom prst="rect">
              <a:avLst/>
            </a:prstGeom>
          </p:spPr>
        </p:pic>
        <p:pic>
          <p:nvPicPr>
            <p:cNvPr id="6" name="图片 5">
              <a:extLst>
                <a:ext uri="{FF2B5EF4-FFF2-40B4-BE49-F238E27FC236}">
                  <a16:creationId xmlns:a16="http://schemas.microsoft.com/office/drawing/2014/main" id="{19E1E513-A1EA-47BD-A8F3-012BA60341B1}"/>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223793" y="6159753"/>
              <a:ext cx="1778001" cy="683759"/>
            </a:xfrm>
            <a:prstGeom prst="rect">
              <a:avLst/>
            </a:prstGeom>
          </p:spPr>
        </p:pic>
        <p:pic>
          <p:nvPicPr>
            <p:cNvPr id="8" name="图片 7">
              <a:extLst>
                <a:ext uri="{FF2B5EF4-FFF2-40B4-BE49-F238E27FC236}">
                  <a16:creationId xmlns:a16="http://schemas.microsoft.com/office/drawing/2014/main" id="{3972DFF3-B398-4EA3-AD05-88EAF22D1A78}"/>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10407387" y="6133429"/>
              <a:ext cx="1884127" cy="724572"/>
            </a:xfrm>
            <a:prstGeom prst="rect">
              <a:avLst/>
            </a:prstGeom>
          </p:spPr>
        </p:pic>
        <p:pic>
          <p:nvPicPr>
            <p:cNvPr id="9" name="图片 8">
              <a:extLst>
                <a:ext uri="{FF2B5EF4-FFF2-40B4-BE49-F238E27FC236}">
                  <a16:creationId xmlns:a16="http://schemas.microsoft.com/office/drawing/2014/main" id="{0E940E4C-5599-45D4-AFA6-32053DD73439}"/>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3290134" y="6353420"/>
              <a:ext cx="1278560" cy="491691"/>
            </a:xfrm>
            <a:prstGeom prst="rect">
              <a:avLst/>
            </a:prstGeom>
          </p:spPr>
        </p:pic>
        <p:pic>
          <p:nvPicPr>
            <p:cNvPr id="10" name="图片 9">
              <a:extLst>
                <a:ext uri="{FF2B5EF4-FFF2-40B4-BE49-F238E27FC236}">
                  <a16:creationId xmlns:a16="http://schemas.microsoft.com/office/drawing/2014/main" id="{C32158D1-B33B-4CA0-91AC-85BAEC04DCB6}"/>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4589781" y="6027003"/>
              <a:ext cx="2160868" cy="830997"/>
            </a:xfrm>
            <a:prstGeom prst="rect">
              <a:avLst/>
            </a:prstGeom>
          </p:spPr>
        </p:pic>
        <p:pic>
          <p:nvPicPr>
            <p:cNvPr id="11" name="图片 10">
              <a:extLst>
                <a:ext uri="{FF2B5EF4-FFF2-40B4-BE49-F238E27FC236}">
                  <a16:creationId xmlns:a16="http://schemas.microsoft.com/office/drawing/2014/main" id="{87668501-487A-4B99-B7D5-6C1596A56A18}"/>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6845235" y="6304742"/>
              <a:ext cx="1326871" cy="510270"/>
            </a:xfrm>
            <a:prstGeom prst="rect">
              <a:avLst/>
            </a:prstGeom>
          </p:spPr>
        </p:pic>
      </p:grpSp>
      <p:pic>
        <p:nvPicPr>
          <p:cNvPr id="12" name="图片 11">
            <a:extLst>
              <a:ext uri="{FF2B5EF4-FFF2-40B4-BE49-F238E27FC236}">
                <a16:creationId xmlns:a16="http://schemas.microsoft.com/office/drawing/2014/main" id="{56D86B63-057B-4CCC-A8FA-3EFFD70142E3}"/>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7665817" y="291065"/>
            <a:ext cx="1174514" cy="831129"/>
          </a:xfrm>
          <a:prstGeom prst="rect">
            <a:avLst/>
          </a:prstGeom>
        </p:spPr>
      </p:pic>
      <p:pic>
        <p:nvPicPr>
          <p:cNvPr id="13" name="图片 12">
            <a:extLst>
              <a:ext uri="{FF2B5EF4-FFF2-40B4-BE49-F238E27FC236}">
                <a16:creationId xmlns:a16="http://schemas.microsoft.com/office/drawing/2014/main" id="{B31E11A9-6D9A-4CB4-A02E-687AD67B1EF5}"/>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6588124" y="462378"/>
            <a:ext cx="485132" cy="343297"/>
          </a:xfrm>
          <a:prstGeom prst="rect">
            <a:avLst/>
          </a:prstGeom>
        </p:spPr>
      </p:pic>
      <p:pic>
        <p:nvPicPr>
          <p:cNvPr id="14" name="图片 13">
            <a:extLst>
              <a:ext uri="{FF2B5EF4-FFF2-40B4-BE49-F238E27FC236}">
                <a16:creationId xmlns:a16="http://schemas.microsoft.com/office/drawing/2014/main" id="{A634CC6B-77B6-404A-B2EF-B4D369515919}"/>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303685" y="300562"/>
            <a:ext cx="839285" cy="593909"/>
          </a:xfrm>
          <a:prstGeom prst="rect">
            <a:avLst/>
          </a:prstGeom>
        </p:spPr>
      </p:pic>
      <p:sp>
        <p:nvSpPr>
          <p:cNvPr id="15" name="文本框 14">
            <a:extLst>
              <a:ext uri="{FF2B5EF4-FFF2-40B4-BE49-F238E27FC236}">
                <a16:creationId xmlns:a16="http://schemas.microsoft.com/office/drawing/2014/main" id="{2C58D374-77D5-4D84-A83D-0A42E0B12966}"/>
              </a:ext>
            </a:extLst>
          </p:cNvPr>
          <p:cNvSpPr txBox="1"/>
          <p:nvPr/>
        </p:nvSpPr>
        <p:spPr>
          <a:xfrm>
            <a:off x="1333501" y="455889"/>
            <a:ext cx="1951892" cy="346241"/>
          </a:xfrm>
          <a:prstGeom prst="rect">
            <a:avLst/>
          </a:prstGeom>
          <a:noFill/>
        </p:spPr>
        <p:txBody>
          <a:bodyPr vert="horz" wrap="square" lIns="68571" tIns="34286" rIns="68571" bIns="34286" rtlCol="0">
            <a:spAutoFit/>
          </a:bodyPr>
          <a:lstStyle/>
          <a:p>
            <a:pPr defTabSz="342845"/>
            <a:r>
              <a:rPr lang="en-US" altLang="zh-CN" b="1" dirty="0">
                <a:ln w="12700">
                  <a:noFill/>
                </a:ln>
                <a:solidFill>
                  <a:srgbClr val="444242"/>
                </a:solidFill>
                <a:latin typeface="微软雅黑" panose="020B0503020204020204" pitchFamily="34" charset="-122"/>
                <a:ea typeface="微软雅黑" panose="020B0503020204020204" pitchFamily="34" charset="-122"/>
              </a:rPr>
              <a:t>ADD TITLE</a:t>
            </a:r>
            <a:endParaRPr lang="zh-CN" altLang="en-US" b="1" dirty="0">
              <a:ln w="12700">
                <a:noFill/>
              </a:ln>
              <a:solidFill>
                <a:srgbClr val="444242"/>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1898007125"/>
      </p:ext>
    </p:extLst>
  </p:cSld>
  <p:clrMap bg1="lt1" tx1="dk1" bg2="lt2" tx2="dk2" accent1="accent1" accent2="accent2" accent3="accent3" accent4="accent4" accent5="accent5" accent6="accent6" hlink="hlink" folHlink="folHlink"/>
  <p:sldLayoutIdLst>
    <p:sldLayoutId id="2147483688" r:id="rId1"/>
    <p:sldLayoutId id="2147483801" r:id="rId2"/>
  </p:sldLayoutIdLst>
  <mc:AlternateContent xmlns:mc="http://schemas.openxmlformats.org/markup-compatibility/2006" xmlns:p14="http://schemas.microsoft.com/office/powerpoint/2010/main">
    <mc:Choice Requires="p14">
      <p:transition spd="slow" p14:dur="2500" advClick="0" advTm="3000">
        <p:fade/>
      </p:transition>
    </mc:Choice>
    <mc:Fallback xmlns="">
      <p:transition spd="slow" advClick="0" advTm="3000">
        <p:fade/>
      </p:transition>
    </mc:Fallback>
  </mc:AlternateContent>
  <p:txStyles>
    <p:titleStyle>
      <a:lvl1pPr algn="l" defTabSz="685693"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24" indent="-171424" algn="l" defTabSz="685693"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271" indent="-171424" algn="l" defTabSz="685693"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116" indent="-171424" algn="l" defTabSz="685693"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199961" indent="-171424" algn="l" defTabSz="685693"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4pPr>
      <a:lvl5pPr marL="1542806" indent="-171424" algn="l" defTabSz="685693"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5pPr>
      <a:lvl6pPr marL="1885654" indent="-171424" algn="l" defTabSz="685693"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6pPr>
      <a:lvl7pPr marL="2228501" indent="-171424" algn="l" defTabSz="685693"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7pPr>
      <a:lvl8pPr marL="2571346" indent="-171424" algn="l" defTabSz="685693"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8pPr>
      <a:lvl9pPr marL="2914193" indent="-171424" algn="l" defTabSz="685693"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685693" rtl="0" eaLnBrk="1" latinLnBrk="0" hangingPunct="1">
        <a:defRPr sz="1400" kern="1200">
          <a:solidFill>
            <a:schemeClr val="tx1"/>
          </a:solidFill>
          <a:latin typeface="+mn-lt"/>
          <a:ea typeface="+mn-ea"/>
          <a:cs typeface="+mn-cs"/>
        </a:defRPr>
      </a:lvl1pPr>
      <a:lvl2pPr marL="342845" algn="l" defTabSz="685693" rtl="0" eaLnBrk="1" latinLnBrk="0" hangingPunct="1">
        <a:defRPr sz="1400" kern="1200">
          <a:solidFill>
            <a:schemeClr val="tx1"/>
          </a:solidFill>
          <a:latin typeface="+mn-lt"/>
          <a:ea typeface="+mn-ea"/>
          <a:cs typeface="+mn-cs"/>
        </a:defRPr>
      </a:lvl2pPr>
      <a:lvl3pPr marL="685693" algn="l" defTabSz="685693" rtl="0" eaLnBrk="1" latinLnBrk="0" hangingPunct="1">
        <a:defRPr sz="1400" kern="1200">
          <a:solidFill>
            <a:schemeClr val="tx1"/>
          </a:solidFill>
          <a:latin typeface="+mn-lt"/>
          <a:ea typeface="+mn-ea"/>
          <a:cs typeface="+mn-cs"/>
        </a:defRPr>
      </a:lvl3pPr>
      <a:lvl4pPr marL="1028538" algn="l" defTabSz="685693" rtl="0" eaLnBrk="1" latinLnBrk="0" hangingPunct="1">
        <a:defRPr sz="1400" kern="1200">
          <a:solidFill>
            <a:schemeClr val="tx1"/>
          </a:solidFill>
          <a:latin typeface="+mn-lt"/>
          <a:ea typeface="+mn-ea"/>
          <a:cs typeface="+mn-cs"/>
        </a:defRPr>
      </a:lvl4pPr>
      <a:lvl5pPr marL="1371386" algn="l" defTabSz="685693" rtl="0" eaLnBrk="1" latinLnBrk="0" hangingPunct="1">
        <a:defRPr sz="1400" kern="1200">
          <a:solidFill>
            <a:schemeClr val="tx1"/>
          </a:solidFill>
          <a:latin typeface="+mn-lt"/>
          <a:ea typeface="+mn-ea"/>
          <a:cs typeface="+mn-cs"/>
        </a:defRPr>
      </a:lvl5pPr>
      <a:lvl6pPr marL="1714232" algn="l" defTabSz="685693" rtl="0" eaLnBrk="1" latinLnBrk="0" hangingPunct="1">
        <a:defRPr sz="1400" kern="1200">
          <a:solidFill>
            <a:schemeClr val="tx1"/>
          </a:solidFill>
          <a:latin typeface="+mn-lt"/>
          <a:ea typeface="+mn-ea"/>
          <a:cs typeface="+mn-cs"/>
        </a:defRPr>
      </a:lvl6pPr>
      <a:lvl7pPr marL="2057077" algn="l" defTabSz="685693" rtl="0" eaLnBrk="1" latinLnBrk="0" hangingPunct="1">
        <a:defRPr sz="1400" kern="1200">
          <a:solidFill>
            <a:schemeClr val="tx1"/>
          </a:solidFill>
          <a:latin typeface="+mn-lt"/>
          <a:ea typeface="+mn-ea"/>
          <a:cs typeface="+mn-cs"/>
        </a:defRPr>
      </a:lvl7pPr>
      <a:lvl8pPr marL="2399922" algn="l" defTabSz="685693" rtl="0" eaLnBrk="1" latinLnBrk="0" hangingPunct="1">
        <a:defRPr sz="1400" kern="1200">
          <a:solidFill>
            <a:schemeClr val="tx1"/>
          </a:solidFill>
          <a:latin typeface="+mn-lt"/>
          <a:ea typeface="+mn-ea"/>
          <a:cs typeface="+mn-cs"/>
        </a:defRPr>
      </a:lvl8pPr>
      <a:lvl9pPr marL="2742767" algn="l" defTabSz="685693" rtl="0" eaLnBrk="1" latinLnBrk="0" hangingPunct="1">
        <a:defRPr sz="14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36" tIns="45718" rIns="91436" bIns="45718" rtlCol="0" anchor="ctr">
            <a:normAutofit/>
          </a:bodyPr>
          <a:lstStyle/>
          <a:p>
            <a:r>
              <a:rPr lang="vi-VN"/>
              <a:t>Bấm &amp; sửa kiểu tiêu đề</a:t>
            </a:r>
            <a:endParaRPr lang="en-US"/>
          </a:p>
        </p:txBody>
      </p:sp>
      <p:sp>
        <p:nvSpPr>
          <p:cNvPr id="3" name="Text Placeholder 2"/>
          <p:cNvSpPr>
            <a:spLocks noGrp="1"/>
          </p:cNvSpPr>
          <p:nvPr>
            <p:ph type="body" idx="1"/>
          </p:nvPr>
        </p:nvSpPr>
        <p:spPr>
          <a:xfrm>
            <a:off x="457200" y="1200151"/>
            <a:ext cx="8229600" cy="3394472"/>
          </a:xfrm>
          <a:prstGeom prst="rect">
            <a:avLst/>
          </a:prstGeom>
        </p:spPr>
        <p:txBody>
          <a:bodyPr vert="horz" lIns="91436" tIns="45718" rIns="91436" bIns="45718" rtlCol="0">
            <a:normAutofit/>
          </a:bodyPr>
          <a:lstStyle/>
          <a:p>
            <a:pPr lvl="0"/>
            <a:r>
              <a:rPr lang="vi-VN"/>
              <a:t>Bấm &amp; sửa kiểu tiêu đề</a:t>
            </a:r>
          </a:p>
          <a:p>
            <a:pPr lvl="1"/>
            <a:r>
              <a:rPr lang="vi-VN"/>
              <a:t>Mức hai</a:t>
            </a:r>
          </a:p>
          <a:p>
            <a:pPr lvl="2"/>
            <a:r>
              <a:rPr lang="vi-VN"/>
              <a:t>Mức ba</a:t>
            </a:r>
          </a:p>
          <a:p>
            <a:pPr lvl="3"/>
            <a:r>
              <a:rPr lang="vi-VN"/>
              <a:t>Mức bốn</a:t>
            </a:r>
          </a:p>
          <a:p>
            <a:pPr lvl="4"/>
            <a:r>
              <a:rPr lang="vi-VN"/>
              <a:t>Mức năm</a:t>
            </a:r>
            <a:endParaRPr lang="en-US"/>
          </a:p>
        </p:txBody>
      </p:sp>
      <p:sp>
        <p:nvSpPr>
          <p:cNvPr id="4" name="Date Placeholder 3"/>
          <p:cNvSpPr>
            <a:spLocks noGrp="1"/>
          </p:cNvSpPr>
          <p:nvPr>
            <p:ph type="dt" sz="half" idx="2"/>
          </p:nvPr>
        </p:nvSpPr>
        <p:spPr>
          <a:xfrm>
            <a:off x="457200" y="4767264"/>
            <a:ext cx="2133600" cy="273844"/>
          </a:xfrm>
          <a:prstGeom prst="rect">
            <a:avLst/>
          </a:prstGeom>
        </p:spPr>
        <p:txBody>
          <a:bodyPr vert="horz" lIns="91436" tIns="45718" rIns="91436" bIns="45718" rtlCol="0" anchor="ctr"/>
          <a:lstStyle>
            <a:lvl1pPr algn="l">
              <a:defRPr sz="1200">
                <a:solidFill>
                  <a:schemeClr val="tx1">
                    <a:tint val="75000"/>
                  </a:schemeClr>
                </a:solidFill>
              </a:defRPr>
            </a:lvl1pPr>
          </a:lstStyle>
          <a:p>
            <a:pPr defTabSz="914355"/>
            <a:fld id="{1D2FD154-3A8B-4B97-A707-362CF92C16BF}" type="datetimeFigureOut">
              <a:rPr lang="en-US" smtClean="0">
                <a:solidFill>
                  <a:prstClr val="black">
                    <a:tint val="75000"/>
                  </a:prstClr>
                </a:solidFill>
              </a:rPr>
              <a:pPr defTabSz="914355"/>
              <a:t>7/26/2026</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36" tIns="45718" rIns="91436" bIns="45718" rtlCol="0" anchor="ctr"/>
          <a:lstStyle>
            <a:lvl1pPr algn="ctr">
              <a:defRPr sz="1200">
                <a:solidFill>
                  <a:schemeClr val="tx1">
                    <a:tint val="75000"/>
                  </a:schemeClr>
                </a:solidFill>
              </a:defRPr>
            </a:lvl1pPr>
          </a:lstStyle>
          <a:p>
            <a:pPr defTabSz="914355"/>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36" tIns="45718" rIns="91436" bIns="45718" rtlCol="0" anchor="ctr"/>
          <a:lstStyle>
            <a:lvl1pPr algn="r">
              <a:defRPr sz="1200">
                <a:solidFill>
                  <a:schemeClr val="tx1">
                    <a:tint val="75000"/>
                  </a:schemeClr>
                </a:solidFill>
              </a:defRPr>
            </a:lvl1pPr>
          </a:lstStyle>
          <a:p>
            <a:pPr defTabSz="914355"/>
            <a:fld id="{4F45B825-51C1-46D8-A131-ABC487E68E1E}" type="slidenum">
              <a:rPr lang="en-US" smtClean="0">
                <a:solidFill>
                  <a:prstClr val="black">
                    <a:tint val="75000"/>
                  </a:prstClr>
                </a:solidFill>
              </a:rPr>
              <a:pPr defTabSz="914355"/>
              <a:t>‹#›</a:t>
            </a:fld>
            <a:endParaRPr lang="en-US">
              <a:solidFill>
                <a:prstClr val="black">
                  <a:tint val="75000"/>
                </a:prstClr>
              </a:solidFill>
            </a:endParaRPr>
          </a:p>
        </p:txBody>
      </p:sp>
    </p:spTree>
    <p:extLst>
      <p:ext uri="{BB962C8B-B14F-4D97-AF65-F5344CB8AC3E}">
        <p14:creationId xmlns:p14="http://schemas.microsoft.com/office/powerpoint/2010/main" val="449429808"/>
      </p:ext>
    </p:extLst>
  </p:cSld>
  <p:clrMap bg1="lt1" tx1="dk1" bg2="lt2" tx2="dk2" accent1="accent1" accent2="accent2" accent3="accent3" accent4="accent4" accent5="accent5" accent6="accent6" hlink="hlink" folHlink="folHlink"/>
  <p:sldLayoutIdLst>
    <p:sldLayoutId id="2147483739" r:id="rId1"/>
    <p:sldLayoutId id="2147483740" r:id="rId2"/>
    <p:sldLayoutId id="2147483741" r:id="rId3"/>
    <p:sldLayoutId id="2147483742" r:id="rId4"/>
    <p:sldLayoutId id="2147483743" r:id="rId5"/>
    <p:sldLayoutId id="2147483744" r:id="rId6"/>
    <p:sldLayoutId id="2147483745" r:id="rId7"/>
    <p:sldLayoutId id="2147483746" r:id="rId8"/>
    <p:sldLayoutId id="2147483747" r:id="rId9"/>
    <p:sldLayoutId id="2147483748" r:id="rId10"/>
    <p:sldLayoutId id="2147483749" r:id="rId11"/>
  </p:sldLayoutIdLst>
  <p:txStyles>
    <p:titleStyle>
      <a:lvl1pPr algn="ctr" defTabSz="914355" rtl="0" eaLnBrk="1" latinLnBrk="0" hangingPunct="1">
        <a:spcBef>
          <a:spcPct val="0"/>
        </a:spcBef>
        <a:buNone/>
        <a:defRPr sz="4400" kern="1200">
          <a:solidFill>
            <a:schemeClr val="tx1"/>
          </a:solidFill>
          <a:latin typeface="+mj-lt"/>
          <a:ea typeface="+mj-ea"/>
          <a:cs typeface="+mj-cs"/>
        </a:defRPr>
      </a:lvl1pPr>
    </p:titleStyle>
    <p:bodyStyle>
      <a:lvl1pPr marL="342884" indent="-342884" algn="l" defTabSz="914355"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13" indent="-285736" algn="l" defTabSz="914355"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2944" indent="-228588" algn="l" defTabSz="914355"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120" indent="-228588" algn="l" defTabSz="914355"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297" indent="-228588" algn="l" defTabSz="914355"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474" indent="-228588" algn="l" defTabSz="914355"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652" indent="-228588" algn="l" defTabSz="914355"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829" indent="-228588" algn="l" defTabSz="914355"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006" indent="-228588" algn="l" defTabSz="914355"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355" rtl="0" eaLnBrk="1" latinLnBrk="0" hangingPunct="1">
        <a:defRPr sz="1800" kern="1200">
          <a:solidFill>
            <a:schemeClr val="tx1"/>
          </a:solidFill>
          <a:latin typeface="+mn-lt"/>
          <a:ea typeface="+mn-ea"/>
          <a:cs typeface="+mn-cs"/>
        </a:defRPr>
      </a:lvl1pPr>
      <a:lvl2pPr marL="457178" algn="l" defTabSz="914355" rtl="0" eaLnBrk="1" latinLnBrk="0" hangingPunct="1">
        <a:defRPr sz="1800" kern="1200">
          <a:solidFill>
            <a:schemeClr val="tx1"/>
          </a:solidFill>
          <a:latin typeface="+mn-lt"/>
          <a:ea typeface="+mn-ea"/>
          <a:cs typeface="+mn-cs"/>
        </a:defRPr>
      </a:lvl2pPr>
      <a:lvl3pPr marL="914355" algn="l" defTabSz="914355" rtl="0" eaLnBrk="1" latinLnBrk="0" hangingPunct="1">
        <a:defRPr sz="1800" kern="1200">
          <a:solidFill>
            <a:schemeClr val="tx1"/>
          </a:solidFill>
          <a:latin typeface="+mn-lt"/>
          <a:ea typeface="+mn-ea"/>
          <a:cs typeface="+mn-cs"/>
        </a:defRPr>
      </a:lvl3pPr>
      <a:lvl4pPr marL="1371532" algn="l" defTabSz="914355" rtl="0" eaLnBrk="1" latinLnBrk="0" hangingPunct="1">
        <a:defRPr sz="1800" kern="1200">
          <a:solidFill>
            <a:schemeClr val="tx1"/>
          </a:solidFill>
          <a:latin typeface="+mn-lt"/>
          <a:ea typeface="+mn-ea"/>
          <a:cs typeface="+mn-cs"/>
        </a:defRPr>
      </a:lvl4pPr>
      <a:lvl5pPr marL="1828709" algn="l" defTabSz="914355" rtl="0" eaLnBrk="1" latinLnBrk="0" hangingPunct="1">
        <a:defRPr sz="1800" kern="1200">
          <a:solidFill>
            <a:schemeClr val="tx1"/>
          </a:solidFill>
          <a:latin typeface="+mn-lt"/>
          <a:ea typeface="+mn-ea"/>
          <a:cs typeface="+mn-cs"/>
        </a:defRPr>
      </a:lvl5pPr>
      <a:lvl6pPr marL="2285886" algn="l" defTabSz="914355" rtl="0" eaLnBrk="1" latinLnBrk="0" hangingPunct="1">
        <a:defRPr sz="1800" kern="1200">
          <a:solidFill>
            <a:schemeClr val="tx1"/>
          </a:solidFill>
          <a:latin typeface="+mn-lt"/>
          <a:ea typeface="+mn-ea"/>
          <a:cs typeface="+mn-cs"/>
        </a:defRPr>
      </a:lvl6pPr>
      <a:lvl7pPr marL="2743064" algn="l" defTabSz="914355" rtl="0" eaLnBrk="1" latinLnBrk="0" hangingPunct="1">
        <a:defRPr sz="1800" kern="1200">
          <a:solidFill>
            <a:schemeClr val="tx1"/>
          </a:solidFill>
          <a:latin typeface="+mn-lt"/>
          <a:ea typeface="+mn-ea"/>
          <a:cs typeface="+mn-cs"/>
        </a:defRPr>
      </a:lvl7pPr>
      <a:lvl8pPr marL="3200240" algn="l" defTabSz="914355" rtl="0" eaLnBrk="1" latinLnBrk="0" hangingPunct="1">
        <a:defRPr sz="1800" kern="1200">
          <a:solidFill>
            <a:schemeClr val="tx1"/>
          </a:solidFill>
          <a:latin typeface="+mn-lt"/>
          <a:ea typeface="+mn-ea"/>
          <a:cs typeface="+mn-cs"/>
        </a:defRPr>
      </a:lvl8pPr>
      <a:lvl9pPr marL="3657418" algn="l" defTabSz="914355"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68580" tIns="34290" rIns="68580" bIns="3429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68580" tIns="34290" rIns="68580" bIns="3429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68580" tIns="34290" rIns="68580" bIns="34290" rtlCol="0" anchor="ctr"/>
          <a:lstStyle>
            <a:lvl1pPr algn="l">
              <a:defRPr sz="900">
                <a:solidFill>
                  <a:schemeClr val="tx1">
                    <a:tint val="75000"/>
                  </a:schemeClr>
                </a:solidFill>
              </a:defRPr>
            </a:lvl1pPr>
          </a:lstStyle>
          <a:p>
            <a:pPr defTabSz="685800"/>
            <a:fld id="{5510F4C2-A2A3-4DEC-A516-2C753593C6C1}" type="datetimeFigureOut">
              <a:rPr lang="en-US" smtClean="0">
                <a:solidFill>
                  <a:prstClr val="black">
                    <a:tint val="75000"/>
                  </a:prstClr>
                </a:solidFill>
              </a:rPr>
              <a:pPr defTabSz="685800"/>
              <a:t>7/26/2026</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68580" tIns="34290" rIns="68580" bIns="34290" rtlCol="0" anchor="ctr"/>
          <a:lstStyle>
            <a:lvl1pPr algn="ctr">
              <a:defRPr sz="900">
                <a:solidFill>
                  <a:schemeClr val="tx1">
                    <a:tint val="75000"/>
                  </a:schemeClr>
                </a:solidFill>
              </a:defRPr>
            </a:lvl1pPr>
          </a:lstStyle>
          <a:p>
            <a:pPr defTabSz="685800"/>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68580" tIns="34290" rIns="68580" bIns="34290" rtlCol="0" anchor="ctr"/>
          <a:lstStyle>
            <a:lvl1pPr algn="r">
              <a:defRPr sz="900">
                <a:solidFill>
                  <a:schemeClr val="tx1">
                    <a:tint val="75000"/>
                  </a:schemeClr>
                </a:solidFill>
              </a:defRPr>
            </a:lvl1pPr>
          </a:lstStyle>
          <a:p>
            <a:pPr defTabSz="685800"/>
            <a:fld id="{DC352978-5E59-4A44-90CE-732B5887B52C}" type="slidenum">
              <a:rPr lang="en-US" smtClean="0">
                <a:solidFill>
                  <a:prstClr val="black">
                    <a:tint val="75000"/>
                  </a:prstClr>
                </a:solidFill>
              </a:rPr>
              <a:pPr defTabSz="685800"/>
              <a:t>‹#›</a:t>
            </a:fld>
            <a:endParaRPr lang="en-US">
              <a:solidFill>
                <a:prstClr val="black">
                  <a:tint val="75000"/>
                </a:prstClr>
              </a:solidFill>
            </a:endParaRPr>
          </a:p>
        </p:txBody>
      </p:sp>
    </p:spTree>
    <p:extLst>
      <p:ext uri="{BB962C8B-B14F-4D97-AF65-F5344CB8AC3E}">
        <p14:creationId xmlns:p14="http://schemas.microsoft.com/office/powerpoint/2010/main" val="2531767714"/>
      </p:ext>
    </p:extLst>
  </p:cSld>
  <p:clrMap bg1="lt1" tx1="dk1" bg2="lt2" tx2="dk2" accent1="accent1" accent2="accent2" accent3="accent3" accent4="accent4" accent5="accent5" accent6="accent6" hlink="hlink" folHlink="folHlink"/>
  <p:sldLayoutIdLst>
    <p:sldLayoutId id="2147483790" r:id="rId1"/>
    <p:sldLayoutId id="2147483791" r:id="rId2"/>
    <p:sldLayoutId id="2147483792" r:id="rId3"/>
    <p:sldLayoutId id="2147483793" r:id="rId4"/>
    <p:sldLayoutId id="2147483794" r:id="rId5"/>
    <p:sldLayoutId id="2147483795" r:id="rId6"/>
    <p:sldLayoutId id="2147483796" r:id="rId7"/>
    <p:sldLayoutId id="2147483797" r:id="rId8"/>
    <p:sldLayoutId id="2147483798" r:id="rId9"/>
    <p:sldLayoutId id="2147483799" r:id="rId10"/>
    <p:sldLayoutId id="2147483800" r:id="rId11"/>
  </p:sldLayoutIdLst>
  <p:txStyles>
    <p:titleStyle>
      <a:lvl1pPr algn="ctr" defTabSz="685800" rtl="0" eaLnBrk="1" latinLnBrk="0" hangingPunct="1">
        <a:spcBef>
          <a:spcPct val="0"/>
        </a:spcBef>
        <a:buNone/>
        <a:defRPr sz="3300" kern="1200">
          <a:solidFill>
            <a:schemeClr val="tx1"/>
          </a:solidFill>
          <a:latin typeface="+mj-lt"/>
          <a:ea typeface="+mj-ea"/>
          <a:cs typeface="+mj-cs"/>
        </a:defRPr>
      </a:lvl1pPr>
    </p:titleStyle>
    <p:bodyStyle>
      <a:lvl1pPr marL="257175" indent="-257175" algn="l" defTabSz="685800" rtl="0" eaLnBrk="1" latinLnBrk="0" hangingPunct="1">
        <a:spcBef>
          <a:spcPct val="20000"/>
        </a:spcBef>
        <a:buFont typeface="Arial" pitchFamily="34" charset="0"/>
        <a:buChar char="•"/>
        <a:defRPr sz="2400" kern="1200">
          <a:solidFill>
            <a:schemeClr val="tx1"/>
          </a:solidFill>
          <a:latin typeface="+mn-lt"/>
          <a:ea typeface="+mn-ea"/>
          <a:cs typeface="+mn-cs"/>
        </a:defRPr>
      </a:lvl1pPr>
      <a:lvl2pPr marL="557213" indent="-214313" algn="l" defTabSz="685800" rtl="0" eaLnBrk="1" latinLnBrk="0" hangingPunct="1">
        <a:spcBef>
          <a:spcPct val="20000"/>
        </a:spcBef>
        <a:buFont typeface="Arial" pitchFamily="34" charset="0"/>
        <a:buChar char="–"/>
        <a:defRPr sz="2100" kern="1200">
          <a:solidFill>
            <a:schemeClr val="tx1"/>
          </a:solidFill>
          <a:latin typeface="+mn-lt"/>
          <a:ea typeface="+mn-ea"/>
          <a:cs typeface="+mn-cs"/>
        </a:defRPr>
      </a:lvl2pPr>
      <a:lvl3pPr marL="857250" indent="-171450" algn="l" defTabSz="685800" rtl="0" eaLnBrk="1" latinLnBrk="0" hangingPunct="1">
        <a:spcBef>
          <a:spcPct val="20000"/>
        </a:spcBef>
        <a:buFont typeface="Arial" pitchFamily="34" charset="0"/>
        <a:buChar char="•"/>
        <a:defRPr sz="1800" kern="1200">
          <a:solidFill>
            <a:schemeClr val="tx1"/>
          </a:solidFill>
          <a:latin typeface="+mn-lt"/>
          <a:ea typeface="+mn-ea"/>
          <a:cs typeface="+mn-cs"/>
        </a:defRPr>
      </a:lvl3pPr>
      <a:lvl4pPr marL="12001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4pPr>
      <a:lvl5pPr marL="15430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5pPr>
      <a:lvl6pPr marL="18859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en-US"/>
      </a:defPPr>
      <a:lvl1pPr marL="0" algn="l" defTabSz="685800" rtl="0" eaLnBrk="1" latinLnBrk="0" hangingPunct="1">
        <a:defRPr sz="1400" kern="1200">
          <a:solidFill>
            <a:schemeClr val="tx1"/>
          </a:solidFill>
          <a:latin typeface="+mn-lt"/>
          <a:ea typeface="+mn-ea"/>
          <a:cs typeface="+mn-cs"/>
        </a:defRPr>
      </a:lvl1pPr>
      <a:lvl2pPr marL="342900" algn="l" defTabSz="685800" rtl="0" eaLnBrk="1" latinLnBrk="0" hangingPunct="1">
        <a:defRPr sz="1400" kern="1200">
          <a:solidFill>
            <a:schemeClr val="tx1"/>
          </a:solidFill>
          <a:latin typeface="+mn-lt"/>
          <a:ea typeface="+mn-ea"/>
          <a:cs typeface="+mn-cs"/>
        </a:defRPr>
      </a:lvl2pPr>
      <a:lvl3pPr marL="685800" algn="l" defTabSz="685800" rtl="0" eaLnBrk="1" latinLnBrk="0" hangingPunct="1">
        <a:defRPr sz="1400" kern="1200">
          <a:solidFill>
            <a:schemeClr val="tx1"/>
          </a:solidFill>
          <a:latin typeface="+mn-lt"/>
          <a:ea typeface="+mn-ea"/>
          <a:cs typeface="+mn-cs"/>
        </a:defRPr>
      </a:lvl3pPr>
      <a:lvl4pPr marL="1028700" algn="l" defTabSz="685800" rtl="0" eaLnBrk="1" latinLnBrk="0" hangingPunct="1">
        <a:defRPr sz="1400" kern="1200">
          <a:solidFill>
            <a:schemeClr val="tx1"/>
          </a:solidFill>
          <a:latin typeface="+mn-lt"/>
          <a:ea typeface="+mn-ea"/>
          <a:cs typeface="+mn-cs"/>
        </a:defRPr>
      </a:lvl4pPr>
      <a:lvl5pPr marL="1371600" algn="l" defTabSz="685800" rtl="0" eaLnBrk="1" latinLnBrk="0" hangingPunct="1">
        <a:defRPr sz="1400" kern="1200">
          <a:solidFill>
            <a:schemeClr val="tx1"/>
          </a:solidFill>
          <a:latin typeface="+mn-lt"/>
          <a:ea typeface="+mn-ea"/>
          <a:cs typeface="+mn-cs"/>
        </a:defRPr>
      </a:lvl5pPr>
      <a:lvl6pPr marL="1714500" algn="l" defTabSz="685800" rtl="0" eaLnBrk="1" latinLnBrk="0" hangingPunct="1">
        <a:defRPr sz="1400" kern="1200">
          <a:solidFill>
            <a:schemeClr val="tx1"/>
          </a:solidFill>
          <a:latin typeface="+mn-lt"/>
          <a:ea typeface="+mn-ea"/>
          <a:cs typeface="+mn-cs"/>
        </a:defRPr>
      </a:lvl6pPr>
      <a:lvl7pPr marL="2057400" algn="l" defTabSz="685800" rtl="0" eaLnBrk="1" latinLnBrk="0" hangingPunct="1">
        <a:defRPr sz="1400" kern="1200">
          <a:solidFill>
            <a:schemeClr val="tx1"/>
          </a:solidFill>
          <a:latin typeface="+mn-lt"/>
          <a:ea typeface="+mn-ea"/>
          <a:cs typeface="+mn-cs"/>
        </a:defRPr>
      </a:lvl7pPr>
      <a:lvl8pPr marL="2400300" algn="l" defTabSz="685800" rtl="0" eaLnBrk="1" latinLnBrk="0" hangingPunct="1">
        <a:defRPr sz="1400" kern="1200">
          <a:solidFill>
            <a:schemeClr val="tx1"/>
          </a:solidFill>
          <a:latin typeface="+mn-lt"/>
          <a:ea typeface="+mn-ea"/>
          <a:cs typeface="+mn-cs"/>
        </a:defRPr>
      </a:lvl8pPr>
      <a:lvl9pPr marL="2743200" algn="l" defTabSz="685800" rtl="0" eaLnBrk="1" latinLnBrk="0" hangingPunct="1">
        <a:defRPr sz="14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bwMode="gray">
      <p:bgPr>
        <a:solidFill>
          <a:schemeClr val="bg1"/>
        </a:solidFill>
        <a:effectLst/>
      </p:bgPr>
    </p:bg>
    <p:spTree>
      <p:nvGrpSpPr>
        <p:cNvPr id="1" name=""/>
        <p:cNvGrpSpPr/>
        <p:nvPr/>
      </p:nvGrpSpPr>
      <p:grpSpPr>
        <a:xfrm>
          <a:off x="0" y="0"/>
          <a:ext cx="0" cy="0"/>
          <a:chOff x="0" y="0"/>
          <a:chExt cx="0" cy="0"/>
        </a:xfrm>
      </p:grpSpPr>
      <p:pic>
        <p:nvPicPr>
          <p:cNvPr id="1026" name="Picture 149" descr="4_1"/>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0" y="0"/>
            <a:ext cx="9144000" cy="1457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027" name="Group 119"/>
          <p:cNvGrpSpPr>
            <a:grpSpLocks/>
          </p:cNvGrpSpPr>
          <p:nvPr/>
        </p:nvGrpSpPr>
        <p:grpSpPr bwMode="auto">
          <a:xfrm>
            <a:off x="8216902" y="4171950"/>
            <a:ext cx="917575" cy="567929"/>
            <a:chOff x="5176" y="3504"/>
            <a:chExt cx="578" cy="477"/>
          </a:xfrm>
        </p:grpSpPr>
        <p:sp>
          <p:nvSpPr>
            <p:cNvPr id="1037" name="Rectangle 108"/>
            <p:cNvSpPr>
              <a:spLocks noChangeArrowheads="1"/>
            </p:cNvSpPr>
            <p:nvPr/>
          </p:nvSpPr>
          <p:spPr bwMode="gray">
            <a:xfrm>
              <a:off x="5314" y="3829"/>
              <a:ext cx="152" cy="152"/>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algn="r" defTabSz="685800" fontAlgn="base">
                <a:spcBef>
                  <a:spcPct val="0"/>
                </a:spcBef>
                <a:spcAft>
                  <a:spcPct val="0"/>
                </a:spcAft>
                <a:defRPr/>
              </a:pPr>
              <a:endParaRPr lang="vi-VN" sz="1350">
                <a:solidFill>
                  <a:prstClr val="black"/>
                </a:solidFill>
                <a:latin typeface="Arial" charset="0"/>
                <a:cs typeface="Arial" charset="0"/>
              </a:endParaRPr>
            </a:p>
          </p:txBody>
        </p:sp>
        <p:sp>
          <p:nvSpPr>
            <p:cNvPr id="1038" name="Rectangle 109"/>
            <p:cNvSpPr>
              <a:spLocks noChangeArrowheads="1"/>
            </p:cNvSpPr>
            <p:nvPr/>
          </p:nvSpPr>
          <p:spPr bwMode="gray">
            <a:xfrm>
              <a:off x="5176" y="3504"/>
              <a:ext cx="152" cy="152"/>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algn="r" defTabSz="685800" fontAlgn="base">
                <a:spcBef>
                  <a:spcPct val="0"/>
                </a:spcBef>
                <a:spcAft>
                  <a:spcPct val="0"/>
                </a:spcAft>
                <a:defRPr/>
              </a:pPr>
              <a:endParaRPr lang="vi-VN" sz="1350">
                <a:solidFill>
                  <a:prstClr val="black"/>
                </a:solidFill>
                <a:latin typeface="Arial" charset="0"/>
                <a:cs typeface="Arial" charset="0"/>
              </a:endParaRPr>
            </a:p>
          </p:txBody>
        </p:sp>
        <p:sp>
          <p:nvSpPr>
            <p:cNvPr id="1039" name="Rectangle 110"/>
            <p:cNvSpPr>
              <a:spLocks noChangeArrowheads="1"/>
            </p:cNvSpPr>
            <p:nvPr/>
          </p:nvSpPr>
          <p:spPr bwMode="gray">
            <a:xfrm>
              <a:off x="5602" y="3504"/>
              <a:ext cx="152" cy="152"/>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algn="r" defTabSz="685800" fontAlgn="base">
                <a:spcBef>
                  <a:spcPct val="0"/>
                </a:spcBef>
                <a:spcAft>
                  <a:spcPct val="0"/>
                </a:spcAft>
                <a:defRPr/>
              </a:pPr>
              <a:endParaRPr lang="vi-VN" sz="1350">
                <a:solidFill>
                  <a:prstClr val="black"/>
                </a:solidFill>
                <a:latin typeface="Arial" charset="0"/>
                <a:cs typeface="Arial" charset="0"/>
              </a:endParaRPr>
            </a:p>
          </p:txBody>
        </p:sp>
      </p:grpSp>
      <p:sp>
        <p:nvSpPr>
          <p:cNvPr id="1028" name="Rectangle 4"/>
          <p:cNvSpPr>
            <a:spLocks noGrp="1" noChangeArrowheads="1"/>
          </p:cNvSpPr>
          <p:nvPr>
            <p:ph type="dt" sz="half" idx="2"/>
          </p:nvPr>
        </p:nvSpPr>
        <p:spPr bwMode="gray">
          <a:xfrm>
            <a:off x="3352800" y="4857752"/>
            <a:ext cx="2133600" cy="183356"/>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750" b="1">
                <a:solidFill>
                  <a:schemeClr val="tx2"/>
                </a:solidFill>
                <a:latin typeface="+mn-lt"/>
                <a:cs typeface="+mn-cs"/>
              </a:defRPr>
            </a:lvl1pPr>
          </a:lstStyle>
          <a:p>
            <a:pPr defTabSz="685800" fontAlgn="base">
              <a:spcBef>
                <a:spcPct val="0"/>
              </a:spcBef>
              <a:spcAft>
                <a:spcPct val="0"/>
              </a:spcAft>
              <a:defRPr/>
            </a:pPr>
            <a:fld id="{31889EC2-9FF6-47A2-B197-F0BC202A8B48}" type="datetime1">
              <a:rPr lang="en-US" smtClean="0">
                <a:solidFill>
                  <a:srgbClr val="4E5B6F"/>
                </a:solidFill>
              </a:rPr>
              <a:pPr defTabSz="685800" fontAlgn="base">
                <a:spcBef>
                  <a:spcPct val="0"/>
                </a:spcBef>
                <a:spcAft>
                  <a:spcPct val="0"/>
                </a:spcAft>
                <a:defRPr/>
              </a:pPr>
              <a:t>7/26/2026</a:t>
            </a:fld>
            <a:endParaRPr lang="en-US">
              <a:solidFill>
                <a:srgbClr val="4E5B6F"/>
              </a:solidFill>
            </a:endParaRPr>
          </a:p>
        </p:txBody>
      </p:sp>
      <p:sp>
        <p:nvSpPr>
          <p:cNvPr id="1029" name="Rectangle 3"/>
          <p:cNvSpPr>
            <a:spLocks noGrp="1" noChangeArrowheads="1"/>
          </p:cNvSpPr>
          <p:nvPr>
            <p:ph type="body" idx="1"/>
          </p:nvPr>
        </p:nvSpPr>
        <p:spPr bwMode="gray">
          <a:xfrm>
            <a:off x="304800" y="914400"/>
            <a:ext cx="8382000" cy="3829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vi-VN"/>
              <a:t>Bấm &amp; sửa kiểu tiêu đề</a:t>
            </a:r>
          </a:p>
          <a:p>
            <a:pPr lvl="1"/>
            <a:r>
              <a:rPr lang="vi-VN"/>
              <a:t>Mức hai</a:t>
            </a:r>
          </a:p>
          <a:p>
            <a:pPr lvl="2"/>
            <a:r>
              <a:rPr lang="vi-VN"/>
              <a:t>Mức ba</a:t>
            </a:r>
          </a:p>
          <a:p>
            <a:pPr lvl="3"/>
            <a:r>
              <a:rPr lang="vi-VN"/>
              <a:t>Mức bốn</a:t>
            </a:r>
          </a:p>
          <a:p>
            <a:pPr lvl="4"/>
            <a:r>
              <a:rPr lang="vi-VN"/>
              <a:t>Mức năm</a:t>
            </a:r>
            <a:endParaRPr lang="en-US"/>
          </a:p>
        </p:txBody>
      </p:sp>
      <p:sp>
        <p:nvSpPr>
          <p:cNvPr id="1030" name="Text Box 126"/>
          <p:cNvSpPr txBox="1">
            <a:spLocks noChangeArrowheads="1"/>
          </p:cNvSpPr>
          <p:nvPr/>
        </p:nvSpPr>
        <p:spPr bwMode="gray">
          <a:xfrm>
            <a:off x="6553200" y="4773216"/>
            <a:ext cx="2438400" cy="3000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defTabSz="685800" eaLnBrk="1" fontAlgn="base" hangingPunct="1">
              <a:spcBef>
                <a:spcPct val="0"/>
              </a:spcBef>
              <a:spcAft>
                <a:spcPct val="0"/>
              </a:spcAft>
              <a:defRPr/>
            </a:pPr>
            <a:r>
              <a:rPr lang="en-US" sz="1350" i="1">
                <a:solidFill>
                  <a:srgbClr val="000000"/>
                </a:solidFill>
              </a:rPr>
              <a:t>Company</a:t>
            </a:r>
            <a:r>
              <a:rPr lang="en-US" sz="1350" i="1">
                <a:solidFill>
                  <a:srgbClr val="000000"/>
                </a:solidFill>
                <a:latin typeface="Arial Black" pitchFamily="34" charset="0"/>
              </a:rPr>
              <a:t> LOGO</a:t>
            </a:r>
          </a:p>
        </p:txBody>
      </p:sp>
      <p:sp>
        <p:nvSpPr>
          <p:cNvPr id="3" name="Rectangle 6"/>
          <p:cNvSpPr>
            <a:spLocks noGrp="1" noChangeArrowheads="1"/>
          </p:cNvSpPr>
          <p:nvPr>
            <p:ph type="sldNum" sz="quarter" idx="4"/>
          </p:nvPr>
        </p:nvSpPr>
        <p:spPr bwMode="gray">
          <a:xfrm>
            <a:off x="152400" y="4857752"/>
            <a:ext cx="2133600" cy="183356"/>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defRPr sz="750">
                <a:solidFill>
                  <a:schemeClr val="tx2"/>
                </a:solidFill>
                <a:latin typeface="+mn-lt"/>
                <a:cs typeface="+mn-cs"/>
              </a:defRPr>
            </a:lvl1pPr>
          </a:lstStyle>
          <a:p>
            <a:pPr defTabSz="685800" fontAlgn="base">
              <a:spcBef>
                <a:spcPct val="0"/>
              </a:spcBef>
              <a:spcAft>
                <a:spcPct val="0"/>
              </a:spcAft>
              <a:defRPr/>
            </a:pPr>
            <a:fld id="{48B059B7-4AE5-4DBE-9F9F-32FCCDF0703E}" type="slidenum">
              <a:rPr lang="en-US" smtClean="0">
                <a:solidFill>
                  <a:srgbClr val="4E5B6F"/>
                </a:solidFill>
              </a:rPr>
              <a:pPr defTabSz="685800" fontAlgn="base">
                <a:spcBef>
                  <a:spcPct val="0"/>
                </a:spcBef>
                <a:spcAft>
                  <a:spcPct val="0"/>
                </a:spcAft>
                <a:defRPr/>
              </a:pPr>
              <a:t>‹#›</a:t>
            </a:fld>
            <a:endParaRPr lang="en-US">
              <a:solidFill>
                <a:srgbClr val="4E5B6F"/>
              </a:solidFill>
            </a:endParaRPr>
          </a:p>
        </p:txBody>
      </p:sp>
      <p:sp>
        <p:nvSpPr>
          <p:cNvPr id="1032" name="Line 135"/>
          <p:cNvSpPr>
            <a:spLocks noChangeShapeType="1"/>
          </p:cNvSpPr>
          <p:nvPr/>
        </p:nvSpPr>
        <p:spPr bwMode="white">
          <a:xfrm>
            <a:off x="9525" y="4475560"/>
            <a:ext cx="641350" cy="0"/>
          </a:xfrm>
          <a:prstGeom prst="line">
            <a:avLst/>
          </a:prstGeom>
          <a:noFill/>
          <a:ln w="12700">
            <a:solidFill>
              <a:srgbClr val="FFFFFF"/>
            </a:solidFill>
            <a:round/>
            <a:headEnd/>
            <a:tailEnd/>
          </a:ln>
          <a:extLst>
            <a:ext uri="{909E8E84-426E-40DD-AFC4-6F175D3DCCD1}">
              <a14:hiddenFill xmlns:a14="http://schemas.microsoft.com/office/drawing/2010/main">
                <a:noFill/>
              </a14:hiddenFill>
            </a:ext>
          </a:extLst>
        </p:spPr>
        <p:txBody>
          <a:bodyPr/>
          <a:lstStyle/>
          <a:p>
            <a:pPr defTabSz="685800" fontAlgn="base">
              <a:spcBef>
                <a:spcPct val="0"/>
              </a:spcBef>
              <a:spcAft>
                <a:spcPct val="0"/>
              </a:spcAft>
              <a:defRPr/>
            </a:pPr>
            <a:endParaRPr lang="vi-VN" sz="1350">
              <a:solidFill>
                <a:prstClr val="black"/>
              </a:solidFill>
              <a:latin typeface="Arial" charset="0"/>
              <a:cs typeface="Arial" charset="0"/>
            </a:endParaRPr>
          </a:p>
        </p:txBody>
      </p:sp>
      <p:pic>
        <p:nvPicPr>
          <p:cNvPr id="1177" name="Picture 153" descr="6"/>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8086727" y="2"/>
            <a:ext cx="1057275" cy="10072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2"/>
          <p:cNvSpPr>
            <a:spLocks noGrp="1" noChangeArrowheads="1"/>
          </p:cNvSpPr>
          <p:nvPr>
            <p:ph type="title"/>
          </p:nvPr>
        </p:nvSpPr>
        <p:spPr bwMode="gray">
          <a:xfrm>
            <a:off x="838200" y="263128"/>
            <a:ext cx="7239000" cy="4226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vi-VN"/>
              <a:t>Bấm &amp; sửa kiểu tiêu đề</a:t>
            </a:r>
            <a:endParaRPr lang="en-US"/>
          </a:p>
        </p:txBody>
      </p:sp>
      <p:pic>
        <p:nvPicPr>
          <p:cNvPr id="1035" name="Picture 155" descr="water_2"/>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6248402" y="4686300"/>
            <a:ext cx="86677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81" name="Picture 157" descr="08"/>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rot="-9062541">
            <a:off x="177801" y="228600"/>
            <a:ext cx="736600" cy="419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65707908"/>
      </p:ext>
    </p:extLst>
  </p:cSld>
  <p:clrMap bg1="lt1" tx1="dk1" bg2="lt2" tx2="dk2" accent1="accent1" accent2="accent2" accent3="accent3" accent4="accent4" accent5="accent5" accent6="accent6" hlink="hlink" folHlink="folHlink"/>
  <p:sldLayoutIdLst>
    <p:sldLayoutId id="2147483803" r:id="rId1"/>
    <p:sldLayoutId id="2147483804" r:id="rId2"/>
    <p:sldLayoutId id="2147483805" r:id="rId3"/>
    <p:sldLayoutId id="2147483806" r:id="rId4"/>
    <p:sldLayoutId id="2147483807" r:id="rId5"/>
    <p:sldLayoutId id="2147483808" r:id="rId6"/>
    <p:sldLayoutId id="2147483809" r:id="rId7"/>
    <p:sldLayoutId id="2147483810" r:id="rId8"/>
    <p:sldLayoutId id="2147483811" r:id="rId9"/>
    <p:sldLayoutId id="2147483812" r:id="rId10"/>
    <p:sldLayoutId id="2147483813" r:id="rId11"/>
    <p:sldLayoutId id="2147483814" r:id="rId12"/>
  </p:sldLayoutIdLst>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1" fill="hold" nodeType="withEffect">
                                  <p:stCondLst>
                                    <p:cond delay="0"/>
                                  </p:stCondLst>
                                  <p:childTnLst>
                                    <p:set>
                                      <p:cBhvr>
                                        <p:cTn id="6" dur="1" fill="hold">
                                          <p:stCondLst>
                                            <p:cond delay="0"/>
                                          </p:stCondLst>
                                        </p:cTn>
                                        <p:tgtEl>
                                          <p:spTgt spid="1177"/>
                                        </p:tgtEl>
                                        <p:attrNameLst>
                                          <p:attrName>style.visibility</p:attrName>
                                        </p:attrNameLst>
                                      </p:cBhvr>
                                      <p:to>
                                        <p:strVal val="visible"/>
                                      </p:to>
                                    </p:set>
                                    <p:animEffect transition="in" filter="wipe(up)">
                                      <p:cBhvr>
                                        <p:cTn id="7" dur="500"/>
                                        <p:tgtEl>
                                          <p:spTgt spid="1177"/>
                                        </p:tgtEl>
                                      </p:cBhvr>
                                    </p:animEffect>
                                  </p:childTnLst>
                                </p:cTn>
                              </p:par>
                            </p:childTnLst>
                          </p:cTn>
                        </p:par>
                        <p:par>
                          <p:cTn id="8" fill="hold" nodeType="afterGroup">
                            <p:stCondLst>
                              <p:cond delay="500"/>
                            </p:stCondLst>
                            <p:childTnLst>
                              <p:par>
                                <p:cTn id="9" presetID="22" presetClass="entr" presetSubtype="1" fill="hold" nodeType="afterEffect">
                                  <p:stCondLst>
                                    <p:cond delay="0"/>
                                  </p:stCondLst>
                                  <p:childTnLst>
                                    <p:set>
                                      <p:cBhvr>
                                        <p:cTn id="10" dur="1" fill="hold">
                                          <p:stCondLst>
                                            <p:cond delay="0"/>
                                          </p:stCondLst>
                                        </p:cTn>
                                        <p:tgtEl>
                                          <p:spTgt spid="1181"/>
                                        </p:tgtEl>
                                        <p:attrNameLst>
                                          <p:attrName>style.visibility</p:attrName>
                                        </p:attrNameLst>
                                      </p:cBhvr>
                                      <p:to>
                                        <p:strVal val="visible"/>
                                      </p:to>
                                    </p:set>
                                    <p:animEffect transition="in" filter="wipe(up)">
                                      <p:cBhvr>
                                        <p:cTn id="11" dur="500"/>
                                        <p:tgtEl>
                                          <p:spTgt spid="1181"/>
                                        </p:tgtEl>
                                      </p:cBhvr>
                                    </p:animEffect>
                                  </p:childTnLst>
                                </p:cTn>
                              </p:par>
                            </p:childTnLst>
                          </p:cTn>
                        </p:par>
                        <p:par>
                          <p:cTn id="12" fill="hold" nodeType="afterGroup">
                            <p:stCondLst>
                              <p:cond delay="1000"/>
                            </p:stCondLst>
                            <p:childTnLst>
                              <p:par>
                                <p:cTn id="13" presetID="22" presetClass="entr" presetSubtype="8" fill="hold" grpId="0" nodeType="afterEffect">
                                  <p:stCondLst>
                                    <p:cond delay="0"/>
                                  </p:stCondLst>
                                  <p:childTnLst>
                                    <p:set>
                                      <p:cBhvr>
                                        <p:cTn id="14" dur="1" fill="hold">
                                          <p:stCondLst>
                                            <p:cond delay="0"/>
                                          </p:stCondLst>
                                        </p:cTn>
                                        <p:tgtEl>
                                          <p:spTgt spid="2"/>
                                        </p:tgtEl>
                                        <p:attrNameLst>
                                          <p:attrName>style.visibility</p:attrName>
                                        </p:attrNameLst>
                                      </p:cBhvr>
                                      <p:to>
                                        <p:strVal val="visible"/>
                                      </p:to>
                                    </p:set>
                                    <p:animEffect transition="in" filter="wipe(left)">
                                      <p:cBhvr>
                                        <p:cTn id="15" dur="1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hf hdr="0"/>
  <p:txStyles>
    <p:titleStyle>
      <a:lvl1pPr algn="l" rtl="0" eaLnBrk="1" fontAlgn="base" hangingPunct="1">
        <a:spcBef>
          <a:spcPct val="0"/>
        </a:spcBef>
        <a:spcAft>
          <a:spcPct val="0"/>
        </a:spcAft>
        <a:defRPr sz="2400" b="1">
          <a:solidFill>
            <a:srgbClr val="000000"/>
          </a:solidFill>
          <a:latin typeface="+mj-lt"/>
          <a:ea typeface="+mj-ea"/>
          <a:cs typeface="+mj-cs"/>
        </a:defRPr>
      </a:lvl1pPr>
      <a:lvl2pPr algn="l" rtl="0" eaLnBrk="1" fontAlgn="base" hangingPunct="1">
        <a:spcBef>
          <a:spcPct val="0"/>
        </a:spcBef>
        <a:spcAft>
          <a:spcPct val="0"/>
        </a:spcAft>
        <a:defRPr sz="2400" b="1">
          <a:solidFill>
            <a:srgbClr val="000000"/>
          </a:solidFill>
          <a:latin typeface="Verdana" pitchFamily="34" charset="0"/>
        </a:defRPr>
      </a:lvl2pPr>
      <a:lvl3pPr algn="l" rtl="0" eaLnBrk="1" fontAlgn="base" hangingPunct="1">
        <a:spcBef>
          <a:spcPct val="0"/>
        </a:spcBef>
        <a:spcAft>
          <a:spcPct val="0"/>
        </a:spcAft>
        <a:defRPr sz="2400" b="1">
          <a:solidFill>
            <a:srgbClr val="000000"/>
          </a:solidFill>
          <a:latin typeface="Verdana" pitchFamily="34" charset="0"/>
        </a:defRPr>
      </a:lvl3pPr>
      <a:lvl4pPr algn="l" rtl="0" eaLnBrk="1" fontAlgn="base" hangingPunct="1">
        <a:spcBef>
          <a:spcPct val="0"/>
        </a:spcBef>
        <a:spcAft>
          <a:spcPct val="0"/>
        </a:spcAft>
        <a:defRPr sz="2400" b="1">
          <a:solidFill>
            <a:srgbClr val="000000"/>
          </a:solidFill>
          <a:latin typeface="Verdana" pitchFamily="34" charset="0"/>
        </a:defRPr>
      </a:lvl4pPr>
      <a:lvl5pPr algn="l" rtl="0" eaLnBrk="1" fontAlgn="base" hangingPunct="1">
        <a:spcBef>
          <a:spcPct val="0"/>
        </a:spcBef>
        <a:spcAft>
          <a:spcPct val="0"/>
        </a:spcAft>
        <a:defRPr sz="2400" b="1">
          <a:solidFill>
            <a:srgbClr val="000000"/>
          </a:solidFill>
          <a:latin typeface="Verdana" pitchFamily="34" charset="0"/>
        </a:defRPr>
      </a:lvl5pPr>
      <a:lvl6pPr marL="342900" algn="l" rtl="0" eaLnBrk="1" fontAlgn="base" hangingPunct="1">
        <a:spcBef>
          <a:spcPct val="0"/>
        </a:spcBef>
        <a:spcAft>
          <a:spcPct val="0"/>
        </a:spcAft>
        <a:defRPr sz="2400" b="1">
          <a:solidFill>
            <a:srgbClr val="000000"/>
          </a:solidFill>
          <a:latin typeface="Verdana" pitchFamily="34" charset="0"/>
        </a:defRPr>
      </a:lvl6pPr>
      <a:lvl7pPr marL="685800" algn="l" rtl="0" eaLnBrk="1" fontAlgn="base" hangingPunct="1">
        <a:spcBef>
          <a:spcPct val="0"/>
        </a:spcBef>
        <a:spcAft>
          <a:spcPct val="0"/>
        </a:spcAft>
        <a:defRPr sz="2400" b="1">
          <a:solidFill>
            <a:srgbClr val="000000"/>
          </a:solidFill>
          <a:latin typeface="Verdana" pitchFamily="34" charset="0"/>
        </a:defRPr>
      </a:lvl7pPr>
      <a:lvl8pPr marL="1028700" algn="l" rtl="0" eaLnBrk="1" fontAlgn="base" hangingPunct="1">
        <a:spcBef>
          <a:spcPct val="0"/>
        </a:spcBef>
        <a:spcAft>
          <a:spcPct val="0"/>
        </a:spcAft>
        <a:defRPr sz="2400" b="1">
          <a:solidFill>
            <a:srgbClr val="000000"/>
          </a:solidFill>
          <a:latin typeface="Verdana" pitchFamily="34" charset="0"/>
        </a:defRPr>
      </a:lvl8pPr>
      <a:lvl9pPr marL="1371600" algn="l" rtl="0" eaLnBrk="1" fontAlgn="base" hangingPunct="1">
        <a:spcBef>
          <a:spcPct val="0"/>
        </a:spcBef>
        <a:spcAft>
          <a:spcPct val="0"/>
        </a:spcAft>
        <a:defRPr sz="2400" b="1">
          <a:solidFill>
            <a:srgbClr val="000000"/>
          </a:solidFill>
          <a:latin typeface="Verdana" pitchFamily="34" charset="0"/>
        </a:defRPr>
      </a:lvl9pPr>
    </p:titleStyle>
    <p:bodyStyle>
      <a:lvl1pPr marL="257175" indent="-257175" algn="l" rtl="0" eaLnBrk="1" fontAlgn="base" hangingPunct="1">
        <a:spcBef>
          <a:spcPct val="20000"/>
        </a:spcBef>
        <a:spcAft>
          <a:spcPct val="0"/>
        </a:spcAft>
        <a:buClr>
          <a:schemeClr val="tx1"/>
        </a:buClr>
        <a:buFont typeface="Wingdings" pitchFamily="2" charset="2"/>
        <a:buChar char="v"/>
        <a:defRPr sz="2100" b="1">
          <a:solidFill>
            <a:schemeClr val="tx2"/>
          </a:solidFill>
          <a:latin typeface="+mn-lt"/>
          <a:ea typeface="+mn-ea"/>
          <a:cs typeface="+mn-cs"/>
        </a:defRPr>
      </a:lvl1pPr>
      <a:lvl2pPr marL="557213" indent="-214313" algn="l" rtl="0" eaLnBrk="1" fontAlgn="base" hangingPunct="1">
        <a:spcBef>
          <a:spcPct val="20000"/>
        </a:spcBef>
        <a:spcAft>
          <a:spcPct val="0"/>
        </a:spcAft>
        <a:buClr>
          <a:schemeClr val="tx2"/>
        </a:buClr>
        <a:buFont typeface="Wingdings" pitchFamily="2" charset="2"/>
        <a:buChar char="§"/>
        <a:defRPr sz="2100">
          <a:solidFill>
            <a:schemeClr val="tx2"/>
          </a:solidFill>
          <a:latin typeface="Arial" charset="0"/>
        </a:defRPr>
      </a:lvl2pPr>
      <a:lvl3pPr marL="857250" indent="-171450" algn="l" rtl="0" eaLnBrk="1" fontAlgn="base" hangingPunct="1">
        <a:spcBef>
          <a:spcPct val="20000"/>
        </a:spcBef>
        <a:spcAft>
          <a:spcPct val="0"/>
        </a:spcAft>
        <a:buClr>
          <a:schemeClr val="hlink"/>
        </a:buClr>
        <a:buChar char="•"/>
        <a:defRPr sz="1800">
          <a:solidFill>
            <a:schemeClr val="tx2"/>
          </a:solidFill>
          <a:latin typeface="Arial" charset="0"/>
        </a:defRPr>
      </a:lvl3pPr>
      <a:lvl4pPr marL="1200150" indent="-171450" algn="l" rtl="0" eaLnBrk="1" fontAlgn="base" hangingPunct="1">
        <a:spcBef>
          <a:spcPct val="20000"/>
        </a:spcBef>
        <a:spcAft>
          <a:spcPct val="0"/>
        </a:spcAft>
        <a:buChar char="–"/>
        <a:defRPr sz="1500">
          <a:solidFill>
            <a:schemeClr val="tx2"/>
          </a:solidFill>
          <a:latin typeface="Arial" charset="0"/>
        </a:defRPr>
      </a:lvl4pPr>
      <a:lvl5pPr marL="1543050" indent="-171450" algn="l" rtl="0" eaLnBrk="1" fontAlgn="base" hangingPunct="1">
        <a:spcBef>
          <a:spcPct val="20000"/>
        </a:spcBef>
        <a:spcAft>
          <a:spcPct val="0"/>
        </a:spcAft>
        <a:buChar char="»"/>
        <a:defRPr sz="1500">
          <a:solidFill>
            <a:schemeClr val="tx2"/>
          </a:solidFill>
          <a:latin typeface="Arial" charset="0"/>
        </a:defRPr>
      </a:lvl5pPr>
      <a:lvl6pPr marL="1885950" indent="-171450" algn="l" rtl="0" eaLnBrk="1" fontAlgn="base" hangingPunct="1">
        <a:spcBef>
          <a:spcPct val="20000"/>
        </a:spcBef>
        <a:spcAft>
          <a:spcPct val="0"/>
        </a:spcAft>
        <a:buChar char="»"/>
        <a:defRPr sz="1500">
          <a:solidFill>
            <a:schemeClr val="tx2"/>
          </a:solidFill>
          <a:latin typeface="Arial" charset="0"/>
        </a:defRPr>
      </a:lvl6pPr>
      <a:lvl7pPr marL="2228850" indent="-171450" algn="l" rtl="0" eaLnBrk="1" fontAlgn="base" hangingPunct="1">
        <a:spcBef>
          <a:spcPct val="20000"/>
        </a:spcBef>
        <a:spcAft>
          <a:spcPct val="0"/>
        </a:spcAft>
        <a:buChar char="»"/>
        <a:defRPr sz="1500">
          <a:solidFill>
            <a:schemeClr val="tx2"/>
          </a:solidFill>
          <a:latin typeface="Arial" charset="0"/>
        </a:defRPr>
      </a:lvl7pPr>
      <a:lvl8pPr marL="2571750" indent="-171450" algn="l" rtl="0" eaLnBrk="1" fontAlgn="base" hangingPunct="1">
        <a:spcBef>
          <a:spcPct val="20000"/>
        </a:spcBef>
        <a:spcAft>
          <a:spcPct val="0"/>
        </a:spcAft>
        <a:buChar char="»"/>
        <a:defRPr sz="1500">
          <a:solidFill>
            <a:schemeClr val="tx2"/>
          </a:solidFill>
          <a:latin typeface="Arial" charset="0"/>
        </a:defRPr>
      </a:lvl8pPr>
      <a:lvl9pPr marL="2914650" indent="-171450" algn="l" rtl="0" eaLnBrk="1" fontAlgn="base" hangingPunct="1">
        <a:spcBef>
          <a:spcPct val="20000"/>
        </a:spcBef>
        <a:spcAft>
          <a:spcPct val="0"/>
        </a:spcAft>
        <a:buChar char="»"/>
        <a:defRPr sz="1500">
          <a:solidFill>
            <a:schemeClr val="tx2"/>
          </a:solidFill>
          <a:latin typeface="Arial" charset="0"/>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0.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28.xml"/></Relationships>
</file>

<file path=ppt/slides/_rels/slide100.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18.jpg"/><Relationship Id="rId1" Type="http://schemas.openxmlformats.org/officeDocument/2006/relationships/slideLayout" Target="../slideLayouts/slideLayout28.xml"/></Relationships>
</file>

<file path=ppt/slides/_rels/slide101.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18.jpg"/><Relationship Id="rId1" Type="http://schemas.openxmlformats.org/officeDocument/2006/relationships/slideLayout" Target="../slideLayouts/slideLayout28.xml"/></Relationships>
</file>

<file path=ppt/slides/_rels/slide102.xml.rels><?xml version="1.0" encoding="UTF-8" standalone="yes"?>
<Relationships xmlns="http://schemas.openxmlformats.org/package/2006/relationships"><Relationship Id="rId8" Type="http://schemas.openxmlformats.org/officeDocument/2006/relationships/image" Target="../media/image24.emf"/><Relationship Id="rId3" Type="http://schemas.openxmlformats.org/officeDocument/2006/relationships/slideLayout" Target="../slideLayouts/slideLayout13.xml"/><Relationship Id="rId7" Type="http://schemas.openxmlformats.org/officeDocument/2006/relationships/image" Target="../media/image3.png"/><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2.png"/><Relationship Id="rId11" Type="http://schemas.openxmlformats.org/officeDocument/2006/relationships/image" Target="../media/image27.png"/><Relationship Id="rId5" Type="http://schemas.openxmlformats.org/officeDocument/2006/relationships/image" Target="../media/image23.png"/><Relationship Id="rId10" Type="http://schemas.openxmlformats.org/officeDocument/2006/relationships/image" Target="../media/image26.png"/><Relationship Id="rId4" Type="http://schemas.openxmlformats.org/officeDocument/2006/relationships/notesSlide" Target="../notesSlides/notesSlide6.xml"/><Relationship Id="rId9" Type="http://schemas.openxmlformats.org/officeDocument/2006/relationships/image" Target="../media/image25.png"/></Relationships>
</file>

<file path=ppt/slides/_rels/slide103.xml.rels><?xml version="1.0" encoding="UTF-8" standalone="yes"?>
<Relationships xmlns="http://schemas.openxmlformats.org/package/2006/relationships"><Relationship Id="rId8" Type="http://schemas.openxmlformats.org/officeDocument/2006/relationships/image" Target="../media/image24.emf"/><Relationship Id="rId3" Type="http://schemas.openxmlformats.org/officeDocument/2006/relationships/slideLayout" Target="../slideLayouts/slideLayout13.xml"/><Relationship Id="rId7" Type="http://schemas.openxmlformats.org/officeDocument/2006/relationships/image" Target="../media/image3.png"/><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2.png"/><Relationship Id="rId11" Type="http://schemas.openxmlformats.org/officeDocument/2006/relationships/image" Target="../media/image27.png"/><Relationship Id="rId5" Type="http://schemas.openxmlformats.org/officeDocument/2006/relationships/image" Target="../media/image23.png"/><Relationship Id="rId10" Type="http://schemas.openxmlformats.org/officeDocument/2006/relationships/image" Target="../media/image26.png"/><Relationship Id="rId4" Type="http://schemas.openxmlformats.org/officeDocument/2006/relationships/notesSlide" Target="../notesSlides/notesSlide7.xml"/><Relationship Id="rId9" Type="http://schemas.openxmlformats.org/officeDocument/2006/relationships/image" Target="../media/image25.png"/></Relationships>
</file>

<file path=ppt/slides/_rels/slide104.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18.jpg"/><Relationship Id="rId1" Type="http://schemas.openxmlformats.org/officeDocument/2006/relationships/slideLayout" Target="../slideLayouts/slideLayout28.xml"/></Relationships>
</file>

<file path=ppt/slides/_rels/slide105.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18.jpg"/><Relationship Id="rId1" Type="http://schemas.openxmlformats.org/officeDocument/2006/relationships/slideLayout" Target="../slideLayouts/slideLayout28.xml"/></Relationships>
</file>

<file path=ppt/slides/_rels/slide106.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28.xml"/></Relationships>
</file>

<file path=ppt/slides/_rels/slide107.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28.xml"/></Relationships>
</file>

<file path=ppt/slides/_rels/slide108.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28.xml"/></Relationships>
</file>

<file path=ppt/slides/_rels/slide109.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28.xml"/></Relationships>
</file>

<file path=ppt/slides/_rels/slide11.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28.xml"/></Relationships>
</file>

<file path=ppt/slides/_rels/slide110.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28.xml"/></Relationships>
</file>

<file path=ppt/slides/_rels/slide111.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18.jpg"/><Relationship Id="rId1" Type="http://schemas.openxmlformats.org/officeDocument/2006/relationships/slideLayout" Target="../slideLayouts/slideLayout28.xml"/></Relationships>
</file>

<file path=ppt/slides/_rels/slide112.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18.jpg"/><Relationship Id="rId1" Type="http://schemas.openxmlformats.org/officeDocument/2006/relationships/slideLayout" Target="../slideLayouts/slideLayout28.xml"/></Relationships>
</file>

<file path=ppt/slides/_rels/slide113.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18.jpg"/><Relationship Id="rId1" Type="http://schemas.openxmlformats.org/officeDocument/2006/relationships/slideLayout" Target="../slideLayouts/slideLayout28.xml"/></Relationships>
</file>

<file path=ppt/slides/_rels/slide114.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18.jpg"/><Relationship Id="rId1" Type="http://schemas.openxmlformats.org/officeDocument/2006/relationships/slideLayout" Target="../slideLayouts/slideLayout28.xml"/></Relationships>
</file>

<file path=ppt/slides/_rels/slide115.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18.jpg"/><Relationship Id="rId1" Type="http://schemas.openxmlformats.org/officeDocument/2006/relationships/slideLayout" Target="../slideLayouts/slideLayout28.xml"/></Relationships>
</file>

<file path=ppt/slides/_rels/slide116.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18.jpg"/><Relationship Id="rId1" Type="http://schemas.openxmlformats.org/officeDocument/2006/relationships/slideLayout" Target="../slideLayouts/slideLayout28.xml"/></Relationships>
</file>

<file path=ppt/slides/_rels/slide117.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18.jpg"/><Relationship Id="rId1" Type="http://schemas.openxmlformats.org/officeDocument/2006/relationships/slideLayout" Target="../slideLayouts/slideLayout28.xml"/></Relationships>
</file>

<file path=ppt/slides/_rels/slide118.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18.jpg"/><Relationship Id="rId1" Type="http://schemas.openxmlformats.org/officeDocument/2006/relationships/slideLayout" Target="../slideLayouts/slideLayout28.xml"/></Relationships>
</file>

<file path=ppt/slides/_rels/slide119.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28.xml"/></Relationships>
</file>

<file path=ppt/slides/_rels/slide12.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28.xml"/></Relationships>
</file>

<file path=ppt/slides/_rels/slide120.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28.xml"/></Relationships>
</file>

<file path=ppt/slides/_rels/slide121.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28.xml"/></Relationships>
</file>

<file path=ppt/slides/_rels/slide122.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28.xml"/></Relationships>
</file>

<file path=ppt/slides/_rels/slide123.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28.xml"/></Relationships>
</file>

<file path=ppt/slides/_rels/slide124.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18.jpg"/><Relationship Id="rId1" Type="http://schemas.openxmlformats.org/officeDocument/2006/relationships/slideLayout" Target="../slideLayouts/slideLayout28.xml"/></Relationships>
</file>

<file path=ppt/slides/_rels/slide125.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28.xml"/></Relationships>
</file>

<file path=ppt/slides/_rels/slide126.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28.xml"/></Relationships>
</file>

<file path=ppt/slides/_rels/slide127.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28.xml"/></Relationships>
</file>

<file path=ppt/slides/_rels/slide128.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28.xml"/></Relationships>
</file>

<file path=ppt/slides/_rels/slide129.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28.xml"/></Relationships>
</file>

<file path=ppt/slides/_rels/slide13.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28.xml"/></Relationships>
</file>

<file path=ppt/slides/_rels/slide130.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28.xml"/></Relationships>
</file>

<file path=ppt/slides/_rels/slide131.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18.jpg"/><Relationship Id="rId1" Type="http://schemas.openxmlformats.org/officeDocument/2006/relationships/slideLayout" Target="../slideLayouts/slideLayout28.xml"/><Relationship Id="rId4" Type="http://schemas.openxmlformats.org/officeDocument/2006/relationships/image" Target="../media/image48.png"/></Relationships>
</file>

<file path=ppt/slides/_rels/slide132.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28.xml"/></Relationships>
</file>

<file path=ppt/slides/_rels/slide133.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18.jpg"/><Relationship Id="rId1" Type="http://schemas.openxmlformats.org/officeDocument/2006/relationships/slideLayout" Target="../slideLayouts/slideLayout28.xml"/></Relationships>
</file>

<file path=ppt/slides/_rels/slide134.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28.xml"/></Relationships>
</file>

<file path=ppt/slides/_rels/slide135.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28.xml"/></Relationships>
</file>

<file path=ppt/slides/_rels/slide136.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18.jpg"/><Relationship Id="rId1" Type="http://schemas.openxmlformats.org/officeDocument/2006/relationships/slideLayout" Target="../slideLayouts/slideLayout28.xml"/></Relationships>
</file>

<file path=ppt/slides/_rels/slide137.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18.jpg"/><Relationship Id="rId1" Type="http://schemas.openxmlformats.org/officeDocument/2006/relationships/slideLayout" Target="../slideLayouts/slideLayout28.xml"/></Relationships>
</file>

<file path=ppt/slides/_rels/slide138.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18.jpg"/><Relationship Id="rId1" Type="http://schemas.openxmlformats.org/officeDocument/2006/relationships/slideLayout" Target="../slideLayouts/slideLayout28.xml"/></Relationships>
</file>

<file path=ppt/slides/_rels/slide139.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18.jpg"/><Relationship Id="rId1" Type="http://schemas.openxmlformats.org/officeDocument/2006/relationships/slideLayout" Target="../slideLayouts/slideLayout28.xml"/></Relationships>
</file>

<file path=ppt/slides/_rels/slide14.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28.xml"/></Relationships>
</file>

<file path=ppt/slides/_rels/slide140.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28.xml"/></Relationships>
</file>

<file path=ppt/slides/_rels/slide141.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18.jpg"/><Relationship Id="rId1" Type="http://schemas.openxmlformats.org/officeDocument/2006/relationships/slideLayout" Target="../slideLayouts/slideLayout28.xml"/></Relationships>
</file>

<file path=ppt/slides/_rels/slide142.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18.jpg"/><Relationship Id="rId1" Type="http://schemas.openxmlformats.org/officeDocument/2006/relationships/slideLayout" Target="../slideLayouts/slideLayout28.xml"/></Relationships>
</file>

<file path=ppt/slides/_rels/slide143.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18.jpg"/><Relationship Id="rId1" Type="http://schemas.openxmlformats.org/officeDocument/2006/relationships/slideLayout" Target="../slideLayouts/slideLayout28.xml"/></Relationships>
</file>

<file path=ppt/slides/_rels/slide144.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18.jpg"/><Relationship Id="rId1" Type="http://schemas.openxmlformats.org/officeDocument/2006/relationships/slideLayout" Target="../slideLayouts/slideLayout28.xml"/></Relationships>
</file>

<file path=ppt/slides/_rels/slide145.xml.rels><?xml version="1.0" encoding="UTF-8" standalone="yes"?>
<Relationships xmlns="http://schemas.openxmlformats.org/package/2006/relationships"><Relationship Id="rId3" Type="http://schemas.openxmlformats.org/officeDocument/2006/relationships/image" Target="../media/image56.emf"/><Relationship Id="rId2" Type="http://schemas.openxmlformats.org/officeDocument/2006/relationships/image" Target="../media/image18.jpg"/><Relationship Id="rId1" Type="http://schemas.openxmlformats.org/officeDocument/2006/relationships/slideLayout" Target="../slideLayouts/slideLayout28.xml"/></Relationships>
</file>

<file path=ppt/slides/_rels/slide146.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18.jpg"/><Relationship Id="rId1" Type="http://schemas.openxmlformats.org/officeDocument/2006/relationships/slideLayout" Target="../slideLayouts/slideLayout28.xml"/><Relationship Id="rId4" Type="http://schemas.openxmlformats.org/officeDocument/2006/relationships/image" Target="../media/image58.png"/></Relationships>
</file>

<file path=ppt/slides/_rels/slide147.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18.jpg"/><Relationship Id="rId1" Type="http://schemas.openxmlformats.org/officeDocument/2006/relationships/slideLayout" Target="../slideLayouts/slideLayout28.xml"/><Relationship Id="rId4" Type="http://schemas.openxmlformats.org/officeDocument/2006/relationships/image" Target="../media/image60.png"/></Relationships>
</file>

<file path=ppt/slides/_rels/slide148.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18.jpg"/><Relationship Id="rId1" Type="http://schemas.openxmlformats.org/officeDocument/2006/relationships/slideLayout" Target="../slideLayouts/slideLayout28.xml"/></Relationships>
</file>

<file path=ppt/slides/_rels/slide149.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18.jpg"/><Relationship Id="rId1" Type="http://schemas.openxmlformats.org/officeDocument/2006/relationships/slideLayout" Target="../slideLayouts/slideLayout28.xml"/><Relationship Id="rId4" Type="http://schemas.openxmlformats.org/officeDocument/2006/relationships/image" Target="../media/image63.png"/></Relationships>
</file>

<file path=ppt/slides/_rels/slide15.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28.xml"/></Relationships>
</file>

<file path=ppt/slides/_rels/slide150.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18.jpg"/><Relationship Id="rId1" Type="http://schemas.openxmlformats.org/officeDocument/2006/relationships/slideLayout" Target="../slideLayouts/slideLayout28.xml"/></Relationships>
</file>

<file path=ppt/slides/_rels/slide151.xml.rels><?xml version="1.0" encoding="UTF-8" standalone="yes"?>
<Relationships xmlns="http://schemas.openxmlformats.org/package/2006/relationships"><Relationship Id="rId3" Type="http://schemas.openxmlformats.org/officeDocument/2006/relationships/image" Target="../media/image56.emf"/><Relationship Id="rId2" Type="http://schemas.openxmlformats.org/officeDocument/2006/relationships/image" Target="../media/image18.jpg"/><Relationship Id="rId1" Type="http://schemas.openxmlformats.org/officeDocument/2006/relationships/slideLayout" Target="../slideLayouts/slideLayout28.xml"/></Relationships>
</file>

<file path=ppt/slides/_rels/slide152.xml.rels><?xml version="1.0" encoding="UTF-8" standalone="yes"?>
<Relationships xmlns="http://schemas.openxmlformats.org/package/2006/relationships"><Relationship Id="rId3" Type="http://schemas.openxmlformats.org/officeDocument/2006/relationships/image" Target="../media/image64.jpeg"/><Relationship Id="rId2" Type="http://schemas.openxmlformats.org/officeDocument/2006/relationships/image" Target="../media/image18.jpg"/><Relationship Id="rId1" Type="http://schemas.openxmlformats.org/officeDocument/2006/relationships/slideLayout" Target="../slideLayouts/slideLayout28.xml"/></Relationships>
</file>

<file path=ppt/slides/_rels/slide153.xml.rels><?xml version="1.0" encoding="UTF-8" standalone="yes"?>
<Relationships xmlns="http://schemas.openxmlformats.org/package/2006/relationships"><Relationship Id="rId3" Type="http://schemas.openxmlformats.org/officeDocument/2006/relationships/image" Target="../media/image65.jpeg"/><Relationship Id="rId2" Type="http://schemas.openxmlformats.org/officeDocument/2006/relationships/image" Target="../media/image18.jpg"/><Relationship Id="rId1" Type="http://schemas.openxmlformats.org/officeDocument/2006/relationships/slideLayout" Target="../slideLayouts/slideLayout28.xml"/></Relationships>
</file>

<file path=ppt/slides/_rels/slide154.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image" Target="../media/image18.jpg"/><Relationship Id="rId1" Type="http://schemas.openxmlformats.org/officeDocument/2006/relationships/slideLayout" Target="../slideLayouts/slideLayout28.xml"/></Relationships>
</file>

<file path=ppt/slides/_rels/slide155.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image" Target="../media/image18.jpg"/><Relationship Id="rId1" Type="http://schemas.openxmlformats.org/officeDocument/2006/relationships/slideLayout" Target="../slideLayouts/slideLayout28.xml"/></Relationships>
</file>

<file path=ppt/slides/_rels/slide156.xml.rels><?xml version="1.0" encoding="UTF-8" standalone="yes"?>
<Relationships xmlns="http://schemas.openxmlformats.org/package/2006/relationships"><Relationship Id="rId3" Type="http://schemas.openxmlformats.org/officeDocument/2006/relationships/image" Target="../media/image68.jpeg"/><Relationship Id="rId2" Type="http://schemas.openxmlformats.org/officeDocument/2006/relationships/image" Target="../media/image18.jpg"/><Relationship Id="rId1" Type="http://schemas.openxmlformats.org/officeDocument/2006/relationships/slideLayout" Target="../slideLayouts/slideLayout28.xml"/></Relationships>
</file>

<file path=ppt/slides/_rels/slide157.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image" Target="../media/image18.jpg"/><Relationship Id="rId1" Type="http://schemas.openxmlformats.org/officeDocument/2006/relationships/slideLayout" Target="../slideLayouts/slideLayout28.xml"/><Relationship Id="rId4" Type="http://schemas.openxmlformats.org/officeDocument/2006/relationships/image" Target="../media/image70.png"/></Relationships>
</file>

<file path=ppt/slides/_rels/slide158.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image" Target="../media/image18.jpg"/><Relationship Id="rId1" Type="http://schemas.openxmlformats.org/officeDocument/2006/relationships/slideLayout" Target="../slideLayouts/slideLayout28.xml"/></Relationships>
</file>

<file path=ppt/slides/_rels/slide159.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28.xml"/></Relationships>
</file>

<file path=ppt/slides/_rels/slide16.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0.png"/></Relationships>
</file>

<file path=ppt/slides/_rels/slide160.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28.xml"/></Relationships>
</file>

<file path=ppt/slides/_rels/slide161.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image" Target="../media/image18.jpg"/><Relationship Id="rId1" Type="http://schemas.openxmlformats.org/officeDocument/2006/relationships/slideLayout" Target="../slideLayouts/slideLayout28.xml"/></Relationships>
</file>

<file path=ppt/slides/_rels/slide162.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28.xml"/></Relationships>
</file>

<file path=ppt/slides/_rels/slide163.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image" Target="../media/image18.jpg"/><Relationship Id="rId1" Type="http://schemas.openxmlformats.org/officeDocument/2006/relationships/slideLayout" Target="../slideLayouts/slideLayout28.xml"/></Relationships>
</file>

<file path=ppt/slides/_rels/slide164.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28.xml"/></Relationships>
</file>

<file path=ppt/slides/_rels/slide165.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image" Target="../media/image18.jpg"/><Relationship Id="rId1" Type="http://schemas.openxmlformats.org/officeDocument/2006/relationships/slideLayout" Target="../slideLayouts/slideLayout28.xml"/></Relationships>
</file>

<file path=ppt/slides/_rels/slide166.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28.xml"/></Relationships>
</file>

<file path=ppt/slides/_rels/slide167.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28.xml"/></Relationships>
</file>

<file path=ppt/slides/_rels/slide168.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28.xml"/></Relationships>
</file>

<file path=ppt/slides/_rels/slide169.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image" Target="../media/image18.jpg"/><Relationship Id="rId1" Type="http://schemas.openxmlformats.org/officeDocument/2006/relationships/slideLayout" Target="../slideLayouts/slideLayout28.xml"/></Relationships>
</file>

<file path=ppt/slides/_rels/slide17.xml.rels><?xml version="1.0" encoding="UTF-8" standalone="yes"?>
<Relationships xmlns="http://schemas.openxmlformats.org/package/2006/relationships"><Relationship Id="rId8" Type="http://schemas.openxmlformats.org/officeDocument/2006/relationships/image" Target="../media/image24.emf"/><Relationship Id="rId3" Type="http://schemas.openxmlformats.org/officeDocument/2006/relationships/slideLayout" Target="../slideLayouts/slideLayout13.xml"/><Relationship Id="rId7" Type="http://schemas.openxmlformats.org/officeDocument/2006/relationships/image" Target="../media/image3.png"/><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2.png"/><Relationship Id="rId11" Type="http://schemas.openxmlformats.org/officeDocument/2006/relationships/image" Target="../media/image27.png"/><Relationship Id="rId5" Type="http://schemas.openxmlformats.org/officeDocument/2006/relationships/image" Target="../media/image23.png"/><Relationship Id="rId10" Type="http://schemas.openxmlformats.org/officeDocument/2006/relationships/image" Target="../media/image26.png"/><Relationship Id="rId4" Type="http://schemas.openxmlformats.org/officeDocument/2006/relationships/notesSlide" Target="../notesSlides/notesSlide4.xml"/><Relationship Id="rId9" Type="http://schemas.openxmlformats.org/officeDocument/2006/relationships/image" Target="../media/image25.png"/></Relationships>
</file>

<file path=ppt/slides/_rels/slide170.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28.xml"/></Relationships>
</file>

<file path=ppt/slides/_rels/slide171.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28.xml"/></Relationships>
</file>

<file path=ppt/slides/_rels/slide172.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28.xml"/></Relationships>
</file>

<file path=ppt/slides/_rels/slide173.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28.xml"/></Relationships>
</file>

<file path=ppt/slides/_rels/slide174.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28.xml"/></Relationships>
</file>

<file path=ppt/slides/_rels/slide175.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28.xml"/></Relationships>
</file>

<file path=ppt/slides/_rels/slide176.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28.xml"/></Relationships>
</file>

<file path=ppt/slides/_rels/slide177.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28.xml"/></Relationships>
</file>

<file path=ppt/slides/_rels/slide178.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28.xml"/></Relationships>
</file>

<file path=ppt/slides/_rels/slide18.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28.xml"/></Relationships>
</file>

<file path=ppt/slides/_rels/slide19.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28.xml"/></Relationships>
</file>

<file path=ppt/slides/_rels/slide2.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28.xml"/></Relationships>
</file>

<file path=ppt/slides/_rels/slide20.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28.xml"/></Relationships>
</file>

<file path=ppt/slides/_rels/slide21.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28.xml"/></Relationships>
</file>

<file path=ppt/slides/_rels/slide22.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28.xml"/></Relationships>
</file>

<file path=ppt/slides/_rels/slide23.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28.xml"/></Relationships>
</file>

<file path=ppt/slides/_rels/slide24.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28.xml"/></Relationships>
</file>

<file path=ppt/slides/_rels/slide25.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28.xml"/></Relationships>
</file>

<file path=ppt/slides/_rels/slide26.xml.rels><?xml version="1.0" encoding="UTF-8" standalone="yes"?>
<Relationships xmlns="http://schemas.openxmlformats.org/package/2006/relationships"><Relationship Id="rId8" Type="http://schemas.openxmlformats.org/officeDocument/2006/relationships/image" Target="../media/image24.emf"/><Relationship Id="rId3" Type="http://schemas.openxmlformats.org/officeDocument/2006/relationships/slideLayout" Target="../slideLayouts/slideLayout13.xml"/><Relationship Id="rId7" Type="http://schemas.openxmlformats.org/officeDocument/2006/relationships/image" Target="../media/image3.png"/><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2.png"/><Relationship Id="rId11" Type="http://schemas.openxmlformats.org/officeDocument/2006/relationships/image" Target="../media/image27.png"/><Relationship Id="rId5" Type="http://schemas.openxmlformats.org/officeDocument/2006/relationships/image" Target="../media/image23.png"/><Relationship Id="rId10" Type="http://schemas.openxmlformats.org/officeDocument/2006/relationships/image" Target="../media/image26.png"/><Relationship Id="rId4" Type="http://schemas.openxmlformats.org/officeDocument/2006/relationships/notesSlide" Target="../notesSlides/notesSlide5.xml"/><Relationship Id="rId9" Type="http://schemas.openxmlformats.org/officeDocument/2006/relationships/image" Target="../media/image25.png"/></Relationships>
</file>

<file path=ppt/slides/_rels/slide27.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28.xml"/></Relationships>
</file>

<file path=ppt/slides/_rels/slide28.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28.xml"/></Relationships>
</file>

<file path=ppt/slides/_rels/slide29.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28.xml"/></Relationships>
</file>

<file path=ppt/slides/_rels/slide3.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28.xml"/></Relationships>
</file>

<file path=ppt/slides/_rels/slide30.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28.xml"/></Relationships>
</file>

<file path=ppt/slides/_rels/slide31.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28.xml"/></Relationships>
</file>

<file path=ppt/slides/_rels/slide32.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28.xml"/></Relationships>
</file>

<file path=ppt/slides/_rels/slide33.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28.xml"/></Relationships>
</file>

<file path=ppt/slides/_rels/slide34.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28.xml"/></Relationships>
</file>

<file path=ppt/slides/_rels/slide35.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28.xml"/></Relationships>
</file>

<file path=ppt/slides/_rels/slide36.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28.xml"/></Relationships>
</file>

<file path=ppt/slides/_rels/slide37.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28.xml"/></Relationships>
</file>

<file path=ppt/slides/_rels/slide38.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28.xml"/></Relationships>
</file>

<file path=ppt/slides/_rels/slide39.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18.jpg"/><Relationship Id="rId1" Type="http://schemas.openxmlformats.org/officeDocument/2006/relationships/slideLayout" Target="../slideLayouts/slideLayout28.xml"/></Relationships>
</file>

<file path=ppt/slides/_rels/slide4.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0.png"/></Relationships>
</file>

<file path=ppt/slides/_rels/slide40.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28.xml"/></Relationships>
</file>

<file path=ppt/slides/_rels/slide41.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28.xml"/></Relationships>
</file>

<file path=ppt/slides/_rels/slide42.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28.xml"/></Relationships>
</file>

<file path=ppt/slides/_rels/slide43.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28.xml"/></Relationships>
</file>

<file path=ppt/slides/_rels/slide44.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28.xml"/></Relationships>
</file>

<file path=ppt/slides/_rels/slide45.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28.xml"/></Relationships>
</file>

<file path=ppt/slides/_rels/slide46.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28.xml"/></Relationships>
</file>

<file path=ppt/slides/_rels/slide47.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28.xml"/></Relationships>
</file>

<file path=ppt/slides/_rels/slide48.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28.xml"/></Relationships>
</file>

<file path=ppt/slides/_rels/slide49.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28.xml"/></Relationships>
</file>

<file path=ppt/slides/_rels/slide5.xml.rels><?xml version="1.0" encoding="UTF-8" standalone="yes"?>
<Relationships xmlns="http://schemas.openxmlformats.org/package/2006/relationships"><Relationship Id="rId8" Type="http://schemas.openxmlformats.org/officeDocument/2006/relationships/image" Target="../media/image24.emf"/><Relationship Id="rId3" Type="http://schemas.openxmlformats.org/officeDocument/2006/relationships/slideLayout" Target="../slideLayouts/slideLayout13.xml"/><Relationship Id="rId7" Type="http://schemas.openxmlformats.org/officeDocument/2006/relationships/image" Target="../media/image3.png"/><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2.png"/><Relationship Id="rId11" Type="http://schemas.openxmlformats.org/officeDocument/2006/relationships/image" Target="../media/image27.png"/><Relationship Id="rId5" Type="http://schemas.openxmlformats.org/officeDocument/2006/relationships/image" Target="../media/image23.png"/><Relationship Id="rId10" Type="http://schemas.openxmlformats.org/officeDocument/2006/relationships/image" Target="../media/image26.png"/><Relationship Id="rId4" Type="http://schemas.openxmlformats.org/officeDocument/2006/relationships/notesSlide" Target="../notesSlides/notesSlide2.xml"/><Relationship Id="rId9" Type="http://schemas.openxmlformats.org/officeDocument/2006/relationships/image" Target="../media/image25.png"/></Relationships>
</file>

<file path=ppt/slides/_rels/slide50.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28.xml"/></Relationships>
</file>

<file path=ppt/slides/_rels/slide51.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28.xml"/></Relationships>
</file>

<file path=ppt/slides/_rels/slide52.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28.xml"/></Relationships>
</file>

<file path=ppt/slides/_rels/slide53.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28.xml"/></Relationships>
</file>

<file path=ppt/slides/_rels/slide54.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28.xml"/></Relationships>
</file>

<file path=ppt/slides/_rels/slide55.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28.xml"/></Relationships>
</file>

<file path=ppt/slides/_rels/slide56.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28.xml"/></Relationships>
</file>

<file path=ppt/slides/_rels/slide57.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18.jpg"/><Relationship Id="rId1" Type="http://schemas.openxmlformats.org/officeDocument/2006/relationships/slideLayout" Target="../slideLayouts/slideLayout28.xml"/></Relationships>
</file>

<file path=ppt/slides/_rels/slide58.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28.xml"/></Relationships>
</file>

<file path=ppt/slides/_rels/slide59.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18.jpg"/><Relationship Id="rId1" Type="http://schemas.openxmlformats.org/officeDocument/2006/relationships/slideLayout" Target="../slideLayouts/slideLayout28.xml"/></Relationships>
</file>

<file path=ppt/slides/_rels/slide6.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18.jpg"/><Relationship Id="rId1" Type="http://schemas.openxmlformats.org/officeDocument/2006/relationships/slideLayout" Target="../slideLayouts/slideLayout28.xml"/></Relationships>
</file>

<file path=ppt/slides/_rels/slide60.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28.xml"/></Relationships>
</file>

<file path=ppt/slides/_rels/slide61.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18.jpg"/><Relationship Id="rId1" Type="http://schemas.openxmlformats.org/officeDocument/2006/relationships/slideLayout" Target="../slideLayouts/slideLayout28.xml"/></Relationships>
</file>

<file path=ppt/slides/_rels/slide62.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28.xml"/></Relationships>
</file>

<file path=ppt/slides/_rels/slide63.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28.xml"/></Relationships>
</file>

<file path=ppt/slides/_rels/slide64.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28.xml"/></Relationships>
</file>

<file path=ppt/slides/_rels/slide65.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28.xml"/></Relationships>
</file>

<file path=ppt/slides/_rels/slide66.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28.xml"/></Relationships>
</file>

<file path=ppt/slides/_rels/slide67.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18.jpg"/><Relationship Id="rId1" Type="http://schemas.openxmlformats.org/officeDocument/2006/relationships/slideLayout" Target="../slideLayouts/slideLayout28.xml"/></Relationships>
</file>

<file path=ppt/slides/_rels/slide68.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18.jpg"/><Relationship Id="rId1" Type="http://schemas.openxmlformats.org/officeDocument/2006/relationships/slideLayout" Target="../slideLayouts/slideLayout28.xml"/></Relationships>
</file>

<file path=ppt/slides/_rels/slide69.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18.jpg"/><Relationship Id="rId1" Type="http://schemas.openxmlformats.org/officeDocument/2006/relationships/slideLayout" Target="../slideLayouts/slideLayout28.xml"/></Relationships>
</file>

<file path=ppt/slides/_rels/slide7.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28.xml"/></Relationships>
</file>

<file path=ppt/slides/_rels/slide70.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18.jpg"/><Relationship Id="rId1" Type="http://schemas.openxmlformats.org/officeDocument/2006/relationships/slideLayout" Target="../slideLayouts/slideLayout28.xml"/></Relationships>
</file>

<file path=ppt/slides/_rels/slide71.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18.jpg"/><Relationship Id="rId1" Type="http://schemas.openxmlformats.org/officeDocument/2006/relationships/slideLayout" Target="../slideLayouts/slideLayout28.xml"/></Relationships>
</file>

<file path=ppt/slides/_rels/slide72.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18.jpg"/><Relationship Id="rId1" Type="http://schemas.openxmlformats.org/officeDocument/2006/relationships/slideLayout" Target="../slideLayouts/slideLayout28.xml"/></Relationships>
</file>

<file path=ppt/slides/_rels/slide73.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18.jpg"/><Relationship Id="rId1" Type="http://schemas.openxmlformats.org/officeDocument/2006/relationships/slideLayout" Target="../slideLayouts/slideLayout28.xml"/></Relationships>
</file>

<file path=ppt/slides/_rels/slide7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18.jpg"/><Relationship Id="rId1" Type="http://schemas.openxmlformats.org/officeDocument/2006/relationships/slideLayout" Target="../slideLayouts/slideLayout28.xml"/></Relationships>
</file>

<file path=ppt/slides/_rels/slide75.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18.jpg"/><Relationship Id="rId1" Type="http://schemas.openxmlformats.org/officeDocument/2006/relationships/slideLayout" Target="../slideLayouts/slideLayout28.xml"/></Relationships>
</file>

<file path=ppt/slides/_rels/slide76.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18.jpg"/><Relationship Id="rId1" Type="http://schemas.openxmlformats.org/officeDocument/2006/relationships/slideLayout" Target="../slideLayouts/slideLayout28.xml"/></Relationships>
</file>

<file path=ppt/slides/_rels/slide77.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18.jpg"/><Relationship Id="rId1" Type="http://schemas.openxmlformats.org/officeDocument/2006/relationships/slideLayout" Target="../slideLayouts/slideLayout28.xml"/></Relationships>
</file>

<file path=ppt/slides/_rels/slide78.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18.jpg"/><Relationship Id="rId1" Type="http://schemas.openxmlformats.org/officeDocument/2006/relationships/slideLayout" Target="../slideLayouts/slideLayout28.xml"/></Relationships>
</file>

<file path=ppt/slides/_rels/slide79.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18.jpg"/><Relationship Id="rId1" Type="http://schemas.openxmlformats.org/officeDocument/2006/relationships/slideLayout" Target="../slideLayouts/slideLayout28.xml"/></Relationships>
</file>

<file path=ppt/slides/_rels/slide8.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28.xml"/></Relationships>
</file>

<file path=ppt/slides/_rels/slide80.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18.jpg"/><Relationship Id="rId1" Type="http://schemas.openxmlformats.org/officeDocument/2006/relationships/slideLayout" Target="../slideLayouts/slideLayout28.xml"/></Relationships>
</file>

<file path=ppt/slides/_rels/slide81.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18.jpg"/><Relationship Id="rId1" Type="http://schemas.openxmlformats.org/officeDocument/2006/relationships/slideLayout" Target="../slideLayouts/slideLayout28.xml"/></Relationships>
</file>

<file path=ppt/slides/_rels/slide82.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18.jpg"/><Relationship Id="rId1" Type="http://schemas.openxmlformats.org/officeDocument/2006/relationships/slideLayout" Target="../slideLayouts/slideLayout28.xml"/></Relationships>
</file>

<file path=ppt/slides/_rels/slide83.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18.jpg"/><Relationship Id="rId1" Type="http://schemas.openxmlformats.org/officeDocument/2006/relationships/slideLayout" Target="../slideLayouts/slideLayout28.xml"/></Relationships>
</file>

<file path=ppt/slides/_rels/slide84.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18.jpg"/><Relationship Id="rId1" Type="http://schemas.openxmlformats.org/officeDocument/2006/relationships/slideLayout" Target="../slideLayouts/slideLayout28.xml"/></Relationships>
</file>

<file path=ppt/slides/_rels/slide85.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18.jpg"/><Relationship Id="rId1" Type="http://schemas.openxmlformats.org/officeDocument/2006/relationships/slideLayout" Target="../slideLayouts/slideLayout28.xml"/></Relationships>
</file>

<file path=ppt/slides/_rels/slide86.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18.jpg"/><Relationship Id="rId1" Type="http://schemas.openxmlformats.org/officeDocument/2006/relationships/slideLayout" Target="../slideLayouts/slideLayout28.xml"/></Relationships>
</file>

<file path=ppt/slides/_rels/slide87.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18.jpg"/><Relationship Id="rId1" Type="http://schemas.openxmlformats.org/officeDocument/2006/relationships/slideLayout" Target="../slideLayouts/slideLayout28.xml"/></Relationships>
</file>

<file path=ppt/slides/_rels/slide88.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28.xml"/></Relationships>
</file>

<file path=ppt/slides/_rels/slide89.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28.xml"/></Relationships>
</file>

<file path=ppt/slides/_rels/slide9.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28.xml"/></Relationships>
</file>

<file path=ppt/slides/_rels/slide90.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28.xml"/></Relationships>
</file>

<file path=ppt/slides/_rels/slide91.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28.xml"/></Relationships>
</file>

<file path=ppt/slides/_rels/slide92.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28.xml"/></Relationships>
</file>

<file path=ppt/slides/_rels/slide93.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28.xml"/></Relationships>
</file>

<file path=ppt/slides/_rels/slide94.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28.xml"/></Relationships>
</file>

<file path=ppt/slides/_rels/slide95.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28.xml"/></Relationships>
</file>

<file path=ppt/slides/_rels/slide96.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28.xml"/></Relationships>
</file>

<file path=ppt/slides/_rels/slide97.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28.xml"/></Relationships>
</file>

<file path=ppt/slides/_rels/slide98.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28.xml"/></Relationships>
</file>

<file path=ppt/slides/_rels/slide99.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2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762000" y="666750"/>
            <a:ext cx="7620001" cy="2462198"/>
          </a:xfrm>
          <a:prstGeom prst="rect">
            <a:avLst/>
          </a:prstGeom>
          <a:noFill/>
        </p:spPr>
        <p:txBody>
          <a:bodyPr wrap="square" lIns="91425" tIns="45713" rIns="91425" bIns="45713" rtlCol="0">
            <a:spAutoFit/>
          </a:bodyPr>
          <a:lstStyle/>
          <a:p>
            <a:pPr defTabSz="685676"/>
            <a:endParaRPr lang="en-US" sz="3600" dirty="0">
              <a:solidFill>
                <a:prstClr val="black"/>
              </a:solidFill>
            </a:endParaRPr>
          </a:p>
          <a:p>
            <a:pPr algn="ctr" defTabSz="685676"/>
            <a:r>
              <a:rPr lang="en-US" sz="4100" dirty="0">
                <a:solidFill>
                  <a:prstClr val="black"/>
                </a:solidFill>
              </a:rPr>
              <a:t> </a:t>
            </a:r>
            <a:r>
              <a:rPr lang="en-US" sz="4100" dirty="0">
                <a:solidFill>
                  <a:prstClr val="black"/>
                </a:solidFill>
                <a:latin typeface="Tahoma" pitchFamily="34" charset="0"/>
                <a:ea typeface="Tahoma" pitchFamily="34" charset="0"/>
                <a:cs typeface="Tahoma" pitchFamily="34" charset="0"/>
              </a:rPr>
              <a:t>BÀI GIẢNG</a:t>
            </a:r>
          </a:p>
          <a:p>
            <a:pPr algn="ctr" defTabSz="685676"/>
            <a:r>
              <a:rPr lang="en-US" sz="4100" dirty="0">
                <a:solidFill>
                  <a:prstClr val="black"/>
                </a:solidFill>
                <a:latin typeface="Tahoma" pitchFamily="34" charset="0"/>
                <a:ea typeface="Tahoma" pitchFamily="34" charset="0"/>
                <a:cs typeface="Tahoma" pitchFamily="34" charset="0"/>
              </a:rPr>
              <a:t> NGHIỆP VỤ THANH TOÁN</a:t>
            </a:r>
          </a:p>
          <a:p>
            <a:pPr defTabSz="685676"/>
            <a:endParaRPr lang="en-US" sz="3600" dirty="0">
              <a:solidFill>
                <a:prstClr val="black"/>
              </a:solidFill>
            </a:endParaRPr>
          </a:p>
        </p:txBody>
      </p:sp>
    </p:spTree>
    <p:extLst>
      <p:ext uri="{BB962C8B-B14F-4D97-AF65-F5344CB8AC3E}">
        <p14:creationId xmlns:p14="http://schemas.microsoft.com/office/powerpoint/2010/main" val="36923150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Scale>
                                      <p:cBhvr>
                                        <p:cTn id="7" dur="1000" decel="50000" fill="hold">
                                          <p:stCondLst>
                                            <p:cond delay="0"/>
                                          </p:stCondLst>
                                        </p:cTn>
                                        <p:tgtEl>
                                          <p:spTgt spid="3"/>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8" dur="1000" decel="50000" fill="hold">
                                          <p:stCondLst>
                                            <p:cond delay="0"/>
                                          </p:stCondLst>
                                        </p:cTn>
                                        <p:tgtEl>
                                          <p:spTgt spid="3"/>
                                        </p:tgtEl>
                                        <p:attrNameLst>
                                          <p:attrName>ppt_x</p:attrName>
                                          <p:attrName>ppt_y</p:attrName>
                                        </p:attrNameLst>
                                      </p:cBhvr>
                                    </p:animMotion>
                                    <p:animEffect transition="in" filter="fade">
                                      <p:cBhvr>
                                        <p:cTn id="9"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Rectangle 3"/>
          <p:cNvSpPr/>
          <p:nvPr/>
        </p:nvSpPr>
        <p:spPr>
          <a:xfrm>
            <a:off x="1308651" y="141482"/>
            <a:ext cx="6584173" cy="377024"/>
          </a:xfrm>
          <a:prstGeom prst="rect">
            <a:avLst/>
          </a:prstGeom>
          <a:noFill/>
        </p:spPr>
        <p:txBody>
          <a:bodyPr wrap="none" lIns="68579" tIns="34289" rIns="68579" bIns="34289">
            <a:spAutoFit/>
          </a:bodyPr>
          <a:lstStyle/>
          <a:p>
            <a:pPr algn="ctr" defTabSz="685783">
              <a:defRPr/>
            </a:pPr>
            <a:r>
              <a:rPr lang="en-US" sz="2000" b="1" cap="all"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1.2. </a:t>
            </a:r>
            <a:r>
              <a:rPr lang="en-US" sz="2000" b="1" cap="all"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Đặc</a:t>
            </a:r>
            <a:r>
              <a:rPr lang="en-US" sz="2000" b="1" cap="all"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a:t>
            </a:r>
            <a:r>
              <a:rPr lang="en-US" sz="2000" b="1" cap="all"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điểm</a:t>
            </a:r>
            <a:r>
              <a:rPr lang="en-US" sz="2000" b="1" cap="all"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a:t>
            </a:r>
            <a:r>
              <a:rPr lang="en-US" sz="2000" b="1" cap="all"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của</a:t>
            </a:r>
            <a:r>
              <a:rPr lang="en-US" sz="2000" b="1" cap="all"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a:t>
            </a:r>
            <a:r>
              <a:rPr lang="en-US" sz="2000" b="1" cap="all"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các</a:t>
            </a:r>
            <a:r>
              <a:rPr lang="en-US" sz="2000" b="1" cap="all"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a:t>
            </a:r>
            <a:r>
              <a:rPr lang="en-US" sz="2000" b="1" cap="all"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nghiệp</a:t>
            </a:r>
            <a:r>
              <a:rPr lang="en-US" sz="2000" b="1" cap="all"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vụ </a:t>
            </a:r>
            <a:r>
              <a:rPr lang="en-US" sz="2000" b="1" cap="all"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thanh</a:t>
            </a:r>
            <a:r>
              <a:rPr lang="en-US" sz="2000" b="1" cap="all"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a:t>
            </a:r>
            <a:r>
              <a:rPr lang="en-US" sz="2000" b="1" cap="all"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toán</a:t>
            </a:r>
            <a:endParaRPr lang="en-US" sz="2000" b="1" cap="all"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endParaRPr>
          </a:p>
        </p:txBody>
      </p:sp>
      <p:sp>
        <p:nvSpPr>
          <p:cNvPr id="5" name="TextBox 4"/>
          <p:cNvSpPr txBox="1"/>
          <p:nvPr/>
        </p:nvSpPr>
        <p:spPr>
          <a:xfrm>
            <a:off x="374074" y="510814"/>
            <a:ext cx="8551718" cy="3762566"/>
          </a:xfrm>
          <a:prstGeom prst="rect">
            <a:avLst/>
          </a:prstGeom>
        </p:spPr>
        <p:style>
          <a:lnRef idx="2">
            <a:schemeClr val="accent1"/>
          </a:lnRef>
          <a:fillRef idx="1">
            <a:schemeClr val="lt1"/>
          </a:fillRef>
          <a:effectRef idx="0">
            <a:schemeClr val="accent1"/>
          </a:effectRef>
          <a:fontRef idx="minor">
            <a:schemeClr val="dk1"/>
          </a:fontRef>
        </p:style>
        <p:txBody>
          <a:bodyPr wrap="square" lIns="68579" tIns="34289" rIns="68579" bIns="34289" rtlCol="0">
            <a:spAutoFit/>
          </a:bodyPr>
          <a:lstStyle/>
          <a:p>
            <a:pPr algn="just" defTabSz="685316">
              <a:defRPr/>
            </a:pPr>
            <a:r>
              <a:rPr lang="en-US" sz="3000" dirty="0">
                <a:solidFill>
                  <a:prstClr val="black"/>
                </a:solidFill>
                <a:latin typeface="Arial" pitchFamily="34" charset="0"/>
                <a:ea typeface="Tahoma" pitchFamily="34" charset="0"/>
                <a:cs typeface="Arial" pitchFamily="34" charset="0"/>
              </a:rPr>
              <a:t>- </a:t>
            </a:r>
            <a:r>
              <a:rPr lang="vi-VN" sz="3000" dirty="0">
                <a:solidFill>
                  <a:prstClr val="black"/>
                </a:solidFill>
                <a:latin typeface="Arial" pitchFamily="34" charset="0"/>
                <a:ea typeface="Tahoma" pitchFamily="34" charset="0"/>
                <a:cs typeface="Arial" pitchFamily="34" charset="0"/>
              </a:rPr>
              <a:t>Việc thanh toán ảnh hưởng lớn tới tình hình tài chính của doanh nghiệp nên thường có các quy định rất chặt chẽ trong thanh toán, vì vậy cần có sự giám sát, quản lý thường xuyên để các quy tắc được tôn trọng.</a:t>
            </a:r>
          </a:p>
          <a:p>
            <a:pPr algn="just" defTabSz="685316">
              <a:defRPr/>
            </a:pPr>
            <a:r>
              <a:rPr lang="en-US" sz="3000" dirty="0">
                <a:solidFill>
                  <a:prstClr val="black"/>
                </a:solidFill>
                <a:latin typeface="Arial" pitchFamily="34" charset="0"/>
                <a:ea typeface="Tahoma" pitchFamily="34" charset="0"/>
                <a:cs typeface="Arial" pitchFamily="34" charset="0"/>
              </a:rPr>
              <a:t>- </a:t>
            </a:r>
            <a:r>
              <a:rPr lang="vi-VN" sz="3000" dirty="0">
                <a:solidFill>
                  <a:prstClr val="black"/>
                </a:solidFill>
                <a:latin typeface="Arial" pitchFamily="34" charset="0"/>
                <a:ea typeface="Tahoma" pitchFamily="34" charset="0"/>
                <a:cs typeface="Arial" pitchFamily="34" charset="0"/>
              </a:rPr>
              <a:t>Các nghiệp vụ thanh toán phát sinh ở cả quá trình mua vật tư, hàng hoá đầu vào và quá trình tiêu thụ. </a:t>
            </a:r>
          </a:p>
        </p:txBody>
      </p:sp>
    </p:spTree>
    <p:extLst>
      <p:ext uri="{BB962C8B-B14F-4D97-AF65-F5344CB8AC3E}">
        <p14:creationId xmlns:p14="http://schemas.microsoft.com/office/powerpoint/2010/main" val="238025200"/>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3"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plus(in)">
                                      <p:cBhvr>
                                        <p:cTn id="7" dur="2000"/>
                                        <p:tgtEl>
                                          <p:spTgt spid="4"/>
                                        </p:tgtEl>
                                      </p:cBhvr>
                                    </p:animEffect>
                                  </p:childTnLst>
                                </p:cTn>
                              </p:par>
                              <p:par>
                                <p:cTn id="8" presetID="21" presetClass="entr" presetSubtype="8"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wheel(8)">
                                      <p:cBhvr>
                                        <p:cTn id="10" dur="1000"/>
                                        <p:tgtEl>
                                          <p:spTgt spid="5"/>
                                        </p:tgtEl>
                                      </p:cBhvr>
                                    </p:animEffect>
                                  </p:childTnLst>
                                </p:cTn>
                              </p:par>
                              <p:par>
                                <p:cTn id="11" presetID="2" presetClass="entr" presetSubtype="4" fill="hold" nodeType="withEffect">
                                  <p:stCondLst>
                                    <p:cond delay="0"/>
                                  </p:stCondLst>
                                  <p:childTnLst>
                                    <p:set>
                                      <p:cBhvr>
                                        <p:cTn id="12" dur="1" fill="hold">
                                          <p:stCondLst>
                                            <p:cond delay="0"/>
                                          </p:stCondLst>
                                        </p:cTn>
                                        <p:tgtEl>
                                          <p:spTgt spid="5">
                                            <p:txEl>
                                              <p:pRg st="0" end="0"/>
                                            </p:txEl>
                                          </p:spTgt>
                                        </p:tgtEl>
                                        <p:attrNameLst>
                                          <p:attrName>style.visibility</p:attrName>
                                        </p:attrNameLst>
                                      </p:cBhvr>
                                      <p:to>
                                        <p:strVal val="visible"/>
                                      </p:to>
                                    </p:set>
                                    <p:anim calcmode="lin" valueType="num">
                                      <p:cBhvr additive="base">
                                        <p:cTn id="13"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0" end="0"/>
                                            </p:txEl>
                                          </p:spTgt>
                                        </p:tgtEl>
                                        <p:attrNameLst>
                                          <p:attrName>ppt_y</p:attrName>
                                        </p:attrNameLst>
                                      </p:cBhvr>
                                      <p:tavLst>
                                        <p:tav tm="0">
                                          <p:val>
                                            <p:strVal val="1+#ppt_h/2"/>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5">
                                            <p:txEl>
                                              <p:pRg st="1" end="1"/>
                                            </p:txEl>
                                          </p:spTgt>
                                        </p:tgtEl>
                                        <p:attrNameLst>
                                          <p:attrName>style.visibility</p:attrName>
                                        </p:attrNameLst>
                                      </p:cBhvr>
                                      <p:to>
                                        <p:strVal val="visible"/>
                                      </p:to>
                                    </p:set>
                                    <p:animEffect transition="in" filter="fade">
                                      <p:cBhvr>
                                        <p:cTn id="17" dur="1000"/>
                                        <p:tgtEl>
                                          <p:spTgt spid="5">
                                            <p:txEl>
                                              <p:pRg st="1" end="1"/>
                                            </p:txEl>
                                          </p:spTgt>
                                        </p:tgtEl>
                                      </p:cBhvr>
                                    </p:animEffect>
                                    <p:anim calcmode="lin" valueType="num">
                                      <p:cBhvr>
                                        <p:cTn id="18" dur="1000" fill="hold"/>
                                        <p:tgtEl>
                                          <p:spTgt spid="5">
                                            <p:txEl>
                                              <p:pRg st="1" end="1"/>
                                            </p:txEl>
                                          </p:spTgt>
                                        </p:tgtEl>
                                        <p:attrNameLst>
                                          <p:attrName>ppt_x</p:attrName>
                                        </p:attrNameLst>
                                      </p:cBhvr>
                                      <p:tavLst>
                                        <p:tav tm="0">
                                          <p:val>
                                            <p:strVal val="#ppt_x"/>
                                          </p:val>
                                        </p:tav>
                                        <p:tav tm="100000">
                                          <p:val>
                                            <p:strVal val="#ppt_x"/>
                                          </p:val>
                                        </p:tav>
                                      </p:tavLst>
                                    </p:anim>
                                    <p:anim calcmode="lin" valueType="num">
                                      <p:cBhvr>
                                        <p:cTn id="19" dur="1000" fill="hold"/>
                                        <p:tgtEl>
                                          <p:spTgt spid="5">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animBg="1"/>
    </p:bldLst>
  </p:timing>
</p:sld>
</file>

<file path=ppt/slides/slide10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Rectangle 3"/>
          <p:cNvSpPr/>
          <p:nvPr/>
        </p:nvSpPr>
        <p:spPr>
          <a:xfrm>
            <a:off x="3653199" y="0"/>
            <a:ext cx="1311896" cy="377024"/>
          </a:xfrm>
          <a:prstGeom prst="rect">
            <a:avLst/>
          </a:prstGeom>
          <a:noFill/>
        </p:spPr>
        <p:txBody>
          <a:bodyPr wrap="none" lIns="68579" tIns="34289" rIns="68579" bIns="34289">
            <a:spAutoFit/>
          </a:bodyPr>
          <a:lstStyle/>
          <a:p>
            <a:pPr algn="ctr" defTabSz="685783">
              <a:defRPr/>
            </a:pPr>
            <a:r>
              <a:rPr lang="en-US" sz="2000" b="1"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Kiểm</a:t>
            </a:r>
            <a:r>
              <a:rPr lang="en-US" sz="2000" b="1"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a:t>
            </a:r>
            <a:r>
              <a:rPr lang="en-US" sz="2000" b="1"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tra</a:t>
            </a:r>
            <a:r>
              <a:rPr lang="en-US" sz="2000" b="1"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a:t>
            </a:r>
            <a:endParaRPr lang="en-US" sz="2000" b="1" cap="all"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endParaRPr>
          </a:p>
        </p:txBody>
      </p:sp>
      <p:sp>
        <p:nvSpPr>
          <p:cNvPr id="6" name="TextBox 5"/>
          <p:cNvSpPr txBox="1"/>
          <p:nvPr/>
        </p:nvSpPr>
        <p:spPr>
          <a:xfrm>
            <a:off x="182192" y="1323330"/>
            <a:ext cx="8551718" cy="1038744"/>
          </a:xfrm>
          <a:prstGeom prst="rect">
            <a:avLst/>
          </a:prstGeom>
        </p:spPr>
        <p:style>
          <a:lnRef idx="2">
            <a:schemeClr val="accent1"/>
          </a:lnRef>
          <a:fillRef idx="1">
            <a:schemeClr val="lt1"/>
          </a:fillRef>
          <a:effectRef idx="0">
            <a:schemeClr val="accent1"/>
          </a:effectRef>
          <a:fontRef idx="minor">
            <a:schemeClr val="dk1"/>
          </a:fontRef>
        </p:style>
        <p:txBody>
          <a:bodyPr wrap="square" lIns="68579" tIns="34289" rIns="68579" bIns="34289" rtlCol="0">
            <a:spAutoFit/>
          </a:bodyPr>
          <a:lstStyle/>
          <a:p>
            <a:pPr algn="just" defTabSz="685316">
              <a:defRPr/>
            </a:pPr>
            <a:r>
              <a:rPr lang="en-US" sz="2100" dirty="0" err="1">
                <a:solidFill>
                  <a:prstClr val="black"/>
                </a:solidFill>
                <a:latin typeface="Arial" pitchFamily="34" charset="0"/>
                <a:ea typeface="Tahoma" pitchFamily="34" charset="0"/>
                <a:cs typeface="Arial" pitchFamily="34" charset="0"/>
              </a:rPr>
              <a:t>Câu</a:t>
            </a:r>
            <a:r>
              <a:rPr lang="en-US" sz="2100" dirty="0">
                <a:solidFill>
                  <a:prstClr val="black"/>
                </a:solidFill>
                <a:latin typeface="Arial" pitchFamily="34" charset="0"/>
                <a:ea typeface="Tahoma" pitchFamily="34" charset="0"/>
                <a:cs typeface="Arial" pitchFamily="34" charset="0"/>
              </a:rPr>
              <a:t> 3: </a:t>
            </a:r>
            <a:r>
              <a:rPr lang="en-US" sz="2100" dirty="0" err="1">
                <a:solidFill>
                  <a:prstClr val="black"/>
                </a:solidFill>
                <a:latin typeface="Arial" pitchFamily="34" charset="0"/>
                <a:ea typeface="Tahoma" pitchFamily="34" charset="0"/>
                <a:cs typeface="Arial" pitchFamily="34" charset="0"/>
              </a:rPr>
              <a:t>Trình</a:t>
            </a:r>
            <a:r>
              <a:rPr lang="en-US" sz="2100" dirty="0">
                <a:solidFill>
                  <a:prstClr val="black"/>
                </a:solidFill>
                <a:latin typeface="Arial" pitchFamily="34" charset="0"/>
                <a:ea typeface="Tahoma" pitchFamily="34" charset="0"/>
                <a:cs typeface="Arial" pitchFamily="34" charset="0"/>
              </a:rPr>
              <a:t> </a:t>
            </a:r>
            <a:r>
              <a:rPr lang="en-US" sz="2100" dirty="0" err="1">
                <a:solidFill>
                  <a:prstClr val="black"/>
                </a:solidFill>
                <a:latin typeface="Arial" pitchFamily="34" charset="0"/>
                <a:ea typeface="Tahoma" pitchFamily="34" charset="0"/>
                <a:cs typeface="Arial" pitchFamily="34" charset="0"/>
              </a:rPr>
              <a:t>bày</a:t>
            </a:r>
            <a:r>
              <a:rPr lang="en-US" sz="2100" dirty="0">
                <a:solidFill>
                  <a:prstClr val="black"/>
                </a:solidFill>
                <a:latin typeface="Arial" pitchFamily="34" charset="0"/>
                <a:ea typeface="Tahoma" pitchFamily="34" charset="0"/>
                <a:cs typeface="Arial" pitchFamily="34" charset="0"/>
              </a:rPr>
              <a:t> </a:t>
            </a:r>
            <a:r>
              <a:rPr lang="en-US" sz="2100" dirty="0" err="1">
                <a:solidFill>
                  <a:prstClr val="black"/>
                </a:solidFill>
                <a:latin typeface="Arial" pitchFamily="34" charset="0"/>
                <a:ea typeface="Tahoma" pitchFamily="34" charset="0"/>
                <a:cs typeface="Arial" pitchFamily="34" charset="0"/>
              </a:rPr>
              <a:t>các</a:t>
            </a:r>
            <a:r>
              <a:rPr lang="en-US" sz="2100" dirty="0">
                <a:solidFill>
                  <a:prstClr val="black"/>
                </a:solidFill>
                <a:latin typeface="Arial" pitchFamily="34" charset="0"/>
                <a:ea typeface="Tahoma" pitchFamily="34" charset="0"/>
                <a:cs typeface="Arial" pitchFamily="34" charset="0"/>
              </a:rPr>
              <a:t> </a:t>
            </a:r>
            <a:r>
              <a:rPr lang="en-US" sz="2100" dirty="0" err="1">
                <a:solidFill>
                  <a:prstClr val="black"/>
                </a:solidFill>
                <a:latin typeface="Arial" pitchFamily="34" charset="0"/>
                <a:ea typeface="Tahoma" pitchFamily="34" charset="0"/>
                <a:cs typeface="Arial" pitchFamily="34" charset="0"/>
              </a:rPr>
              <a:t>yêu</a:t>
            </a:r>
            <a:r>
              <a:rPr lang="en-US" sz="2100" dirty="0">
                <a:solidFill>
                  <a:prstClr val="black"/>
                </a:solidFill>
                <a:latin typeface="Arial" pitchFamily="34" charset="0"/>
                <a:ea typeface="Tahoma" pitchFamily="34" charset="0"/>
                <a:cs typeface="Arial" pitchFamily="34" charset="0"/>
              </a:rPr>
              <a:t> </a:t>
            </a:r>
            <a:r>
              <a:rPr lang="en-US" sz="2100" dirty="0" err="1">
                <a:solidFill>
                  <a:prstClr val="black"/>
                </a:solidFill>
                <a:latin typeface="Arial" pitchFamily="34" charset="0"/>
                <a:ea typeface="Tahoma" pitchFamily="34" charset="0"/>
                <a:cs typeface="Arial" pitchFamily="34" charset="0"/>
              </a:rPr>
              <a:t>cầu</a:t>
            </a:r>
            <a:r>
              <a:rPr lang="en-US" sz="2100" dirty="0">
                <a:solidFill>
                  <a:prstClr val="black"/>
                </a:solidFill>
                <a:latin typeface="Arial" pitchFamily="34" charset="0"/>
                <a:ea typeface="Tahoma" pitchFamily="34" charset="0"/>
                <a:cs typeface="Arial" pitchFamily="34" charset="0"/>
              </a:rPr>
              <a:t> </a:t>
            </a:r>
            <a:r>
              <a:rPr lang="en-US" sz="2100" dirty="0" err="1">
                <a:solidFill>
                  <a:prstClr val="black"/>
                </a:solidFill>
                <a:latin typeface="Arial" pitchFamily="34" charset="0"/>
                <a:ea typeface="Tahoma" pitchFamily="34" charset="0"/>
                <a:cs typeface="Arial" pitchFamily="34" charset="0"/>
              </a:rPr>
              <a:t>vê</a:t>
            </a:r>
            <a:r>
              <a:rPr lang="en-US" sz="2100" dirty="0">
                <a:solidFill>
                  <a:prstClr val="black"/>
                </a:solidFill>
                <a:latin typeface="Arial" pitchFamily="34" charset="0"/>
                <a:ea typeface="Tahoma" pitchFamily="34" charset="0"/>
                <a:cs typeface="Arial" pitchFamily="34" charset="0"/>
              </a:rPr>
              <a:t>̀ </a:t>
            </a:r>
            <a:r>
              <a:rPr lang="en-US" sz="2100" dirty="0" err="1">
                <a:solidFill>
                  <a:prstClr val="black"/>
                </a:solidFill>
                <a:latin typeface="Arial" pitchFamily="34" charset="0"/>
                <a:ea typeface="Tahoma" pitchFamily="34" charset="0"/>
                <a:cs typeface="Arial" pitchFamily="34" charset="0"/>
              </a:rPr>
              <a:t>hình</a:t>
            </a:r>
            <a:r>
              <a:rPr lang="en-US" sz="2100" dirty="0">
                <a:solidFill>
                  <a:prstClr val="black"/>
                </a:solidFill>
                <a:latin typeface="Arial" pitchFamily="34" charset="0"/>
                <a:ea typeface="Tahoma" pitchFamily="34" charset="0"/>
                <a:cs typeface="Arial" pitchFamily="34" charset="0"/>
              </a:rPr>
              <a:t> </a:t>
            </a:r>
            <a:r>
              <a:rPr lang="en-US" sz="2100" dirty="0" err="1">
                <a:solidFill>
                  <a:prstClr val="black"/>
                </a:solidFill>
                <a:latin typeface="Arial" pitchFamily="34" charset="0"/>
                <a:ea typeface="Tahoma" pitchFamily="34" charset="0"/>
                <a:cs typeface="Arial" pitchFamily="34" charset="0"/>
              </a:rPr>
              <a:t>thức</a:t>
            </a:r>
            <a:r>
              <a:rPr lang="en-US" sz="2100" dirty="0">
                <a:solidFill>
                  <a:prstClr val="black"/>
                </a:solidFill>
                <a:latin typeface="Arial" pitchFamily="34" charset="0"/>
                <a:ea typeface="Tahoma" pitchFamily="34" charset="0"/>
                <a:cs typeface="Arial" pitchFamily="34" charset="0"/>
              </a:rPr>
              <a:t> </a:t>
            </a:r>
            <a:r>
              <a:rPr lang="en-US" sz="2100" dirty="0" err="1">
                <a:solidFill>
                  <a:prstClr val="black"/>
                </a:solidFill>
                <a:latin typeface="Arial" pitchFamily="34" charset="0"/>
                <a:ea typeface="Tahoma" pitchFamily="34" charset="0"/>
                <a:cs typeface="Arial" pitchFamily="34" charset="0"/>
              </a:rPr>
              <a:t>va</a:t>
            </a:r>
            <a:r>
              <a:rPr lang="en-US" sz="2100" dirty="0">
                <a:solidFill>
                  <a:prstClr val="black"/>
                </a:solidFill>
                <a:latin typeface="Arial" pitchFamily="34" charset="0"/>
                <a:ea typeface="Tahoma" pitchFamily="34" charset="0"/>
                <a:cs typeface="Arial" pitchFamily="34" charset="0"/>
              </a:rPr>
              <a:t>̀ </a:t>
            </a:r>
            <a:r>
              <a:rPr lang="en-US" sz="2100" dirty="0" err="1">
                <a:solidFill>
                  <a:prstClr val="black"/>
                </a:solidFill>
                <a:latin typeface="Arial" pitchFamily="34" charset="0"/>
                <a:ea typeface="Tahoma" pitchFamily="34" charset="0"/>
                <a:cs typeface="Arial" pitchFamily="34" charset="0"/>
              </a:rPr>
              <a:t>nội</a:t>
            </a:r>
            <a:r>
              <a:rPr lang="en-US" sz="2100" dirty="0">
                <a:solidFill>
                  <a:prstClr val="black"/>
                </a:solidFill>
                <a:latin typeface="Arial" pitchFamily="34" charset="0"/>
                <a:ea typeface="Tahoma" pitchFamily="34" charset="0"/>
                <a:cs typeface="Arial" pitchFamily="34" charset="0"/>
              </a:rPr>
              <a:t> dung </a:t>
            </a:r>
            <a:r>
              <a:rPr lang="en-US" sz="2100" dirty="0" err="1">
                <a:solidFill>
                  <a:prstClr val="black"/>
                </a:solidFill>
                <a:latin typeface="Arial" pitchFamily="34" charset="0"/>
                <a:ea typeface="Tahoma" pitchFamily="34" charset="0"/>
                <a:cs typeface="Arial" pitchFamily="34" charset="0"/>
              </a:rPr>
              <a:t>của</a:t>
            </a:r>
            <a:r>
              <a:rPr lang="en-US" sz="2100" dirty="0">
                <a:solidFill>
                  <a:prstClr val="black"/>
                </a:solidFill>
                <a:latin typeface="Arial" pitchFamily="34" charset="0"/>
                <a:ea typeface="Tahoma" pitchFamily="34" charset="0"/>
                <a:cs typeface="Arial" pitchFamily="34" charset="0"/>
              </a:rPr>
              <a:t> </a:t>
            </a:r>
            <a:r>
              <a:rPr lang="en-US" sz="2100" dirty="0" err="1">
                <a:solidFill>
                  <a:prstClr val="black"/>
                </a:solidFill>
                <a:latin typeface="Arial" pitchFamily="34" charset="0"/>
                <a:ea typeface="Tahoma" pitchFamily="34" charset="0"/>
                <a:cs typeface="Arial" pitchFamily="34" charset="0"/>
              </a:rPr>
              <a:t>hối</a:t>
            </a:r>
            <a:r>
              <a:rPr lang="en-US" sz="2100" dirty="0">
                <a:solidFill>
                  <a:prstClr val="black"/>
                </a:solidFill>
                <a:latin typeface="Arial" pitchFamily="34" charset="0"/>
                <a:ea typeface="Tahoma" pitchFamily="34" charset="0"/>
                <a:cs typeface="Arial" pitchFamily="34" charset="0"/>
              </a:rPr>
              <a:t> </a:t>
            </a:r>
            <a:r>
              <a:rPr lang="en-US" sz="2100" dirty="0" err="1">
                <a:solidFill>
                  <a:prstClr val="black"/>
                </a:solidFill>
                <a:latin typeface="Arial" pitchFamily="34" charset="0"/>
                <a:ea typeface="Tahoma" pitchFamily="34" charset="0"/>
                <a:cs typeface="Arial" pitchFamily="34" charset="0"/>
              </a:rPr>
              <a:t>phiếu</a:t>
            </a:r>
            <a:r>
              <a:rPr lang="en-US" sz="2100" dirty="0">
                <a:solidFill>
                  <a:prstClr val="black"/>
                </a:solidFill>
                <a:latin typeface="Arial" pitchFamily="34" charset="0"/>
                <a:ea typeface="Tahoma" pitchFamily="34" charset="0"/>
                <a:cs typeface="Arial" pitchFamily="34" charset="0"/>
              </a:rPr>
              <a:t>? </a:t>
            </a:r>
            <a:r>
              <a:rPr lang="en-US" sz="2100" dirty="0" err="1">
                <a:solidFill>
                  <a:prstClr val="black"/>
                </a:solidFill>
                <a:latin typeface="Arial" pitchFamily="34" charset="0"/>
                <a:ea typeface="Tahoma" pitchFamily="34" charset="0"/>
                <a:cs typeface="Arial" pitchFamily="34" charset="0"/>
              </a:rPr>
              <a:t>Hãy</a:t>
            </a:r>
            <a:r>
              <a:rPr lang="en-US" sz="2100" dirty="0">
                <a:solidFill>
                  <a:prstClr val="black"/>
                </a:solidFill>
                <a:latin typeface="Arial" pitchFamily="34" charset="0"/>
                <a:ea typeface="Tahoma" pitchFamily="34" charset="0"/>
                <a:cs typeface="Arial" pitchFamily="34" charset="0"/>
              </a:rPr>
              <a:t> chỉ </a:t>
            </a:r>
            <a:r>
              <a:rPr lang="en-US" sz="2100" dirty="0" err="1">
                <a:solidFill>
                  <a:prstClr val="black"/>
                </a:solidFill>
                <a:latin typeface="Arial" pitchFamily="34" charset="0"/>
                <a:ea typeface="Tahoma" pitchFamily="34" charset="0"/>
                <a:cs typeface="Arial" pitchFamily="34" charset="0"/>
              </a:rPr>
              <a:t>ra</a:t>
            </a:r>
            <a:r>
              <a:rPr lang="en-US" sz="2100" dirty="0">
                <a:solidFill>
                  <a:prstClr val="black"/>
                </a:solidFill>
                <a:latin typeface="Arial" pitchFamily="34" charset="0"/>
                <a:ea typeface="Tahoma" pitchFamily="34" charset="0"/>
                <a:cs typeface="Arial" pitchFamily="34" charset="0"/>
              </a:rPr>
              <a:t> 8 </a:t>
            </a:r>
            <a:r>
              <a:rPr lang="en-US" sz="2100" dirty="0" err="1">
                <a:solidFill>
                  <a:prstClr val="black"/>
                </a:solidFill>
                <a:latin typeface="Arial" pitchFamily="34" charset="0"/>
                <a:ea typeface="Tahoma" pitchFamily="34" charset="0"/>
                <a:cs typeface="Arial" pitchFamily="34" charset="0"/>
              </a:rPr>
              <a:t>nội</a:t>
            </a:r>
            <a:r>
              <a:rPr lang="en-US" sz="2100" dirty="0">
                <a:solidFill>
                  <a:prstClr val="black"/>
                </a:solidFill>
                <a:latin typeface="Arial" pitchFamily="34" charset="0"/>
                <a:ea typeface="Tahoma" pitchFamily="34" charset="0"/>
                <a:cs typeface="Arial" pitchFamily="34" charset="0"/>
              </a:rPr>
              <a:t> dung cụ </a:t>
            </a:r>
            <a:r>
              <a:rPr lang="en-US" sz="2100" dirty="0" err="1">
                <a:solidFill>
                  <a:prstClr val="black"/>
                </a:solidFill>
                <a:latin typeface="Arial" pitchFamily="34" charset="0"/>
                <a:ea typeface="Tahoma" pitchFamily="34" charset="0"/>
                <a:cs typeface="Arial" pitchFamily="34" charset="0"/>
              </a:rPr>
              <a:t>thê</a:t>
            </a:r>
            <a:r>
              <a:rPr lang="en-US" sz="2100" dirty="0">
                <a:solidFill>
                  <a:prstClr val="black"/>
                </a:solidFill>
                <a:latin typeface="Arial" pitchFamily="34" charset="0"/>
                <a:ea typeface="Tahoma" pitchFamily="34" charset="0"/>
                <a:cs typeface="Arial" pitchFamily="34" charset="0"/>
              </a:rPr>
              <a:t>̉ </a:t>
            </a:r>
            <a:r>
              <a:rPr lang="en-US" sz="2100" dirty="0" err="1">
                <a:solidFill>
                  <a:prstClr val="black"/>
                </a:solidFill>
                <a:latin typeface="Arial" pitchFamily="34" charset="0"/>
                <a:ea typeface="Tahoma" pitchFamily="34" charset="0"/>
                <a:cs typeface="Arial" pitchFamily="34" charset="0"/>
              </a:rPr>
              <a:t>trong</a:t>
            </a:r>
            <a:r>
              <a:rPr lang="en-US" sz="2100" dirty="0">
                <a:solidFill>
                  <a:prstClr val="black"/>
                </a:solidFill>
                <a:latin typeface="Arial" pitchFamily="34" charset="0"/>
                <a:ea typeface="Tahoma" pitchFamily="34" charset="0"/>
                <a:cs typeface="Arial" pitchFamily="34" charset="0"/>
              </a:rPr>
              <a:t> </a:t>
            </a:r>
            <a:r>
              <a:rPr lang="en-US" sz="2100" dirty="0" err="1">
                <a:solidFill>
                  <a:prstClr val="black"/>
                </a:solidFill>
                <a:latin typeface="Arial" pitchFamily="34" charset="0"/>
                <a:ea typeface="Tahoma" pitchFamily="34" charset="0"/>
                <a:cs typeface="Arial" pitchFamily="34" charset="0"/>
              </a:rPr>
              <a:t>hối</a:t>
            </a:r>
            <a:r>
              <a:rPr lang="en-US" sz="2100" dirty="0">
                <a:solidFill>
                  <a:prstClr val="black"/>
                </a:solidFill>
                <a:latin typeface="Arial" pitchFamily="34" charset="0"/>
                <a:ea typeface="Tahoma" pitchFamily="34" charset="0"/>
                <a:cs typeface="Arial" pitchFamily="34" charset="0"/>
              </a:rPr>
              <a:t> </a:t>
            </a:r>
            <a:r>
              <a:rPr lang="en-US" sz="2100" dirty="0" err="1">
                <a:solidFill>
                  <a:prstClr val="black"/>
                </a:solidFill>
                <a:latin typeface="Arial" pitchFamily="34" charset="0"/>
                <a:ea typeface="Tahoma" pitchFamily="34" charset="0"/>
                <a:cs typeface="Arial" pitchFamily="34" charset="0"/>
              </a:rPr>
              <a:t>phiếu</a:t>
            </a:r>
            <a:r>
              <a:rPr lang="en-US" sz="2100" dirty="0">
                <a:solidFill>
                  <a:prstClr val="black"/>
                </a:solidFill>
                <a:latin typeface="Arial" pitchFamily="34" charset="0"/>
                <a:ea typeface="Tahoma" pitchFamily="34" charset="0"/>
                <a:cs typeface="Arial" pitchFamily="34" charset="0"/>
              </a:rPr>
              <a:t> </a:t>
            </a:r>
            <a:r>
              <a:rPr lang="en-US" sz="2100" dirty="0" err="1">
                <a:solidFill>
                  <a:prstClr val="black"/>
                </a:solidFill>
                <a:latin typeface="Arial" pitchFamily="34" charset="0"/>
                <a:ea typeface="Tahoma" pitchFamily="34" charset="0"/>
                <a:cs typeface="Arial" pitchFamily="34" charset="0"/>
              </a:rPr>
              <a:t>sau</a:t>
            </a:r>
            <a:r>
              <a:rPr lang="en-US" sz="2100" dirty="0">
                <a:solidFill>
                  <a:prstClr val="black"/>
                </a:solidFill>
                <a:latin typeface="Arial" pitchFamily="34" charset="0"/>
                <a:ea typeface="Tahoma" pitchFamily="34" charset="0"/>
                <a:cs typeface="Arial" pitchFamily="34" charset="0"/>
              </a:rPr>
              <a:t> </a:t>
            </a:r>
            <a:r>
              <a:rPr lang="en-US" sz="2100" dirty="0" err="1">
                <a:solidFill>
                  <a:prstClr val="black"/>
                </a:solidFill>
                <a:latin typeface="Arial" pitchFamily="34" charset="0"/>
                <a:ea typeface="Tahoma" pitchFamily="34" charset="0"/>
                <a:cs typeface="Arial" pitchFamily="34" charset="0"/>
              </a:rPr>
              <a:t>đây</a:t>
            </a:r>
            <a:r>
              <a:rPr lang="en-US" sz="2100" dirty="0">
                <a:solidFill>
                  <a:prstClr val="black"/>
                </a:solidFill>
                <a:latin typeface="Arial" pitchFamily="34" charset="0"/>
                <a:ea typeface="Tahoma" pitchFamily="34" charset="0"/>
                <a:cs typeface="Arial" pitchFamily="34" charset="0"/>
              </a:rPr>
              <a:t>? </a:t>
            </a:r>
            <a:r>
              <a:rPr lang="en-US" sz="2100" dirty="0" err="1">
                <a:solidFill>
                  <a:prstClr val="black"/>
                </a:solidFill>
                <a:latin typeface="Arial" pitchFamily="34" charset="0"/>
                <a:ea typeface="Tahoma" pitchFamily="34" charset="0"/>
                <a:cs typeface="Arial" pitchFamily="34" charset="0"/>
              </a:rPr>
              <a:t>Người</a:t>
            </a:r>
            <a:r>
              <a:rPr lang="en-US" sz="2100" dirty="0">
                <a:solidFill>
                  <a:prstClr val="black"/>
                </a:solidFill>
                <a:latin typeface="Arial" pitchFamily="34" charset="0"/>
                <a:ea typeface="Tahoma" pitchFamily="34" charset="0"/>
                <a:cs typeface="Arial" pitchFamily="34" charset="0"/>
              </a:rPr>
              <a:t> </a:t>
            </a:r>
            <a:r>
              <a:rPr lang="en-US" sz="2100" dirty="0" err="1">
                <a:solidFill>
                  <a:prstClr val="black"/>
                </a:solidFill>
                <a:latin typeface="Arial" pitchFamily="34" charset="0"/>
                <a:ea typeface="Tahoma" pitchFamily="34" charset="0"/>
                <a:cs typeface="Arial" pitchFamily="34" charset="0"/>
              </a:rPr>
              <a:t>được</a:t>
            </a:r>
            <a:r>
              <a:rPr lang="en-US" sz="2100" dirty="0">
                <a:solidFill>
                  <a:prstClr val="black"/>
                </a:solidFill>
                <a:latin typeface="Arial" pitchFamily="34" charset="0"/>
                <a:ea typeface="Tahoma" pitchFamily="34" charset="0"/>
                <a:cs typeface="Arial" pitchFamily="34" charset="0"/>
              </a:rPr>
              <a:t> </a:t>
            </a:r>
            <a:r>
              <a:rPr lang="en-US" sz="2100" dirty="0" err="1">
                <a:solidFill>
                  <a:prstClr val="black"/>
                </a:solidFill>
                <a:latin typeface="Arial" pitchFamily="34" charset="0"/>
                <a:ea typeface="Tahoma" pitchFamily="34" charset="0"/>
                <a:cs typeface="Arial" pitchFamily="34" charset="0"/>
              </a:rPr>
              <a:t>thu</a:t>
            </a:r>
            <a:r>
              <a:rPr lang="en-US" sz="2100" dirty="0">
                <a:solidFill>
                  <a:prstClr val="black"/>
                </a:solidFill>
                <a:latin typeface="Arial" pitchFamily="34" charset="0"/>
                <a:ea typeface="Tahoma" pitchFamily="34" charset="0"/>
                <a:cs typeface="Arial" pitchFamily="34" charset="0"/>
              </a:rPr>
              <a:t>̣ </a:t>
            </a:r>
            <a:r>
              <a:rPr lang="en-US" sz="2100" dirty="0" err="1">
                <a:solidFill>
                  <a:prstClr val="black"/>
                </a:solidFill>
                <a:latin typeface="Arial" pitchFamily="34" charset="0"/>
                <a:ea typeface="Tahoma" pitchFamily="34" charset="0"/>
                <a:cs typeface="Arial" pitchFamily="34" charset="0"/>
              </a:rPr>
              <a:t>hưởng</a:t>
            </a:r>
            <a:r>
              <a:rPr lang="en-US" sz="2100" dirty="0">
                <a:solidFill>
                  <a:prstClr val="black"/>
                </a:solidFill>
                <a:latin typeface="Arial" pitchFamily="34" charset="0"/>
                <a:ea typeface="Tahoma" pitchFamily="34" charset="0"/>
                <a:cs typeface="Arial" pitchFamily="34" charset="0"/>
              </a:rPr>
              <a:t> </a:t>
            </a:r>
            <a:r>
              <a:rPr lang="en-US" sz="2100" dirty="0" err="1">
                <a:solidFill>
                  <a:prstClr val="black"/>
                </a:solidFill>
                <a:latin typeface="Arial" pitchFamily="34" charset="0"/>
                <a:ea typeface="Tahoma" pitchFamily="34" charset="0"/>
                <a:cs typeface="Arial" pitchFamily="34" charset="0"/>
              </a:rPr>
              <a:t>trong</a:t>
            </a:r>
            <a:r>
              <a:rPr lang="en-US" sz="2100" dirty="0">
                <a:solidFill>
                  <a:prstClr val="black"/>
                </a:solidFill>
                <a:latin typeface="Arial" pitchFamily="34" charset="0"/>
                <a:ea typeface="Tahoma" pitchFamily="34" charset="0"/>
                <a:cs typeface="Arial" pitchFamily="34" charset="0"/>
              </a:rPr>
              <a:t> </a:t>
            </a:r>
            <a:r>
              <a:rPr lang="en-US" sz="2100" dirty="0" err="1">
                <a:solidFill>
                  <a:prstClr val="black"/>
                </a:solidFill>
                <a:latin typeface="Arial" pitchFamily="34" charset="0"/>
                <a:ea typeface="Tahoma" pitchFamily="34" charset="0"/>
                <a:cs typeface="Arial" pitchFamily="34" charset="0"/>
              </a:rPr>
              <a:t>hối</a:t>
            </a:r>
            <a:r>
              <a:rPr lang="en-US" sz="2100" dirty="0">
                <a:solidFill>
                  <a:prstClr val="black"/>
                </a:solidFill>
                <a:latin typeface="Arial" pitchFamily="34" charset="0"/>
                <a:ea typeface="Tahoma" pitchFamily="34" charset="0"/>
                <a:cs typeface="Arial" pitchFamily="34" charset="0"/>
              </a:rPr>
              <a:t> </a:t>
            </a:r>
            <a:r>
              <a:rPr lang="en-US" sz="2100" dirty="0" err="1">
                <a:solidFill>
                  <a:prstClr val="black"/>
                </a:solidFill>
                <a:latin typeface="Arial" pitchFamily="34" charset="0"/>
                <a:ea typeface="Tahoma" pitchFamily="34" charset="0"/>
                <a:cs typeface="Arial" pitchFamily="34" charset="0"/>
              </a:rPr>
              <a:t>phiếu</a:t>
            </a:r>
            <a:r>
              <a:rPr lang="en-US" sz="2100" dirty="0">
                <a:solidFill>
                  <a:prstClr val="black"/>
                </a:solidFill>
                <a:latin typeface="Arial" pitchFamily="34" charset="0"/>
                <a:ea typeface="Tahoma" pitchFamily="34" charset="0"/>
                <a:cs typeface="Arial" pitchFamily="34" charset="0"/>
              </a:rPr>
              <a:t> là </a:t>
            </a:r>
            <a:r>
              <a:rPr lang="en-US" sz="2100" dirty="0" err="1">
                <a:solidFill>
                  <a:prstClr val="black"/>
                </a:solidFill>
                <a:latin typeface="Arial" pitchFamily="34" charset="0"/>
                <a:ea typeface="Tahoma" pitchFamily="34" charset="0"/>
                <a:cs typeface="Arial" pitchFamily="34" charset="0"/>
              </a:rPr>
              <a:t>ai</a:t>
            </a:r>
            <a:r>
              <a:rPr lang="en-US" sz="2100" dirty="0">
                <a:solidFill>
                  <a:prstClr val="black"/>
                </a:solidFill>
                <a:latin typeface="Arial" pitchFamily="34" charset="0"/>
                <a:ea typeface="Tahoma" pitchFamily="34" charset="0"/>
                <a:cs typeface="Arial" pitchFamily="34" charset="0"/>
              </a:rPr>
              <a:t>?</a:t>
            </a:r>
            <a:endParaRPr lang="vi-VN" sz="2100" dirty="0">
              <a:solidFill>
                <a:prstClr val="black"/>
              </a:solidFill>
              <a:latin typeface="Arial" pitchFamily="34" charset="0"/>
              <a:ea typeface="Tahoma" pitchFamily="34" charset="0"/>
              <a:cs typeface="Arial" pitchFamily="34" charset="0"/>
            </a:endParaRPr>
          </a:p>
        </p:txBody>
      </p:sp>
      <p:sp>
        <p:nvSpPr>
          <p:cNvPr id="5" name="TextBox 4"/>
          <p:cNvSpPr txBox="1"/>
          <p:nvPr/>
        </p:nvSpPr>
        <p:spPr>
          <a:xfrm>
            <a:off x="182192" y="843688"/>
            <a:ext cx="8551718" cy="392413"/>
          </a:xfrm>
          <a:prstGeom prst="rect">
            <a:avLst/>
          </a:prstGeom>
        </p:spPr>
        <p:style>
          <a:lnRef idx="2">
            <a:schemeClr val="accent1"/>
          </a:lnRef>
          <a:fillRef idx="1">
            <a:schemeClr val="lt1"/>
          </a:fillRef>
          <a:effectRef idx="0">
            <a:schemeClr val="accent1"/>
          </a:effectRef>
          <a:fontRef idx="minor">
            <a:schemeClr val="dk1"/>
          </a:fontRef>
        </p:style>
        <p:txBody>
          <a:bodyPr wrap="square" lIns="68579" tIns="34289" rIns="68579" bIns="34289" rtlCol="0">
            <a:spAutoFit/>
          </a:bodyPr>
          <a:lstStyle/>
          <a:p>
            <a:pPr algn="just" defTabSz="685316">
              <a:defRPr/>
            </a:pPr>
            <a:r>
              <a:rPr lang="en-US" sz="2100" dirty="0" err="1">
                <a:solidFill>
                  <a:prstClr val="black"/>
                </a:solidFill>
                <a:latin typeface="Arial" pitchFamily="34" charset="0"/>
                <a:ea typeface="Tahoma" pitchFamily="34" charset="0"/>
                <a:cs typeface="Arial" pitchFamily="34" charset="0"/>
              </a:rPr>
              <a:t>Câu</a:t>
            </a:r>
            <a:r>
              <a:rPr lang="en-US" sz="2100" dirty="0">
                <a:solidFill>
                  <a:prstClr val="black"/>
                </a:solidFill>
                <a:latin typeface="Arial" pitchFamily="34" charset="0"/>
                <a:ea typeface="Tahoma" pitchFamily="34" charset="0"/>
                <a:cs typeface="Arial" pitchFamily="34" charset="0"/>
              </a:rPr>
              <a:t> 2: </a:t>
            </a:r>
            <a:r>
              <a:rPr lang="en-US" sz="2100" dirty="0" err="1">
                <a:solidFill>
                  <a:prstClr val="black"/>
                </a:solidFill>
                <a:latin typeface="Arial" pitchFamily="34" charset="0"/>
                <a:ea typeface="Tahoma" pitchFamily="34" charset="0"/>
                <a:cs typeface="Arial" pitchFamily="34" charset="0"/>
              </a:rPr>
              <a:t>Trình</a:t>
            </a:r>
            <a:r>
              <a:rPr lang="en-US" sz="2100" dirty="0">
                <a:solidFill>
                  <a:prstClr val="black"/>
                </a:solidFill>
                <a:latin typeface="Arial" pitchFamily="34" charset="0"/>
                <a:ea typeface="Tahoma" pitchFamily="34" charset="0"/>
                <a:cs typeface="Arial" pitchFamily="34" charset="0"/>
              </a:rPr>
              <a:t> </a:t>
            </a:r>
            <a:r>
              <a:rPr lang="en-US" sz="2100" dirty="0" err="1">
                <a:solidFill>
                  <a:prstClr val="black"/>
                </a:solidFill>
                <a:latin typeface="Arial" pitchFamily="34" charset="0"/>
                <a:ea typeface="Tahoma" pitchFamily="34" charset="0"/>
                <a:cs typeface="Arial" pitchFamily="34" charset="0"/>
              </a:rPr>
              <a:t>bày</a:t>
            </a:r>
            <a:r>
              <a:rPr lang="en-US" sz="2100" dirty="0">
                <a:solidFill>
                  <a:prstClr val="black"/>
                </a:solidFill>
                <a:latin typeface="Arial" pitchFamily="34" charset="0"/>
                <a:ea typeface="Tahoma" pitchFamily="34" charset="0"/>
                <a:cs typeface="Arial" pitchFamily="34" charset="0"/>
              </a:rPr>
              <a:t> ý </a:t>
            </a:r>
            <a:r>
              <a:rPr lang="en-US" sz="2100" dirty="0" err="1">
                <a:solidFill>
                  <a:prstClr val="black"/>
                </a:solidFill>
                <a:latin typeface="Arial" pitchFamily="34" charset="0"/>
                <a:ea typeface="Tahoma" pitchFamily="34" charset="0"/>
                <a:cs typeface="Arial" pitchFamily="34" charset="0"/>
              </a:rPr>
              <a:t>nghĩa</a:t>
            </a:r>
            <a:r>
              <a:rPr lang="en-US" sz="2100" dirty="0">
                <a:solidFill>
                  <a:prstClr val="black"/>
                </a:solidFill>
                <a:latin typeface="Arial" pitchFamily="34" charset="0"/>
                <a:ea typeface="Tahoma" pitchFamily="34" charset="0"/>
                <a:cs typeface="Arial" pitchFamily="34" charset="0"/>
              </a:rPr>
              <a:t> </a:t>
            </a:r>
            <a:r>
              <a:rPr lang="en-US" sz="2100" dirty="0" err="1">
                <a:solidFill>
                  <a:prstClr val="black"/>
                </a:solidFill>
                <a:latin typeface="Arial" pitchFamily="34" charset="0"/>
                <a:ea typeface="Tahoma" pitchFamily="34" charset="0"/>
                <a:cs typeface="Arial" pitchFamily="34" charset="0"/>
              </a:rPr>
              <a:t>của</a:t>
            </a:r>
            <a:r>
              <a:rPr lang="en-US" sz="2100" dirty="0">
                <a:solidFill>
                  <a:prstClr val="black"/>
                </a:solidFill>
                <a:latin typeface="Arial" pitchFamily="34" charset="0"/>
                <a:ea typeface="Tahoma" pitchFamily="34" charset="0"/>
                <a:cs typeface="Arial" pitchFamily="34" charset="0"/>
              </a:rPr>
              <a:t> </a:t>
            </a:r>
            <a:r>
              <a:rPr lang="en-US" sz="2100" dirty="0" err="1">
                <a:solidFill>
                  <a:prstClr val="black"/>
                </a:solidFill>
                <a:latin typeface="Arial" pitchFamily="34" charset="0"/>
                <a:ea typeface="Tahoma" pitchFamily="34" charset="0"/>
                <a:cs typeface="Arial" pitchFamily="34" charset="0"/>
              </a:rPr>
              <a:t>thanh</a:t>
            </a:r>
            <a:r>
              <a:rPr lang="en-US" sz="2100" dirty="0">
                <a:solidFill>
                  <a:prstClr val="black"/>
                </a:solidFill>
                <a:latin typeface="Arial" pitchFamily="34" charset="0"/>
                <a:ea typeface="Tahoma" pitchFamily="34" charset="0"/>
                <a:cs typeface="Arial" pitchFamily="34" charset="0"/>
              </a:rPr>
              <a:t> </a:t>
            </a:r>
            <a:r>
              <a:rPr lang="en-US" sz="2100" dirty="0" err="1">
                <a:solidFill>
                  <a:prstClr val="black"/>
                </a:solidFill>
                <a:latin typeface="Arial" pitchFamily="34" charset="0"/>
                <a:ea typeface="Tahoma" pitchFamily="34" charset="0"/>
                <a:cs typeface="Arial" pitchFamily="34" charset="0"/>
              </a:rPr>
              <a:t>toán</a:t>
            </a:r>
            <a:r>
              <a:rPr lang="en-US" sz="2100" dirty="0">
                <a:solidFill>
                  <a:prstClr val="black"/>
                </a:solidFill>
                <a:latin typeface="Arial" pitchFamily="34" charset="0"/>
                <a:ea typeface="Tahoma" pitchFamily="34" charset="0"/>
                <a:cs typeface="Arial" pitchFamily="34" charset="0"/>
              </a:rPr>
              <a:t> </a:t>
            </a:r>
            <a:r>
              <a:rPr lang="en-US" sz="2100" dirty="0" err="1">
                <a:solidFill>
                  <a:prstClr val="black"/>
                </a:solidFill>
                <a:latin typeface="Arial" pitchFamily="34" charset="0"/>
                <a:ea typeface="Tahoma" pitchFamily="34" charset="0"/>
                <a:cs typeface="Arial" pitchFamily="34" charset="0"/>
              </a:rPr>
              <a:t>không</a:t>
            </a:r>
            <a:r>
              <a:rPr lang="en-US" sz="2100" dirty="0">
                <a:solidFill>
                  <a:prstClr val="black"/>
                </a:solidFill>
                <a:latin typeface="Arial" pitchFamily="34" charset="0"/>
                <a:ea typeface="Tahoma" pitchFamily="34" charset="0"/>
                <a:cs typeface="Arial" pitchFamily="34" charset="0"/>
              </a:rPr>
              <a:t> </a:t>
            </a:r>
            <a:r>
              <a:rPr lang="en-US" sz="2100" dirty="0" err="1">
                <a:solidFill>
                  <a:prstClr val="black"/>
                </a:solidFill>
                <a:latin typeface="Arial" pitchFamily="34" charset="0"/>
                <a:ea typeface="Tahoma" pitchFamily="34" charset="0"/>
                <a:cs typeface="Arial" pitchFamily="34" charset="0"/>
              </a:rPr>
              <a:t>dùng</a:t>
            </a:r>
            <a:r>
              <a:rPr lang="en-US" sz="2100" dirty="0">
                <a:solidFill>
                  <a:prstClr val="black"/>
                </a:solidFill>
                <a:latin typeface="Arial" pitchFamily="34" charset="0"/>
                <a:ea typeface="Tahoma" pitchFamily="34" charset="0"/>
                <a:cs typeface="Arial" pitchFamily="34" charset="0"/>
              </a:rPr>
              <a:t> </a:t>
            </a:r>
            <a:r>
              <a:rPr lang="en-US" sz="2100" dirty="0" err="1">
                <a:solidFill>
                  <a:prstClr val="black"/>
                </a:solidFill>
                <a:latin typeface="Arial" pitchFamily="34" charset="0"/>
                <a:ea typeface="Tahoma" pitchFamily="34" charset="0"/>
                <a:cs typeface="Arial" pitchFamily="34" charset="0"/>
              </a:rPr>
              <a:t>tiền</a:t>
            </a:r>
            <a:r>
              <a:rPr lang="en-US" sz="2100" dirty="0">
                <a:solidFill>
                  <a:prstClr val="black"/>
                </a:solidFill>
                <a:latin typeface="Arial" pitchFamily="34" charset="0"/>
                <a:ea typeface="Tahoma" pitchFamily="34" charset="0"/>
                <a:cs typeface="Arial" pitchFamily="34" charset="0"/>
              </a:rPr>
              <a:t> </a:t>
            </a:r>
            <a:r>
              <a:rPr lang="en-US" sz="2100" dirty="0" err="1">
                <a:solidFill>
                  <a:prstClr val="black"/>
                </a:solidFill>
                <a:latin typeface="Arial" pitchFamily="34" charset="0"/>
                <a:ea typeface="Tahoma" pitchFamily="34" charset="0"/>
                <a:cs typeface="Arial" pitchFamily="34" charset="0"/>
              </a:rPr>
              <a:t>mặt</a:t>
            </a:r>
            <a:r>
              <a:rPr lang="en-US" sz="2100" dirty="0">
                <a:solidFill>
                  <a:prstClr val="black"/>
                </a:solidFill>
                <a:latin typeface="Arial" pitchFamily="34" charset="0"/>
                <a:ea typeface="Tahoma" pitchFamily="34" charset="0"/>
                <a:cs typeface="Arial" pitchFamily="34" charset="0"/>
              </a:rPr>
              <a:t>?</a:t>
            </a:r>
            <a:endParaRPr lang="vi-VN" sz="2100" dirty="0">
              <a:solidFill>
                <a:prstClr val="black"/>
              </a:solidFill>
              <a:latin typeface="Arial" pitchFamily="34" charset="0"/>
              <a:ea typeface="Tahoma" pitchFamily="34" charset="0"/>
              <a:cs typeface="Arial" pitchFamily="34" charset="0"/>
            </a:endParaRPr>
          </a:p>
        </p:txBody>
      </p:sp>
      <p:sp>
        <p:nvSpPr>
          <p:cNvPr id="7" name="TextBox 6"/>
          <p:cNvSpPr txBox="1"/>
          <p:nvPr/>
        </p:nvSpPr>
        <p:spPr>
          <a:xfrm>
            <a:off x="152400" y="382375"/>
            <a:ext cx="8551718" cy="392413"/>
          </a:xfrm>
          <a:prstGeom prst="rect">
            <a:avLst/>
          </a:prstGeom>
        </p:spPr>
        <p:style>
          <a:lnRef idx="2">
            <a:schemeClr val="accent1"/>
          </a:lnRef>
          <a:fillRef idx="1">
            <a:schemeClr val="lt1"/>
          </a:fillRef>
          <a:effectRef idx="0">
            <a:schemeClr val="accent1"/>
          </a:effectRef>
          <a:fontRef idx="minor">
            <a:schemeClr val="dk1"/>
          </a:fontRef>
        </p:style>
        <p:txBody>
          <a:bodyPr wrap="square" lIns="68579" tIns="34289" rIns="68579" bIns="34289" rtlCol="0">
            <a:spAutoFit/>
          </a:bodyPr>
          <a:lstStyle/>
          <a:p>
            <a:pPr algn="just" defTabSz="685316">
              <a:defRPr/>
            </a:pPr>
            <a:r>
              <a:rPr lang="en-US" sz="2100" dirty="0" err="1">
                <a:solidFill>
                  <a:prstClr val="black"/>
                </a:solidFill>
                <a:latin typeface="Arial" pitchFamily="34" charset="0"/>
                <a:ea typeface="Tahoma" pitchFamily="34" charset="0"/>
                <a:cs typeface="Arial" pitchFamily="34" charset="0"/>
              </a:rPr>
              <a:t>Câu</a:t>
            </a:r>
            <a:r>
              <a:rPr lang="en-US" sz="2100" dirty="0">
                <a:solidFill>
                  <a:prstClr val="black"/>
                </a:solidFill>
                <a:latin typeface="Arial" pitchFamily="34" charset="0"/>
                <a:ea typeface="Tahoma" pitchFamily="34" charset="0"/>
                <a:cs typeface="Arial" pitchFamily="34" charset="0"/>
              </a:rPr>
              <a:t> 1: </a:t>
            </a:r>
            <a:r>
              <a:rPr lang="en-US" sz="2100" dirty="0" err="1">
                <a:solidFill>
                  <a:prstClr val="black"/>
                </a:solidFill>
                <a:latin typeface="Arial" pitchFamily="34" charset="0"/>
                <a:ea typeface="Tahoma" pitchFamily="34" charset="0"/>
                <a:cs typeface="Arial" pitchFamily="34" charset="0"/>
              </a:rPr>
              <a:t>Trình</a:t>
            </a:r>
            <a:r>
              <a:rPr lang="en-US" sz="2100" dirty="0">
                <a:solidFill>
                  <a:prstClr val="black"/>
                </a:solidFill>
                <a:latin typeface="Arial" pitchFamily="34" charset="0"/>
                <a:ea typeface="Tahoma" pitchFamily="34" charset="0"/>
                <a:cs typeface="Arial" pitchFamily="34" charset="0"/>
              </a:rPr>
              <a:t> </a:t>
            </a:r>
            <a:r>
              <a:rPr lang="en-US" sz="2100" dirty="0" err="1">
                <a:solidFill>
                  <a:prstClr val="black"/>
                </a:solidFill>
                <a:latin typeface="Arial" pitchFamily="34" charset="0"/>
                <a:ea typeface="Tahoma" pitchFamily="34" charset="0"/>
                <a:cs typeface="Arial" pitchFamily="34" charset="0"/>
              </a:rPr>
              <a:t>bày</a:t>
            </a:r>
            <a:r>
              <a:rPr lang="en-US" sz="2100" dirty="0">
                <a:solidFill>
                  <a:prstClr val="black"/>
                </a:solidFill>
                <a:latin typeface="Arial" pitchFamily="34" charset="0"/>
                <a:ea typeface="Tahoma" pitchFamily="34" charset="0"/>
                <a:cs typeface="Arial" pitchFamily="34" charset="0"/>
              </a:rPr>
              <a:t> </a:t>
            </a:r>
            <a:r>
              <a:rPr lang="en-US" sz="2100" dirty="0" err="1">
                <a:solidFill>
                  <a:prstClr val="black"/>
                </a:solidFill>
                <a:latin typeface="Arial" pitchFamily="34" charset="0"/>
                <a:ea typeface="Tahoma" pitchFamily="34" charset="0"/>
                <a:cs typeface="Arial" pitchFamily="34" charset="0"/>
              </a:rPr>
              <a:t>khái</a:t>
            </a:r>
            <a:r>
              <a:rPr lang="en-US" sz="2100" dirty="0">
                <a:solidFill>
                  <a:prstClr val="black"/>
                </a:solidFill>
                <a:latin typeface="Arial" pitchFamily="34" charset="0"/>
                <a:ea typeface="Tahoma" pitchFamily="34" charset="0"/>
                <a:cs typeface="Arial" pitchFamily="34" charset="0"/>
              </a:rPr>
              <a:t> </a:t>
            </a:r>
            <a:r>
              <a:rPr lang="en-US" sz="2100" dirty="0" err="1">
                <a:solidFill>
                  <a:prstClr val="black"/>
                </a:solidFill>
                <a:latin typeface="Arial" pitchFamily="34" charset="0"/>
                <a:ea typeface="Tahoma" pitchFamily="34" charset="0"/>
                <a:cs typeface="Arial" pitchFamily="34" charset="0"/>
              </a:rPr>
              <a:t>niệm</a:t>
            </a:r>
            <a:r>
              <a:rPr lang="en-US" sz="2100" dirty="0">
                <a:solidFill>
                  <a:prstClr val="black"/>
                </a:solidFill>
                <a:latin typeface="Arial" pitchFamily="34" charset="0"/>
                <a:ea typeface="Tahoma" pitchFamily="34" charset="0"/>
                <a:cs typeface="Arial" pitchFamily="34" charset="0"/>
              </a:rPr>
              <a:t>, </a:t>
            </a:r>
            <a:r>
              <a:rPr lang="en-US" sz="2100" dirty="0" err="1">
                <a:solidFill>
                  <a:prstClr val="black"/>
                </a:solidFill>
                <a:latin typeface="Arial" pitchFamily="34" charset="0"/>
                <a:ea typeface="Tahoma" pitchFamily="34" charset="0"/>
                <a:cs typeface="Arial" pitchFamily="34" charset="0"/>
              </a:rPr>
              <a:t>ưu</a:t>
            </a:r>
            <a:r>
              <a:rPr lang="en-US" sz="2100" dirty="0">
                <a:solidFill>
                  <a:prstClr val="black"/>
                </a:solidFill>
                <a:latin typeface="Arial" pitchFamily="34" charset="0"/>
                <a:ea typeface="Tahoma" pitchFamily="34" charset="0"/>
                <a:cs typeface="Arial" pitchFamily="34" charset="0"/>
              </a:rPr>
              <a:t>, </a:t>
            </a:r>
            <a:r>
              <a:rPr lang="en-US" sz="2100" dirty="0" err="1">
                <a:solidFill>
                  <a:prstClr val="black"/>
                </a:solidFill>
                <a:latin typeface="Arial" pitchFamily="34" charset="0"/>
                <a:ea typeface="Tahoma" pitchFamily="34" charset="0"/>
                <a:cs typeface="Arial" pitchFamily="34" charset="0"/>
              </a:rPr>
              <a:t>nhược</a:t>
            </a:r>
            <a:r>
              <a:rPr lang="en-US" sz="2100" dirty="0">
                <a:solidFill>
                  <a:prstClr val="black"/>
                </a:solidFill>
                <a:latin typeface="Arial" pitchFamily="34" charset="0"/>
                <a:ea typeface="Tahoma" pitchFamily="34" charset="0"/>
                <a:cs typeface="Arial" pitchFamily="34" charset="0"/>
              </a:rPr>
              <a:t> </a:t>
            </a:r>
            <a:r>
              <a:rPr lang="en-US" sz="2100" dirty="0" err="1">
                <a:solidFill>
                  <a:prstClr val="black"/>
                </a:solidFill>
                <a:latin typeface="Arial" pitchFamily="34" charset="0"/>
                <a:ea typeface="Tahoma" pitchFamily="34" charset="0"/>
                <a:cs typeface="Arial" pitchFamily="34" charset="0"/>
              </a:rPr>
              <a:t>điểm</a:t>
            </a:r>
            <a:r>
              <a:rPr lang="en-US" sz="2100" dirty="0">
                <a:solidFill>
                  <a:prstClr val="black"/>
                </a:solidFill>
                <a:latin typeface="Arial" pitchFamily="34" charset="0"/>
                <a:ea typeface="Tahoma" pitchFamily="34" charset="0"/>
                <a:cs typeface="Arial" pitchFamily="34" charset="0"/>
              </a:rPr>
              <a:t> </a:t>
            </a:r>
            <a:r>
              <a:rPr lang="en-US" sz="2100" dirty="0" err="1">
                <a:solidFill>
                  <a:prstClr val="black"/>
                </a:solidFill>
                <a:latin typeface="Arial" pitchFamily="34" charset="0"/>
                <a:ea typeface="Tahoma" pitchFamily="34" charset="0"/>
                <a:cs typeface="Arial" pitchFamily="34" charset="0"/>
              </a:rPr>
              <a:t>của</a:t>
            </a:r>
            <a:r>
              <a:rPr lang="en-US" sz="2100" dirty="0">
                <a:solidFill>
                  <a:prstClr val="black"/>
                </a:solidFill>
                <a:latin typeface="Arial" pitchFamily="34" charset="0"/>
                <a:ea typeface="Tahoma" pitchFamily="34" charset="0"/>
                <a:cs typeface="Arial" pitchFamily="34" charset="0"/>
              </a:rPr>
              <a:t> </a:t>
            </a:r>
            <a:r>
              <a:rPr lang="en-US" sz="2100" dirty="0" err="1">
                <a:solidFill>
                  <a:prstClr val="black"/>
                </a:solidFill>
                <a:latin typeface="Arial" pitchFamily="34" charset="0"/>
                <a:ea typeface="Tahoma" pitchFamily="34" charset="0"/>
                <a:cs typeface="Arial" pitchFamily="34" charset="0"/>
              </a:rPr>
              <a:t>thanh</a:t>
            </a:r>
            <a:r>
              <a:rPr lang="en-US" sz="2100" dirty="0">
                <a:solidFill>
                  <a:prstClr val="black"/>
                </a:solidFill>
                <a:latin typeface="Arial" pitchFamily="34" charset="0"/>
                <a:ea typeface="Tahoma" pitchFamily="34" charset="0"/>
                <a:cs typeface="Arial" pitchFamily="34" charset="0"/>
              </a:rPr>
              <a:t> </a:t>
            </a:r>
            <a:r>
              <a:rPr lang="en-US" sz="2100" dirty="0" err="1">
                <a:solidFill>
                  <a:prstClr val="black"/>
                </a:solidFill>
                <a:latin typeface="Arial" pitchFamily="34" charset="0"/>
                <a:ea typeface="Tahoma" pitchFamily="34" charset="0"/>
                <a:cs typeface="Arial" pitchFamily="34" charset="0"/>
              </a:rPr>
              <a:t>toán</a:t>
            </a:r>
            <a:r>
              <a:rPr lang="en-US" sz="2100" dirty="0">
                <a:solidFill>
                  <a:prstClr val="black"/>
                </a:solidFill>
                <a:latin typeface="Arial" pitchFamily="34" charset="0"/>
                <a:ea typeface="Tahoma" pitchFamily="34" charset="0"/>
                <a:cs typeface="Arial" pitchFamily="34" charset="0"/>
              </a:rPr>
              <a:t> </a:t>
            </a:r>
            <a:r>
              <a:rPr lang="en-US" sz="2100" dirty="0" err="1">
                <a:solidFill>
                  <a:prstClr val="black"/>
                </a:solidFill>
                <a:latin typeface="Arial" pitchFamily="34" charset="0"/>
                <a:ea typeface="Tahoma" pitchFamily="34" charset="0"/>
                <a:cs typeface="Arial" pitchFamily="34" charset="0"/>
              </a:rPr>
              <a:t>tiền</a:t>
            </a:r>
            <a:r>
              <a:rPr lang="en-US" sz="2100" dirty="0">
                <a:solidFill>
                  <a:prstClr val="black"/>
                </a:solidFill>
                <a:latin typeface="Arial" pitchFamily="34" charset="0"/>
                <a:ea typeface="Tahoma" pitchFamily="34" charset="0"/>
                <a:cs typeface="Arial" pitchFamily="34" charset="0"/>
              </a:rPr>
              <a:t> </a:t>
            </a:r>
            <a:r>
              <a:rPr lang="en-US" sz="2100" dirty="0" err="1">
                <a:solidFill>
                  <a:prstClr val="black"/>
                </a:solidFill>
                <a:latin typeface="Arial" pitchFamily="34" charset="0"/>
                <a:ea typeface="Tahoma" pitchFamily="34" charset="0"/>
                <a:cs typeface="Arial" pitchFamily="34" charset="0"/>
              </a:rPr>
              <a:t>mặt</a:t>
            </a:r>
            <a:r>
              <a:rPr lang="en-US" sz="2100" dirty="0">
                <a:solidFill>
                  <a:prstClr val="black"/>
                </a:solidFill>
                <a:latin typeface="Arial" pitchFamily="34" charset="0"/>
                <a:ea typeface="Tahoma" pitchFamily="34" charset="0"/>
                <a:cs typeface="Arial" pitchFamily="34" charset="0"/>
              </a:rPr>
              <a:t>?</a:t>
            </a:r>
            <a:endParaRPr lang="vi-VN" sz="2100" dirty="0">
              <a:solidFill>
                <a:prstClr val="black"/>
              </a:solidFill>
              <a:latin typeface="Arial" pitchFamily="34" charset="0"/>
              <a:ea typeface="Tahoma" pitchFamily="34" charset="0"/>
              <a:cs typeface="Arial" pitchFamily="34" charset="0"/>
            </a:endParaRPr>
          </a:p>
        </p:txBody>
      </p:sp>
      <p:pic>
        <p:nvPicPr>
          <p:cNvPr id="4403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722" y="2372244"/>
            <a:ext cx="8727074" cy="2647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80355267"/>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3"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plus(in)">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 calcmode="lin" valueType="num">
                                      <p:cBhvr additive="base">
                                        <p:cTn id="12" dur="500" fill="hold"/>
                                        <p:tgtEl>
                                          <p:spTgt spid="7"/>
                                        </p:tgtEl>
                                        <p:attrNameLst>
                                          <p:attrName>ppt_x</p:attrName>
                                        </p:attrNameLst>
                                      </p:cBhvr>
                                      <p:tavLst>
                                        <p:tav tm="0">
                                          <p:val>
                                            <p:strVal val="#ppt_x"/>
                                          </p:val>
                                        </p:tav>
                                        <p:tav tm="100000">
                                          <p:val>
                                            <p:strVal val="#ppt_x"/>
                                          </p:val>
                                        </p:tav>
                                      </p:tavLst>
                                    </p:anim>
                                    <p:anim calcmode="lin" valueType="num">
                                      <p:cBhvr additive="base">
                                        <p:cTn id="13"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5"/>
                                        </p:tgtEl>
                                        <p:attrNameLst>
                                          <p:attrName>style.visibility</p:attrName>
                                        </p:attrNameLst>
                                      </p:cBhvr>
                                      <p:to>
                                        <p:strVal val="visible"/>
                                      </p:to>
                                    </p:set>
                                    <p:anim calcmode="lin" valueType="num">
                                      <p:cBhvr additive="base">
                                        <p:cTn id="18" dur="500" fill="hold"/>
                                        <p:tgtEl>
                                          <p:spTgt spid="5"/>
                                        </p:tgtEl>
                                        <p:attrNameLst>
                                          <p:attrName>ppt_x</p:attrName>
                                        </p:attrNameLst>
                                      </p:cBhvr>
                                      <p:tavLst>
                                        <p:tav tm="0">
                                          <p:val>
                                            <p:strVal val="#ppt_x"/>
                                          </p:val>
                                        </p:tav>
                                        <p:tav tm="100000">
                                          <p:val>
                                            <p:strVal val="#ppt_x"/>
                                          </p:val>
                                        </p:tav>
                                      </p:tavLst>
                                    </p:anim>
                                    <p:anim calcmode="lin" valueType="num">
                                      <p:cBhvr additive="base">
                                        <p:cTn id="19"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grpId="0" nodeType="clickEffect">
                                  <p:stCondLst>
                                    <p:cond delay="0"/>
                                  </p:stCondLst>
                                  <p:childTnLst>
                                    <p:set>
                                      <p:cBhvr>
                                        <p:cTn id="23" dur="1" fill="hold">
                                          <p:stCondLst>
                                            <p:cond delay="0"/>
                                          </p:stCondLst>
                                        </p:cTn>
                                        <p:tgtEl>
                                          <p:spTgt spid="6"/>
                                        </p:tgtEl>
                                        <p:attrNameLst>
                                          <p:attrName>style.visibility</p:attrName>
                                        </p:attrNameLst>
                                      </p:cBhvr>
                                      <p:to>
                                        <p:strVal val="visible"/>
                                      </p:to>
                                    </p:set>
                                    <p:animEffect transition="in" filter="fade">
                                      <p:cBhvr>
                                        <p:cTn id="24" dur="1000"/>
                                        <p:tgtEl>
                                          <p:spTgt spid="6"/>
                                        </p:tgtEl>
                                      </p:cBhvr>
                                    </p:animEffect>
                                    <p:anim calcmode="lin" valueType="num">
                                      <p:cBhvr>
                                        <p:cTn id="25" dur="1000" fill="hold"/>
                                        <p:tgtEl>
                                          <p:spTgt spid="6"/>
                                        </p:tgtEl>
                                        <p:attrNameLst>
                                          <p:attrName>ppt_x</p:attrName>
                                        </p:attrNameLst>
                                      </p:cBhvr>
                                      <p:tavLst>
                                        <p:tav tm="0">
                                          <p:val>
                                            <p:strVal val="#ppt_x"/>
                                          </p:val>
                                        </p:tav>
                                        <p:tav tm="100000">
                                          <p:val>
                                            <p:strVal val="#ppt_x"/>
                                          </p:val>
                                        </p:tav>
                                      </p:tavLst>
                                    </p:anim>
                                    <p:anim calcmode="lin" valueType="num">
                                      <p:cBhvr>
                                        <p:cTn id="26"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animBg="1"/>
      <p:bldP spid="5" grpId="0" animBg="1"/>
      <p:bldP spid="7" grpId="0" animBg="1"/>
    </p:bldLst>
  </p:timing>
</p:sld>
</file>

<file path=ppt/slides/slide10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296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8600" y="155575"/>
            <a:ext cx="8610600" cy="4829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574519213"/>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spd="slow">
        <p:fade/>
      </p:transition>
    </mc:Fallback>
  </mc:AlternateContent>
</p:sld>
</file>

<file path=ppt/slides/slide10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 name="图片 4">
            <a:extLst>
              <a:ext uri="{FF2B5EF4-FFF2-40B4-BE49-F238E27FC236}">
                <a16:creationId xmlns:a16="http://schemas.microsoft.com/office/drawing/2014/main" id="{D73D06AF-B716-4B07-A040-DFA973366C41}"/>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t="69542" r="77401"/>
          <a:stretch/>
        </p:blipFill>
        <p:spPr>
          <a:xfrm>
            <a:off x="5929772" y="2571750"/>
            <a:ext cx="3816629" cy="2571750"/>
          </a:xfrm>
          <a:prstGeom prst="rect">
            <a:avLst/>
          </a:prstGeom>
        </p:spPr>
      </p:pic>
      <p:pic>
        <p:nvPicPr>
          <p:cNvPr id="6" name="图片 5">
            <a:extLst>
              <a:ext uri="{FF2B5EF4-FFF2-40B4-BE49-F238E27FC236}">
                <a16:creationId xmlns:a16="http://schemas.microsoft.com/office/drawing/2014/main" id="{8D856B30-D53E-47D5-94BA-1CECDC0E4B05}"/>
              </a:ext>
            </a:extLst>
          </p:cNvPr>
          <p:cNvPicPr>
            <a:picLocks noChangeAspect="1"/>
          </p:cNvPicPr>
          <p:nvPr/>
        </p:nvPicPr>
        <p:blipFill>
          <a:blip r:embed="rId6">
            <a:clrChange>
              <a:clrFrom>
                <a:srgbClr val="FFFFFF"/>
              </a:clrFrom>
              <a:clrTo>
                <a:srgbClr val="FFFFFF">
                  <a:alpha val="0"/>
                </a:srgbClr>
              </a:clrTo>
            </a:clrChange>
          </a:blip>
          <a:stretch>
            <a:fillRect/>
          </a:stretch>
        </p:blipFill>
        <p:spPr>
          <a:xfrm>
            <a:off x="2415341" y="4722448"/>
            <a:ext cx="1094874" cy="421052"/>
          </a:xfrm>
          <a:prstGeom prst="rect">
            <a:avLst/>
          </a:prstGeom>
        </p:spPr>
      </p:pic>
      <p:pic>
        <p:nvPicPr>
          <p:cNvPr id="7" name="图片 6">
            <a:extLst>
              <a:ext uri="{FF2B5EF4-FFF2-40B4-BE49-F238E27FC236}">
                <a16:creationId xmlns:a16="http://schemas.microsoft.com/office/drawing/2014/main" id="{48DFE54F-A977-4A9B-8DE0-2925E0E4563D}"/>
              </a:ext>
            </a:extLst>
          </p:cNvPr>
          <p:cNvPicPr>
            <a:picLocks noChangeAspect="1"/>
          </p:cNvPicPr>
          <p:nvPr/>
        </p:nvPicPr>
        <p:blipFill>
          <a:blip r:embed="rId6">
            <a:clrChange>
              <a:clrFrom>
                <a:srgbClr val="FFFFFF"/>
              </a:clrFrom>
              <a:clrTo>
                <a:srgbClr val="FFFFFF">
                  <a:alpha val="0"/>
                </a:srgbClr>
              </a:clrTo>
            </a:clrChange>
          </a:blip>
          <a:stretch>
            <a:fillRect/>
          </a:stretch>
        </p:blipFill>
        <p:spPr>
          <a:xfrm>
            <a:off x="5760121" y="4877452"/>
            <a:ext cx="691814" cy="266048"/>
          </a:xfrm>
          <a:prstGeom prst="rect">
            <a:avLst/>
          </a:prstGeom>
        </p:spPr>
      </p:pic>
      <p:pic>
        <p:nvPicPr>
          <p:cNvPr id="8" name="图片 7">
            <a:extLst>
              <a:ext uri="{FF2B5EF4-FFF2-40B4-BE49-F238E27FC236}">
                <a16:creationId xmlns:a16="http://schemas.microsoft.com/office/drawing/2014/main" id="{8921A5E6-C896-498C-B858-8521BACA5DDD}"/>
              </a:ext>
            </a:extLst>
          </p:cNvPr>
          <p:cNvPicPr>
            <a:picLocks noChangeAspect="1"/>
          </p:cNvPicPr>
          <p:nvPr/>
        </p:nvPicPr>
        <p:blipFill>
          <a:blip r:embed="rId6">
            <a:clrChange>
              <a:clrFrom>
                <a:srgbClr val="FFFFFF"/>
              </a:clrFrom>
              <a:clrTo>
                <a:srgbClr val="FFFFFF">
                  <a:alpha val="0"/>
                </a:srgbClr>
              </a:clrTo>
            </a:clrChange>
          </a:blip>
          <a:stretch>
            <a:fillRect/>
          </a:stretch>
        </p:blipFill>
        <p:spPr>
          <a:xfrm>
            <a:off x="5124103" y="4877452"/>
            <a:ext cx="691814" cy="266048"/>
          </a:xfrm>
          <a:prstGeom prst="rect">
            <a:avLst/>
          </a:prstGeom>
        </p:spPr>
      </p:pic>
      <p:pic>
        <p:nvPicPr>
          <p:cNvPr id="9" name="图片 8">
            <a:extLst>
              <a:ext uri="{FF2B5EF4-FFF2-40B4-BE49-F238E27FC236}">
                <a16:creationId xmlns:a16="http://schemas.microsoft.com/office/drawing/2014/main" id="{E0D04FE2-2A42-4B37-AB52-B34C1F09F6AC}"/>
              </a:ext>
            </a:extLst>
          </p:cNvPr>
          <p:cNvPicPr>
            <a:picLocks noChangeAspect="1"/>
          </p:cNvPicPr>
          <p:nvPr/>
        </p:nvPicPr>
        <p:blipFill>
          <a:blip r:embed="rId6">
            <a:clrChange>
              <a:clrFrom>
                <a:srgbClr val="FFFFFF"/>
              </a:clrFrom>
              <a:clrTo>
                <a:srgbClr val="FFFFFF">
                  <a:alpha val="0"/>
                </a:srgbClr>
              </a:clrTo>
            </a:clrChange>
          </a:blip>
          <a:stretch>
            <a:fillRect/>
          </a:stretch>
        </p:blipFill>
        <p:spPr>
          <a:xfrm>
            <a:off x="3695200" y="4877454"/>
            <a:ext cx="691814" cy="287806"/>
          </a:xfrm>
          <a:prstGeom prst="rect">
            <a:avLst/>
          </a:prstGeom>
        </p:spPr>
      </p:pic>
      <p:pic>
        <p:nvPicPr>
          <p:cNvPr id="10" name="图片 9">
            <a:extLst>
              <a:ext uri="{FF2B5EF4-FFF2-40B4-BE49-F238E27FC236}">
                <a16:creationId xmlns:a16="http://schemas.microsoft.com/office/drawing/2014/main" id="{28FD76E1-B938-4B19-BB49-6A564ACFFBAD}"/>
              </a:ext>
            </a:extLst>
          </p:cNvPr>
          <p:cNvPicPr>
            <a:picLocks noChangeAspect="1"/>
          </p:cNvPicPr>
          <p:nvPr/>
        </p:nvPicPr>
        <p:blipFill>
          <a:blip r:embed="rId7">
            <a:clrChange>
              <a:clrFrom>
                <a:srgbClr val="FFFFFF"/>
              </a:clrFrom>
              <a:clrTo>
                <a:srgbClr val="FFFFFF">
                  <a:alpha val="0"/>
                </a:srgbClr>
              </a:clrTo>
            </a:clrChange>
          </a:blip>
          <a:stretch>
            <a:fillRect/>
          </a:stretch>
        </p:blipFill>
        <p:spPr>
          <a:xfrm>
            <a:off x="255238" y="387071"/>
            <a:ext cx="1174514" cy="831129"/>
          </a:xfrm>
          <a:prstGeom prst="rect">
            <a:avLst/>
          </a:prstGeom>
        </p:spPr>
      </p:pic>
      <p:pic>
        <p:nvPicPr>
          <p:cNvPr id="11" name="图片 10">
            <a:extLst>
              <a:ext uri="{FF2B5EF4-FFF2-40B4-BE49-F238E27FC236}">
                <a16:creationId xmlns:a16="http://schemas.microsoft.com/office/drawing/2014/main" id="{A087FA02-3F22-40AA-9C9F-70C876981084}"/>
              </a:ext>
            </a:extLst>
          </p:cNvPr>
          <p:cNvPicPr>
            <a:picLocks noChangeAspect="1"/>
          </p:cNvPicPr>
          <p:nvPr/>
        </p:nvPicPr>
        <p:blipFill>
          <a:blip r:embed="rId7">
            <a:clrChange>
              <a:clrFrom>
                <a:srgbClr val="FFFFFF"/>
              </a:clrFrom>
              <a:clrTo>
                <a:srgbClr val="FFFFFF">
                  <a:alpha val="0"/>
                </a:srgbClr>
              </a:clrTo>
            </a:clrChange>
          </a:blip>
          <a:stretch>
            <a:fillRect/>
          </a:stretch>
        </p:blipFill>
        <p:spPr>
          <a:xfrm>
            <a:off x="7669699" y="1740626"/>
            <a:ext cx="1174514" cy="831129"/>
          </a:xfrm>
          <a:prstGeom prst="rect">
            <a:avLst/>
          </a:prstGeom>
        </p:spPr>
      </p:pic>
      <p:grpSp>
        <p:nvGrpSpPr>
          <p:cNvPr id="19" name="组合 18">
            <a:extLst>
              <a:ext uri="{FF2B5EF4-FFF2-40B4-BE49-F238E27FC236}">
                <a16:creationId xmlns:a16="http://schemas.microsoft.com/office/drawing/2014/main" id="{9C54BB6F-8F1C-4CB5-B9DF-76E9D0B72A7E}"/>
              </a:ext>
            </a:extLst>
          </p:cNvPr>
          <p:cNvGrpSpPr/>
          <p:nvPr/>
        </p:nvGrpSpPr>
        <p:grpSpPr>
          <a:xfrm>
            <a:off x="720676" y="1563577"/>
            <a:ext cx="785942" cy="1014716"/>
            <a:chOff x="10766636" y="3941730"/>
            <a:chExt cx="1047922" cy="1352954"/>
          </a:xfrm>
        </p:grpSpPr>
        <p:sp>
          <p:nvSpPr>
            <p:cNvPr id="13" name="Freeform 108">
              <a:extLst>
                <a:ext uri="{FF2B5EF4-FFF2-40B4-BE49-F238E27FC236}">
                  <a16:creationId xmlns:a16="http://schemas.microsoft.com/office/drawing/2014/main" id="{92718D15-F6A5-4483-9710-3C60485861CF}"/>
                </a:ext>
              </a:extLst>
            </p:cNvPr>
            <p:cNvSpPr>
              <a:spLocks/>
            </p:cNvSpPr>
            <p:nvPr/>
          </p:nvSpPr>
          <p:spPr bwMode="auto">
            <a:xfrm>
              <a:off x="10766636" y="4209862"/>
              <a:ext cx="664177" cy="1084822"/>
            </a:xfrm>
            <a:custGeom>
              <a:avLst/>
              <a:gdLst>
                <a:gd name="T0" fmla="*/ 96 w 114"/>
                <a:gd name="T1" fmla="*/ 11 h 186"/>
                <a:gd name="T2" fmla="*/ 91 w 114"/>
                <a:gd name="T3" fmla="*/ 11 h 186"/>
                <a:gd name="T4" fmla="*/ 79 w 114"/>
                <a:gd name="T5" fmla="*/ 8 h 186"/>
                <a:gd name="T6" fmla="*/ 78 w 114"/>
                <a:gd name="T7" fmla="*/ 8 h 186"/>
                <a:gd name="T8" fmla="*/ 2 w 114"/>
                <a:gd name="T9" fmla="*/ 87 h 186"/>
                <a:gd name="T10" fmla="*/ 12 w 114"/>
                <a:gd name="T11" fmla="*/ 98 h 186"/>
                <a:gd name="T12" fmla="*/ 48 w 114"/>
                <a:gd name="T13" fmla="*/ 83 h 186"/>
                <a:gd name="T14" fmla="*/ 11 w 114"/>
                <a:gd name="T15" fmla="*/ 170 h 186"/>
                <a:gd name="T16" fmla="*/ 27 w 114"/>
                <a:gd name="T17" fmla="*/ 177 h 186"/>
                <a:gd name="T18" fmla="*/ 28 w 114"/>
                <a:gd name="T19" fmla="*/ 175 h 186"/>
                <a:gd name="T20" fmla="*/ 32 w 114"/>
                <a:gd name="T21" fmla="*/ 172 h 186"/>
                <a:gd name="T22" fmla="*/ 105 w 114"/>
                <a:gd name="T23" fmla="*/ 71 h 186"/>
                <a:gd name="T24" fmla="*/ 96 w 114"/>
                <a:gd name="T25" fmla="*/ 58 h 186"/>
                <a:gd name="T26" fmla="*/ 89 w 114"/>
                <a:gd name="T27" fmla="*/ 60 h 186"/>
                <a:gd name="T28" fmla="*/ 88 w 114"/>
                <a:gd name="T29" fmla="*/ 62 h 186"/>
                <a:gd name="T30" fmla="*/ 86 w 114"/>
                <a:gd name="T31" fmla="*/ 64 h 186"/>
                <a:gd name="T32" fmla="*/ 85 w 114"/>
                <a:gd name="T33" fmla="*/ 65 h 186"/>
                <a:gd name="T34" fmla="*/ 85 w 114"/>
                <a:gd name="T35" fmla="*/ 65 h 186"/>
                <a:gd name="T36" fmla="*/ 84 w 114"/>
                <a:gd name="T37" fmla="*/ 66 h 186"/>
                <a:gd name="T38" fmla="*/ 84 w 114"/>
                <a:gd name="T39" fmla="*/ 66 h 186"/>
                <a:gd name="T40" fmla="*/ 84 w 114"/>
                <a:gd name="T41" fmla="*/ 66 h 186"/>
                <a:gd name="T42" fmla="*/ 82 w 114"/>
                <a:gd name="T43" fmla="*/ 67 h 186"/>
                <a:gd name="T44" fmla="*/ 80 w 114"/>
                <a:gd name="T45" fmla="*/ 71 h 186"/>
                <a:gd name="T46" fmla="*/ 74 w 114"/>
                <a:gd name="T47" fmla="*/ 79 h 186"/>
                <a:gd name="T48" fmla="*/ 84 w 114"/>
                <a:gd name="T49" fmla="*/ 64 h 186"/>
                <a:gd name="T50" fmla="*/ 85 w 114"/>
                <a:gd name="T51" fmla="*/ 55 h 186"/>
                <a:gd name="T52" fmla="*/ 109 w 114"/>
                <a:gd name="T53" fmla="*/ 20 h 186"/>
                <a:gd name="T54" fmla="*/ 96 w 114"/>
                <a:gd name="T55" fmla="*/ 11 h 1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14" h="186">
                  <a:moveTo>
                    <a:pt x="96" y="11"/>
                  </a:moveTo>
                  <a:cubicBezTo>
                    <a:pt x="94" y="10"/>
                    <a:pt x="93" y="10"/>
                    <a:pt x="91" y="11"/>
                  </a:cubicBezTo>
                  <a:cubicBezTo>
                    <a:pt x="89" y="7"/>
                    <a:pt x="82" y="4"/>
                    <a:pt x="79" y="8"/>
                  </a:cubicBezTo>
                  <a:cubicBezTo>
                    <a:pt x="78" y="8"/>
                    <a:pt x="78" y="8"/>
                    <a:pt x="78" y="8"/>
                  </a:cubicBezTo>
                  <a:cubicBezTo>
                    <a:pt x="34" y="0"/>
                    <a:pt x="14" y="52"/>
                    <a:pt x="2" y="87"/>
                  </a:cubicBezTo>
                  <a:cubicBezTo>
                    <a:pt x="0" y="94"/>
                    <a:pt x="6" y="99"/>
                    <a:pt x="12" y="98"/>
                  </a:cubicBezTo>
                  <a:cubicBezTo>
                    <a:pt x="25" y="95"/>
                    <a:pt x="37" y="89"/>
                    <a:pt x="48" y="83"/>
                  </a:cubicBezTo>
                  <a:cubicBezTo>
                    <a:pt x="33" y="111"/>
                    <a:pt x="18" y="139"/>
                    <a:pt x="11" y="170"/>
                  </a:cubicBezTo>
                  <a:cubicBezTo>
                    <a:pt x="9" y="180"/>
                    <a:pt x="22" y="186"/>
                    <a:pt x="27" y="177"/>
                  </a:cubicBezTo>
                  <a:cubicBezTo>
                    <a:pt x="27" y="176"/>
                    <a:pt x="27" y="175"/>
                    <a:pt x="28" y="175"/>
                  </a:cubicBezTo>
                  <a:cubicBezTo>
                    <a:pt x="29" y="174"/>
                    <a:pt x="31" y="174"/>
                    <a:pt x="32" y="172"/>
                  </a:cubicBezTo>
                  <a:cubicBezTo>
                    <a:pt x="59" y="141"/>
                    <a:pt x="89" y="109"/>
                    <a:pt x="105" y="71"/>
                  </a:cubicBezTo>
                  <a:cubicBezTo>
                    <a:pt x="108" y="64"/>
                    <a:pt x="103" y="57"/>
                    <a:pt x="96" y="58"/>
                  </a:cubicBezTo>
                  <a:cubicBezTo>
                    <a:pt x="94" y="58"/>
                    <a:pt x="91" y="58"/>
                    <a:pt x="89" y="60"/>
                  </a:cubicBezTo>
                  <a:cubicBezTo>
                    <a:pt x="89" y="61"/>
                    <a:pt x="88" y="62"/>
                    <a:pt x="88" y="62"/>
                  </a:cubicBezTo>
                  <a:cubicBezTo>
                    <a:pt x="87" y="63"/>
                    <a:pt x="86" y="64"/>
                    <a:pt x="86" y="64"/>
                  </a:cubicBezTo>
                  <a:cubicBezTo>
                    <a:pt x="85" y="65"/>
                    <a:pt x="85" y="65"/>
                    <a:pt x="85" y="65"/>
                  </a:cubicBezTo>
                  <a:cubicBezTo>
                    <a:pt x="85" y="65"/>
                    <a:pt x="85" y="65"/>
                    <a:pt x="85" y="65"/>
                  </a:cubicBezTo>
                  <a:cubicBezTo>
                    <a:pt x="84" y="66"/>
                    <a:pt x="84" y="66"/>
                    <a:pt x="84" y="66"/>
                  </a:cubicBezTo>
                  <a:cubicBezTo>
                    <a:pt x="84" y="66"/>
                    <a:pt x="84" y="66"/>
                    <a:pt x="84" y="66"/>
                  </a:cubicBezTo>
                  <a:cubicBezTo>
                    <a:pt x="84" y="66"/>
                    <a:pt x="84" y="66"/>
                    <a:pt x="84" y="66"/>
                  </a:cubicBezTo>
                  <a:cubicBezTo>
                    <a:pt x="84" y="66"/>
                    <a:pt x="83" y="67"/>
                    <a:pt x="82" y="67"/>
                  </a:cubicBezTo>
                  <a:cubicBezTo>
                    <a:pt x="81" y="68"/>
                    <a:pt x="80" y="70"/>
                    <a:pt x="80" y="71"/>
                  </a:cubicBezTo>
                  <a:cubicBezTo>
                    <a:pt x="78" y="74"/>
                    <a:pt x="76" y="76"/>
                    <a:pt x="74" y="79"/>
                  </a:cubicBezTo>
                  <a:cubicBezTo>
                    <a:pt x="77" y="74"/>
                    <a:pt x="81" y="69"/>
                    <a:pt x="84" y="64"/>
                  </a:cubicBezTo>
                  <a:cubicBezTo>
                    <a:pt x="87" y="61"/>
                    <a:pt x="86" y="58"/>
                    <a:pt x="85" y="55"/>
                  </a:cubicBezTo>
                  <a:cubicBezTo>
                    <a:pt x="94" y="44"/>
                    <a:pt x="102" y="32"/>
                    <a:pt x="109" y="20"/>
                  </a:cubicBezTo>
                  <a:cubicBezTo>
                    <a:pt x="114" y="11"/>
                    <a:pt x="102" y="4"/>
                    <a:pt x="96" y="11"/>
                  </a:cubicBezTo>
                  <a:close/>
                </a:path>
              </a:pathLst>
            </a:custGeom>
            <a:solidFill>
              <a:srgbClr val="F8E57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342830"/>
              <a:endParaRPr lang="zh-CN" altLang="en-US" sz="1400">
                <a:solidFill>
                  <a:prstClr val="black"/>
                </a:solidFill>
              </a:endParaRPr>
            </a:p>
          </p:txBody>
        </p:sp>
        <p:sp>
          <p:nvSpPr>
            <p:cNvPr id="14" name="Freeform 109">
              <a:extLst>
                <a:ext uri="{FF2B5EF4-FFF2-40B4-BE49-F238E27FC236}">
                  <a16:creationId xmlns:a16="http://schemas.microsoft.com/office/drawing/2014/main" id="{3B97E333-1B70-491F-836D-988EDE218845}"/>
                </a:ext>
              </a:extLst>
            </p:cNvPr>
            <p:cNvSpPr>
              <a:spLocks noEditPoints="1"/>
            </p:cNvSpPr>
            <p:nvPr/>
          </p:nvSpPr>
          <p:spPr bwMode="auto">
            <a:xfrm>
              <a:off x="10783856" y="4209862"/>
              <a:ext cx="693695" cy="1067602"/>
            </a:xfrm>
            <a:custGeom>
              <a:avLst/>
              <a:gdLst>
                <a:gd name="T0" fmla="*/ 112 w 119"/>
                <a:gd name="T1" fmla="*/ 52 h 183"/>
                <a:gd name="T2" fmla="*/ 91 w 119"/>
                <a:gd name="T3" fmla="*/ 53 h 183"/>
                <a:gd name="T4" fmla="*/ 115 w 119"/>
                <a:gd name="T5" fmla="*/ 9 h 183"/>
                <a:gd name="T6" fmla="*/ 110 w 119"/>
                <a:gd name="T7" fmla="*/ 2 h 183"/>
                <a:gd name="T8" fmla="*/ 49 w 119"/>
                <a:gd name="T9" fmla="*/ 15 h 183"/>
                <a:gd name="T10" fmla="*/ 24 w 119"/>
                <a:gd name="T11" fmla="*/ 55 h 183"/>
                <a:gd name="T12" fmla="*/ 2 w 119"/>
                <a:gd name="T13" fmla="*/ 88 h 183"/>
                <a:gd name="T14" fmla="*/ 8 w 119"/>
                <a:gd name="T15" fmla="*/ 94 h 183"/>
                <a:gd name="T16" fmla="*/ 43 w 119"/>
                <a:gd name="T17" fmla="*/ 87 h 183"/>
                <a:gd name="T18" fmla="*/ 5 w 119"/>
                <a:gd name="T19" fmla="*/ 176 h 183"/>
                <a:gd name="T20" fmla="*/ 12 w 119"/>
                <a:gd name="T21" fmla="*/ 181 h 183"/>
                <a:gd name="T22" fmla="*/ 70 w 119"/>
                <a:gd name="T23" fmla="*/ 126 h 183"/>
                <a:gd name="T24" fmla="*/ 117 w 119"/>
                <a:gd name="T25" fmla="*/ 58 h 183"/>
                <a:gd name="T26" fmla="*/ 112 w 119"/>
                <a:gd name="T27" fmla="*/ 52 h 183"/>
                <a:gd name="T28" fmla="*/ 66 w 119"/>
                <a:gd name="T29" fmla="*/ 116 h 183"/>
                <a:gd name="T30" fmla="*/ 19 w 119"/>
                <a:gd name="T31" fmla="*/ 165 h 183"/>
                <a:gd name="T32" fmla="*/ 56 w 119"/>
                <a:gd name="T33" fmla="*/ 81 h 183"/>
                <a:gd name="T34" fmla="*/ 50 w 119"/>
                <a:gd name="T35" fmla="*/ 75 h 183"/>
                <a:gd name="T36" fmla="*/ 16 w 119"/>
                <a:gd name="T37" fmla="*/ 82 h 183"/>
                <a:gd name="T38" fmla="*/ 18 w 119"/>
                <a:gd name="T39" fmla="*/ 79 h 183"/>
                <a:gd name="T40" fmla="*/ 23 w 119"/>
                <a:gd name="T41" fmla="*/ 78 h 183"/>
                <a:gd name="T42" fmla="*/ 53 w 119"/>
                <a:gd name="T43" fmla="*/ 25 h 183"/>
                <a:gd name="T44" fmla="*/ 103 w 119"/>
                <a:gd name="T45" fmla="*/ 12 h 183"/>
                <a:gd name="T46" fmla="*/ 75 w 119"/>
                <a:gd name="T47" fmla="*/ 56 h 183"/>
                <a:gd name="T48" fmla="*/ 80 w 119"/>
                <a:gd name="T49" fmla="*/ 64 h 183"/>
                <a:gd name="T50" fmla="*/ 106 w 119"/>
                <a:gd name="T51" fmla="*/ 61 h 183"/>
                <a:gd name="T52" fmla="*/ 66 w 119"/>
                <a:gd name="T53" fmla="*/ 116 h 1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19" h="183">
                  <a:moveTo>
                    <a:pt x="112" y="52"/>
                  </a:moveTo>
                  <a:cubicBezTo>
                    <a:pt x="105" y="53"/>
                    <a:pt x="98" y="53"/>
                    <a:pt x="91" y="53"/>
                  </a:cubicBezTo>
                  <a:cubicBezTo>
                    <a:pt x="101" y="40"/>
                    <a:pt x="109" y="25"/>
                    <a:pt x="115" y="9"/>
                  </a:cubicBezTo>
                  <a:cubicBezTo>
                    <a:pt x="116" y="5"/>
                    <a:pt x="113" y="2"/>
                    <a:pt x="110" y="2"/>
                  </a:cubicBezTo>
                  <a:cubicBezTo>
                    <a:pt x="89" y="1"/>
                    <a:pt x="66" y="0"/>
                    <a:pt x="49" y="15"/>
                  </a:cubicBezTo>
                  <a:cubicBezTo>
                    <a:pt x="38" y="24"/>
                    <a:pt x="30" y="39"/>
                    <a:pt x="24" y="55"/>
                  </a:cubicBezTo>
                  <a:cubicBezTo>
                    <a:pt x="16" y="65"/>
                    <a:pt x="9" y="76"/>
                    <a:pt x="2" y="88"/>
                  </a:cubicBezTo>
                  <a:cubicBezTo>
                    <a:pt x="0" y="92"/>
                    <a:pt x="4" y="96"/>
                    <a:pt x="8" y="94"/>
                  </a:cubicBezTo>
                  <a:cubicBezTo>
                    <a:pt x="19" y="89"/>
                    <a:pt x="31" y="90"/>
                    <a:pt x="43" y="87"/>
                  </a:cubicBezTo>
                  <a:cubicBezTo>
                    <a:pt x="31" y="117"/>
                    <a:pt x="15" y="145"/>
                    <a:pt x="5" y="176"/>
                  </a:cubicBezTo>
                  <a:cubicBezTo>
                    <a:pt x="4" y="180"/>
                    <a:pt x="8" y="183"/>
                    <a:pt x="12" y="181"/>
                  </a:cubicBezTo>
                  <a:cubicBezTo>
                    <a:pt x="35" y="168"/>
                    <a:pt x="53" y="146"/>
                    <a:pt x="70" y="126"/>
                  </a:cubicBezTo>
                  <a:cubicBezTo>
                    <a:pt x="87" y="105"/>
                    <a:pt x="105" y="83"/>
                    <a:pt x="117" y="58"/>
                  </a:cubicBezTo>
                  <a:cubicBezTo>
                    <a:pt x="119" y="54"/>
                    <a:pt x="116" y="51"/>
                    <a:pt x="112" y="52"/>
                  </a:cubicBezTo>
                  <a:close/>
                  <a:moveTo>
                    <a:pt x="66" y="116"/>
                  </a:moveTo>
                  <a:cubicBezTo>
                    <a:pt x="52" y="133"/>
                    <a:pt x="37" y="151"/>
                    <a:pt x="19" y="165"/>
                  </a:cubicBezTo>
                  <a:cubicBezTo>
                    <a:pt x="30" y="136"/>
                    <a:pt x="46" y="110"/>
                    <a:pt x="56" y="81"/>
                  </a:cubicBezTo>
                  <a:cubicBezTo>
                    <a:pt x="57" y="78"/>
                    <a:pt x="53" y="74"/>
                    <a:pt x="50" y="75"/>
                  </a:cubicBezTo>
                  <a:cubicBezTo>
                    <a:pt x="39" y="79"/>
                    <a:pt x="27" y="79"/>
                    <a:pt x="16" y="82"/>
                  </a:cubicBezTo>
                  <a:cubicBezTo>
                    <a:pt x="17" y="81"/>
                    <a:pt x="17" y="80"/>
                    <a:pt x="18" y="79"/>
                  </a:cubicBezTo>
                  <a:cubicBezTo>
                    <a:pt x="19" y="80"/>
                    <a:pt x="22" y="80"/>
                    <a:pt x="23" y="78"/>
                  </a:cubicBezTo>
                  <a:cubicBezTo>
                    <a:pt x="35" y="62"/>
                    <a:pt x="39" y="41"/>
                    <a:pt x="53" y="25"/>
                  </a:cubicBezTo>
                  <a:cubicBezTo>
                    <a:pt x="64" y="11"/>
                    <a:pt x="85" y="11"/>
                    <a:pt x="103" y="12"/>
                  </a:cubicBezTo>
                  <a:cubicBezTo>
                    <a:pt x="96" y="28"/>
                    <a:pt x="88" y="43"/>
                    <a:pt x="75" y="56"/>
                  </a:cubicBezTo>
                  <a:cubicBezTo>
                    <a:pt x="72" y="59"/>
                    <a:pt x="75" y="65"/>
                    <a:pt x="80" y="64"/>
                  </a:cubicBezTo>
                  <a:cubicBezTo>
                    <a:pt x="89" y="62"/>
                    <a:pt x="97" y="62"/>
                    <a:pt x="106" y="61"/>
                  </a:cubicBezTo>
                  <a:cubicBezTo>
                    <a:pt x="96" y="81"/>
                    <a:pt x="81" y="100"/>
                    <a:pt x="66" y="116"/>
                  </a:cubicBezTo>
                  <a:close/>
                </a:path>
              </a:pathLst>
            </a:custGeom>
            <a:solidFill>
              <a:srgbClr val="4442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342830"/>
              <a:endParaRPr lang="zh-CN" altLang="en-US" sz="1400">
                <a:solidFill>
                  <a:prstClr val="black"/>
                </a:solidFill>
              </a:endParaRPr>
            </a:p>
          </p:txBody>
        </p:sp>
        <p:sp>
          <p:nvSpPr>
            <p:cNvPr id="15" name="Freeform 110">
              <a:extLst>
                <a:ext uri="{FF2B5EF4-FFF2-40B4-BE49-F238E27FC236}">
                  <a16:creationId xmlns:a16="http://schemas.microsoft.com/office/drawing/2014/main" id="{247D8A62-15FF-403A-A4D3-CE26AD453BE0}"/>
                </a:ext>
              </a:extLst>
            </p:cNvPr>
            <p:cNvSpPr>
              <a:spLocks/>
            </p:cNvSpPr>
            <p:nvPr/>
          </p:nvSpPr>
          <p:spPr bwMode="auto">
            <a:xfrm>
              <a:off x="10766636" y="4089326"/>
              <a:ext cx="169734" cy="179575"/>
            </a:xfrm>
            <a:custGeom>
              <a:avLst/>
              <a:gdLst>
                <a:gd name="T0" fmla="*/ 28 w 29"/>
                <a:gd name="T1" fmla="*/ 26 h 31"/>
                <a:gd name="T2" fmla="*/ 12 w 29"/>
                <a:gd name="T3" fmla="*/ 4 h 31"/>
                <a:gd name="T4" fmla="*/ 6 w 29"/>
                <a:gd name="T5" fmla="*/ 0 h 31"/>
                <a:gd name="T6" fmla="*/ 2 w 29"/>
                <a:gd name="T7" fmla="*/ 1 h 31"/>
                <a:gd name="T8" fmla="*/ 1 w 29"/>
                <a:gd name="T9" fmla="*/ 7 h 31"/>
                <a:gd name="T10" fmla="*/ 10 w 29"/>
                <a:gd name="T11" fmla="*/ 23 h 31"/>
                <a:gd name="T12" fmla="*/ 26 w 29"/>
                <a:gd name="T13" fmla="*/ 30 h 31"/>
                <a:gd name="T14" fmla="*/ 28 w 29"/>
                <a:gd name="T15" fmla="*/ 26 h 3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9" h="31">
                  <a:moveTo>
                    <a:pt x="28" y="26"/>
                  </a:moveTo>
                  <a:cubicBezTo>
                    <a:pt x="20" y="21"/>
                    <a:pt x="15" y="12"/>
                    <a:pt x="12" y="4"/>
                  </a:cubicBezTo>
                  <a:cubicBezTo>
                    <a:pt x="11" y="1"/>
                    <a:pt x="9" y="0"/>
                    <a:pt x="6" y="0"/>
                  </a:cubicBezTo>
                  <a:cubicBezTo>
                    <a:pt x="4" y="0"/>
                    <a:pt x="3" y="0"/>
                    <a:pt x="2" y="1"/>
                  </a:cubicBezTo>
                  <a:cubicBezTo>
                    <a:pt x="1" y="3"/>
                    <a:pt x="0" y="5"/>
                    <a:pt x="1" y="7"/>
                  </a:cubicBezTo>
                  <a:cubicBezTo>
                    <a:pt x="3" y="13"/>
                    <a:pt x="6" y="18"/>
                    <a:pt x="10" y="23"/>
                  </a:cubicBezTo>
                  <a:cubicBezTo>
                    <a:pt x="15" y="28"/>
                    <a:pt x="20" y="30"/>
                    <a:pt x="26" y="30"/>
                  </a:cubicBezTo>
                  <a:cubicBezTo>
                    <a:pt x="29" y="31"/>
                    <a:pt x="29" y="27"/>
                    <a:pt x="28" y="26"/>
                  </a:cubicBezTo>
                  <a:close/>
                </a:path>
              </a:pathLst>
            </a:custGeom>
            <a:solidFill>
              <a:srgbClr val="4442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342830"/>
              <a:endParaRPr lang="zh-CN" altLang="en-US" sz="1400">
                <a:solidFill>
                  <a:prstClr val="black"/>
                </a:solidFill>
              </a:endParaRPr>
            </a:p>
          </p:txBody>
        </p:sp>
        <p:sp>
          <p:nvSpPr>
            <p:cNvPr id="16" name="Freeform 111">
              <a:extLst>
                <a:ext uri="{FF2B5EF4-FFF2-40B4-BE49-F238E27FC236}">
                  <a16:creationId xmlns:a16="http://schemas.microsoft.com/office/drawing/2014/main" id="{B0B865B7-7307-4C56-A211-B10461B162FA}"/>
                </a:ext>
              </a:extLst>
            </p:cNvPr>
            <p:cNvSpPr>
              <a:spLocks/>
            </p:cNvSpPr>
            <p:nvPr/>
          </p:nvSpPr>
          <p:spPr bwMode="auto">
            <a:xfrm>
              <a:off x="10941291" y="3941730"/>
              <a:ext cx="76258" cy="233693"/>
            </a:xfrm>
            <a:custGeom>
              <a:avLst/>
              <a:gdLst>
                <a:gd name="T0" fmla="*/ 11 w 13"/>
                <a:gd name="T1" fmla="*/ 18 h 40"/>
                <a:gd name="T2" fmla="*/ 11 w 13"/>
                <a:gd name="T3" fmla="*/ 4 h 40"/>
                <a:gd name="T4" fmla="*/ 3 w 13"/>
                <a:gd name="T5" fmla="*/ 4 h 40"/>
                <a:gd name="T6" fmla="*/ 8 w 13"/>
                <a:gd name="T7" fmla="*/ 37 h 40"/>
                <a:gd name="T8" fmla="*/ 13 w 13"/>
                <a:gd name="T9" fmla="*/ 35 h 40"/>
                <a:gd name="T10" fmla="*/ 11 w 13"/>
                <a:gd name="T11" fmla="*/ 18 h 40"/>
              </a:gdLst>
              <a:ahLst/>
              <a:cxnLst>
                <a:cxn ang="0">
                  <a:pos x="T0" y="T1"/>
                </a:cxn>
                <a:cxn ang="0">
                  <a:pos x="T2" y="T3"/>
                </a:cxn>
                <a:cxn ang="0">
                  <a:pos x="T4" y="T5"/>
                </a:cxn>
                <a:cxn ang="0">
                  <a:pos x="T6" y="T7"/>
                </a:cxn>
                <a:cxn ang="0">
                  <a:pos x="T8" y="T9"/>
                </a:cxn>
                <a:cxn ang="0">
                  <a:pos x="T10" y="T11"/>
                </a:cxn>
              </a:cxnLst>
              <a:rect l="0" t="0" r="r" b="b"/>
              <a:pathLst>
                <a:path w="13" h="40">
                  <a:moveTo>
                    <a:pt x="11" y="18"/>
                  </a:moveTo>
                  <a:cubicBezTo>
                    <a:pt x="11" y="13"/>
                    <a:pt x="12" y="8"/>
                    <a:pt x="11" y="4"/>
                  </a:cubicBezTo>
                  <a:cubicBezTo>
                    <a:pt x="10" y="0"/>
                    <a:pt x="4" y="0"/>
                    <a:pt x="3" y="4"/>
                  </a:cubicBezTo>
                  <a:cubicBezTo>
                    <a:pt x="0" y="14"/>
                    <a:pt x="3" y="28"/>
                    <a:pt x="8" y="37"/>
                  </a:cubicBezTo>
                  <a:cubicBezTo>
                    <a:pt x="9" y="40"/>
                    <a:pt x="13" y="38"/>
                    <a:pt x="13" y="35"/>
                  </a:cubicBezTo>
                  <a:cubicBezTo>
                    <a:pt x="12" y="30"/>
                    <a:pt x="12" y="24"/>
                    <a:pt x="11" y="18"/>
                  </a:cubicBezTo>
                  <a:close/>
                </a:path>
              </a:pathLst>
            </a:custGeom>
            <a:solidFill>
              <a:srgbClr val="4442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342830"/>
              <a:endParaRPr lang="zh-CN" altLang="en-US" sz="1400">
                <a:solidFill>
                  <a:prstClr val="black"/>
                </a:solidFill>
              </a:endParaRPr>
            </a:p>
          </p:txBody>
        </p:sp>
        <p:sp>
          <p:nvSpPr>
            <p:cNvPr id="17" name="Freeform 112">
              <a:extLst>
                <a:ext uri="{FF2B5EF4-FFF2-40B4-BE49-F238E27FC236}">
                  <a16:creationId xmlns:a16="http://schemas.microsoft.com/office/drawing/2014/main" id="{3DCCC899-E6AB-42C9-82CF-3B1823263F0B}"/>
                </a:ext>
              </a:extLst>
            </p:cNvPr>
            <p:cNvSpPr>
              <a:spLocks/>
            </p:cNvSpPr>
            <p:nvPr/>
          </p:nvSpPr>
          <p:spPr bwMode="auto">
            <a:xfrm>
              <a:off x="11115943" y="3941730"/>
              <a:ext cx="76258" cy="216472"/>
            </a:xfrm>
            <a:custGeom>
              <a:avLst/>
              <a:gdLst>
                <a:gd name="T0" fmla="*/ 11 w 13"/>
                <a:gd name="T1" fmla="*/ 4 h 37"/>
                <a:gd name="T2" fmla="*/ 4 w 13"/>
                <a:gd name="T3" fmla="*/ 4 h 37"/>
                <a:gd name="T4" fmla="*/ 2 w 13"/>
                <a:gd name="T5" fmla="*/ 32 h 37"/>
                <a:gd name="T6" fmla="*/ 7 w 13"/>
                <a:gd name="T7" fmla="*/ 34 h 37"/>
                <a:gd name="T8" fmla="*/ 11 w 13"/>
                <a:gd name="T9" fmla="*/ 4 h 37"/>
              </a:gdLst>
              <a:ahLst/>
              <a:cxnLst>
                <a:cxn ang="0">
                  <a:pos x="T0" y="T1"/>
                </a:cxn>
                <a:cxn ang="0">
                  <a:pos x="T2" y="T3"/>
                </a:cxn>
                <a:cxn ang="0">
                  <a:pos x="T4" y="T5"/>
                </a:cxn>
                <a:cxn ang="0">
                  <a:pos x="T6" y="T7"/>
                </a:cxn>
                <a:cxn ang="0">
                  <a:pos x="T8" y="T9"/>
                </a:cxn>
              </a:cxnLst>
              <a:rect l="0" t="0" r="r" b="b"/>
              <a:pathLst>
                <a:path w="13" h="37">
                  <a:moveTo>
                    <a:pt x="11" y="4"/>
                  </a:moveTo>
                  <a:cubicBezTo>
                    <a:pt x="11" y="0"/>
                    <a:pt x="5" y="0"/>
                    <a:pt x="4" y="4"/>
                  </a:cubicBezTo>
                  <a:cubicBezTo>
                    <a:pt x="3" y="13"/>
                    <a:pt x="5" y="23"/>
                    <a:pt x="2" y="32"/>
                  </a:cubicBezTo>
                  <a:cubicBezTo>
                    <a:pt x="0" y="35"/>
                    <a:pt x="6" y="37"/>
                    <a:pt x="7" y="34"/>
                  </a:cubicBezTo>
                  <a:cubicBezTo>
                    <a:pt x="12" y="25"/>
                    <a:pt x="13" y="13"/>
                    <a:pt x="11" y="4"/>
                  </a:cubicBezTo>
                  <a:close/>
                </a:path>
              </a:pathLst>
            </a:custGeom>
            <a:solidFill>
              <a:srgbClr val="4442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342830"/>
              <a:endParaRPr lang="zh-CN" altLang="en-US" sz="1400">
                <a:solidFill>
                  <a:prstClr val="black"/>
                </a:solidFill>
              </a:endParaRPr>
            </a:p>
          </p:txBody>
        </p:sp>
        <p:sp>
          <p:nvSpPr>
            <p:cNvPr id="18" name="Freeform 113">
              <a:extLst>
                <a:ext uri="{FF2B5EF4-FFF2-40B4-BE49-F238E27FC236}">
                  <a16:creationId xmlns:a16="http://schemas.microsoft.com/office/drawing/2014/main" id="{710FBFE0-E905-4261-97A2-3630190DC404}"/>
                </a:ext>
              </a:extLst>
            </p:cNvPr>
            <p:cNvSpPr>
              <a:spLocks/>
            </p:cNvSpPr>
            <p:nvPr/>
          </p:nvSpPr>
          <p:spPr bwMode="auto">
            <a:xfrm>
              <a:off x="11598086" y="4682166"/>
              <a:ext cx="216472" cy="199254"/>
            </a:xfrm>
            <a:custGeom>
              <a:avLst/>
              <a:gdLst>
                <a:gd name="T0" fmla="*/ 28 w 37"/>
                <a:gd name="T1" fmla="*/ 7 h 34"/>
                <a:gd name="T2" fmla="*/ 21 w 37"/>
                <a:gd name="T3" fmla="*/ 8 h 34"/>
                <a:gd name="T4" fmla="*/ 19 w 37"/>
                <a:gd name="T5" fmla="*/ 4 h 34"/>
                <a:gd name="T6" fmla="*/ 13 w 37"/>
                <a:gd name="T7" fmla="*/ 5 h 34"/>
                <a:gd name="T8" fmla="*/ 13 w 37"/>
                <a:gd name="T9" fmla="*/ 10 h 34"/>
                <a:gd name="T10" fmla="*/ 2 w 37"/>
                <a:gd name="T11" fmla="*/ 14 h 34"/>
                <a:gd name="T12" fmla="*/ 4 w 37"/>
                <a:gd name="T13" fmla="*/ 19 h 34"/>
                <a:gd name="T14" fmla="*/ 15 w 37"/>
                <a:gd name="T15" fmla="*/ 19 h 34"/>
                <a:gd name="T16" fmla="*/ 17 w 37"/>
                <a:gd name="T17" fmla="*/ 28 h 34"/>
                <a:gd name="T18" fmla="*/ 25 w 37"/>
                <a:gd name="T19" fmla="*/ 26 h 34"/>
                <a:gd name="T20" fmla="*/ 23 w 37"/>
                <a:gd name="T21" fmla="*/ 18 h 34"/>
                <a:gd name="T22" fmla="*/ 31 w 37"/>
                <a:gd name="T23" fmla="*/ 16 h 34"/>
                <a:gd name="T24" fmla="*/ 28 w 37"/>
                <a:gd name="T25" fmla="*/ 7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7" h="34">
                  <a:moveTo>
                    <a:pt x="28" y="7"/>
                  </a:moveTo>
                  <a:cubicBezTo>
                    <a:pt x="26" y="7"/>
                    <a:pt x="23" y="8"/>
                    <a:pt x="21" y="8"/>
                  </a:cubicBezTo>
                  <a:cubicBezTo>
                    <a:pt x="20" y="7"/>
                    <a:pt x="19" y="5"/>
                    <a:pt x="19" y="4"/>
                  </a:cubicBezTo>
                  <a:cubicBezTo>
                    <a:pt x="18" y="0"/>
                    <a:pt x="12" y="1"/>
                    <a:pt x="13" y="5"/>
                  </a:cubicBezTo>
                  <a:cubicBezTo>
                    <a:pt x="13" y="7"/>
                    <a:pt x="13" y="9"/>
                    <a:pt x="13" y="10"/>
                  </a:cubicBezTo>
                  <a:cubicBezTo>
                    <a:pt x="10" y="11"/>
                    <a:pt x="6" y="13"/>
                    <a:pt x="2" y="14"/>
                  </a:cubicBezTo>
                  <a:cubicBezTo>
                    <a:pt x="0" y="15"/>
                    <a:pt x="1" y="19"/>
                    <a:pt x="4" y="19"/>
                  </a:cubicBezTo>
                  <a:cubicBezTo>
                    <a:pt x="7" y="20"/>
                    <a:pt x="11" y="19"/>
                    <a:pt x="15" y="19"/>
                  </a:cubicBezTo>
                  <a:cubicBezTo>
                    <a:pt x="15" y="22"/>
                    <a:pt x="16" y="25"/>
                    <a:pt x="17" y="28"/>
                  </a:cubicBezTo>
                  <a:cubicBezTo>
                    <a:pt x="18" y="34"/>
                    <a:pt x="27" y="31"/>
                    <a:pt x="25" y="26"/>
                  </a:cubicBezTo>
                  <a:cubicBezTo>
                    <a:pt x="25" y="23"/>
                    <a:pt x="24" y="21"/>
                    <a:pt x="23" y="18"/>
                  </a:cubicBezTo>
                  <a:cubicBezTo>
                    <a:pt x="26" y="17"/>
                    <a:pt x="28" y="17"/>
                    <a:pt x="31" y="16"/>
                  </a:cubicBezTo>
                  <a:cubicBezTo>
                    <a:pt x="37" y="14"/>
                    <a:pt x="34" y="6"/>
                    <a:pt x="28" y="7"/>
                  </a:cubicBezTo>
                  <a:close/>
                </a:path>
              </a:pathLst>
            </a:custGeom>
            <a:solidFill>
              <a:srgbClr val="4442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342830"/>
              <a:endParaRPr lang="zh-CN" altLang="en-US" sz="1400">
                <a:solidFill>
                  <a:prstClr val="black"/>
                </a:solidFill>
              </a:endParaRPr>
            </a:p>
          </p:txBody>
        </p:sp>
      </p:grpSp>
      <p:pic>
        <p:nvPicPr>
          <p:cNvPr id="20" name="图片 19">
            <a:extLst>
              <a:ext uri="{FF2B5EF4-FFF2-40B4-BE49-F238E27FC236}">
                <a16:creationId xmlns:a16="http://schemas.microsoft.com/office/drawing/2014/main" id="{38BA56FC-C3F9-4DAE-BD32-91B14E45749E}"/>
              </a:ext>
            </a:extLst>
          </p:cNvPr>
          <p:cNvPicPr>
            <a:picLocks noChangeAspect="1"/>
          </p:cNvPicPr>
          <p:nvPr/>
        </p:nvPicPr>
        <p:blipFill>
          <a:blip r:embed="rId7">
            <a:clrChange>
              <a:clrFrom>
                <a:srgbClr val="FFFFFF"/>
              </a:clrFrom>
              <a:clrTo>
                <a:srgbClr val="FFFFFF">
                  <a:alpha val="0"/>
                </a:srgbClr>
              </a:clrTo>
            </a:clrChange>
          </a:blip>
          <a:stretch>
            <a:fillRect/>
          </a:stretch>
        </p:blipFill>
        <p:spPr>
          <a:xfrm>
            <a:off x="1965730" y="131153"/>
            <a:ext cx="723328" cy="511853"/>
          </a:xfrm>
          <a:prstGeom prst="rect">
            <a:avLst/>
          </a:prstGeom>
        </p:spPr>
      </p:pic>
      <p:pic>
        <p:nvPicPr>
          <p:cNvPr id="21" name="图片 20">
            <a:extLst>
              <a:ext uri="{FF2B5EF4-FFF2-40B4-BE49-F238E27FC236}">
                <a16:creationId xmlns:a16="http://schemas.microsoft.com/office/drawing/2014/main" id="{55767013-D895-42DF-91FC-DA7C59512B9B}"/>
              </a:ext>
            </a:extLst>
          </p:cNvPr>
          <p:cNvPicPr>
            <a:picLocks noChangeAspect="1"/>
          </p:cNvPicPr>
          <p:nvPr/>
        </p:nvPicPr>
        <p:blipFill>
          <a:blip r:embed="rId8"/>
          <a:stretch>
            <a:fillRect/>
          </a:stretch>
        </p:blipFill>
        <p:spPr>
          <a:xfrm>
            <a:off x="1514262" y="10664"/>
            <a:ext cx="5991076" cy="3759569"/>
          </a:xfrm>
          <a:prstGeom prst="rect">
            <a:avLst/>
          </a:prstGeom>
        </p:spPr>
      </p:pic>
      <p:grpSp>
        <p:nvGrpSpPr>
          <p:cNvPr id="50" name="组合 49">
            <a:extLst>
              <a:ext uri="{FF2B5EF4-FFF2-40B4-BE49-F238E27FC236}">
                <a16:creationId xmlns:a16="http://schemas.microsoft.com/office/drawing/2014/main" id="{48E8C827-ECA8-4183-BD13-1FC3314E447A}"/>
              </a:ext>
            </a:extLst>
          </p:cNvPr>
          <p:cNvGrpSpPr/>
          <p:nvPr/>
        </p:nvGrpSpPr>
        <p:grpSpPr>
          <a:xfrm>
            <a:off x="-84111" y="2760006"/>
            <a:ext cx="4680888" cy="2383505"/>
            <a:chOff x="-112148" y="3696816"/>
            <a:chExt cx="6208148" cy="3161184"/>
          </a:xfrm>
        </p:grpSpPr>
        <p:pic>
          <p:nvPicPr>
            <p:cNvPr id="3" name="图片 2">
              <a:extLst>
                <a:ext uri="{FF2B5EF4-FFF2-40B4-BE49-F238E27FC236}">
                  <a16:creationId xmlns:a16="http://schemas.microsoft.com/office/drawing/2014/main" id="{292E376A-5CFE-45D6-80A7-D388EF7315B7}"/>
                </a:ext>
              </a:extLst>
            </p:cNvPr>
            <p:cNvPicPr>
              <a:picLocks noChangeAspect="1"/>
            </p:cNvPicPr>
            <p:nvPr/>
          </p:nvPicPr>
          <p:blipFill rotWithShape="1">
            <a:blip r:embed="rId9" cstate="print">
              <a:extLst>
                <a:ext uri="{28A0092B-C50C-407E-A947-70E740481C1C}">
                  <a14:useLocalDpi xmlns:a14="http://schemas.microsoft.com/office/drawing/2010/main" val="0"/>
                </a:ext>
              </a:extLst>
            </a:blip>
            <a:srcRect l="27336" t="64804" r="35756"/>
            <a:stretch/>
          </p:blipFill>
          <p:spPr>
            <a:xfrm flipH="1">
              <a:off x="-112148" y="3898232"/>
              <a:ext cx="6208148" cy="2959768"/>
            </a:xfrm>
            <a:prstGeom prst="rect">
              <a:avLst/>
            </a:prstGeom>
          </p:spPr>
        </p:pic>
        <p:pic>
          <p:nvPicPr>
            <p:cNvPr id="23" name="图片 22">
              <a:extLst>
                <a:ext uri="{FF2B5EF4-FFF2-40B4-BE49-F238E27FC236}">
                  <a16:creationId xmlns:a16="http://schemas.microsoft.com/office/drawing/2014/main" id="{F7186AA6-B55E-47DE-9CE6-967821EA2448}"/>
                </a:ext>
              </a:extLst>
            </p:cNvPr>
            <p:cNvPicPr>
              <a:picLocks noChangeAspect="1"/>
            </p:cNvPicPr>
            <p:nvPr/>
          </p:nvPicPr>
          <p:blipFill>
            <a:blip r:embed="rId10">
              <a:clrChange>
                <a:clrFrom>
                  <a:srgbClr val="FFFFFF"/>
                </a:clrFrom>
                <a:clrTo>
                  <a:srgbClr val="FFFFFF">
                    <a:alpha val="0"/>
                  </a:srgbClr>
                </a:clrTo>
              </a:clrChange>
            </a:blip>
            <a:stretch>
              <a:fillRect/>
            </a:stretch>
          </p:blipFill>
          <p:spPr>
            <a:xfrm>
              <a:off x="3103191" y="3696816"/>
              <a:ext cx="718453" cy="933733"/>
            </a:xfrm>
            <a:prstGeom prst="rect">
              <a:avLst/>
            </a:prstGeom>
          </p:spPr>
        </p:pic>
      </p:grpSp>
      <p:sp>
        <p:nvSpPr>
          <p:cNvPr id="22" name="文本框 21">
            <a:extLst>
              <a:ext uri="{FF2B5EF4-FFF2-40B4-BE49-F238E27FC236}">
                <a16:creationId xmlns:a16="http://schemas.microsoft.com/office/drawing/2014/main" id="{C0FDC5E2-5A3C-4E23-B8C1-4EE70B6DC6AD}"/>
              </a:ext>
            </a:extLst>
          </p:cNvPr>
          <p:cNvSpPr txBox="1"/>
          <p:nvPr/>
        </p:nvSpPr>
        <p:spPr>
          <a:xfrm>
            <a:off x="2245144" y="1222881"/>
            <a:ext cx="4800600" cy="1200314"/>
          </a:xfrm>
          <a:prstGeom prst="rect">
            <a:avLst/>
          </a:prstGeom>
          <a:noFill/>
        </p:spPr>
        <p:txBody>
          <a:bodyPr wrap="square" lIns="91425" tIns="45713" rIns="91425" bIns="45713" rtlCol="0">
            <a:spAutoFit/>
          </a:bodyPr>
          <a:lstStyle/>
          <a:p>
            <a:pPr algn="ctr" defTabSz="342830"/>
            <a:r>
              <a:rPr lang="en-US" altLang="zh-CN" sz="3600" b="1" dirty="0">
                <a:ln w="12700">
                  <a:noFill/>
                </a:ln>
                <a:solidFill>
                  <a:srgbClr val="444242"/>
                </a:solidFill>
                <a:ea typeface="微软雅黑" panose="020B0503020204020204" pitchFamily="34" charset="-122"/>
              </a:rPr>
              <a:t>2.6.2. </a:t>
            </a:r>
            <a:r>
              <a:rPr lang="en-US" altLang="zh-CN" sz="3600" b="1" dirty="0" err="1">
                <a:ln w="12700">
                  <a:noFill/>
                </a:ln>
                <a:solidFill>
                  <a:srgbClr val="444242"/>
                </a:solidFill>
                <a:ea typeface="微软雅黑" panose="020B0503020204020204" pitchFamily="34" charset="-122"/>
              </a:rPr>
              <a:t>Thanh</a:t>
            </a:r>
            <a:r>
              <a:rPr lang="en-US" altLang="zh-CN" sz="3600" b="1" dirty="0">
                <a:ln w="12700">
                  <a:noFill/>
                </a:ln>
                <a:solidFill>
                  <a:srgbClr val="444242"/>
                </a:solidFill>
                <a:ea typeface="微软雅黑" panose="020B0503020204020204" pitchFamily="34" charset="-122"/>
              </a:rPr>
              <a:t> </a:t>
            </a:r>
            <a:r>
              <a:rPr lang="en-US" altLang="zh-CN" sz="3600" b="1" dirty="0" err="1">
                <a:ln w="12700">
                  <a:noFill/>
                </a:ln>
                <a:solidFill>
                  <a:srgbClr val="444242"/>
                </a:solidFill>
                <a:ea typeface="微软雅黑" panose="020B0503020204020204" pitchFamily="34" charset="-122"/>
              </a:rPr>
              <a:t>toán</a:t>
            </a:r>
            <a:r>
              <a:rPr lang="en-US" altLang="zh-CN" sz="3600" b="1" dirty="0">
                <a:ln w="12700">
                  <a:noFill/>
                </a:ln>
                <a:solidFill>
                  <a:srgbClr val="444242"/>
                </a:solidFill>
                <a:ea typeface="微软雅黑" panose="020B0503020204020204" pitchFamily="34" charset="-122"/>
              </a:rPr>
              <a:t> </a:t>
            </a:r>
            <a:r>
              <a:rPr lang="en-US" altLang="zh-CN" sz="3600" b="1" dirty="0" err="1">
                <a:ln w="12700">
                  <a:noFill/>
                </a:ln>
                <a:solidFill>
                  <a:srgbClr val="444242"/>
                </a:solidFill>
                <a:ea typeface="微软雅黑" panose="020B0503020204020204" pitchFamily="34" charset="-122"/>
              </a:rPr>
              <a:t>bằng</a:t>
            </a:r>
            <a:r>
              <a:rPr lang="en-US" altLang="zh-CN" sz="3600" b="1" dirty="0">
                <a:ln w="12700">
                  <a:noFill/>
                </a:ln>
                <a:solidFill>
                  <a:srgbClr val="444242"/>
                </a:solidFill>
                <a:ea typeface="微软雅黑" panose="020B0503020204020204" pitchFamily="34" charset="-122"/>
              </a:rPr>
              <a:t> </a:t>
            </a:r>
            <a:r>
              <a:rPr lang="en-US" altLang="zh-CN" sz="3600" b="1" dirty="0" err="1">
                <a:ln w="12700">
                  <a:noFill/>
                </a:ln>
                <a:solidFill>
                  <a:srgbClr val="444242"/>
                </a:solidFill>
                <a:ea typeface="微软雅黑" panose="020B0503020204020204" pitchFamily="34" charset="-122"/>
              </a:rPr>
              <a:t>Séc</a:t>
            </a:r>
            <a:endParaRPr lang="vi-VN" altLang="zh-CN" sz="3600" b="1" dirty="0">
              <a:ln w="12700">
                <a:noFill/>
              </a:ln>
              <a:solidFill>
                <a:srgbClr val="444242"/>
              </a:solidFill>
              <a:ea typeface="微软雅黑" panose="020B0503020204020204" pitchFamily="34" charset="-122"/>
            </a:endParaRPr>
          </a:p>
        </p:txBody>
      </p:sp>
      <p:grpSp>
        <p:nvGrpSpPr>
          <p:cNvPr id="26" name="组合 25">
            <a:extLst>
              <a:ext uri="{FF2B5EF4-FFF2-40B4-BE49-F238E27FC236}">
                <a16:creationId xmlns:a16="http://schemas.microsoft.com/office/drawing/2014/main" id="{BDA80F26-EEDE-484B-8CC7-A98E543C80AB}"/>
              </a:ext>
            </a:extLst>
          </p:cNvPr>
          <p:cNvGrpSpPr/>
          <p:nvPr/>
        </p:nvGrpSpPr>
        <p:grpSpPr>
          <a:xfrm rot="1359389">
            <a:off x="6984253" y="114114"/>
            <a:ext cx="1370892" cy="1324157"/>
            <a:chOff x="10101876" y="4297860"/>
            <a:chExt cx="1826037" cy="1763786"/>
          </a:xfrm>
        </p:grpSpPr>
        <p:sp>
          <p:nvSpPr>
            <p:cNvPr id="27" name="Freeform 26">
              <a:extLst>
                <a:ext uri="{FF2B5EF4-FFF2-40B4-BE49-F238E27FC236}">
                  <a16:creationId xmlns:a16="http://schemas.microsoft.com/office/drawing/2014/main" id="{8823ABAA-D70D-4C59-8203-A068689381E4}"/>
                </a:ext>
              </a:extLst>
            </p:cNvPr>
            <p:cNvSpPr>
              <a:spLocks noEditPoints="1"/>
            </p:cNvSpPr>
            <p:nvPr/>
          </p:nvSpPr>
          <p:spPr bwMode="auto">
            <a:xfrm>
              <a:off x="10122627" y="4297860"/>
              <a:ext cx="1745111" cy="1763786"/>
            </a:xfrm>
            <a:custGeom>
              <a:avLst/>
              <a:gdLst>
                <a:gd name="T0" fmla="*/ 341 w 356"/>
                <a:gd name="T1" fmla="*/ 95 h 359"/>
                <a:gd name="T2" fmla="*/ 210 w 356"/>
                <a:gd name="T3" fmla="*/ 14 h 359"/>
                <a:gd name="T4" fmla="*/ 60 w 356"/>
                <a:gd name="T5" fmla="*/ 72 h 359"/>
                <a:gd name="T6" fmla="*/ 43 w 356"/>
                <a:gd name="T7" fmla="*/ 111 h 359"/>
                <a:gd name="T8" fmla="*/ 37 w 356"/>
                <a:gd name="T9" fmla="*/ 119 h 359"/>
                <a:gd name="T10" fmla="*/ 13 w 356"/>
                <a:gd name="T11" fmla="*/ 165 h 359"/>
                <a:gd name="T12" fmla="*/ 41 w 356"/>
                <a:gd name="T13" fmla="*/ 301 h 359"/>
                <a:gd name="T14" fmla="*/ 213 w 356"/>
                <a:gd name="T15" fmla="*/ 343 h 359"/>
                <a:gd name="T16" fmla="*/ 337 w 356"/>
                <a:gd name="T17" fmla="*/ 217 h 359"/>
                <a:gd name="T18" fmla="*/ 341 w 356"/>
                <a:gd name="T19" fmla="*/ 95 h 359"/>
                <a:gd name="T20" fmla="*/ 278 w 356"/>
                <a:gd name="T21" fmla="*/ 170 h 359"/>
                <a:gd name="T22" fmla="*/ 278 w 356"/>
                <a:gd name="T23" fmla="*/ 159 h 359"/>
                <a:gd name="T24" fmla="*/ 279 w 356"/>
                <a:gd name="T25" fmla="*/ 153 h 359"/>
                <a:gd name="T26" fmla="*/ 280 w 356"/>
                <a:gd name="T27" fmla="*/ 144 h 359"/>
                <a:gd name="T28" fmla="*/ 278 w 356"/>
                <a:gd name="T29" fmla="*/ 170 h 359"/>
                <a:gd name="T30" fmla="*/ 274 w 356"/>
                <a:gd name="T31" fmla="*/ 226 h 359"/>
                <a:gd name="T32" fmla="*/ 276 w 356"/>
                <a:gd name="T33" fmla="*/ 220 h 359"/>
                <a:gd name="T34" fmla="*/ 278 w 356"/>
                <a:gd name="T35" fmla="*/ 211 h 359"/>
                <a:gd name="T36" fmla="*/ 297 w 356"/>
                <a:gd name="T37" fmla="*/ 179 h 359"/>
                <a:gd name="T38" fmla="*/ 298 w 356"/>
                <a:gd name="T39" fmla="*/ 175 h 359"/>
                <a:gd name="T40" fmla="*/ 291 w 356"/>
                <a:gd name="T41" fmla="*/ 199 h 359"/>
                <a:gd name="T42" fmla="*/ 274 w 356"/>
                <a:gd name="T43" fmla="*/ 226 h 359"/>
                <a:gd name="T44" fmla="*/ 325 w 356"/>
                <a:gd name="T45" fmla="*/ 117 h 359"/>
                <a:gd name="T46" fmla="*/ 281 w 356"/>
                <a:gd name="T47" fmla="*/ 54 h 359"/>
                <a:gd name="T48" fmla="*/ 325 w 356"/>
                <a:gd name="T49" fmla="*/ 117 h 359"/>
                <a:gd name="T50" fmla="*/ 31 w 356"/>
                <a:gd name="T51" fmla="*/ 188 h 359"/>
                <a:gd name="T52" fmla="*/ 34 w 356"/>
                <a:gd name="T53" fmla="*/ 188 h 359"/>
                <a:gd name="T54" fmla="*/ 34 w 356"/>
                <a:gd name="T55" fmla="*/ 189 h 359"/>
                <a:gd name="T56" fmla="*/ 42 w 356"/>
                <a:gd name="T57" fmla="*/ 198 h 359"/>
                <a:gd name="T58" fmla="*/ 43 w 356"/>
                <a:gd name="T59" fmla="*/ 198 h 359"/>
                <a:gd name="T60" fmla="*/ 31 w 356"/>
                <a:gd name="T61" fmla="*/ 235 h 359"/>
                <a:gd name="T62" fmla="*/ 31 w 356"/>
                <a:gd name="T63" fmla="*/ 188 h 359"/>
                <a:gd name="T64" fmla="*/ 66 w 356"/>
                <a:gd name="T65" fmla="*/ 296 h 359"/>
                <a:gd name="T66" fmla="*/ 44 w 356"/>
                <a:gd name="T67" fmla="*/ 270 h 359"/>
                <a:gd name="T68" fmla="*/ 50 w 356"/>
                <a:gd name="T69" fmla="*/ 270 h 359"/>
                <a:gd name="T70" fmla="*/ 67 w 356"/>
                <a:gd name="T71" fmla="*/ 285 h 359"/>
                <a:gd name="T72" fmla="*/ 132 w 356"/>
                <a:gd name="T73" fmla="*/ 310 h 359"/>
                <a:gd name="T74" fmla="*/ 159 w 356"/>
                <a:gd name="T75" fmla="*/ 313 h 359"/>
                <a:gd name="T76" fmla="*/ 165 w 356"/>
                <a:gd name="T77" fmla="*/ 313 h 359"/>
                <a:gd name="T78" fmla="*/ 262 w 356"/>
                <a:gd name="T79" fmla="*/ 296 h 359"/>
                <a:gd name="T80" fmla="*/ 253 w 356"/>
                <a:gd name="T81" fmla="*/ 303 h 359"/>
                <a:gd name="T82" fmla="*/ 66 w 356"/>
                <a:gd name="T83" fmla="*/ 296 h 3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356" h="359">
                  <a:moveTo>
                    <a:pt x="341" y="95"/>
                  </a:moveTo>
                  <a:cubicBezTo>
                    <a:pt x="320" y="41"/>
                    <a:pt x="266" y="14"/>
                    <a:pt x="210" y="14"/>
                  </a:cubicBezTo>
                  <a:cubicBezTo>
                    <a:pt x="154" y="0"/>
                    <a:pt x="92" y="22"/>
                    <a:pt x="60" y="72"/>
                  </a:cubicBezTo>
                  <a:cubicBezTo>
                    <a:pt x="52" y="84"/>
                    <a:pt x="47" y="97"/>
                    <a:pt x="43" y="111"/>
                  </a:cubicBezTo>
                  <a:cubicBezTo>
                    <a:pt x="41" y="114"/>
                    <a:pt x="39" y="116"/>
                    <a:pt x="37" y="119"/>
                  </a:cubicBezTo>
                  <a:cubicBezTo>
                    <a:pt x="25" y="133"/>
                    <a:pt x="13" y="149"/>
                    <a:pt x="13" y="165"/>
                  </a:cubicBezTo>
                  <a:cubicBezTo>
                    <a:pt x="0" y="211"/>
                    <a:pt x="9" y="264"/>
                    <a:pt x="41" y="301"/>
                  </a:cubicBezTo>
                  <a:cubicBezTo>
                    <a:pt x="82" y="349"/>
                    <a:pt x="155" y="359"/>
                    <a:pt x="213" y="343"/>
                  </a:cubicBezTo>
                  <a:cubicBezTo>
                    <a:pt x="276" y="327"/>
                    <a:pt x="325" y="279"/>
                    <a:pt x="337" y="217"/>
                  </a:cubicBezTo>
                  <a:cubicBezTo>
                    <a:pt x="354" y="179"/>
                    <a:pt x="356" y="136"/>
                    <a:pt x="341" y="95"/>
                  </a:cubicBezTo>
                  <a:close/>
                  <a:moveTo>
                    <a:pt x="278" y="170"/>
                  </a:moveTo>
                  <a:cubicBezTo>
                    <a:pt x="278" y="166"/>
                    <a:pt x="278" y="163"/>
                    <a:pt x="278" y="159"/>
                  </a:cubicBezTo>
                  <a:cubicBezTo>
                    <a:pt x="279" y="157"/>
                    <a:pt x="279" y="155"/>
                    <a:pt x="279" y="153"/>
                  </a:cubicBezTo>
                  <a:cubicBezTo>
                    <a:pt x="280" y="150"/>
                    <a:pt x="280" y="147"/>
                    <a:pt x="280" y="144"/>
                  </a:cubicBezTo>
                  <a:cubicBezTo>
                    <a:pt x="281" y="153"/>
                    <a:pt x="280" y="162"/>
                    <a:pt x="278" y="170"/>
                  </a:cubicBezTo>
                  <a:close/>
                  <a:moveTo>
                    <a:pt x="274" y="226"/>
                  </a:moveTo>
                  <a:cubicBezTo>
                    <a:pt x="275" y="224"/>
                    <a:pt x="276" y="222"/>
                    <a:pt x="276" y="220"/>
                  </a:cubicBezTo>
                  <a:cubicBezTo>
                    <a:pt x="277" y="217"/>
                    <a:pt x="277" y="214"/>
                    <a:pt x="278" y="211"/>
                  </a:cubicBezTo>
                  <a:cubicBezTo>
                    <a:pt x="286" y="202"/>
                    <a:pt x="293" y="191"/>
                    <a:pt x="297" y="179"/>
                  </a:cubicBezTo>
                  <a:cubicBezTo>
                    <a:pt x="298" y="178"/>
                    <a:pt x="298" y="176"/>
                    <a:pt x="298" y="175"/>
                  </a:cubicBezTo>
                  <a:cubicBezTo>
                    <a:pt x="297" y="183"/>
                    <a:pt x="295" y="191"/>
                    <a:pt x="291" y="199"/>
                  </a:cubicBezTo>
                  <a:cubicBezTo>
                    <a:pt x="287" y="209"/>
                    <a:pt x="281" y="218"/>
                    <a:pt x="274" y="226"/>
                  </a:cubicBezTo>
                  <a:close/>
                  <a:moveTo>
                    <a:pt x="325" y="117"/>
                  </a:moveTo>
                  <a:cubicBezTo>
                    <a:pt x="315" y="93"/>
                    <a:pt x="299" y="71"/>
                    <a:pt x="281" y="54"/>
                  </a:cubicBezTo>
                  <a:cubicBezTo>
                    <a:pt x="304" y="69"/>
                    <a:pt x="318" y="91"/>
                    <a:pt x="325" y="117"/>
                  </a:cubicBezTo>
                  <a:close/>
                  <a:moveTo>
                    <a:pt x="31" y="188"/>
                  </a:moveTo>
                  <a:cubicBezTo>
                    <a:pt x="32" y="188"/>
                    <a:pt x="33" y="188"/>
                    <a:pt x="34" y="188"/>
                  </a:cubicBezTo>
                  <a:cubicBezTo>
                    <a:pt x="34" y="189"/>
                    <a:pt x="34" y="189"/>
                    <a:pt x="34" y="189"/>
                  </a:cubicBezTo>
                  <a:cubicBezTo>
                    <a:pt x="34" y="193"/>
                    <a:pt x="38" y="197"/>
                    <a:pt x="42" y="198"/>
                  </a:cubicBezTo>
                  <a:cubicBezTo>
                    <a:pt x="43" y="198"/>
                    <a:pt x="43" y="198"/>
                    <a:pt x="43" y="198"/>
                  </a:cubicBezTo>
                  <a:cubicBezTo>
                    <a:pt x="36" y="210"/>
                    <a:pt x="32" y="223"/>
                    <a:pt x="31" y="235"/>
                  </a:cubicBezTo>
                  <a:cubicBezTo>
                    <a:pt x="28" y="220"/>
                    <a:pt x="28" y="204"/>
                    <a:pt x="31" y="188"/>
                  </a:cubicBezTo>
                  <a:close/>
                  <a:moveTo>
                    <a:pt x="66" y="296"/>
                  </a:moveTo>
                  <a:cubicBezTo>
                    <a:pt x="57" y="289"/>
                    <a:pt x="50" y="280"/>
                    <a:pt x="44" y="270"/>
                  </a:cubicBezTo>
                  <a:cubicBezTo>
                    <a:pt x="46" y="270"/>
                    <a:pt x="48" y="270"/>
                    <a:pt x="50" y="270"/>
                  </a:cubicBezTo>
                  <a:cubicBezTo>
                    <a:pt x="55" y="275"/>
                    <a:pt x="61" y="280"/>
                    <a:pt x="67" y="285"/>
                  </a:cubicBezTo>
                  <a:cubicBezTo>
                    <a:pt x="84" y="298"/>
                    <a:pt x="109" y="314"/>
                    <a:pt x="132" y="310"/>
                  </a:cubicBezTo>
                  <a:cubicBezTo>
                    <a:pt x="139" y="315"/>
                    <a:pt x="150" y="315"/>
                    <a:pt x="159" y="313"/>
                  </a:cubicBezTo>
                  <a:cubicBezTo>
                    <a:pt x="161" y="313"/>
                    <a:pt x="163" y="313"/>
                    <a:pt x="165" y="313"/>
                  </a:cubicBezTo>
                  <a:cubicBezTo>
                    <a:pt x="198" y="318"/>
                    <a:pt x="232" y="312"/>
                    <a:pt x="262" y="296"/>
                  </a:cubicBezTo>
                  <a:cubicBezTo>
                    <a:pt x="259" y="298"/>
                    <a:pt x="256" y="301"/>
                    <a:pt x="253" y="303"/>
                  </a:cubicBezTo>
                  <a:cubicBezTo>
                    <a:pt x="198" y="338"/>
                    <a:pt x="117" y="340"/>
                    <a:pt x="66" y="296"/>
                  </a:cubicBezTo>
                  <a:close/>
                </a:path>
              </a:pathLst>
            </a:custGeom>
            <a:solidFill>
              <a:srgbClr val="F9E78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190">
                <a:defRPr/>
              </a:pPr>
              <a:endParaRPr lang="zh-CN" altLang="en-US">
                <a:solidFill>
                  <a:prstClr val="black"/>
                </a:solidFill>
                <a:latin typeface="等线" panose="020F0502020204030204"/>
              </a:endParaRPr>
            </a:p>
          </p:txBody>
        </p:sp>
        <p:sp>
          <p:nvSpPr>
            <p:cNvPr id="28" name="Freeform 27">
              <a:extLst>
                <a:ext uri="{FF2B5EF4-FFF2-40B4-BE49-F238E27FC236}">
                  <a16:creationId xmlns:a16="http://schemas.microsoft.com/office/drawing/2014/main" id="{F90831D1-CC77-46C2-BBE1-360AE25D8256}"/>
                </a:ext>
              </a:extLst>
            </p:cNvPr>
            <p:cNvSpPr>
              <a:spLocks noEditPoints="1"/>
            </p:cNvSpPr>
            <p:nvPr/>
          </p:nvSpPr>
          <p:spPr bwMode="auto">
            <a:xfrm>
              <a:off x="10809465" y="5343682"/>
              <a:ext cx="377658" cy="354833"/>
            </a:xfrm>
            <a:custGeom>
              <a:avLst/>
              <a:gdLst>
                <a:gd name="T0" fmla="*/ 75 w 77"/>
                <a:gd name="T1" fmla="*/ 21 h 72"/>
                <a:gd name="T2" fmla="*/ 77 w 77"/>
                <a:gd name="T3" fmla="*/ 14 h 72"/>
                <a:gd name="T4" fmla="*/ 73 w 77"/>
                <a:gd name="T5" fmla="*/ 8 h 72"/>
                <a:gd name="T6" fmla="*/ 36 w 77"/>
                <a:gd name="T7" fmla="*/ 12 h 72"/>
                <a:gd name="T8" fmla="*/ 28 w 77"/>
                <a:gd name="T9" fmla="*/ 17 h 72"/>
                <a:gd name="T10" fmla="*/ 28 w 77"/>
                <a:gd name="T11" fmla="*/ 17 h 72"/>
                <a:gd name="T12" fmla="*/ 27 w 77"/>
                <a:gd name="T13" fmla="*/ 16 h 72"/>
                <a:gd name="T14" fmla="*/ 22 w 77"/>
                <a:gd name="T15" fmla="*/ 13 h 72"/>
                <a:gd name="T16" fmla="*/ 21 w 77"/>
                <a:gd name="T17" fmla="*/ 12 h 72"/>
                <a:gd name="T18" fmla="*/ 10 w 77"/>
                <a:gd name="T19" fmla="*/ 12 h 72"/>
                <a:gd name="T20" fmla="*/ 1 w 77"/>
                <a:gd name="T21" fmla="*/ 18 h 72"/>
                <a:gd name="T22" fmla="*/ 14 w 77"/>
                <a:gd name="T23" fmla="*/ 56 h 72"/>
                <a:gd name="T24" fmla="*/ 30 w 77"/>
                <a:gd name="T25" fmla="*/ 70 h 72"/>
                <a:gd name="T26" fmla="*/ 36 w 77"/>
                <a:gd name="T27" fmla="*/ 69 h 72"/>
                <a:gd name="T28" fmla="*/ 36 w 77"/>
                <a:gd name="T29" fmla="*/ 70 h 72"/>
                <a:gd name="T30" fmla="*/ 43 w 77"/>
                <a:gd name="T31" fmla="*/ 69 h 72"/>
                <a:gd name="T32" fmla="*/ 53 w 77"/>
                <a:gd name="T33" fmla="*/ 69 h 72"/>
                <a:gd name="T34" fmla="*/ 68 w 77"/>
                <a:gd name="T35" fmla="*/ 42 h 72"/>
                <a:gd name="T36" fmla="*/ 73 w 77"/>
                <a:gd name="T37" fmla="*/ 34 h 72"/>
                <a:gd name="T38" fmla="*/ 73 w 77"/>
                <a:gd name="T39" fmla="*/ 29 h 72"/>
                <a:gd name="T40" fmla="*/ 73 w 77"/>
                <a:gd name="T41" fmla="*/ 29 h 72"/>
                <a:gd name="T42" fmla="*/ 75 w 77"/>
                <a:gd name="T43" fmla="*/ 21 h 72"/>
                <a:gd name="T44" fmla="*/ 55 w 77"/>
                <a:gd name="T45" fmla="*/ 23 h 72"/>
                <a:gd name="T46" fmla="*/ 55 w 77"/>
                <a:gd name="T47" fmla="*/ 22 h 72"/>
                <a:gd name="T48" fmla="*/ 48 w 77"/>
                <a:gd name="T49" fmla="*/ 17 h 72"/>
                <a:gd name="T50" fmla="*/ 52 w 77"/>
                <a:gd name="T51" fmla="*/ 16 h 72"/>
                <a:gd name="T52" fmla="*/ 66 w 77"/>
                <a:gd name="T53" fmla="*/ 17 h 72"/>
                <a:gd name="T54" fmla="*/ 65 w 77"/>
                <a:gd name="T55" fmla="*/ 20 h 72"/>
                <a:gd name="T56" fmla="*/ 55 w 77"/>
                <a:gd name="T57" fmla="*/ 23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77" h="72">
                  <a:moveTo>
                    <a:pt x="75" y="21"/>
                  </a:moveTo>
                  <a:cubicBezTo>
                    <a:pt x="76" y="19"/>
                    <a:pt x="77" y="17"/>
                    <a:pt x="77" y="14"/>
                  </a:cubicBezTo>
                  <a:cubicBezTo>
                    <a:pt x="77" y="11"/>
                    <a:pt x="76" y="9"/>
                    <a:pt x="73" y="8"/>
                  </a:cubicBezTo>
                  <a:cubicBezTo>
                    <a:pt x="64" y="4"/>
                    <a:pt x="40" y="0"/>
                    <a:pt x="36" y="12"/>
                  </a:cubicBezTo>
                  <a:cubicBezTo>
                    <a:pt x="32" y="11"/>
                    <a:pt x="29" y="12"/>
                    <a:pt x="28" y="17"/>
                  </a:cubicBezTo>
                  <a:cubicBezTo>
                    <a:pt x="28" y="17"/>
                    <a:pt x="28" y="17"/>
                    <a:pt x="28" y="17"/>
                  </a:cubicBezTo>
                  <a:cubicBezTo>
                    <a:pt x="27" y="17"/>
                    <a:pt x="27" y="16"/>
                    <a:pt x="27" y="16"/>
                  </a:cubicBezTo>
                  <a:cubicBezTo>
                    <a:pt x="27" y="12"/>
                    <a:pt x="24" y="11"/>
                    <a:pt x="22" y="13"/>
                  </a:cubicBezTo>
                  <a:cubicBezTo>
                    <a:pt x="21" y="12"/>
                    <a:pt x="21" y="12"/>
                    <a:pt x="21" y="12"/>
                  </a:cubicBezTo>
                  <a:cubicBezTo>
                    <a:pt x="18" y="8"/>
                    <a:pt x="13" y="8"/>
                    <a:pt x="10" y="12"/>
                  </a:cubicBezTo>
                  <a:cubicBezTo>
                    <a:pt x="6" y="11"/>
                    <a:pt x="2" y="13"/>
                    <a:pt x="1" y="18"/>
                  </a:cubicBezTo>
                  <a:cubicBezTo>
                    <a:pt x="0" y="33"/>
                    <a:pt x="3" y="47"/>
                    <a:pt x="14" y="56"/>
                  </a:cubicBezTo>
                  <a:cubicBezTo>
                    <a:pt x="17" y="62"/>
                    <a:pt x="22" y="67"/>
                    <a:pt x="30" y="70"/>
                  </a:cubicBezTo>
                  <a:cubicBezTo>
                    <a:pt x="32" y="71"/>
                    <a:pt x="34" y="70"/>
                    <a:pt x="36" y="69"/>
                  </a:cubicBezTo>
                  <a:cubicBezTo>
                    <a:pt x="36" y="70"/>
                    <a:pt x="36" y="70"/>
                    <a:pt x="36" y="70"/>
                  </a:cubicBezTo>
                  <a:cubicBezTo>
                    <a:pt x="38" y="71"/>
                    <a:pt x="41" y="71"/>
                    <a:pt x="43" y="69"/>
                  </a:cubicBezTo>
                  <a:cubicBezTo>
                    <a:pt x="46" y="72"/>
                    <a:pt x="50" y="71"/>
                    <a:pt x="53" y="69"/>
                  </a:cubicBezTo>
                  <a:cubicBezTo>
                    <a:pt x="61" y="62"/>
                    <a:pt x="66" y="52"/>
                    <a:pt x="68" y="42"/>
                  </a:cubicBezTo>
                  <a:cubicBezTo>
                    <a:pt x="71" y="40"/>
                    <a:pt x="73" y="37"/>
                    <a:pt x="73" y="34"/>
                  </a:cubicBezTo>
                  <a:cubicBezTo>
                    <a:pt x="74" y="32"/>
                    <a:pt x="73" y="30"/>
                    <a:pt x="73" y="29"/>
                  </a:cubicBezTo>
                  <a:cubicBezTo>
                    <a:pt x="73" y="29"/>
                    <a:pt x="73" y="29"/>
                    <a:pt x="73" y="29"/>
                  </a:cubicBezTo>
                  <a:cubicBezTo>
                    <a:pt x="74" y="26"/>
                    <a:pt x="75" y="23"/>
                    <a:pt x="75" y="21"/>
                  </a:cubicBezTo>
                  <a:close/>
                  <a:moveTo>
                    <a:pt x="55" y="23"/>
                  </a:moveTo>
                  <a:cubicBezTo>
                    <a:pt x="55" y="22"/>
                    <a:pt x="55" y="22"/>
                    <a:pt x="55" y="22"/>
                  </a:cubicBezTo>
                  <a:cubicBezTo>
                    <a:pt x="53" y="19"/>
                    <a:pt x="51" y="17"/>
                    <a:pt x="48" y="17"/>
                  </a:cubicBezTo>
                  <a:cubicBezTo>
                    <a:pt x="49" y="16"/>
                    <a:pt x="50" y="16"/>
                    <a:pt x="52" y="16"/>
                  </a:cubicBezTo>
                  <a:cubicBezTo>
                    <a:pt x="56" y="15"/>
                    <a:pt x="61" y="16"/>
                    <a:pt x="66" y="17"/>
                  </a:cubicBezTo>
                  <a:cubicBezTo>
                    <a:pt x="66" y="18"/>
                    <a:pt x="65" y="19"/>
                    <a:pt x="65" y="20"/>
                  </a:cubicBezTo>
                  <a:cubicBezTo>
                    <a:pt x="62" y="18"/>
                    <a:pt x="57" y="19"/>
                    <a:pt x="55" y="23"/>
                  </a:cubicBezTo>
                  <a:close/>
                </a:path>
              </a:pathLst>
            </a:custGeom>
            <a:solidFill>
              <a:srgbClr val="E580B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190">
                <a:defRPr/>
              </a:pPr>
              <a:endParaRPr lang="zh-CN" altLang="en-US">
                <a:solidFill>
                  <a:prstClr val="black"/>
                </a:solidFill>
                <a:latin typeface="等线" panose="020F0502020204030204"/>
              </a:endParaRPr>
            </a:p>
          </p:txBody>
        </p:sp>
        <p:sp>
          <p:nvSpPr>
            <p:cNvPr id="29" name="Freeform 118">
              <a:extLst>
                <a:ext uri="{FF2B5EF4-FFF2-40B4-BE49-F238E27FC236}">
                  <a16:creationId xmlns:a16="http://schemas.microsoft.com/office/drawing/2014/main" id="{17C423B7-F16A-4057-80A4-D7B19C0061D5}"/>
                </a:ext>
              </a:extLst>
            </p:cNvPr>
            <p:cNvSpPr>
              <a:spLocks noEditPoints="1"/>
            </p:cNvSpPr>
            <p:nvPr/>
          </p:nvSpPr>
          <p:spPr bwMode="auto">
            <a:xfrm>
              <a:off x="10101876" y="4316535"/>
              <a:ext cx="1826037" cy="1740961"/>
            </a:xfrm>
            <a:custGeom>
              <a:avLst/>
              <a:gdLst>
                <a:gd name="T0" fmla="*/ 256 w 372"/>
                <a:gd name="T1" fmla="*/ 37 h 354"/>
                <a:gd name="T2" fmla="*/ 123 w 372"/>
                <a:gd name="T3" fmla="*/ 21 h 354"/>
                <a:gd name="T4" fmla="*/ 17 w 372"/>
                <a:gd name="T5" fmla="*/ 149 h 354"/>
                <a:gd name="T6" fmla="*/ 66 w 372"/>
                <a:gd name="T7" fmla="*/ 301 h 354"/>
                <a:gd name="T8" fmla="*/ 249 w 372"/>
                <a:gd name="T9" fmla="*/ 333 h 354"/>
                <a:gd name="T10" fmla="*/ 369 w 372"/>
                <a:gd name="T11" fmla="*/ 167 h 354"/>
                <a:gd name="T12" fmla="*/ 256 w 372"/>
                <a:gd name="T13" fmla="*/ 37 h 354"/>
                <a:gd name="T14" fmla="*/ 302 w 372"/>
                <a:gd name="T15" fmla="*/ 275 h 354"/>
                <a:gd name="T16" fmla="*/ 141 w 372"/>
                <a:gd name="T17" fmla="*/ 316 h 354"/>
                <a:gd name="T18" fmla="*/ 30 w 372"/>
                <a:gd name="T19" fmla="*/ 175 h 354"/>
                <a:gd name="T20" fmla="*/ 116 w 372"/>
                <a:gd name="T21" fmla="*/ 42 h 354"/>
                <a:gd name="T22" fmla="*/ 239 w 372"/>
                <a:gd name="T23" fmla="*/ 38 h 354"/>
                <a:gd name="T24" fmla="*/ 237 w 372"/>
                <a:gd name="T25" fmla="*/ 38 h 354"/>
                <a:gd name="T26" fmla="*/ 235 w 372"/>
                <a:gd name="T27" fmla="*/ 54 h 354"/>
                <a:gd name="T28" fmla="*/ 268 w 372"/>
                <a:gd name="T29" fmla="*/ 59 h 354"/>
                <a:gd name="T30" fmla="*/ 270 w 372"/>
                <a:gd name="T31" fmla="*/ 61 h 354"/>
                <a:gd name="T32" fmla="*/ 276 w 372"/>
                <a:gd name="T33" fmla="*/ 61 h 354"/>
                <a:gd name="T34" fmla="*/ 312 w 372"/>
                <a:gd name="T35" fmla="*/ 79 h 354"/>
                <a:gd name="T36" fmla="*/ 346 w 372"/>
                <a:gd name="T37" fmla="*/ 136 h 354"/>
                <a:gd name="T38" fmla="*/ 302 w 372"/>
                <a:gd name="T39" fmla="*/ 275 h 3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72" h="354">
                  <a:moveTo>
                    <a:pt x="256" y="37"/>
                  </a:moveTo>
                  <a:cubicBezTo>
                    <a:pt x="218" y="8"/>
                    <a:pt x="170" y="0"/>
                    <a:pt x="123" y="21"/>
                  </a:cubicBezTo>
                  <a:cubicBezTo>
                    <a:pt x="71" y="44"/>
                    <a:pt x="32" y="95"/>
                    <a:pt x="17" y="149"/>
                  </a:cubicBezTo>
                  <a:cubicBezTo>
                    <a:pt x="0" y="207"/>
                    <a:pt x="19" y="264"/>
                    <a:pt x="66" y="301"/>
                  </a:cubicBezTo>
                  <a:cubicBezTo>
                    <a:pt x="116" y="339"/>
                    <a:pt x="189" y="354"/>
                    <a:pt x="249" y="333"/>
                  </a:cubicBezTo>
                  <a:cubicBezTo>
                    <a:pt x="318" y="309"/>
                    <a:pt x="365" y="239"/>
                    <a:pt x="369" y="167"/>
                  </a:cubicBezTo>
                  <a:cubicBezTo>
                    <a:pt x="372" y="99"/>
                    <a:pt x="323" y="39"/>
                    <a:pt x="256" y="37"/>
                  </a:cubicBezTo>
                  <a:close/>
                  <a:moveTo>
                    <a:pt x="302" y="275"/>
                  </a:moveTo>
                  <a:cubicBezTo>
                    <a:pt x="260" y="320"/>
                    <a:pt x="199" y="332"/>
                    <a:pt x="141" y="316"/>
                  </a:cubicBezTo>
                  <a:cubicBezTo>
                    <a:pt x="75" y="296"/>
                    <a:pt x="23" y="248"/>
                    <a:pt x="30" y="175"/>
                  </a:cubicBezTo>
                  <a:cubicBezTo>
                    <a:pt x="35" y="122"/>
                    <a:pt x="72" y="71"/>
                    <a:pt x="116" y="42"/>
                  </a:cubicBezTo>
                  <a:cubicBezTo>
                    <a:pt x="157" y="17"/>
                    <a:pt x="201" y="17"/>
                    <a:pt x="239" y="38"/>
                  </a:cubicBezTo>
                  <a:cubicBezTo>
                    <a:pt x="238" y="38"/>
                    <a:pt x="238" y="38"/>
                    <a:pt x="237" y="38"/>
                  </a:cubicBezTo>
                  <a:cubicBezTo>
                    <a:pt x="229" y="39"/>
                    <a:pt x="225" y="52"/>
                    <a:pt x="235" y="54"/>
                  </a:cubicBezTo>
                  <a:cubicBezTo>
                    <a:pt x="246" y="55"/>
                    <a:pt x="257" y="57"/>
                    <a:pt x="268" y="59"/>
                  </a:cubicBezTo>
                  <a:cubicBezTo>
                    <a:pt x="269" y="60"/>
                    <a:pt x="269" y="61"/>
                    <a:pt x="270" y="61"/>
                  </a:cubicBezTo>
                  <a:cubicBezTo>
                    <a:pt x="272" y="63"/>
                    <a:pt x="274" y="63"/>
                    <a:pt x="276" y="61"/>
                  </a:cubicBezTo>
                  <a:cubicBezTo>
                    <a:pt x="289" y="65"/>
                    <a:pt x="301" y="70"/>
                    <a:pt x="312" y="79"/>
                  </a:cubicBezTo>
                  <a:cubicBezTo>
                    <a:pt x="331" y="93"/>
                    <a:pt x="341" y="113"/>
                    <a:pt x="346" y="136"/>
                  </a:cubicBezTo>
                  <a:cubicBezTo>
                    <a:pt x="356" y="185"/>
                    <a:pt x="335" y="239"/>
                    <a:pt x="302" y="275"/>
                  </a:cubicBezTo>
                  <a:close/>
                </a:path>
              </a:pathLst>
            </a:custGeom>
            <a:solidFill>
              <a:srgbClr val="4442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190">
                <a:defRPr/>
              </a:pPr>
              <a:endParaRPr lang="zh-CN" altLang="en-US">
                <a:solidFill>
                  <a:prstClr val="black"/>
                </a:solidFill>
                <a:latin typeface="等线" panose="020F0502020204030204"/>
              </a:endParaRPr>
            </a:p>
          </p:txBody>
        </p:sp>
        <p:sp>
          <p:nvSpPr>
            <p:cNvPr id="30" name="Freeform 119">
              <a:extLst>
                <a:ext uri="{FF2B5EF4-FFF2-40B4-BE49-F238E27FC236}">
                  <a16:creationId xmlns:a16="http://schemas.microsoft.com/office/drawing/2014/main" id="{9618FBB8-7AC3-4E93-AD38-E9A318C99C8E}"/>
                </a:ext>
              </a:extLst>
            </p:cNvPr>
            <p:cNvSpPr>
              <a:spLocks noEditPoints="1"/>
            </p:cNvSpPr>
            <p:nvPr/>
          </p:nvSpPr>
          <p:spPr bwMode="auto">
            <a:xfrm>
              <a:off x="10469158" y="5078076"/>
              <a:ext cx="1006396" cy="688914"/>
            </a:xfrm>
            <a:custGeom>
              <a:avLst/>
              <a:gdLst>
                <a:gd name="T0" fmla="*/ 193 w 205"/>
                <a:gd name="T1" fmla="*/ 4 h 140"/>
                <a:gd name="T2" fmla="*/ 163 w 205"/>
                <a:gd name="T3" fmla="*/ 36 h 140"/>
                <a:gd name="T4" fmla="*/ 150 w 205"/>
                <a:gd name="T5" fmla="*/ 43 h 140"/>
                <a:gd name="T6" fmla="*/ 144 w 205"/>
                <a:gd name="T7" fmla="*/ 45 h 140"/>
                <a:gd name="T8" fmla="*/ 110 w 205"/>
                <a:gd name="T9" fmla="*/ 52 h 140"/>
                <a:gd name="T10" fmla="*/ 12 w 205"/>
                <a:gd name="T11" fmla="*/ 19 h 140"/>
                <a:gd name="T12" fmla="*/ 3 w 205"/>
                <a:gd name="T13" fmla="*/ 26 h 140"/>
                <a:gd name="T14" fmla="*/ 64 w 205"/>
                <a:gd name="T15" fmla="*/ 65 h 140"/>
                <a:gd name="T16" fmla="*/ 114 w 205"/>
                <a:gd name="T17" fmla="*/ 139 h 140"/>
                <a:gd name="T18" fmla="*/ 158 w 205"/>
                <a:gd name="T19" fmla="*/ 58 h 140"/>
                <a:gd name="T20" fmla="*/ 172 w 205"/>
                <a:gd name="T21" fmla="*/ 51 h 140"/>
                <a:gd name="T22" fmla="*/ 205 w 205"/>
                <a:gd name="T23" fmla="*/ 9 h 140"/>
                <a:gd name="T24" fmla="*/ 193 w 205"/>
                <a:gd name="T25" fmla="*/ 4 h 140"/>
                <a:gd name="T26" fmla="*/ 115 w 205"/>
                <a:gd name="T27" fmla="*/ 123 h 140"/>
                <a:gd name="T28" fmla="*/ 73 w 205"/>
                <a:gd name="T29" fmla="*/ 67 h 140"/>
                <a:gd name="T30" fmla="*/ 108 w 205"/>
                <a:gd name="T31" fmla="*/ 69 h 140"/>
                <a:gd name="T32" fmla="*/ 106 w 205"/>
                <a:gd name="T33" fmla="*/ 105 h 140"/>
                <a:gd name="T34" fmla="*/ 114 w 205"/>
                <a:gd name="T35" fmla="*/ 105 h 140"/>
                <a:gd name="T36" fmla="*/ 112 w 205"/>
                <a:gd name="T37" fmla="*/ 69 h 140"/>
                <a:gd name="T38" fmla="*/ 142 w 205"/>
                <a:gd name="T39" fmla="*/ 64 h 140"/>
                <a:gd name="T40" fmla="*/ 115 w 205"/>
                <a:gd name="T41" fmla="*/ 123 h 1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05" h="140">
                  <a:moveTo>
                    <a:pt x="193" y="4"/>
                  </a:moveTo>
                  <a:cubicBezTo>
                    <a:pt x="182" y="14"/>
                    <a:pt x="177" y="28"/>
                    <a:pt x="163" y="36"/>
                  </a:cubicBezTo>
                  <a:cubicBezTo>
                    <a:pt x="159" y="39"/>
                    <a:pt x="155" y="41"/>
                    <a:pt x="150" y="43"/>
                  </a:cubicBezTo>
                  <a:cubicBezTo>
                    <a:pt x="148" y="43"/>
                    <a:pt x="146" y="44"/>
                    <a:pt x="144" y="45"/>
                  </a:cubicBezTo>
                  <a:cubicBezTo>
                    <a:pt x="133" y="49"/>
                    <a:pt x="122" y="51"/>
                    <a:pt x="110" y="52"/>
                  </a:cubicBezTo>
                  <a:cubicBezTo>
                    <a:pt x="76" y="54"/>
                    <a:pt x="37" y="44"/>
                    <a:pt x="12" y="19"/>
                  </a:cubicBezTo>
                  <a:cubicBezTo>
                    <a:pt x="8" y="15"/>
                    <a:pt x="0" y="20"/>
                    <a:pt x="3" y="26"/>
                  </a:cubicBezTo>
                  <a:cubicBezTo>
                    <a:pt x="17" y="47"/>
                    <a:pt x="40" y="59"/>
                    <a:pt x="64" y="65"/>
                  </a:cubicBezTo>
                  <a:cubicBezTo>
                    <a:pt x="61" y="97"/>
                    <a:pt x="75" y="140"/>
                    <a:pt x="114" y="139"/>
                  </a:cubicBezTo>
                  <a:cubicBezTo>
                    <a:pt x="152" y="137"/>
                    <a:pt x="158" y="89"/>
                    <a:pt x="158" y="58"/>
                  </a:cubicBezTo>
                  <a:cubicBezTo>
                    <a:pt x="163" y="56"/>
                    <a:pt x="167" y="54"/>
                    <a:pt x="172" y="51"/>
                  </a:cubicBezTo>
                  <a:cubicBezTo>
                    <a:pt x="185" y="43"/>
                    <a:pt x="205" y="26"/>
                    <a:pt x="205" y="9"/>
                  </a:cubicBezTo>
                  <a:cubicBezTo>
                    <a:pt x="205" y="3"/>
                    <a:pt x="198" y="0"/>
                    <a:pt x="193" y="4"/>
                  </a:cubicBezTo>
                  <a:close/>
                  <a:moveTo>
                    <a:pt x="115" y="123"/>
                  </a:moveTo>
                  <a:cubicBezTo>
                    <a:pt x="87" y="130"/>
                    <a:pt x="77" y="90"/>
                    <a:pt x="73" y="67"/>
                  </a:cubicBezTo>
                  <a:cubicBezTo>
                    <a:pt x="85" y="68"/>
                    <a:pt x="97" y="69"/>
                    <a:pt x="108" y="69"/>
                  </a:cubicBezTo>
                  <a:cubicBezTo>
                    <a:pt x="107" y="81"/>
                    <a:pt x="106" y="93"/>
                    <a:pt x="106" y="105"/>
                  </a:cubicBezTo>
                  <a:cubicBezTo>
                    <a:pt x="106" y="110"/>
                    <a:pt x="114" y="110"/>
                    <a:pt x="114" y="105"/>
                  </a:cubicBezTo>
                  <a:cubicBezTo>
                    <a:pt x="115" y="93"/>
                    <a:pt x="113" y="81"/>
                    <a:pt x="112" y="69"/>
                  </a:cubicBezTo>
                  <a:cubicBezTo>
                    <a:pt x="122" y="68"/>
                    <a:pt x="132" y="67"/>
                    <a:pt x="142" y="64"/>
                  </a:cubicBezTo>
                  <a:cubicBezTo>
                    <a:pt x="141" y="87"/>
                    <a:pt x="138" y="117"/>
                    <a:pt x="115" y="123"/>
                  </a:cubicBezTo>
                  <a:close/>
                </a:path>
              </a:pathLst>
            </a:custGeom>
            <a:solidFill>
              <a:srgbClr val="4442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190">
                <a:defRPr/>
              </a:pPr>
              <a:endParaRPr lang="zh-CN" altLang="en-US">
                <a:solidFill>
                  <a:prstClr val="black"/>
                </a:solidFill>
                <a:latin typeface="等线" panose="020F0502020204030204"/>
              </a:endParaRPr>
            </a:p>
          </p:txBody>
        </p:sp>
        <p:sp>
          <p:nvSpPr>
            <p:cNvPr id="31" name="Freeform 120">
              <a:extLst>
                <a:ext uri="{FF2B5EF4-FFF2-40B4-BE49-F238E27FC236}">
                  <a16:creationId xmlns:a16="http://schemas.microsoft.com/office/drawing/2014/main" id="{621F8460-FEA2-4D8C-B23D-225DDF826965}"/>
                </a:ext>
              </a:extLst>
            </p:cNvPr>
            <p:cNvSpPr>
              <a:spLocks/>
            </p:cNvSpPr>
            <p:nvPr/>
          </p:nvSpPr>
          <p:spPr bwMode="auto">
            <a:xfrm>
              <a:off x="10601961" y="4995074"/>
              <a:ext cx="83002" cy="107902"/>
            </a:xfrm>
            <a:custGeom>
              <a:avLst/>
              <a:gdLst>
                <a:gd name="T0" fmla="*/ 17 w 17"/>
                <a:gd name="T1" fmla="*/ 5 h 22"/>
                <a:gd name="T2" fmla="*/ 14 w 17"/>
                <a:gd name="T3" fmla="*/ 2 h 22"/>
                <a:gd name="T4" fmla="*/ 12 w 17"/>
                <a:gd name="T5" fmla="*/ 1 h 22"/>
                <a:gd name="T6" fmla="*/ 8 w 17"/>
                <a:gd name="T7" fmla="*/ 0 h 22"/>
                <a:gd name="T8" fmla="*/ 7 w 17"/>
                <a:gd name="T9" fmla="*/ 1 h 22"/>
                <a:gd name="T10" fmla="*/ 5 w 17"/>
                <a:gd name="T11" fmla="*/ 1 h 22"/>
                <a:gd name="T12" fmla="*/ 1 w 17"/>
                <a:gd name="T13" fmla="*/ 4 h 22"/>
                <a:gd name="T14" fmla="*/ 0 w 17"/>
                <a:gd name="T15" fmla="*/ 12 h 22"/>
                <a:gd name="T16" fmla="*/ 2 w 17"/>
                <a:gd name="T17" fmla="*/ 19 h 22"/>
                <a:gd name="T18" fmla="*/ 4 w 17"/>
                <a:gd name="T19" fmla="*/ 21 h 22"/>
                <a:gd name="T20" fmla="*/ 7 w 17"/>
                <a:gd name="T21" fmla="*/ 22 h 22"/>
                <a:gd name="T22" fmla="*/ 10 w 17"/>
                <a:gd name="T23" fmla="*/ 21 h 22"/>
                <a:gd name="T24" fmla="*/ 13 w 17"/>
                <a:gd name="T25" fmla="*/ 19 h 22"/>
                <a:gd name="T26" fmla="*/ 14 w 17"/>
                <a:gd name="T27" fmla="*/ 17 h 22"/>
                <a:gd name="T28" fmla="*/ 16 w 17"/>
                <a:gd name="T29" fmla="*/ 13 h 22"/>
                <a:gd name="T30" fmla="*/ 17 w 17"/>
                <a:gd name="T31" fmla="*/ 5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7" h="22">
                  <a:moveTo>
                    <a:pt x="17" y="5"/>
                  </a:moveTo>
                  <a:cubicBezTo>
                    <a:pt x="17" y="4"/>
                    <a:pt x="15" y="2"/>
                    <a:pt x="14" y="2"/>
                  </a:cubicBezTo>
                  <a:cubicBezTo>
                    <a:pt x="13" y="1"/>
                    <a:pt x="13" y="1"/>
                    <a:pt x="12" y="1"/>
                  </a:cubicBezTo>
                  <a:cubicBezTo>
                    <a:pt x="11" y="0"/>
                    <a:pt x="10" y="0"/>
                    <a:pt x="8" y="0"/>
                  </a:cubicBezTo>
                  <a:cubicBezTo>
                    <a:pt x="8" y="0"/>
                    <a:pt x="7" y="1"/>
                    <a:pt x="7" y="1"/>
                  </a:cubicBezTo>
                  <a:cubicBezTo>
                    <a:pt x="6" y="1"/>
                    <a:pt x="6" y="1"/>
                    <a:pt x="5" y="1"/>
                  </a:cubicBezTo>
                  <a:cubicBezTo>
                    <a:pt x="3" y="2"/>
                    <a:pt x="2" y="3"/>
                    <a:pt x="1" y="4"/>
                  </a:cubicBezTo>
                  <a:cubicBezTo>
                    <a:pt x="0" y="7"/>
                    <a:pt x="0" y="9"/>
                    <a:pt x="0" y="12"/>
                  </a:cubicBezTo>
                  <a:cubicBezTo>
                    <a:pt x="0" y="14"/>
                    <a:pt x="0" y="17"/>
                    <a:pt x="2" y="19"/>
                  </a:cubicBezTo>
                  <a:cubicBezTo>
                    <a:pt x="2" y="20"/>
                    <a:pt x="3" y="21"/>
                    <a:pt x="4" y="21"/>
                  </a:cubicBezTo>
                  <a:cubicBezTo>
                    <a:pt x="5" y="21"/>
                    <a:pt x="6" y="22"/>
                    <a:pt x="7" y="22"/>
                  </a:cubicBezTo>
                  <a:cubicBezTo>
                    <a:pt x="8" y="22"/>
                    <a:pt x="9" y="21"/>
                    <a:pt x="10" y="21"/>
                  </a:cubicBezTo>
                  <a:cubicBezTo>
                    <a:pt x="12" y="20"/>
                    <a:pt x="13" y="20"/>
                    <a:pt x="13" y="19"/>
                  </a:cubicBezTo>
                  <a:cubicBezTo>
                    <a:pt x="14" y="17"/>
                    <a:pt x="14" y="17"/>
                    <a:pt x="14" y="17"/>
                  </a:cubicBezTo>
                  <a:cubicBezTo>
                    <a:pt x="15" y="16"/>
                    <a:pt x="15" y="14"/>
                    <a:pt x="16" y="13"/>
                  </a:cubicBezTo>
                  <a:cubicBezTo>
                    <a:pt x="17" y="10"/>
                    <a:pt x="17" y="8"/>
                    <a:pt x="17" y="5"/>
                  </a:cubicBezTo>
                  <a:close/>
                </a:path>
              </a:pathLst>
            </a:custGeom>
            <a:solidFill>
              <a:srgbClr val="4442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190">
                <a:defRPr/>
              </a:pPr>
              <a:endParaRPr lang="zh-CN" altLang="en-US">
                <a:solidFill>
                  <a:prstClr val="black"/>
                </a:solidFill>
                <a:latin typeface="等线" panose="020F0502020204030204"/>
              </a:endParaRPr>
            </a:p>
          </p:txBody>
        </p:sp>
        <p:sp>
          <p:nvSpPr>
            <p:cNvPr id="32" name="Freeform 121">
              <a:extLst>
                <a:ext uri="{FF2B5EF4-FFF2-40B4-BE49-F238E27FC236}">
                  <a16:creationId xmlns:a16="http://schemas.microsoft.com/office/drawing/2014/main" id="{D46AE70F-1D63-4A0A-A265-5CBE3A839C00}"/>
                </a:ext>
              </a:extLst>
            </p:cNvPr>
            <p:cNvSpPr>
              <a:spLocks/>
            </p:cNvSpPr>
            <p:nvPr/>
          </p:nvSpPr>
          <p:spPr bwMode="auto">
            <a:xfrm>
              <a:off x="11126947" y="4872646"/>
              <a:ext cx="265605" cy="215804"/>
            </a:xfrm>
            <a:custGeom>
              <a:avLst/>
              <a:gdLst>
                <a:gd name="T0" fmla="*/ 52 w 54"/>
                <a:gd name="T1" fmla="*/ 33 h 44"/>
                <a:gd name="T2" fmla="*/ 34 w 54"/>
                <a:gd name="T3" fmla="*/ 26 h 44"/>
                <a:gd name="T4" fmla="*/ 20 w 54"/>
                <a:gd name="T5" fmla="*/ 25 h 44"/>
                <a:gd name="T6" fmla="*/ 44 w 54"/>
                <a:gd name="T7" fmla="*/ 9 h 44"/>
                <a:gd name="T8" fmla="*/ 41 w 54"/>
                <a:gd name="T9" fmla="*/ 1 h 44"/>
                <a:gd name="T10" fmla="*/ 2 w 54"/>
                <a:gd name="T11" fmla="*/ 28 h 44"/>
                <a:gd name="T12" fmla="*/ 8 w 54"/>
                <a:gd name="T13" fmla="*/ 38 h 44"/>
                <a:gd name="T14" fmla="*/ 30 w 54"/>
                <a:gd name="T15" fmla="*/ 40 h 44"/>
                <a:gd name="T16" fmla="*/ 49 w 54"/>
                <a:gd name="T17" fmla="*/ 42 h 44"/>
                <a:gd name="T18" fmla="*/ 52 w 54"/>
                <a:gd name="T19" fmla="*/ 33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4" h="44">
                  <a:moveTo>
                    <a:pt x="52" y="33"/>
                  </a:moveTo>
                  <a:cubicBezTo>
                    <a:pt x="48" y="28"/>
                    <a:pt x="40" y="27"/>
                    <a:pt x="34" y="26"/>
                  </a:cubicBezTo>
                  <a:cubicBezTo>
                    <a:pt x="29" y="25"/>
                    <a:pt x="25" y="25"/>
                    <a:pt x="20" y="25"/>
                  </a:cubicBezTo>
                  <a:cubicBezTo>
                    <a:pt x="26" y="17"/>
                    <a:pt x="35" y="12"/>
                    <a:pt x="44" y="9"/>
                  </a:cubicBezTo>
                  <a:cubicBezTo>
                    <a:pt x="49" y="7"/>
                    <a:pt x="45" y="0"/>
                    <a:pt x="41" y="1"/>
                  </a:cubicBezTo>
                  <a:cubicBezTo>
                    <a:pt x="25" y="4"/>
                    <a:pt x="10" y="12"/>
                    <a:pt x="2" y="28"/>
                  </a:cubicBezTo>
                  <a:cubicBezTo>
                    <a:pt x="0" y="32"/>
                    <a:pt x="3" y="37"/>
                    <a:pt x="8" y="38"/>
                  </a:cubicBezTo>
                  <a:cubicBezTo>
                    <a:pt x="15" y="38"/>
                    <a:pt x="23" y="39"/>
                    <a:pt x="30" y="40"/>
                  </a:cubicBezTo>
                  <a:cubicBezTo>
                    <a:pt x="36" y="41"/>
                    <a:pt x="43" y="44"/>
                    <a:pt x="49" y="42"/>
                  </a:cubicBezTo>
                  <a:cubicBezTo>
                    <a:pt x="54" y="41"/>
                    <a:pt x="54" y="36"/>
                    <a:pt x="52" y="33"/>
                  </a:cubicBezTo>
                  <a:close/>
                </a:path>
              </a:pathLst>
            </a:custGeom>
            <a:solidFill>
              <a:srgbClr val="4442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190">
                <a:defRPr/>
              </a:pPr>
              <a:endParaRPr lang="zh-CN" altLang="en-US">
                <a:solidFill>
                  <a:prstClr val="black"/>
                </a:solidFill>
                <a:latin typeface="等线" panose="020F0502020204030204"/>
              </a:endParaRPr>
            </a:p>
          </p:txBody>
        </p:sp>
      </p:grpSp>
      <p:pic>
        <p:nvPicPr>
          <p:cNvPr id="33" name="图片 32">
            <a:extLst>
              <a:ext uri="{FF2B5EF4-FFF2-40B4-BE49-F238E27FC236}">
                <a16:creationId xmlns:a16="http://schemas.microsoft.com/office/drawing/2014/main" id="{10C63365-7446-4316-ADF7-3CAEBBE549A9}"/>
              </a:ext>
            </a:extLst>
          </p:cNvPr>
          <p:cNvPicPr>
            <a:picLocks noChangeAspect="1"/>
          </p:cNvPicPr>
          <p:nvPr/>
        </p:nvPicPr>
        <p:blipFill>
          <a:blip r:embed="rId7">
            <a:clrChange>
              <a:clrFrom>
                <a:srgbClr val="FFFFFF"/>
              </a:clrFrom>
              <a:clrTo>
                <a:srgbClr val="FFFFFF">
                  <a:alpha val="0"/>
                </a:srgbClr>
              </a:clrTo>
            </a:clrChange>
          </a:blip>
          <a:stretch>
            <a:fillRect/>
          </a:stretch>
        </p:blipFill>
        <p:spPr>
          <a:xfrm>
            <a:off x="4123437" y="3973953"/>
            <a:ext cx="723328" cy="511853"/>
          </a:xfrm>
          <a:prstGeom prst="rect">
            <a:avLst/>
          </a:prstGeom>
        </p:spPr>
      </p:pic>
      <p:pic>
        <p:nvPicPr>
          <p:cNvPr id="34" name="图片 33">
            <a:extLst>
              <a:ext uri="{FF2B5EF4-FFF2-40B4-BE49-F238E27FC236}">
                <a16:creationId xmlns:a16="http://schemas.microsoft.com/office/drawing/2014/main" id="{BAD0429C-4C5C-474F-8B03-39702CD5A2A0}"/>
              </a:ext>
            </a:extLst>
          </p:cNvPr>
          <p:cNvPicPr>
            <a:picLocks noChangeAspect="1"/>
          </p:cNvPicPr>
          <p:nvPr/>
        </p:nvPicPr>
        <p:blipFill>
          <a:blip r:embed="rId7">
            <a:clrChange>
              <a:clrFrom>
                <a:srgbClr val="FFFFFF"/>
              </a:clrFrom>
              <a:clrTo>
                <a:srgbClr val="FFFFFF">
                  <a:alpha val="0"/>
                </a:srgbClr>
              </a:clrTo>
            </a:clrChange>
          </a:blip>
          <a:stretch>
            <a:fillRect/>
          </a:stretch>
        </p:blipFill>
        <p:spPr>
          <a:xfrm>
            <a:off x="2776048" y="1069129"/>
            <a:ext cx="313248" cy="221666"/>
          </a:xfrm>
          <a:prstGeom prst="rect">
            <a:avLst/>
          </a:prstGeom>
        </p:spPr>
      </p:pic>
      <p:grpSp>
        <p:nvGrpSpPr>
          <p:cNvPr id="35" name="组合 34">
            <a:extLst>
              <a:ext uri="{FF2B5EF4-FFF2-40B4-BE49-F238E27FC236}">
                <a16:creationId xmlns:a16="http://schemas.microsoft.com/office/drawing/2014/main" id="{A6F846D5-A625-439D-A002-B7361D14AE9E}"/>
              </a:ext>
            </a:extLst>
          </p:cNvPr>
          <p:cNvGrpSpPr/>
          <p:nvPr/>
        </p:nvGrpSpPr>
        <p:grpSpPr>
          <a:xfrm rot="19663740">
            <a:off x="8524082" y="155390"/>
            <a:ext cx="341595" cy="441027"/>
            <a:chOff x="10766636" y="3941730"/>
            <a:chExt cx="1047922" cy="1352954"/>
          </a:xfrm>
        </p:grpSpPr>
        <p:sp>
          <p:nvSpPr>
            <p:cNvPr id="36" name="Freeform 108">
              <a:extLst>
                <a:ext uri="{FF2B5EF4-FFF2-40B4-BE49-F238E27FC236}">
                  <a16:creationId xmlns:a16="http://schemas.microsoft.com/office/drawing/2014/main" id="{34B6A985-37EF-416E-826D-9A0EC167D1C0}"/>
                </a:ext>
              </a:extLst>
            </p:cNvPr>
            <p:cNvSpPr>
              <a:spLocks/>
            </p:cNvSpPr>
            <p:nvPr/>
          </p:nvSpPr>
          <p:spPr bwMode="auto">
            <a:xfrm>
              <a:off x="10766636" y="4209862"/>
              <a:ext cx="664177" cy="1084822"/>
            </a:xfrm>
            <a:custGeom>
              <a:avLst/>
              <a:gdLst>
                <a:gd name="T0" fmla="*/ 96 w 114"/>
                <a:gd name="T1" fmla="*/ 11 h 186"/>
                <a:gd name="T2" fmla="*/ 91 w 114"/>
                <a:gd name="T3" fmla="*/ 11 h 186"/>
                <a:gd name="T4" fmla="*/ 79 w 114"/>
                <a:gd name="T5" fmla="*/ 8 h 186"/>
                <a:gd name="T6" fmla="*/ 78 w 114"/>
                <a:gd name="T7" fmla="*/ 8 h 186"/>
                <a:gd name="T8" fmla="*/ 2 w 114"/>
                <a:gd name="T9" fmla="*/ 87 h 186"/>
                <a:gd name="T10" fmla="*/ 12 w 114"/>
                <a:gd name="T11" fmla="*/ 98 h 186"/>
                <a:gd name="T12" fmla="*/ 48 w 114"/>
                <a:gd name="T13" fmla="*/ 83 h 186"/>
                <a:gd name="T14" fmla="*/ 11 w 114"/>
                <a:gd name="T15" fmla="*/ 170 h 186"/>
                <a:gd name="T16" fmla="*/ 27 w 114"/>
                <a:gd name="T17" fmla="*/ 177 h 186"/>
                <a:gd name="T18" fmla="*/ 28 w 114"/>
                <a:gd name="T19" fmla="*/ 175 h 186"/>
                <a:gd name="T20" fmla="*/ 32 w 114"/>
                <a:gd name="T21" fmla="*/ 172 h 186"/>
                <a:gd name="T22" fmla="*/ 105 w 114"/>
                <a:gd name="T23" fmla="*/ 71 h 186"/>
                <a:gd name="T24" fmla="*/ 96 w 114"/>
                <a:gd name="T25" fmla="*/ 58 h 186"/>
                <a:gd name="T26" fmla="*/ 89 w 114"/>
                <a:gd name="T27" fmla="*/ 60 h 186"/>
                <a:gd name="T28" fmla="*/ 88 w 114"/>
                <a:gd name="T29" fmla="*/ 62 h 186"/>
                <a:gd name="T30" fmla="*/ 86 w 114"/>
                <a:gd name="T31" fmla="*/ 64 h 186"/>
                <a:gd name="T32" fmla="*/ 85 w 114"/>
                <a:gd name="T33" fmla="*/ 65 h 186"/>
                <a:gd name="T34" fmla="*/ 85 w 114"/>
                <a:gd name="T35" fmla="*/ 65 h 186"/>
                <a:gd name="T36" fmla="*/ 84 w 114"/>
                <a:gd name="T37" fmla="*/ 66 h 186"/>
                <a:gd name="T38" fmla="*/ 84 w 114"/>
                <a:gd name="T39" fmla="*/ 66 h 186"/>
                <a:gd name="T40" fmla="*/ 84 w 114"/>
                <a:gd name="T41" fmla="*/ 66 h 186"/>
                <a:gd name="T42" fmla="*/ 82 w 114"/>
                <a:gd name="T43" fmla="*/ 67 h 186"/>
                <a:gd name="T44" fmla="*/ 80 w 114"/>
                <a:gd name="T45" fmla="*/ 71 h 186"/>
                <a:gd name="T46" fmla="*/ 74 w 114"/>
                <a:gd name="T47" fmla="*/ 79 h 186"/>
                <a:gd name="T48" fmla="*/ 84 w 114"/>
                <a:gd name="T49" fmla="*/ 64 h 186"/>
                <a:gd name="T50" fmla="*/ 85 w 114"/>
                <a:gd name="T51" fmla="*/ 55 h 186"/>
                <a:gd name="T52" fmla="*/ 109 w 114"/>
                <a:gd name="T53" fmla="*/ 20 h 186"/>
                <a:gd name="T54" fmla="*/ 96 w 114"/>
                <a:gd name="T55" fmla="*/ 11 h 1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14" h="186">
                  <a:moveTo>
                    <a:pt x="96" y="11"/>
                  </a:moveTo>
                  <a:cubicBezTo>
                    <a:pt x="94" y="10"/>
                    <a:pt x="93" y="10"/>
                    <a:pt x="91" y="11"/>
                  </a:cubicBezTo>
                  <a:cubicBezTo>
                    <a:pt x="89" y="7"/>
                    <a:pt x="82" y="4"/>
                    <a:pt x="79" y="8"/>
                  </a:cubicBezTo>
                  <a:cubicBezTo>
                    <a:pt x="78" y="8"/>
                    <a:pt x="78" y="8"/>
                    <a:pt x="78" y="8"/>
                  </a:cubicBezTo>
                  <a:cubicBezTo>
                    <a:pt x="34" y="0"/>
                    <a:pt x="14" y="52"/>
                    <a:pt x="2" y="87"/>
                  </a:cubicBezTo>
                  <a:cubicBezTo>
                    <a:pt x="0" y="94"/>
                    <a:pt x="6" y="99"/>
                    <a:pt x="12" y="98"/>
                  </a:cubicBezTo>
                  <a:cubicBezTo>
                    <a:pt x="25" y="95"/>
                    <a:pt x="37" y="89"/>
                    <a:pt x="48" y="83"/>
                  </a:cubicBezTo>
                  <a:cubicBezTo>
                    <a:pt x="33" y="111"/>
                    <a:pt x="18" y="139"/>
                    <a:pt x="11" y="170"/>
                  </a:cubicBezTo>
                  <a:cubicBezTo>
                    <a:pt x="9" y="180"/>
                    <a:pt x="22" y="186"/>
                    <a:pt x="27" y="177"/>
                  </a:cubicBezTo>
                  <a:cubicBezTo>
                    <a:pt x="27" y="176"/>
                    <a:pt x="27" y="175"/>
                    <a:pt x="28" y="175"/>
                  </a:cubicBezTo>
                  <a:cubicBezTo>
                    <a:pt x="29" y="174"/>
                    <a:pt x="31" y="174"/>
                    <a:pt x="32" y="172"/>
                  </a:cubicBezTo>
                  <a:cubicBezTo>
                    <a:pt x="59" y="141"/>
                    <a:pt x="89" y="109"/>
                    <a:pt x="105" y="71"/>
                  </a:cubicBezTo>
                  <a:cubicBezTo>
                    <a:pt x="108" y="64"/>
                    <a:pt x="103" y="57"/>
                    <a:pt x="96" y="58"/>
                  </a:cubicBezTo>
                  <a:cubicBezTo>
                    <a:pt x="94" y="58"/>
                    <a:pt x="91" y="58"/>
                    <a:pt x="89" y="60"/>
                  </a:cubicBezTo>
                  <a:cubicBezTo>
                    <a:pt x="89" y="61"/>
                    <a:pt x="88" y="62"/>
                    <a:pt x="88" y="62"/>
                  </a:cubicBezTo>
                  <a:cubicBezTo>
                    <a:pt x="87" y="63"/>
                    <a:pt x="86" y="64"/>
                    <a:pt x="86" y="64"/>
                  </a:cubicBezTo>
                  <a:cubicBezTo>
                    <a:pt x="85" y="65"/>
                    <a:pt x="85" y="65"/>
                    <a:pt x="85" y="65"/>
                  </a:cubicBezTo>
                  <a:cubicBezTo>
                    <a:pt x="85" y="65"/>
                    <a:pt x="85" y="65"/>
                    <a:pt x="85" y="65"/>
                  </a:cubicBezTo>
                  <a:cubicBezTo>
                    <a:pt x="84" y="66"/>
                    <a:pt x="84" y="66"/>
                    <a:pt x="84" y="66"/>
                  </a:cubicBezTo>
                  <a:cubicBezTo>
                    <a:pt x="84" y="66"/>
                    <a:pt x="84" y="66"/>
                    <a:pt x="84" y="66"/>
                  </a:cubicBezTo>
                  <a:cubicBezTo>
                    <a:pt x="84" y="66"/>
                    <a:pt x="84" y="66"/>
                    <a:pt x="84" y="66"/>
                  </a:cubicBezTo>
                  <a:cubicBezTo>
                    <a:pt x="84" y="66"/>
                    <a:pt x="83" y="67"/>
                    <a:pt x="82" y="67"/>
                  </a:cubicBezTo>
                  <a:cubicBezTo>
                    <a:pt x="81" y="68"/>
                    <a:pt x="80" y="70"/>
                    <a:pt x="80" y="71"/>
                  </a:cubicBezTo>
                  <a:cubicBezTo>
                    <a:pt x="78" y="74"/>
                    <a:pt x="76" y="76"/>
                    <a:pt x="74" y="79"/>
                  </a:cubicBezTo>
                  <a:cubicBezTo>
                    <a:pt x="77" y="74"/>
                    <a:pt x="81" y="69"/>
                    <a:pt x="84" y="64"/>
                  </a:cubicBezTo>
                  <a:cubicBezTo>
                    <a:pt x="87" y="61"/>
                    <a:pt x="86" y="58"/>
                    <a:pt x="85" y="55"/>
                  </a:cubicBezTo>
                  <a:cubicBezTo>
                    <a:pt x="94" y="44"/>
                    <a:pt x="102" y="32"/>
                    <a:pt x="109" y="20"/>
                  </a:cubicBezTo>
                  <a:cubicBezTo>
                    <a:pt x="114" y="11"/>
                    <a:pt x="102" y="4"/>
                    <a:pt x="96" y="11"/>
                  </a:cubicBezTo>
                  <a:close/>
                </a:path>
              </a:pathLst>
            </a:custGeom>
            <a:solidFill>
              <a:srgbClr val="F8E57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342830"/>
              <a:endParaRPr lang="zh-CN" altLang="en-US" sz="1400">
                <a:solidFill>
                  <a:prstClr val="black"/>
                </a:solidFill>
              </a:endParaRPr>
            </a:p>
          </p:txBody>
        </p:sp>
        <p:sp>
          <p:nvSpPr>
            <p:cNvPr id="37" name="Freeform 109">
              <a:extLst>
                <a:ext uri="{FF2B5EF4-FFF2-40B4-BE49-F238E27FC236}">
                  <a16:creationId xmlns:a16="http://schemas.microsoft.com/office/drawing/2014/main" id="{FFF1C583-7B42-4D83-A529-4ABB98F80E91}"/>
                </a:ext>
              </a:extLst>
            </p:cNvPr>
            <p:cNvSpPr>
              <a:spLocks noEditPoints="1"/>
            </p:cNvSpPr>
            <p:nvPr/>
          </p:nvSpPr>
          <p:spPr bwMode="auto">
            <a:xfrm>
              <a:off x="10783856" y="4209862"/>
              <a:ext cx="693695" cy="1067602"/>
            </a:xfrm>
            <a:custGeom>
              <a:avLst/>
              <a:gdLst>
                <a:gd name="T0" fmla="*/ 112 w 119"/>
                <a:gd name="T1" fmla="*/ 52 h 183"/>
                <a:gd name="T2" fmla="*/ 91 w 119"/>
                <a:gd name="T3" fmla="*/ 53 h 183"/>
                <a:gd name="T4" fmla="*/ 115 w 119"/>
                <a:gd name="T5" fmla="*/ 9 h 183"/>
                <a:gd name="T6" fmla="*/ 110 w 119"/>
                <a:gd name="T7" fmla="*/ 2 h 183"/>
                <a:gd name="T8" fmla="*/ 49 w 119"/>
                <a:gd name="T9" fmla="*/ 15 h 183"/>
                <a:gd name="T10" fmla="*/ 24 w 119"/>
                <a:gd name="T11" fmla="*/ 55 h 183"/>
                <a:gd name="T12" fmla="*/ 2 w 119"/>
                <a:gd name="T13" fmla="*/ 88 h 183"/>
                <a:gd name="T14" fmla="*/ 8 w 119"/>
                <a:gd name="T15" fmla="*/ 94 h 183"/>
                <a:gd name="T16" fmla="*/ 43 w 119"/>
                <a:gd name="T17" fmla="*/ 87 h 183"/>
                <a:gd name="T18" fmla="*/ 5 w 119"/>
                <a:gd name="T19" fmla="*/ 176 h 183"/>
                <a:gd name="T20" fmla="*/ 12 w 119"/>
                <a:gd name="T21" fmla="*/ 181 h 183"/>
                <a:gd name="T22" fmla="*/ 70 w 119"/>
                <a:gd name="T23" fmla="*/ 126 h 183"/>
                <a:gd name="T24" fmla="*/ 117 w 119"/>
                <a:gd name="T25" fmla="*/ 58 h 183"/>
                <a:gd name="T26" fmla="*/ 112 w 119"/>
                <a:gd name="T27" fmla="*/ 52 h 183"/>
                <a:gd name="T28" fmla="*/ 66 w 119"/>
                <a:gd name="T29" fmla="*/ 116 h 183"/>
                <a:gd name="T30" fmla="*/ 19 w 119"/>
                <a:gd name="T31" fmla="*/ 165 h 183"/>
                <a:gd name="T32" fmla="*/ 56 w 119"/>
                <a:gd name="T33" fmla="*/ 81 h 183"/>
                <a:gd name="T34" fmla="*/ 50 w 119"/>
                <a:gd name="T35" fmla="*/ 75 h 183"/>
                <a:gd name="T36" fmla="*/ 16 w 119"/>
                <a:gd name="T37" fmla="*/ 82 h 183"/>
                <a:gd name="T38" fmla="*/ 18 w 119"/>
                <a:gd name="T39" fmla="*/ 79 h 183"/>
                <a:gd name="T40" fmla="*/ 23 w 119"/>
                <a:gd name="T41" fmla="*/ 78 h 183"/>
                <a:gd name="T42" fmla="*/ 53 w 119"/>
                <a:gd name="T43" fmla="*/ 25 h 183"/>
                <a:gd name="T44" fmla="*/ 103 w 119"/>
                <a:gd name="T45" fmla="*/ 12 h 183"/>
                <a:gd name="T46" fmla="*/ 75 w 119"/>
                <a:gd name="T47" fmla="*/ 56 h 183"/>
                <a:gd name="T48" fmla="*/ 80 w 119"/>
                <a:gd name="T49" fmla="*/ 64 h 183"/>
                <a:gd name="T50" fmla="*/ 106 w 119"/>
                <a:gd name="T51" fmla="*/ 61 h 183"/>
                <a:gd name="T52" fmla="*/ 66 w 119"/>
                <a:gd name="T53" fmla="*/ 116 h 1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19" h="183">
                  <a:moveTo>
                    <a:pt x="112" y="52"/>
                  </a:moveTo>
                  <a:cubicBezTo>
                    <a:pt x="105" y="53"/>
                    <a:pt x="98" y="53"/>
                    <a:pt x="91" y="53"/>
                  </a:cubicBezTo>
                  <a:cubicBezTo>
                    <a:pt x="101" y="40"/>
                    <a:pt x="109" y="25"/>
                    <a:pt x="115" y="9"/>
                  </a:cubicBezTo>
                  <a:cubicBezTo>
                    <a:pt x="116" y="5"/>
                    <a:pt x="113" y="2"/>
                    <a:pt x="110" y="2"/>
                  </a:cubicBezTo>
                  <a:cubicBezTo>
                    <a:pt x="89" y="1"/>
                    <a:pt x="66" y="0"/>
                    <a:pt x="49" y="15"/>
                  </a:cubicBezTo>
                  <a:cubicBezTo>
                    <a:pt x="38" y="24"/>
                    <a:pt x="30" y="39"/>
                    <a:pt x="24" y="55"/>
                  </a:cubicBezTo>
                  <a:cubicBezTo>
                    <a:pt x="16" y="65"/>
                    <a:pt x="9" y="76"/>
                    <a:pt x="2" y="88"/>
                  </a:cubicBezTo>
                  <a:cubicBezTo>
                    <a:pt x="0" y="92"/>
                    <a:pt x="4" y="96"/>
                    <a:pt x="8" y="94"/>
                  </a:cubicBezTo>
                  <a:cubicBezTo>
                    <a:pt x="19" y="89"/>
                    <a:pt x="31" y="90"/>
                    <a:pt x="43" y="87"/>
                  </a:cubicBezTo>
                  <a:cubicBezTo>
                    <a:pt x="31" y="117"/>
                    <a:pt x="15" y="145"/>
                    <a:pt x="5" y="176"/>
                  </a:cubicBezTo>
                  <a:cubicBezTo>
                    <a:pt x="4" y="180"/>
                    <a:pt x="8" y="183"/>
                    <a:pt x="12" y="181"/>
                  </a:cubicBezTo>
                  <a:cubicBezTo>
                    <a:pt x="35" y="168"/>
                    <a:pt x="53" y="146"/>
                    <a:pt x="70" y="126"/>
                  </a:cubicBezTo>
                  <a:cubicBezTo>
                    <a:pt x="87" y="105"/>
                    <a:pt x="105" y="83"/>
                    <a:pt x="117" y="58"/>
                  </a:cubicBezTo>
                  <a:cubicBezTo>
                    <a:pt x="119" y="54"/>
                    <a:pt x="116" y="51"/>
                    <a:pt x="112" y="52"/>
                  </a:cubicBezTo>
                  <a:close/>
                  <a:moveTo>
                    <a:pt x="66" y="116"/>
                  </a:moveTo>
                  <a:cubicBezTo>
                    <a:pt x="52" y="133"/>
                    <a:pt x="37" y="151"/>
                    <a:pt x="19" y="165"/>
                  </a:cubicBezTo>
                  <a:cubicBezTo>
                    <a:pt x="30" y="136"/>
                    <a:pt x="46" y="110"/>
                    <a:pt x="56" y="81"/>
                  </a:cubicBezTo>
                  <a:cubicBezTo>
                    <a:pt x="57" y="78"/>
                    <a:pt x="53" y="74"/>
                    <a:pt x="50" y="75"/>
                  </a:cubicBezTo>
                  <a:cubicBezTo>
                    <a:pt x="39" y="79"/>
                    <a:pt x="27" y="79"/>
                    <a:pt x="16" y="82"/>
                  </a:cubicBezTo>
                  <a:cubicBezTo>
                    <a:pt x="17" y="81"/>
                    <a:pt x="17" y="80"/>
                    <a:pt x="18" y="79"/>
                  </a:cubicBezTo>
                  <a:cubicBezTo>
                    <a:pt x="19" y="80"/>
                    <a:pt x="22" y="80"/>
                    <a:pt x="23" y="78"/>
                  </a:cubicBezTo>
                  <a:cubicBezTo>
                    <a:pt x="35" y="62"/>
                    <a:pt x="39" y="41"/>
                    <a:pt x="53" y="25"/>
                  </a:cubicBezTo>
                  <a:cubicBezTo>
                    <a:pt x="64" y="11"/>
                    <a:pt x="85" y="11"/>
                    <a:pt x="103" y="12"/>
                  </a:cubicBezTo>
                  <a:cubicBezTo>
                    <a:pt x="96" y="28"/>
                    <a:pt x="88" y="43"/>
                    <a:pt x="75" y="56"/>
                  </a:cubicBezTo>
                  <a:cubicBezTo>
                    <a:pt x="72" y="59"/>
                    <a:pt x="75" y="65"/>
                    <a:pt x="80" y="64"/>
                  </a:cubicBezTo>
                  <a:cubicBezTo>
                    <a:pt x="89" y="62"/>
                    <a:pt x="97" y="62"/>
                    <a:pt x="106" y="61"/>
                  </a:cubicBezTo>
                  <a:cubicBezTo>
                    <a:pt x="96" y="81"/>
                    <a:pt x="81" y="100"/>
                    <a:pt x="66" y="116"/>
                  </a:cubicBezTo>
                  <a:close/>
                </a:path>
              </a:pathLst>
            </a:custGeom>
            <a:solidFill>
              <a:srgbClr val="4442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342830"/>
              <a:endParaRPr lang="zh-CN" altLang="en-US" sz="1400">
                <a:solidFill>
                  <a:prstClr val="black"/>
                </a:solidFill>
              </a:endParaRPr>
            </a:p>
          </p:txBody>
        </p:sp>
        <p:sp>
          <p:nvSpPr>
            <p:cNvPr id="38" name="Freeform 110">
              <a:extLst>
                <a:ext uri="{FF2B5EF4-FFF2-40B4-BE49-F238E27FC236}">
                  <a16:creationId xmlns:a16="http://schemas.microsoft.com/office/drawing/2014/main" id="{66D9421D-69AB-4F66-88A1-7C4108BE8200}"/>
                </a:ext>
              </a:extLst>
            </p:cNvPr>
            <p:cNvSpPr>
              <a:spLocks/>
            </p:cNvSpPr>
            <p:nvPr/>
          </p:nvSpPr>
          <p:spPr bwMode="auto">
            <a:xfrm>
              <a:off x="10766636" y="4089326"/>
              <a:ext cx="169734" cy="179575"/>
            </a:xfrm>
            <a:custGeom>
              <a:avLst/>
              <a:gdLst>
                <a:gd name="T0" fmla="*/ 28 w 29"/>
                <a:gd name="T1" fmla="*/ 26 h 31"/>
                <a:gd name="T2" fmla="*/ 12 w 29"/>
                <a:gd name="T3" fmla="*/ 4 h 31"/>
                <a:gd name="T4" fmla="*/ 6 w 29"/>
                <a:gd name="T5" fmla="*/ 0 h 31"/>
                <a:gd name="T6" fmla="*/ 2 w 29"/>
                <a:gd name="T7" fmla="*/ 1 h 31"/>
                <a:gd name="T8" fmla="*/ 1 w 29"/>
                <a:gd name="T9" fmla="*/ 7 h 31"/>
                <a:gd name="T10" fmla="*/ 10 w 29"/>
                <a:gd name="T11" fmla="*/ 23 h 31"/>
                <a:gd name="T12" fmla="*/ 26 w 29"/>
                <a:gd name="T13" fmla="*/ 30 h 31"/>
                <a:gd name="T14" fmla="*/ 28 w 29"/>
                <a:gd name="T15" fmla="*/ 26 h 3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9" h="31">
                  <a:moveTo>
                    <a:pt x="28" y="26"/>
                  </a:moveTo>
                  <a:cubicBezTo>
                    <a:pt x="20" y="21"/>
                    <a:pt x="15" y="12"/>
                    <a:pt x="12" y="4"/>
                  </a:cubicBezTo>
                  <a:cubicBezTo>
                    <a:pt x="11" y="1"/>
                    <a:pt x="9" y="0"/>
                    <a:pt x="6" y="0"/>
                  </a:cubicBezTo>
                  <a:cubicBezTo>
                    <a:pt x="4" y="0"/>
                    <a:pt x="3" y="0"/>
                    <a:pt x="2" y="1"/>
                  </a:cubicBezTo>
                  <a:cubicBezTo>
                    <a:pt x="1" y="3"/>
                    <a:pt x="0" y="5"/>
                    <a:pt x="1" y="7"/>
                  </a:cubicBezTo>
                  <a:cubicBezTo>
                    <a:pt x="3" y="13"/>
                    <a:pt x="6" y="18"/>
                    <a:pt x="10" y="23"/>
                  </a:cubicBezTo>
                  <a:cubicBezTo>
                    <a:pt x="15" y="28"/>
                    <a:pt x="20" y="30"/>
                    <a:pt x="26" y="30"/>
                  </a:cubicBezTo>
                  <a:cubicBezTo>
                    <a:pt x="29" y="31"/>
                    <a:pt x="29" y="27"/>
                    <a:pt x="28" y="26"/>
                  </a:cubicBezTo>
                  <a:close/>
                </a:path>
              </a:pathLst>
            </a:custGeom>
            <a:solidFill>
              <a:srgbClr val="4442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342830"/>
              <a:endParaRPr lang="zh-CN" altLang="en-US" sz="1400">
                <a:solidFill>
                  <a:prstClr val="black"/>
                </a:solidFill>
              </a:endParaRPr>
            </a:p>
          </p:txBody>
        </p:sp>
        <p:sp>
          <p:nvSpPr>
            <p:cNvPr id="39" name="Freeform 111">
              <a:extLst>
                <a:ext uri="{FF2B5EF4-FFF2-40B4-BE49-F238E27FC236}">
                  <a16:creationId xmlns:a16="http://schemas.microsoft.com/office/drawing/2014/main" id="{A09C8C51-01B5-4237-B592-A91A39AE313B}"/>
                </a:ext>
              </a:extLst>
            </p:cNvPr>
            <p:cNvSpPr>
              <a:spLocks/>
            </p:cNvSpPr>
            <p:nvPr/>
          </p:nvSpPr>
          <p:spPr bwMode="auto">
            <a:xfrm>
              <a:off x="10941291" y="3941730"/>
              <a:ext cx="76258" cy="233693"/>
            </a:xfrm>
            <a:custGeom>
              <a:avLst/>
              <a:gdLst>
                <a:gd name="T0" fmla="*/ 11 w 13"/>
                <a:gd name="T1" fmla="*/ 18 h 40"/>
                <a:gd name="T2" fmla="*/ 11 w 13"/>
                <a:gd name="T3" fmla="*/ 4 h 40"/>
                <a:gd name="T4" fmla="*/ 3 w 13"/>
                <a:gd name="T5" fmla="*/ 4 h 40"/>
                <a:gd name="T6" fmla="*/ 8 w 13"/>
                <a:gd name="T7" fmla="*/ 37 h 40"/>
                <a:gd name="T8" fmla="*/ 13 w 13"/>
                <a:gd name="T9" fmla="*/ 35 h 40"/>
                <a:gd name="T10" fmla="*/ 11 w 13"/>
                <a:gd name="T11" fmla="*/ 18 h 40"/>
              </a:gdLst>
              <a:ahLst/>
              <a:cxnLst>
                <a:cxn ang="0">
                  <a:pos x="T0" y="T1"/>
                </a:cxn>
                <a:cxn ang="0">
                  <a:pos x="T2" y="T3"/>
                </a:cxn>
                <a:cxn ang="0">
                  <a:pos x="T4" y="T5"/>
                </a:cxn>
                <a:cxn ang="0">
                  <a:pos x="T6" y="T7"/>
                </a:cxn>
                <a:cxn ang="0">
                  <a:pos x="T8" y="T9"/>
                </a:cxn>
                <a:cxn ang="0">
                  <a:pos x="T10" y="T11"/>
                </a:cxn>
              </a:cxnLst>
              <a:rect l="0" t="0" r="r" b="b"/>
              <a:pathLst>
                <a:path w="13" h="40">
                  <a:moveTo>
                    <a:pt x="11" y="18"/>
                  </a:moveTo>
                  <a:cubicBezTo>
                    <a:pt x="11" y="13"/>
                    <a:pt x="12" y="8"/>
                    <a:pt x="11" y="4"/>
                  </a:cubicBezTo>
                  <a:cubicBezTo>
                    <a:pt x="10" y="0"/>
                    <a:pt x="4" y="0"/>
                    <a:pt x="3" y="4"/>
                  </a:cubicBezTo>
                  <a:cubicBezTo>
                    <a:pt x="0" y="14"/>
                    <a:pt x="3" y="28"/>
                    <a:pt x="8" y="37"/>
                  </a:cubicBezTo>
                  <a:cubicBezTo>
                    <a:pt x="9" y="40"/>
                    <a:pt x="13" y="38"/>
                    <a:pt x="13" y="35"/>
                  </a:cubicBezTo>
                  <a:cubicBezTo>
                    <a:pt x="12" y="30"/>
                    <a:pt x="12" y="24"/>
                    <a:pt x="11" y="18"/>
                  </a:cubicBezTo>
                  <a:close/>
                </a:path>
              </a:pathLst>
            </a:custGeom>
            <a:solidFill>
              <a:srgbClr val="4442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342830"/>
              <a:endParaRPr lang="zh-CN" altLang="en-US" sz="1400">
                <a:solidFill>
                  <a:prstClr val="black"/>
                </a:solidFill>
              </a:endParaRPr>
            </a:p>
          </p:txBody>
        </p:sp>
        <p:sp>
          <p:nvSpPr>
            <p:cNvPr id="40" name="Freeform 112">
              <a:extLst>
                <a:ext uri="{FF2B5EF4-FFF2-40B4-BE49-F238E27FC236}">
                  <a16:creationId xmlns:a16="http://schemas.microsoft.com/office/drawing/2014/main" id="{0417D77B-EF43-4097-8462-2AE3D626A7D9}"/>
                </a:ext>
              </a:extLst>
            </p:cNvPr>
            <p:cNvSpPr>
              <a:spLocks/>
            </p:cNvSpPr>
            <p:nvPr/>
          </p:nvSpPr>
          <p:spPr bwMode="auto">
            <a:xfrm>
              <a:off x="11115943" y="3941730"/>
              <a:ext cx="76258" cy="216472"/>
            </a:xfrm>
            <a:custGeom>
              <a:avLst/>
              <a:gdLst>
                <a:gd name="T0" fmla="*/ 11 w 13"/>
                <a:gd name="T1" fmla="*/ 4 h 37"/>
                <a:gd name="T2" fmla="*/ 4 w 13"/>
                <a:gd name="T3" fmla="*/ 4 h 37"/>
                <a:gd name="T4" fmla="*/ 2 w 13"/>
                <a:gd name="T5" fmla="*/ 32 h 37"/>
                <a:gd name="T6" fmla="*/ 7 w 13"/>
                <a:gd name="T7" fmla="*/ 34 h 37"/>
                <a:gd name="T8" fmla="*/ 11 w 13"/>
                <a:gd name="T9" fmla="*/ 4 h 37"/>
              </a:gdLst>
              <a:ahLst/>
              <a:cxnLst>
                <a:cxn ang="0">
                  <a:pos x="T0" y="T1"/>
                </a:cxn>
                <a:cxn ang="0">
                  <a:pos x="T2" y="T3"/>
                </a:cxn>
                <a:cxn ang="0">
                  <a:pos x="T4" y="T5"/>
                </a:cxn>
                <a:cxn ang="0">
                  <a:pos x="T6" y="T7"/>
                </a:cxn>
                <a:cxn ang="0">
                  <a:pos x="T8" y="T9"/>
                </a:cxn>
              </a:cxnLst>
              <a:rect l="0" t="0" r="r" b="b"/>
              <a:pathLst>
                <a:path w="13" h="37">
                  <a:moveTo>
                    <a:pt x="11" y="4"/>
                  </a:moveTo>
                  <a:cubicBezTo>
                    <a:pt x="11" y="0"/>
                    <a:pt x="5" y="0"/>
                    <a:pt x="4" y="4"/>
                  </a:cubicBezTo>
                  <a:cubicBezTo>
                    <a:pt x="3" y="13"/>
                    <a:pt x="5" y="23"/>
                    <a:pt x="2" y="32"/>
                  </a:cubicBezTo>
                  <a:cubicBezTo>
                    <a:pt x="0" y="35"/>
                    <a:pt x="6" y="37"/>
                    <a:pt x="7" y="34"/>
                  </a:cubicBezTo>
                  <a:cubicBezTo>
                    <a:pt x="12" y="25"/>
                    <a:pt x="13" y="13"/>
                    <a:pt x="11" y="4"/>
                  </a:cubicBezTo>
                  <a:close/>
                </a:path>
              </a:pathLst>
            </a:custGeom>
            <a:solidFill>
              <a:srgbClr val="4442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342830"/>
              <a:endParaRPr lang="zh-CN" altLang="en-US" sz="1400">
                <a:solidFill>
                  <a:prstClr val="black"/>
                </a:solidFill>
              </a:endParaRPr>
            </a:p>
          </p:txBody>
        </p:sp>
        <p:sp>
          <p:nvSpPr>
            <p:cNvPr id="41" name="Freeform 113">
              <a:extLst>
                <a:ext uri="{FF2B5EF4-FFF2-40B4-BE49-F238E27FC236}">
                  <a16:creationId xmlns:a16="http://schemas.microsoft.com/office/drawing/2014/main" id="{26E1E5BE-718E-4287-93FF-C5ECD48A1D79}"/>
                </a:ext>
              </a:extLst>
            </p:cNvPr>
            <p:cNvSpPr>
              <a:spLocks/>
            </p:cNvSpPr>
            <p:nvPr/>
          </p:nvSpPr>
          <p:spPr bwMode="auto">
            <a:xfrm>
              <a:off x="11598086" y="4682166"/>
              <a:ext cx="216472" cy="199254"/>
            </a:xfrm>
            <a:custGeom>
              <a:avLst/>
              <a:gdLst>
                <a:gd name="T0" fmla="*/ 28 w 37"/>
                <a:gd name="T1" fmla="*/ 7 h 34"/>
                <a:gd name="T2" fmla="*/ 21 w 37"/>
                <a:gd name="T3" fmla="*/ 8 h 34"/>
                <a:gd name="T4" fmla="*/ 19 w 37"/>
                <a:gd name="T5" fmla="*/ 4 h 34"/>
                <a:gd name="T6" fmla="*/ 13 w 37"/>
                <a:gd name="T7" fmla="*/ 5 h 34"/>
                <a:gd name="T8" fmla="*/ 13 w 37"/>
                <a:gd name="T9" fmla="*/ 10 h 34"/>
                <a:gd name="T10" fmla="*/ 2 w 37"/>
                <a:gd name="T11" fmla="*/ 14 h 34"/>
                <a:gd name="T12" fmla="*/ 4 w 37"/>
                <a:gd name="T13" fmla="*/ 19 h 34"/>
                <a:gd name="T14" fmla="*/ 15 w 37"/>
                <a:gd name="T15" fmla="*/ 19 h 34"/>
                <a:gd name="T16" fmla="*/ 17 w 37"/>
                <a:gd name="T17" fmla="*/ 28 h 34"/>
                <a:gd name="T18" fmla="*/ 25 w 37"/>
                <a:gd name="T19" fmla="*/ 26 h 34"/>
                <a:gd name="T20" fmla="*/ 23 w 37"/>
                <a:gd name="T21" fmla="*/ 18 h 34"/>
                <a:gd name="T22" fmla="*/ 31 w 37"/>
                <a:gd name="T23" fmla="*/ 16 h 34"/>
                <a:gd name="T24" fmla="*/ 28 w 37"/>
                <a:gd name="T25" fmla="*/ 7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7" h="34">
                  <a:moveTo>
                    <a:pt x="28" y="7"/>
                  </a:moveTo>
                  <a:cubicBezTo>
                    <a:pt x="26" y="7"/>
                    <a:pt x="23" y="8"/>
                    <a:pt x="21" y="8"/>
                  </a:cubicBezTo>
                  <a:cubicBezTo>
                    <a:pt x="20" y="7"/>
                    <a:pt x="19" y="5"/>
                    <a:pt x="19" y="4"/>
                  </a:cubicBezTo>
                  <a:cubicBezTo>
                    <a:pt x="18" y="0"/>
                    <a:pt x="12" y="1"/>
                    <a:pt x="13" y="5"/>
                  </a:cubicBezTo>
                  <a:cubicBezTo>
                    <a:pt x="13" y="7"/>
                    <a:pt x="13" y="9"/>
                    <a:pt x="13" y="10"/>
                  </a:cubicBezTo>
                  <a:cubicBezTo>
                    <a:pt x="10" y="11"/>
                    <a:pt x="6" y="13"/>
                    <a:pt x="2" y="14"/>
                  </a:cubicBezTo>
                  <a:cubicBezTo>
                    <a:pt x="0" y="15"/>
                    <a:pt x="1" y="19"/>
                    <a:pt x="4" y="19"/>
                  </a:cubicBezTo>
                  <a:cubicBezTo>
                    <a:pt x="7" y="20"/>
                    <a:pt x="11" y="19"/>
                    <a:pt x="15" y="19"/>
                  </a:cubicBezTo>
                  <a:cubicBezTo>
                    <a:pt x="15" y="22"/>
                    <a:pt x="16" y="25"/>
                    <a:pt x="17" y="28"/>
                  </a:cubicBezTo>
                  <a:cubicBezTo>
                    <a:pt x="18" y="34"/>
                    <a:pt x="27" y="31"/>
                    <a:pt x="25" y="26"/>
                  </a:cubicBezTo>
                  <a:cubicBezTo>
                    <a:pt x="25" y="23"/>
                    <a:pt x="24" y="21"/>
                    <a:pt x="23" y="18"/>
                  </a:cubicBezTo>
                  <a:cubicBezTo>
                    <a:pt x="26" y="17"/>
                    <a:pt x="28" y="17"/>
                    <a:pt x="31" y="16"/>
                  </a:cubicBezTo>
                  <a:cubicBezTo>
                    <a:pt x="37" y="14"/>
                    <a:pt x="34" y="6"/>
                    <a:pt x="28" y="7"/>
                  </a:cubicBezTo>
                  <a:close/>
                </a:path>
              </a:pathLst>
            </a:custGeom>
            <a:solidFill>
              <a:srgbClr val="4442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342830"/>
              <a:endParaRPr lang="zh-CN" altLang="en-US" sz="1400">
                <a:solidFill>
                  <a:prstClr val="black"/>
                </a:solidFill>
              </a:endParaRPr>
            </a:p>
          </p:txBody>
        </p:sp>
      </p:grpSp>
      <p:grpSp>
        <p:nvGrpSpPr>
          <p:cNvPr id="42" name="组合 41">
            <a:extLst>
              <a:ext uri="{FF2B5EF4-FFF2-40B4-BE49-F238E27FC236}">
                <a16:creationId xmlns:a16="http://schemas.microsoft.com/office/drawing/2014/main" id="{1C73020B-07FD-45ED-8785-FD6618C05225}"/>
              </a:ext>
            </a:extLst>
          </p:cNvPr>
          <p:cNvGrpSpPr/>
          <p:nvPr/>
        </p:nvGrpSpPr>
        <p:grpSpPr>
          <a:xfrm rot="19663740">
            <a:off x="4126420" y="176503"/>
            <a:ext cx="491093" cy="634040"/>
            <a:chOff x="10766636" y="3941730"/>
            <a:chExt cx="1047922" cy="1352954"/>
          </a:xfrm>
        </p:grpSpPr>
        <p:sp>
          <p:nvSpPr>
            <p:cNvPr id="43" name="Freeform 108">
              <a:extLst>
                <a:ext uri="{FF2B5EF4-FFF2-40B4-BE49-F238E27FC236}">
                  <a16:creationId xmlns:a16="http://schemas.microsoft.com/office/drawing/2014/main" id="{E966B753-5462-4BC3-82EF-1D9557D8D7AE}"/>
                </a:ext>
              </a:extLst>
            </p:cNvPr>
            <p:cNvSpPr>
              <a:spLocks/>
            </p:cNvSpPr>
            <p:nvPr/>
          </p:nvSpPr>
          <p:spPr bwMode="auto">
            <a:xfrm>
              <a:off x="10766636" y="4209862"/>
              <a:ext cx="664177" cy="1084822"/>
            </a:xfrm>
            <a:custGeom>
              <a:avLst/>
              <a:gdLst>
                <a:gd name="T0" fmla="*/ 96 w 114"/>
                <a:gd name="T1" fmla="*/ 11 h 186"/>
                <a:gd name="T2" fmla="*/ 91 w 114"/>
                <a:gd name="T3" fmla="*/ 11 h 186"/>
                <a:gd name="T4" fmla="*/ 79 w 114"/>
                <a:gd name="T5" fmla="*/ 8 h 186"/>
                <a:gd name="T6" fmla="*/ 78 w 114"/>
                <a:gd name="T7" fmla="*/ 8 h 186"/>
                <a:gd name="T8" fmla="*/ 2 w 114"/>
                <a:gd name="T9" fmla="*/ 87 h 186"/>
                <a:gd name="T10" fmla="*/ 12 w 114"/>
                <a:gd name="T11" fmla="*/ 98 h 186"/>
                <a:gd name="T12" fmla="*/ 48 w 114"/>
                <a:gd name="T13" fmla="*/ 83 h 186"/>
                <a:gd name="T14" fmla="*/ 11 w 114"/>
                <a:gd name="T15" fmla="*/ 170 h 186"/>
                <a:gd name="T16" fmla="*/ 27 w 114"/>
                <a:gd name="T17" fmla="*/ 177 h 186"/>
                <a:gd name="T18" fmla="*/ 28 w 114"/>
                <a:gd name="T19" fmla="*/ 175 h 186"/>
                <a:gd name="T20" fmla="*/ 32 w 114"/>
                <a:gd name="T21" fmla="*/ 172 h 186"/>
                <a:gd name="T22" fmla="*/ 105 w 114"/>
                <a:gd name="T23" fmla="*/ 71 h 186"/>
                <a:gd name="T24" fmla="*/ 96 w 114"/>
                <a:gd name="T25" fmla="*/ 58 h 186"/>
                <a:gd name="T26" fmla="*/ 89 w 114"/>
                <a:gd name="T27" fmla="*/ 60 h 186"/>
                <a:gd name="T28" fmla="*/ 88 w 114"/>
                <a:gd name="T29" fmla="*/ 62 h 186"/>
                <a:gd name="T30" fmla="*/ 86 w 114"/>
                <a:gd name="T31" fmla="*/ 64 h 186"/>
                <a:gd name="T32" fmla="*/ 85 w 114"/>
                <a:gd name="T33" fmla="*/ 65 h 186"/>
                <a:gd name="T34" fmla="*/ 85 w 114"/>
                <a:gd name="T35" fmla="*/ 65 h 186"/>
                <a:gd name="T36" fmla="*/ 84 w 114"/>
                <a:gd name="T37" fmla="*/ 66 h 186"/>
                <a:gd name="T38" fmla="*/ 84 w 114"/>
                <a:gd name="T39" fmla="*/ 66 h 186"/>
                <a:gd name="T40" fmla="*/ 84 w 114"/>
                <a:gd name="T41" fmla="*/ 66 h 186"/>
                <a:gd name="T42" fmla="*/ 82 w 114"/>
                <a:gd name="T43" fmla="*/ 67 h 186"/>
                <a:gd name="T44" fmla="*/ 80 w 114"/>
                <a:gd name="T45" fmla="*/ 71 h 186"/>
                <a:gd name="T46" fmla="*/ 74 w 114"/>
                <a:gd name="T47" fmla="*/ 79 h 186"/>
                <a:gd name="T48" fmla="*/ 84 w 114"/>
                <a:gd name="T49" fmla="*/ 64 h 186"/>
                <a:gd name="T50" fmla="*/ 85 w 114"/>
                <a:gd name="T51" fmla="*/ 55 h 186"/>
                <a:gd name="T52" fmla="*/ 109 w 114"/>
                <a:gd name="T53" fmla="*/ 20 h 186"/>
                <a:gd name="T54" fmla="*/ 96 w 114"/>
                <a:gd name="T55" fmla="*/ 11 h 1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14" h="186">
                  <a:moveTo>
                    <a:pt x="96" y="11"/>
                  </a:moveTo>
                  <a:cubicBezTo>
                    <a:pt x="94" y="10"/>
                    <a:pt x="93" y="10"/>
                    <a:pt x="91" y="11"/>
                  </a:cubicBezTo>
                  <a:cubicBezTo>
                    <a:pt x="89" y="7"/>
                    <a:pt x="82" y="4"/>
                    <a:pt x="79" y="8"/>
                  </a:cubicBezTo>
                  <a:cubicBezTo>
                    <a:pt x="78" y="8"/>
                    <a:pt x="78" y="8"/>
                    <a:pt x="78" y="8"/>
                  </a:cubicBezTo>
                  <a:cubicBezTo>
                    <a:pt x="34" y="0"/>
                    <a:pt x="14" y="52"/>
                    <a:pt x="2" y="87"/>
                  </a:cubicBezTo>
                  <a:cubicBezTo>
                    <a:pt x="0" y="94"/>
                    <a:pt x="6" y="99"/>
                    <a:pt x="12" y="98"/>
                  </a:cubicBezTo>
                  <a:cubicBezTo>
                    <a:pt x="25" y="95"/>
                    <a:pt x="37" y="89"/>
                    <a:pt x="48" y="83"/>
                  </a:cubicBezTo>
                  <a:cubicBezTo>
                    <a:pt x="33" y="111"/>
                    <a:pt x="18" y="139"/>
                    <a:pt x="11" y="170"/>
                  </a:cubicBezTo>
                  <a:cubicBezTo>
                    <a:pt x="9" y="180"/>
                    <a:pt x="22" y="186"/>
                    <a:pt x="27" y="177"/>
                  </a:cubicBezTo>
                  <a:cubicBezTo>
                    <a:pt x="27" y="176"/>
                    <a:pt x="27" y="175"/>
                    <a:pt x="28" y="175"/>
                  </a:cubicBezTo>
                  <a:cubicBezTo>
                    <a:pt x="29" y="174"/>
                    <a:pt x="31" y="174"/>
                    <a:pt x="32" y="172"/>
                  </a:cubicBezTo>
                  <a:cubicBezTo>
                    <a:pt x="59" y="141"/>
                    <a:pt x="89" y="109"/>
                    <a:pt x="105" y="71"/>
                  </a:cubicBezTo>
                  <a:cubicBezTo>
                    <a:pt x="108" y="64"/>
                    <a:pt x="103" y="57"/>
                    <a:pt x="96" y="58"/>
                  </a:cubicBezTo>
                  <a:cubicBezTo>
                    <a:pt x="94" y="58"/>
                    <a:pt x="91" y="58"/>
                    <a:pt x="89" y="60"/>
                  </a:cubicBezTo>
                  <a:cubicBezTo>
                    <a:pt x="89" y="61"/>
                    <a:pt x="88" y="62"/>
                    <a:pt x="88" y="62"/>
                  </a:cubicBezTo>
                  <a:cubicBezTo>
                    <a:pt x="87" y="63"/>
                    <a:pt x="86" y="64"/>
                    <a:pt x="86" y="64"/>
                  </a:cubicBezTo>
                  <a:cubicBezTo>
                    <a:pt x="85" y="65"/>
                    <a:pt x="85" y="65"/>
                    <a:pt x="85" y="65"/>
                  </a:cubicBezTo>
                  <a:cubicBezTo>
                    <a:pt x="85" y="65"/>
                    <a:pt x="85" y="65"/>
                    <a:pt x="85" y="65"/>
                  </a:cubicBezTo>
                  <a:cubicBezTo>
                    <a:pt x="84" y="66"/>
                    <a:pt x="84" y="66"/>
                    <a:pt x="84" y="66"/>
                  </a:cubicBezTo>
                  <a:cubicBezTo>
                    <a:pt x="84" y="66"/>
                    <a:pt x="84" y="66"/>
                    <a:pt x="84" y="66"/>
                  </a:cubicBezTo>
                  <a:cubicBezTo>
                    <a:pt x="84" y="66"/>
                    <a:pt x="84" y="66"/>
                    <a:pt x="84" y="66"/>
                  </a:cubicBezTo>
                  <a:cubicBezTo>
                    <a:pt x="84" y="66"/>
                    <a:pt x="83" y="67"/>
                    <a:pt x="82" y="67"/>
                  </a:cubicBezTo>
                  <a:cubicBezTo>
                    <a:pt x="81" y="68"/>
                    <a:pt x="80" y="70"/>
                    <a:pt x="80" y="71"/>
                  </a:cubicBezTo>
                  <a:cubicBezTo>
                    <a:pt x="78" y="74"/>
                    <a:pt x="76" y="76"/>
                    <a:pt x="74" y="79"/>
                  </a:cubicBezTo>
                  <a:cubicBezTo>
                    <a:pt x="77" y="74"/>
                    <a:pt x="81" y="69"/>
                    <a:pt x="84" y="64"/>
                  </a:cubicBezTo>
                  <a:cubicBezTo>
                    <a:pt x="87" y="61"/>
                    <a:pt x="86" y="58"/>
                    <a:pt x="85" y="55"/>
                  </a:cubicBezTo>
                  <a:cubicBezTo>
                    <a:pt x="94" y="44"/>
                    <a:pt x="102" y="32"/>
                    <a:pt x="109" y="20"/>
                  </a:cubicBezTo>
                  <a:cubicBezTo>
                    <a:pt x="114" y="11"/>
                    <a:pt x="102" y="4"/>
                    <a:pt x="96" y="11"/>
                  </a:cubicBezTo>
                  <a:close/>
                </a:path>
              </a:pathLst>
            </a:custGeom>
            <a:solidFill>
              <a:srgbClr val="F8E57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342830"/>
              <a:endParaRPr lang="zh-CN" altLang="en-US" sz="1400">
                <a:solidFill>
                  <a:prstClr val="black"/>
                </a:solidFill>
              </a:endParaRPr>
            </a:p>
          </p:txBody>
        </p:sp>
        <p:sp>
          <p:nvSpPr>
            <p:cNvPr id="44" name="Freeform 109">
              <a:extLst>
                <a:ext uri="{FF2B5EF4-FFF2-40B4-BE49-F238E27FC236}">
                  <a16:creationId xmlns:a16="http://schemas.microsoft.com/office/drawing/2014/main" id="{B661C1BC-4A30-4B8F-BE41-4AC2A31E1692}"/>
                </a:ext>
              </a:extLst>
            </p:cNvPr>
            <p:cNvSpPr>
              <a:spLocks noEditPoints="1"/>
            </p:cNvSpPr>
            <p:nvPr/>
          </p:nvSpPr>
          <p:spPr bwMode="auto">
            <a:xfrm>
              <a:off x="10783856" y="4209862"/>
              <a:ext cx="693695" cy="1067602"/>
            </a:xfrm>
            <a:custGeom>
              <a:avLst/>
              <a:gdLst>
                <a:gd name="T0" fmla="*/ 112 w 119"/>
                <a:gd name="T1" fmla="*/ 52 h 183"/>
                <a:gd name="T2" fmla="*/ 91 w 119"/>
                <a:gd name="T3" fmla="*/ 53 h 183"/>
                <a:gd name="T4" fmla="*/ 115 w 119"/>
                <a:gd name="T5" fmla="*/ 9 h 183"/>
                <a:gd name="T6" fmla="*/ 110 w 119"/>
                <a:gd name="T7" fmla="*/ 2 h 183"/>
                <a:gd name="T8" fmla="*/ 49 w 119"/>
                <a:gd name="T9" fmla="*/ 15 h 183"/>
                <a:gd name="T10" fmla="*/ 24 w 119"/>
                <a:gd name="T11" fmla="*/ 55 h 183"/>
                <a:gd name="T12" fmla="*/ 2 w 119"/>
                <a:gd name="T13" fmla="*/ 88 h 183"/>
                <a:gd name="T14" fmla="*/ 8 w 119"/>
                <a:gd name="T15" fmla="*/ 94 h 183"/>
                <a:gd name="T16" fmla="*/ 43 w 119"/>
                <a:gd name="T17" fmla="*/ 87 h 183"/>
                <a:gd name="T18" fmla="*/ 5 w 119"/>
                <a:gd name="T19" fmla="*/ 176 h 183"/>
                <a:gd name="T20" fmla="*/ 12 w 119"/>
                <a:gd name="T21" fmla="*/ 181 h 183"/>
                <a:gd name="T22" fmla="*/ 70 w 119"/>
                <a:gd name="T23" fmla="*/ 126 h 183"/>
                <a:gd name="T24" fmla="*/ 117 w 119"/>
                <a:gd name="T25" fmla="*/ 58 h 183"/>
                <a:gd name="T26" fmla="*/ 112 w 119"/>
                <a:gd name="T27" fmla="*/ 52 h 183"/>
                <a:gd name="T28" fmla="*/ 66 w 119"/>
                <a:gd name="T29" fmla="*/ 116 h 183"/>
                <a:gd name="T30" fmla="*/ 19 w 119"/>
                <a:gd name="T31" fmla="*/ 165 h 183"/>
                <a:gd name="T32" fmla="*/ 56 w 119"/>
                <a:gd name="T33" fmla="*/ 81 h 183"/>
                <a:gd name="T34" fmla="*/ 50 w 119"/>
                <a:gd name="T35" fmla="*/ 75 h 183"/>
                <a:gd name="T36" fmla="*/ 16 w 119"/>
                <a:gd name="T37" fmla="*/ 82 h 183"/>
                <a:gd name="T38" fmla="*/ 18 w 119"/>
                <a:gd name="T39" fmla="*/ 79 h 183"/>
                <a:gd name="T40" fmla="*/ 23 w 119"/>
                <a:gd name="T41" fmla="*/ 78 h 183"/>
                <a:gd name="T42" fmla="*/ 53 w 119"/>
                <a:gd name="T43" fmla="*/ 25 h 183"/>
                <a:gd name="T44" fmla="*/ 103 w 119"/>
                <a:gd name="T45" fmla="*/ 12 h 183"/>
                <a:gd name="T46" fmla="*/ 75 w 119"/>
                <a:gd name="T47" fmla="*/ 56 h 183"/>
                <a:gd name="T48" fmla="*/ 80 w 119"/>
                <a:gd name="T49" fmla="*/ 64 h 183"/>
                <a:gd name="T50" fmla="*/ 106 w 119"/>
                <a:gd name="T51" fmla="*/ 61 h 183"/>
                <a:gd name="T52" fmla="*/ 66 w 119"/>
                <a:gd name="T53" fmla="*/ 116 h 1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19" h="183">
                  <a:moveTo>
                    <a:pt x="112" y="52"/>
                  </a:moveTo>
                  <a:cubicBezTo>
                    <a:pt x="105" y="53"/>
                    <a:pt x="98" y="53"/>
                    <a:pt x="91" y="53"/>
                  </a:cubicBezTo>
                  <a:cubicBezTo>
                    <a:pt x="101" y="40"/>
                    <a:pt x="109" y="25"/>
                    <a:pt x="115" y="9"/>
                  </a:cubicBezTo>
                  <a:cubicBezTo>
                    <a:pt x="116" y="5"/>
                    <a:pt x="113" y="2"/>
                    <a:pt x="110" y="2"/>
                  </a:cubicBezTo>
                  <a:cubicBezTo>
                    <a:pt x="89" y="1"/>
                    <a:pt x="66" y="0"/>
                    <a:pt x="49" y="15"/>
                  </a:cubicBezTo>
                  <a:cubicBezTo>
                    <a:pt x="38" y="24"/>
                    <a:pt x="30" y="39"/>
                    <a:pt x="24" y="55"/>
                  </a:cubicBezTo>
                  <a:cubicBezTo>
                    <a:pt x="16" y="65"/>
                    <a:pt x="9" y="76"/>
                    <a:pt x="2" y="88"/>
                  </a:cubicBezTo>
                  <a:cubicBezTo>
                    <a:pt x="0" y="92"/>
                    <a:pt x="4" y="96"/>
                    <a:pt x="8" y="94"/>
                  </a:cubicBezTo>
                  <a:cubicBezTo>
                    <a:pt x="19" y="89"/>
                    <a:pt x="31" y="90"/>
                    <a:pt x="43" y="87"/>
                  </a:cubicBezTo>
                  <a:cubicBezTo>
                    <a:pt x="31" y="117"/>
                    <a:pt x="15" y="145"/>
                    <a:pt x="5" y="176"/>
                  </a:cubicBezTo>
                  <a:cubicBezTo>
                    <a:pt x="4" y="180"/>
                    <a:pt x="8" y="183"/>
                    <a:pt x="12" y="181"/>
                  </a:cubicBezTo>
                  <a:cubicBezTo>
                    <a:pt x="35" y="168"/>
                    <a:pt x="53" y="146"/>
                    <a:pt x="70" y="126"/>
                  </a:cubicBezTo>
                  <a:cubicBezTo>
                    <a:pt x="87" y="105"/>
                    <a:pt x="105" y="83"/>
                    <a:pt x="117" y="58"/>
                  </a:cubicBezTo>
                  <a:cubicBezTo>
                    <a:pt x="119" y="54"/>
                    <a:pt x="116" y="51"/>
                    <a:pt x="112" y="52"/>
                  </a:cubicBezTo>
                  <a:close/>
                  <a:moveTo>
                    <a:pt x="66" y="116"/>
                  </a:moveTo>
                  <a:cubicBezTo>
                    <a:pt x="52" y="133"/>
                    <a:pt x="37" y="151"/>
                    <a:pt x="19" y="165"/>
                  </a:cubicBezTo>
                  <a:cubicBezTo>
                    <a:pt x="30" y="136"/>
                    <a:pt x="46" y="110"/>
                    <a:pt x="56" y="81"/>
                  </a:cubicBezTo>
                  <a:cubicBezTo>
                    <a:pt x="57" y="78"/>
                    <a:pt x="53" y="74"/>
                    <a:pt x="50" y="75"/>
                  </a:cubicBezTo>
                  <a:cubicBezTo>
                    <a:pt x="39" y="79"/>
                    <a:pt x="27" y="79"/>
                    <a:pt x="16" y="82"/>
                  </a:cubicBezTo>
                  <a:cubicBezTo>
                    <a:pt x="17" y="81"/>
                    <a:pt x="17" y="80"/>
                    <a:pt x="18" y="79"/>
                  </a:cubicBezTo>
                  <a:cubicBezTo>
                    <a:pt x="19" y="80"/>
                    <a:pt x="22" y="80"/>
                    <a:pt x="23" y="78"/>
                  </a:cubicBezTo>
                  <a:cubicBezTo>
                    <a:pt x="35" y="62"/>
                    <a:pt x="39" y="41"/>
                    <a:pt x="53" y="25"/>
                  </a:cubicBezTo>
                  <a:cubicBezTo>
                    <a:pt x="64" y="11"/>
                    <a:pt x="85" y="11"/>
                    <a:pt x="103" y="12"/>
                  </a:cubicBezTo>
                  <a:cubicBezTo>
                    <a:pt x="96" y="28"/>
                    <a:pt x="88" y="43"/>
                    <a:pt x="75" y="56"/>
                  </a:cubicBezTo>
                  <a:cubicBezTo>
                    <a:pt x="72" y="59"/>
                    <a:pt x="75" y="65"/>
                    <a:pt x="80" y="64"/>
                  </a:cubicBezTo>
                  <a:cubicBezTo>
                    <a:pt x="89" y="62"/>
                    <a:pt x="97" y="62"/>
                    <a:pt x="106" y="61"/>
                  </a:cubicBezTo>
                  <a:cubicBezTo>
                    <a:pt x="96" y="81"/>
                    <a:pt x="81" y="100"/>
                    <a:pt x="66" y="116"/>
                  </a:cubicBezTo>
                  <a:close/>
                </a:path>
              </a:pathLst>
            </a:custGeom>
            <a:solidFill>
              <a:srgbClr val="4442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342830"/>
              <a:endParaRPr lang="zh-CN" altLang="en-US" sz="1400">
                <a:solidFill>
                  <a:prstClr val="black"/>
                </a:solidFill>
              </a:endParaRPr>
            </a:p>
          </p:txBody>
        </p:sp>
        <p:sp>
          <p:nvSpPr>
            <p:cNvPr id="45" name="Freeform 110">
              <a:extLst>
                <a:ext uri="{FF2B5EF4-FFF2-40B4-BE49-F238E27FC236}">
                  <a16:creationId xmlns:a16="http://schemas.microsoft.com/office/drawing/2014/main" id="{6E1FE89A-836B-41EA-8FC3-368655DE1DB1}"/>
                </a:ext>
              </a:extLst>
            </p:cNvPr>
            <p:cNvSpPr>
              <a:spLocks/>
            </p:cNvSpPr>
            <p:nvPr/>
          </p:nvSpPr>
          <p:spPr bwMode="auto">
            <a:xfrm>
              <a:off x="10766636" y="4089326"/>
              <a:ext cx="169734" cy="179575"/>
            </a:xfrm>
            <a:custGeom>
              <a:avLst/>
              <a:gdLst>
                <a:gd name="T0" fmla="*/ 28 w 29"/>
                <a:gd name="T1" fmla="*/ 26 h 31"/>
                <a:gd name="T2" fmla="*/ 12 w 29"/>
                <a:gd name="T3" fmla="*/ 4 h 31"/>
                <a:gd name="T4" fmla="*/ 6 w 29"/>
                <a:gd name="T5" fmla="*/ 0 h 31"/>
                <a:gd name="T6" fmla="*/ 2 w 29"/>
                <a:gd name="T7" fmla="*/ 1 h 31"/>
                <a:gd name="T8" fmla="*/ 1 w 29"/>
                <a:gd name="T9" fmla="*/ 7 h 31"/>
                <a:gd name="T10" fmla="*/ 10 w 29"/>
                <a:gd name="T11" fmla="*/ 23 h 31"/>
                <a:gd name="T12" fmla="*/ 26 w 29"/>
                <a:gd name="T13" fmla="*/ 30 h 31"/>
                <a:gd name="T14" fmla="*/ 28 w 29"/>
                <a:gd name="T15" fmla="*/ 26 h 3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9" h="31">
                  <a:moveTo>
                    <a:pt x="28" y="26"/>
                  </a:moveTo>
                  <a:cubicBezTo>
                    <a:pt x="20" y="21"/>
                    <a:pt x="15" y="12"/>
                    <a:pt x="12" y="4"/>
                  </a:cubicBezTo>
                  <a:cubicBezTo>
                    <a:pt x="11" y="1"/>
                    <a:pt x="9" y="0"/>
                    <a:pt x="6" y="0"/>
                  </a:cubicBezTo>
                  <a:cubicBezTo>
                    <a:pt x="4" y="0"/>
                    <a:pt x="3" y="0"/>
                    <a:pt x="2" y="1"/>
                  </a:cubicBezTo>
                  <a:cubicBezTo>
                    <a:pt x="1" y="3"/>
                    <a:pt x="0" y="5"/>
                    <a:pt x="1" y="7"/>
                  </a:cubicBezTo>
                  <a:cubicBezTo>
                    <a:pt x="3" y="13"/>
                    <a:pt x="6" y="18"/>
                    <a:pt x="10" y="23"/>
                  </a:cubicBezTo>
                  <a:cubicBezTo>
                    <a:pt x="15" y="28"/>
                    <a:pt x="20" y="30"/>
                    <a:pt x="26" y="30"/>
                  </a:cubicBezTo>
                  <a:cubicBezTo>
                    <a:pt x="29" y="31"/>
                    <a:pt x="29" y="27"/>
                    <a:pt x="28" y="26"/>
                  </a:cubicBezTo>
                  <a:close/>
                </a:path>
              </a:pathLst>
            </a:custGeom>
            <a:solidFill>
              <a:srgbClr val="4442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342830"/>
              <a:endParaRPr lang="zh-CN" altLang="en-US" sz="1400">
                <a:solidFill>
                  <a:prstClr val="black"/>
                </a:solidFill>
              </a:endParaRPr>
            </a:p>
          </p:txBody>
        </p:sp>
        <p:sp>
          <p:nvSpPr>
            <p:cNvPr id="46" name="Freeform 111">
              <a:extLst>
                <a:ext uri="{FF2B5EF4-FFF2-40B4-BE49-F238E27FC236}">
                  <a16:creationId xmlns:a16="http://schemas.microsoft.com/office/drawing/2014/main" id="{0BF785E8-1FCE-4827-AB3A-A14A66D733BD}"/>
                </a:ext>
              </a:extLst>
            </p:cNvPr>
            <p:cNvSpPr>
              <a:spLocks/>
            </p:cNvSpPr>
            <p:nvPr/>
          </p:nvSpPr>
          <p:spPr bwMode="auto">
            <a:xfrm>
              <a:off x="10941291" y="3941730"/>
              <a:ext cx="76258" cy="233693"/>
            </a:xfrm>
            <a:custGeom>
              <a:avLst/>
              <a:gdLst>
                <a:gd name="T0" fmla="*/ 11 w 13"/>
                <a:gd name="T1" fmla="*/ 18 h 40"/>
                <a:gd name="T2" fmla="*/ 11 w 13"/>
                <a:gd name="T3" fmla="*/ 4 h 40"/>
                <a:gd name="T4" fmla="*/ 3 w 13"/>
                <a:gd name="T5" fmla="*/ 4 h 40"/>
                <a:gd name="T6" fmla="*/ 8 w 13"/>
                <a:gd name="T7" fmla="*/ 37 h 40"/>
                <a:gd name="T8" fmla="*/ 13 w 13"/>
                <a:gd name="T9" fmla="*/ 35 h 40"/>
                <a:gd name="T10" fmla="*/ 11 w 13"/>
                <a:gd name="T11" fmla="*/ 18 h 40"/>
              </a:gdLst>
              <a:ahLst/>
              <a:cxnLst>
                <a:cxn ang="0">
                  <a:pos x="T0" y="T1"/>
                </a:cxn>
                <a:cxn ang="0">
                  <a:pos x="T2" y="T3"/>
                </a:cxn>
                <a:cxn ang="0">
                  <a:pos x="T4" y="T5"/>
                </a:cxn>
                <a:cxn ang="0">
                  <a:pos x="T6" y="T7"/>
                </a:cxn>
                <a:cxn ang="0">
                  <a:pos x="T8" y="T9"/>
                </a:cxn>
                <a:cxn ang="0">
                  <a:pos x="T10" y="T11"/>
                </a:cxn>
              </a:cxnLst>
              <a:rect l="0" t="0" r="r" b="b"/>
              <a:pathLst>
                <a:path w="13" h="40">
                  <a:moveTo>
                    <a:pt x="11" y="18"/>
                  </a:moveTo>
                  <a:cubicBezTo>
                    <a:pt x="11" y="13"/>
                    <a:pt x="12" y="8"/>
                    <a:pt x="11" y="4"/>
                  </a:cubicBezTo>
                  <a:cubicBezTo>
                    <a:pt x="10" y="0"/>
                    <a:pt x="4" y="0"/>
                    <a:pt x="3" y="4"/>
                  </a:cubicBezTo>
                  <a:cubicBezTo>
                    <a:pt x="0" y="14"/>
                    <a:pt x="3" y="28"/>
                    <a:pt x="8" y="37"/>
                  </a:cubicBezTo>
                  <a:cubicBezTo>
                    <a:pt x="9" y="40"/>
                    <a:pt x="13" y="38"/>
                    <a:pt x="13" y="35"/>
                  </a:cubicBezTo>
                  <a:cubicBezTo>
                    <a:pt x="12" y="30"/>
                    <a:pt x="12" y="24"/>
                    <a:pt x="11" y="18"/>
                  </a:cubicBezTo>
                  <a:close/>
                </a:path>
              </a:pathLst>
            </a:custGeom>
            <a:solidFill>
              <a:srgbClr val="4442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342830"/>
              <a:endParaRPr lang="zh-CN" altLang="en-US" sz="1400">
                <a:solidFill>
                  <a:prstClr val="black"/>
                </a:solidFill>
              </a:endParaRPr>
            </a:p>
          </p:txBody>
        </p:sp>
        <p:sp>
          <p:nvSpPr>
            <p:cNvPr id="47" name="Freeform 112">
              <a:extLst>
                <a:ext uri="{FF2B5EF4-FFF2-40B4-BE49-F238E27FC236}">
                  <a16:creationId xmlns:a16="http://schemas.microsoft.com/office/drawing/2014/main" id="{D05E793D-17BF-44FC-9398-173D74A3233E}"/>
                </a:ext>
              </a:extLst>
            </p:cNvPr>
            <p:cNvSpPr>
              <a:spLocks/>
            </p:cNvSpPr>
            <p:nvPr/>
          </p:nvSpPr>
          <p:spPr bwMode="auto">
            <a:xfrm>
              <a:off x="11115943" y="3941730"/>
              <a:ext cx="76258" cy="216472"/>
            </a:xfrm>
            <a:custGeom>
              <a:avLst/>
              <a:gdLst>
                <a:gd name="T0" fmla="*/ 11 w 13"/>
                <a:gd name="T1" fmla="*/ 4 h 37"/>
                <a:gd name="T2" fmla="*/ 4 w 13"/>
                <a:gd name="T3" fmla="*/ 4 h 37"/>
                <a:gd name="T4" fmla="*/ 2 w 13"/>
                <a:gd name="T5" fmla="*/ 32 h 37"/>
                <a:gd name="T6" fmla="*/ 7 w 13"/>
                <a:gd name="T7" fmla="*/ 34 h 37"/>
                <a:gd name="T8" fmla="*/ 11 w 13"/>
                <a:gd name="T9" fmla="*/ 4 h 37"/>
              </a:gdLst>
              <a:ahLst/>
              <a:cxnLst>
                <a:cxn ang="0">
                  <a:pos x="T0" y="T1"/>
                </a:cxn>
                <a:cxn ang="0">
                  <a:pos x="T2" y="T3"/>
                </a:cxn>
                <a:cxn ang="0">
                  <a:pos x="T4" y="T5"/>
                </a:cxn>
                <a:cxn ang="0">
                  <a:pos x="T6" y="T7"/>
                </a:cxn>
                <a:cxn ang="0">
                  <a:pos x="T8" y="T9"/>
                </a:cxn>
              </a:cxnLst>
              <a:rect l="0" t="0" r="r" b="b"/>
              <a:pathLst>
                <a:path w="13" h="37">
                  <a:moveTo>
                    <a:pt x="11" y="4"/>
                  </a:moveTo>
                  <a:cubicBezTo>
                    <a:pt x="11" y="0"/>
                    <a:pt x="5" y="0"/>
                    <a:pt x="4" y="4"/>
                  </a:cubicBezTo>
                  <a:cubicBezTo>
                    <a:pt x="3" y="13"/>
                    <a:pt x="5" y="23"/>
                    <a:pt x="2" y="32"/>
                  </a:cubicBezTo>
                  <a:cubicBezTo>
                    <a:pt x="0" y="35"/>
                    <a:pt x="6" y="37"/>
                    <a:pt x="7" y="34"/>
                  </a:cubicBezTo>
                  <a:cubicBezTo>
                    <a:pt x="12" y="25"/>
                    <a:pt x="13" y="13"/>
                    <a:pt x="11" y="4"/>
                  </a:cubicBezTo>
                  <a:close/>
                </a:path>
              </a:pathLst>
            </a:custGeom>
            <a:solidFill>
              <a:srgbClr val="4442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342830"/>
              <a:endParaRPr lang="zh-CN" altLang="en-US" sz="1400">
                <a:solidFill>
                  <a:prstClr val="black"/>
                </a:solidFill>
              </a:endParaRPr>
            </a:p>
          </p:txBody>
        </p:sp>
        <p:sp>
          <p:nvSpPr>
            <p:cNvPr id="48" name="Freeform 113">
              <a:extLst>
                <a:ext uri="{FF2B5EF4-FFF2-40B4-BE49-F238E27FC236}">
                  <a16:creationId xmlns:a16="http://schemas.microsoft.com/office/drawing/2014/main" id="{98D07796-04F4-4628-916C-E11FDA61D473}"/>
                </a:ext>
              </a:extLst>
            </p:cNvPr>
            <p:cNvSpPr>
              <a:spLocks/>
            </p:cNvSpPr>
            <p:nvPr/>
          </p:nvSpPr>
          <p:spPr bwMode="auto">
            <a:xfrm>
              <a:off x="11598086" y="4682166"/>
              <a:ext cx="216472" cy="199254"/>
            </a:xfrm>
            <a:custGeom>
              <a:avLst/>
              <a:gdLst>
                <a:gd name="T0" fmla="*/ 28 w 37"/>
                <a:gd name="T1" fmla="*/ 7 h 34"/>
                <a:gd name="T2" fmla="*/ 21 w 37"/>
                <a:gd name="T3" fmla="*/ 8 h 34"/>
                <a:gd name="T4" fmla="*/ 19 w 37"/>
                <a:gd name="T5" fmla="*/ 4 h 34"/>
                <a:gd name="T6" fmla="*/ 13 w 37"/>
                <a:gd name="T7" fmla="*/ 5 h 34"/>
                <a:gd name="T8" fmla="*/ 13 w 37"/>
                <a:gd name="T9" fmla="*/ 10 h 34"/>
                <a:gd name="T10" fmla="*/ 2 w 37"/>
                <a:gd name="T11" fmla="*/ 14 h 34"/>
                <a:gd name="T12" fmla="*/ 4 w 37"/>
                <a:gd name="T13" fmla="*/ 19 h 34"/>
                <a:gd name="T14" fmla="*/ 15 w 37"/>
                <a:gd name="T15" fmla="*/ 19 h 34"/>
                <a:gd name="T16" fmla="*/ 17 w 37"/>
                <a:gd name="T17" fmla="*/ 28 h 34"/>
                <a:gd name="T18" fmla="*/ 25 w 37"/>
                <a:gd name="T19" fmla="*/ 26 h 34"/>
                <a:gd name="T20" fmla="*/ 23 w 37"/>
                <a:gd name="T21" fmla="*/ 18 h 34"/>
                <a:gd name="T22" fmla="*/ 31 w 37"/>
                <a:gd name="T23" fmla="*/ 16 h 34"/>
                <a:gd name="T24" fmla="*/ 28 w 37"/>
                <a:gd name="T25" fmla="*/ 7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7" h="34">
                  <a:moveTo>
                    <a:pt x="28" y="7"/>
                  </a:moveTo>
                  <a:cubicBezTo>
                    <a:pt x="26" y="7"/>
                    <a:pt x="23" y="8"/>
                    <a:pt x="21" y="8"/>
                  </a:cubicBezTo>
                  <a:cubicBezTo>
                    <a:pt x="20" y="7"/>
                    <a:pt x="19" y="5"/>
                    <a:pt x="19" y="4"/>
                  </a:cubicBezTo>
                  <a:cubicBezTo>
                    <a:pt x="18" y="0"/>
                    <a:pt x="12" y="1"/>
                    <a:pt x="13" y="5"/>
                  </a:cubicBezTo>
                  <a:cubicBezTo>
                    <a:pt x="13" y="7"/>
                    <a:pt x="13" y="9"/>
                    <a:pt x="13" y="10"/>
                  </a:cubicBezTo>
                  <a:cubicBezTo>
                    <a:pt x="10" y="11"/>
                    <a:pt x="6" y="13"/>
                    <a:pt x="2" y="14"/>
                  </a:cubicBezTo>
                  <a:cubicBezTo>
                    <a:pt x="0" y="15"/>
                    <a:pt x="1" y="19"/>
                    <a:pt x="4" y="19"/>
                  </a:cubicBezTo>
                  <a:cubicBezTo>
                    <a:pt x="7" y="20"/>
                    <a:pt x="11" y="19"/>
                    <a:pt x="15" y="19"/>
                  </a:cubicBezTo>
                  <a:cubicBezTo>
                    <a:pt x="15" y="22"/>
                    <a:pt x="16" y="25"/>
                    <a:pt x="17" y="28"/>
                  </a:cubicBezTo>
                  <a:cubicBezTo>
                    <a:pt x="18" y="34"/>
                    <a:pt x="27" y="31"/>
                    <a:pt x="25" y="26"/>
                  </a:cubicBezTo>
                  <a:cubicBezTo>
                    <a:pt x="25" y="23"/>
                    <a:pt x="24" y="21"/>
                    <a:pt x="23" y="18"/>
                  </a:cubicBezTo>
                  <a:cubicBezTo>
                    <a:pt x="26" y="17"/>
                    <a:pt x="28" y="17"/>
                    <a:pt x="31" y="16"/>
                  </a:cubicBezTo>
                  <a:cubicBezTo>
                    <a:pt x="37" y="14"/>
                    <a:pt x="34" y="6"/>
                    <a:pt x="28" y="7"/>
                  </a:cubicBezTo>
                  <a:close/>
                </a:path>
              </a:pathLst>
            </a:custGeom>
            <a:solidFill>
              <a:srgbClr val="4442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342830"/>
              <a:endParaRPr lang="zh-CN" altLang="en-US" sz="1400">
                <a:solidFill>
                  <a:prstClr val="black"/>
                </a:solidFill>
              </a:endParaRPr>
            </a:p>
          </p:txBody>
        </p:sp>
      </p:grpSp>
      <p:pic>
        <p:nvPicPr>
          <p:cNvPr id="49" name="图片 48">
            <a:extLst>
              <a:ext uri="{FF2B5EF4-FFF2-40B4-BE49-F238E27FC236}">
                <a16:creationId xmlns:a16="http://schemas.microsoft.com/office/drawing/2014/main" id="{2D1E2772-3375-4AB0-BD5B-4D49F48669BA}"/>
              </a:ext>
            </a:extLst>
          </p:cNvPr>
          <p:cNvPicPr>
            <a:picLocks noChangeAspect="1"/>
          </p:cNvPicPr>
          <p:nvPr/>
        </p:nvPicPr>
        <p:blipFill>
          <a:blip r:embed="rId7">
            <a:clrChange>
              <a:clrFrom>
                <a:srgbClr val="FFFFFF"/>
              </a:clrFrom>
              <a:clrTo>
                <a:srgbClr val="FFFFFF">
                  <a:alpha val="0"/>
                </a:srgbClr>
              </a:clrTo>
            </a:clrChange>
          </a:blip>
          <a:stretch>
            <a:fillRect/>
          </a:stretch>
        </p:blipFill>
        <p:spPr>
          <a:xfrm>
            <a:off x="6331987" y="469895"/>
            <a:ext cx="485132" cy="343297"/>
          </a:xfrm>
          <a:prstGeom prst="rect">
            <a:avLst/>
          </a:prstGeom>
        </p:spPr>
      </p:pic>
      <p:pic>
        <p:nvPicPr>
          <p:cNvPr id="51" name="图片 50">
            <a:extLst>
              <a:ext uri="{FF2B5EF4-FFF2-40B4-BE49-F238E27FC236}">
                <a16:creationId xmlns:a16="http://schemas.microsoft.com/office/drawing/2014/main" id="{48E1C5D0-F1F4-413C-873E-6ACA03525794}"/>
              </a:ext>
            </a:extLst>
          </p:cNvPr>
          <p:cNvPicPr>
            <a:picLocks noChangeAspect="1"/>
          </p:cNvPicPr>
          <p:nvPr/>
        </p:nvPicPr>
        <p:blipFill>
          <a:blip r:embed="rId6">
            <a:clrChange>
              <a:clrFrom>
                <a:srgbClr val="FFFFFF"/>
              </a:clrFrom>
              <a:clrTo>
                <a:srgbClr val="FFFFFF">
                  <a:alpha val="0"/>
                </a:srgbClr>
              </a:clrTo>
            </a:clrChange>
          </a:blip>
          <a:stretch>
            <a:fillRect/>
          </a:stretch>
        </p:blipFill>
        <p:spPr>
          <a:xfrm>
            <a:off x="4509799" y="4899211"/>
            <a:ext cx="691814" cy="266048"/>
          </a:xfrm>
          <a:prstGeom prst="rect">
            <a:avLst/>
          </a:prstGeom>
        </p:spPr>
      </p:pic>
      <p:sp>
        <p:nvSpPr>
          <p:cNvPr id="52" name="Freeform 123">
            <a:extLst>
              <a:ext uri="{FF2B5EF4-FFF2-40B4-BE49-F238E27FC236}">
                <a16:creationId xmlns:a16="http://schemas.microsoft.com/office/drawing/2014/main" id="{E6DA48A7-4499-416C-8E40-433159E548B8}"/>
              </a:ext>
            </a:extLst>
          </p:cNvPr>
          <p:cNvSpPr>
            <a:spLocks noEditPoints="1"/>
          </p:cNvSpPr>
          <p:nvPr/>
        </p:nvSpPr>
        <p:spPr bwMode="auto">
          <a:xfrm rot="3896716" flipH="1">
            <a:off x="1943145" y="1119574"/>
            <a:ext cx="258343" cy="770360"/>
          </a:xfrm>
          <a:custGeom>
            <a:avLst/>
            <a:gdLst>
              <a:gd name="T0" fmla="*/ 64 w 70"/>
              <a:gd name="T1" fmla="*/ 114 h 209"/>
              <a:gd name="T2" fmla="*/ 24 w 70"/>
              <a:gd name="T3" fmla="*/ 125 h 209"/>
              <a:gd name="T4" fmla="*/ 19 w 70"/>
              <a:gd name="T5" fmla="*/ 109 h 209"/>
              <a:gd name="T6" fmla="*/ 22 w 70"/>
              <a:gd name="T7" fmla="*/ 81 h 209"/>
              <a:gd name="T8" fmla="*/ 62 w 70"/>
              <a:gd name="T9" fmla="*/ 58 h 209"/>
              <a:gd name="T10" fmla="*/ 57 w 70"/>
              <a:gd name="T11" fmla="*/ 50 h 209"/>
              <a:gd name="T12" fmla="*/ 21 w 70"/>
              <a:gd name="T13" fmla="*/ 62 h 209"/>
              <a:gd name="T14" fmla="*/ 20 w 70"/>
              <a:gd name="T15" fmla="*/ 59 h 209"/>
              <a:gd name="T16" fmla="*/ 48 w 70"/>
              <a:gd name="T17" fmla="*/ 8 h 209"/>
              <a:gd name="T18" fmla="*/ 45 w 70"/>
              <a:gd name="T19" fmla="*/ 2 h 209"/>
              <a:gd name="T20" fmla="*/ 14 w 70"/>
              <a:gd name="T21" fmla="*/ 71 h 209"/>
              <a:gd name="T22" fmla="*/ 14 w 70"/>
              <a:gd name="T23" fmla="*/ 72 h 209"/>
              <a:gd name="T24" fmla="*/ 7 w 70"/>
              <a:gd name="T25" fmla="*/ 115 h 209"/>
              <a:gd name="T26" fmla="*/ 16 w 70"/>
              <a:gd name="T27" fmla="*/ 135 h 209"/>
              <a:gd name="T28" fmla="*/ 32 w 70"/>
              <a:gd name="T29" fmla="*/ 208 h 209"/>
              <a:gd name="T30" fmla="*/ 36 w 70"/>
              <a:gd name="T31" fmla="*/ 197 h 209"/>
              <a:gd name="T32" fmla="*/ 22 w 70"/>
              <a:gd name="T33" fmla="*/ 154 h 209"/>
              <a:gd name="T34" fmla="*/ 27 w 70"/>
              <a:gd name="T35" fmla="*/ 143 h 209"/>
              <a:gd name="T36" fmla="*/ 30 w 70"/>
              <a:gd name="T37" fmla="*/ 145 h 209"/>
              <a:gd name="T38" fmla="*/ 68 w 70"/>
              <a:gd name="T39" fmla="*/ 123 h 209"/>
              <a:gd name="T40" fmla="*/ 64 w 70"/>
              <a:gd name="T41" fmla="*/ 114 h 209"/>
              <a:gd name="T42" fmla="*/ 47 w 70"/>
              <a:gd name="T43" fmla="*/ 62 h 209"/>
              <a:gd name="T44" fmla="*/ 28 w 70"/>
              <a:gd name="T45" fmla="*/ 71 h 209"/>
              <a:gd name="T46" fmla="*/ 47 w 70"/>
              <a:gd name="T47" fmla="*/ 62 h 209"/>
              <a:gd name="T48" fmla="*/ 34 w 70"/>
              <a:gd name="T49" fmla="*/ 132 h 209"/>
              <a:gd name="T50" fmla="*/ 52 w 70"/>
              <a:gd name="T51" fmla="*/ 123 h 209"/>
              <a:gd name="T52" fmla="*/ 34 w 70"/>
              <a:gd name="T53" fmla="*/ 132 h 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70" h="209">
                <a:moveTo>
                  <a:pt x="64" y="114"/>
                </a:moveTo>
                <a:cubicBezTo>
                  <a:pt x="49" y="108"/>
                  <a:pt x="35" y="113"/>
                  <a:pt x="24" y="125"/>
                </a:cubicBezTo>
                <a:cubicBezTo>
                  <a:pt x="21" y="120"/>
                  <a:pt x="20" y="114"/>
                  <a:pt x="19" y="109"/>
                </a:cubicBezTo>
                <a:cubicBezTo>
                  <a:pt x="17" y="99"/>
                  <a:pt x="18" y="89"/>
                  <a:pt x="22" y="81"/>
                </a:cubicBezTo>
                <a:cubicBezTo>
                  <a:pt x="36" y="89"/>
                  <a:pt x="55" y="71"/>
                  <a:pt x="62" y="58"/>
                </a:cubicBezTo>
                <a:cubicBezTo>
                  <a:pt x="64" y="55"/>
                  <a:pt x="61" y="51"/>
                  <a:pt x="57" y="50"/>
                </a:cubicBezTo>
                <a:cubicBezTo>
                  <a:pt x="42" y="49"/>
                  <a:pt x="30" y="54"/>
                  <a:pt x="21" y="62"/>
                </a:cubicBezTo>
                <a:cubicBezTo>
                  <a:pt x="21" y="61"/>
                  <a:pt x="21" y="60"/>
                  <a:pt x="20" y="59"/>
                </a:cubicBezTo>
                <a:cubicBezTo>
                  <a:pt x="14" y="38"/>
                  <a:pt x="33" y="19"/>
                  <a:pt x="48" y="8"/>
                </a:cubicBezTo>
                <a:cubicBezTo>
                  <a:pt x="52" y="5"/>
                  <a:pt x="49" y="0"/>
                  <a:pt x="45" y="2"/>
                </a:cubicBezTo>
                <a:cubicBezTo>
                  <a:pt x="22" y="16"/>
                  <a:pt x="1" y="44"/>
                  <a:pt x="14" y="71"/>
                </a:cubicBezTo>
                <a:cubicBezTo>
                  <a:pt x="14" y="72"/>
                  <a:pt x="14" y="72"/>
                  <a:pt x="14" y="72"/>
                </a:cubicBezTo>
                <a:cubicBezTo>
                  <a:pt x="7" y="84"/>
                  <a:pt x="4" y="99"/>
                  <a:pt x="7" y="115"/>
                </a:cubicBezTo>
                <a:cubicBezTo>
                  <a:pt x="9" y="122"/>
                  <a:pt x="12" y="129"/>
                  <a:pt x="16" y="135"/>
                </a:cubicBezTo>
                <a:cubicBezTo>
                  <a:pt x="0" y="162"/>
                  <a:pt x="0" y="202"/>
                  <a:pt x="32" y="208"/>
                </a:cubicBezTo>
                <a:cubicBezTo>
                  <a:pt x="38" y="209"/>
                  <a:pt x="42" y="201"/>
                  <a:pt x="36" y="197"/>
                </a:cubicBezTo>
                <a:cubicBezTo>
                  <a:pt x="19" y="188"/>
                  <a:pt x="17" y="172"/>
                  <a:pt x="22" y="154"/>
                </a:cubicBezTo>
                <a:cubicBezTo>
                  <a:pt x="23" y="151"/>
                  <a:pt x="25" y="147"/>
                  <a:pt x="27" y="143"/>
                </a:cubicBezTo>
                <a:cubicBezTo>
                  <a:pt x="28" y="144"/>
                  <a:pt x="29" y="144"/>
                  <a:pt x="30" y="145"/>
                </a:cubicBezTo>
                <a:cubicBezTo>
                  <a:pt x="46" y="149"/>
                  <a:pt x="60" y="134"/>
                  <a:pt x="68" y="123"/>
                </a:cubicBezTo>
                <a:cubicBezTo>
                  <a:pt x="70" y="119"/>
                  <a:pt x="67" y="115"/>
                  <a:pt x="64" y="114"/>
                </a:cubicBezTo>
                <a:close/>
                <a:moveTo>
                  <a:pt x="47" y="62"/>
                </a:moveTo>
                <a:cubicBezTo>
                  <a:pt x="41" y="68"/>
                  <a:pt x="34" y="73"/>
                  <a:pt x="28" y="71"/>
                </a:cubicBezTo>
                <a:cubicBezTo>
                  <a:pt x="33" y="66"/>
                  <a:pt x="39" y="63"/>
                  <a:pt x="47" y="62"/>
                </a:cubicBezTo>
                <a:close/>
                <a:moveTo>
                  <a:pt x="34" y="132"/>
                </a:moveTo>
                <a:cubicBezTo>
                  <a:pt x="39" y="127"/>
                  <a:pt x="45" y="123"/>
                  <a:pt x="52" y="123"/>
                </a:cubicBezTo>
                <a:cubicBezTo>
                  <a:pt x="47" y="129"/>
                  <a:pt x="41" y="133"/>
                  <a:pt x="34" y="132"/>
                </a:cubicBezTo>
                <a:close/>
              </a:path>
            </a:pathLst>
          </a:custGeom>
          <a:solidFill>
            <a:srgbClr val="4442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68" tIns="34286" rIns="68568" bIns="34286" numCol="1" anchor="t" anchorCtr="0" compatLnSpc="1">
            <a:prstTxWarp prst="textNoShape">
              <a:avLst/>
            </a:prstTxWarp>
          </a:bodyPr>
          <a:lstStyle/>
          <a:p>
            <a:pPr defTabSz="914190">
              <a:defRPr/>
            </a:pPr>
            <a:endParaRPr lang="zh-CN" altLang="en-US">
              <a:solidFill>
                <a:prstClr val="black"/>
              </a:solidFill>
            </a:endParaRPr>
          </a:p>
        </p:txBody>
      </p:sp>
      <p:sp>
        <p:nvSpPr>
          <p:cNvPr id="53" name="Freeform 123">
            <a:extLst>
              <a:ext uri="{FF2B5EF4-FFF2-40B4-BE49-F238E27FC236}">
                <a16:creationId xmlns:a16="http://schemas.microsoft.com/office/drawing/2014/main" id="{0805132A-6D6C-4F5D-8A4D-FCAFA3152AC3}"/>
              </a:ext>
            </a:extLst>
          </p:cNvPr>
          <p:cNvSpPr>
            <a:spLocks noEditPoints="1"/>
          </p:cNvSpPr>
          <p:nvPr/>
        </p:nvSpPr>
        <p:spPr bwMode="auto">
          <a:xfrm rot="3896716" flipH="1">
            <a:off x="5766278" y="3994456"/>
            <a:ext cx="258343" cy="770360"/>
          </a:xfrm>
          <a:custGeom>
            <a:avLst/>
            <a:gdLst>
              <a:gd name="T0" fmla="*/ 64 w 70"/>
              <a:gd name="T1" fmla="*/ 114 h 209"/>
              <a:gd name="T2" fmla="*/ 24 w 70"/>
              <a:gd name="T3" fmla="*/ 125 h 209"/>
              <a:gd name="T4" fmla="*/ 19 w 70"/>
              <a:gd name="T5" fmla="*/ 109 h 209"/>
              <a:gd name="T6" fmla="*/ 22 w 70"/>
              <a:gd name="T7" fmla="*/ 81 h 209"/>
              <a:gd name="T8" fmla="*/ 62 w 70"/>
              <a:gd name="T9" fmla="*/ 58 h 209"/>
              <a:gd name="T10" fmla="*/ 57 w 70"/>
              <a:gd name="T11" fmla="*/ 50 h 209"/>
              <a:gd name="T12" fmla="*/ 21 w 70"/>
              <a:gd name="T13" fmla="*/ 62 h 209"/>
              <a:gd name="T14" fmla="*/ 20 w 70"/>
              <a:gd name="T15" fmla="*/ 59 h 209"/>
              <a:gd name="T16" fmla="*/ 48 w 70"/>
              <a:gd name="T17" fmla="*/ 8 h 209"/>
              <a:gd name="T18" fmla="*/ 45 w 70"/>
              <a:gd name="T19" fmla="*/ 2 h 209"/>
              <a:gd name="T20" fmla="*/ 14 w 70"/>
              <a:gd name="T21" fmla="*/ 71 h 209"/>
              <a:gd name="T22" fmla="*/ 14 w 70"/>
              <a:gd name="T23" fmla="*/ 72 h 209"/>
              <a:gd name="T24" fmla="*/ 7 w 70"/>
              <a:gd name="T25" fmla="*/ 115 h 209"/>
              <a:gd name="T26" fmla="*/ 16 w 70"/>
              <a:gd name="T27" fmla="*/ 135 h 209"/>
              <a:gd name="T28" fmla="*/ 32 w 70"/>
              <a:gd name="T29" fmla="*/ 208 h 209"/>
              <a:gd name="T30" fmla="*/ 36 w 70"/>
              <a:gd name="T31" fmla="*/ 197 h 209"/>
              <a:gd name="T32" fmla="*/ 22 w 70"/>
              <a:gd name="T33" fmla="*/ 154 h 209"/>
              <a:gd name="T34" fmla="*/ 27 w 70"/>
              <a:gd name="T35" fmla="*/ 143 h 209"/>
              <a:gd name="T36" fmla="*/ 30 w 70"/>
              <a:gd name="T37" fmla="*/ 145 h 209"/>
              <a:gd name="T38" fmla="*/ 68 w 70"/>
              <a:gd name="T39" fmla="*/ 123 h 209"/>
              <a:gd name="T40" fmla="*/ 64 w 70"/>
              <a:gd name="T41" fmla="*/ 114 h 209"/>
              <a:gd name="T42" fmla="*/ 47 w 70"/>
              <a:gd name="T43" fmla="*/ 62 h 209"/>
              <a:gd name="T44" fmla="*/ 28 w 70"/>
              <a:gd name="T45" fmla="*/ 71 h 209"/>
              <a:gd name="T46" fmla="*/ 47 w 70"/>
              <a:gd name="T47" fmla="*/ 62 h 209"/>
              <a:gd name="T48" fmla="*/ 34 w 70"/>
              <a:gd name="T49" fmla="*/ 132 h 209"/>
              <a:gd name="T50" fmla="*/ 52 w 70"/>
              <a:gd name="T51" fmla="*/ 123 h 209"/>
              <a:gd name="T52" fmla="*/ 34 w 70"/>
              <a:gd name="T53" fmla="*/ 132 h 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70" h="209">
                <a:moveTo>
                  <a:pt x="64" y="114"/>
                </a:moveTo>
                <a:cubicBezTo>
                  <a:pt x="49" y="108"/>
                  <a:pt x="35" y="113"/>
                  <a:pt x="24" y="125"/>
                </a:cubicBezTo>
                <a:cubicBezTo>
                  <a:pt x="21" y="120"/>
                  <a:pt x="20" y="114"/>
                  <a:pt x="19" y="109"/>
                </a:cubicBezTo>
                <a:cubicBezTo>
                  <a:pt x="17" y="99"/>
                  <a:pt x="18" y="89"/>
                  <a:pt x="22" y="81"/>
                </a:cubicBezTo>
                <a:cubicBezTo>
                  <a:pt x="36" y="89"/>
                  <a:pt x="55" y="71"/>
                  <a:pt x="62" y="58"/>
                </a:cubicBezTo>
                <a:cubicBezTo>
                  <a:pt x="64" y="55"/>
                  <a:pt x="61" y="51"/>
                  <a:pt x="57" y="50"/>
                </a:cubicBezTo>
                <a:cubicBezTo>
                  <a:pt x="42" y="49"/>
                  <a:pt x="30" y="54"/>
                  <a:pt x="21" y="62"/>
                </a:cubicBezTo>
                <a:cubicBezTo>
                  <a:pt x="21" y="61"/>
                  <a:pt x="21" y="60"/>
                  <a:pt x="20" y="59"/>
                </a:cubicBezTo>
                <a:cubicBezTo>
                  <a:pt x="14" y="38"/>
                  <a:pt x="33" y="19"/>
                  <a:pt x="48" y="8"/>
                </a:cubicBezTo>
                <a:cubicBezTo>
                  <a:pt x="52" y="5"/>
                  <a:pt x="49" y="0"/>
                  <a:pt x="45" y="2"/>
                </a:cubicBezTo>
                <a:cubicBezTo>
                  <a:pt x="22" y="16"/>
                  <a:pt x="1" y="44"/>
                  <a:pt x="14" y="71"/>
                </a:cubicBezTo>
                <a:cubicBezTo>
                  <a:pt x="14" y="72"/>
                  <a:pt x="14" y="72"/>
                  <a:pt x="14" y="72"/>
                </a:cubicBezTo>
                <a:cubicBezTo>
                  <a:pt x="7" y="84"/>
                  <a:pt x="4" y="99"/>
                  <a:pt x="7" y="115"/>
                </a:cubicBezTo>
                <a:cubicBezTo>
                  <a:pt x="9" y="122"/>
                  <a:pt x="12" y="129"/>
                  <a:pt x="16" y="135"/>
                </a:cubicBezTo>
                <a:cubicBezTo>
                  <a:pt x="0" y="162"/>
                  <a:pt x="0" y="202"/>
                  <a:pt x="32" y="208"/>
                </a:cubicBezTo>
                <a:cubicBezTo>
                  <a:pt x="38" y="209"/>
                  <a:pt x="42" y="201"/>
                  <a:pt x="36" y="197"/>
                </a:cubicBezTo>
                <a:cubicBezTo>
                  <a:pt x="19" y="188"/>
                  <a:pt x="17" y="172"/>
                  <a:pt x="22" y="154"/>
                </a:cubicBezTo>
                <a:cubicBezTo>
                  <a:pt x="23" y="151"/>
                  <a:pt x="25" y="147"/>
                  <a:pt x="27" y="143"/>
                </a:cubicBezTo>
                <a:cubicBezTo>
                  <a:pt x="28" y="144"/>
                  <a:pt x="29" y="144"/>
                  <a:pt x="30" y="145"/>
                </a:cubicBezTo>
                <a:cubicBezTo>
                  <a:pt x="46" y="149"/>
                  <a:pt x="60" y="134"/>
                  <a:pt x="68" y="123"/>
                </a:cubicBezTo>
                <a:cubicBezTo>
                  <a:pt x="70" y="119"/>
                  <a:pt x="67" y="115"/>
                  <a:pt x="64" y="114"/>
                </a:cubicBezTo>
                <a:close/>
                <a:moveTo>
                  <a:pt x="47" y="62"/>
                </a:moveTo>
                <a:cubicBezTo>
                  <a:pt x="41" y="68"/>
                  <a:pt x="34" y="73"/>
                  <a:pt x="28" y="71"/>
                </a:cubicBezTo>
                <a:cubicBezTo>
                  <a:pt x="33" y="66"/>
                  <a:pt x="39" y="63"/>
                  <a:pt x="47" y="62"/>
                </a:cubicBezTo>
                <a:close/>
                <a:moveTo>
                  <a:pt x="34" y="132"/>
                </a:moveTo>
                <a:cubicBezTo>
                  <a:pt x="39" y="127"/>
                  <a:pt x="45" y="123"/>
                  <a:pt x="52" y="123"/>
                </a:cubicBezTo>
                <a:cubicBezTo>
                  <a:pt x="47" y="129"/>
                  <a:pt x="41" y="133"/>
                  <a:pt x="34" y="132"/>
                </a:cubicBezTo>
                <a:close/>
              </a:path>
            </a:pathLst>
          </a:custGeom>
          <a:solidFill>
            <a:srgbClr val="4442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68" tIns="34286" rIns="68568" bIns="34286" numCol="1" anchor="t" anchorCtr="0" compatLnSpc="1">
            <a:prstTxWarp prst="textNoShape">
              <a:avLst/>
            </a:prstTxWarp>
          </a:bodyPr>
          <a:lstStyle/>
          <a:p>
            <a:pPr defTabSz="914190">
              <a:defRPr/>
            </a:pPr>
            <a:endParaRPr lang="zh-CN" altLang="en-US">
              <a:solidFill>
                <a:prstClr val="black"/>
              </a:solidFill>
            </a:endParaRPr>
          </a:p>
        </p:txBody>
      </p:sp>
      <p:pic>
        <p:nvPicPr>
          <p:cNvPr id="54" name="Joy Gruttmann-Schnappi">
            <a:hlinkClick r:id="" action="ppaction://media"/>
            <a:extLst>
              <a:ext uri="{FF2B5EF4-FFF2-40B4-BE49-F238E27FC236}">
                <a16:creationId xmlns:a16="http://schemas.microsoft.com/office/drawing/2014/main" id="{C6F573CB-2C81-4179-9EE4-EB990E32AB76}"/>
              </a:ext>
            </a:extLst>
          </p:cNvPr>
          <p:cNvPicPr>
            <a:picLocks noChangeAspect="1"/>
          </p:cNvPicPr>
          <p:nvPr>
            <a:audioFile r:link="rId2"/>
            <p:extLst>
              <p:ext uri="{DAA4B4D4-6D71-4841-9C94-3DE7FCFB9230}">
                <p14:media xmlns:p14="http://schemas.microsoft.com/office/powerpoint/2010/main" r:embed="rId1"/>
              </p:ext>
            </p:extLst>
          </p:nvPr>
        </p:nvPicPr>
        <p:blipFill>
          <a:blip r:embed="rId11"/>
          <a:stretch>
            <a:fillRect/>
          </a:stretch>
        </p:blipFill>
        <p:spPr>
          <a:xfrm>
            <a:off x="-823435" y="1119664"/>
            <a:ext cx="365522" cy="365522"/>
          </a:xfrm>
          <a:prstGeom prst="rect">
            <a:avLst/>
          </a:prstGeom>
        </p:spPr>
      </p:pic>
    </p:spTree>
    <p:extLst>
      <p:ext uri="{BB962C8B-B14F-4D97-AF65-F5344CB8AC3E}">
        <p14:creationId xmlns:p14="http://schemas.microsoft.com/office/powerpoint/2010/main" val="3830054872"/>
      </p:ext>
    </p:extLst>
  </p:cSld>
  <p:clrMapOvr>
    <a:masterClrMapping/>
  </p:clrMapOvr>
  <mc:AlternateContent xmlns:mc="http://schemas.openxmlformats.org/markup-compatibility/2006" xmlns:p14="http://schemas.microsoft.com/office/powerpoint/2010/main">
    <mc:Choice Requires="p14">
      <p:transition spd="slow" p14:dur="2500">
        <p:fad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4"/>
                                        </p:tgtEl>
                                      </p:cBhvr>
                                    </p:cmd>
                                  </p:childTnLst>
                                </p:cTn>
                              </p:par>
                            </p:childTnLst>
                          </p:cTn>
                        </p:par>
                      </p:childTnLst>
                    </p:cTn>
                  </p:par>
                  <p:par>
                    <p:cTn id="7" fill="hold">
                      <p:stCondLst>
                        <p:cond delay="indefinite"/>
                      </p:stCondLst>
                      <p:childTnLst>
                        <p:par>
                          <p:cTn id="8" fill="hold">
                            <p:stCondLst>
                              <p:cond delay="0"/>
                            </p:stCondLst>
                            <p:childTnLst>
                              <p:par>
                                <p:cTn id="9" presetID="14" presetClass="entr" presetSubtype="1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randombar(horizontal)">
                                      <p:cBhvr>
                                        <p:cTn id="11" dur="500"/>
                                        <p:tgtEl>
                                          <p:spTgt spid="5"/>
                                        </p:tgtEl>
                                      </p:cBhvr>
                                    </p:animEffect>
                                  </p:childTnLst>
                                </p:cTn>
                              </p:par>
                              <p:par>
                                <p:cTn id="12" presetID="14" presetClass="entr" presetSubtype="10" fill="hold" nodeType="with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randombar(horizontal)">
                                      <p:cBhvr>
                                        <p:cTn id="14" dur="500"/>
                                        <p:tgtEl>
                                          <p:spTgt spid="6"/>
                                        </p:tgtEl>
                                      </p:cBhvr>
                                    </p:animEffect>
                                  </p:childTnLst>
                                </p:cTn>
                              </p:par>
                              <p:par>
                                <p:cTn id="15" presetID="14" presetClass="entr" presetSubtype="10" fill="hold" nodeType="with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randombar(horizontal)">
                                      <p:cBhvr>
                                        <p:cTn id="17" dur="500"/>
                                        <p:tgtEl>
                                          <p:spTgt spid="7"/>
                                        </p:tgtEl>
                                      </p:cBhvr>
                                    </p:animEffect>
                                  </p:childTnLst>
                                </p:cTn>
                              </p:par>
                              <p:par>
                                <p:cTn id="18" presetID="14" presetClass="entr" presetSubtype="10" fill="hold" nodeType="withEffect">
                                  <p:stCondLst>
                                    <p:cond delay="0"/>
                                  </p:stCondLst>
                                  <p:childTnLst>
                                    <p:set>
                                      <p:cBhvr>
                                        <p:cTn id="19" dur="1" fill="hold">
                                          <p:stCondLst>
                                            <p:cond delay="0"/>
                                          </p:stCondLst>
                                        </p:cTn>
                                        <p:tgtEl>
                                          <p:spTgt spid="8"/>
                                        </p:tgtEl>
                                        <p:attrNameLst>
                                          <p:attrName>style.visibility</p:attrName>
                                        </p:attrNameLst>
                                      </p:cBhvr>
                                      <p:to>
                                        <p:strVal val="visible"/>
                                      </p:to>
                                    </p:set>
                                    <p:animEffect transition="in" filter="randombar(horizontal)">
                                      <p:cBhvr>
                                        <p:cTn id="20" dur="500"/>
                                        <p:tgtEl>
                                          <p:spTgt spid="8"/>
                                        </p:tgtEl>
                                      </p:cBhvr>
                                    </p:animEffect>
                                  </p:childTnLst>
                                </p:cTn>
                              </p:par>
                              <p:par>
                                <p:cTn id="21" presetID="14" presetClass="entr" presetSubtype="10" fill="hold" nodeType="withEffect">
                                  <p:stCondLst>
                                    <p:cond delay="0"/>
                                  </p:stCondLst>
                                  <p:childTnLst>
                                    <p:set>
                                      <p:cBhvr>
                                        <p:cTn id="22" dur="1" fill="hold">
                                          <p:stCondLst>
                                            <p:cond delay="0"/>
                                          </p:stCondLst>
                                        </p:cTn>
                                        <p:tgtEl>
                                          <p:spTgt spid="9"/>
                                        </p:tgtEl>
                                        <p:attrNameLst>
                                          <p:attrName>style.visibility</p:attrName>
                                        </p:attrNameLst>
                                      </p:cBhvr>
                                      <p:to>
                                        <p:strVal val="visible"/>
                                      </p:to>
                                    </p:set>
                                    <p:animEffect transition="in" filter="randombar(horizontal)">
                                      <p:cBhvr>
                                        <p:cTn id="23" dur="500"/>
                                        <p:tgtEl>
                                          <p:spTgt spid="9"/>
                                        </p:tgtEl>
                                      </p:cBhvr>
                                    </p:animEffect>
                                  </p:childTnLst>
                                </p:cTn>
                              </p:par>
                              <p:par>
                                <p:cTn id="24" presetID="14" presetClass="entr" presetSubtype="10" fill="hold" nodeType="withEffect">
                                  <p:stCondLst>
                                    <p:cond delay="0"/>
                                  </p:stCondLst>
                                  <p:childTnLst>
                                    <p:set>
                                      <p:cBhvr>
                                        <p:cTn id="25" dur="1" fill="hold">
                                          <p:stCondLst>
                                            <p:cond delay="0"/>
                                          </p:stCondLst>
                                        </p:cTn>
                                        <p:tgtEl>
                                          <p:spTgt spid="10"/>
                                        </p:tgtEl>
                                        <p:attrNameLst>
                                          <p:attrName>style.visibility</p:attrName>
                                        </p:attrNameLst>
                                      </p:cBhvr>
                                      <p:to>
                                        <p:strVal val="visible"/>
                                      </p:to>
                                    </p:set>
                                    <p:animEffect transition="in" filter="randombar(horizontal)">
                                      <p:cBhvr>
                                        <p:cTn id="26" dur="500"/>
                                        <p:tgtEl>
                                          <p:spTgt spid="10"/>
                                        </p:tgtEl>
                                      </p:cBhvr>
                                    </p:animEffect>
                                  </p:childTnLst>
                                </p:cTn>
                              </p:par>
                              <p:par>
                                <p:cTn id="27" presetID="14" presetClass="entr" presetSubtype="10" fill="hold" nodeType="withEffect">
                                  <p:stCondLst>
                                    <p:cond delay="0"/>
                                  </p:stCondLst>
                                  <p:childTnLst>
                                    <p:set>
                                      <p:cBhvr>
                                        <p:cTn id="28" dur="1" fill="hold">
                                          <p:stCondLst>
                                            <p:cond delay="0"/>
                                          </p:stCondLst>
                                        </p:cTn>
                                        <p:tgtEl>
                                          <p:spTgt spid="19"/>
                                        </p:tgtEl>
                                        <p:attrNameLst>
                                          <p:attrName>style.visibility</p:attrName>
                                        </p:attrNameLst>
                                      </p:cBhvr>
                                      <p:to>
                                        <p:strVal val="visible"/>
                                      </p:to>
                                    </p:set>
                                    <p:animEffect transition="in" filter="randombar(horizontal)">
                                      <p:cBhvr>
                                        <p:cTn id="29" dur="500"/>
                                        <p:tgtEl>
                                          <p:spTgt spid="19"/>
                                        </p:tgtEl>
                                      </p:cBhvr>
                                    </p:animEffect>
                                  </p:childTnLst>
                                </p:cTn>
                              </p:par>
                              <p:par>
                                <p:cTn id="30" presetID="14" presetClass="entr" presetSubtype="10" fill="hold" nodeType="withEffect">
                                  <p:stCondLst>
                                    <p:cond delay="0"/>
                                  </p:stCondLst>
                                  <p:childTnLst>
                                    <p:set>
                                      <p:cBhvr>
                                        <p:cTn id="31" dur="1" fill="hold">
                                          <p:stCondLst>
                                            <p:cond delay="0"/>
                                          </p:stCondLst>
                                        </p:cTn>
                                        <p:tgtEl>
                                          <p:spTgt spid="20"/>
                                        </p:tgtEl>
                                        <p:attrNameLst>
                                          <p:attrName>style.visibility</p:attrName>
                                        </p:attrNameLst>
                                      </p:cBhvr>
                                      <p:to>
                                        <p:strVal val="visible"/>
                                      </p:to>
                                    </p:set>
                                    <p:animEffect transition="in" filter="randombar(horizontal)">
                                      <p:cBhvr>
                                        <p:cTn id="32" dur="500"/>
                                        <p:tgtEl>
                                          <p:spTgt spid="20"/>
                                        </p:tgtEl>
                                      </p:cBhvr>
                                    </p:animEffect>
                                  </p:childTnLst>
                                </p:cTn>
                              </p:par>
                              <p:par>
                                <p:cTn id="33" presetID="14" presetClass="entr" presetSubtype="10" fill="hold" nodeType="withEffect">
                                  <p:stCondLst>
                                    <p:cond delay="0"/>
                                  </p:stCondLst>
                                  <p:childTnLst>
                                    <p:set>
                                      <p:cBhvr>
                                        <p:cTn id="34" dur="1" fill="hold">
                                          <p:stCondLst>
                                            <p:cond delay="0"/>
                                          </p:stCondLst>
                                        </p:cTn>
                                        <p:tgtEl>
                                          <p:spTgt spid="50"/>
                                        </p:tgtEl>
                                        <p:attrNameLst>
                                          <p:attrName>style.visibility</p:attrName>
                                        </p:attrNameLst>
                                      </p:cBhvr>
                                      <p:to>
                                        <p:strVal val="visible"/>
                                      </p:to>
                                    </p:set>
                                    <p:animEffect transition="in" filter="randombar(horizontal)">
                                      <p:cBhvr>
                                        <p:cTn id="35" dur="500"/>
                                        <p:tgtEl>
                                          <p:spTgt spid="50"/>
                                        </p:tgtEl>
                                      </p:cBhvr>
                                    </p:animEffect>
                                  </p:childTnLst>
                                </p:cTn>
                              </p:par>
                              <p:par>
                                <p:cTn id="36" presetID="14" presetClass="entr" presetSubtype="10" fill="hold" nodeType="withEffect">
                                  <p:stCondLst>
                                    <p:cond delay="0"/>
                                  </p:stCondLst>
                                  <p:childTnLst>
                                    <p:set>
                                      <p:cBhvr>
                                        <p:cTn id="37" dur="1" fill="hold">
                                          <p:stCondLst>
                                            <p:cond delay="0"/>
                                          </p:stCondLst>
                                        </p:cTn>
                                        <p:tgtEl>
                                          <p:spTgt spid="33"/>
                                        </p:tgtEl>
                                        <p:attrNameLst>
                                          <p:attrName>style.visibility</p:attrName>
                                        </p:attrNameLst>
                                      </p:cBhvr>
                                      <p:to>
                                        <p:strVal val="visible"/>
                                      </p:to>
                                    </p:set>
                                    <p:animEffect transition="in" filter="randombar(horizontal)">
                                      <p:cBhvr>
                                        <p:cTn id="38" dur="500"/>
                                        <p:tgtEl>
                                          <p:spTgt spid="33"/>
                                        </p:tgtEl>
                                      </p:cBhvr>
                                    </p:animEffect>
                                  </p:childTnLst>
                                </p:cTn>
                              </p:par>
                              <p:par>
                                <p:cTn id="39" presetID="14" presetClass="entr" presetSubtype="10" fill="hold" nodeType="withEffect">
                                  <p:stCondLst>
                                    <p:cond delay="0"/>
                                  </p:stCondLst>
                                  <p:childTnLst>
                                    <p:set>
                                      <p:cBhvr>
                                        <p:cTn id="40" dur="1" fill="hold">
                                          <p:stCondLst>
                                            <p:cond delay="0"/>
                                          </p:stCondLst>
                                        </p:cTn>
                                        <p:tgtEl>
                                          <p:spTgt spid="34"/>
                                        </p:tgtEl>
                                        <p:attrNameLst>
                                          <p:attrName>style.visibility</p:attrName>
                                        </p:attrNameLst>
                                      </p:cBhvr>
                                      <p:to>
                                        <p:strVal val="visible"/>
                                      </p:to>
                                    </p:set>
                                    <p:animEffect transition="in" filter="randombar(horizontal)">
                                      <p:cBhvr>
                                        <p:cTn id="41" dur="500"/>
                                        <p:tgtEl>
                                          <p:spTgt spid="34"/>
                                        </p:tgtEl>
                                      </p:cBhvr>
                                    </p:animEffect>
                                  </p:childTnLst>
                                </p:cTn>
                              </p:par>
                              <p:par>
                                <p:cTn id="42" presetID="14" presetClass="entr" presetSubtype="10" fill="hold" nodeType="withEffect">
                                  <p:stCondLst>
                                    <p:cond delay="0"/>
                                  </p:stCondLst>
                                  <p:childTnLst>
                                    <p:set>
                                      <p:cBhvr>
                                        <p:cTn id="43" dur="1" fill="hold">
                                          <p:stCondLst>
                                            <p:cond delay="0"/>
                                          </p:stCondLst>
                                        </p:cTn>
                                        <p:tgtEl>
                                          <p:spTgt spid="35"/>
                                        </p:tgtEl>
                                        <p:attrNameLst>
                                          <p:attrName>style.visibility</p:attrName>
                                        </p:attrNameLst>
                                      </p:cBhvr>
                                      <p:to>
                                        <p:strVal val="visible"/>
                                      </p:to>
                                    </p:set>
                                    <p:animEffect transition="in" filter="randombar(horizontal)">
                                      <p:cBhvr>
                                        <p:cTn id="44" dur="500"/>
                                        <p:tgtEl>
                                          <p:spTgt spid="35"/>
                                        </p:tgtEl>
                                      </p:cBhvr>
                                    </p:animEffect>
                                  </p:childTnLst>
                                </p:cTn>
                              </p:par>
                              <p:par>
                                <p:cTn id="45" presetID="14" presetClass="entr" presetSubtype="10" fill="hold" nodeType="withEffect">
                                  <p:stCondLst>
                                    <p:cond delay="0"/>
                                  </p:stCondLst>
                                  <p:childTnLst>
                                    <p:set>
                                      <p:cBhvr>
                                        <p:cTn id="46" dur="1" fill="hold">
                                          <p:stCondLst>
                                            <p:cond delay="0"/>
                                          </p:stCondLst>
                                        </p:cTn>
                                        <p:tgtEl>
                                          <p:spTgt spid="42"/>
                                        </p:tgtEl>
                                        <p:attrNameLst>
                                          <p:attrName>style.visibility</p:attrName>
                                        </p:attrNameLst>
                                      </p:cBhvr>
                                      <p:to>
                                        <p:strVal val="visible"/>
                                      </p:to>
                                    </p:set>
                                    <p:animEffect transition="in" filter="randombar(horizontal)">
                                      <p:cBhvr>
                                        <p:cTn id="47" dur="500"/>
                                        <p:tgtEl>
                                          <p:spTgt spid="42"/>
                                        </p:tgtEl>
                                      </p:cBhvr>
                                    </p:animEffect>
                                  </p:childTnLst>
                                </p:cTn>
                              </p:par>
                              <p:par>
                                <p:cTn id="48" presetID="14" presetClass="entr" presetSubtype="10" fill="hold" nodeType="withEffect">
                                  <p:stCondLst>
                                    <p:cond delay="0"/>
                                  </p:stCondLst>
                                  <p:childTnLst>
                                    <p:set>
                                      <p:cBhvr>
                                        <p:cTn id="49" dur="1" fill="hold">
                                          <p:stCondLst>
                                            <p:cond delay="0"/>
                                          </p:stCondLst>
                                        </p:cTn>
                                        <p:tgtEl>
                                          <p:spTgt spid="51"/>
                                        </p:tgtEl>
                                        <p:attrNameLst>
                                          <p:attrName>style.visibility</p:attrName>
                                        </p:attrNameLst>
                                      </p:cBhvr>
                                      <p:to>
                                        <p:strVal val="visible"/>
                                      </p:to>
                                    </p:set>
                                    <p:animEffect transition="in" filter="randombar(horizontal)">
                                      <p:cBhvr>
                                        <p:cTn id="50" dur="500"/>
                                        <p:tgtEl>
                                          <p:spTgt spid="51"/>
                                        </p:tgtEl>
                                      </p:cBhvr>
                                    </p:animEffect>
                                  </p:childTnLst>
                                </p:cTn>
                              </p:par>
                              <p:par>
                                <p:cTn id="51" presetID="14" presetClass="entr" presetSubtype="10" fill="hold" grpId="0" nodeType="withEffect">
                                  <p:stCondLst>
                                    <p:cond delay="0"/>
                                  </p:stCondLst>
                                  <p:childTnLst>
                                    <p:set>
                                      <p:cBhvr>
                                        <p:cTn id="52" dur="1" fill="hold">
                                          <p:stCondLst>
                                            <p:cond delay="0"/>
                                          </p:stCondLst>
                                        </p:cTn>
                                        <p:tgtEl>
                                          <p:spTgt spid="52"/>
                                        </p:tgtEl>
                                        <p:attrNameLst>
                                          <p:attrName>style.visibility</p:attrName>
                                        </p:attrNameLst>
                                      </p:cBhvr>
                                      <p:to>
                                        <p:strVal val="visible"/>
                                      </p:to>
                                    </p:set>
                                    <p:animEffect transition="in" filter="randombar(horizontal)">
                                      <p:cBhvr>
                                        <p:cTn id="53" dur="500"/>
                                        <p:tgtEl>
                                          <p:spTgt spid="52"/>
                                        </p:tgtEl>
                                      </p:cBhvr>
                                    </p:animEffect>
                                  </p:childTnLst>
                                </p:cTn>
                              </p:par>
                              <p:par>
                                <p:cTn id="54" presetID="14" presetClass="entr" presetSubtype="10" fill="hold" grpId="0" nodeType="withEffect">
                                  <p:stCondLst>
                                    <p:cond delay="0"/>
                                  </p:stCondLst>
                                  <p:childTnLst>
                                    <p:set>
                                      <p:cBhvr>
                                        <p:cTn id="55" dur="1" fill="hold">
                                          <p:stCondLst>
                                            <p:cond delay="0"/>
                                          </p:stCondLst>
                                        </p:cTn>
                                        <p:tgtEl>
                                          <p:spTgt spid="53"/>
                                        </p:tgtEl>
                                        <p:attrNameLst>
                                          <p:attrName>style.visibility</p:attrName>
                                        </p:attrNameLst>
                                      </p:cBhvr>
                                      <p:to>
                                        <p:strVal val="visible"/>
                                      </p:to>
                                    </p:set>
                                    <p:animEffect transition="in" filter="randombar(horizontal)">
                                      <p:cBhvr>
                                        <p:cTn id="56" dur="500"/>
                                        <p:tgtEl>
                                          <p:spTgt spid="53"/>
                                        </p:tgtEl>
                                      </p:cBhvr>
                                    </p:animEffect>
                                  </p:childTnLst>
                                </p:cTn>
                              </p:par>
                            </p:childTnLst>
                          </p:cTn>
                        </p:par>
                      </p:childTnLst>
                    </p:cTn>
                  </p:par>
                  <p:par>
                    <p:cTn id="57" fill="hold">
                      <p:stCondLst>
                        <p:cond delay="indefinite"/>
                      </p:stCondLst>
                      <p:childTnLst>
                        <p:par>
                          <p:cTn id="58" fill="hold">
                            <p:stCondLst>
                              <p:cond delay="0"/>
                            </p:stCondLst>
                            <p:childTnLst>
                              <p:par>
                                <p:cTn id="59" presetID="21" presetClass="entr" presetSubtype="1" fill="hold" nodeType="clickEffect">
                                  <p:stCondLst>
                                    <p:cond delay="0"/>
                                  </p:stCondLst>
                                  <p:childTnLst>
                                    <p:set>
                                      <p:cBhvr>
                                        <p:cTn id="60" dur="1" fill="hold">
                                          <p:stCondLst>
                                            <p:cond delay="0"/>
                                          </p:stCondLst>
                                        </p:cTn>
                                        <p:tgtEl>
                                          <p:spTgt spid="26"/>
                                        </p:tgtEl>
                                        <p:attrNameLst>
                                          <p:attrName>style.visibility</p:attrName>
                                        </p:attrNameLst>
                                      </p:cBhvr>
                                      <p:to>
                                        <p:strVal val="visible"/>
                                      </p:to>
                                    </p:set>
                                    <p:animEffect transition="in" filter="wheel(1)">
                                      <p:cBhvr>
                                        <p:cTn id="61" dur="2000"/>
                                        <p:tgtEl>
                                          <p:spTgt spid="26"/>
                                        </p:tgtEl>
                                      </p:cBhvr>
                                    </p:animEffect>
                                  </p:childTnLst>
                                </p:cTn>
                              </p:par>
                              <p:par>
                                <p:cTn id="62" presetID="21" presetClass="entr" presetSubtype="1" fill="hold" nodeType="withEffect">
                                  <p:stCondLst>
                                    <p:cond delay="0"/>
                                  </p:stCondLst>
                                  <p:childTnLst>
                                    <p:set>
                                      <p:cBhvr>
                                        <p:cTn id="63" dur="1" fill="hold">
                                          <p:stCondLst>
                                            <p:cond delay="0"/>
                                          </p:stCondLst>
                                        </p:cTn>
                                        <p:tgtEl>
                                          <p:spTgt spid="11"/>
                                        </p:tgtEl>
                                        <p:attrNameLst>
                                          <p:attrName>style.visibility</p:attrName>
                                        </p:attrNameLst>
                                      </p:cBhvr>
                                      <p:to>
                                        <p:strVal val="visible"/>
                                      </p:to>
                                    </p:set>
                                    <p:animEffect transition="in" filter="wheel(1)">
                                      <p:cBhvr>
                                        <p:cTn id="64" dur="2000"/>
                                        <p:tgtEl>
                                          <p:spTgt spid="11"/>
                                        </p:tgtEl>
                                      </p:cBhvr>
                                    </p:animEffect>
                                  </p:childTnLst>
                                </p:cTn>
                              </p:par>
                            </p:childTnLst>
                          </p:cTn>
                        </p:par>
                      </p:childTnLst>
                    </p:cTn>
                  </p:par>
                  <p:par>
                    <p:cTn id="65" fill="hold">
                      <p:stCondLst>
                        <p:cond delay="indefinite"/>
                      </p:stCondLst>
                      <p:childTnLst>
                        <p:par>
                          <p:cTn id="66" fill="hold">
                            <p:stCondLst>
                              <p:cond delay="0"/>
                            </p:stCondLst>
                            <p:childTnLst>
                              <p:par>
                                <p:cTn id="67" presetID="22" presetClass="entr" presetSubtype="4" fill="hold" nodeType="clickEffect">
                                  <p:stCondLst>
                                    <p:cond delay="0"/>
                                  </p:stCondLst>
                                  <p:childTnLst>
                                    <p:set>
                                      <p:cBhvr>
                                        <p:cTn id="68" dur="1" fill="hold">
                                          <p:stCondLst>
                                            <p:cond delay="0"/>
                                          </p:stCondLst>
                                        </p:cTn>
                                        <p:tgtEl>
                                          <p:spTgt spid="21"/>
                                        </p:tgtEl>
                                        <p:attrNameLst>
                                          <p:attrName>style.visibility</p:attrName>
                                        </p:attrNameLst>
                                      </p:cBhvr>
                                      <p:to>
                                        <p:strVal val="visible"/>
                                      </p:to>
                                    </p:set>
                                    <p:animEffect transition="in" filter="wipe(down)">
                                      <p:cBhvr>
                                        <p:cTn id="69"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showWhenStopped="0">
                <p:cTn id="70" repeatCount="indefinite" fill="remove" display="0">
                  <p:stCondLst>
                    <p:cond delay="indefinite"/>
                  </p:stCondLst>
                  <p:endCondLst>
                    <p:cond evt="onStopAudio" delay="0">
                      <p:tgtEl>
                        <p:sldTgt/>
                      </p:tgtEl>
                    </p:cond>
                  </p:endCondLst>
                </p:cTn>
                <p:tgtEl>
                  <p:spTgt spid="54"/>
                </p:tgtEl>
              </p:cMediaNode>
            </p:audio>
          </p:childTnLst>
        </p:cTn>
      </p:par>
    </p:tnLst>
    <p:bldLst>
      <p:bldP spid="52" grpId="0" animBg="1"/>
      <p:bldP spid="53" grpId="0" animBg="1"/>
    </p:bldLst>
  </p:timing>
</p:sld>
</file>

<file path=ppt/slides/slide10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 name="图片 4">
            <a:extLst>
              <a:ext uri="{FF2B5EF4-FFF2-40B4-BE49-F238E27FC236}">
                <a16:creationId xmlns:a16="http://schemas.microsoft.com/office/drawing/2014/main" id="{D73D06AF-B716-4B07-A040-DFA973366C41}"/>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t="69542" r="77401"/>
          <a:stretch/>
        </p:blipFill>
        <p:spPr>
          <a:xfrm>
            <a:off x="5929772" y="2571750"/>
            <a:ext cx="3816629" cy="2571750"/>
          </a:xfrm>
          <a:prstGeom prst="rect">
            <a:avLst/>
          </a:prstGeom>
        </p:spPr>
      </p:pic>
      <p:pic>
        <p:nvPicPr>
          <p:cNvPr id="6" name="图片 5">
            <a:extLst>
              <a:ext uri="{FF2B5EF4-FFF2-40B4-BE49-F238E27FC236}">
                <a16:creationId xmlns:a16="http://schemas.microsoft.com/office/drawing/2014/main" id="{8D856B30-D53E-47D5-94BA-1CECDC0E4B05}"/>
              </a:ext>
            </a:extLst>
          </p:cNvPr>
          <p:cNvPicPr>
            <a:picLocks noChangeAspect="1"/>
          </p:cNvPicPr>
          <p:nvPr/>
        </p:nvPicPr>
        <p:blipFill>
          <a:blip r:embed="rId6">
            <a:clrChange>
              <a:clrFrom>
                <a:srgbClr val="FFFFFF"/>
              </a:clrFrom>
              <a:clrTo>
                <a:srgbClr val="FFFFFF">
                  <a:alpha val="0"/>
                </a:srgbClr>
              </a:clrTo>
            </a:clrChange>
          </a:blip>
          <a:stretch>
            <a:fillRect/>
          </a:stretch>
        </p:blipFill>
        <p:spPr>
          <a:xfrm>
            <a:off x="2415341" y="4722448"/>
            <a:ext cx="1094874" cy="421052"/>
          </a:xfrm>
          <a:prstGeom prst="rect">
            <a:avLst/>
          </a:prstGeom>
        </p:spPr>
      </p:pic>
      <p:pic>
        <p:nvPicPr>
          <p:cNvPr id="7" name="图片 6">
            <a:extLst>
              <a:ext uri="{FF2B5EF4-FFF2-40B4-BE49-F238E27FC236}">
                <a16:creationId xmlns:a16="http://schemas.microsoft.com/office/drawing/2014/main" id="{48DFE54F-A977-4A9B-8DE0-2925E0E4563D}"/>
              </a:ext>
            </a:extLst>
          </p:cNvPr>
          <p:cNvPicPr>
            <a:picLocks noChangeAspect="1"/>
          </p:cNvPicPr>
          <p:nvPr/>
        </p:nvPicPr>
        <p:blipFill>
          <a:blip r:embed="rId6">
            <a:clrChange>
              <a:clrFrom>
                <a:srgbClr val="FFFFFF"/>
              </a:clrFrom>
              <a:clrTo>
                <a:srgbClr val="FFFFFF">
                  <a:alpha val="0"/>
                </a:srgbClr>
              </a:clrTo>
            </a:clrChange>
          </a:blip>
          <a:stretch>
            <a:fillRect/>
          </a:stretch>
        </p:blipFill>
        <p:spPr>
          <a:xfrm>
            <a:off x="5760121" y="4877452"/>
            <a:ext cx="691814" cy="266048"/>
          </a:xfrm>
          <a:prstGeom prst="rect">
            <a:avLst/>
          </a:prstGeom>
        </p:spPr>
      </p:pic>
      <p:pic>
        <p:nvPicPr>
          <p:cNvPr id="8" name="图片 7">
            <a:extLst>
              <a:ext uri="{FF2B5EF4-FFF2-40B4-BE49-F238E27FC236}">
                <a16:creationId xmlns:a16="http://schemas.microsoft.com/office/drawing/2014/main" id="{8921A5E6-C896-498C-B858-8521BACA5DDD}"/>
              </a:ext>
            </a:extLst>
          </p:cNvPr>
          <p:cNvPicPr>
            <a:picLocks noChangeAspect="1"/>
          </p:cNvPicPr>
          <p:nvPr/>
        </p:nvPicPr>
        <p:blipFill>
          <a:blip r:embed="rId6">
            <a:clrChange>
              <a:clrFrom>
                <a:srgbClr val="FFFFFF"/>
              </a:clrFrom>
              <a:clrTo>
                <a:srgbClr val="FFFFFF">
                  <a:alpha val="0"/>
                </a:srgbClr>
              </a:clrTo>
            </a:clrChange>
          </a:blip>
          <a:stretch>
            <a:fillRect/>
          </a:stretch>
        </p:blipFill>
        <p:spPr>
          <a:xfrm>
            <a:off x="5124103" y="4877452"/>
            <a:ext cx="691814" cy="266048"/>
          </a:xfrm>
          <a:prstGeom prst="rect">
            <a:avLst/>
          </a:prstGeom>
        </p:spPr>
      </p:pic>
      <p:pic>
        <p:nvPicPr>
          <p:cNvPr id="9" name="图片 8">
            <a:extLst>
              <a:ext uri="{FF2B5EF4-FFF2-40B4-BE49-F238E27FC236}">
                <a16:creationId xmlns:a16="http://schemas.microsoft.com/office/drawing/2014/main" id="{E0D04FE2-2A42-4B37-AB52-B34C1F09F6AC}"/>
              </a:ext>
            </a:extLst>
          </p:cNvPr>
          <p:cNvPicPr>
            <a:picLocks noChangeAspect="1"/>
          </p:cNvPicPr>
          <p:nvPr/>
        </p:nvPicPr>
        <p:blipFill>
          <a:blip r:embed="rId6">
            <a:clrChange>
              <a:clrFrom>
                <a:srgbClr val="FFFFFF"/>
              </a:clrFrom>
              <a:clrTo>
                <a:srgbClr val="FFFFFF">
                  <a:alpha val="0"/>
                </a:srgbClr>
              </a:clrTo>
            </a:clrChange>
          </a:blip>
          <a:stretch>
            <a:fillRect/>
          </a:stretch>
        </p:blipFill>
        <p:spPr>
          <a:xfrm>
            <a:off x="3695200" y="4877454"/>
            <a:ext cx="691814" cy="287806"/>
          </a:xfrm>
          <a:prstGeom prst="rect">
            <a:avLst/>
          </a:prstGeom>
        </p:spPr>
      </p:pic>
      <p:pic>
        <p:nvPicPr>
          <p:cNvPr id="10" name="图片 9">
            <a:extLst>
              <a:ext uri="{FF2B5EF4-FFF2-40B4-BE49-F238E27FC236}">
                <a16:creationId xmlns:a16="http://schemas.microsoft.com/office/drawing/2014/main" id="{28FD76E1-B938-4B19-BB49-6A564ACFFBAD}"/>
              </a:ext>
            </a:extLst>
          </p:cNvPr>
          <p:cNvPicPr>
            <a:picLocks noChangeAspect="1"/>
          </p:cNvPicPr>
          <p:nvPr/>
        </p:nvPicPr>
        <p:blipFill>
          <a:blip r:embed="rId7">
            <a:clrChange>
              <a:clrFrom>
                <a:srgbClr val="FFFFFF"/>
              </a:clrFrom>
              <a:clrTo>
                <a:srgbClr val="FFFFFF">
                  <a:alpha val="0"/>
                </a:srgbClr>
              </a:clrTo>
            </a:clrChange>
          </a:blip>
          <a:stretch>
            <a:fillRect/>
          </a:stretch>
        </p:blipFill>
        <p:spPr>
          <a:xfrm>
            <a:off x="255238" y="387071"/>
            <a:ext cx="1174514" cy="831129"/>
          </a:xfrm>
          <a:prstGeom prst="rect">
            <a:avLst/>
          </a:prstGeom>
        </p:spPr>
      </p:pic>
      <p:pic>
        <p:nvPicPr>
          <p:cNvPr id="11" name="图片 10">
            <a:extLst>
              <a:ext uri="{FF2B5EF4-FFF2-40B4-BE49-F238E27FC236}">
                <a16:creationId xmlns:a16="http://schemas.microsoft.com/office/drawing/2014/main" id="{A087FA02-3F22-40AA-9C9F-70C876981084}"/>
              </a:ext>
            </a:extLst>
          </p:cNvPr>
          <p:cNvPicPr>
            <a:picLocks noChangeAspect="1"/>
          </p:cNvPicPr>
          <p:nvPr/>
        </p:nvPicPr>
        <p:blipFill>
          <a:blip r:embed="rId7">
            <a:clrChange>
              <a:clrFrom>
                <a:srgbClr val="FFFFFF"/>
              </a:clrFrom>
              <a:clrTo>
                <a:srgbClr val="FFFFFF">
                  <a:alpha val="0"/>
                </a:srgbClr>
              </a:clrTo>
            </a:clrChange>
          </a:blip>
          <a:stretch>
            <a:fillRect/>
          </a:stretch>
        </p:blipFill>
        <p:spPr>
          <a:xfrm>
            <a:off x="7669699" y="1740626"/>
            <a:ext cx="1174514" cy="831129"/>
          </a:xfrm>
          <a:prstGeom prst="rect">
            <a:avLst/>
          </a:prstGeom>
        </p:spPr>
      </p:pic>
      <p:grpSp>
        <p:nvGrpSpPr>
          <p:cNvPr id="19" name="组合 18">
            <a:extLst>
              <a:ext uri="{FF2B5EF4-FFF2-40B4-BE49-F238E27FC236}">
                <a16:creationId xmlns:a16="http://schemas.microsoft.com/office/drawing/2014/main" id="{9C54BB6F-8F1C-4CB5-B9DF-76E9D0B72A7E}"/>
              </a:ext>
            </a:extLst>
          </p:cNvPr>
          <p:cNvGrpSpPr/>
          <p:nvPr/>
        </p:nvGrpSpPr>
        <p:grpSpPr>
          <a:xfrm>
            <a:off x="720676" y="1563577"/>
            <a:ext cx="785942" cy="1014716"/>
            <a:chOff x="10766636" y="3941730"/>
            <a:chExt cx="1047922" cy="1352954"/>
          </a:xfrm>
        </p:grpSpPr>
        <p:sp>
          <p:nvSpPr>
            <p:cNvPr id="13" name="Freeform 108">
              <a:extLst>
                <a:ext uri="{FF2B5EF4-FFF2-40B4-BE49-F238E27FC236}">
                  <a16:creationId xmlns:a16="http://schemas.microsoft.com/office/drawing/2014/main" id="{92718D15-F6A5-4483-9710-3C60485861CF}"/>
                </a:ext>
              </a:extLst>
            </p:cNvPr>
            <p:cNvSpPr>
              <a:spLocks/>
            </p:cNvSpPr>
            <p:nvPr/>
          </p:nvSpPr>
          <p:spPr bwMode="auto">
            <a:xfrm>
              <a:off x="10766636" y="4209862"/>
              <a:ext cx="664177" cy="1084822"/>
            </a:xfrm>
            <a:custGeom>
              <a:avLst/>
              <a:gdLst>
                <a:gd name="T0" fmla="*/ 96 w 114"/>
                <a:gd name="T1" fmla="*/ 11 h 186"/>
                <a:gd name="T2" fmla="*/ 91 w 114"/>
                <a:gd name="T3" fmla="*/ 11 h 186"/>
                <a:gd name="T4" fmla="*/ 79 w 114"/>
                <a:gd name="T5" fmla="*/ 8 h 186"/>
                <a:gd name="T6" fmla="*/ 78 w 114"/>
                <a:gd name="T7" fmla="*/ 8 h 186"/>
                <a:gd name="T8" fmla="*/ 2 w 114"/>
                <a:gd name="T9" fmla="*/ 87 h 186"/>
                <a:gd name="T10" fmla="*/ 12 w 114"/>
                <a:gd name="T11" fmla="*/ 98 h 186"/>
                <a:gd name="T12" fmla="*/ 48 w 114"/>
                <a:gd name="T13" fmla="*/ 83 h 186"/>
                <a:gd name="T14" fmla="*/ 11 w 114"/>
                <a:gd name="T15" fmla="*/ 170 h 186"/>
                <a:gd name="T16" fmla="*/ 27 w 114"/>
                <a:gd name="T17" fmla="*/ 177 h 186"/>
                <a:gd name="T18" fmla="*/ 28 w 114"/>
                <a:gd name="T19" fmla="*/ 175 h 186"/>
                <a:gd name="T20" fmla="*/ 32 w 114"/>
                <a:gd name="T21" fmla="*/ 172 h 186"/>
                <a:gd name="T22" fmla="*/ 105 w 114"/>
                <a:gd name="T23" fmla="*/ 71 h 186"/>
                <a:gd name="T24" fmla="*/ 96 w 114"/>
                <a:gd name="T25" fmla="*/ 58 h 186"/>
                <a:gd name="T26" fmla="*/ 89 w 114"/>
                <a:gd name="T27" fmla="*/ 60 h 186"/>
                <a:gd name="T28" fmla="*/ 88 w 114"/>
                <a:gd name="T29" fmla="*/ 62 h 186"/>
                <a:gd name="T30" fmla="*/ 86 w 114"/>
                <a:gd name="T31" fmla="*/ 64 h 186"/>
                <a:gd name="T32" fmla="*/ 85 w 114"/>
                <a:gd name="T33" fmla="*/ 65 h 186"/>
                <a:gd name="T34" fmla="*/ 85 w 114"/>
                <a:gd name="T35" fmla="*/ 65 h 186"/>
                <a:gd name="T36" fmla="*/ 84 w 114"/>
                <a:gd name="T37" fmla="*/ 66 h 186"/>
                <a:gd name="T38" fmla="*/ 84 w 114"/>
                <a:gd name="T39" fmla="*/ 66 h 186"/>
                <a:gd name="T40" fmla="*/ 84 w 114"/>
                <a:gd name="T41" fmla="*/ 66 h 186"/>
                <a:gd name="T42" fmla="*/ 82 w 114"/>
                <a:gd name="T43" fmla="*/ 67 h 186"/>
                <a:gd name="T44" fmla="*/ 80 w 114"/>
                <a:gd name="T45" fmla="*/ 71 h 186"/>
                <a:gd name="T46" fmla="*/ 74 w 114"/>
                <a:gd name="T47" fmla="*/ 79 h 186"/>
                <a:gd name="T48" fmla="*/ 84 w 114"/>
                <a:gd name="T49" fmla="*/ 64 h 186"/>
                <a:gd name="T50" fmla="*/ 85 w 114"/>
                <a:gd name="T51" fmla="*/ 55 h 186"/>
                <a:gd name="T52" fmla="*/ 109 w 114"/>
                <a:gd name="T53" fmla="*/ 20 h 186"/>
                <a:gd name="T54" fmla="*/ 96 w 114"/>
                <a:gd name="T55" fmla="*/ 11 h 1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14" h="186">
                  <a:moveTo>
                    <a:pt x="96" y="11"/>
                  </a:moveTo>
                  <a:cubicBezTo>
                    <a:pt x="94" y="10"/>
                    <a:pt x="93" y="10"/>
                    <a:pt x="91" y="11"/>
                  </a:cubicBezTo>
                  <a:cubicBezTo>
                    <a:pt x="89" y="7"/>
                    <a:pt x="82" y="4"/>
                    <a:pt x="79" y="8"/>
                  </a:cubicBezTo>
                  <a:cubicBezTo>
                    <a:pt x="78" y="8"/>
                    <a:pt x="78" y="8"/>
                    <a:pt x="78" y="8"/>
                  </a:cubicBezTo>
                  <a:cubicBezTo>
                    <a:pt x="34" y="0"/>
                    <a:pt x="14" y="52"/>
                    <a:pt x="2" y="87"/>
                  </a:cubicBezTo>
                  <a:cubicBezTo>
                    <a:pt x="0" y="94"/>
                    <a:pt x="6" y="99"/>
                    <a:pt x="12" y="98"/>
                  </a:cubicBezTo>
                  <a:cubicBezTo>
                    <a:pt x="25" y="95"/>
                    <a:pt x="37" y="89"/>
                    <a:pt x="48" y="83"/>
                  </a:cubicBezTo>
                  <a:cubicBezTo>
                    <a:pt x="33" y="111"/>
                    <a:pt x="18" y="139"/>
                    <a:pt x="11" y="170"/>
                  </a:cubicBezTo>
                  <a:cubicBezTo>
                    <a:pt x="9" y="180"/>
                    <a:pt x="22" y="186"/>
                    <a:pt x="27" y="177"/>
                  </a:cubicBezTo>
                  <a:cubicBezTo>
                    <a:pt x="27" y="176"/>
                    <a:pt x="27" y="175"/>
                    <a:pt x="28" y="175"/>
                  </a:cubicBezTo>
                  <a:cubicBezTo>
                    <a:pt x="29" y="174"/>
                    <a:pt x="31" y="174"/>
                    <a:pt x="32" y="172"/>
                  </a:cubicBezTo>
                  <a:cubicBezTo>
                    <a:pt x="59" y="141"/>
                    <a:pt x="89" y="109"/>
                    <a:pt x="105" y="71"/>
                  </a:cubicBezTo>
                  <a:cubicBezTo>
                    <a:pt x="108" y="64"/>
                    <a:pt x="103" y="57"/>
                    <a:pt x="96" y="58"/>
                  </a:cubicBezTo>
                  <a:cubicBezTo>
                    <a:pt x="94" y="58"/>
                    <a:pt x="91" y="58"/>
                    <a:pt x="89" y="60"/>
                  </a:cubicBezTo>
                  <a:cubicBezTo>
                    <a:pt x="89" y="61"/>
                    <a:pt x="88" y="62"/>
                    <a:pt x="88" y="62"/>
                  </a:cubicBezTo>
                  <a:cubicBezTo>
                    <a:pt x="87" y="63"/>
                    <a:pt x="86" y="64"/>
                    <a:pt x="86" y="64"/>
                  </a:cubicBezTo>
                  <a:cubicBezTo>
                    <a:pt x="85" y="65"/>
                    <a:pt x="85" y="65"/>
                    <a:pt x="85" y="65"/>
                  </a:cubicBezTo>
                  <a:cubicBezTo>
                    <a:pt x="85" y="65"/>
                    <a:pt x="85" y="65"/>
                    <a:pt x="85" y="65"/>
                  </a:cubicBezTo>
                  <a:cubicBezTo>
                    <a:pt x="84" y="66"/>
                    <a:pt x="84" y="66"/>
                    <a:pt x="84" y="66"/>
                  </a:cubicBezTo>
                  <a:cubicBezTo>
                    <a:pt x="84" y="66"/>
                    <a:pt x="84" y="66"/>
                    <a:pt x="84" y="66"/>
                  </a:cubicBezTo>
                  <a:cubicBezTo>
                    <a:pt x="84" y="66"/>
                    <a:pt x="84" y="66"/>
                    <a:pt x="84" y="66"/>
                  </a:cubicBezTo>
                  <a:cubicBezTo>
                    <a:pt x="84" y="66"/>
                    <a:pt x="83" y="67"/>
                    <a:pt x="82" y="67"/>
                  </a:cubicBezTo>
                  <a:cubicBezTo>
                    <a:pt x="81" y="68"/>
                    <a:pt x="80" y="70"/>
                    <a:pt x="80" y="71"/>
                  </a:cubicBezTo>
                  <a:cubicBezTo>
                    <a:pt x="78" y="74"/>
                    <a:pt x="76" y="76"/>
                    <a:pt x="74" y="79"/>
                  </a:cubicBezTo>
                  <a:cubicBezTo>
                    <a:pt x="77" y="74"/>
                    <a:pt x="81" y="69"/>
                    <a:pt x="84" y="64"/>
                  </a:cubicBezTo>
                  <a:cubicBezTo>
                    <a:pt x="87" y="61"/>
                    <a:pt x="86" y="58"/>
                    <a:pt x="85" y="55"/>
                  </a:cubicBezTo>
                  <a:cubicBezTo>
                    <a:pt x="94" y="44"/>
                    <a:pt x="102" y="32"/>
                    <a:pt x="109" y="20"/>
                  </a:cubicBezTo>
                  <a:cubicBezTo>
                    <a:pt x="114" y="11"/>
                    <a:pt x="102" y="4"/>
                    <a:pt x="96" y="11"/>
                  </a:cubicBezTo>
                  <a:close/>
                </a:path>
              </a:pathLst>
            </a:custGeom>
            <a:solidFill>
              <a:srgbClr val="F8E57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342830"/>
              <a:endParaRPr lang="zh-CN" altLang="en-US" sz="1400">
                <a:solidFill>
                  <a:prstClr val="black"/>
                </a:solidFill>
              </a:endParaRPr>
            </a:p>
          </p:txBody>
        </p:sp>
        <p:sp>
          <p:nvSpPr>
            <p:cNvPr id="14" name="Freeform 109">
              <a:extLst>
                <a:ext uri="{FF2B5EF4-FFF2-40B4-BE49-F238E27FC236}">
                  <a16:creationId xmlns:a16="http://schemas.microsoft.com/office/drawing/2014/main" id="{3B97E333-1B70-491F-836D-988EDE218845}"/>
                </a:ext>
              </a:extLst>
            </p:cNvPr>
            <p:cNvSpPr>
              <a:spLocks noEditPoints="1"/>
            </p:cNvSpPr>
            <p:nvPr/>
          </p:nvSpPr>
          <p:spPr bwMode="auto">
            <a:xfrm>
              <a:off x="10783856" y="4209862"/>
              <a:ext cx="693695" cy="1067602"/>
            </a:xfrm>
            <a:custGeom>
              <a:avLst/>
              <a:gdLst>
                <a:gd name="T0" fmla="*/ 112 w 119"/>
                <a:gd name="T1" fmla="*/ 52 h 183"/>
                <a:gd name="T2" fmla="*/ 91 w 119"/>
                <a:gd name="T3" fmla="*/ 53 h 183"/>
                <a:gd name="T4" fmla="*/ 115 w 119"/>
                <a:gd name="T5" fmla="*/ 9 h 183"/>
                <a:gd name="T6" fmla="*/ 110 w 119"/>
                <a:gd name="T7" fmla="*/ 2 h 183"/>
                <a:gd name="T8" fmla="*/ 49 w 119"/>
                <a:gd name="T9" fmla="*/ 15 h 183"/>
                <a:gd name="T10" fmla="*/ 24 w 119"/>
                <a:gd name="T11" fmla="*/ 55 h 183"/>
                <a:gd name="T12" fmla="*/ 2 w 119"/>
                <a:gd name="T13" fmla="*/ 88 h 183"/>
                <a:gd name="T14" fmla="*/ 8 w 119"/>
                <a:gd name="T15" fmla="*/ 94 h 183"/>
                <a:gd name="T16" fmla="*/ 43 w 119"/>
                <a:gd name="T17" fmla="*/ 87 h 183"/>
                <a:gd name="T18" fmla="*/ 5 w 119"/>
                <a:gd name="T19" fmla="*/ 176 h 183"/>
                <a:gd name="T20" fmla="*/ 12 w 119"/>
                <a:gd name="T21" fmla="*/ 181 h 183"/>
                <a:gd name="T22" fmla="*/ 70 w 119"/>
                <a:gd name="T23" fmla="*/ 126 h 183"/>
                <a:gd name="T24" fmla="*/ 117 w 119"/>
                <a:gd name="T25" fmla="*/ 58 h 183"/>
                <a:gd name="T26" fmla="*/ 112 w 119"/>
                <a:gd name="T27" fmla="*/ 52 h 183"/>
                <a:gd name="T28" fmla="*/ 66 w 119"/>
                <a:gd name="T29" fmla="*/ 116 h 183"/>
                <a:gd name="T30" fmla="*/ 19 w 119"/>
                <a:gd name="T31" fmla="*/ 165 h 183"/>
                <a:gd name="T32" fmla="*/ 56 w 119"/>
                <a:gd name="T33" fmla="*/ 81 h 183"/>
                <a:gd name="T34" fmla="*/ 50 w 119"/>
                <a:gd name="T35" fmla="*/ 75 h 183"/>
                <a:gd name="T36" fmla="*/ 16 w 119"/>
                <a:gd name="T37" fmla="*/ 82 h 183"/>
                <a:gd name="T38" fmla="*/ 18 w 119"/>
                <a:gd name="T39" fmla="*/ 79 h 183"/>
                <a:gd name="T40" fmla="*/ 23 w 119"/>
                <a:gd name="T41" fmla="*/ 78 h 183"/>
                <a:gd name="T42" fmla="*/ 53 w 119"/>
                <a:gd name="T43" fmla="*/ 25 h 183"/>
                <a:gd name="T44" fmla="*/ 103 w 119"/>
                <a:gd name="T45" fmla="*/ 12 h 183"/>
                <a:gd name="T46" fmla="*/ 75 w 119"/>
                <a:gd name="T47" fmla="*/ 56 h 183"/>
                <a:gd name="T48" fmla="*/ 80 w 119"/>
                <a:gd name="T49" fmla="*/ 64 h 183"/>
                <a:gd name="T50" fmla="*/ 106 w 119"/>
                <a:gd name="T51" fmla="*/ 61 h 183"/>
                <a:gd name="T52" fmla="*/ 66 w 119"/>
                <a:gd name="T53" fmla="*/ 116 h 1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19" h="183">
                  <a:moveTo>
                    <a:pt x="112" y="52"/>
                  </a:moveTo>
                  <a:cubicBezTo>
                    <a:pt x="105" y="53"/>
                    <a:pt x="98" y="53"/>
                    <a:pt x="91" y="53"/>
                  </a:cubicBezTo>
                  <a:cubicBezTo>
                    <a:pt x="101" y="40"/>
                    <a:pt x="109" y="25"/>
                    <a:pt x="115" y="9"/>
                  </a:cubicBezTo>
                  <a:cubicBezTo>
                    <a:pt x="116" y="5"/>
                    <a:pt x="113" y="2"/>
                    <a:pt x="110" y="2"/>
                  </a:cubicBezTo>
                  <a:cubicBezTo>
                    <a:pt x="89" y="1"/>
                    <a:pt x="66" y="0"/>
                    <a:pt x="49" y="15"/>
                  </a:cubicBezTo>
                  <a:cubicBezTo>
                    <a:pt x="38" y="24"/>
                    <a:pt x="30" y="39"/>
                    <a:pt x="24" y="55"/>
                  </a:cubicBezTo>
                  <a:cubicBezTo>
                    <a:pt x="16" y="65"/>
                    <a:pt x="9" y="76"/>
                    <a:pt x="2" y="88"/>
                  </a:cubicBezTo>
                  <a:cubicBezTo>
                    <a:pt x="0" y="92"/>
                    <a:pt x="4" y="96"/>
                    <a:pt x="8" y="94"/>
                  </a:cubicBezTo>
                  <a:cubicBezTo>
                    <a:pt x="19" y="89"/>
                    <a:pt x="31" y="90"/>
                    <a:pt x="43" y="87"/>
                  </a:cubicBezTo>
                  <a:cubicBezTo>
                    <a:pt x="31" y="117"/>
                    <a:pt x="15" y="145"/>
                    <a:pt x="5" y="176"/>
                  </a:cubicBezTo>
                  <a:cubicBezTo>
                    <a:pt x="4" y="180"/>
                    <a:pt x="8" y="183"/>
                    <a:pt x="12" y="181"/>
                  </a:cubicBezTo>
                  <a:cubicBezTo>
                    <a:pt x="35" y="168"/>
                    <a:pt x="53" y="146"/>
                    <a:pt x="70" y="126"/>
                  </a:cubicBezTo>
                  <a:cubicBezTo>
                    <a:pt x="87" y="105"/>
                    <a:pt x="105" y="83"/>
                    <a:pt x="117" y="58"/>
                  </a:cubicBezTo>
                  <a:cubicBezTo>
                    <a:pt x="119" y="54"/>
                    <a:pt x="116" y="51"/>
                    <a:pt x="112" y="52"/>
                  </a:cubicBezTo>
                  <a:close/>
                  <a:moveTo>
                    <a:pt x="66" y="116"/>
                  </a:moveTo>
                  <a:cubicBezTo>
                    <a:pt x="52" y="133"/>
                    <a:pt x="37" y="151"/>
                    <a:pt x="19" y="165"/>
                  </a:cubicBezTo>
                  <a:cubicBezTo>
                    <a:pt x="30" y="136"/>
                    <a:pt x="46" y="110"/>
                    <a:pt x="56" y="81"/>
                  </a:cubicBezTo>
                  <a:cubicBezTo>
                    <a:pt x="57" y="78"/>
                    <a:pt x="53" y="74"/>
                    <a:pt x="50" y="75"/>
                  </a:cubicBezTo>
                  <a:cubicBezTo>
                    <a:pt x="39" y="79"/>
                    <a:pt x="27" y="79"/>
                    <a:pt x="16" y="82"/>
                  </a:cubicBezTo>
                  <a:cubicBezTo>
                    <a:pt x="17" y="81"/>
                    <a:pt x="17" y="80"/>
                    <a:pt x="18" y="79"/>
                  </a:cubicBezTo>
                  <a:cubicBezTo>
                    <a:pt x="19" y="80"/>
                    <a:pt x="22" y="80"/>
                    <a:pt x="23" y="78"/>
                  </a:cubicBezTo>
                  <a:cubicBezTo>
                    <a:pt x="35" y="62"/>
                    <a:pt x="39" y="41"/>
                    <a:pt x="53" y="25"/>
                  </a:cubicBezTo>
                  <a:cubicBezTo>
                    <a:pt x="64" y="11"/>
                    <a:pt x="85" y="11"/>
                    <a:pt x="103" y="12"/>
                  </a:cubicBezTo>
                  <a:cubicBezTo>
                    <a:pt x="96" y="28"/>
                    <a:pt x="88" y="43"/>
                    <a:pt x="75" y="56"/>
                  </a:cubicBezTo>
                  <a:cubicBezTo>
                    <a:pt x="72" y="59"/>
                    <a:pt x="75" y="65"/>
                    <a:pt x="80" y="64"/>
                  </a:cubicBezTo>
                  <a:cubicBezTo>
                    <a:pt x="89" y="62"/>
                    <a:pt x="97" y="62"/>
                    <a:pt x="106" y="61"/>
                  </a:cubicBezTo>
                  <a:cubicBezTo>
                    <a:pt x="96" y="81"/>
                    <a:pt x="81" y="100"/>
                    <a:pt x="66" y="116"/>
                  </a:cubicBezTo>
                  <a:close/>
                </a:path>
              </a:pathLst>
            </a:custGeom>
            <a:solidFill>
              <a:srgbClr val="4442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342830"/>
              <a:endParaRPr lang="zh-CN" altLang="en-US" sz="1400">
                <a:solidFill>
                  <a:prstClr val="black"/>
                </a:solidFill>
              </a:endParaRPr>
            </a:p>
          </p:txBody>
        </p:sp>
        <p:sp>
          <p:nvSpPr>
            <p:cNvPr id="15" name="Freeform 110">
              <a:extLst>
                <a:ext uri="{FF2B5EF4-FFF2-40B4-BE49-F238E27FC236}">
                  <a16:creationId xmlns:a16="http://schemas.microsoft.com/office/drawing/2014/main" id="{247D8A62-15FF-403A-A4D3-CE26AD453BE0}"/>
                </a:ext>
              </a:extLst>
            </p:cNvPr>
            <p:cNvSpPr>
              <a:spLocks/>
            </p:cNvSpPr>
            <p:nvPr/>
          </p:nvSpPr>
          <p:spPr bwMode="auto">
            <a:xfrm>
              <a:off x="10766636" y="4089326"/>
              <a:ext cx="169734" cy="179575"/>
            </a:xfrm>
            <a:custGeom>
              <a:avLst/>
              <a:gdLst>
                <a:gd name="T0" fmla="*/ 28 w 29"/>
                <a:gd name="T1" fmla="*/ 26 h 31"/>
                <a:gd name="T2" fmla="*/ 12 w 29"/>
                <a:gd name="T3" fmla="*/ 4 h 31"/>
                <a:gd name="T4" fmla="*/ 6 w 29"/>
                <a:gd name="T5" fmla="*/ 0 h 31"/>
                <a:gd name="T6" fmla="*/ 2 w 29"/>
                <a:gd name="T7" fmla="*/ 1 h 31"/>
                <a:gd name="T8" fmla="*/ 1 w 29"/>
                <a:gd name="T9" fmla="*/ 7 h 31"/>
                <a:gd name="T10" fmla="*/ 10 w 29"/>
                <a:gd name="T11" fmla="*/ 23 h 31"/>
                <a:gd name="T12" fmla="*/ 26 w 29"/>
                <a:gd name="T13" fmla="*/ 30 h 31"/>
                <a:gd name="T14" fmla="*/ 28 w 29"/>
                <a:gd name="T15" fmla="*/ 26 h 3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9" h="31">
                  <a:moveTo>
                    <a:pt x="28" y="26"/>
                  </a:moveTo>
                  <a:cubicBezTo>
                    <a:pt x="20" y="21"/>
                    <a:pt x="15" y="12"/>
                    <a:pt x="12" y="4"/>
                  </a:cubicBezTo>
                  <a:cubicBezTo>
                    <a:pt x="11" y="1"/>
                    <a:pt x="9" y="0"/>
                    <a:pt x="6" y="0"/>
                  </a:cubicBezTo>
                  <a:cubicBezTo>
                    <a:pt x="4" y="0"/>
                    <a:pt x="3" y="0"/>
                    <a:pt x="2" y="1"/>
                  </a:cubicBezTo>
                  <a:cubicBezTo>
                    <a:pt x="1" y="3"/>
                    <a:pt x="0" y="5"/>
                    <a:pt x="1" y="7"/>
                  </a:cubicBezTo>
                  <a:cubicBezTo>
                    <a:pt x="3" y="13"/>
                    <a:pt x="6" y="18"/>
                    <a:pt x="10" y="23"/>
                  </a:cubicBezTo>
                  <a:cubicBezTo>
                    <a:pt x="15" y="28"/>
                    <a:pt x="20" y="30"/>
                    <a:pt x="26" y="30"/>
                  </a:cubicBezTo>
                  <a:cubicBezTo>
                    <a:pt x="29" y="31"/>
                    <a:pt x="29" y="27"/>
                    <a:pt x="28" y="26"/>
                  </a:cubicBezTo>
                  <a:close/>
                </a:path>
              </a:pathLst>
            </a:custGeom>
            <a:solidFill>
              <a:srgbClr val="4442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342830"/>
              <a:endParaRPr lang="zh-CN" altLang="en-US" sz="1400">
                <a:solidFill>
                  <a:prstClr val="black"/>
                </a:solidFill>
              </a:endParaRPr>
            </a:p>
          </p:txBody>
        </p:sp>
        <p:sp>
          <p:nvSpPr>
            <p:cNvPr id="16" name="Freeform 111">
              <a:extLst>
                <a:ext uri="{FF2B5EF4-FFF2-40B4-BE49-F238E27FC236}">
                  <a16:creationId xmlns:a16="http://schemas.microsoft.com/office/drawing/2014/main" id="{B0B865B7-7307-4C56-A211-B10461B162FA}"/>
                </a:ext>
              </a:extLst>
            </p:cNvPr>
            <p:cNvSpPr>
              <a:spLocks/>
            </p:cNvSpPr>
            <p:nvPr/>
          </p:nvSpPr>
          <p:spPr bwMode="auto">
            <a:xfrm>
              <a:off x="10941291" y="3941730"/>
              <a:ext cx="76258" cy="233693"/>
            </a:xfrm>
            <a:custGeom>
              <a:avLst/>
              <a:gdLst>
                <a:gd name="T0" fmla="*/ 11 w 13"/>
                <a:gd name="T1" fmla="*/ 18 h 40"/>
                <a:gd name="T2" fmla="*/ 11 w 13"/>
                <a:gd name="T3" fmla="*/ 4 h 40"/>
                <a:gd name="T4" fmla="*/ 3 w 13"/>
                <a:gd name="T5" fmla="*/ 4 h 40"/>
                <a:gd name="T6" fmla="*/ 8 w 13"/>
                <a:gd name="T7" fmla="*/ 37 h 40"/>
                <a:gd name="T8" fmla="*/ 13 w 13"/>
                <a:gd name="T9" fmla="*/ 35 h 40"/>
                <a:gd name="T10" fmla="*/ 11 w 13"/>
                <a:gd name="T11" fmla="*/ 18 h 40"/>
              </a:gdLst>
              <a:ahLst/>
              <a:cxnLst>
                <a:cxn ang="0">
                  <a:pos x="T0" y="T1"/>
                </a:cxn>
                <a:cxn ang="0">
                  <a:pos x="T2" y="T3"/>
                </a:cxn>
                <a:cxn ang="0">
                  <a:pos x="T4" y="T5"/>
                </a:cxn>
                <a:cxn ang="0">
                  <a:pos x="T6" y="T7"/>
                </a:cxn>
                <a:cxn ang="0">
                  <a:pos x="T8" y="T9"/>
                </a:cxn>
                <a:cxn ang="0">
                  <a:pos x="T10" y="T11"/>
                </a:cxn>
              </a:cxnLst>
              <a:rect l="0" t="0" r="r" b="b"/>
              <a:pathLst>
                <a:path w="13" h="40">
                  <a:moveTo>
                    <a:pt x="11" y="18"/>
                  </a:moveTo>
                  <a:cubicBezTo>
                    <a:pt x="11" y="13"/>
                    <a:pt x="12" y="8"/>
                    <a:pt x="11" y="4"/>
                  </a:cubicBezTo>
                  <a:cubicBezTo>
                    <a:pt x="10" y="0"/>
                    <a:pt x="4" y="0"/>
                    <a:pt x="3" y="4"/>
                  </a:cubicBezTo>
                  <a:cubicBezTo>
                    <a:pt x="0" y="14"/>
                    <a:pt x="3" y="28"/>
                    <a:pt x="8" y="37"/>
                  </a:cubicBezTo>
                  <a:cubicBezTo>
                    <a:pt x="9" y="40"/>
                    <a:pt x="13" y="38"/>
                    <a:pt x="13" y="35"/>
                  </a:cubicBezTo>
                  <a:cubicBezTo>
                    <a:pt x="12" y="30"/>
                    <a:pt x="12" y="24"/>
                    <a:pt x="11" y="18"/>
                  </a:cubicBezTo>
                  <a:close/>
                </a:path>
              </a:pathLst>
            </a:custGeom>
            <a:solidFill>
              <a:srgbClr val="4442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342830"/>
              <a:endParaRPr lang="zh-CN" altLang="en-US" sz="1400">
                <a:solidFill>
                  <a:prstClr val="black"/>
                </a:solidFill>
              </a:endParaRPr>
            </a:p>
          </p:txBody>
        </p:sp>
        <p:sp>
          <p:nvSpPr>
            <p:cNvPr id="17" name="Freeform 112">
              <a:extLst>
                <a:ext uri="{FF2B5EF4-FFF2-40B4-BE49-F238E27FC236}">
                  <a16:creationId xmlns:a16="http://schemas.microsoft.com/office/drawing/2014/main" id="{3DCCC899-E6AB-42C9-82CF-3B1823263F0B}"/>
                </a:ext>
              </a:extLst>
            </p:cNvPr>
            <p:cNvSpPr>
              <a:spLocks/>
            </p:cNvSpPr>
            <p:nvPr/>
          </p:nvSpPr>
          <p:spPr bwMode="auto">
            <a:xfrm>
              <a:off x="11115943" y="3941730"/>
              <a:ext cx="76258" cy="216472"/>
            </a:xfrm>
            <a:custGeom>
              <a:avLst/>
              <a:gdLst>
                <a:gd name="T0" fmla="*/ 11 w 13"/>
                <a:gd name="T1" fmla="*/ 4 h 37"/>
                <a:gd name="T2" fmla="*/ 4 w 13"/>
                <a:gd name="T3" fmla="*/ 4 h 37"/>
                <a:gd name="T4" fmla="*/ 2 w 13"/>
                <a:gd name="T5" fmla="*/ 32 h 37"/>
                <a:gd name="T6" fmla="*/ 7 w 13"/>
                <a:gd name="T7" fmla="*/ 34 h 37"/>
                <a:gd name="T8" fmla="*/ 11 w 13"/>
                <a:gd name="T9" fmla="*/ 4 h 37"/>
              </a:gdLst>
              <a:ahLst/>
              <a:cxnLst>
                <a:cxn ang="0">
                  <a:pos x="T0" y="T1"/>
                </a:cxn>
                <a:cxn ang="0">
                  <a:pos x="T2" y="T3"/>
                </a:cxn>
                <a:cxn ang="0">
                  <a:pos x="T4" y="T5"/>
                </a:cxn>
                <a:cxn ang="0">
                  <a:pos x="T6" y="T7"/>
                </a:cxn>
                <a:cxn ang="0">
                  <a:pos x="T8" y="T9"/>
                </a:cxn>
              </a:cxnLst>
              <a:rect l="0" t="0" r="r" b="b"/>
              <a:pathLst>
                <a:path w="13" h="37">
                  <a:moveTo>
                    <a:pt x="11" y="4"/>
                  </a:moveTo>
                  <a:cubicBezTo>
                    <a:pt x="11" y="0"/>
                    <a:pt x="5" y="0"/>
                    <a:pt x="4" y="4"/>
                  </a:cubicBezTo>
                  <a:cubicBezTo>
                    <a:pt x="3" y="13"/>
                    <a:pt x="5" y="23"/>
                    <a:pt x="2" y="32"/>
                  </a:cubicBezTo>
                  <a:cubicBezTo>
                    <a:pt x="0" y="35"/>
                    <a:pt x="6" y="37"/>
                    <a:pt x="7" y="34"/>
                  </a:cubicBezTo>
                  <a:cubicBezTo>
                    <a:pt x="12" y="25"/>
                    <a:pt x="13" y="13"/>
                    <a:pt x="11" y="4"/>
                  </a:cubicBezTo>
                  <a:close/>
                </a:path>
              </a:pathLst>
            </a:custGeom>
            <a:solidFill>
              <a:srgbClr val="4442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342830"/>
              <a:endParaRPr lang="zh-CN" altLang="en-US" sz="1400">
                <a:solidFill>
                  <a:prstClr val="black"/>
                </a:solidFill>
              </a:endParaRPr>
            </a:p>
          </p:txBody>
        </p:sp>
        <p:sp>
          <p:nvSpPr>
            <p:cNvPr id="18" name="Freeform 113">
              <a:extLst>
                <a:ext uri="{FF2B5EF4-FFF2-40B4-BE49-F238E27FC236}">
                  <a16:creationId xmlns:a16="http://schemas.microsoft.com/office/drawing/2014/main" id="{710FBFE0-E905-4261-97A2-3630190DC404}"/>
                </a:ext>
              </a:extLst>
            </p:cNvPr>
            <p:cNvSpPr>
              <a:spLocks/>
            </p:cNvSpPr>
            <p:nvPr/>
          </p:nvSpPr>
          <p:spPr bwMode="auto">
            <a:xfrm>
              <a:off x="11598086" y="4682166"/>
              <a:ext cx="216472" cy="199254"/>
            </a:xfrm>
            <a:custGeom>
              <a:avLst/>
              <a:gdLst>
                <a:gd name="T0" fmla="*/ 28 w 37"/>
                <a:gd name="T1" fmla="*/ 7 h 34"/>
                <a:gd name="T2" fmla="*/ 21 w 37"/>
                <a:gd name="T3" fmla="*/ 8 h 34"/>
                <a:gd name="T4" fmla="*/ 19 w 37"/>
                <a:gd name="T5" fmla="*/ 4 h 34"/>
                <a:gd name="T6" fmla="*/ 13 w 37"/>
                <a:gd name="T7" fmla="*/ 5 h 34"/>
                <a:gd name="T8" fmla="*/ 13 w 37"/>
                <a:gd name="T9" fmla="*/ 10 h 34"/>
                <a:gd name="T10" fmla="*/ 2 w 37"/>
                <a:gd name="T11" fmla="*/ 14 h 34"/>
                <a:gd name="T12" fmla="*/ 4 w 37"/>
                <a:gd name="T13" fmla="*/ 19 h 34"/>
                <a:gd name="T14" fmla="*/ 15 w 37"/>
                <a:gd name="T15" fmla="*/ 19 h 34"/>
                <a:gd name="T16" fmla="*/ 17 w 37"/>
                <a:gd name="T17" fmla="*/ 28 h 34"/>
                <a:gd name="T18" fmla="*/ 25 w 37"/>
                <a:gd name="T19" fmla="*/ 26 h 34"/>
                <a:gd name="T20" fmla="*/ 23 w 37"/>
                <a:gd name="T21" fmla="*/ 18 h 34"/>
                <a:gd name="T22" fmla="*/ 31 w 37"/>
                <a:gd name="T23" fmla="*/ 16 h 34"/>
                <a:gd name="T24" fmla="*/ 28 w 37"/>
                <a:gd name="T25" fmla="*/ 7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7" h="34">
                  <a:moveTo>
                    <a:pt x="28" y="7"/>
                  </a:moveTo>
                  <a:cubicBezTo>
                    <a:pt x="26" y="7"/>
                    <a:pt x="23" y="8"/>
                    <a:pt x="21" y="8"/>
                  </a:cubicBezTo>
                  <a:cubicBezTo>
                    <a:pt x="20" y="7"/>
                    <a:pt x="19" y="5"/>
                    <a:pt x="19" y="4"/>
                  </a:cubicBezTo>
                  <a:cubicBezTo>
                    <a:pt x="18" y="0"/>
                    <a:pt x="12" y="1"/>
                    <a:pt x="13" y="5"/>
                  </a:cubicBezTo>
                  <a:cubicBezTo>
                    <a:pt x="13" y="7"/>
                    <a:pt x="13" y="9"/>
                    <a:pt x="13" y="10"/>
                  </a:cubicBezTo>
                  <a:cubicBezTo>
                    <a:pt x="10" y="11"/>
                    <a:pt x="6" y="13"/>
                    <a:pt x="2" y="14"/>
                  </a:cubicBezTo>
                  <a:cubicBezTo>
                    <a:pt x="0" y="15"/>
                    <a:pt x="1" y="19"/>
                    <a:pt x="4" y="19"/>
                  </a:cubicBezTo>
                  <a:cubicBezTo>
                    <a:pt x="7" y="20"/>
                    <a:pt x="11" y="19"/>
                    <a:pt x="15" y="19"/>
                  </a:cubicBezTo>
                  <a:cubicBezTo>
                    <a:pt x="15" y="22"/>
                    <a:pt x="16" y="25"/>
                    <a:pt x="17" y="28"/>
                  </a:cubicBezTo>
                  <a:cubicBezTo>
                    <a:pt x="18" y="34"/>
                    <a:pt x="27" y="31"/>
                    <a:pt x="25" y="26"/>
                  </a:cubicBezTo>
                  <a:cubicBezTo>
                    <a:pt x="25" y="23"/>
                    <a:pt x="24" y="21"/>
                    <a:pt x="23" y="18"/>
                  </a:cubicBezTo>
                  <a:cubicBezTo>
                    <a:pt x="26" y="17"/>
                    <a:pt x="28" y="17"/>
                    <a:pt x="31" y="16"/>
                  </a:cubicBezTo>
                  <a:cubicBezTo>
                    <a:pt x="37" y="14"/>
                    <a:pt x="34" y="6"/>
                    <a:pt x="28" y="7"/>
                  </a:cubicBezTo>
                  <a:close/>
                </a:path>
              </a:pathLst>
            </a:custGeom>
            <a:solidFill>
              <a:srgbClr val="4442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342830"/>
              <a:endParaRPr lang="zh-CN" altLang="en-US" sz="1400">
                <a:solidFill>
                  <a:prstClr val="black"/>
                </a:solidFill>
              </a:endParaRPr>
            </a:p>
          </p:txBody>
        </p:sp>
      </p:grpSp>
      <p:pic>
        <p:nvPicPr>
          <p:cNvPr id="20" name="图片 19">
            <a:extLst>
              <a:ext uri="{FF2B5EF4-FFF2-40B4-BE49-F238E27FC236}">
                <a16:creationId xmlns:a16="http://schemas.microsoft.com/office/drawing/2014/main" id="{38BA56FC-C3F9-4DAE-BD32-91B14E45749E}"/>
              </a:ext>
            </a:extLst>
          </p:cNvPr>
          <p:cNvPicPr>
            <a:picLocks noChangeAspect="1"/>
          </p:cNvPicPr>
          <p:nvPr/>
        </p:nvPicPr>
        <p:blipFill>
          <a:blip r:embed="rId7">
            <a:clrChange>
              <a:clrFrom>
                <a:srgbClr val="FFFFFF"/>
              </a:clrFrom>
              <a:clrTo>
                <a:srgbClr val="FFFFFF">
                  <a:alpha val="0"/>
                </a:srgbClr>
              </a:clrTo>
            </a:clrChange>
          </a:blip>
          <a:stretch>
            <a:fillRect/>
          </a:stretch>
        </p:blipFill>
        <p:spPr>
          <a:xfrm>
            <a:off x="1965730" y="131153"/>
            <a:ext cx="723328" cy="511853"/>
          </a:xfrm>
          <a:prstGeom prst="rect">
            <a:avLst/>
          </a:prstGeom>
        </p:spPr>
      </p:pic>
      <p:pic>
        <p:nvPicPr>
          <p:cNvPr id="21" name="图片 20">
            <a:extLst>
              <a:ext uri="{FF2B5EF4-FFF2-40B4-BE49-F238E27FC236}">
                <a16:creationId xmlns:a16="http://schemas.microsoft.com/office/drawing/2014/main" id="{55767013-D895-42DF-91FC-DA7C59512B9B}"/>
              </a:ext>
            </a:extLst>
          </p:cNvPr>
          <p:cNvPicPr>
            <a:picLocks noChangeAspect="1"/>
          </p:cNvPicPr>
          <p:nvPr/>
        </p:nvPicPr>
        <p:blipFill>
          <a:blip r:embed="rId8"/>
          <a:stretch>
            <a:fillRect/>
          </a:stretch>
        </p:blipFill>
        <p:spPr>
          <a:xfrm>
            <a:off x="1514262" y="10664"/>
            <a:ext cx="5991076" cy="3759569"/>
          </a:xfrm>
          <a:prstGeom prst="rect">
            <a:avLst/>
          </a:prstGeom>
        </p:spPr>
      </p:pic>
      <p:grpSp>
        <p:nvGrpSpPr>
          <p:cNvPr id="50" name="组合 49">
            <a:extLst>
              <a:ext uri="{FF2B5EF4-FFF2-40B4-BE49-F238E27FC236}">
                <a16:creationId xmlns:a16="http://schemas.microsoft.com/office/drawing/2014/main" id="{48E8C827-ECA8-4183-BD13-1FC3314E447A}"/>
              </a:ext>
            </a:extLst>
          </p:cNvPr>
          <p:cNvGrpSpPr/>
          <p:nvPr/>
        </p:nvGrpSpPr>
        <p:grpSpPr>
          <a:xfrm>
            <a:off x="-84111" y="2760006"/>
            <a:ext cx="4680888" cy="2383505"/>
            <a:chOff x="-112148" y="3696816"/>
            <a:chExt cx="6208148" cy="3161184"/>
          </a:xfrm>
        </p:grpSpPr>
        <p:pic>
          <p:nvPicPr>
            <p:cNvPr id="3" name="图片 2">
              <a:extLst>
                <a:ext uri="{FF2B5EF4-FFF2-40B4-BE49-F238E27FC236}">
                  <a16:creationId xmlns:a16="http://schemas.microsoft.com/office/drawing/2014/main" id="{292E376A-5CFE-45D6-80A7-D388EF7315B7}"/>
                </a:ext>
              </a:extLst>
            </p:cNvPr>
            <p:cNvPicPr>
              <a:picLocks noChangeAspect="1"/>
            </p:cNvPicPr>
            <p:nvPr/>
          </p:nvPicPr>
          <p:blipFill rotWithShape="1">
            <a:blip r:embed="rId9" cstate="print">
              <a:extLst>
                <a:ext uri="{28A0092B-C50C-407E-A947-70E740481C1C}">
                  <a14:useLocalDpi xmlns:a14="http://schemas.microsoft.com/office/drawing/2010/main" val="0"/>
                </a:ext>
              </a:extLst>
            </a:blip>
            <a:srcRect l="27336" t="64804" r="35756"/>
            <a:stretch/>
          </p:blipFill>
          <p:spPr>
            <a:xfrm flipH="1">
              <a:off x="-112148" y="3898232"/>
              <a:ext cx="6208148" cy="2959768"/>
            </a:xfrm>
            <a:prstGeom prst="rect">
              <a:avLst/>
            </a:prstGeom>
          </p:spPr>
        </p:pic>
        <p:pic>
          <p:nvPicPr>
            <p:cNvPr id="23" name="图片 22">
              <a:extLst>
                <a:ext uri="{FF2B5EF4-FFF2-40B4-BE49-F238E27FC236}">
                  <a16:creationId xmlns:a16="http://schemas.microsoft.com/office/drawing/2014/main" id="{F7186AA6-B55E-47DE-9CE6-967821EA2448}"/>
                </a:ext>
              </a:extLst>
            </p:cNvPr>
            <p:cNvPicPr>
              <a:picLocks noChangeAspect="1"/>
            </p:cNvPicPr>
            <p:nvPr/>
          </p:nvPicPr>
          <p:blipFill>
            <a:blip r:embed="rId10">
              <a:clrChange>
                <a:clrFrom>
                  <a:srgbClr val="FFFFFF"/>
                </a:clrFrom>
                <a:clrTo>
                  <a:srgbClr val="FFFFFF">
                    <a:alpha val="0"/>
                  </a:srgbClr>
                </a:clrTo>
              </a:clrChange>
            </a:blip>
            <a:stretch>
              <a:fillRect/>
            </a:stretch>
          </p:blipFill>
          <p:spPr>
            <a:xfrm>
              <a:off x="3103191" y="3696816"/>
              <a:ext cx="718453" cy="933733"/>
            </a:xfrm>
            <a:prstGeom prst="rect">
              <a:avLst/>
            </a:prstGeom>
          </p:spPr>
        </p:pic>
      </p:grpSp>
      <p:sp>
        <p:nvSpPr>
          <p:cNvPr id="22" name="文本框 21">
            <a:extLst>
              <a:ext uri="{FF2B5EF4-FFF2-40B4-BE49-F238E27FC236}">
                <a16:creationId xmlns:a16="http://schemas.microsoft.com/office/drawing/2014/main" id="{C0FDC5E2-5A3C-4E23-B8C1-4EE70B6DC6AD}"/>
              </a:ext>
            </a:extLst>
          </p:cNvPr>
          <p:cNvSpPr txBox="1"/>
          <p:nvPr/>
        </p:nvSpPr>
        <p:spPr>
          <a:xfrm>
            <a:off x="2245144" y="1222881"/>
            <a:ext cx="4800600" cy="646317"/>
          </a:xfrm>
          <a:prstGeom prst="rect">
            <a:avLst/>
          </a:prstGeom>
          <a:noFill/>
        </p:spPr>
        <p:txBody>
          <a:bodyPr wrap="square" lIns="91425" tIns="45713" rIns="91425" bIns="45713" rtlCol="0">
            <a:spAutoFit/>
          </a:bodyPr>
          <a:lstStyle/>
          <a:p>
            <a:pPr algn="ctr" defTabSz="342830"/>
            <a:r>
              <a:rPr lang="en-US" altLang="zh-CN" sz="3600" b="1" dirty="0">
                <a:ln w="12700">
                  <a:noFill/>
                </a:ln>
                <a:solidFill>
                  <a:srgbClr val="444242"/>
                </a:solidFill>
                <a:ea typeface="微软雅黑" panose="020B0503020204020204" pitchFamily="34" charset="-122"/>
              </a:rPr>
              <a:t>a. </a:t>
            </a:r>
            <a:r>
              <a:rPr lang="en-US" altLang="zh-CN" sz="3600" b="1" dirty="0" err="1">
                <a:ln w="12700">
                  <a:noFill/>
                </a:ln>
                <a:solidFill>
                  <a:srgbClr val="444242"/>
                </a:solidFill>
                <a:ea typeface="微软雅黑" panose="020B0503020204020204" pitchFamily="34" charset="-122"/>
              </a:rPr>
              <a:t>Khái</a:t>
            </a:r>
            <a:r>
              <a:rPr lang="en-US" altLang="zh-CN" sz="3600" b="1" dirty="0">
                <a:ln w="12700">
                  <a:noFill/>
                </a:ln>
                <a:solidFill>
                  <a:srgbClr val="444242"/>
                </a:solidFill>
                <a:ea typeface="微软雅黑" panose="020B0503020204020204" pitchFamily="34" charset="-122"/>
              </a:rPr>
              <a:t> </a:t>
            </a:r>
            <a:r>
              <a:rPr lang="en-US" altLang="zh-CN" sz="3600" b="1" dirty="0" err="1">
                <a:ln w="12700">
                  <a:noFill/>
                </a:ln>
                <a:solidFill>
                  <a:srgbClr val="444242"/>
                </a:solidFill>
                <a:ea typeface="微软雅黑" panose="020B0503020204020204" pitchFamily="34" charset="-122"/>
              </a:rPr>
              <a:t>niệm</a:t>
            </a:r>
            <a:endParaRPr lang="vi-VN" altLang="zh-CN" sz="3600" b="1" dirty="0">
              <a:ln w="12700">
                <a:noFill/>
              </a:ln>
              <a:solidFill>
                <a:srgbClr val="444242"/>
              </a:solidFill>
              <a:ea typeface="微软雅黑" panose="020B0503020204020204" pitchFamily="34" charset="-122"/>
            </a:endParaRPr>
          </a:p>
        </p:txBody>
      </p:sp>
      <p:grpSp>
        <p:nvGrpSpPr>
          <p:cNvPr id="26" name="组合 25">
            <a:extLst>
              <a:ext uri="{FF2B5EF4-FFF2-40B4-BE49-F238E27FC236}">
                <a16:creationId xmlns:a16="http://schemas.microsoft.com/office/drawing/2014/main" id="{BDA80F26-EEDE-484B-8CC7-A98E543C80AB}"/>
              </a:ext>
            </a:extLst>
          </p:cNvPr>
          <p:cNvGrpSpPr/>
          <p:nvPr/>
        </p:nvGrpSpPr>
        <p:grpSpPr>
          <a:xfrm rot="1359389">
            <a:off x="6984253" y="114114"/>
            <a:ext cx="1370892" cy="1324157"/>
            <a:chOff x="10101876" y="4297860"/>
            <a:chExt cx="1826037" cy="1763786"/>
          </a:xfrm>
        </p:grpSpPr>
        <p:sp>
          <p:nvSpPr>
            <p:cNvPr id="27" name="Freeform 26">
              <a:extLst>
                <a:ext uri="{FF2B5EF4-FFF2-40B4-BE49-F238E27FC236}">
                  <a16:creationId xmlns:a16="http://schemas.microsoft.com/office/drawing/2014/main" id="{8823ABAA-D70D-4C59-8203-A068689381E4}"/>
                </a:ext>
              </a:extLst>
            </p:cNvPr>
            <p:cNvSpPr>
              <a:spLocks noEditPoints="1"/>
            </p:cNvSpPr>
            <p:nvPr/>
          </p:nvSpPr>
          <p:spPr bwMode="auto">
            <a:xfrm>
              <a:off x="10122627" y="4297860"/>
              <a:ext cx="1745111" cy="1763786"/>
            </a:xfrm>
            <a:custGeom>
              <a:avLst/>
              <a:gdLst>
                <a:gd name="T0" fmla="*/ 341 w 356"/>
                <a:gd name="T1" fmla="*/ 95 h 359"/>
                <a:gd name="T2" fmla="*/ 210 w 356"/>
                <a:gd name="T3" fmla="*/ 14 h 359"/>
                <a:gd name="T4" fmla="*/ 60 w 356"/>
                <a:gd name="T5" fmla="*/ 72 h 359"/>
                <a:gd name="T6" fmla="*/ 43 w 356"/>
                <a:gd name="T7" fmla="*/ 111 h 359"/>
                <a:gd name="T8" fmla="*/ 37 w 356"/>
                <a:gd name="T9" fmla="*/ 119 h 359"/>
                <a:gd name="T10" fmla="*/ 13 w 356"/>
                <a:gd name="T11" fmla="*/ 165 h 359"/>
                <a:gd name="T12" fmla="*/ 41 w 356"/>
                <a:gd name="T13" fmla="*/ 301 h 359"/>
                <a:gd name="T14" fmla="*/ 213 w 356"/>
                <a:gd name="T15" fmla="*/ 343 h 359"/>
                <a:gd name="T16" fmla="*/ 337 w 356"/>
                <a:gd name="T17" fmla="*/ 217 h 359"/>
                <a:gd name="T18" fmla="*/ 341 w 356"/>
                <a:gd name="T19" fmla="*/ 95 h 359"/>
                <a:gd name="T20" fmla="*/ 278 w 356"/>
                <a:gd name="T21" fmla="*/ 170 h 359"/>
                <a:gd name="T22" fmla="*/ 278 w 356"/>
                <a:gd name="T23" fmla="*/ 159 h 359"/>
                <a:gd name="T24" fmla="*/ 279 w 356"/>
                <a:gd name="T25" fmla="*/ 153 h 359"/>
                <a:gd name="T26" fmla="*/ 280 w 356"/>
                <a:gd name="T27" fmla="*/ 144 h 359"/>
                <a:gd name="T28" fmla="*/ 278 w 356"/>
                <a:gd name="T29" fmla="*/ 170 h 359"/>
                <a:gd name="T30" fmla="*/ 274 w 356"/>
                <a:gd name="T31" fmla="*/ 226 h 359"/>
                <a:gd name="T32" fmla="*/ 276 w 356"/>
                <a:gd name="T33" fmla="*/ 220 h 359"/>
                <a:gd name="T34" fmla="*/ 278 w 356"/>
                <a:gd name="T35" fmla="*/ 211 h 359"/>
                <a:gd name="T36" fmla="*/ 297 w 356"/>
                <a:gd name="T37" fmla="*/ 179 h 359"/>
                <a:gd name="T38" fmla="*/ 298 w 356"/>
                <a:gd name="T39" fmla="*/ 175 h 359"/>
                <a:gd name="T40" fmla="*/ 291 w 356"/>
                <a:gd name="T41" fmla="*/ 199 h 359"/>
                <a:gd name="T42" fmla="*/ 274 w 356"/>
                <a:gd name="T43" fmla="*/ 226 h 359"/>
                <a:gd name="T44" fmla="*/ 325 w 356"/>
                <a:gd name="T45" fmla="*/ 117 h 359"/>
                <a:gd name="T46" fmla="*/ 281 w 356"/>
                <a:gd name="T47" fmla="*/ 54 h 359"/>
                <a:gd name="T48" fmla="*/ 325 w 356"/>
                <a:gd name="T49" fmla="*/ 117 h 359"/>
                <a:gd name="T50" fmla="*/ 31 w 356"/>
                <a:gd name="T51" fmla="*/ 188 h 359"/>
                <a:gd name="T52" fmla="*/ 34 w 356"/>
                <a:gd name="T53" fmla="*/ 188 h 359"/>
                <a:gd name="T54" fmla="*/ 34 w 356"/>
                <a:gd name="T55" fmla="*/ 189 h 359"/>
                <a:gd name="T56" fmla="*/ 42 w 356"/>
                <a:gd name="T57" fmla="*/ 198 h 359"/>
                <a:gd name="T58" fmla="*/ 43 w 356"/>
                <a:gd name="T59" fmla="*/ 198 h 359"/>
                <a:gd name="T60" fmla="*/ 31 w 356"/>
                <a:gd name="T61" fmla="*/ 235 h 359"/>
                <a:gd name="T62" fmla="*/ 31 w 356"/>
                <a:gd name="T63" fmla="*/ 188 h 359"/>
                <a:gd name="T64" fmla="*/ 66 w 356"/>
                <a:gd name="T65" fmla="*/ 296 h 359"/>
                <a:gd name="T66" fmla="*/ 44 w 356"/>
                <a:gd name="T67" fmla="*/ 270 h 359"/>
                <a:gd name="T68" fmla="*/ 50 w 356"/>
                <a:gd name="T69" fmla="*/ 270 h 359"/>
                <a:gd name="T70" fmla="*/ 67 w 356"/>
                <a:gd name="T71" fmla="*/ 285 h 359"/>
                <a:gd name="T72" fmla="*/ 132 w 356"/>
                <a:gd name="T73" fmla="*/ 310 h 359"/>
                <a:gd name="T74" fmla="*/ 159 w 356"/>
                <a:gd name="T75" fmla="*/ 313 h 359"/>
                <a:gd name="T76" fmla="*/ 165 w 356"/>
                <a:gd name="T77" fmla="*/ 313 h 359"/>
                <a:gd name="T78" fmla="*/ 262 w 356"/>
                <a:gd name="T79" fmla="*/ 296 h 359"/>
                <a:gd name="T80" fmla="*/ 253 w 356"/>
                <a:gd name="T81" fmla="*/ 303 h 359"/>
                <a:gd name="T82" fmla="*/ 66 w 356"/>
                <a:gd name="T83" fmla="*/ 296 h 3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356" h="359">
                  <a:moveTo>
                    <a:pt x="341" y="95"/>
                  </a:moveTo>
                  <a:cubicBezTo>
                    <a:pt x="320" y="41"/>
                    <a:pt x="266" y="14"/>
                    <a:pt x="210" y="14"/>
                  </a:cubicBezTo>
                  <a:cubicBezTo>
                    <a:pt x="154" y="0"/>
                    <a:pt x="92" y="22"/>
                    <a:pt x="60" y="72"/>
                  </a:cubicBezTo>
                  <a:cubicBezTo>
                    <a:pt x="52" y="84"/>
                    <a:pt x="47" y="97"/>
                    <a:pt x="43" y="111"/>
                  </a:cubicBezTo>
                  <a:cubicBezTo>
                    <a:pt x="41" y="114"/>
                    <a:pt x="39" y="116"/>
                    <a:pt x="37" y="119"/>
                  </a:cubicBezTo>
                  <a:cubicBezTo>
                    <a:pt x="25" y="133"/>
                    <a:pt x="13" y="149"/>
                    <a:pt x="13" y="165"/>
                  </a:cubicBezTo>
                  <a:cubicBezTo>
                    <a:pt x="0" y="211"/>
                    <a:pt x="9" y="264"/>
                    <a:pt x="41" y="301"/>
                  </a:cubicBezTo>
                  <a:cubicBezTo>
                    <a:pt x="82" y="349"/>
                    <a:pt x="155" y="359"/>
                    <a:pt x="213" y="343"/>
                  </a:cubicBezTo>
                  <a:cubicBezTo>
                    <a:pt x="276" y="327"/>
                    <a:pt x="325" y="279"/>
                    <a:pt x="337" y="217"/>
                  </a:cubicBezTo>
                  <a:cubicBezTo>
                    <a:pt x="354" y="179"/>
                    <a:pt x="356" y="136"/>
                    <a:pt x="341" y="95"/>
                  </a:cubicBezTo>
                  <a:close/>
                  <a:moveTo>
                    <a:pt x="278" y="170"/>
                  </a:moveTo>
                  <a:cubicBezTo>
                    <a:pt x="278" y="166"/>
                    <a:pt x="278" y="163"/>
                    <a:pt x="278" y="159"/>
                  </a:cubicBezTo>
                  <a:cubicBezTo>
                    <a:pt x="279" y="157"/>
                    <a:pt x="279" y="155"/>
                    <a:pt x="279" y="153"/>
                  </a:cubicBezTo>
                  <a:cubicBezTo>
                    <a:pt x="280" y="150"/>
                    <a:pt x="280" y="147"/>
                    <a:pt x="280" y="144"/>
                  </a:cubicBezTo>
                  <a:cubicBezTo>
                    <a:pt x="281" y="153"/>
                    <a:pt x="280" y="162"/>
                    <a:pt x="278" y="170"/>
                  </a:cubicBezTo>
                  <a:close/>
                  <a:moveTo>
                    <a:pt x="274" y="226"/>
                  </a:moveTo>
                  <a:cubicBezTo>
                    <a:pt x="275" y="224"/>
                    <a:pt x="276" y="222"/>
                    <a:pt x="276" y="220"/>
                  </a:cubicBezTo>
                  <a:cubicBezTo>
                    <a:pt x="277" y="217"/>
                    <a:pt x="277" y="214"/>
                    <a:pt x="278" y="211"/>
                  </a:cubicBezTo>
                  <a:cubicBezTo>
                    <a:pt x="286" y="202"/>
                    <a:pt x="293" y="191"/>
                    <a:pt x="297" y="179"/>
                  </a:cubicBezTo>
                  <a:cubicBezTo>
                    <a:pt x="298" y="178"/>
                    <a:pt x="298" y="176"/>
                    <a:pt x="298" y="175"/>
                  </a:cubicBezTo>
                  <a:cubicBezTo>
                    <a:pt x="297" y="183"/>
                    <a:pt x="295" y="191"/>
                    <a:pt x="291" y="199"/>
                  </a:cubicBezTo>
                  <a:cubicBezTo>
                    <a:pt x="287" y="209"/>
                    <a:pt x="281" y="218"/>
                    <a:pt x="274" y="226"/>
                  </a:cubicBezTo>
                  <a:close/>
                  <a:moveTo>
                    <a:pt x="325" y="117"/>
                  </a:moveTo>
                  <a:cubicBezTo>
                    <a:pt x="315" y="93"/>
                    <a:pt x="299" y="71"/>
                    <a:pt x="281" y="54"/>
                  </a:cubicBezTo>
                  <a:cubicBezTo>
                    <a:pt x="304" y="69"/>
                    <a:pt x="318" y="91"/>
                    <a:pt x="325" y="117"/>
                  </a:cubicBezTo>
                  <a:close/>
                  <a:moveTo>
                    <a:pt x="31" y="188"/>
                  </a:moveTo>
                  <a:cubicBezTo>
                    <a:pt x="32" y="188"/>
                    <a:pt x="33" y="188"/>
                    <a:pt x="34" y="188"/>
                  </a:cubicBezTo>
                  <a:cubicBezTo>
                    <a:pt x="34" y="189"/>
                    <a:pt x="34" y="189"/>
                    <a:pt x="34" y="189"/>
                  </a:cubicBezTo>
                  <a:cubicBezTo>
                    <a:pt x="34" y="193"/>
                    <a:pt x="38" y="197"/>
                    <a:pt x="42" y="198"/>
                  </a:cubicBezTo>
                  <a:cubicBezTo>
                    <a:pt x="43" y="198"/>
                    <a:pt x="43" y="198"/>
                    <a:pt x="43" y="198"/>
                  </a:cubicBezTo>
                  <a:cubicBezTo>
                    <a:pt x="36" y="210"/>
                    <a:pt x="32" y="223"/>
                    <a:pt x="31" y="235"/>
                  </a:cubicBezTo>
                  <a:cubicBezTo>
                    <a:pt x="28" y="220"/>
                    <a:pt x="28" y="204"/>
                    <a:pt x="31" y="188"/>
                  </a:cubicBezTo>
                  <a:close/>
                  <a:moveTo>
                    <a:pt x="66" y="296"/>
                  </a:moveTo>
                  <a:cubicBezTo>
                    <a:pt x="57" y="289"/>
                    <a:pt x="50" y="280"/>
                    <a:pt x="44" y="270"/>
                  </a:cubicBezTo>
                  <a:cubicBezTo>
                    <a:pt x="46" y="270"/>
                    <a:pt x="48" y="270"/>
                    <a:pt x="50" y="270"/>
                  </a:cubicBezTo>
                  <a:cubicBezTo>
                    <a:pt x="55" y="275"/>
                    <a:pt x="61" y="280"/>
                    <a:pt x="67" y="285"/>
                  </a:cubicBezTo>
                  <a:cubicBezTo>
                    <a:pt x="84" y="298"/>
                    <a:pt x="109" y="314"/>
                    <a:pt x="132" y="310"/>
                  </a:cubicBezTo>
                  <a:cubicBezTo>
                    <a:pt x="139" y="315"/>
                    <a:pt x="150" y="315"/>
                    <a:pt x="159" y="313"/>
                  </a:cubicBezTo>
                  <a:cubicBezTo>
                    <a:pt x="161" y="313"/>
                    <a:pt x="163" y="313"/>
                    <a:pt x="165" y="313"/>
                  </a:cubicBezTo>
                  <a:cubicBezTo>
                    <a:pt x="198" y="318"/>
                    <a:pt x="232" y="312"/>
                    <a:pt x="262" y="296"/>
                  </a:cubicBezTo>
                  <a:cubicBezTo>
                    <a:pt x="259" y="298"/>
                    <a:pt x="256" y="301"/>
                    <a:pt x="253" y="303"/>
                  </a:cubicBezTo>
                  <a:cubicBezTo>
                    <a:pt x="198" y="338"/>
                    <a:pt x="117" y="340"/>
                    <a:pt x="66" y="296"/>
                  </a:cubicBezTo>
                  <a:close/>
                </a:path>
              </a:pathLst>
            </a:custGeom>
            <a:solidFill>
              <a:srgbClr val="F9E78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190">
                <a:defRPr/>
              </a:pPr>
              <a:endParaRPr lang="zh-CN" altLang="en-US">
                <a:solidFill>
                  <a:prstClr val="black"/>
                </a:solidFill>
                <a:latin typeface="等线" panose="020F0502020204030204"/>
              </a:endParaRPr>
            </a:p>
          </p:txBody>
        </p:sp>
        <p:sp>
          <p:nvSpPr>
            <p:cNvPr id="28" name="Freeform 27">
              <a:extLst>
                <a:ext uri="{FF2B5EF4-FFF2-40B4-BE49-F238E27FC236}">
                  <a16:creationId xmlns:a16="http://schemas.microsoft.com/office/drawing/2014/main" id="{F90831D1-CC77-46C2-BBE1-360AE25D8256}"/>
                </a:ext>
              </a:extLst>
            </p:cNvPr>
            <p:cNvSpPr>
              <a:spLocks noEditPoints="1"/>
            </p:cNvSpPr>
            <p:nvPr/>
          </p:nvSpPr>
          <p:spPr bwMode="auto">
            <a:xfrm>
              <a:off x="10809465" y="5343682"/>
              <a:ext cx="377658" cy="354833"/>
            </a:xfrm>
            <a:custGeom>
              <a:avLst/>
              <a:gdLst>
                <a:gd name="T0" fmla="*/ 75 w 77"/>
                <a:gd name="T1" fmla="*/ 21 h 72"/>
                <a:gd name="T2" fmla="*/ 77 w 77"/>
                <a:gd name="T3" fmla="*/ 14 h 72"/>
                <a:gd name="T4" fmla="*/ 73 w 77"/>
                <a:gd name="T5" fmla="*/ 8 h 72"/>
                <a:gd name="T6" fmla="*/ 36 w 77"/>
                <a:gd name="T7" fmla="*/ 12 h 72"/>
                <a:gd name="T8" fmla="*/ 28 w 77"/>
                <a:gd name="T9" fmla="*/ 17 h 72"/>
                <a:gd name="T10" fmla="*/ 28 w 77"/>
                <a:gd name="T11" fmla="*/ 17 h 72"/>
                <a:gd name="T12" fmla="*/ 27 w 77"/>
                <a:gd name="T13" fmla="*/ 16 h 72"/>
                <a:gd name="T14" fmla="*/ 22 w 77"/>
                <a:gd name="T15" fmla="*/ 13 h 72"/>
                <a:gd name="T16" fmla="*/ 21 w 77"/>
                <a:gd name="T17" fmla="*/ 12 h 72"/>
                <a:gd name="T18" fmla="*/ 10 w 77"/>
                <a:gd name="T19" fmla="*/ 12 h 72"/>
                <a:gd name="T20" fmla="*/ 1 w 77"/>
                <a:gd name="T21" fmla="*/ 18 h 72"/>
                <a:gd name="T22" fmla="*/ 14 w 77"/>
                <a:gd name="T23" fmla="*/ 56 h 72"/>
                <a:gd name="T24" fmla="*/ 30 w 77"/>
                <a:gd name="T25" fmla="*/ 70 h 72"/>
                <a:gd name="T26" fmla="*/ 36 w 77"/>
                <a:gd name="T27" fmla="*/ 69 h 72"/>
                <a:gd name="T28" fmla="*/ 36 w 77"/>
                <a:gd name="T29" fmla="*/ 70 h 72"/>
                <a:gd name="T30" fmla="*/ 43 w 77"/>
                <a:gd name="T31" fmla="*/ 69 h 72"/>
                <a:gd name="T32" fmla="*/ 53 w 77"/>
                <a:gd name="T33" fmla="*/ 69 h 72"/>
                <a:gd name="T34" fmla="*/ 68 w 77"/>
                <a:gd name="T35" fmla="*/ 42 h 72"/>
                <a:gd name="T36" fmla="*/ 73 w 77"/>
                <a:gd name="T37" fmla="*/ 34 h 72"/>
                <a:gd name="T38" fmla="*/ 73 w 77"/>
                <a:gd name="T39" fmla="*/ 29 h 72"/>
                <a:gd name="T40" fmla="*/ 73 w 77"/>
                <a:gd name="T41" fmla="*/ 29 h 72"/>
                <a:gd name="T42" fmla="*/ 75 w 77"/>
                <a:gd name="T43" fmla="*/ 21 h 72"/>
                <a:gd name="T44" fmla="*/ 55 w 77"/>
                <a:gd name="T45" fmla="*/ 23 h 72"/>
                <a:gd name="T46" fmla="*/ 55 w 77"/>
                <a:gd name="T47" fmla="*/ 22 h 72"/>
                <a:gd name="T48" fmla="*/ 48 w 77"/>
                <a:gd name="T49" fmla="*/ 17 h 72"/>
                <a:gd name="T50" fmla="*/ 52 w 77"/>
                <a:gd name="T51" fmla="*/ 16 h 72"/>
                <a:gd name="T52" fmla="*/ 66 w 77"/>
                <a:gd name="T53" fmla="*/ 17 h 72"/>
                <a:gd name="T54" fmla="*/ 65 w 77"/>
                <a:gd name="T55" fmla="*/ 20 h 72"/>
                <a:gd name="T56" fmla="*/ 55 w 77"/>
                <a:gd name="T57" fmla="*/ 23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77" h="72">
                  <a:moveTo>
                    <a:pt x="75" y="21"/>
                  </a:moveTo>
                  <a:cubicBezTo>
                    <a:pt x="76" y="19"/>
                    <a:pt x="77" y="17"/>
                    <a:pt x="77" y="14"/>
                  </a:cubicBezTo>
                  <a:cubicBezTo>
                    <a:pt x="77" y="11"/>
                    <a:pt x="76" y="9"/>
                    <a:pt x="73" y="8"/>
                  </a:cubicBezTo>
                  <a:cubicBezTo>
                    <a:pt x="64" y="4"/>
                    <a:pt x="40" y="0"/>
                    <a:pt x="36" y="12"/>
                  </a:cubicBezTo>
                  <a:cubicBezTo>
                    <a:pt x="32" y="11"/>
                    <a:pt x="29" y="12"/>
                    <a:pt x="28" y="17"/>
                  </a:cubicBezTo>
                  <a:cubicBezTo>
                    <a:pt x="28" y="17"/>
                    <a:pt x="28" y="17"/>
                    <a:pt x="28" y="17"/>
                  </a:cubicBezTo>
                  <a:cubicBezTo>
                    <a:pt x="27" y="17"/>
                    <a:pt x="27" y="16"/>
                    <a:pt x="27" y="16"/>
                  </a:cubicBezTo>
                  <a:cubicBezTo>
                    <a:pt x="27" y="12"/>
                    <a:pt x="24" y="11"/>
                    <a:pt x="22" y="13"/>
                  </a:cubicBezTo>
                  <a:cubicBezTo>
                    <a:pt x="21" y="12"/>
                    <a:pt x="21" y="12"/>
                    <a:pt x="21" y="12"/>
                  </a:cubicBezTo>
                  <a:cubicBezTo>
                    <a:pt x="18" y="8"/>
                    <a:pt x="13" y="8"/>
                    <a:pt x="10" y="12"/>
                  </a:cubicBezTo>
                  <a:cubicBezTo>
                    <a:pt x="6" y="11"/>
                    <a:pt x="2" y="13"/>
                    <a:pt x="1" y="18"/>
                  </a:cubicBezTo>
                  <a:cubicBezTo>
                    <a:pt x="0" y="33"/>
                    <a:pt x="3" y="47"/>
                    <a:pt x="14" y="56"/>
                  </a:cubicBezTo>
                  <a:cubicBezTo>
                    <a:pt x="17" y="62"/>
                    <a:pt x="22" y="67"/>
                    <a:pt x="30" y="70"/>
                  </a:cubicBezTo>
                  <a:cubicBezTo>
                    <a:pt x="32" y="71"/>
                    <a:pt x="34" y="70"/>
                    <a:pt x="36" y="69"/>
                  </a:cubicBezTo>
                  <a:cubicBezTo>
                    <a:pt x="36" y="70"/>
                    <a:pt x="36" y="70"/>
                    <a:pt x="36" y="70"/>
                  </a:cubicBezTo>
                  <a:cubicBezTo>
                    <a:pt x="38" y="71"/>
                    <a:pt x="41" y="71"/>
                    <a:pt x="43" y="69"/>
                  </a:cubicBezTo>
                  <a:cubicBezTo>
                    <a:pt x="46" y="72"/>
                    <a:pt x="50" y="71"/>
                    <a:pt x="53" y="69"/>
                  </a:cubicBezTo>
                  <a:cubicBezTo>
                    <a:pt x="61" y="62"/>
                    <a:pt x="66" y="52"/>
                    <a:pt x="68" y="42"/>
                  </a:cubicBezTo>
                  <a:cubicBezTo>
                    <a:pt x="71" y="40"/>
                    <a:pt x="73" y="37"/>
                    <a:pt x="73" y="34"/>
                  </a:cubicBezTo>
                  <a:cubicBezTo>
                    <a:pt x="74" y="32"/>
                    <a:pt x="73" y="30"/>
                    <a:pt x="73" y="29"/>
                  </a:cubicBezTo>
                  <a:cubicBezTo>
                    <a:pt x="73" y="29"/>
                    <a:pt x="73" y="29"/>
                    <a:pt x="73" y="29"/>
                  </a:cubicBezTo>
                  <a:cubicBezTo>
                    <a:pt x="74" y="26"/>
                    <a:pt x="75" y="23"/>
                    <a:pt x="75" y="21"/>
                  </a:cubicBezTo>
                  <a:close/>
                  <a:moveTo>
                    <a:pt x="55" y="23"/>
                  </a:moveTo>
                  <a:cubicBezTo>
                    <a:pt x="55" y="22"/>
                    <a:pt x="55" y="22"/>
                    <a:pt x="55" y="22"/>
                  </a:cubicBezTo>
                  <a:cubicBezTo>
                    <a:pt x="53" y="19"/>
                    <a:pt x="51" y="17"/>
                    <a:pt x="48" y="17"/>
                  </a:cubicBezTo>
                  <a:cubicBezTo>
                    <a:pt x="49" y="16"/>
                    <a:pt x="50" y="16"/>
                    <a:pt x="52" y="16"/>
                  </a:cubicBezTo>
                  <a:cubicBezTo>
                    <a:pt x="56" y="15"/>
                    <a:pt x="61" y="16"/>
                    <a:pt x="66" y="17"/>
                  </a:cubicBezTo>
                  <a:cubicBezTo>
                    <a:pt x="66" y="18"/>
                    <a:pt x="65" y="19"/>
                    <a:pt x="65" y="20"/>
                  </a:cubicBezTo>
                  <a:cubicBezTo>
                    <a:pt x="62" y="18"/>
                    <a:pt x="57" y="19"/>
                    <a:pt x="55" y="23"/>
                  </a:cubicBezTo>
                  <a:close/>
                </a:path>
              </a:pathLst>
            </a:custGeom>
            <a:solidFill>
              <a:srgbClr val="E580B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190">
                <a:defRPr/>
              </a:pPr>
              <a:endParaRPr lang="zh-CN" altLang="en-US">
                <a:solidFill>
                  <a:prstClr val="black"/>
                </a:solidFill>
                <a:latin typeface="等线" panose="020F0502020204030204"/>
              </a:endParaRPr>
            </a:p>
          </p:txBody>
        </p:sp>
        <p:sp>
          <p:nvSpPr>
            <p:cNvPr id="29" name="Freeform 118">
              <a:extLst>
                <a:ext uri="{FF2B5EF4-FFF2-40B4-BE49-F238E27FC236}">
                  <a16:creationId xmlns:a16="http://schemas.microsoft.com/office/drawing/2014/main" id="{17C423B7-F16A-4057-80A4-D7B19C0061D5}"/>
                </a:ext>
              </a:extLst>
            </p:cNvPr>
            <p:cNvSpPr>
              <a:spLocks noEditPoints="1"/>
            </p:cNvSpPr>
            <p:nvPr/>
          </p:nvSpPr>
          <p:spPr bwMode="auto">
            <a:xfrm>
              <a:off x="10101876" y="4316535"/>
              <a:ext cx="1826037" cy="1740961"/>
            </a:xfrm>
            <a:custGeom>
              <a:avLst/>
              <a:gdLst>
                <a:gd name="T0" fmla="*/ 256 w 372"/>
                <a:gd name="T1" fmla="*/ 37 h 354"/>
                <a:gd name="T2" fmla="*/ 123 w 372"/>
                <a:gd name="T3" fmla="*/ 21 h 354"/>
                <a:gd name="T4" fmla="*/ 17 w 372"/>
                <a:gd name="T5" fmla="*/ 149 h 354"/>
                <a:gd name="T6" fmla="*/ 66 w 372"/>
                <a:gd name="T7" fmla="*/ 301 h 354"/>
                <a:gd name="T8" fmla="*/ 249 w 372"/>
                <a:gd name="T9" fmla="*/ 333 h 354"/>
                <a:gd name="T10" fmla="*/ 369 w 372"/>
                <a:gd name="T11" fmla="*/ 167 h 354"/>
                <a:gd name="T12" fmla="*/ 256 w 372"/>
                <a:gd name="T13" fmla="*/ 37 h 354"/>
                <a:gd name="T14" fmla="*/ 302 w 372"/>
                <a:gd name="T15" fmla="*/ 275 h 354"/>
                <a:gd name="T16" fmla="*/ 141 w 372"/>
                <a:gd name="T17" fmla="*/ 316 h 354"/>
                <a:gd name="T18" fmla="*/ 30 w 372"/>
                <a:gd name="T19" fmla="*/ 175 h 354"/>
                <a:gd name="T20" fmla="*/ 116 w 372"/>
                <a:gd name="T21" fmla="*/ 42 h 354"/>
                <a:gd name="T22" fmla="*/ 239 w 372"/>
                <a:gd name="T23" fmla="*/ 38 h 354"/>
                <a:gd name="T24" fmla="*/ 237 w 372"/>
                <a:gd name="T25" fmla="*/ 38 h 354"/>
                <a:gd name="T26" fmla="*/ 235 w 372"/>
                <a:gd name="T27" fmla="*/ 54 h 354"/>
                <a:gd name="T28" fmla="*/ 268 w 372"/>
                <a:gd name="T29" fmla="*/ 59 h 354"/>
                <a:gd name="T30" fmla="*/ 270 w 372"/>
                <a:gd name="T31" fmla="*/ 61 h 354"/>
                <a:gd name="T32" fmla="*/ 276 w 372"/>
                <a:gd name="T33" fmla="*/ 61 h 354"/>
                <a:gd name="T34" fmla="*/ 312 w 372"/>
                <a:gd name="T35" fmla="*/ 79 h 354"/>
                <a:gd name="T36" fmla="*/ 346 w 372"/>
                <a:gd name="T37" fmla="*/ 136 h 354"/>
                <a:gd name="T38" fmla="*/ 302 w 372"/>
                <a:gd name="T39" fmla="*/ 275 h 3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72" h="354">
                  <a:moveTo>
                    <a:pt x="256" y="37"/>
                  </a:moveTo>
                  <a:cubicBezTo>
                    <a:pt x="218" y="8"/>
                    <a:pt x="170" y="0"/>
                    <a:pt x="123" y="21"/>
                  </a:cubicBezTo>
                  <a:cubicBezTo>
                    <a:pt x="71" y="44"/>
                    <a:pt x="32" y="95"/>
                    <a:pt x="17" y="149"/>
                  </a:cubicBezTo>
                  <a:cubicBezTo>
                    <a:pt x="0" y="207"/>
                    <a:pt x="19" y="264"/>
                    <a:pt x="66" y="301"/>
                  </a:cubicBezTo>
                  <a:cubicBezTo>
                    <a:pt x="116" y="339"/>
                    <a:pt x="189" y="354"/>
                    <a:pt x="249" y="333"/>
                  </a:cubicBezTo>
                  <a:cubicBezTo>
                    <a:pt x="318" y="309"/>
                    <a:pt x="365" y="239"/>
                    <a:pt x="369" y="167"/>
                  </a:cubicBezTo>
                  <a:cubicBezTo>
                    <a:pt x="372" y="99"/>
                    <a:pt x="323" y="39"/>
                    <a:pt x="256" y="37"/>
                  </a:cubicBezTo>
                  <a:close/>
                  <a:moveTo>
                    <a:pt x="302" y="275"/>
                  </a:moveTo>
                  <a:cubicBezTo>
                    <a:pt x="260" y="320"/>
                    <a:pt x="199" y="332"/>
                    <a:pt x="141" y="316"/>
                  </a:cubicBezTo>
                  <a:cubicBezTo>
                    <a:pt x="75" y="296"/>
                    <a:pt x="23" y="248"/>
                    <a:pt x="30" y="175"/>
                  </a:cubicBezTo>
                  <a:cubicBezTo>
                    <a:pt x="35" y="122"/>
                    <a:pt x="72" y="71"/>
                    <a:pt x="116" y="42"/>
                  </a:cubicBezTo>
                  <a:cubicBezTo>
                    <a:pt x="157" y="17"/>
                    <a:pt x="201" y="17"/>
                    <a:pt x="239" y="38"/>
                  </a:cubicBezTo>
                  <a:cubicBezTo>
                    <a:pt x="238" y="38"/>
                    <a:pt x="238" y="38"/>
                    <a:pt x="237" y="38"/>
                  </a:cubicBezTo>
                  <a:cubicBezTo>
                    <a:pt x="229" y="39"/>
                    <a:pt x="225" y="52"/>
                    <a:pt x="235" y="54"/>
                  </a:cubicBezTo>
                  <a:cubicBezTo>
                    <a:pt x="246" y="55"/>
                    <a:pt x="257" y="57"/>
                    <a:pt x="268" y="59"/>
                  </a:cubicBezTo>
                  <a:cubicBezTo>
                    <a:pt x="269" y="60"/>
                    <a:pt x="269" y="61"/>
                    <a:pt x="270" y="61"/>
                  </a:cubicBezTo>
                  <a:cubicBezTo>
                    <a:pt x="272" y="63"/>
                    <a:pt x="274" y="63"/>
                    <a:pt x="276" y="61"/>
                  </a:cubicBezTo>
                  <a:cubicBezTo>
                    <a:pt x="289" y="65"/>
                    <a:pt x="301" y="70"/>
                    <a:pt x="312" y="79"/>
                  </a:cubicBezTo>
                  <a:cubicBezTo>
                    <a:pt x="331" y="93"/>
                    <a:pt x="341" y="113"/>
                    <a:pt x="346" y="136"/>
                  </a:cubicBezTo>
                  <a:cubicBezTo>
                    <a:pt x="356" y="185"/>
                    <a:pt x="335" y="239"/>
                    <a:pt x="302" y="275"/>
                  </a:cubicBezTo>
                  <a:close/>
                </a:path>
              </a:pathLst>
            </a:custGeom>
            <a:solidFill>
              <a:srgbClr val="4442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190">
                <a:defRPr/>
              </a:pPr>
              <a:endParaRPr lang="zh-CN" altLang="en-US">
                <a:solidFill>
                  <a:prstClr val="black"/>
                </a:solidFill>
                <a:latin typeface="等线" panose="020F0502020204030204"/>
              </a:endParaRPr>
            </a:p>
          </p:txBody>
        </p:sp>
        <p:sp>
          <p:nvSpPr>
            <p:cNvPr id="30" name="Freeform 119">
              <a:extLst>
                <a:ext uri="{FF2B5EF4-FFF2-40B4-BE49-F238E27FC236}">
                  <a16:creationId xmlns:a16="http://schemas.microsoft.com/office/drawing/2014/main" id="{9618FBB8-7AC3-4E93-AD38-E9A318C99C8E}"/>
                </a:ext>
              </a:extLst>
            </p:cNvPr>
            <p:cNvSpPr>
              <a:spLocks noEditPoints="1"/>
            </p:cNvSpPr>
            <p:nvPr/>
          </p:nvSpPr>
          <p:spPr bwMode="auto">
            <a:xfrm>
              <a:off x="10469158" y="5078076"/>
              <a:ext cx="1006396" cy="688914"/>
            </a:xfrm>
            <a:custGeom>
              <a:avLst/>
              <a:gdLst>
                <a:gd name="T0" fmla="*/ 193 w 205"/>
                <a:gd name="T1" fmla="*/ 4 h 140"/>
                <a:gd name="T2" fmla="*/ 163 w 205"/>
                <a:gd name="T3" fmla="*/ 36 h 140"/>
                <a:gd name="T4" fmla="*/ 150 w 205"/>
                <a:gd name="T5" fmla="*/ 43 h 140"/>
                <a:gd name="T6" fmla="*/ 144 w 205"/>
                <a:gd name="T7" fmla="*/ 45 h 140"/>
                <a:gd name="T8" fmla="*/ 110 w 205"/>
                <a:gd name="T9" fmla="*/ 52 h 140"/>
                <a:gd name="T10" fmla="*/ 12 w 205"/>
                <a:gd name="T11" fmla="*/ 19 h 140"/>
                <a:gd name="T12" fmla="*/ 3 w 205"/>
                <a:gd name="T13" fmla="*/ 26 h 140"/>
                <a:gd name="T14" fmla="*/ 64 w 205"/>
                <a:gd name="T15" fmla="*/ 65 h 140"/>
                <a:gd name="T16" fmla="*/ 114 w 205"/>
                <a:gd name="T17" fmla="*/ 139 h 140"/>
                <a:gd name="T18" fmla="*/ 158 w 205"/>
                <a:gd name="T19" fmla="*/ 58 h 140"/>
                <a:gd name="T20" fmla="*/ 172 w 205"/>
                <a:gd name="T21" fmla="*/ 51 h 140"/>
                <a:gd name="T22" fmla="*/ 205 w 205"/>
                <a:gd name="T23" fmla="*/ 9 h 140"/>
                <a:gd name="T24" fmla="*/ 193 w 205"/>
                <a:gd name="T25" fmla="*/ 4 h 140"/>
                <a:gd name="T26" fmla="*/ 115 w 205"/>
                <a:gd name="T27" fmla="*/ 123 h 140"/>
                <a:gd name="T28" fmla="*/ 73 w 205"/>
                <a:gd name="T29" fmla="*/ 67 h 140"/>
                <a:gd name="T30" fmla="*/ 108 w 205"/>
                <a:gd name="T31" fmla="*/ 69 h 140"/>
                <a:gd name="T32" fmla="*/ 106 w 205"/>
                <a:gd name="T33" fmla="*/ 105 h 140"/>
                <a:gd name="T34" fmla="*/ 114 w 205"/>
                <a:gd name="T35" fmla="*/ 105 h 140"/>
                <a:gd name="T36" fmla="*/ 112 w 205"/>
                <a:gd name="T37" fmla="*/ 69 h 140"/>
                <a:gd name="T38" fmla="*/ 142 w 205"/>
                <a:gd name="T39" fmla="*/ 64 h 140"/>
                <a:gd name="T40" fmla="*/ 115 w 205"/>
                <a:gd name="T41" fmla="*/ 123 h 1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05" h="140">
                  <a:moveTo>
                    <a:pt x="193" y="4"/>
                  </a:moveTo>
                  <a:cubicBezTo>
                    <a:pt x="182" y="14"/>
                    <a:pt x="177" y="28"/>
                    <a:pt x="163" y="36"/>
                  </a:cubicBezTo>
                  <a:cubicBezTo>
                    <a:pt x="159" y="39"/>
                    <a:pt x="155" y="41"/>
                    <a:pt x="150" y="43"/>
                  </a:cubicBezTo>
                  <a:cubicBezTo>
                    <a:pt x="148" y="43"/>
                    <a:pt x="146" y="44"/>
                    <a:pt x="144" y="45"/>
                  </a:cubicBezTo>
                  <a:cubicBezTo>
                    <a:pt x="133" y="49"/>
                    <a:pt x="122" y="51"/>
                    <a:pt x="110" y="52"/>
                  </a:cubicBezTo>
                  <a:cubicBezTo>
                    <a:pt x="76" y="54"/>
                    <a:pt x="37" y="44"/>
                    <a:pt x="12" y="19"/>
                  </a:cubicBezTo>
                  <a:cubicBezTo>
                    <a:pt x="8" y="15"/>
                    <a:pt x="0" y="20"/>
                    <a:pt x="3" y="26"/>
                  </a:cubicBezTo>
                  <a:cubicBezTo>
                    <a:pt x="17" y="47"/>
                    <a:pt x="40" y="59"/>
                    <a:pt x="64" y="65"/>
                  </a:cubicBezTo>
                  <a:cubicBezTo>
                    <a:pt x="61" y="97"/>
                    <a:pt x="75" y="140"/>
                    <a:pt x="114" y="139"/>
                  </a:cubicBezTo>
                  <a:cubicBezTo>
                    <a:pt x="152" y="137"/>
                    <a:pt x="158" y="89"/>
                    <a:pt x="158" y="58"/>
                  </a:cubicBezTo>
                  <a:cubicBezTo>
                    <a:pt x="163" y="56"/>
                    <a:pt x="167" y="54"/>
                    <a:pt x="172" y="51"/>
                  </a:cubicBezTo>
                  <a:cubicBezTo>
                    <a:pt x="185" y="43"/>
                    <a:pt x="205" y="26"/>
                    <a:pt x="205" y="9"/>
                  </a:cubicBezTo>
                  <a:cubicBezTo>
                    <a:pt x="205" y="3"/>
                    <a:pt x="198" y="0"/>
                    <a:pt x="193" y="4"/>
                  </a:cubicBezTo>
                  <a:close/>
                  <a:moveTo>
                    <a:pt x="115" y="123"/>
                  </a:moveTo>
                  <a:cubicBezTo>
                    <a:pt x="87" y="130"/>
                    <a:pt x="77" y="90"/>
                    <a:pt x="73" y="67"/>
                  </a:cubicBezTo>
                  <a:cubicBezTo>
                    <a:pt x="85" y="68"/>
                    <a:pt x="97" y="69"/>
                    <a:pt x="108" y="69"/>
                  </a:cubicBezTo>
                  <a:cubicBezTo>
                    <a:pt x="107" y="81"/>
                    <a:pt x="106" y="93"/>
                    <a:pt x="106" y="105"/>
                  </a:cubicBezTo>
                  <a:cubicBezTo>
                    <a:pt x="106" y="110"/>
                    <a:pt x="114" y="110"/>
                    <a:pt x="114" y="105"/>
                  </a:cubicBezTo>
                  <a:cubicBezTo>
                    <a:pt x="115" y="93"/>
                    <a:pt x="113" y="81"/>
                    <a:pt x="112" y="69"/>
                  </a:cubicBezTo>
                  <a:cubicBezTo>
                    <a:pt x="122" y="68"/>
                    <a:pt x="132" y="67"/>
                    <a:pt x="142" y="64"/>
                  </a:cubicBezTo>
                  <a:cubicBezTo>
                    <a:pt x="141" y="87"/>
                    <a:pt x="138" y="117"/>
                    <a:pt x="115" y="123"/>
                  </a:cubicBezTo>
                  <a:close/>
                </a:path>
              </a:pathLst>
            </a:custGeom>
            <a:solidFill>
              <a:srgbClr val="4442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190">
                <a:defRPr/>
              </a:pPr>
              <a:endParaRPr lang="zh-CN" altLang="en-US">
                <a:solidFill>
                  <a:prstClr val="black"/>
                </a:solidFill>
                <a:latin typeface="等线" panose="020F0502020204030204"/>
              </a:endParaRPr>
            </a:p>
          </p:txBody>
        </p:sp>
        <p:sp>
          <p:nvSpPr>
            <p:cNvPr id="31" name="Freeform 120">
              <a:extLst>
                <a:ext uri="{FF2B5EF4-FFF2-40B4-BE49-F238E27FC236}">
                  <a16:creationId xmlns:a16="http://schemas.microsoft.com/office/drawing/2014/main" id="{621F8460-FEA2-4D8C-B23D-225DDF826965}"/>
                </a:ext>
              </a:extLst>
            </p:cNvPr>
            <p:cNvSpPr>
              <a:spLocks/>
            </p:cNvSpPr>
            <p:nvPr/>
          </p:nvSpPr>
          <p:spPr bwMode="auto">
            <a:xfrm>
              <a:off x="10601961" y="4995074"/>
              <a:ext cx="83002" cy="107902"/>
            </a:xfrm>
            <a:custGeom>
              <a:avLst/>
              <a:gdLst>
                <a:gd name="T0" fmla="*/ 17 w 17"/>
                <a:gd name="T1" fmla="*/ 5 h 22"/>
                <a:gd name="T2" fmla="*/ 14 w 17"/>
                <a:gd name="T3" fmla="*/ 2 h 22"/>
                <a:gd name="T4" fmla="*/ 12 w 17"/>
                <a:gd name="T5" fmla="*/ 1 h 22"/>
                <a:gd name="T6" fmla="*/ 8 w 17"/>
                <a:gd name="T7" fmla="*/ 0 h 22"/>
                <a:gd name="T8" fmla="*/ 7 w 17"/>
                <a:gd name="T9" fmla="*/ 1 h 22"/>
                <a:gd name="T10" fmla="*/ 5 w 17"/>
                <a:gd name="T11" fmla="*/ 1 h 22"/>
                <a:gd name="T12" fmla="*/ 1 w 17"/>
                <a:gd name="T13" fmla="*/ 4 h 22"/>
                <a:gd name="T14" fmla="*/ 0 w 17"/>
                <a:gd name="T15" fmla="*/ 12 h 22"/>
                <a:gd name="T16" fmla="*/ 2 w 17"/>
                <a:gd name="T17" fmla="*/ 19 h 22"/>
                <a:gd name="T18" fmla="*/ 4 w 17"/>
                <a:gd name="T19" fmla="*/ 21 h 22"/>
                <a:gd name="T20" fmla="*/ 7 w 17"/>
                <a:gd name="T21" fmla="*/ 22 h 22"/>
                <a:gd name="T22" fmla="*/ 10 w 17"/>
                <a:gd name="T23" fmla="*/ 21 h 22"/>
                <a:gd name="T24" fmla="*/ 13 w 17"/>
                <a:gd name="T25" fmla="*/ 19 h 22"/>
                <a:gd name="T26" fmla="*/ 14 w 17"/>
                <a:gd name="T27" fmla="*/ 17 h 22"/>
                <a:gd name="T28" fmla="*/ 16 w 17"/>
                <a:gd name="T29" fmla="*/ 13 h 22"/>
                <a:gd name="T30" fmla="*/ 17 w 17"/>
                <a:gd name="T31" fmla="*/ 5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7" h="22">
                  <a:moveTo>
                    <a:pt x="17" y="5"/>
                  </a:moveTo>
                  <a:cubicBezTo>
                    <a:pt x="17" y="4"/>
                    <a:pt x="15" y="2"/>
                    <a:pt x="14" y="2"/>
                  </a:cubicBezTo>
                  <a:cubicBezTo>
                    <a:pt x="13" y="1"/>
                    <a:pt x="13" y="1"/>
                    <a:pt x="12" y="1"/>
                  </a:cubicBezTo>
                  <a:cubicBezTo>
                    <a:pt x="11" y="0"/>
                    <a:pt x="10" y="0"/>
                    <a:pt x="8" y="0"/>
                  </a:cubicBezTo>
                  <a:cubicBezTo>
                    <a:pt x="8" y="0"/>
                    <a:pt x="7" y="1"/>
                    <a:pt x="7" y="1"/>
                  </a:cubicBezTo>
                  <a:cubicBezTo>
                    <a:pt x="6" y="1"/>
                    <a:pt x="6" y="1"/>
                    <a:pt x="5" y="1"/>
                  </a:cubicBezTo>
                  <a:cubicBezTo>
                    <a:pt x="3" y="2"/>
                    <a:pt x="2" y="3"/>
                    <a:pt x="1" y="4"/>
                  </a:cubicBezTo>
                  <a:cubicBezTo>
                    <a:pt x="0" y="7"/>
                    <a:pt x="0" y="9"/>
                    <a:pt x="0" y="12"/>
                  </a:cubicBezTo>
                  <a:cubicBezTo>
                    <a:pt x="0" y="14"/>
                    <a:pt x="0" y="17"/>
                    <a:pt x="2" y="19"/>
                  </a:cubicBezTo>
                  <a:cubicBezTo>
                    <a:pt x="2" y="20"/>
                    <a:pt x="3" y="21"/>
                    <a:pt x="4" y="21"/>
                  </a:cubicBezTo>
                  <a:cubicBezTo>
                    <a:pt x="5" y="21"/>
                    <a:pt x="6" y="22"/>
                    <a:pt x="7" y="22"/>
                  </a:cubicBezTo>
                  <a:cubicBezTo>
                    <a:pt x="8" y="22"/>
                    <a:pt x="9" y="21"/>
                    <a:pt x="10" y="21"/>
                  </a:cubicBezTo>
                  <a:cubicBezTo>
                    <a:pt x="12" y="20"/>
                    <a:pt x="13" y="20"/>
                    <a:pt x="13" y="19"/>
                  </a:cubicBezTo>
                  <a:cubicBezTo>
                    <a:pt x="14" y="17"/>
                    <a:pt x="14" y="17"/>
                    <a:pt x="14" y="17"/>
                  </a:cubicBezTo>
                  <a:cubicBezTo>
                    <a:pt x="15" y="16"/>
                    <a:pt x="15" y="14"/>
                    <a:pt x="16" y="13"/>
                  </a:cubicBezTo>
                  <a:cubicBezTo>
                    <a:pt x="17" y="10"/>
                    <a:pt x="17" y="8"/>
                    <a:pt x="17" y="5"/>
                  </a:cubicBezTo>
                  <a:close/>
                </a:path>
              </a:pathLst>
            </a:custGeom>
            <a:solidFill>
              <a:srgbClr val="4442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190">
                <a:defRPr/>
              </a:pPr>
              <a:endParaRPr lang="zh-CN" altLang="en-US">
                <a:solidFill>
                  <a:prstClr val="black"/>
                </a:solidFill>
                <a:latin typeface="等线" panose="020F0502020204030204"/>
              </a:endParaRPr>
            </a:p>
          </p:txBody>
        </p:sp>
        <p:sp>
          <p:nvSpPr>
            <p:cNvPr id="32" name="Freeform 121">
              <a:extLst>
                <a:ext uri="{FF2B5EF4-FFF2-40B4-BE49-F238E27FC236}">
                  <a16:creationId xmlns:a16="http://schemas.microsoft.com/office/drawing/2014/main" id="{D46AE70F-1D63-4A0A-A265-5CBE3A839C00}"/>
                </a:ext>
              </a:extLst>
            </p:cNvPr>
            <p:cNvSpPr>
              <a:spLocks/>
            </p:cNvSpPr>
            <p:nvPr/>
          </p:nvSpPr>
          <p:spPr bwMode="auto">
            <a:xfrm>
              <a:off x="11126947" y="4872646"/>
              <a:ext cx="265605" cy="215804"/>
            </a:xfrm>
            <a:custGeom>
              <a:avLst/>
              <a:gdLst>
                <a:gd name="T0" fmla="*/ 52 w 54"/>
                <a:gd name="T1" fmla="*/ 33 h 44"/>
                <a:gd name="T2" fmla="*/ 34 w 54"/>
                <a:gd name="T3" fmla="*/ 26 h 44"/>
                <a:gd name="T4" fmla="*/ 20 w 54"/>
                <a:gd name="T5" fmla="*/ 25 h 44"/>
                <a:gd name="T6" fmla="*/ 44 w 54"/>
                <a:gd name="T7" fmla="*/ 9 h 44"/>
                <a:gd name="T8" fmla="*/ 41 w 54"/>
                <a:gd name="T9" fmla="*/ 1 h 44"/>
                <a:gd name="T10" fmla="*/ 2 w 54"/>
                <a:gd name="T11" fmla="*/ 28 h 44"/>
                <a:gd name="T12" fmla="*/ 8 w 54"/>
                <a:gd name="T13" fmla="*/ 38 h 44"/>
                <a:gd name="T14" fmla="*/ 30 w 54"/>
                <a:gd name="T15" fmla="*/ 40 h 44"/>
                <a:gd name="T16" fmla="*/ 49 w 54"/>
                <a:gd name="T17" fmla="*/ 42 h 44"/>
                <a:gd name="T18" fmla="*/ 52 w 54"/>
                <a:gd name="T19" fmla="*/ 33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4" h="44">
                  <a:moveTo>
                    <a:pt x="52" y="33"/>
                  </a:moveTo>
                  <a:cubicBezTo>
                    <a:pt x="48" y="28"/>
                    <a:pt x="40" y="27"/>
                    <a:pt x="34" y="26"/>
                  </a:cubicBezTo>
                  <a:cubicBezTo>
                    <a:pt x="29" y="25"/>
                    <a:pt x="25" y="25"/>
                    <a:pt x="20" y="25"/>
                  </a:cubicBezTo>
                  <a:cubicBezTo>
                    <a:pt x="26" y="17"/>
                    <a:pt x="35" y="12"/>
                    <a:pt x="44" y="9"/>
                  </a:cubicBezTo>
                  <a:cubicBezTo>
                    <a:pt x="49" y="7"/>
                    <a:pt x="45" y="0"/>
                    <a:pt x="41" y="1"/>
                  </a:cubicBezTo>
                  <a:cubicBezTo>
                    <a:pt x="25" y="4"/>
                    <a:pt x="10" y="12"/>
                    <a:pt x="2" y="28"/>
                  </a:cubicBezTo>
                  <a:cubicBezTo>
                    <a:pt x="0" y="32"/>
                    <a:pt x="3" y="37"/>
                    <a:pt x="8" y="38"/>
                  </a:cubicBezTo>
                  <a:cubicBezTo>
                    <a:pt x="15" y="38"/>
                    <a:pt x="23" y="39"/>
                    <a:pt x="30" y="40"/>
                  </a:cubicBezTo>
                  <a:cubicBezTo>
                    <a:pt x="36" y="41"/>
                    <a:pt x="43" y="44"/>
                    <a:pt x="49" y="42"/>
                  </a:cubicBezTo>
                  <a:cubicBezTo>
                    <a:pt x="54" y="41"/>
                    <a:pt x="54" y="36"/>
                    <a:pt x="52" y="33"/>
                  </a:cubicBezTo>
                  <a:close/>
                </a:path>
              </a:pathLst>
            </a:custGeom>
            <a:solidFill>
              <a:srgbClr val="4442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190">
                <a:defRPr/>
              </a:pPr>
              <a:endParaRPr lang="zh-CN" altLang="en-US">
                <a:solidFill>
                  <a:prstClr val="black"/>
                </a:solidFill>
                <a:latin typeface="等线" panose="020F0502020204030204"/>
              </a:endParaRPr>
            </a:p>
          </p:txBody>
        </p:sp>
      </p:grpSp>
      <p:pic>
        <p:nvPicPr>
          <p:cNvPr id="33" name="图片 32">
            <a:extLst>
              <a:ext uri="{FF2B5EF4-FFF2-40B4-BE49-F238E27FC236}">
                <a16:creationId xmlns:a16="http://schemas.microsoft.com/office/drawing/2014/main" id="{10C63365-7446-4316-ADF7-3CAEBBE549A9}"/>
              </a:ext>
            </a:extLst>
          </p:cNvPr>
          <p:cNvPicPr>
            <a:picLocks noChangeAspect="1"/>
          </p:cNvPicPr>
          <p:nvPr/>
        </p:nvPicPr>
        <p:blipFill>
          <a:blip r:embed="rId7">
            <a:clrChange>
              <a:clrFrom>
                <a:srgbClr val="FFFFFF"/>
              </a:clrFrom>
              <a:clrTo>
                <a:srgbClr val="FFFFFF">
                  <a:alpha val="0"/>
                </a:srgbClr>
              </a:clrTo>
            </a:clrChange>
          </a:blip>
          <a:stretch>
            <a:fillRect/>
          </a:stretch>
        </p:blipFill>
        <p:spPr>
          <a:xfrm>
            <a:off x="4123437" y="3973953"/>
            <a:ext cx="723328" cy="511853"/>
          </a:xfrm>
          <a:prstGeom prst="rect">
            <a:avLst/>
          </a:prstGeom>
        </p:spPr>
      </p:pic>
      <p:pic>
        <p:nvPicPr>
          <p:cNvPr id="34" name="图片 33">
            <a:extLst>
              <a:ext uri="{FF2B5EF4-FFF2-40B4-BE49-F238E27FC236}">
                <a16:creationId xmlns:a16="http://schemas.microsoft.com/office/drawing/2014/main" id="{BAD0429C-4C5C-474F-8B03-39702CD5A2A0}"/>
              </a:ext>
            </a:extLst>
          </p:cNvPr>
          <p:cNvPicPr>
            <a:picLocks noChangeAspect="1"/>
          </p:cNvPicPr>
          <p:nvPr/>
        </p:nvPicPr>
        <p:blipFill>
          <a:blip r:embed="rId7">
            <a:clrChange>
              <a:clrFrom>
                <a:srgbClr val="FFFFFF"/>
              </a:clrFrom>
              <a:clrTo>
                <a:srgbClr val="FFFFFF">
                  <a:alpha val="0"/>
                </a:srgbClr>
              </a:clrTo>
            </a:clrChange>
          </a:blip>
          <a:stretch>
            <a:fillRect/>
          </a:stretch>
        </p:blipFill>
        <p:spPr>
          <a:xfrm>
            <a:off x="2776048" y="1069129"/>
            <a:ext cx="313248" cy="221666"/>
          </a:xfrm>
          <a:prstGeom prst="rect">
            <a:avLst/>
          </a:prstGeom>
        </p:spPr>
      </p:pic>
      <p:grpSp>
        <p:nvGrpSpPr>
          <p:cNvPr id="35" name="组合 34">
            <a:extLst>
              <a:ext uri="{FF2B5EF4-FFF2-40B4-BE49-F238E27FC236}">
                <a16:creationId xmlns:a16="http://schemas.microsoft.com/office/drawing/2014/main" id="{A6F846D5-A625-439D-A002-B7361D14AE9E}"/>
              </a:ext>
            </a:extLst>
          </p:cNvPr>
          <p:cNvGrpSpPr/>
          <p:nvPr/>
        </p:nvGrpSpPr>
        <p:grpSpPr>
          <a:xfrm rot="19663740">
            <a:off x="8524082" y="155390"/>
            <a:ext cx="341595" cy="441027"/>
            <a:chOff x="10766636" y="3941730"/>
            <a:chExt cx="1047922" cy="1352954"/>
          </a:xfrm>
        </p:grpSpPr>
        <p:sp>
          <p:nvSpPr>
            <p:cNvPr id="36" name="Freeform 108">
              <a:extLst>
                <a:ext uri="{FF2B5EF4-FFF2-40B4-BE49-F238E27FC236}">
                  <a16:creationId xmlns:a16="http://schemas.microsoft.com/office/drawing/2014/main" id="{34B6A985-37EF-416E-826D-9A0EC167D1C0}"/>
                </a:ext>
              </a:extLst>
            </p:cNvPr>
            <p:cNvSpPr>
              <a:spLocks/>
            </p:cNvSpPr>
            <p:nvPr/>
          </p:nvSpPr>
          <p:spPr bwMode="auto">
            <a:xfrm>
              <a:off x="10766636" y="4209862"/>
              <a:ext cx="664177" cy="1084822"/>
            </a:xfrm>
            <a:custGeom>
              <a:avLst/>
              <a:gdLst>
                <a:gd name="T0" fmla="*/ 96 w 114"/>
                <a:gd name="T1" fmla="*/ 11 h 186"/>
                <a:gd name="T2" fmla="*/ 91 w 114"/>
                <a:gd name="T3" fmla="*/ 11 h 186"/>
                <a:gd name="T4" fmla="*/ 79 w 114"/>
                <a:gd name="T5" fmla="*/ 8 h 186"/>
                <a:gd name="T6" fmla="*/ 78 w 114"/>
                <a:gd name="T7" fmla="*/ 8 h 186"/>
                <a:gd name="T8" fmla="*/ 2 w 114"/>
                <a:gd name="T9" fmla="*/ 87 h 186"/>
                <a:gd name="T10" fmla="*/ 12 w 114"/>
                <a:gd name="T11" fmla="*/ 98 h 186"/>
                <a:gd name="T12" fmla="*/ 48 w 114"/>
                <a:gd name="T13" fmla="*/ 83 h 186"/>
                <a:gd name="T14" fmla="*/ 11 w 114"/>
                <a:gd name="T15" fmla="*/ 170 h 186"/>
                <a:gd name="T16" fmla="*/ 27 w 114"/>
                <a:gd name="T17" fmla="*/ 177 h 186"/>
                <a:gd name="T18" fmla="*/ 28 w 114"/>
                <a:gd name="T19" fmla="*/ 175 h 186"/>
                <a:gd name="T20" fmla="*/ 32 w 114"/>
                <a:gd name="T21" fmla="*/ 172 h 186"/>
                <a:gd name="T22" fmla="*/ 105 w 114"/>
                <a:gd name="T23" fmla="*/ 71 h 186"/>
                <a:gd name="T24" fmla="*/ 96 w 114"/>
                <a:gd name="T25" fmla="*/ 58 h 186"/>
                <a:gd name="T26" fmla="*/ 89 w 114"/>
                <a:gd name="T27" fmla="*/ 60 h 186"/>
                <a:gd name="T28" fmla="*/ 88 w 114"/>
                <a:gd name="T29" fmla="*/ 62 h 186"/>
                <a:gd name="T30" fmla="*/ 86 w 114"/>
                <a:gd name="T31" fmla="*/ 64 h 186"/>
                <a:gd name="T32" fmla="*/ 85 w 114"/>
                <a:gd name="T33" fmla="*/ 65 h 186"/>
                <a:gd name="T34" fmla="*/ 85 w 114"/>
                <a:gd name="T35" fmla="*/ 65 h 186"/>
                <a:gd name="T36" fmla="*/ 84 w 114"/>
                <a:gd name="T37" fmla="*/ 66 h 186"/>
                <a:gd name="T38" fmla="*/ 84 w 114"/>
                <a:gd name="T39" fmla="*/ 66 h 186"/>
                <a:gd name="T40" fmla="*/ 84 w 114"/>
                <a:gd name="T41" fmla="*/ 66 h 186"/>
                <a:gd name="T42" fmla="*/ 82 w 114"/>
                <a:gd name="T43" fmla="*/ 67 h 186"/>
                <a:gd name="T44" fmla="*/ 80 w 114"/>
                <a:gd name="T45" fmla="*/ 71 h 186"/>
                <a:gd name="T46" fmla="*/ 74 w 114"/>
                <a:gd name="T47" fmla="*/ 79 h 186"/>
                <a:gd name="T48" fmla="*/ 84 w 114"/>
                <a:gd name="T49" fmla="*/ 64 h 186"/>
                <a:gd name="T50" fmla="*/ 85 w 114"/>
                <a:gd name="T51" fmla="*/ 55 h 186"/>
                <a:gd name="T52" fmla="*/ 109 w 114"/>
                <a:gd name="T53" fmla="*/ 20 h 186"/>
                <a:gd name="T54" fmla="*/ 96 w 114"/>
                <a:gd name="T55" fmla="*/ 11 h 1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14" h="186">
                  <a:moveTo>
                    <a:pt x="96" y="11"/>
                  </a:moveTo>
                  <a:cubicBezTo>
                    <a:pt x="94" y="10"/>
                    <a:pt x="93" y="10"/>
                    <a:pt x="91" y="11"/>
                  </a:cubicBezTo>
                  <a:cubicBezTo>
                    <a:pt x="89" y="7"/>
                    <a:pt x="82" y="4"/>
                    <a:pt x="79" y="8"/>
                  </a:cubicBezTo>
                  <a:cubicBezTo>
                    <a:pt x="78" y="8"/>
                    <a:pt x="78" y="8"/>
                    <a:pt x="78" y="8"/>
                  </a:cubicBezTo>
                  <a:cubicBezTo>
                    <a:pt x="34" y="0"/>
                    <a:pt x="14" y="52"/>
                    <a:pt x="2" y="87"/>
                  </a:cubicBezTo>
                  <a:cubicBezTo>
                    <a:pt x="0" y="94"/>
                    <a:pt x="6" y="99"/>
                    <a:pt x="12" y="98"/>
                  </a:cubicBezTo>
                  <a:cubicBezTo>
                    <a:pt x="25" y="95"/>
                    <a:pt x="37" y="89"/>
                    <a:pt x="48" y="83"/>
                  </a:cubicBezTo>
                  <a:cubicBezTo>
                    <a:pt x="33" y="111"/>
                    <a:pt x="18" y="139"/>
                    <a:pt x="11" y="170"/>
                  </a:cubicBezTo>
                  <a:cubicBezTo>
                    <a:pt x="9" y="180"/>
                    <a:pt x="22" y="186"/>
                    <a:pt x="27" y="177"/>
                  </a:cubicBezTo>
                  <a:cubicBezTo>
                    <a:pt x="27" y="176"/>
                    <a:pt x="27" y="175"/>
                    <a:pt x="28" y="175"/>
                  </a:cubicBezTo>
                  <a:cubicBezTo>
                    <a:pt x="29" y="174"/>
                    <a:pt x="31" y="174"/>
                    <a:pt x="32" y="172"/>
                  </a:cubicBezTo>
                  <a:cubicBezTo>
                    <a:pt x="59" y="141"/>
                    <a:pt x="89" y="109"/>
                    <a:pt x="105" y="71"/>
                  </a:cubicBezTo>
                  <a:cubicBezTo>
                    <a:pt x="108" y="64"/>
                    <a:pt x="103" y="57"/>
                    <a:pt x="96" y="58"/>
                  </a:cubicBezTo>
                  <a:cubicBezTo>
                    <a:pt x="94" y="58"/>
                    <a:pt x="91" y="58"/>
                    <a:pt x="89" y="60"/>
                  </a:cubicBezTo>
                  <a:cubicBezTo>
                    <a:pt x="89" y="61"/>
                    <a:pt x="88" y="62"/>
                    <a:pt x="88" y="62"/>
                  </a:cubicBezTo>
                  <a:cubicBezTo>
                    <a:pt x="87" y="63"/>
                    <a:pt x="86" y="64"/>
                    <a:pt x="86" y="64"/>
                  </a:cubicBezTo>
                  <a:cubicBezTo>
                    <a:pt x="85" y="65"/>
                    <a:pt x="85" y="65"/>
                    <a:pt x="85" y="65"/>
                  </a:cubicBezTo>
                  <a:cubicBezTo>
                    <a:pt x="85" y="65"/>
                    <a:pt x="85" y="65"/>
                    <a:pt x="85" y="65"/>
                  </a:cubicBezTo>
                  <a:cubicBezTo>
                    <a:pt x="84" y="66"/>
                    <a:pt x="84" y="66"/>
                    <a:pt x="84" y="66"/>
                  </a:cubicBezTo>
                  <a:cubicBezTo>
                    <a:pt x="84" y="66"/>
                    <a:pt x="84" y="66"/>
                    <a:pt x="84" y="66"/>
                  </a:cubicBezTo>
                  <a:cubicBezTo>
                    <a:pt x="84" y="66"/>
                    <a:pt x="84" y="66"/>
                    <a:pt x="84" y="66"/>
                  </a:cubicBezTo>
                  <a:cubicBezTo>
                    <a:pt x="84" y="66"/>
                    <a:pt x="83" y="67"/>
                    <a:pt x="82" y="67"/>
                  </a:cubicBezTo>
                  <a:cubicBezTo>
                    <a:pt x="81" y="68"/>
                    <a:pt x="80" y="70"/>
                    <a:pt x="80" y="71"/>
                  </a:cubicBezTo>
                  <a:cubicBezTo>
                    <a:pt x="78" y="74"/>
                    <a:pt x="76" y="76"/>
                    <a:pt x="74" y="79"/>
                  </a:cubicBezTo>
                  <a:cubicBezTo>
                    <a:pt x="77" y="74"/>
                    <a:pt x="81" y="69"/>
                    <a:pt x="84" y="64"/>
                  </a:cubicBezTo>
                  <a:cubicBezTo>
                    <a:pt x="87" y="61"/>
                    <a:pt x="86" y="58"/>
                    <a:pt x="85" y="55"/>
                  </a:cubicBezTo>
                  <a:cubicBezTo>
                    <a:pt x="94" y="44"/>
                    <a:pt x="102" y="32"/>
                    <a:pt x="109" y="20"/>
                  </a:cubicBezTo>
                  <a:cubicBezTo>
                    <a:pt x="114" y="11"/>
                    <a:pt x="102" y="4"/>
                    <a:pt x="96" y="11"/>
                  </a:cubicBezTo>
                  <a:close/>
                </a:path>
              </a:pathLst>
            </a:custGeom>
            <a:solidFill>
              <a:srgbClr val="F8E57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342830"/>
              <a:endParaRPr lang="zh-CN" altLang="en-US" sz="1400">
                <a:solidFill>
                  <a:prstClr val="black"/>
                </a:solidFill>
              </a:endParaRPr>
            </a:p>
          </p:txBody>
        </p:sp>
        <p:sp>
          <p:nvSpPr>
            <p:cNvPr id="37" name="Freeform 109">
              <a:extLst>
                <a:ext uri="{FF2B5EF4-FFF2-40B4-BE49-F238E27FC236}">
                  <a16:creationId xmlns:a16="http://schemas.microsoft.com/office/drawing/2014/main" id="{FFF1C583-7B42-4D83-A529-4ABB98F80E91}"/>
                </a:ext>
              </a:extLst>
            </p:cNvPr>
            <p:cNvSpPr>
              <a:spLocks noEditPoints="1"/>
            </p:cNvSpPr>
            <p:nvPr/>
          </p:nvSpPr>
          <p:spPr bwMode="auto">
            <a:xfrm>
              <a:off x="10783856" y="4209862"/>
              <a:ext cx="693695" cy="1067602"/>
            </a:xfrm>
            <a:custGeom>
              <a:avLst/>
              <a:gdLst>
                <a:gd name="T0" fmla="*/ 112 w 119"/>
                <a:gd name="T1" fmla="*/ 52 h 183"/>
                <a:gd name="T2" fmla="*/ 91 w 119"/>
                <a:gd name="T3" fmla="*/ 53 h 183"/>
                <a:gd name="T4" fmla="*/ 115 w 119"/>
                <a:gd name="T5" fmla="*/ 9 h 183"/>
                <a:gd name="T6" fmla="*/ 110 w 119"/>
                <a:gd name="T7" fmla="*/ 2 h 183"/>
                <a:gd name="T8" fmla="*/ 49 w 119"/>
                <a:gd name="T9" fmla="*/ 15 h 183"/>
                <a:gd name="T10" fmla="*/ 24 w 119"/>
                <a:gd name="T11" fmla="*/ 55 h 183"/>
                <a:gd name="T12" fmla="*/ 2 w 119"/>
                <a:gd name="T13" fmla="*/ 88 h 183"/>
                <a:gd name="T14" fmla="*/ 8 w 119"/>
                <a:gd name="T15" fmla="*/ 94 h 183"/>
                <a:gd name="T16" fmla="*/ 43 w 119"/>
                <a:gd name="T17" fmla="*/ 87 h 183"/>
                <a:gd name="T18" fmla="*/ 5 w 119"/>
                <a:gd name="T19" fmla="*/ 176 h 183"/>
                <a:gd name="T20" fmla="*/ 12 w 119"/>
                <a:gd name="T21" fmla="*/ 181 h 183"/>
                <a:gd name="T22" fmla="*/ 70 w 119"/>
                <a:gd name="T23" fmla="*/ 126 h 183"/>
                <a:gd name="T24" fmla="*/ 117 w 119"/>
                <a:gd name="T25" fmla="*/ 58 h 183"/>
                <a:gd name="T26" fmla="*/ 112 w 119"/>
                <a:gd name="T27" fmla="*/ 52 h 183"/>
                <a:gd name="T28" fmla="*/ 66 w 119"/>
                <a:gd name="T29" fmla="*/ 116 h 183"/>
                <a:gd name="T30" fmla="*/ 19 w 119"/>
                <a:gd name="T31" fmla="*/ 165 h 183"/>
                <a:gd name="T32" fmla="*/ 56 w 119"/>
                <a:gd name="T33" fmla="*/ 81 h 183"/>
                <a:gd name="T34" fmla="*/ 50 w 119"/>
                <a:gd name="T35" fmla="*/ 75 h 183"/>
                <a:gd name="T36" fmla="*/ 16 w 119"/>
                <a:gd name="T37" fmla="*/ 82 h 183"/>
                <a:gd name="T38" fmla="*/ 18 w 119"/>
                <a:gd name="T39" fmla="*/ 79 h 183"/>
                <a:gd name="T40" fmla="*/ 23 w 119"/>
                <a:gd name="T41" fmla="*/ 78 h 183"/>
                <a:gd name="T42" fmla="*/ 53 w 119"/>
                <a:gd name="T43" fmla="*/ 25 h 183"/>
                <a:gd name="T44" fmla="*/ 103 w 119"/>
                <a:gd name="T45" fmla="*/ 12 h 183"/>
                <a:gd name="T46" fmla="*/ 75 w 119"/>
                <a:gd name="T47" fmla="*/ 56 h 183"/>
                <a:gd name="T48" fmla="*/ 80 w 119"/>
                <a:gd name="T49" fmla="*/ 64 h 183"/>
                <a:gd name="T50" fmla="*/ 106 w 119"/>
                <a:gd name="T51" fmla="*/ 61 h 183"/>
                <a:gd name="T52" fmla="*/ 66 w 119"/>
                <a:gd name="T53" fmla="*/ 116 h 1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19" h="183">
                  <a:moveTo>
                    <a:pt x="112" y="52"/>
                  </a:moveTo>
                  <a:cubicBezTo>
                    <a:pt x="105" y="53"/>
                    <a:pt x="98" y="53"/>
                    <a:pt x="91" y="53"/>
                  </a:cubicBezTo>
                  <a:cubicBezTo>
                    <a:pt x="101" y="40"/>
                    <a:pt x="109" y="25"/>
                    <a:pt x="115" y="9"/>
                  </a:cubicBezTo>
                  <a:cubicBezTo>
                    <a:pt x="116" y="5"/>
                    <a:pt x="113" y="2"/>
                    <a:pt x="110" y="2"/>
                  </a:cubicBezTo>
                  <a:cubicBezTo>
                    <a:pt x="89" y="1"/>
                    <a:pt x="66" y="0"/>
                    <a:pt x="49" y="15"/>
                  </a:cubicBezTo>
                  <a:cubicBezTo>
                    <a:pt x="38" y="24"/>
                    <a:pt x="30" y="39"/>
                    <a:pt x="24" y="55"/>
                  </a:cubicBezTo>
                  <a:cubicBezTo>
                    <a:pt x="16" y="65"/>
                    <a:pt x="9" y="76"/>
                    <a:pt x="2" y="88"/>
                  </a:cubicBezTo>
                  <a:cubicBezTo>
                    <a:pt x="0" y="92"/>
                    <a:pt x="4" y="96"/>
                    <a:pt x="8" y="94"/>
                  </a:cubicBezTo>
                  <a:cubicBezTo>
                    <a:pt x="19" y="89"/>
                    <a:pt x="31" y="90"/>
                    <a:pt x="43" y="87"/>
                  </a:cubicBezTo>
                  <a:cubicBezTo>
                    <a:pt x="31" y="117"/>
                    <a:pt x="15" y="145"/>
                    <a:pt x="5" y="176"/>
                  </a:cubicBezTo>
                  <a:cubicBezTo>
                    <a:pt x="4" y="180"/>
                    <a:pt x="8" y="183"/>
                    <a:pt x="12" y="181"/>
                  </a:cubicBezTo>
                  <a:cubicBezTo>
                    <a:pt x="35" y="168"/>
                    <a:pt x="53" y="146"/>
                    <a:pt x="70" y="126"/>
                  </a:cubicBezTo>
                  <a:cubicBezTo>
                    <a:pt x="87" y="105"/>
                    <a:pt x="105" y="83"/>
                    <a:pt x="117" y="58"/>
                  </a:cubicBezTo>
                  <a:cubicBezTo>
                    <a:pt x="119" y="54"/>
                    <a:pt x="116" y="51"/>
                    <a:pt x="112" y="52"/>
                  </a:cubicBezTo>
                  <a:close/>
                  <a:moveTo>
                    <a:pt x="66" y="116"/>
                  </a:moveTo>
                  <a:cubicBezTo>
                    <a:pt x="52" y="133"/>
                    <a:pt x="37" y="151"/>
                    <a:pt x="19" y="165"/>
                  </a:cubicBezTo>
                  <a:cubicBezTo>
                    <a:pt x="30" y="136"/>
                    <a:pt x="46" y="110"/>
                    <a:pt x="56" y="81"/>
                  </a:cubicBezTo>
                  <a:cubicBezTo>
                    <a:pt x="57" y="78"/>
                    <a:pt x="53" y="74"/>
                    <a:pt x="50" y="75"/>
                  </a:cubicBezTo>
                  <a:cubicBezTo>
                    <a:pt x="39" y="79"/>
                    <a:pt x="27" y="79"/>
                    <a:pt x="16" y="82"/>
                  </a:cubicBezTo>
                  <a:cubicBezTo>
                    <a:pt x="17" y="81"/>
                    <a:pt x="17" y="80"/>
                    <a:pt x="18" y="79"/>
                  </a:cubicBezTo>
                  <a:cubicBezTo>
                    <a:pt x="19" y="80"/>
                    <a:pt x="22" y="80"/>
                    <a:pt x="23" y="78"/>
                  </a:cubicBezTo>
                  <a:cubicBezTo>
                    <a:pt x="35" y="62"/>
                    <a:pt x="39" y="41"/>
                    <a:pt x="53" y="25"/>
                  </a:cubicBezTo>
                  <a:cubicBezTo>
                    <a:pt x="64" y="11"/>
                    <a:pt x="85" y="11"/>
                    <a:pt x="103" y="12"/>
                  </a:cubicBezTo>
                  <a:cubicBezTo>
                    <a:pt x="96" y="28"/>
                    <a:pt x="88" y="43"/>
                    <a:pt x="75" y="56"/>
                  </a:cubicBezTo>
                  <a:cubicBezTo>
                    <a:pt x="72" y="59"/>
                    <a:pt x="75" y="65"/>
                    <a:pt x="80" y="64"/>
                  </a:cubicBezTo>
                  <a:cubicBezTo>
                    <a:pt x="89" y="62"/>
                    <a:pt x="97" y="62"/>
                    <a:pt x="106" y="61"/>
                  </a:cubicBezTo>
                  <a:cubicBezTo>
                    <a:pt x="96" y="81"/>
                    <a:pt x="81" y="100"/>
                    <a:pt x="66" y="116"/>
                  </a:cubicBezTo>
                  <a:close/>
                </a:path>
              </a:pathLst>
            </a:custGeom>
            <a:solidFill>
              <a:srgbClr val="4442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342830"/>
              <a:endParaRPr lang="zh-CN" altLang="en-US" sz="1400">
                <a:solidFill>
                  <a:prstClr val="black"/>
                </a:solidFill>
              </a:endParaRPr>
            </a:p>
          </p:txBody>
        </p:sp>
        <p:sp>
          <p:nvSpPr>
            <p:cNvPr id="38" name="Freeform 110">
              <a:extLst>
                <a:ext uri="{FF2B5EF4-FFF2-40B4-BE49-F238E27FC236}">
                  <a16:creationId xmlns:a16="http://schemas.microsoft.com/office/drawing/2014/main" id="{66D9421D-69AB-4F66-88A1-7C4108BE8200}"/>
                </a:ext>
              </a:extLst>
            </p:cNvPr>
            <p:cNvSpPr>
              <a:spLocks/>
            </p:cNvSpPr>
            <p:nvPr/>
          </p:nvSpPr>
          <p:spPr bwMode="auto">
            <a:xfrm>
              <a:off x="10766636" y="4089326"/>
              <a:ext cx="169734" cy="179575"/>
            </a:xfrm>
            <a:custGeom>
              <a:avLst/>
              <a:gdLst>
                <a:gd name="T0" fmla="*/ 28 w 29"/>
                <a:gd name="T1" fmla="*/ 26 h 31"/>
                <a:gd name="T2" fmla="*/ 12 w 29"/>
                <a:gd name="T3" fmla="*/ 4 h 31"/>
                <a:gd name="T4" fmla="*/ 6 w 29"/>
                <a:gd name="T5" fmla="*/ 0 h 31"/>
                <a:gd name="T6" fmla="*/ 2 w 29"/>
                <a:gd name="T7" fmla="*/ 1 h 31"/>
                <a:gd name="T8" fmla="*/ 1 w 29"/>
                <a:gd name="T9" fmla="*/ 7 h 31"/>
                <a:gd name="T10" fmla="*/ 10 w 29"/>
                <a:gd name="T11" fmla="*/ 23 h 31"/>
                <a:gd name="T12" fmla="*/ 26 w 29"/>
                <a:gd name="T13" fmla="*/ 30 h 31"/>
                <a:gd name="T14" fmla="*/ 28 w 29"/>
                <a:gd name="T15" fmla="*/ 26 h 3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9" h="31">
                  <a:moveTo>
                    <a:pt x="28" y="26"/>
                  </a:moveTo>
                  <a:cubicBezTo>
                    <a:pt x="20" y="21"/>
                    <a:pt x="15" y="12"/>
                    <a:pt x="12" y="4"/>
                  </a:cubicBezTo>
                  <a:cubicBezTo>
                    <a:pt x="11" y="1"/>
                    <a:pt x="9" y="0"/>
                    <a:pt x="6" y="0"/>
                  </a:cubicBezTo>
                  <a:cubicBezTo>
                    <a:pt x="4" y="0"/>
                    <a:pt x="3" y="0"/>
                    <a:pt x="2" y="1"/>
                  </a:cubicBezTo>
                  <a:cubicBezTo>
                    <a:pt x="1" y="3"/>
                    <a:pt x="0" y="5"/>
                    <a:pt x="1" y="7"/>
                  </a:cubicBezTo>
                  <a:cubicBezTo>
                    <a:pt x="3" y="13"/>
                    <a:pt x="6" y="18"/>
                    <a:pt x="10" y="23"/>
                  </a:cubicBezTo>
                  <a:cubicBezTo>
                    <a:pt x="15" y="28"/>
                    <a:pt x="20" y="30"/>
                    <a:pt x="26" y="30"/>
                  </a:cubicBezTo>
                  <a:cubicBezTo>
                    <a:pt x="29" y="31"/>
                    <a:pt x="29" y="27"/>
                    <a:pt x="28" y="26"/>
                  </a:cubicBezTo>
                  <a:close/>
                </a:path>
              </a:pathLst>
            </a:custGeom>
            <a:solidFill>
              <a:srgbClr val="4442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342830"/>
              <a:endParaRPr lang="zh-CN" altLang="en-US" sz="1400">
                <a:solidFill>
                  <a:prstClr val="black"/>
                </a:solidFill>
              </a:endParaRPr>
            </a:p>
          </p:txBody>
        </p:sp>
        <p:sp>
          <p:nvSpPr>
            <p:cNvPr id="39" name="Freeform 111">
              <a:extLst>
                <a:ext uri="{FF2B5EF4-FFF2-40B4-BE49-F238E27FC236}">
                  <a16:creationId xmlns:a16="http://schemas.microsoft.com/office/drawing/2014/main" id="{A09C8C51-01B5-4237-B592-A91A39AE313B}"/>
                </a:ext>
              </a:extLst>
            </p:cNvPr>
            <p:cNvSpPr>
              <a:spLocks/>
            </p:cNvSpPr>
            <p:nvPr/>
          </p:nvSpPr>
          <p:spPr bwMode="auto">
            <a:xfrm>
              <a:off x="10941291" y="3941730"/>
              <a:ext cx="76258" cy="233693"/>
            </a:xfrm>
            <a:custGeom>
              <a:avLst/>
              <a:gdLst>
                <a:gd name="T0" fmla="*/ 11 w 13"/>
                <a:gd name="T1" fmla="*/ 18 h 40"/>
                <a:gd name="T2" fmla="*/ 11 w 13"/>
                <a:gd name="T3" fmla="*/ 4 h 40"/>
                <a:gd name="T4" fmla="*/ 3 w 13"/>
                <a:gd name="T5" fmla="*/ 4 h 40"/>
                <a:gd name="T6" fmla="*/ 8 w 13"/>
                <a:gd name="T7" fmla="*/ 37 h 40"/>
                <a:gd name="T8" fmla="*/ 13 w 13"/>
                <a:gd name="T9" fmla="*/ 35 h 40"/>
                <a:gd name="T10" fmla="*/ 11 w 13"/>
                <a:gd name="T11" fmla="*/ 18 h 40"/>
              </a:gdLst>
              <a:ahLst/>
              <a:cxnLst>
                <a:cxn ang="0">
                  <a:pos x="T0" y="T1"/>
                </a:cxn>
                <a:cxn ang="0">
                  <a:pos x="T2" y="T3"/>
                </a:cxn>
                <a:cxn ang="0">
                  <a:pos x="T4" y="T5"/>
                </a:cxn>
                <a:cxn ang="0">
                  <a:pos x="T6" y="T7"/>
                </a:cxn>
                <a:cxn ang="0">
                  <a:pos x="T8" y="T9"/>
                </a:cxn>
                <a:cxn ang="0">
                  <a:pos x="T10" y="T11"/>
                </a:cxn>
              </a:cxnLst>
              <a:rect l="0" t="0" r="r" b="b"/>
              <a:pathLst>
                <a:path w="13" h="40">
                  <a:moveTo>
                    <a:pt x="11" y="18"/>
                  </a:moveTo>
                  <a:cubicBezTo>
                    <a:pt x="11" y="13"/>
                    <a:pt x="12" y="8"/>
                    <a:pt x="11" y="4"/>
                  </a:cubicBezTo>
                  <a:cubicBezTo>
                    <a:pt x="10" y="0"/>
                    <a:pt x="4" y="0"/>
                    <a:pt x="3" y="4"/>
                  </a:cubicBezTo>
                  <a:cubicBezTo>
                    <a:pt x="0" y="14"/>
                    <a:pt x="3" y="28"/>
                    <a:pt x="8" y="37"/>
                  </a:cubicBezTo>
                  <a:cubicBezTo>
                    <a:pt x="9" y="40"/>
                    <a:pt x="13" y="38"/>
                    <a:pt x="13" y="35"/>
                  </a:cubicBezTo>
                  <a:cubicBezTo>
                    <a:pt x="12" y="30"/>
                    <a:pt x="12" y="24"/>
                    <a:pt x="11" y="18"/>
                  </a:cubicBezTo>
                  <a:close/>
                </a:path>
              </a:pathLst>
            </a:custGeom>
            <a:solidFill>
              <a:srgbClr val="4442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342830"/>
              <a:endParaRPr lang="zh-CN" altLang="en-US" sz="1400">
                <a:solidFill>
                  <a:prstClr val="black"/>
                </a:solidFill>
              </a:endParaRPr>
            </a:p>
          </p:txBody>
        </p:sp>
        <p:sp>
          <p:nvSpPr>
            <p:cNvPr id="40" name="Freeform 112">
              <a:extLst>
                <a:ext uri="{FF2B5EF4-FFF2-40B4-BE49-F238E27FC236}">
                  <a16:creationId xmlns:a16="http://schemas.microsoft.com/office/drawing/2014/main" id="{0417D77B-EF43-4097-8462-2AE3D626A7D9}"/>
                </a:ext>
              </a:extLst>
            </p:cNvPr>
            <p:cNvSpPr>
              <a:spLocks/>
            </p:cNvSpPr>
            <p:nvPr/>
          </p:nvSpPr>
          <p:spPr bwMode="auto">
            <a:xfrm>
              <a:off x="11115943" y="3941730"/>
              <a:ext cx="76258" cy="216472"/>
            </a:xfrm>
            <a:custGeom>
              <a:avLst/>
              <a:gdLst>
                <a:gd name="T0" fmla="*/ 11 w 13"/>
                <a:gd name="T1" fmla="*/ 4 h 37"/>
                <a:gd name="T2" fmla="*/ 4 w 13"/>
                <a:gd name="T3" fmla="*/ 4 h 37"/>
                <a:gd name="T4" fmla="*/ 2 w 13"/>
                <a:gd name="T5" fmla="*/ 32 h 37"/>
                <a:gd name="T6" fmla="*/ 7 w 13"/>
                <a:gd name="T7" fmla="*/ 34 h 37"/>
                <a:gd name="T8" fmla="*/ 11 w 13"/>
                <a:gd name="T9" fmla="*/ 4 h 37"/>
              </a:gdLst>
              <a:ahLst/>
              <a:cxnLst>
                <a:cxn ang="0">
                  <a:pos x="T0" y="T1"/>
                </a:cxn>
                <a:cxn ang="0">
                  <a:pos x="T2" y="T3"/>
                </a:cxn>
                <a:cxn ang="0">
                  <a:pos x="T4" y="T5"/>
                </a:cxn>
                <a:cxn ang="0">
                  <a:pos x="T6" y="T7"/>
                </a:cxn>
                <a:cxn ang="0">
                  <a:pos x="T8" y="T9"/>
                </a:cxn>
              </a:cxnLst>
              <a:rect l="0" t="0" r="r" b="b"/>
              <a:pathLst>
                <a:path w="13" h="37">
                  <a:moveTo>
                    <a:pt x="11" y="4"/>
                  </a:moveTo>
                  <a:cubicBezTo>
                    <a:pt x="11" y="0"/>
                    <a:pt x="5" y="0"/>
                    <a:pt x="4" y="4"/>
                  </a:cubicBezTo>
                  <a:cubicBezTo>
                    <a:pt x="3" y="13"/>
                    <a:pt x="5" y="23"/>
                    <a:pt x="2" y="32"/>
                  </a:cubicBezTo>
                  <a:cubicBezTo>
                    <a:pt x="0" y="35"/>
                    <a:pt x="6" y="37"/>
                    <a:pt x="7" y="34"/>
                  </a:cubicBezTo>
                  <a:cubicBezTo>
                    <a:pt x="12" y="25"/>
                    <a:pt x="13" y="13"/>
                    <a:pt x="11" y="4"/>
                  </a:cubicBezTo>
                  <a:close/>
                </a:path>
              </a:pathLst>
            </a:custGeom>
            <a:solidFill>
              <a:srgbClr val="4442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342830"/>
              <a:endParaRPr lang="zh-CN" altLang="en-US" sz="1400">
                <a:solidFill>
                  <a:prstClr val="black"/>
                </a:solidFill>
              </a:endParaRPr>
            </a:p>
          </p:txBody>
        </p:sp>
        <p:sp>
          <p:nvSpPr>
            <p:cNvPr id="41" name="Freeform 113">
              <a:extLst>
                <a:ext uri="{FF2B5EF4-FFF2-40B4-BE49-F238E27FC236}">
                  <a16:creationId xmlns:a16="http://schemas.microsoft.com/office/drawing/2014/main" id="{26E1E5BE-718E-4287-93FF-C5ECD48A1D79}"/>
                </a:ext>
              </a:extLst>
            </p:cNvPr>
            <p:cNvSpPr>
              <a:spLocks/>
            </p:cNvSpPr>
            <p:nvPr/>
          </p:nvSpPr>
          <p:spPr bwMode="auto">
            <a:xfrm>
              <a:off x="11598086" y="4682166"/>
              <a:ext cx="216472" cy="199254"/>
            </a:xfrm>
            <a:custGeom>
              <a:avLst/>
              <a:gdLst>
                <a:gd name="T0" fmla="*/ 28 w 37"/>
                <a:gd name="T1" fmla="*/ 7 h 34"/>
                <a:gd name="T2" fmla="*/ 21 w 37"/>
                <a:gd name="T3" fmla="*/ 8 h 34"/>
                <a:gd name="T4" fmla="*/ 19 w 37"/>
                <a:gd name="T5" fmla="*/ 4 h 34"/>
                <a:gd name="T6" fmla="*/ 13 w 37"/>
                <a:gd name="T7" fmla="*/ 5 h 34"/>
                <a:gd name="T8" fmla="*/ 13 w 37"/>
                <a:gd name="T9" fmla="*/ 10 h 34"/>
                <a:gd name="T10" fmla="*/ 2 w 37"/>
                <a:gd name="T11" fmla="*/ 14 h 34"/>
                <a:gd name="T12" fmla="*/ 4 w 37"/>
                <a:gd name="T13" fmla="*/ 19 h 34"/>
                <a:gd name="T14" fmla="*/ 15 w 37"/>
                <a:gd name="T15" fmla="*/ 19 h 34"/>
                <a:gd name="T16" fmla="*/ 17 w 37"/>
                <a:gd name="T17" fmla="*/ 28 h 34"/>
                <a:gd name="T18" fmla="*/ 25 w 37"/>
                <a:gd name="T19" fmla="*/ 26 h 34"/>
                <a:gd name="T20" fmla="*/ 23 w 37"/>
                <a:gd name="T21" fmla="*/ 18 h 34"/>
                <a:gd name="T22" fmla="*/ 31 w 37"/>
                <a:gd name="T23" fmla="*/ 16 h 34"/>
                <a:gd name="T24" fmla="*/ 28 w 37"/>
                <a:gd name="T25" fmla="*/ 7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7" h="34">
                  <a:moveTo>
                    <a:pt x="28" y="7"/>
                  </a:moveTo>
                  <a:cubicBezTo>
                    <a:pt x="26" y="7"/>
                    <a:pt x="23" y="8"/>
                    <a:pt x="21" y="8"/>
                  </a:cubicBezTo>
                  <a:cubicBezTo>
                    <a:pt x="20" y="7"/>
                    <a:pt x="19" y="5"/>
                    <a:pt x="19" y="4"/>
                  </a:cubicBezTo>
                  <a:cubicBezTo>
                    <a:pt x="18" y="0"/>
                    <a:pt x="12" y="1"/>
                    <a:pt x="13" y="5"/>
                  </a:cubicBezTo>
                  <a:cubicBezTo>
                    <a:pt x="13" y="7"/>
                    <a:pt x="13" y="9"/>
                    <a:pt x="13" y="10"/>
                  </a:cubicBezTo>
                  <a:cubicBezTo>
                    <a:pt x="10" y="11"/>
                    <a:pt x="6" y="13"/>
                    <a:pt x="2" y="14"/>
                  </a:cubicBezTo>
                  <a:cubicBezTo>
                    <a:pt x="0" y="15"/>
                    <a:pt x="1" y="19"/>
                    <a:pt x="4" y="19"/>
                  </a:cubicBezTo>
                  <a:cubicBezTo>
                    <a:pt x="7" y="20"/>
                    <a:pt x="11" y="19"/>
                    <a:pt x="15" y="19"/>
                  </a:cubicBezTo>
                  <a:cubicBezTo>
                    <a:pt x="15" y="22"/>
                    <a:pt x="16" y="25"/>
                    <a:pt x="17" y="28"/>
                  </a:cubicBezTo>
                  <a:cubicBezTo>
                    <a:pt x="18" y="34"/>
                    <a:pt x="27" y="31"/>
                    <a:pt x="25" y="26"/>
                  </a:cubicBezTo>
                  <a:cubicBezTo>
                    <a:pt x="25" y="23"/>
                    <a:pt x="24" y="21"/>
                    <a:pt x="23" y="18"/>
                  </a:cubicBezTo>
                  <a:cubicBezTo>
                    <a:pt x="26" y="17"/>
                    <a:pt x="28" y="17"/>
                    <a:pt x="31" y="16"/>
                  </a:cubicBezTo>
                  <a:cubicBezTo>
                    <a:pt x="37" y="14"/>
                    <a:pt x="34" y="6"/>
                    <a:pt x="28" y="7"/>
                  </a:cubicBezTo>
                  <a:close/>
                </a:path>
              </a:pathLst>
            </a:custGeom>
            <a:solidFill>
              <a:srgbClr val="4442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342830"/>
              <a:endParaRPr lang="zh-CN" altLang="en-US" sz="1400">
                <a:solidFill>
                  <a:prstClr val="black"/>
                </a:solidFill>
              </a:endParaRPr>
            </a:p>
          </p:txBody>
        </p:sp>
      </p:grpSp>
      <p:grpSp>
        <p:nvGrpSpPr>
          <p:cNvPr id="42" name="组合 41">
            <a:extLst>
              <a:ext uri="{FF2B5EF4-FFF2-40B4-BE49-F238E27FC236}">
                <a16:creationId xmlns:a16="http://schemas.microsoft.com/office/drawing/2014/main" id="{1C73020B-07FD-45ED-8785-FD6618C05225}"/>
              </a:ext>
            </a:extLst>
          </p:cNvPr>
          <p:cNvGrpSpPr/>
          <p:nvPr/>
        </p:nvGrpSpPr>
        <p:grpSpPr>
          <a:xfrm rot="19663740">
            <a:off x="4126420" y="176503"/>
            <a:ext cx="491093" cy="634040"/>
            <a:chOff x="10766636" y="3941730"/>
            <a:chExt cx="1047922" cy="1352954"/>
          </a:xfrm>
        </p:grpSpPr>
        <p:sp>
          <p:nvSpPr>
            <p:cNvPr id="43" name="Freeform 108">
              <a:extLst>
                <a:ext uri="{FF2B5EF4-FFF2-40B4-BE49-F238E27FC236}">
                  <a16:creationId xmlns:a16="http://schemas.microsoft.com/office/drawing/2014/main" id="{E966B753-5462-4BC3-82EF-1D9557D8D7AE}"/>
                </a:ext>
              </a:extLst>
            </p:cNvPr>
            <p:cNvSpPr>
              <a:spLocks/>
            </p:cNvSpPr>
            <p:nvPr/>
          </p:nvSpPr>
          <p:spPr bwMode="auto">
            <a:xfrm>
              <a:off x="10766636" y="4209862"/>
              <a:ext cx="664177" cy="1084822"/>
            </a:xfrm>
            <a:custGeom>
              <a:avLst/>
              <a:gdLst>
                <a:gd name="T0" fmla="*/ 96 w 114"/>
                <a:gd name="T1" fmla="*/ 11 h 186"/>
                <a:gd name="T2" fmla="*/ 91 w 114"/>
                <a:gd name="T3" fmla="*/ 11 h 186"/>
                <a:gd name="T4" fmla="*/ 79 w 114"/>
                <a:gd name="T5" fmla="*/ 8 h 186"/>
                <a:gd name="T6" fmla="*/ 78 w 114"/>
                <a:gd name="T7" fmla="*/ 8 h 186"/>
                <a:gd name="T8" fmla="*/ 2 w 114"/>
                <a:gd name="T9" fmla="*/ 87 h 186"/>
                <a:gd name="T10" fmla="*/ 12 w 114"/>
                <a:gd name="T11" fmla="*/ 98 h 186"/>
                <a:gd name="T12" fmla="*/ 48 w 114"/>
                <a:gd name="T13" fmla="*/ 83 h 186"/>
                <a:gd name="T14" fmla="*/ 11 w 114"/>
                <a:gd name="T15" fmla="*/ 170 h 186"/>
                <a:gd name="T16" fmla="*/ 27 w 114"/>
                <a:gd name="T17" fmla="*/ 177 h 186"/>
                <a:gd name="T18" fmla="*/ 28 w 114"/>
                <a:gd name="T19" fmla="*/ 175 h 186"/>
                <a:gd name="T20" fmla="*/ 32 w 114"/>
                <a:gd name="T21" fmla="*/ 172 h 186"/>
                <a:gd name="T22" fmla="*/ 105 w 114"/>
                <a:gd name="T23" fmla="*/ 71 h 186"/>
                <a:gd name="T24" fmla="*/ 96 w 114"/>
                <a:gd name="T25" fmla="*/ 58 h 186"/>
                <a:gd name="T26" fmla="*/ 89 w 114"/>
                <a:gd name="T27" fmla="*/ 60 h 186"/>
                <a:gd name="T28" fmla="*/ 88 w 114"/>
                <a:gd name="T29" fmla="*/ 62 h 186"/>
                <a:gd name="T30" fmla="*/ 86 w 114"/>
                <a:gd name="T31" fmla="*/ 64 h 186"/>
                <a:gd name="T32" fmla="*/ 85 w 114"/>
                <a:gd name="T33" fmla="*/ 65 h 186"/>
                <a:gd name="T34" fmla="*/ 85 w 114"/>
                <a:gd name="T35" fmla="*/ 65 h 186"/>
                <a:gd name="T36" fmla="*/ 84 w 114"/>
                <a:gd name="T37" fmla="*/ 66 h 186"/>
                <a:gd name="T38" fmla="*/ 84 w 114"/>
                <a:gd name="T39" fmla="*/ 66 h 186"/>
                <a:gd name="T40" fmla="*/ 84 w 114"/>
                <a:gd name="T41" fmla="*/ 66 h 186"/>
                <a:gd name="T42" fmla="*/ 82 w 114"/>
                <a:gd name="T43" fmla="*/ 67 h 186"/>
                <a:gd name="T44" fmla="*/ 80 w 114"/>
                <a:gd name="T45" fmla="*/ 71 h 186"/>
                <a:gd name="T46" fmla="*/ 74 w 114"/>
                <a:gd name="T47" fmla="*/ 79 h 186"/>
                <a:gd name="T48" fmla="*/ 84 w 114"/>
                <a:gd name="T49" fmla="*/ 64 h 186"/>
                <a:gd name="T50" fmla="*/ 85 w 114"/>
                <a:gd name="T51" fmla="*/ 55 h 186"/>
                <a:gd name="T52" fmla="*/ 109 w 114"/>
                <a:gd name="T53" fmla="*/ 20 h 186"/>
                <a:gd name="T54" fmla="*/ 96 w 114"/>
                <a:gd name="T55" fmla="*/ 11 h 1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14" h="186">
                  <a:moveTo>
                    <a:pt x="96" y="11"/>
                  </a:moveTo>
                  <a:cubicBezTo>
                    <a:pt x="94" y="10"/>
                    <a:pt x="93" y="10"/>
                    <a:pt x="91" y="11"/>
                  </a:cubicBezTo>
                  <a:cubicBezTo>
                    <a:pt x="89" y="7"/>
                    <a:pt x="82" y="4"/>
                    <a:pt x="79" y="8"/>
                  </a:cubicBezTo>
                  <a:cubicBezTo>
                    <a:pt x="78" y="8"/>
                    <a:pt x="78" y="8"/>
                    <a:pt x="78" y="8"/>
                  </a:cubicBezTo>
                  <a:cubicBezTo>
                    <a:pt x="34" y="0"/>
                    <a:pt x="14" y="52"/>
                    <a:pt x="2" y="87"/>
                  </a:cubicBezTo>
                  <a:cubicBezTo>
                    <a:pt x="0" y="94"/>
                    <a:pt x="6" y="99"/>
                    <a:pt x="12" y="98"/>
                  </a:cubicBezTo>
                  <a:cubicBezTo>
                    <a:pt x="25" y="95"/>
                    <a:pt x="37" y="89"/>
                    <a:pt x="48" y="83"/>
                  </a:cubicBezTo>
                  <a:cubicBezTo>
                    <a:pt x="33" y="111"/>
                    <a:pt x="18" y="139"/>
                    <a:pt x="11" y="170"/>
                  </a:cubicBezTo>
                  <a:cubicBezTo>
                    <a:pt x="9" y="180"/>
                    <a:pt x="22" y="186"/>
                    <a:pt x="27" y="177"/>
                  </a:cubicBezTo>
                  <a:cubicBezTo>
                    <a:pt x="27" y="176"/>
                    <a:pt x="27" y="175"/>
                    <a:pt x="28" y="175"/>
                  </a:cubicBezTo>
                  <a:cubicBezTo>
                    <a:pt x="29" y="174"/>
                    <a:pt x="31" y="174"/>
                    <a:pt x="32" y="172"/>
                  </a:cubicBezTo>
                  <a:cubicBezTo>
                    <a:pt x="59" y="141"/>
                    <a:pt x="89" y="109"/>
                    <a:pt x="105" y="71"/>
                  </a:cubicBezTo>
                  <a:cubicBezTo>
                    <a:pt x="108" y="64"/>
                    <a:pt x="103" y="57"/>
                    <a:pt x="96" y="58"/>
                  </a:cubicBezTo>
                  <a:cubicBezTo>
                    <a:pt x="94" y="58"/>
                    <a:pt x="91" y="58"/>
                    <a:pt x="89" y="60"/>
                  </a:cubicBezTo>
                  <a:cubicBezTo>
                    <a:pt x="89" y="61"/>
                    <a:pt x="88" y="62"/>
                    <a:pt x="88" y="62"/>
                  </a:cubicBezTo>
                  <a:cubicBezTo>
                    <a:pt x="87" y="63"/>
                    <a:pt x="86" y="64"/>
                    <a:pt x="86" y="64"/>
                  </a:cubicBezTo>
                  <a:cubicBezTo>
                    <a:pt x="85" y="65"/>
                    <a:pt x="85" y="65"/>
                    <a:pt x="85" y="65"/>
                  </a:cubicBezTo>
                  <a:cubicBezTo>
                    <a:pt x="85" y="65"/>
                    <a:pt x="85" y="65"/>
                    <a:pt x="85" y="65"/>
                  </a:cubicBezTo>
                  <a:cubicBezTo>
                    <a:pt x="84" y="66"/>
                    <a:pt x="84" y="66"/>
                    <a:pt x="84" y="66"/>
                  </a:cubicBezTo>
                  <a:cubicBezTo>
                    <a:pt x="84" y="66"/>
                    <a:pt x="84" y="66"/>
                    <a:pt x="84" y="66"/>
                  </a:cubicBezTo>
                  <a:cubicBezTo>
                    <a:pt x="84" y="66"/>
                    <a:pt x="84" y="66"/>
                    <a:pt x="84" y="66"/>
                  </a:cubicBezTo>
                  <a:cubicBezTo>
                    <a:pt x="84" y="66"/>
                    <a:pt x="83" y="67"/>
                    <a:pt x="82" y="67"/>
                  </a:cubicBezTo>
                  <a:cubicBezTo>
                    <a:pt x="81" y="68"/>
                    <a:pt x="80" y="70"/>
                    <a:pt x="80" y="71"/>
                  </a:cubicBezTo>
                  <a:cubicBezTo>
                    <a:pt x="78" y="74"/>
                    <a:pt x="76" y="76"/>
                    <a:pt x="74" y="79"/>
                  </a:cubicBezTo>
                  <a:cubicBezTo>
                    <a:pt x="77" y="74"/>
                    <a:pt x="81" y="69"/>
                    <a:pt x="84" y="64"/>
                  </a:cubicBezTo>
                  <a:cubicBezTo>
                    <a:pt x="87" y="61"/>
                    <a:pt x="86" y="58"/>
                    <a:pt x="85" y="55"/>
                  </a:cubicBezTo>
                  <a:cubicBezTo>
                    <a:pt x="94" y="44"/>
                    <a:pt x="102" y="32"/>
                    <a:pt x="109" y="20"/>
                  </a:cubicBezTo>
                  <a:cubicBezTo>
                    <a:pt x="114" y="11"/>
                    <a:pt x="102" y="4"/>
                    <a:pt x="96" y="11"/>
                  </a:cubicBezTo>
                  <a:close/>
                </a:path>
              </a:pathLst>
            </a:custGeom>
            <a:solidFill>
              <a:srgbClr val="F8E57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342830"/>
              <a:endParaRPr lang="zh-CN" altLang="en-US" sz="1400">
                <a:solidFill>
                  <a:prstClr val="black"/>
                </a:solidFill>
              </a:endParaRPr>
            </a:p>
          </p:txBody>
        </p:sp>
        <p:sp>
          <p:nvSpPr>
            <p:cNvPr id="44" name="Freeform 109">
              <a:extLst>
                <a:ext uri="{FF2B5EF4-FFF2-40B4-BE49-F238E27FC236}">
                  <a16:creationId xmlns:a16="http://schemas.microsoft.com/office/drawing/2014/main" id="{B661C1BC-4A30-4B8F-BE41-4AC2A31E1692}"/>
                </a:ext>
              </a:extLst>
            </p:cNvPr>
            <p:cNvSpPr>
              <a:spLocks noEditPoints="1"/>
            </p:cNvSpPr>
            <p:nvPr/>
          </p:nvSpPr>
          <p:spPr bwMode="auto">
            <a:xfrm>
              <a:off x="10783856" y="4209862"/>
              <a:ext cx="693695" cy="1067602"/>
            </a:xfrm>
            <a:custGeom>
              <a:avLst/>
              <a:gdLst>
                <a:gd name="T0" fmla="*/ 112 w 119"/>
                <a:gd name="T1" fmla="*/ 52 h 183"/>
                <a:gd name="T2" fmla="*/ 91 w 119"/>
                <a:gd name="T3" fmla="*/ 53 h 183"/>
                <a:gd name="T4" fmla="*/ 115 w 119"/>
                <a:gd name="T5" fmla="*/ 9 h 183"/>
                <a:gd name="T6" fmla="*/ 110 w 119"/>
                <a:gd name="T7" fmla="*/ 2 h 183"/>
                <a:gd name="T8" fmla="*/ 49 w 119"/>
                <a:gd name="T9" fmla="*/ 15 h 183"/>
                <a:gd name="T10" fmla="*/ 24 w 119"/>
                <a:gd name="T11" fmla="*/ 55 h 183"/>
                <a:gd name="T12" fmla="*/ 2 w 119"/>
                <a:gd name="T13" fmla="*/ 88 h 183"/>
                <a:gd name="T14" fmla="*/ 8 w 119"/>
                <a:gd name="T15" fmla="*/ 94 h 183"/>
                <a:gd name="T16" fmla="*/ 43 w 119"/>
                <a:gd name="T17" fmla="*/ 87 h 183"/>
                <a:gd name="T18" fmla="*/ 5 w 119"/>
                <a:gd name="T19" fmla="*/ 176 h 183"/>
                <a:gd name="T20" fmla="*/ 12 w 119"/>
                <a:gd name="T21" fmla="*/ 181 h 183"/>
                <a:gd name="T22" fmla="*/ 70 w 119"/>
                <a:gd name="T23" fmla="*/ 126 h 183"/>
                <a:gd name="T24" fmla="*/ 117 w 119"/>
                <a:gd name="T25" fmla="*/ 58 h 183"/>
                <a:gd name="T26" fmla="*/ 112 w 119"/>
                <a:gd name="T27" fmla="*/ 52 h 183"/>
                <a:gd name="T28" fmla="*/ 66 w 119"/>
                <a:gd name="T29" fmla="*/ 116 h 183"/>
                <a:gd name="T30" fmla="*/ 19 w 119"/>
                <a:gd name="T31" fmla="*/ 165 h 183"/>
                <a:gd name="T32" fmla="*/ 56 w 119"/>
                <a:gd name="T33" fmla="*/ 81 h 183"/>
                <a:gd name="T34" fmla="*/ 50 w 119"/>
                <a:gd name="T35" fmla="*/ 75 h 183"/>
                <a:gd name="T36" fmla="*/ 16 w 119"/>
                <a:gd name="T37" fmla="*/ 82 h 183"/>
                <a:gd name="T38" fmla="*/ 18 w 119"/>
                <a:gd name="T39" fmla="*/ 79 h 183"/>
                <a:gd name="T40" fmla="*/ 23 w 119"/>
                <a:gd name="T41" fmla="*/ 78 h 183"/>
                <a:gd name="T42" fmla="*/ 53 w 119"/>
                <a:gd name="T43" fmla="*/ 25 h 183"/>
                <a:gd name="T44" fmla="*/ 103 w 119"/>
                <a:gd name="T45" fmla="*/ 12 h 183"/>
                <a:gd name="T46" fmla="*/ 75 w 119"/>
                <a:gd name="T47" fmla="*/ 56 h 183"/>
                <a:gd name="T48" fmla="*/ 80 w 119"/>
                <a:gd name="T49" fmla="*/ 64 h 183"/>
                <a:gd name="T50" fmla="*/ 106 w 119"/>
                <a:gd name="T51" fmla="*/ 61 h 183"/>
                <a:gd name="T52" fmla="*/ 66 w 119"/>
                <a:gd name="T53" fmla="*/ 116 h 1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19" h="183">
                  <a:moveTo>
                    <a:pt x="112" y="52"/>
                  </a:moveTo>
                  <a:cubicBezTo>
                    <a:pt x="105" y="53"/>
                    <a:pt x="98" y="53"/>
                    <a:pt x="91" y="53"/>
                  </a:cubicBezTo>
                  <a:cubicBezTo>
                    <a:pt x="101" y="40"/>
                    <a:pt x="109" y="25"/>
                    <a:pt x="115" y="9"/>
                  </a:cubicBezTo>
                  <a:cubicBezTo>
                    <a:pt x="116" y="5"/>
                    <a:pt x="113" y="2"/>
                    <a:pt x="110" y="2"/>
                  </a:cubicBezTo>
                  <a:cubicBezTo>
                    <a:pt x="89" y="1"/>
                    <a:pt x="66" y="0"/>
                    <a:pt x="49" y="15"/>
                  </a:cubicBezTo>
                  <a:cubicBezTo>
                    <a:pt x="38" y="24"/>
                    <a:pt x="30" y="39"/>
                    <a:pt x="24" y="55"/>
                  </a:cubicBezTo>
                  <a:cubicBezTo>
                    <a:pt x="16" y="65"/>
                    <a:pt x="9" y="76"/>
                    <a:pt x="2" y="88"/>
                  </a:cubicBezTo>
                  <a:cubicBezTo>
                    <a:pt x="0" y="92"/>
                    <a:pt x="4" y="96"/>
                    <a:pt x="8" y="94"/>
                  </a:cubicBezTo>
                  <a:cubicBezTo>
                    <a:pt x="19" y="89"/>
                    <a:pt x="31" y="90"/>
                    <a:pt x="43" y="87"/>
                  </a:cubicBezTo>
                  <a:cubicBezTo>
                    <a:pt x="31" y="117"/>
                    <a:pt x="15" y="145"/>
                    <a:pt x="5" y="176"/>
                  </a:cubicBezTo>
                  <a:cubicBezTo>
                    <a:pt x="4" y="180"/>
                    <a:pt x="8" y="183"/>
                    <a:pt x="12" y="181"/>
                  </a:cubicBezTo>
                  <a:cubicBezTo>
                    <a:pt x="35" y="168"/>
                    <a:pt x="53" y="146"/>
                    <a:pt x="70" y="126"/>
                  </a:cubicBezTo>
                  <a:cubicBezTo>
                    <a:pt x="87" y="105"/>
                    <a:pt x="105" y="83"/>
                    <a:pt x="117" y="58"/>
                  </a:cubicBezTo>
                  <a:cubicBezTo>
                    <a:pt x="119" y="54"/>
                    <a:pt x="116" y="51"/>
                    <a:pt x="112" y="52"/>
                  </a:cubicBezTo>
                  <a:close/>
                  <a:moveTo>
                    <a:pt x="66" y="116"/>
                  </a:moveTo>
                  <a:cubicBezTo>
                    <a:pt x="52" y="133"/>
                    <a:pt x="37" y="151"/>
                    <a:pt x="19" y="165"/>
                  </a:cubicBezTo>
                  <a:cubicBezTo>
                    <a:pt x="30" y="136"/>
                    <a:pt x="46" y="110"/>
                    <a:pt x="56" y="81"/>
                  </a:cubicBezTo>
                  <a:cubicBezTo>
                    <a:pt x="57" y="78"/>
                    <a:pt x="53" y="74"/>
                    <a:pt x="50" y="75"/>
                  </a:cubicBezTo>
                  <a:cubicBezTo>
                    <a:pt x="39" y="79"/>
                    <a:pt x="27" y="79"/>
                    <a:pt x="16" y="82"/>
                  </a:cubicBezTo>
                  <a:cubicBezTo>
                    <a:pt x="17" y="81"/>
                    <a:pt x="17" y="80"/>
                    <a:pt x="18" y="79"/>
                  </a:cubicBezTo>
                  <a:cubicBezTo>
                    <a:pt x="19" y="80"/>
                    <a:pt x="22" y="80"/>
                    <a:pt x="23" y="78"/>
                  </a:cubicBezTo>
                  <a:cubicBezTo>
                    <a:pt x="35" y="62"/>
                    <a:pt x="39" y="41"/>
                    <a:pt x="53" y="25"/>
                  </a:cubicBezTo>
                  <a:cubicBezTo>
                    <a:pt x="64" y="11"/>
                    <a:pt x="85" y="11"/>
                    <a:pt x="103" y="12"/>
                  </a:cubicBezTo>
                  <a:cubicBezTo>
                    <a:pt x="96" y="28"/>
                    <a:pt x="88" y="43"/>
                    <a:pt x="75" y="56"/>
                  </a:cubicBezTo>
                  <a:cubicBezTo>
                    <a:pt x="72" y="59"/>
                    <a:pt x="75" y="65"/>
                    <a:pt x="80" y="64"/>
                  </a:cubicBezTo>
                  <a:cubicBezTo>
                    <a:pt x="89" y="62"/>
                    <a:pt x="97" y="62"/>
                    <a:pt x="106" y="61"/>
                  </a:cubicBezTo>
                  <a:cubicBezTo>
                    <a:pt x="96" y="81"/>
                    <a:pt x="81" y="100"/>
                    <a:pt x="66" y="116"/>
                  </a:cubicBezTo>
                  <a:close/>
                </a:path>
              </a:pathLst>
            </a:custGeom>
            <a:solidFill>
              <a:srgbClr val="4442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342830"/>
              <a:endParaRPr lang="zh-CN" altLang="en-US" sz="1400">
                <a:solidFill>
                  <a:prstClr val="black"/>
                </a:solidFill>
              </a:endParaRPr>
            </a:p>
          </p:txBody>
        </p:sp>
        <p:sp>
          <p:nvSpPr>
            <p:cNvPr id="45" name="Freeform 110">
              <a:extLst>
                <a:ext uri="{FF2B5EF4-FFF2-40B4-BE49-F238E27FC236}">
                  <a16:creationId xmlns:a16="http://schemas.microsoft.com/office/drawing/2014/main" id="{6E1FE89A-836B-41EA-8FC3-368655DE1DB1}"/>
                </a:ext>
              </a:extLst>
            </p:cNvPr>
            <p:cNvSpPr>
              <a:spLocks/>
            </p:cNvSpPr>
            <p:nvPr/>
          </p:nvSpPr>
          <p:spPr bwMode="auto">
            <a:xfrm>
              <a:off x="10766636" y="4089326"/>
              <a:ext cx="169734" cy="179575"/>
            </a:xfrm>
            <a:custGeom>
              <a:avLst/>
              <a:gdLst>
                <a:gd name="T0" fmla="*/ 28 w 29"/>
                <a:gd name="T1" fmla="*/ 26 h 31"/>
                <a:gd name="T2" fmla="*/ 12 w 29"/>
                <a:gd name="T3" fmla="*/ 4 h 31"/>
                <a:gd name="T4" fmla="*/ 6 w 29"/>
                <a:gd name="T5" fmla="*/ 0 h 31"/>
                <a:gd name="T6" fmla="*/ 2 w 29"/>
                <a:gd name="T7" fmla="*/ 1 h 31"/>
                <a:gd name="T8" fmla="*/ 1 w 29"/>
                <a:gd name="T9" fmla="*/ 7 h 31"/>
                <a:gd name="T10" fmla="*/ 10 w 29"/>
                <a:gd name="T11" fmla="*/ 23 h 31"/>
                <a:gd name="T12" fmla="*/ 26 w 29"/>
                <a:gd name="T13" fmla="*/ 30 h 31"/>
                <a:gd name="T14" fmla="*/ 28 w 29"/>
                <a:gd name="T15" fmla="*/ 26 h 3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9" h="31">
                  <a:moveTo>
                    <a:pt x="28" y="26"/>
                  </a:moveTo>
                  <a:cubicBezTo>
                    <a:pt x="20" y="21"/>
                    <a:pt x="15" y="12"/>
                    <a:pt x="12" y="4"/>
                  </a:cubicBezTo>
                  <a:cubicBezTo>
                    <a:pt x="11" y="1"/>
                    <a:pt x="9" y="0"/>
                    <a:pt x="6" y="0"/>
                  </a:cubicBezTo>
                  <a:cubicBezTo>
                    <a:pt x="4" y="0"/>
                    <a:pt x="3" y="0"/>
                    <a:pt x="2" y="1"/>
                  </a:cubicBezTo>
                  <a:cubicBezTo>
                    <a:pt x="1" y="3"/>
                    <a:pt x="0" y="5"/>
                    <a:pt x="1" y="7"/>
                  </a:cubicBezTo>
                  <a:cubicBezTo>
                    <a:pt x="3" y="13"/>
                    <a:pt x="6" y="18"/>
                    <a:pt x="10" y="23"/>
                  </a:cubicBezTo>
                  <a:cubicBezTo>
                    <a:pt x="15" y="28"/>
                    <a:pt x="20" y="30"/>
                    <a:pt x="26" y="30"/>
                  </a:cubicBezTo>
                  <a:cubicBezTo>
                    <a:pt x="29" y="31"/>
                    <a:pt x="29" y="27"/>
                    <a:pt x="28" y="26"/>
                  </a:cubicBezTo>
                  <a:close/>
                </a:path>
              </a:pathLst>
            </a:custGeom>
            <a:solidFill>
              <a:srgbClr val="4442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342830"/>
              <a:endParaRPr lang="zh-CN" altLang="en-US" sz="1400">
                <a:solidFill>
                  <a:prstClr val="black"/>
                </a:solidFill>
              </a:endParaRPr>
            </a:p>
          </p:txBody>
        </p:sp>
        <p:sp>
          <p:nvSpPr>
            <p:cNvPr id="46" name="Freeform 111">
              <a:extLst>
                <a:ext uri="{FF2B5EF4-FFF2-40B4-BE49-F238E27FC236}">
                  <a16:creationId xmlns:a16="http://schemas.microsoft.com/office/drawing/2014/main" id="{0BF785E8-1FCE-4827-AB3A-A14A66D733BD}"/>
                </a:ext>
              </a:extLst>
            </p:cNvPr>
            <p:cNvSpPr>
              <a:spLocks/>
            </p:cNvSpPr>
            <p:nvPr/>
          </p:nvSpPr>
          <p:spPr bwMode="auto">
            <a:xfrm>
              <a:off x="10941291" y="3941730"/>
              <a:ext cx="76258" cy="233693"/>
            </a:xfrm>
            <a:custGeom>
              <a:avLst/>
              <a:gdLst>
                <a:gd name="T0" fmla="*/ 11 w 13"/>
                <a:gd name="T1" fmla="*/ 18 h 40"/>
                <a:gd name="T2" fmla="*/ 11 w 13"/>
                <a:gd name="T3" fmla="*/ 4 h 40"/>
                <a:gd name="T4" fmla="*/ 3 w 13"/>
                <a:gd name="T5" fmla="*/ 4 h 40"/>
                <a:gd name="T6" fmla="*/ 8 w 13"/>
                <a:gd name="T7" fmla="*/ 37 h 40"/>
                <a:gd name="T8" fmla="*/ 13 w 13"/>
                <a:gd name="T9" fmla="*/ 35 h 40"/>
                <a:gd name="T10" fmla="*/ 11 w 13"/>
                <a:gd name="T11" fmla="*/ 18 h 40"/>
              </a:gdLst>
              <a:ahLst/>
              <a:cxnLst>
                <a:cxn ang="0">
                  <a:pos x="T0" y="T1"/>
                </a:cxn>
                <a:cxn ang="0">
                  <a:pos x="T2" y="T3"/>
                </a:cxn>
                <a:cxn ang="0">
                  <a:pos x="T4" y="T5"/>
                </a:cxn>
                <a:cxn ang="0">
                  <a:pos x="T6" y="T7"/>
                </a:cxn>
                <a:cxn ang="0">
                  <a:pos x="T8" y="T9"/>
                </a:cxn>
                <a:cxn ang="0">
                  <a:pos x="T10" y="T11"/>
                </a:cxn>
              </a:cxnLst>
              <a:rect l="0" t="0" r="r" b="b"/>
              <a:pathLst>
                <a:path w="13" h="40">
                  <a:moveTo>
                    <a:pt x="11" y="18"/>
                  </a:moveTo>
                  <a:cubicBezTo>
                    <a:pt x="11" y="13"/>
                    <a:pt x="12" y="8"/>
                    <a:pt x="11" y="4"/>
                  </a:cubicBezTo>
                  <a:cubicBezTo>
                    <a:pt x="10" y="0"/>
                    <a:pt x="4" y="0"/>
                    <a:pt x="3" y="4"/>
                  </a:cubicBezTo>
                  <a:cubicBezTo>
                    <a:pt x="0" y="14"/>
                    <a:pt x="3" y="28"/>
                    <a:pt x="8" y="37"/>
                  </a:cubicBezTo>
                  <a:cubicBezTo>
                    <a:pt x="9" y="40"/>
                    <a:pt x="13" y="38"/>
                    <a:pt x="13" y="35"/>
                  </a:cubicBezTo>
                  <a:cubicBezTo>
                    <a:pt x="12" y="30"/>
                    <a:pt x="12" y="24"/>
                    <a:pt x="11" y="18"/>
                  </a:cubicBezTo>
                  <a:close/>
                </a:path>
              </a:pathLst>
            </a:custGeom>
            <a:solidFill>
              <a:srgbClr val="4442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342830"/>
              <a:endParaRPr lang="zh-CN" altLang="en-US" sz="1400">
                <a:solidFill>
                  <a:prstClr val="black"/>
                </a:solidFill>
              </a:endParaRPr>
            </a:p>
          </p:txBody>
        </p:sp>
        <p:sp>
          <p:nvSpPr>
            <p:cNvPr id="47" name="Freeform 112">
              <a:extLst>
                <a:ext uri="{FF2B5EF4-FFF2-40B4-BE49-F238E27FC236}">
                  <a16:creationId xmlns:a16="http://schemas.microsoft.com/office/drawing/2014/main" id="{D05E793D-17BF-44FC-9398-173D74A3233E}"/>
                </a:ext>
              </a:extLst>
            </p:cNvPr>
            <p:cNvSpPr>
              <a:spLocks/>
            </p:cNvSpPr>
            <p:nvPr/>
          </p:nvSpPr>
          <p:spPr bwMode="auto">
            <a:xfrm>
              <a:off x="11115943" y="3941730"/>
              <a:ext cx="76258" cy="216472"/>
            </a:xfrm>
            <a:custGeom>
              <a:avLst/>
              <a:gdLst>
                <a:gd name="T0" fmla="*/ 11 w 13"/>
                <a:gd name="T1" fmla="*/ 4 h 37"/>
                <a:gd name="T2" fmla="*/ 4 w 13"/>
                <a:gd name="T3" fmla="*/ 4 h 37"/>
                <a:gd name="T4" fmla="*/ 2 w 13"/>
                <a:gd name="T5" fmla="*/ 32 h 37"/>
                <a:gd name="T6" fmla="*/ 7 w 13"/>
                <a:gd name="T7" fmla="*/ 34 h 37"/>
                <a:gd name="T8" fmla="*/ 11 w 13"/>
                <a:gd name="T9" fmla="*/ 4 h 37"/>
              </a:gdLst>
              <a:ahLst/>
              <a:cxnLst>
                <a:cxn ang="0">
                  <a:pos x="T0" y="T1"/>
                </a:cxn>
                <a:cxn ang="0">
                  <a:pos x="T2" y="T3"/>
                </a:cxn>
                <a:cxn ang="0">
                  <a:pos x="T4" y="T5"/>
                </a:cxn>
                <a:cxn ang="0">
                  <a:pos x="T6" y="T7"/>
                </a:cxn>
                <a:cxn ang="0">
                  <a:pos x="T8" y="T9"/>
                </a:cxn>
              </a:cxnLst>
              <a:rect l="0" t="0" r="r" b="b"/>
              <a:pathLst>
                <a:path w="13" h="37">
                  <a:moveTo>
                    <a:pt x="11" y="4"/>
                  </a:moveTo>
                  <a:cubicBezTo>
                    <a:pt x="11" y="0"/>
                    <a:pt x="5" y="0"/>
                    <a:pt x="4" y="4"/>
                  </a:cubicBezTo>
                  <a:cubicBezTo>
                    <a:pt x="3" y="13"/>
                    <a:pt x="5" y="23"/>
                    <a:pt x="2" y="32"/>
                  </a:cubicBezTo>
                  <a:cubicBezTo>
                    <a:pt x="0" y="35"/>
                    <a:pt x="6" y="37"/>
                    <a:pt x="7" y="34"/>
                  </a:cubicBezTo>
                  <a:cubicBezTo>
                    <a:pt x="12" y="25"/>
                    <a:pt x="13" y="13"/>
                    <a:pt x="11" y="4"/>
                  </a:cubicBezTo>
                  <a:close/>
                </a:path>
              </a:pathLst>
            </a:custGeom>
            <a:solidFill>
              <a:srgbClr val="4442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342830"/>
              <a:endParaRPr lang="zh-CN" altLang="en-US" sz="1400">
                <a:solidFill>
                  <a:prstClr val="black"/>
                </a:solidFill>
              </a:endParaRPr>
            </a:p>
          </p:txBody>
        </p:sp>
        <p:sp>
          <p:nvSpPr>
            <p:cNvPr id="48" name="Freeform 113">
              <a:extLst>
                <a:ext uri="{FF2B5EF4-FFF2-40B4-BE49-F238E27FC236}">
                  <a16:creationId xmlns:a16="http://schemas.microsoft.com/office/drawing/2014/main" id="{98D07796-04F4-4628-916C-E11FDA61D473}"/>
                </a:ext>
              </a:extLst>
            </p:cNvPr>
            <p:cNvSpPr>
              <a:spLocks/>
            </p:cNvSpPr>
            <p:nvPr/>
          </p:nvSpPr>
          <p:spPr bwMode="auto">
            <a:xfrm>
              <a:off x="11598086" y="4682166"/>
              <a:ext cx="216472" cy="199254"/>
            </a:xfrm>
            <a:custGeom>
              <a:avLst/>
              <a:gdLst>
                <a:gd name="T0" fmla="*/ 28 w 37"/>
                <a:gd name="T1" fmla="*/ 7 h 34"/>
                <a:gd name="T2" fmla="*/ 21 w 37"/>
                <a:gd name="T3" fmla="*/ 8 h 34"/>
                <a:gd name="T4" fmla="*/ 19 w 37"/>
                <a:gd name="T5" fmla="*/ 4 h 34"/>
                <a:gd name="T6" fmla="*/ 13 w 37"/>
                <a:gd name="T7" fmla="*/ 5 h 34"/>
                <a:gd name="T8" fmla="*/ 13 w 37"/>
                <a:gd name="T9" fmla="*/ 10 h 34"/>
                <a:gd name="T10" fmla="*/ 2 w 37"/>
                <a:gd name="T11" fmla="*/ 14 h 34"/>
                <a:gd name="T12" fmla="*/ 4 w 37"/>
                <a:gd name="T13" fmla="*/ 19 h 34"/>
                <a:gd name="T14" fmla="*/ 15 w 37"/>
                <a:gd name="T15" fmla="*/ 19 h 34"/>
                <a:gd name="T16" fmla="*/ 17 w 37"/>
                <a:gd name="T17" fmla="*/ 28 h 34"/>
                <a:gd name="T18" fmla="*/ 25 w 37"/>
                <a:gd name="T19" fmla="*/ 26 h 34"/>
                <a:gd name="T20" fmla="*/ 23 w 37"/>
                <a:gd name="T21" fmla="*/ 18 h 34"/>
                <a:gd name="T22" fmla="*/ 31 w 37"/>
                <a:gd name="T23" fmla="*/ 16 h 34"/>
                <a:gd name="T24" fmla="*/ 28 w 37"/>
                <a:gd name="T25" fmla="*/ 7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7" h="34">
                  <a:moveTo>
                    <a:pt x="28" y="7"/>
                  </a:moveTo>
                  <a:cubicBezTo>
                    <a:pt x="26" y="7"/>
                    <a:pt x="23" y="8"/>
                    <a:pt x="21" y="8"/>
                  </a:cubicBezTo>
                  <a:cubicBezTo>
                    <a:pt x="20" y="7"/>
                    <a:pt x="19" y="5"/>
                    <a:pt x="19" y="4"/>
                  </a:cubicBezTo>
                  <a:cubicBezTo>
                    <a:pt x="18" y="0"/>
                    <a:pt x="12" y="1"/>
                    <a:pt x="13" y="5"/>
                  </a:cubicBezTo>
                  <a:cubicBezTo>
                    <a:pt x="13" y="7"/>
                    <a:pt x="13" y="9"/>
                    <a:pt x="13" y="10"/>
                  </a:cubicBezTo>
                  <a:cubicBezTo>
                    <a:pt x="10" y="11"/>
                    <a:pt x="6" y="13"/>
                    <a:pt x="2" y="14"/>
                  </a:cubicBezTo>
                  <a:cubicBezTo>
                    <a:pt x="0" y="15"/>
                    <a:pt x="1" y="19"/>
                    <a:pt x="4" y="19"/>
                  </a:cubicBezTo>
                  <a:cubicBezTo>
                    <a:pt x="7" y="20"/>
                    <a:pt x="11" y="19"/>
                    <a:pt x="15" y="19"/>
                  </a:cubicBezTo>
                  <a:cubicBezTo>
                    <a:pt x="15" y="22"/>
                    <a:pt x="16" y="25"/>
                    <a:pt x="17" y="28"/>
                  </a:cubicBezTo>
                  <a:cubicBezTo>
                    <a:pt x="18" y="34"/>
                    <a:pt x="27" y="31"/>
                    <a:pt x="25" y="26"/>
                  </a:cubicBezTo>
                  <a:cubicBezTo>
                    <a:pt x="25" y="23"/>
                    <a:pt x="24" y="21"/>
                    <a:pt x="23" y="18"/>
                  </a:cubicBezTo>
                  <a:cubicBezTo>
                    <a:pt x="26" y="17"/>
                    <a:pt x="28" y="17"/>
                    <a:pt x="31" y="16"/>
                  </a:cubicBezTo>
                  <a:cubicBezTo>
                    <a:pt x="37" y="14"/>
                    <a:pt x="34" y="6"/>
                    <a:pt x="28" y="7"/>
                  </a:cubicBezTo>
                  <a:close/>
                </a:path>
              </a:pathLst>
            </a:custGeom>
            <a:solidFill>
              <a:srgbClr val="4442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342830"/>
              <a:endParaRPr lang="zh-CN" altLang="en-US" sz="1400">
                <a:solidFill>
                  <a:prstClr val="black"/>
                </a:solidFill>
              </a:endParaRPr>
            </a:p>
          </p:txBody>
        </p:sp>
      </p:grpSp>
      <p:pic>
        <p:nvPicPr>
          <p:cNvPr id="49" name="图片 48">
            <a:extLst>
              <a:ext uri="{FF2B5EF4-FFF2-40B4-BE49-F238E27FC236}">
                <a16:creationId xmlns:a16="http://schemas.microsoft.com/office/drawing/2014/main" id="{2D1E2772-3375-4AB0-BD5B-4D49F48669BA}"/>
              </a:ext>
            </a:extLst>
          </p:cNvPr>
          <p:cNvPicPr>
            <a:picLocks noChangeAspect="1"/>
          </p:cNvPicPr>
          <p:nvPr/>
        </p:nvPicPr>
        <p:blipFill>
          <a:blip r:embed="rId7">
            <a:clrChange>
              <a:clrFrom>
                <a:srgbClr val="FFFFFF"/>
              </a:clrFrom>
              <a:clrTo>
                <a:srgbClr val="FFFFFF">
                  <a:alpha val="0"/>
                </a:srgbClr>
              </a:clrTo>
            </a:clrChange>
          </a:blip>
          <a:stretch>
            <a:fillRect/>
          </a:stretch>
        </p:blipFill>
        <p:spPr>
          <a:xfrm>
            <a:off x="6331987" y="469895"/>
            <a:ext cx="485132" cy="343297"/>
          </a:xfrm>
          <a:prstGeom prst="rect">
            <a:avLst/>
          </a:prstGeom>
        </p:spPr>
      </p:pic>
      <p:pic>
        <p:nvPicPr>
          <p:cNvPr id="51" name="图片 50">
            <a:extLst>
              <a:ext uri="{FF2B5EF4-FFF2-40B4-BE49-F238E27FC236}">
                <a16:creationId xmlns:a16="http://schemas.microsoft.com/office/drawing/2014/main" id="{48E1C5D0-F1F4-413C-873E-6ACA03525794}"/>
              </a:ext>
            </a:extLst>
          </p:cNvPr>
          <p:cNvPicPr>
            <a:picLocks noChangeAspect="1"/>
          </p:cNvPicPr>
          <p:nvPr/>
        </p:nvPicPr>
        <p:blipFill>
          <a:blip r:embed="rId6">
            <a:clrChange>
              <a:clrFrom>
                <a:srgbClr val="FFFFFF"/>
              </a:clrFrom>
              <a:clrTo>
                <a:srgbClr val="FFFFFF">
                  <a:alpha val="0"/>
                </a:srgbClr>
              </a:clrTo>
            </a:clrChange>
          </a:blip>
          <a:stretch>
            <a:fillRect/>
          </a:stretch>
        </p:blipFill>
        <p:spPr>
          <a:xfrm>
            <a:off x="4509799" y="4899211"/>
            <a:ext cx="691814" cy="266048"/>
          </a:xfrm>
          <a:prstGeom prst="rect">
            <a:avLst/>
          </a:prstGeom>
        </p:spPr>
      </p:pic>
      <p:sp>
        <p:nvSpPr>
          <p:cNvPr id="52" name="Freeform 123">
            <a:extLst>
              <a:ext uri="{FF2B5EF4-FFF2-40B4-BE49-F238E27FC236}">
                <a16:creationId xmlns:a16="http://schemas.microsoft.com/office/drawing/2014/main" id="{E6DA48A7-4499-416C-8E40-433159E548B8}"/>
              </a:ext>
            </a:extLst>
          </p:cNvPr>
          <p:cNvSpPr>
            <a:spLocks noEditPoints="1"/>
          </p:cNvSpPr>
          <p:nvPr/>
        </p:nvSpPr>
        <p:spPr bwMode="auto">
          <a:xfrm rot="3896716" flipH="1">
            <a:off x="1943145" y="1119574"/>
            <a:ext cx="258343" cy="770360"/>
          </a:xfrm>
          <a:custGeom>
            <a:avLst/>
            <a:gdLst>
              <a:gd name="T0" fmla="*/ 64 w 70"/>
              <a:gd name="T1" fmla="*/ 114 h 209"/>
              <a:gd name="T2" fmla="*/ 24 w 70"/>
              <a:gd name="T3" fmla="*/ 125 h 209"/>
              <a:gd name="T4" fmla="*/ 19 w 70"/>
              <a:gd name="T5" fmla="*/ 109 h 209"/>
              <a:gd name="T6" fmla="*/ 22 w 70"/>
              <a:gd name="T7" fmla="*/ 81 h 209"/>
              <a:gd name="T8" fmla="*/ 62 w 70"/>
              <a:gd name="T9" fmla="*/ 58 h 209"/>
              <a:gd name="T10" fmla="*/ 57 w 70"/>
              <a:gd name="T11" fmla="*/ 50 h 209"/>
              <a:gd name="T12" fmla="*/ 21 w 70"/>
              <a:gd name="T13" fmla="*/ 62 h 209"/>
              <a:gd name="T14" fmla="*/ 20 w 70"/>
              <a:gd name="T15" fmla="*/ 59 h 209"/>
              <a:gd name="T16" fmla="*/ 48 w 70"/>
              <a:gd name="T17" fmla="*/ 8 h 209"/>
              <a:gd name="T18" fmla="*/ 45 w 70"/>
              <a:gd name="T19" fmla="*/ 2 h 209"/>
              <a:gd name="T20" fmla="*/ 14 w 70"/>
              <a:gd name="T21" fmla="*/ 71 h 209"/>
              <a:gd name="T22" fmla="*/ 14 w 70"/>
              <a:gd name="T23" fmla="*/ 72 h 209"/>
              <a:gd name="T24" fmla="*/ 7 w 70"/>
              <a:gd name="T25" fmla="*/ 115 h 209"/>
              <a:gd name="T26" fmla="*/ 16 w 70"/>
              <a:gd name="T27" fmla="*/ 135 h 209"/>
              <a:gd name="T28" fmla="*/ 32 w 70"/>
              <a:gd name="T29" fmla="*/ 208 h 209"/>
              <a:gd name="T30" fmla="*/ 36 w 70"/>
              <a:gd name="T31" fmla="*/ 197 h 209"/>
              <a:gd name="T32" fmla="*/ 22 w 70"/>
              <a:gd name="T33" fmla="*/ 154 h 209"/>
              <a:gd name="T34" fmla="*/ 27 w 70"/>
              <a:gd name="T35" fmla="*/ 143 h 209"/>
              <a:gd name="T36" fmla="*/ 30 w 70"/>
              <a:gd name="T37" fmla="*/ 145 h 209"/>
              <a:gd name="T38" fmla="*/ 68 w 70"/>
              <a:gd name="T39" fmla="*/ 123 h 209"/>
              <a:gd name="T40" fmla="*/ 64 w 70"/>
              <a:gd name="T41" fmla="*/ 114 h 209"/>
              <a:gd name="T42" fmla="*/ 47 w 70"/>
              <a:gd name="T43" fmla="*/ 62 h 209"/>
              <a:gd name="T44" fmla="*/ 28 w 70"/>
              <a:gd name="T45" fmla="*/ 71 h 209"/>
              <a:gd name="T46" fmla="*/ 47 w 70"/>
              <a:gd name="T47" fmla="*/ 62 h 209"/>
              <a:gd name="T48" fmla="*/ 34 w 70"/>
              <a:gd name="T49" fmla="*/ 132 h 209"/>
              <a:gd name="T50" fmla="*/ 52 w 70"/>
              <a:gd name="T51" fmla="*/ 123 h 209"/>
              <a:gd name="T52" fmla="*/ 34 w 70"/>
              <a:gd name="T53" fmla="*/ 132 h 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70" h="209">
                <a:moveTo>
                  <a:pt x="64" y="114"/>
                </a:moveTo>
                <a:cubicBezTo>
                  <a:pt x="49" y="108"/>
                  <a:pt x="35" y="113"/>
                  <a:pt x="24" y="125"/>
                </a:cubicBezTo>
                <a:cubicBezTo>
                  <a:pt x="21" y="120"/>
                  <a:pt x="20" y="114"/>
                  <a:pt x="19" y="109"/>
                </a:cubicBezTo>
                <a:cubicBezTo>
                  <a:pt x="17" y="99"/>
                  <a:pt x="18" y="89"/>
                  <a:pt x="22" y="81"/>
                </a:cubicBezTo>
                <a:cubicBezTo>
                  <a:pt x="36" y="89"/>
                  <a:pt x="55" y="71"/>
                  <a:pt x="62" y="58"/>
                </a:cubicBezTo>
                <a:cubicBezTo>
                  <a:pt x="64" y="55"/>
                  <a:pt x="61" y="51"/>
                  <a:pt x="57" y="50"/>
                </a:cubicBezTo>
                <a:cubicBezTo>
                  <a:pt x="42" y="49"/>
                  <a:pt x="30" y="54"/>
                  <a:pt x="21" y="62"/>
                </a:cubicBezTo>
                <a:cubicBezTo>
                  <a:pt x="21" y="61"/>
                  <a:pt x="21" y="60"/>
                  <a:pt x="20" y="59"/>
                </a:cubicBezTo>
                <a:cubicBezTo>
                  <a:pt x="14" y="38"/>
                  <a:pt x="33" y="19"/>
                  <a:pt x="48" y="8"/>
                </a:cubicBezTo>
                <a:cubicBezTo>
                  <a:pt x="52" y="5"/>
                  <a:pt x="49" y="0"/>
                  <a:pt x="45" y="2"/>
                </a:cubicBezTo>
                <a:cubicBezTo>
                  <a:pt x="22" y="16"/>
                  <a:pt x="1" y="44"/>
                  <a:pt x="14" y="71"/>
                </a:cubicBezTo>
                <a:cubicBezTo>
                  <a:pt x="14" y="72"/>
                  <a:pt x="14" y="72"/>
                  <a:pt x="14" y="72"/>
                </a:cubicBezTo>
                <a:cubicBezTo>
                  <a:pt x="7" y="84"/>
                  <a:pt x="4" y="99"/>
                  <a:pt x="7" y="115"/>
                </a:cubicBezTo>
                <a:cubicBezTo>
                  <a:pt x="9" y="122"/>
                  <a:pt x="12" y="129"/>
                  <a:pt x="16" y="135"/>
                </a:cubicBezTo>
                <a:cubicBezTo>
                  <a:pt x="0" y="162"/>
                  <a:pt x="0" y="202"/>
                  <a:pt x="32" y="208"/>
                </a:cubicBezTo>
                <a:cubicBezTo>
                  <a:pt x="38" y="209"/>
                  <a:pt x="42" y="201"/>
                  <a:pt x="36" y="197"/>
                </a:cubicBezTo>
                <a:cubicBezTo>
                  <a:pt x="19" y="188"/>
                  <a:pt x="17" y="172"/>
                  <a:pt x="22" y="154"/>
                </a:cubicBezTo>
                <a:cubicBezTo>
                  <a:pt x="23" y="151"/>
                  <a:pt x="25" y="147"/>
                  <a:pt x="27" y="143"/>
                </a:cubicBezTo>
                <a:cubicBezTo>
                  <a:pt x="28" y="144"/>
                  <a:pt x="29" y="144"/>
                  <a:pt x="30" y="145"/>
                </a:cubicBezTo>
                <a:cubicBezTo>
                  <a:pt x="46" y="149"/>
                  <a:pt x="60" y="134"/>
                  <a:pt x="68" y="123"/>
                </a:cubicBezTo>
                <a:cubicBezTo>
                  <a:pt x="70" y="119"/>
                  <a:pt x="67" y="115"/>
                  <a:pt x="64" y="114"/>
                </a:cubicBezTo>
                <a:close/>
                <a:moveTo>
                  <a:pt x="47" y="62"/>
                </a:moveTo>
                <a:cubicBezTo>
                  <a:pt x="41" y="68"/>
                  <a:pt x="34" y="73"/>
                  <a:pt x="28" y="71"/>
                </a:cubicBezTo>
                <a:cubicBezTo>
                  <a:pt x="33" y="66"/>
                  <a:pt x="39" y="63"/>
                  <a:pt x="47" y="62"/>
                </a:cubicBezTo>
                <a:close/>
                <a:moveTo>
                  <a:pt x="34" y="132"/>
                </a:moveTo>
                <a:cubicBezTo>
                  <a:pt x="39" y="127"/>
                  <a:pt x="45" y="123"/>
                  <a:pt x="52" y="123"/>
                </a:cubicBezTo>
                <a:cubicBezTo>
                  <a:pt x="47" y="129"/>
                  <a:pt x="41" y="133"/>
                  <a:pt x="34" y="132"/>
                </a:cubicBezTo>
                <a:close/>
              </a:path>
            </a:pathLst>
          </a:custGeom>
          <a:solidFill>
            <a:srgbClr val="4442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68" tIns="34286" rIns="68568" bIns="34286" numCol="1" anchor="t" anchorCtr="0" compatLnSpc="1">
            <a:prstTxWarp prst="textNoShape">
              <a:avLst/>
            </a:prstTxWarp>
          </a:bodyPr>
          <a:lstStyle/>
          <a:p>
            <a:pPr defTabSz="914190">
              <a:defRPr/>
            </a:pPr>
            <a:endParaRPr lang="zh-CN" altLang="en-US">
              <a:solidFill>
                <a:prstClr val="black"/>
              </a:solidFill>
            </a:endParaRPr>
          </a:p>
        </p:txBody>
      </p:sp>
      <p:sp>
        <p:nvSpPr>
          <p:cNvPr id="53" name="Freeform 123">
            <a:extLst>
              <a:ext uri="{FF2B5EF4-FFF2-40B4-BE49-F238E27FC236}">
                <a16:creationId xmlns:a16="http://schemas.microsoft.com/office/drawing/2014/main" id="{0805132A-6D6C-4F5D-8A4D-FCAFA3152AC3}"/>
              </a:ext>
            </a:extLst>
          </p:cNvPr>
          <p:cNvSpPr>
            <a:spLocks noEditPoints="1"/>
          </p:cNvSpPr>
          <p:nvPr/>
        </p:nvSpPr>
        <p:spPr bwMode="auto">
          <a:xfrm rot="3896716" flipH="1">
            <a:off x="5766278" y="3994456"/>
            <a:ext cx="258343" cy="770360"/>
          </a:xfrm>
          <a:custGeom>
            <a:avLst/>
            <a:gdLst>
              <a:gd name="T0" fmla="*/ 64 w 70"/>
              <a:gd name="T1" fmla="*/ 114 h 209"/>
              <a:gd name="T2" fmla="*/ 24 w 70"/>
              <a:gd name="T3" fmla="*/ 125 h 209"/>
              <a:gd name="T4" fmla="*/ 19 w 70"/>
              <a:gd name="T5" fmla="*/ 109 h 209"/>
              <a:gd name="T6" fmla="*/ 22 w 70"/>
              <a:gd name="T7" fmla="*/ 81 h 209"/>
              <a:gd name="T8" fmla="*/ 62 w 70"/>
              <a:gd name="T9" fmla="*/ 58 h 209"/>
              <a:gd name="T10" fmla="*/ 57 w 70"/>
              <a:gd name="T11" fmla="*/ 50 h 209"/>
              <a:gd name="T12" fmla="*/ 21 w 70"/>
              <a:gd name="T13" fmla="*/ 62 h 209"/>
              <a:gd name="T14" fmla="*/ 20 w 70"/>
              <a:gd name="T15" fmla="*/ 59 h 209"/>
              <a:gd name="T16" fmla="*/ 48 w 70"/>
              <a:gd name="T17" fmla="*/ 8 h 209"/>
              <a:gd name="T18" fmla="*/ 45 w 70"/>
              <a:gd name="T19" fmla="*/ 2 h 209"/>
              <a:gd name="T20" fmla="*/ 14 w 70"/>
              <a:gd name="T21" fmla="*/ 71 h 209"/>
              <a:gd name="T22" fmla="*/ 14 w 70"/>
              <a:gd name="T23" fmla="*/ 72 h 209"/>
              <a:gd name="T24" fmla="*/ 7 w 70"/>
              <a:gd name="T25" fmla="*/ 115 h 209"/>
              <a:gd name="T26" fmla="*/ 16 w 70"/>
              <a:gd name="T27" fmla="*/ 135 h 209"/>
              <a:gd name="T28" fmla="*/ 32 w 70"/>
              <a:gd name="T29" fmla="*/ 208 h 209"/>
              <a:gd name="T30" fmla="*/ 36 w 70"/>
              <a:gd name="T31" fmla="*/ 197 h 209"/>
              <a:gd name="T32" fmla="*/ 22 w 70"/>
              <a:gd name="T33" fmla="*/ 154 h 209"/>
              <a:gd name="T34" fmla="*/ 27 w 70"/>
              <a:gd name="T35" fmla="*/ 143 h 209"/>
              <a:gd name="T36" fmla="*/ 30 w 70"/>
              <a:gd name="T37" fmla="*/ 145 h 209"/>
              <a:gd name="T38" fmla="*/ 68 w 70"/>
              <a:gd name="T39" fmla="*/ 123 h 209"/>
              <a:gd name="T40" fmla="*/ 64 w 70"/>
              <a:gd name="T41" fmla="*/ 114 h 209"/>
              <a:gd name="T42" fmla="*/ 47 w 70"/>
              <a:gd name="T43" fmla="*/ 62 h 209"/>
              <a:gd name="T44" fmla="*/ 28 w 70"/>
              <a:gd name="T45" fmla="*/ 71 h 209"/>
              <a:gd name="T46" fmla="*/ 47 w 70"/>
              <a:gd name="T47" fmla="*/ 62 h 209"/>
              <a:gd name="T48" fmla="*/ 34 w 70"/>
              <a:gd name="T49" fmla="*/ 132 h 209"/>
              <a:gd name="T50" fmla="*/ 52 w 70"/>
              <a:gd name="T51" fmla="*/ 123 h 209"/>
              <a:gd name="T52" fmla="*/ 34 w 70"/>
              <a:gd name="T53" fmla="*/ 132 h 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70" h="209">
                <a:moveTo>
                  <a:pt x="64" y="114"/>
                </a:moveTo>
                <a:cubicBezTo>
                  <a:pt x="49" y="108"/>
                  <a:pt x="35" y="113"/>
                  <a:pt x="24" y="125"/>
                </a:cubicBezTo>
                <a:cubicBezTo>
                  <a:pt x="21" y="120"/>
                  <a:pt x="20" y="114"/>
                  <a:pt x="19" y="109"/>
                </a:cubicBezTo>
                <a:cubicBezTo>
                  <a:pt x="17" y="99"/>
                  <a:pt x="18" y="89"/>
                  <a:pt x="22" y="81"/>
                </a:cubicBezTo>
                <a:cubicBezTo>
                  <a:pt x="36" y="89"/>
                  <a:pt x="55" y="71"/>
                  <a:pt x="62" y="58"/>
                </a:cubicBezTo>
                <a:cubicBezTo>
                  <a:pt x="64" y="55"/>
                  <a:pt x="61" y="51"/>
                  <a:pt x="57" y="50"/>
                </a:cubicBezTo>
                <a:cubicBezTo>
                  <a:pt x="42" y="49"/>
                  <a:pt x="30" y="54"/>
                  <a:pt x="21" y="62"/>
                </a:cubicBezTo>
                <a:cubicBezTo>
                  <a:pt x="21" y="61"/>
                  <a:pt x="21" y="60"/>
                  <a:pt x="20" y="59"/>
                </a:cubicBezTo>
                <a:cubicBezTo>
                  <a:pt x="14" y="38"/>
                  <a:pt x="33" y="19"/>
                  <a:pt x="48" y="8"/>
                </a:cubicBezTo>
                <a:cubicBezTo>
                  <a:pt x="52" y="5"/>
                  <a:pt x="49" y="0"/>
                  <a:pt x="45" y="2"/>
                </a:cubicBezTo>
                <a:cubicBezTo>
                  <a:pt x="22" y="16"/>
                  <a:pt x="1" y="44"/>
                  <a:pt x="14" y="71"/>
                </a:cubicBezTo>
                <a:cubicBezTo>
                  <a:pt x="14" y="72"/>
                  <a:pt x="14" y="72"/>
                  <a:pt x="14" y="72"/>
                </a:cubicBezTo>
                <a:cubicBezTo>
                  <a:pt x="7" y="84"/>
                  <a:pt x="4" y="99"/>
                  <a:pt x="7" y="115"/>
                </a:cubicBezTo>
                <a:cubicBezTo>
                  <a:pt x="9" y="122"/>
                  <a:pt x="12" y="129"/>
                  <a:pt x="16" y="135"/>
                </a:cubicBezTo>
                <a:cubicBezTo>
                  <a:pt x="0" y="162"/>
                  <a:pt x="0" y="202"/>
                  <a:pt x="32" y="208"/>
                </a:cubicBezTo>
                <a:cubicBezTo>
                  <a:pt x="38" y="209"/>
                  <a:pt x="42" y="201"/>
                  <a:pt x="36" y="197"/>
                </a:cubicBezTo>
                <a:cubicBezTo>
                  <a:pt x="19" y="188"/>
                  <a:pt x="17" y="172"/>
                  <a:pt x="22" y="154"/>
                </a:cubicBezTo>
                <a:cubicBezTo>
                  <a:pt x="23" y="151"/>
                  <a:pt x="25" y="147"/>
                  <a:pt x="27" y="143"/>
                </a:cubicBezTo>
                <a:cubicBezTo>
                  <a:pt x="28" y="144"/>
                  <a:pt x="29" y="144"/>
                  <a:pt x="30" y="145"/>
                </a:cubicBezTo>
                <a:cubicBezTo>
                  <a:pt x="46" y="149"/>
                  <a:pt x="60" y="134"/>
                  <a:pt x="68" y="123"/>
                </a:cubicBezTo>
                <a:cubicBezTo>
                  <a:pt x="70" y="119"/>
                  <a:pt x="67" y="115"/>
                  <a:pt x="64" y="114"/>
                </a:cubicBezTo>
                <a:close/>
                <a:moveTo>
                  <a:pt x="47" y="62"/>
                </a:moveTo>
                <a:cubicBezTo>
                  <a:pt x="41" y="68"/>
                  <a:pt x="34" y="73"/>
                  <a:pt x="28" y="71"/>
                </a:cubicBezTo>
                <a:cubicBezTo>
                  <a:pt x="33" y="66"/>
                  <a:pt x="39" y="63"/>
                  <a:pt x="47" y="62"/>
                </a:cubicBezTo>
                <a:close/>
                <a:moveTo>
                  <a:pt x="34" y="132"/>
                </a:moveTo>
                <a:cubicBezTo>
                  <a:pt x="39" y="127"/>
                  <a:pt x="45" y="123"/>
                  <a:pt x="52" y="123"/>
                </a:cubicBezTo>
                <a:cubicBezTo>
                  <a:pt x="47" y="129"/>
                  <a:pt x="41" y="133"/>
                  <a:pt x="34" y="132"/>
                </a:cubicBezTo>
                <a:close/>
              </a:path>
            </a:pathLst>
          </a:custGeom>
          <a:solidFill>
            <a:srgbClr val="4442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68" tIns="34286" rIns="68568" bIns="34286" numCol="1" anchor="t" anchorCtr="0" compatLnSpc="1">
            <a:prstTxWarp prst="textNoShape">
              <a:avLst/>
            </a:prstTxWarp>
          </a:bodyPr>
          <a:lstStyle/>
          <a:p>
            <a:pPr defTabSz="914190">
              <a:defRPr/>
            </a:pPr>
            <a:endParaRPr lang="zh-CN" altLang="en-US">
              <a:solidFill>
                <a:prstClr val="black"/>
              </a:solidFill>
            </a:endParaRPr>
          </a:p>
        </p:txBody>
      </p:sp>
      <p:pic>
        <p:nvPicPr>
          <p:cNvPr id="54" name="Joy Gruttmann-Schnappi">
            <a:hlinkClick r:id="" action="ppaction://media"/>
            <a:extLst>
              <a:ext uri="{FF2B5EF4-FFF2-40B4-BE49-F238E27FC236}">
                <a16:creationId xmlns:a16="http://schemas.microsoft.com/office/drawing/2014/main" id="{C6F573CB-2C81-4179-9EE4-EB990E32AB76}"/>
              </a:ext>
            </a:extLst>
          </p:cNvPr>
          <p:cNvPicPr>
            <a:picLocks noChangeAspect="1"/>
          </p:cNvPicPr>
          <p:nvPr>
            <a:audioFile r:link="rId2"/>
            <p:extLst>
              <p:ext uri="{DAA4B4D4-6D71-4841-9C94-3DE7FCFB9230}">
                <p14:media xmlns:p14="http://schemas.microsoft.com/office/powerpoint/2010/main" r:embed="rId1"/>
              </p:ext>
            </p:extLst>
          </p:nvPr>
        </p:nvPicPr>
        <p:blipFill>
          <a:blip r:embed="rId11"/>
          <a:stretch>
            <a:fillRect/>
          </a:stretch>
        </p:blipFill>
        <p:spPr>
          <a:xfrm>
            <a:off x="-823435" y="1119664"/>
            <a:ext cx="365522" cy="365522"/>
          </a:xfrm>
          <a:prstGeom prst="rect">
            <a:avLst/>
          </a:prstGeom>
        </p:spPr>
      </p:pic>
    </p:spTree>
    <p:extLst>
      <p:ext uri="{BB962C8B-B14F-4D97-AF65-F5344CB8AC3E}">
        <p14:creationId xmlns:p14="http://schemas.microsoft.com/office/powerpoint/2010/main" val="1048464538"/>
      </p:ext>
    </p:extLst>
  </p:cSld>
  <p:clrMapOvr>
    <a:masterClrMapping/>
  </p:clrMapOvr>
  <mc:AlternateContent xmlns:mc="http://schemas.openxmlformats.org/markup-compatibility/2006" xmlns:p14="http://schemas.microsoft.com/office/powerpoint/2010/main">
    <mc:Choice Requires="p14">
      <p:transition spd="slow" p14:dur="2500">
        <p:fad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4"/>
                                        </p:tgtEl>
                                      </p:cBhvr>
                                    </p:cmd>
                                  </p:childTnLst>
                                </p:cTn>
                              </p:par>
                            </p:childTnLst>
                          </p:cTn>
                        </p:par>
                      </p:childTnLst>
                    </p:cTn>
                  </p:par>
                  <p:par>
                    <p:cTn id="7" fill="hold">
                      <p:stCondLst>
                        <p:cond delay="indefinite"/>
                      </p:stCondLst>
                      <p:childTnLst>
                        <p:par>
                          <p:cTn id="8" fill="hold">
                            <p:stCondLst>
                              <p:cond delay="0"/>
                            </p:stCondLst>
                            <p:childTnLst>
                              <p:par>
                                <p:cTn id="9" presetID="14" presetClass="entr" presetSubtype="1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randombar(horizontal)">
                                      <p:cBhvr>
                                        <p:cTn id="11" dur="500"/>
                                        <p:tgtEl>
                                          <p:spTgt spid="5"/>
                                        </p:tgtEl>
                                      </p:cBhvr>
                                    </p:animEffect>
                                  </p:childTnLst>
                                </p:cTn>
                              </p:par>
                              <p:par>
                                <p:cTn id="12" presetID="14" presetClass="entr" presetSubtype="10" fill="hold" nodeType="with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randombar(horizontal)">
                                      <p:cBhvr>
                                        <p:cTn id="14" dur="500"/>
                                        <p:tgtEl>
                                          <p:spTgt spid="6"/>
                                        </p:tgtEl>
                                      </p:cBhvr>
                                    </p:animEffect>
                                  </p:childTnLst>
                                </p:cTn>
                              </p:par>
                              <p:par>
                                <p:cTn id="15" presetID="14" presetClass="entr" presetSubtype="10" fill="hold" nodeType="with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randombar(horizontal)">
                                      <p:cBhvr>
                                        <p:cTn id="17" dur="500"/>
                                        <p:tgtEl>
                                          <p:spTgt spid="7"/>
                                        </p:tgtEl>
                                      </p:cBhvr>
                                    </p:animEffect>
                                  </p:childTnLst>
                                </p:cTn>
                              </p:par>
                              <p:par>
                                <p:cTn id="18" presetID="14" presetClass="entr" presetSubtype="10" fill="hold" nodeType="withEffect">
                                  <p:stCondLst>
                                    <p:cond delay="0"/>
                                  </p:stCondLst>
                                  <p:childTnLst>
                                    <p:set>
                                      <p:cBhvr>
                                        <p:cTn id="19" dur="1" fill="hold">
                                          <p:stCondLst>
                                            <p:cond delay="0"/>
                                          </p:stCondLst>
                                        </p:cTn>
                                        <p:tgtEl>
                                          <p:spTgt spid="8"/>
                                        </p:tgtEl>
                                        <p:attrNameLst>
                                          <p:attrName>style.visibility</p:attrName>
                                        </p:attrNameLst>
                                      </p:cBhvr>
                                      <p:to>
                                        <p:strVal val="visible"/>
                                      </p:to>
                                    </p:set>
                                    <p:animEffect transition="in" filter="randombar(horizontal)">
                                      <p:cBhvr>
                                        <p:cTn id="20" dur="500"/>
                                        <p:tgtEl>
                                          <p:spTgt spid="8"/>
                                        </p:tgtEl>
                                      </p:cBhvr>
                                    </p:animEffect>
                                  </p:childTnLst>
                                </p:cTn>
                              </p:par>
                              <p:par>
                                <p:cTn id="21" presetID="14" presetClass="entr" presetSubtype="10" fill="hold" nodeType="withEffect">
                                  <p:stCondLst>
                                    <p:cond delay="0"/>
                                  </p:stCondLst>
                                  <p:childTnLst>
                                    <p:set>
                                      <p:cBhvr>
                                        <p:cTn id="22" dur="1" fill="hold">
                                          <p:stCondLst>
                                            <p:cond delay="0"/>
                                          </p:stCondLst>
                                        </p:cTn>
                                        <p:tgtEl>
                                          <p:spTgt spid="9"/>
                                        </p:tgtEl>
                                        <p:attrNameLst>
                                          <p:attrName>style.visibility</p:attrName>
                                        </p:attrNameLst>
                                      </p:cBhvr>
                                      <p:to>
                                        <p:strVal val="visible"/>
                                      </p:to>
                                    </p:set>
                                    <p:animEffect transition="in" filter="randombar(horizontal)">
                                      <p:cBhvr>
                                        <p:cTn id="23" dur="500"/>
                                        <p:tgtEl>
                                          <p:spTgt spid="9"/>
                                        </p:tgtEl>
                                      </p:cBhvr>
                                    </p:animEffect>
                                  </p:childTnLst>
                                </p:cTn>
                              </p:par>
                              <p:par>
                                <p:cTn id="24" presetID="14" presetClass="entr" presetSubtype="10" fill="hold" nodeType="withEffect">
                                  <p:stCondLst>
                                    <p:cond delay="0"/>
                                  </p:stCondLst>
                                  <p:childTnLst>
                                    <p:set>
                                      <p:cBhvr>
                                        <p:cTn id="25" dur="1" fill="hold">
                                          <p:stCondLst>
                                            <p:cond delay="0"/>
                                          </p:stCondLst>
                                        </p:cTn>
                                        <p:tgtEl>
                                          <p:spTgt spid="10"/>
                                        </p:tgtEl>
                                        <p:attrNameLst>
                                          <p:attrName>style.visibility</p:attrName>
                                        </p:attrNameLst>
                                      </p:cBhvr>
                                      <p:to>
                                        <p:strVal val="visible"/>
                                      </p:to>
                                    </p:set>
                                    <p:animEffect transition="in" filter="randombar(horizontal)">
                                      <p:cBhvr>
                                        <p:cTn id="26" dur="500"/>
                                        <p:tgtEl>
                                          <p:spTgt spid="10"/>
                                        </p:tgtEl>
                                      </p:cBhvr>
                                    </p:animEffect>
                                  </p:childTnLst>
                                </p:cTn>
                              </p:par>
                              <p:par>
                                <p:cTn id="27" presetID="14" presetClass="entr" presetSubtype="10" fill="hold" nodeType="withEffect">
                                  <p:stCondLst>
                                    <p:cond delay="0"/>
                                  </p:stCondLst>
                                  <p:childTnLst>
                                    <p:set>
                                      <p:cBhvr>
                                        <p:cTn id="28" dur="1" fill="hold">
                                          <p:stCondLst>
                                            <p:cond delay="0"/>
                                          </p:stCondLst>
                                        </p:cTn>
                                        <p:tgtEl>
                                          <p:spTgt spid="19"/>
                                        </p:tgtEl>
                                        <p:attrNameLst>
                                          <p:attrName>style.visibility</p:attrName>
                                        </p:attrNameLst>
                                      </p:cBhvr>
                                      <p:to>
                                        <p:strVal val="visible"/>
                                      </p:to>
                                    </p:set>
                                    <p:animEffect transition="in" filter="randombar(horizontal)">
                                      <p:cBhvr>
                                        <p:cTn id="29" dur="500"/>
                                        <p:tgtEl>
                                          <p:spTgt spid="19"/>
                                        </p:tgtEl>
                                      </p:cBhvr>
                                    </p:animEffect>
                                  </p:childTnLst>
                                </p:cTn>
                              </p:par>
                              <p:par>
                                <p:cTn id="30" presetID="14" presetClass="entr" presetSubtype="10" fill="hold" nodeType="withEffect">
                                  <p:stCondLst>
                                    <p:cond delay="0"/>
                                  </p:stCondLst>
                                  <p:childTnLst>
                                    <p:set>
                                      <p:cBhvr>
                                        <p:cTn id="31" dur="1" fill="hold">
                                          <p:stCondLst>
                                            <p:cond delay="0"/>
                                          </p:stCondLst>
                                        </p:cTn>
                                        <p:tgtEl>
                                          <p:spTgt spid="20"/>
                                        </p:tgtEl>
                                        <p:attrNameLst>
                                          <p:attrName>style.visibility</p:attrName>
                                        </p:attrNameLst>
                                      </p:cBhvr>
                                      <p:to>
                                        <p:strVal val="visible"/>
                                      </p:to>
                                    </p:set>
                                    <p:animEffect transition="in" filter="randombar(horizontal)">
                                      <p:cBhvr>
                                        <p:cTn id="32" dur="500"/>
                                        <p:tgtEl>
                                          <p:spTgt spid="20"/>
                                        </p:tgtEl>
                                      </p:cBhvr>
                                    </p:animEffect>
                                  </p:childTnLst>
                                </p:cTn>
                              </p:par>
                              <p:par>
                                <p:cTn id="33" presetID="14" presetClass="entr" presetSubtype="10" fill="hold" nodeType="withEffect">
                                  <p:stCondLst>
                                    <p:cond delay="0"/>
                                  </p:stCondLst>
                                  <p:childTnLst>
                                    <p:set>
                                      <p:cBhvr>
                                        <p:cTn id="34" dur="1" fill="hold">
                                          <p:stCondLst>
                                            <p:cond delay="0"/>
                                          </p:stCondLst>
                                        </p:cTn>
                                        <p:tgtEl>
                                          <p:spTgt spid="50"/>
                                        </p:tgtEl>
                                        <p:attrNameLst>
                                          <p:attrName>style.visibility</p:attrName>
                                        </p:attrNameLst>
                                      </p:cBhvr>
                                      <p:to>
                                        <p:strVal val="visible"/>
                                      </p:to>
                                    </p:set>
                                    <p:animEffect transition="in" filter="randombar(horizontal)">
                                      <p:cBhvr>
                                        <p:cTn id="35" dur="500"/>
                                        <p:tgtEl>
                                          <p:spTgt spid="50"/>
                                        </p:tgtEl>
                                      </p:cBhvr>
                                    </p:animEffect>
                                  </p:childTnLst>
                                </p:cTn>
                              </p:par>
                              <p:par>
                                <p:cTn id="36" presetID="14" presetClass="entr" presetSubtype="10" fill="hold" nodeType="withEffect">
                                  <p:stCondLst>
                                    <p:cond delay="0"/>
                                  </p:stCondLst>
                                  <p:childTnLst>
                                    <p:set>
                                      <p:cBhvr>
                                        <p:cTn id="37" dur="1" fill="hold">
                                          <p:stCondLst>
                                            <p:cond delay="0"/>
                                          </p:stCondLst>
                                        </p:cTn>
                                        <p:tgtEl>
                                          <p:spTgt spid="33"/>
                                        </p:tgtEl>
                                        <p:attrNameLst>
                                          <p:attrName>style.visibility</p:attrName>
                                        </p:attrNameLst>
                                      </p:cBhvr>
                                      <p:to>
                                        <p:strVal val="visible"/>
                                      </p:to>
                                    </p:set>
                                    <p:animEffect transition="in" filter="randombar(horizontal)">
                                      <p:cBhvr>
                                        <p:cTn id="38" dur="500"/>
                                        <p:tgtEl>
                                          <p:spTgt spid="33"/>
                                        </p:tgtEl>
                                      </p:cBhvr>
                                    </p:animEffect>
                                  </p:childTnLst>
                                </p:cTn>
                              </p:par>
                              <p:par>
                                <p:cTn id="39" presetID="14" presetClass="entr" presetSubtype="10" fill="hold" nodeType="withEffect">
                                  <p:stCondLst>
                                    <p:cond delay="0"/>
                                  </p:stCondLst>
                                  <p:childTnLst>
                                    <p:set>
                                      <p:cBhvr>
                                        <p:cTn id="40" dur="1" fill="hold">
                                          <p:stCondLst>
                                            <p:cond delay="0"/>
                                          </p:stCondLst>
                                        </p:cTn>
                                        <p:tgtEl>
                                          <p:spTgt spid="34"/>
                                        </p:tgtEl>
                                        <p:attrNameLst>
                                          <p:attrName>style.visibility</p:attrName>
                                        </p:attrNameLst>
                                      </p:cBhvr>
                                      <p:to>
                                        <p:strVal val="visible"/>
                                      </p:to>
                                    </p:set>
                                    <p:animEffect transition="in" filter="randombar(horizontal)">
                                      <p:cBhvr>
                                        <p:cTn id="41" dur="500"/>
                                        <p:tgtEl>
                                          <p:spTgt spid="34"/>
                                        </p:tgtEl>
                                      </p:cBhvr>
                                    </p:animEffect>
                                  </p:childTnLst>
                                </p:cTn>
                              </p:par>
                              <p:par>
                                <p:cTn id="42" presetID="14" presetClass="entr" presetSubtype="10" fill="hold" nodeType="withEffect">
                                  <p:stCondLst>
                                    <p:cond delay="0"/>
                                  </p:stCondLst>
                                  <p:childTnLst>
                                    <p:set>
                                      <p:cBhvr>
                                        <p:cTn id="43" dur="1" fill="hold">
                                          <p:stCondLst>
                                            <p:cond delay="0"/>
                                          </p:stCondLst>
                                        </p:cTn>
                                        <p:tgtEl>
                                          <p:spTgt spid="35"/>
                                        </p:tgtEl>
                                        <p:attrNameLst>
                                          <p:attrName>style.visibility</p:attrName>
                                        </p:attrNameLst>
                                      </p:cBhvr>
                                      <p:to>
                                        <p:strVal val="visible"/>
                                      </p:to>
                                    </p:set>
                                    <p:animEffect transition="in" filter="randombar(horizontal)">
                                      <p:cBhvr>
                                        <p:cTn id="44" dur="500"/>
                                        <p:tgtEl>
                                          <p:spTgt spid="35"/>
                                        </p:tgtEl>
                                      </p:cBhvr>
                                    </p:animEffect>
                                  </p:childTnLst>
                                </p:cTn>
                              </p:par>
                              <p:par>
                                <p:cTn id="45" presetID="14" presetClass="entr" presetSubtype="10" fill="hold" nodeType="withEffect">
                                  <p:stCondLst>
                                    <p:cond delay="0"/>
                                  </p:stCondLst>
                                  <p:childTnLst>
                                    <p:set>
                                      <p:cBhvr>
                                        <p:cTn id="46" dur="1" fill="hold">
                                          <p:stCondLst>
                                            <p:cond delay="0"/>
                                          </p:stCondLst>
                                        </p:cTn>
                                        <p:tgtEl>
                                          <p:spTgt spid="42"/>
                                        </p:tgtEl>
                                        <p:attrNameLst>
                                          <p:attrName>style.visibility</p:attrName>
                                        </p:attrNameLst>
                                      </p:cBhvr>
                                      <p:to>
                                        <p:strVal val="visible"/>
                                      </p:to>
                                    </p:set>
                                    <p:animEffect transition="in" filter="randombar(horizontal)">
                                      <p:cBhvr>
                                        <p:cTn id="47" dur="500"/>
                                        <p:tgtEl>
                                          <p:spTgt spid="42"/>
                                        </p:tgtEl>
                                      </p:cBhvr>
                                    </p:animEffect>
                                  </p:childTnLst>
                                </p:cTn>
                              </p:par>
                              <p:par>
                                <p:cTn id="48" presetID="14" presetClass="entr" presetSubtype="10" fill="hold" nodeType="withEffect">
                                  <p:stCondLst>
                                    <p:cond delay="0"/>
                                  </p:stCondLst>
                                  <p:childTnLst>
                                    <p:set>
                                      <p:cBhvr>
                                        <p:cTn id="49" dur="1" fill="hold">
                                          <p:stCondLst>
                                            <p:cond delay="0"/>
                                          </p:stCondLst>
                                        </p:cTn>
                                        <p:tgtEl>
                                          <p:spTgt spid="51"/>
                                        </p:tgtEl>
                                        <p:attrNameLst>
                                          <p:attrName>style.visibility</p:attrName>
                                        </p:attrNameLst>
                                      </p:cBhvr>
                                      <p:to>
                                        <p:strVal val="visible"/>
                                      </p:to>
                                    </p:set>
                                    <p:animEffect transition="in" filter="randombar(horizontal)">
                                      <p:cBhvr>
                                        <p:cTn id="50" dur="500"/>
                                        <p:tgtEl>
                                          <p:spTgt spid="51"/>
                                        </p:tgtEl>
                                      </p:cBhvr>
                                    </p:animEffect>
                                  </p:childTnLst>
                                </p:cTn>
                              </p:par>
                              <p:par>
                                <p:cTn id="51" presetID="14" presetClass="entr" presetSubtype="10" fill="hold" grpId="0" nodeType="withEffect">
                                  <p:stCondLst>
                                    <p:cond delay="0"/>
                                  </p:stCondLst>
                                  <p:childTnLst>
                                    <p:set>
                                      <p:cBhvr>
                                        <p:cTn id="52" dur="1" fill="hold">
                                          <p:stCondLst>
                                            <p:cond delay="0"/>
                                          </p:stCondLst>
                                        </p:cTn>
                                        <p:tgtEl>
                                          <p:spTgt spid="52"/>
                                        </p:tgtEl>
                                        <p:attrNameLst>
                                          <p:attrName>style.visibility</p:attrName>
                                        </p:attrNameLst>
                                      </p:cBhvr>
                                      <p:to>
                                        <p:strVal val="visible"/>
                                      </p:to>
                                    </p:set>
                                    <p:animEffect transition="in" filter="randombar(horizontal)">
                                      <p:cBhvr>
                                        <p:cTn id="53" dur="500"/>
                                        <p:tgtEl>
                                          <p:spTgt spid="52"/>
                                        </p:tgtEl>
                                      </p:cBhvr>
                                    </p:animEffect>
                                  </p:childTnLst>
                                </p:cTn>
                              </p:par>
                              <p:par>
                                <p:cTn id="54" presetID="14" presetClass="entr" presetSubtype="10" fill="hold" grpId="0" nodeType="withEffect">
                                  <p:stCondLst>
                                    <p:cond delay="0"/>
                                  </p:stCondLst>
                                  <p:childTnLst>
                                    <p:set>
                                      <p:cBhvr>
                                        <p:cTn id="55" dur="1" fill="hold">
                                          <p:stCondLst>
                                            <p:cond delay="0"/>
                                          </p:stCondLst>
                                        </p:cTn>
                                        <p:tgtEl>
                                          <p:spTgt spid="53"/>
                                        </p:tgtEl>
                                        <p:attrNameLst>
                                          <p:attrName>style.visibility</p:attrName>
                                        </p:attrNameLst>
                                      </p:cBhvr>
                                      <p:to>
                                        <p:strVal val="visible"/>
                                      </p:to>
                                    </p:set>
                                    <p:animEffect transition="in" filter="randombar(horizontal)">
                                      <p:cBhvr>
                                        <p:cTn id="56" dur="500"/>
                                        <p:tgtEl>
                                          <p:spTgt spid="53"/>
                                        </p:tgtEl>
                                      </p:cBhvr>
                                    </p:animEffect>
                                  </p:childTnLst>
                                </p:cTn>
                              </p:par>
                            </p:childTnLst>
                          </p:cTn>
                        </p:par>
                      </p:childTnLst>
                    </p:cTn>
                  </p:par>
                  <p:par>
                    <p:cTn id="57" fill="hold">
                      <p:stCondLst>
                        <p:cond delay="indefinite"/>
                      </p:stCondLst>
                      <p:childTnLst>
                        <p:par>
                          <p:cTn id="58" fill="hold">
                            <p:stCondLst>
                              <p:cond delay="0"/>
                            </p:stCondLst>
                            <p:childTnLst>
                              <p:par>
                                <p:cTn id="59" presetID="21" presetClass="entr" presetSubtype="1" fill="hold" nodeType="clickEffect">
                                  <p:stCondLst>
                                    <p:cond delay="0"/>
                                  </p:stCondLst>
                                  <p:childTnLst>
                                    <p:set>
                                      <p:cBhvr>
                                        <p:cTn id="60" dur="1" fill="hold">
                                          <p:stCondLst>
                                            <p:cond delay="0"/>
                                          </p:stCondLst>
                                        </p:cTn>
                                        <p:tgtEl>
                                          <p:spTgt spid="26"/>
                                        </p:tgtEl>
                                        <p:attrNameLst>
                                          <p:attrName>style.visibility</p:attrName>
                                        </p:attrNameLst>
                                      </p:cBhvr>
                                      <p:to>
                                        <p:strVal val="visible"/>
                                      </p:to>
                                    </p:set>
                                    <p:animEffect transition="in" filter="wheel(1)">
                                      <p:cBhvr>
                                        <p:cTn id="61" dur="2000"/>
                                        <p:tgtEl>
                                          <p:spTgt spid="26"/>
                                        </p:tgtEl>
                                      </p:cBhvr>
                                    </p:animEffect>
                                  </p:childTnLst>
                                </p:cTn>
                              </p:par>
                              <p:par>
                                <p:cTn id="62" presetID="21" presetClass="entr" presetSubtype="1" fill="hold" nodeType="withEffect">
                                  <p:stCondLst>
                                    <p:cond delay="0"/>
                                  </p:stCondLst>
                                  <p:childTnLst>
                                    <p:set>
                                      <p:cBhvr>
                                        <p:cTn id="63" dur="1" fill="hold">
                                          <p:stCondLst>
                                            <p:cond delay="0"/>
                                          </p:stCondLst>
                                        </p:cTn>
                                        <p:tgtEl>
                                          <p:spTgt spid="11"/>
                                        </p:tgtEl>
                                        <p:attrNameLst>
                                          <p:attrName>style.visibility</p:attrName>
                                        </p:attrNameLst>
                                      </p:cBhvr>
                                      <p:to>
                                        <p:strVal val="visible"/>
                                      </p:to>
                                    </p:set>
                                    <p:animEffect transition="in" filter="wheel(1)">
                                      <p:cBhvr>
                                        <p:cTn id="64" dur="2000"/>
                                        <p:tgtEl>
                                          <p:spTgt spid="11"/>
                                        </p:tgtEl>
                                      </p:cBhvr>
                                    </p:animEffect>
                                  </p:childTnLst>
                                </p:cTn>
                              </p:par>
                            </p:childTnLst>
                          </p:cTn>
                        </p:par>
                      </p:childTnLst>
                    </p:cTn>
                  </p:par>
                  <p:par>
                    <p:cTn id="65" fill="hold">
                      <p:stCondLst>
                        <p:cond delay="indefinite"/>
                      </p:stCondLst>
                      <p:childTnLst>
                        <p:par>
                          <p:cTn id="66" fill="hold">
                            <p:stCondLst>
                              <p:cond delay="0"/>
                            </p:stCondLst>
                            <p:childTnLst>
                              <p:par>
                                <p:cTn id="67" presetID="22" presetClass="entr" presetSubtype="4" fill="hold" nodeType="clickEffect">
                                  <p:stCondLst>
                                    <p:cond delay="0"/>
                                  </p:stCondLst>
                                  <p:childTnLst>
                                    <p:set>
                                      <p:cBhvr>
                                        <p:cTn id="68" dur="1" fill="hold">
                                          <p:stCondLst>
                                            <p:cond delay="0"/>
                                          </p:stCondLst>
                                        </p:cTn>
                                        <p:tgtEl>
                                          <p:spTgt spid="21"/>
                                        </p:tgtEl>
                                        <p:attrNameLst>
                                          <p:attrName>style.visibility</p:attrName>
                                        </p:attrNameLst>
                                      </p:cBhvr>
                                      <p:to>
                                        <p:strVal val="visible"/>
                                      </p:to>
                                    </p:set>
                                    <p:animEffect transition="in" filter="wipe(down)">
                                      <p:cBhvr>
                                        <p:cTn id="69"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showWhenStopped="0">
                <p:cTn id="70" repeatCount="indefinite" fill="remove" display="0">
                  <p:stCondLst>
                    <p:cond delay="indefinite"/>
                  </p:stCondLst>
                  <p:endCondLst>
                    <p:cond evt="onStopAudio" delay="0">
                      <p:tgtEl>
                        <p:sldTgt/>
                      </p:tgtEl>
                    </p:cond>
                  </p:endCondLst>
                </p:cTn>
                <p:tgtEl>
                  <p:spTgt spid="54"/>
                </p:tgtEl>
              </p:cMediaNode>
            </p:audio>
          </p:childTnLst>
        </p:cTn>
      </p:par>
    </p:tnLst>
    <p:bldLst>
      <p:bldP spid="52" grpId="0" animBg="1"/>
      <p:bldP spid="53" grpId="0" animBg="1"/>
    </p:bldLst>
  </p:timing>
</p:sld>
</file>

<file path=ppt/slides/slide10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277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00" y="514350"/>
            <a:ext cx="8106959" cy="441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644774198"/>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spd="slow">
        <p:fade/>
      </p:transition>
    </mc:Fallback>
  </mc:AlternateContent>
</p:sld>
</file>

<file path=ppt/slides/slide10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379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 y="895350"/>
            <a:ext cx="8712115" cy="39703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842724884"/>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spd="slow">
        <p:fade/>
      </p:transition>
    </mc:Fallback>
  </mc:AlternateContent>
</p:sld>
</file>

<file path=ppt/slides/slide10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Rectangle 3"/>
          <p:cNvSpPr/>
          <p:nvPr/>
        </p:nvSpPr>
        <p:spPr>
          <a:xfrm>
            <a:off x="3442404" y="133350"/>
            <a:ext cx="1733486" cy="377024"/>
          </a:xfrm>
          <a:prstGeom prst="rect">
            <a:avLst/>
          </a:prstGeom>
          <a:noFill/>
        </p:spPr>
        <p:txBody>
          <a:bodyPr wrap="none" lIns="68579" tIns="34289" rIns="68579" bIns="34289">
            <a:spAutoFit/>
          </a:bodyPr>
          <a:lstStyle/>
          <a:p>
            <a:pPr algn="ctr" defTabSz="685783">
              <a:defRPr/>
            </a:pPr>
            <a:r>
              <a:rPr lang="en-US" sz="2000" b="1"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a. </a:t>
            </a:r>
            <a:r>
              <a:rPr lang="en-US" sz="2000" b="1"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Khái</a:t>
            </a:r>
            <a:r>
              <a:rPr lang="en-US" sz="2000" b="1"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a:t>
            </a:r>
            <a:r>
              <a:rPr lang="en-US" sz="2000" b="1"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niệm</a:t>
            </a:r>
            <a:endParaRPr lang="en-US" sz="2000" b="1" cap="all"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endParaRPr>
          </a:p>
        </p:txBody>
      </p:sp>
      <p:sp>
        <p:nvSpPr>
          <p:cNvPr id="6" name="TextBox 5"/>
          <p:cNvSpPr txBox="1"/>
          <p:nvPr/>
        </p:nvSpPr>
        <p:spPr>
          <a:xfrm>
            <a:off x="233753" y="510374"/>
            <a:ext cx="8551718" cy="1992851"/>
          </a:xfrm>
          <a:prstGeom prst="rect">
            <a:avLst/>
          </a:prstGeom>
        </p:spPr>
        <p:style>
          <a:lnRef idx="2">
            <a:schemeClr val="accent1"/>
          </a:lnRef>
          <a:fillRef idx="1">
            <a:schemeClr val="lt1"/>
          </a:fillRef>
          <a:effectRef idx="0">
            <a:schemeClr val="accent1"/>
          </a:effectRef>
          <a:fontRef idx="minor">
            <a:schemeClr val="dk1"/>
          </a:fontRef>
        </p:style>
        <p:txBody>
          <a:bodyPr wrap="square" lIns="68579" tIns="34289" rIns="68579" bIns="34289" rtlCol="0">
            <a:spAutoFit/>
          </a:bodyPr>
          <a:lstStyle/>
          <a:p>
            <a:pPr algn="just" defTabSz="685316">
              <a:defRPr/>
            </a:pPr>
            <a:r>
              <a:rPr lang="vi-VN" sz="2500" dirty="0">
                <a:solidFill>
                  <a:prstClr val="black"/>
                </a:solidFill>
                <a:latin typeface="Arial" pitchFamily="34" charset="0"/>
                <a:ea typeface="Tahoma" pitchFamily="34" charset="0"/>
                <a:cs typeface="Arial" pitchFamily="34" charset="0"/>
              </a:rPr>
              <a:t>Séc là một </a:t>
            </a:r>
            <a:r>
              <a:rPr lang="vi-VN" sz="2500" dirty="0">
                <a:solidFill>
                  <a:srgbClr val="FF0000"/>
                </a:solidFill>
                <a:latin typeface="Arial" pitchFamily="34" charset="0"/>
                <a:ea typeface="Tahoma" pitchFamily="34" charset="0"/>
                <a:cs typeface="Arial" pitchFamily="34" charset="0"/>
              </a:rPr>
              <a:t>tờ lệnh trả tiền vô điều kiện </a:t>
            </a:r>
            <a:r>
              <a:rPr lang="vi-VN" sz="2500" dirty="0">
                <a:solidFill>
                  <a:prstClr val="black"/>
                </a:solidFill>
                <a:latin typeface="Arial" pitchFamily="34" charset="0"/>
                <a:ea typeface="Tahoma" pitchFamily="34" charset="0"/>
                <a:cs typeface="Arial" pitchFamily="34" charset="0"/>
              </a:rPr>
              <a:t>của người chủ tài khoản (khách hàng của ngân hàng), ký phát </a:t>
            </a:r>
            <a:r>
              <a:rPr lang="vi-VN" sz="2500" dirty="0">
                <a:solidFill>
                  <a:srgbClr val="FF0000"/>
                </a:solidFill>
                <a:latin typeface="Arial" pitchFamily="34" charset="0"/>
                <a:ea typeface="Tahoma" pitchFamily="34" charset="0"/>
                <a:cs typeface="Arial" pitchFamily="34" charset="0"/>
              </a:rPr>
              <a:t>ra lệnh </a:t>
            </a:r>
            <a:r>
              <a:rPr lang="vi-VN" sz="2500" dirty="0">
                <a:solidFill>
                  <a:prstClr val="black"/>
                </a:solidFill>
                <a:latin typeface="Arial" pitchFamily="34" charset="0"/>
                <a:ea typeface="Tahoma" pitchFamily="34" charset="0"/>
                <a:cs typeface="Arial" pitchFamily="34" charset="0"/>
              </a:rPr>
              <a:t>cho ngân hàng trích một số tiền nhất định từ tài khoản của mình để trả cho người được chỉ thị có tên ghi trên séc, hoặc người cầm séc.</a:t>
            </a:r>
          </a:p>
        </p:txBody>
      </p:sp>
    </p:spTree>
    <p:extLst>
      <p:ext uri="{BB962C8B-B14F-4D97-AF65-F5344CB8AC3E}">
        <p14:creationId xmlns:p14="http://schemas.microsoft.com/office/powerpoint/2010/main" val="533494883"/>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3"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plus(in)">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1000"/>
                                        <p:tgtEl>
                                          <p:spTgt spid="6"/>
                                        </p:tgtEl>
                                      </p:cBhvr>
                                    </p:animEffect>
                                    <p:anim calcmode="lin" valueType="num">
                                      <p:cBhvr>
                                        <p:cTn id="13" dur="1000" fill="hold"/>
                                        <p:tgtEl>
                                          <p:spTgt spid="6"/>
                                        </p:tgtEl>
                                        <p:attrNameLst>
                                          <p:attrName>ppt_x</p:attrName>
                                        </p:attrNameLst>
                                      </p:cBhvr>
                                      <p:tavLst>
                                        <p:tav tm="0">
                                          <p:val>
                                            <p:strVal val="#ppt_x"/>
                                          </p:val>
                                        </p:tav>
                                        <p:tav tm="100000">
                                          <p:val>
                                            <p:strVal val="#ppt_x"/>
                                          </p:val>
                                        </p:tav>
                                      </p:tavLst>
                                    </p:anim>
                                    <p:anim calcmode="lin" valueType="num">
                                      <p:cBhvr>
                                        <p:cTn id="14"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animBg="1"/>
    </p:bldLst>
  </p:timing>
</p:sld>
</file>

<file path=ppt/slides/slide10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Rectangle 3"/>
          <p:cNvSpPr/>
          <p:nvPr/>
        </p:nvSpPr>
        <p:spPr>
          <a:xfrm>
            <a:off x="1727192" y="133350"/>
            <a:ext cx="5163912" cy="377024"/>
          </a:xfrm>
          <a:prstGeom prst="rect">
            <a:avLst/>
          </a:prstGeom>
          <a:noFill/>
        </p:spPr>
        <p:txBody>
          <a:bodyPr wrap="none" lIns="68579" tIns="34289" rIns="68579" bIns="34289">
            <a:spAutoFit/>
          </a:bodyPr>
          <a:lstStyle/>
          <a:p>
            <a:pPr algn="ctr" defTabSz="685783">
              <a:defRPr/>
            </a:pPr>
            <a:r>
              <a:rPr lang="en-US" sz="2000" b="1"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b. 	</a:t>
            </a:r>
            <a:r>
              <a:rPr lang="en-US" sz="2000" b="1"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Thành</a:t>
            </a:r>
            <a:r>
              <a:rPr lang="en-US" sz="2000" b="1"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a:t>
            </a:r>
            <a:r>
              <a:rPr lang="en-US" sz="2000" b="1"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phần</a:t>
            </a:r>
            <a:r>
              <a:rPr lang="en-US" sz="2000" b="1"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a:t>
            </a:r>
            <a:r>
              <a:rPr lang="en-US" sz="2000" b="1"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tham</a:t>
            </a:r>
            <a:r>
              <a:rPr lang="en-US" sz="2000" b="1"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a:t>
            </a:r>
            <a:r>
              <a:rPr lang="en-US" sz="2000" b="1"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gia</a:t>
            </a:r>
            <a:r>
              <a:rPr lang="en-US" sz="2000" b="1"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a:t>
            </a:r>
            <a:r>
              <a:rPr lang="en-US" sz="2000" b="1"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thanh</a:t>
            </a:r>
            <a:r>
              <a:rPr lang="en-US" sz="2000" b="1"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a:t>
            </a:r>
            <a:r>
              <a:rPr lang="en-US" sz="2000" b="1"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toán</a:t>
            </a:r>
            <a:r>
              <a:rPr lang="en-US" sz="2000" b="1"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a:t>
            </a:r>
            <a:r>
              <a:rPr lang="en-US" sz="2000" b="1"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séc</a:t>
            </a:r>
            <a:endParaRPr lang="en-US" sz="2000" b="1" cap="all"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endParaRPr>
          </a:p>
        </p:txBody>
      </p:sp>
      <p:sp>
        <p:nvSpPr>
          <p:cNvPr id="6" name="TextBox 5"/>
          <p:cNvSpPr txBox="1"/>
          <p:nvPr/>
        </p:nvSpPr>
        <p:spPr>
          <a:xfrm>
            <a:off x="233753" y="666750"/>
            <a:ext cx="8551718" cy="838689"/>
          </a:xfrm>
          <a:prstGeom prst="rect">
            <a:avLst/>
          </a:prstGeom>
        </p:spPr>
        <p:style>
          <a:lnRef idx="2">
            <a:schemeClr val="accent1"/>
          </a:lnRef>
          <a:fillRef idx="1">
            <a:schemeClr val="lt1"/>
          </a:fillRef>
          <a:effectRef idx="0">
            <a:schemeClr val="accent1"/>
          </a:effectRef>
          <a:fontRef idx="minor">
            <a:schemeClr val="dk1"/>
          </a:fontRef>
        </p:style>
        <p:txBody>
          <a:bodyPr wrap="square" lIns="68579" tIns="34289" rIns="68579" bIns="34289" rtlCol="0">
            <a:spAutoFit/>
          </a:bodyPr>
          <a:lstStyle/>
          <a:p>
            <a:pPr algn="just" defTabSz="685316">
              <a:defRPr/>
            </a:pPr>
            <a:r>
              <a:rPr lang="vi-VN" sz="2500" dirty="0">
                <a:solidFill>
                  <a:prstClr val="black"/>
                </a:solidFill>
                <a:latin typeface="Arial" pitchFamily="34" charset="0"/>
                <a:ea typeface="Tahoma" pitchFamily="34" charset="0"/>
                <a:cs typeface="Arial" pitchFamily="34" charset="0"/>
              </a:rPr>
              <a:t>-	Người ký (phát hành) séc : là chủ tài khoản tiền gửi thanh toán tại ngân hàng.</a:t>
            </a:r>
          </a:p>
        </p:txBody>
      </p:sp>
      <p:sp>
        <p:nvSpPr>
          <p:cNvPr id="5" name="TextBox 4"/>
          <p:cNvSpPr txBox="1"/>
          <p:nvPr/>
        </p:nvSpPr>
        <p:spPr>
          <a:xfrm>
            <a:off x="152400" y="1809750"/>
            <a:ext cx="8551718" cy="838689"/>
          </a:xfrm>
          <a:prstGeom prst="rect">
            <a:avLst/>
          </a:prstGeom>
        </p:spPr>
        <p:style>
          <a:lnRef idx="2">
            <a:schemeClr val="accent1"/>
          </a:lnRef>
          <a:fillRef idx="1">
            <a:schemeClr val="lt1"/>
          </a:fillRef>
          <a:effectRef idx="0">
            <a:schemeClr val="accent1"/>
          </a:effectRef>
          <a:fontRef idx="minor">
            <a:schemeClr val="dk1"/>
          </a:fontRef>
        </p:style>
        <p:txBody>
          <a:bodyPr wrap="square" lIns="68579" tIns="34289" rIns="68579" bIns="34289" rtlCol="0">
            <a:spAutoFit/>
          </a:bodyPr>
          <a:lstStyle/>
          <a:p>
            <a:pPr algn="just" defTabSz="685316">
              <a:defRPr/>
            </a:pPr>
            <a:r>
              <a:rPr lang="vi-VN" sz="2500" dirty="0">
                <a:solidFill>
                  <a:prstClr val="black"/>
                </a:solidFill>
                <a:latin typeface="Arial" pitchFamily="34" charset="0"/>
                <a:ea typeface="Tahoma" pitchFamily="34" charset="0"/>
                <a:cs typeface="Arial" pitchFamily="34" charset="0"/>
              </a:rPr>
              <a:t>-	Người thụ lệnh : là ngân hàng phục vụ người phát hành séc.</a:t>
            </a:r>
          </a:p>
        </p:txBody>
      </p:sp>
      <p:sp>
        <p:nvSpPr>
          <p:cNvPr id="7" name="TextBox 6"/>
          <p:cNvSpPr txBox="1"/>
          <p:nvPr/>
        </p:nvSpPr>
        <p:spPr>
          <a:xfrm>
            <a:off x="152400" y="3028950"/>
            <a:ext cx="8551718" cy="838689"/>
          </a:xfrm>
          <a:prstGeom prst="rect">
            <a:avLst/>
          </a:prstGeom>
        </p:spPr>
        <p:style>
          <a:lnRef idx="2">
            <a:schemeClr val="accent1"/>
          </a:lnRef>
          <a:fillRef idx="1">
            <a:schemeClr val="lt1"/>
          </a:fillRef>
          <a:effectRef idx="0">
            <a:schemeClr val="accent1"/>
          </a:effectRef>
          <a:fontRef idx="minor">
            <a:schemeClr val="dk1"/>
          </a:fontRef>
        </p:style>
        <p:txBody>
          <a:bodyPr wrap="square" lIns="68579" tIns="34289" rIns="68579" bIns="34289" rtlCol="0">
            <a:spAutoFit/>
          </a:bodyPr>
          <a:lstStyle/>
          <a:p>
            <a:pPr algn="just" defTabSz="685316">
              <a:defRPr/>
            </a:pPr>
            <a:r>
              <a:rPr lang="vi-VN" sz="2500" dirty="0">
                <a:solidFill>
                  <a:prstClr val="black"/>
                </a:solidFill>
                <a:latin typeface="Arial" pitchFamily="34" charset="0"/>
                <a:ea typeface="Tahoma" pitchFamily="34" charset="0"/>
                <a:cs typeface="Arial" pitchFamily="34" charset="0"/>
              </a:rPr>
              <a:t>-	Người thụ hưởng : là người được hưởng số tiền ghi trên  tờ séc.</a:t>
            </a:r>
          </a:p>
        </p:txBody>
      </p:sp>
    </p:spTree>
    <p:extLst>
      <p:ext uri="{BB962C8B-B14F-4D97-AF65-F5344CB8AC3E}">
        <p14:creationId xmlns:p14="http://schemas.microsoft.com/office/powerpoint/2010/main" val="1725493043"/>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3"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plus(in)">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1000"/>
                                        <p:tgtEl>
                                          <p:spTgt spid="6"/>
                                        </p:tgtEl>
                                      </p:cBhvr>
                                    </p:animEffect>
                                    <p:anim calcmode="lin" valueType="num">
                                      <p:cBhvr>
                                        <p:cTn id="13" dur="1000" fill="hold"/>
                                        <p:tgtEl>
                                          <p:spTgt spid="6"/>
                                        </p:tgtEl>
                                        <p:attrNameLst>
                                          <p:attrName>ppt_x</p:attrName>
                                        </p:attrNameLst>
                                      </p:cBhvr>
                                      <p:tavLst>
                                        <p:tav tm="0">
                                          <p:val>
                                            <p:strVal val="#ppt_x"/>
                                          </p:val>
                                        </p:tav>
                                        <p:tav tm="100000">
                                          <p:val>
                                            <p:strVal val="#ppt_x"/>
                                          </p:val>
                                        </p:tav>
                                      </p:tavLst>
                                    </p:anim>
                                    <p:anim calcmode="lin" valueType="num">
                                      <p:cBhvr>
                                        <p:cTn id="14"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anim calcmode="lin" valueType="num">
                                      <p:cBhvr additive="base">
                                        <p:cTn id="19" dur="500" fill="hold"/>
                                        <p:tgtEl>
                                          <p:spTgt spid="5"/>
                                        </p:tgtEl>
                                        <p:attrNameLst>
                                          <p:attrName>ppt_x</p:attrName>
                                        </p:attrNameLst>
                                      </p:cBhvr>
                                      <p:tavLst>
                                        <p:tav tm="0">
                                          <p:val>
                                            <p:strVal val="#ppt_x"/>
                                          </p:val>
                                        </p:tav>
                                        <p:tav tm="100000">
                                          <p:val>
                                            <p:strVal val="#ppt_x"/>
                                          </p:val>
                                        </p:tav>
                                      </p:tavLst>
                                    </p:anim>
                                    <p:anim calcmode="lin" valueType="num">
                                      <p:cBhvr additive="base">
                                        <p:cTn id="20"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7"/>
                                        </p:tgtEl>
                                        <p:attrNameLst>
                                          <p:attrName>style.visibility</p:attrName>
                                        </p:attrNameLst>
                                      </p:cBhvr>
                                      <p:to>
                                        <p:strVal val="visible"/>
                                      </p:to>
                                    </p:set>
                                    <p:anim calcmode="lin" valueType="num">
                                      <p:cBhvr additive="base">
                                        <p:cTn id="25" dur="500" fill="hold"/>
                                        <p:tgtEl>
                                          <p:spTgt spid="7"/>
                                        </p:tgtEl>
                                        <p:attrNameLst>
                                          <p:attrName>ppt_x</p:attrName>
                                        </p:attrNameLst>
                                      </p:cBhvr>
                                      <p:tavLst>
                                        <p:tav tm="0">
                                          <p:val>
                                            <p:strVal val="#ppt_x"/>
                                          </p:val>
                                        </p:tav>
                                        <p:tav tm="100000">
                                          <p:val>
                                            <p:strVal val="#ppt_x"/>
                                          </p:val>
                                        </p:tav>
                                      </p:tavLst>
                                    </p:anim>
                                    <p:anim calcmode="lin" valueType="num">
                                      <p:cBhvr additive="base">
                                        <p:cTn id="26"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animBg="1"/>
      <p:bldP spid="5" grpId="0" animBg="1"/>
      <p:bldP spid="7" grpId="0" animBg="1"/>
    </p:bldLst>
  </p:timing>
</p:sld>
</file>

<file path=ppt/slides/slide10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Rectangle 3"/>
          <p:cNvSpPr/>
          <p:nvPr/>
        </p:nvSpPr>
        <p:spPr>
          <a:xfrm>
            <a:off x="2482206" y="133350"/>
            <a:ext cx="3653883" cy="377024"/>
          </a:xfrm>
          <a:prstGeom prst="rect">
            <a:avLst/>
          </a:prstGeom>
          <a:noFill/>
        </p:spPr>
        <p:txBody>
          <a:bodyPr wrap="none" lIns="68579" tIns="34289" rIns="68579" bIns="34289">
            <a:spAutoFit/>
          </a:bodyPr>
          <a:lstStyle/>
          <a:p>
            <a:pPr algn="ctr" defTabSz="685783">
              <a:defRPr/>
            </a:pPr>
            <a:r>
              <a:rPr lang="en-US" sz="2000" b="1"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c.	</a:t>
            </a:r>
            <a:r>
              <a:rPr lang="en-US" sz="2000" b="1"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Điều</a:t>
            </a:r>
            <a:r>
              <a:rPr lang="en-US" sz="2000" b="1"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a:t>
            </a:r>
            <a:r>
              <a:rPr lang="en-US" sz="2000" b="1"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kiện</a:t>
            </a:r>
            <a:r>
              <a:rPr lang="en-US" sz="2000" b="1"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a:t>
            </a:r>
            <a:r>
              <a:rPr lang="en-US" sz="2000" b="1"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sử</a:t>
            </a:r>
            <a:r>
              <a:rPr lang="en-US" sz="2000" b="1"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a:t>
            </a:r>
            <a:r>
              <a:rPr lang="en-US" sz="2000" b="1"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dụng</a:t>
            </a:r>
            <a:r>
              <a:rPr lang="en-US" sz="2000" b="1"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a:t>
            </a:r>
            <a:r>
              <a:rPr lang="en-US" sz="2000" b="1"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séc</a:t>
            </a:r>
            <a:endParaRPr lang="en-US" sz="2000" b="1" cap="all"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endParaRPr>
          </a:p>
        </p:txBody>
      </p:sp>
      <p:sp>
        <p:nvSpPr>
          <p:cNvPr id="6" name="TextBox 5"/>
          <p:cNvSpPr txBox="1"/>
          <p:nvPr/>
        </p:nvSpPr>
        <p:spPr>
          <a:xfrm>
            <a:off x="233753" y="510374"/>
            <a:ext cx="8551718" cy="838689"/>
          </a:xfrm>
          <a:prstGeom prst="rect">
            <a:avLst/>
          </a:prstGeom>
        </p:spPr>
        <p:style>
          <a:lnRef idx="2">
            <a:schemeClr val="accent1"/>
          </a:lnRef>
          <a:fillRef idx="1">
            <a:schemeClr val="lt1"/>
          </a:fillRef>
          <a:effectRef idx="0">
            <a:schemeClr val="accent1"/>
          </a:effectRef>
          <a:fontRef idx="minor">
            <a:schemeClr val="dk1"/>
          </a:fontRef>
        </p:style>
        <p:txBody>
          <a:bodyPr wrap="square" lIns="68579" tIns="34289" rIns="68579" bIns="34289" rtlCol="0">
            <a:spAutoFit/>
          </a:bodyPr>
          <a:lstStyle/>
          <a:p>
            <a:pPr algn="just" defTabSz="685316">
              <a:defRPr/>
            </a:pPr>
            <a:r>
              <a:rPr lang="vi-VN" sz="2500" dirty="0">
                <a:solidFill>
                  <a:prstClr val="black"/>
                </a:solidFill>
                <a:latin typeface="Arial" pitchFamily="34" charset="0"/>
                <a:ea typeface="Tahoma" pitchFamily="34" charset="0"/>
                <a:cs typeface="Arial" pitchFamily="34" charset="0"/>
              </a:rPr>
              <a:t>-	Người sử dụng séc phải là khách hàng của ngân hàng, có tiền trên tài khoản mở tại ngân hàng.</a:t>
            </a:r>
          </a:p>
        </p:txBody>
      </p:sp>
    </p:spTree>
    <p:extLst>
      <p:ext uri="{BB962C8B-B14F-4D97-AF65-F5344CB8AC3E}">
        <p14:creationId xmlns:p14="http://schemas.microsoft.com/office/powerpoint/2010/main" val="3929939923"/>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3"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plus(in)">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1000"/>
                                        <p:tgtEl>
                                          <p:spTgt spid="6"/>
                                        </p:tgtEl>
                                      </p:cBhvr>
                                    </p:animEffect>
                                    <p:anim calcmode="lin" valueType="num">
                                      <p:cBhvr>
                                        <p:cTn id="13" dur="1000" fill="hold"/>
                                        <p:tgtEl>
                                          <p:spTgt spid="6"/>
                                        </p:tgtEl>
                                        <p:attrNameLst>
                                          <p:attrName>ppt_x</p:attrName>
                                        </p:attrNameLst>
                                      </p:cBhvr>
                                      <p:tavLst>
                                        <p:tav tm="0">
                                          <p:val>
                                            <p:strVal val="#ppt_x"/>
                                          </p:val>
                                        </p:tav>
                                        <p:tav tm="100000">
                                          <p:val>
                                            <p:strVal val="#ppt_x"/>
                                          </p:val>
                                        </p:tav>
                                      </p:tavLst>
                                    </p:anim>
                                    <p:anim calcmode="lin" valueType="num">
                                      <p:cBhvr>
                                        <p:cTn id="14"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animBg="1"/>
    </p:bldLst>
  </p:timing>
</p:sld>
</file>

<file path=ppt/slides/slide10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Rectangle 3"/>
          <p:cNvSpPr/>
          <p:nvPr/>
        </p:nvSpPr>
        <p:spPr>
          <a:xfrm>
            <a:off x="2482206" y="133350"/>
            <a:ext cx="3653883" cy="377024"/>
          </a:xfrm>
          <a:prstGeom prst="rect">
            <a:avLst/>
          </a:prstGeom>
          <a:noFill/>
        </p:spPr>
        <p:txBody>
          <a:bodyPr wrap="none" lIns="68579" tIns="34289" rIns="68579" bIns="34289">
            <a:spAutoFit/>
          </a:bodyPr>
          <a:lstStyle/>
          <a:p>
            <a:pPr algn="ctr" defTabSz="685783">
              <a:defRPr/>
            </a:pPr>
            <a:r>
              <a:rPr lang="en-US" sz="2000" b="1"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c.	</a:t>
            </a:r>
            <a:r>
              <a:rPr lang="en-US" sz="2000" b="1"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Điều</a:t>
            </a:r>
            <a:r>
              <a:rPr lang="en-US" sz="2000" b="1"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a:t>
            </a:r>
            <a:r>
              <a:rPr lang="en-US" sz="2000" b="1"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kiện</a:t>
            </a:r>
            <a:r>
              <a:rPr lang="en-US" sz="2000" b="1"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a:t>
            </a:r>
            <a:r>
              <a:rPr lang="en-US" sz="2000" b="1"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sử</a:t>
            </a:r>
            <a:r>
              <a:rPr lang="en-US" sz="2000" b="1"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a:t>
            </a:r>
            <a:r>
              <a:rPr lang="en-US" sz="2000" b="1"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dụng</a:t>
            </a:r>
            <a:r>
              <a:rPr lang="en-US" sz="2000" b="1"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a:t>
            </a:r>
            <a:r>
              <a:rPr lang="en-US" sz="2000" b="1"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séc</a:t>
            </a:r>
            <a:endParaRPr lang="en-US" sz="2000" b="1" cap="all"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endParaRPr>
          </a:p>
        </p:txBody>
      </p:sp>
      <p:sp>
        <p:nvSpPr>
          <p:cNvPr id="6" name="TextBox 5"/>
          <p:cNvSpPr txBox="1"/>
          <p:nvPr/>
        </p:nvSpPr>
        <p:spPr>
          <a:xfrm>
            <a:off x="233753" y="510374"/>
            <a:ext cx="8551718" cy="453968"/>
          </a:xfrm>
          <a:prstGeom prst="rect">
            <a:avLst/>
          </a:prstGeom>
        </p:spPr>
        <p:style>
          <a:lnRef idx="2">
            <a:schemeClr val="accent1"/>
          </a:lnRef>
          <a:fillRef idx="1">
            <a:schemeClr val="lt1"/>
          </a:fillRef>
          <a:effectRef idx="0">
            <a:schemeClr val="accent1"/>
          </a:effectRef>
          <a:fontRef idx="minor">
            <a:schemeClr val="dk1"/>
          </a:fontRef>
        </p:style>
        <p:txBody>
          <a:bodyPr wrap="square" lIns="68579" tIns="34289" rIns="68579" bIns="34289" rtlCol="0">
            <a:spAutoFit/>
          </a:bodyPr>
          <a:lstStyle/>
          <a:p>
            <a:pPr marL="342900" indent="-342900" algn="just" defTabSz="685316">
              <a:buFontTx/>
              <a:buChar char="-"/>
              <a:defRPr/>
            </a:pPr>
            <a:r>
              <a:rPr lang="vi-VN" sz="2500" dirty="0">
                <a:solidFill>
                  <a:prstClr val="black"/>
                </a:solidFill>
                <a:latin typeface="Arial" pitchFamily="34" charset="0"/>
                <a:ea typeface="Tahoma" pitchFamily="34" charset="0"/>
                <a:cs typeface="Arial" pitchFamily="34" charset="0"/>
              </a:rPr>
              <a:t>Số tiền trên tờ séc chỉ được phép trong số dư tài khoản. </a:t>
            </a:r>
            <a:endParaRPr lang="en-US" sz="2500" dirty="0">
              <a:solidFill>
                <a:prstClr val="black"/>
              </a:solidFill>
              <a:latin typeface="Arial" pitchFamily="34" charset="0"/>
              <a:ea typeface="Tahoma" pitchFamily="34" charset="0"/>
              <a:cs typeface="Arial" pitchFamily="34" charset="0"/>
            </a:endParaRPr>
          </a:p>
        </p:txBody>
      </p:sp>
      <p:sp>
        <p:nvSpPr>
          <p:cNvPr id="5" name="TextBox 4"/>
          <p:cNvSpPr txBox="1"/>
          <p:nvPr/>
        </p:nvSpPr>
        <p:spPr>
          <a:xfrm>
            <a:off x="152400" y="1123950"/>
            <a:ext cx="8551718" cy="2377572"/>
          </a:xfrm>
          <a:prstGeom prst="rect">
            <a:avLst/>
          </a:prstGeom>
        </p:spPr>
        <p:style>
          <a:lnRef idx="2">
            <a:schemeClr val="accent1"/>
          </a:lnRef>
          <a:fillRef idx="1">
            <a:schemeClr val="lt1"/>
          </a:fillRef>
          <a:effectRef idx="0">
            <a:schemeClr val="accent1"/>
          </a:effectRef>
          <a:fontRef idx="minor">
            <a:schemeClr val="dk1"/>
          </a:fontRef>
        </p:style>
        <p:txBody>
          <a:bodyPr wrap="square" lIns="68579" tIns="34289" rIns="68579" bIns="34289" rtlCol="0">
            <a:spAutoFit/>
          </a:bodyPr>
          <a:lstStyle/>
          <a:p>
            <a:pPr algn="just" defTabSz="685316">
              <a:defRPr/>
            </a:pPr>
            <a:r>
              <a:rPr lang="en-US" sz="2500" dirty="0">
                <a:solidFill>
                  <a:prstClr val="black"/>
                </a:solidFill>
                <a:latin typeface="Arial" pitchFamily="34" charset="0"/>
                <a:ea typeface="Tahoma" pitchFamily="34" charset="0"/>
                <a:cs typeface="Arial" pitchFamily="34" charset="0"/>
              </a:rPr>
              <a:t>	</a:t>
            </a:r>
            <a:r>
              <a:rPr lang="vi-VN" sz="2500" dirty="0">
                <a:solidFill>
                  <a:prstClr val="black"/>
                </a:solidFill>
                <a:latin typeface="Arial" pitchFamily="34" charset="0"/>
                <a:ea typeface="Tahoma" pitchFamily="34" charset="0"/>
                <a:cs typeface="Arial" pitchFamily="34" charset="0"/>
              </a:rPr>
              <a:t>Tuy nhiên theo luật ULC 1931, người ký phát séc có thể ký phát hành tờ séc tại thời điểm không đủ số dư như số tiền ghi trên tờ séc, song đến thời điểm thanh toán séc trên tài khoản phải đủ tiền. Trường hợp không đủ, tờ séc đã phát hành vẫn có giá trị , nhưng người ký séc phải chịu trách nhiệm trước pháp luật (kỷ luật sử dụng séc)</a:t>
            </a:r>
          </a:p>
        </p:txBody>
      </p:sp>
    </p:spTree>
    <p:extLst>
      <p:ext uri="{BB962C8B-B14F-4D97-AF65-F5344CB8AC3E}">
        <p14:creationId xmlns:p14="http://schemas.microsoft.com/office/powerpoint/2010/main" val="466063975"/>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3"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plus(in)">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additive="base">
                                        <p:cTn id="12" dur="500" fill="hold"/>
                                        <p:tgtEl>
                                          <p:spTgt spid="6"/>
                                        </p:tgtEl>
                                        <p:attrNameLst>
                                          <p:attrName>ppt_x</p:attrName>
                                        </p:attrNameLst>
                                      </p:cBhvr>
                                      <p:tavLst>
                                        <p:tav tm="0">
                                          <p:val>
                                            <p:strVal val="#ppt_x"/>
                                          </p:val>
                                        </p:tav>
                                        <p:tav tm="100000">
                                          <p:val>
                                            <p:strVal val="#ppt_x"/>
                                          </p:val>
                                        </p:tav>
                                      </p:tavLst>
                                    </p:anim>
                                    <p:anim calcmode="lin" valueType="num">
                                      <p:cBhvr additive="base">
                                        <p:cTn id="13"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5"/>
                                        </p:tgtEl>
                                        <p:attrNameLst>
                                          <p:attrName>style.visibility</p:attrName>
                                        </p:attrNameLst>
                                      </p:cBhvr>
                                      <p:to>
                                        <p:strVal val="visible"/>
                                      </p:to>
                                    </p:set>
                                    <p:anim calcmode="lin" valueType="num">
                                      <p:cBhvr additive="base">
                                        <p:cTn id="18" dur="500" fill="hold"/>
                                        <p:tgtEl>
                                          <p:spTgt spid="5"/>
                                        </p:tgtEl>
                                        <p:attrNameLst>
                                          <p:attrName>ppt_x</p:attrName>
                                        </p:attrNameLst>
                                      </p:cBhvr>
                                      <p:tavLst>
                                        <p:tav tm="0">
                                          <p:val>
                                            <p:strVal val="#ppt_x"/>
                                          </p:val>
                                        </p:tav>
                                        <p:tav tm="100000">
                                          <p:val>
                                            <p:strVal val="#ppt_x"/>
                                          </p:val>
                                        </p:tav>
                                      </p:tavLst>
                                    </p:anim>
                                    <p:anim calcmode="lin" valueType="num">
                                      <p:cBhvr additive="base">
                                        <p:cTn id="19"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animBg="1"/>
      <p:bldP spid="5"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Rectangle 3"/>
          <p:cNvSpPr/>
          <p:nvPr/>
        </p:nvSpPr>
        <p:spPr>
          <a:xfrm>
            <a:off x="1673347" y="141482"/>
            <a:ext cx="5854806" cy="377024"/>
          </a:xfrm>
          <a:prstGeom prst="rect">
            <a:avLst/>
          </a:prstGeom>
          <a:noFill/>
        </p:spPr>
        <p:txBody>
          <a:bodyPr wrap="none" lIns="68579" tIns="34289" rIns="68579" bIns="34289">
            <a:spAutoFit/>
          </a:bodyPr>
          <a:lstStyle/>
          <a:p>
            <a:pPr algn="ctr" defTabSz="685783">
              <a:defRPr/>
            </a:pPr>
            <a:r>
              <a:rPr lang="en-US" sz="2000" b="1" cap="all"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2. </a:t>
            </a:r>
            <a:r>
              <a:rPr lang="en-US" sz="2000" b="1" cap="all"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Phân</a:t>
            </a:r>
            <a:r>
              <a:rPr lang="en-US" sz="2000" b="1" cap="all"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a:t>
            </a:r>
            <a:r>
              <a:rPr lang="en-US" sz="2000" b="1" cap="all"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loại</a:t>
            </a:r>
            <a:r>
              <a:rPr lang="en-US" sz="2000" b="1" cap="all"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a:t>
            </a:r>
            <a:r>
              <a:rPr lang="en-US" sz="2000" b="1" cap="all"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các</a:t>
            </a:r>
            <a:r>
              <a:rPr lang="en-US" sz="2000" b="1" cap="all"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a:t>
            </a:r>
            <a:r>
              <a:rPr lang="en-US" sz="2000" b="1" cap="all"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nghiệp</a:t>
            </a:r>
            <a:r>
              <a:rPr lang="en-US" sz="2000" b="1" cap="all"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vụ </a:t>
            </a:r>
            <a:r>
              <a:rPr lang="en-US" sz="2000" b="1" cap="all"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thanh</a:t>
            </a:r>
            <a:r>
              <a:rPr lang="en-US" sz="2000" b="1" cap="all"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a:t>
            </a:r>
            <a:r>
              <a:rPr lang="en-US" sz="2000" b="1" cap="all"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toán</a:t>
            </a:r>
            <a:endParaRPr lang="en-US" sz="2000" b="1" cap="all"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endParaRPr>
          </a:p>
        </p:txBody>
      </p:sp>
      <p:sp>
        <p:nvSpPr>
          <p:cNvPr id="5" name="TextBox 4"/>
          <p:cNvSpPr txBox="1"/>
          <p:nvPr/>
        </p:nvSpPr>
        <p:spPr>
          <a:xfrm>
            <a:off x="374074" y="510814"/>
            <a:ext cx="8551718" cy="992577"/>
          </a:xfrm>
          <a:prstGeom prst="rect">
            <a:avLst/>
          </a:prstGeom>
        </p:spPr>
        <p:style>
          <a:lnRef idx="2">
            <a:schemeClr val="accent1"/>
          </a:lnRef>
          <a:fillRef idx="1">
            <a:schemeClr val="lt1"/>
          </a:fillRef>
          <a:effectRef idx="0">
            <a:schemeClr val="accent1"/>
          </a:effectRef>
          <a:fontRef idx="minor">
            <a:schemeClr val="dk1"/>
          </a:fontRef>
        </p:style>
        <p:txBody>
          <a:bodyPr wrap="square" lIns="68579" tIns="34289" rIns="68579" bIns="34289" rtlCol="0">
            <a:spAutoFit/>
          </a:bodyPr>
          <a:lstStyle/>
          <a:p>
            <a:pPr algn="just" defTabSz="685316">
              <a:defRPr/>
            </a:pPr>
            <a:r>
              <a:rPr lang="en-US" sz="3000" dirty="0">
                <a:solidFill>
                  <a:prstClr val="black"/>
                </a:solidFill>
                <a:latin typeface="Arial" pitchFamily="34" charset="0"/>
                <a:ea typeface="Tahoma" pitchFamily="34" charset="0"/>
                <a:cs typeface="Arial" pitchFamily="34" charset="0"/>
              </a:rPr>
              <a:t>2.1. </a:t>
            </a:r>
            <a:r>
              <a:rPr lang="en-US" sz="3000" dirty="0" err="1">
                <a:solidFill>
                  <a:prstClr val="black"/>
                </a:solidFill>
                <a:latin typeface="Arial" pitchFamily="34" charset="0"/>
                <a:ea typeface="Tahoma" pitchFamily="34" charset="0"/>
                <a:cs typeface="Arial" pitchFamily="34" charset="0"/>
              </a:rPr>
              <a:t>Căn</a:t>
            </a:r>
            <a:r>
              <a:rPr lang="en-US" sz="3000" dirty="0">
                <a:solidFill>
                  <a:prstClr val="black"/>
                </a:solidFill>
                <a:latin typeface="Arial" pitchFamily="34" charset="0"/>
                <a:ea typeface="Tahoma" pitchFamily="34" charset="0"/>
                <a:cs typeface="Arial" pitchFamily="34" charset="0"/>
              </a:rPr>
              <a:t> </a:t>
            </a:r>
            <a:r>
              <a:rPr lang="en-US" sz="3000" dirty="0" err="1">
                <a:solidFill>
                  <a:prstClr val="black"/>
                </a:solidFill>
                <a:latin typeface="Arial" pitchFamily="34" charset="0"/>
                <a:ea typeface="Tahoma" pitchFamily="34" charset="0"/>
                <a:cs typeface="Arial" pitchFamily="34" charset="0"/>
              </a:rPr>
              <a:t>cư</a:t>
            </a:r>
            <a:r>
              <a:rPr lang="en-US" sz="3000" dirty="0">
                <a:solidFill>
                  <a:prstClr val="black"/>
                </a:solidFill>
                <a:latin typeface="Arial" pitchFamily="34" charset="0"/>
                <a:ea typeface="Tahoma" pitchFamily="34" charset="0"/>
                <a:cs typeface="Arial" pitchFamily="34" charset="0"/>
              </a:rPr>
              <a:t>́ </a:t>
            </a:r>
            <a:r>
              <a:rPr lang="en-US" sz="3000" dirty="0" err="1">
                <a:solidFill>
                  <a:prstClr val="black"/>
                </a:solidFill>
                <a:latin typeface="Arial" pitchFamily="34" charset="0"/>
                <a:ea typeface="Tahoma" pitchFamily="34" charset="0"/>
                <a:cs typeface="Arial" pitchFamily="34" charset="0"/>
              </a:rPr>
              <a:t>vào</a:t>
            </a:r>
            <a:r>
              <a:rPr lang="en-US" sz="3000" dirty="0">
                <a:solidFill>
                  <a:prstClr val="black"/>
                </a:solidFill>
                <a:latin typeface="Arial" pitchFamily="34" charset="0"/>
                <a:ea typeface="Tahoma" pitchFamily="34" charset="0"/>
                <a:cs typeface="Arial" pitchFamily="34" charset="0"/>
              </a:rPr>
              <a:t> </a:t>
            </a:r>
            <a:r>
              <a:rPr lang="en-US" sz="3000" dirty="0" err="1">
                <a:solidFill>
                  <a:prstClr val="black"/>
                </a:solidFill>
                <a:latin typeface="Arial" pitchFamily="34" charset="0"/>
                <a:ea typeface="Tahoma" pitchFamily="34" charset="0"/>
                <a:cs typeface="Arial" pitchFamily="34" charset="0"/>
              </a:rPr>
              <a:t>đặc</a:t>
            </a:r>
            <a:r>
              <a:rPr lang="en-US" sz="3000" dirty="0">
                <a:solidFill>
                  <a:prstClr val="black"/>
                </a:solidFill>
                <a:latin typeface="Arial" pitchFamily="34" charset="0"/>
                <a:ea typeface="Tahoma" pitchFamily="34" charset="0"/>
                <a:cs typeface="Arial" pitchFamily="34" charset="0"/>
              </a:rPr>
              <a:t> </a:t>
            </a:r>
            <a:r>
              <a:rPr lang="en-US" sz="3000" dirty="0" err="1">
                <a:solidFill>
                  <a:prstClr val="black"/>
                </a:solidFill>
                <a:latin typeface="Arial" pitchFamily="34" charset="0"/>
                <a:ea typeface="Tahoma" pitchFamily="34" charset="0"/>
                <a:cs typeface="Arial" pitchFamily="34" charset="0"/>
              </a:rPr>
              <a:t>điểm</a:t>
            </a:r>
            <a:r>
              <a:rPr lang="en-US" sz="3000" dirty="0">
                <a:solidFill>
                  <a:prstClr val="black"/>
                </a:solidFill>
                <a:latin typeface="Arial" pitchFamily="34" charset="0"/>
                <a:ea typeface="Tahoma" pitchFamily="34" charset="0"/>
                <a:cs typeface="Arial" pitchFamily="34" charset="0"/>
              </a:rPr>
              <a:t> </a:t>
            </a:r>
            <a:r>
              <a:rPr lang="en-US" sz="3000" dirty="0" err="1">
                <a:solidFill>
                  <a:prstClr val="black"/>
                </a:solidFill>
                <a:latin typeface="Arial" pitchFamily="34" charset="0"/>
                <a:ea typeface="Tahoma" pitchFamily="34" charset="0"/>
                <a:cs typeface="Arial" pitchFamily="34" charset="0"/>
              </a:rPr>
              <a:t>của</a:t>
            </a:r>
            <a:r>
              <a:rPr lang="en-US" sz="3000" dirty="0">
                <a:solidFill>
                  <a:prstClr val="black"/>
                </a:solidFill>
                <a:latin typeface="Arial" pitchFamily="34" charset="0"/>
                <a:ea typeface="Tahoma" pitchFamily="34" charset="0"/>
                <a:cs typeface="Arial" pitchFamily="34" charset="0"/>
              </a:rPr>
              <a:t> </a:t>
            </a:r>
            <a:r>
              <a:rPr lang="en-US" sz="3000" dirty="0" err="1">
                <a:solidFill>
                  <a:prstClr val="black"/>
                </a:solidFill>
                <a:latin typeface="Arial" pitchFamily="34" charset="0"/>
                <a:ea typeface="Tahoma" pitchFamily="34" charset="0"/>
                <a:cs typeface="Arial" pitchFamily="34" charset="0"/>
              </a:rPr>
              <a:t>hoạt</a:t>
            </a:r>
            <a:r>
              <a:rPr lang="en-US" sz="3000" dirty="0">
                <a:solidFill>
                  <a:prstClr val="black"/>
                </a:solidFill>
                <a:latin typeface="Arial" pitchFamily="34" charset="0"/>
                <a:ea typeface="Tahoma" pitchFamily="34" charset="0"/>
                <a:cs typeface="Arial" pitchFamily="34" charset="0"/>
              </a:rPr>
              <a:t> </a:t>
            </a:r>
            <a:r>
              <a:rPr lang="en-US" sz="3000" dirty="0" err="1">
                <a:solidFill>
                  <a:prstClr val="black"/>
                </a:solidFill>
                <a:latin typeface="Arial" pitchFamily="34" charset="0"/>
                <a:ea typeface="Tahoma" pitchFamily="34" charset="0"/>
                <a:cs typeface="Arial" pitchFamily="34" charset="0"/>
              </a:rPr>
              <a:t>động</a:t>
            </a:r>
            <a:r>
              <a:rPr lang="en-US" sz="3000" dirty="0">
                <a:solidFill>
                  <a:prstClr val="black"/>
                </a:solidFill>
                <a:latin typeface="Arial" pitchFamily="34" charset="0"/>
                <a:ea typeface="Tahoma" pitchFamily="34" charset="0"/>
                <a:cs typeface="Arial" pitchFamily="34" charset="0"/>
              </a:rPr>
              <a:t> </a:t>
            </a:r>
            <a:r>
              <a:rPr lang="en-US" sz="3000" dirty="0" err="1">
                <a:solidFill>
                  <a:prstClr val="black"/>
                </a:solidFill>
                <a:latin typeface="Arial" pitchFamily="34" charset="0"/>
                <a:ea typeface="Tahoma" pitchFamily="34" charset="0"/>
                <a:cs typeface="Arial" pitchFamily="34" charset="0"/>
              </a:rPr>
              <a:t>thanh</a:t>
            </a:r>
            <a:r>
              <a:rPr lang="en-US" sz="3000" dirty="0">
                <a:solidFill>
                  <a:prstClr val="black"/>
                </a:solidFill>
                <a:latin typeface="Arial" pitchFamily="34" charset="0"/>
                <a:ea typeface="Tahoma" pitchFamily="34" charset="0"/>
                <a:cs typeface="Arial" pitchFamily="34" charset="0"/>
              </a:rPr>
              <a:t> </a:t>
            </a:r>
            <a:r>
              <a:rPr lang="en-US" sz="3000" dirty="0" err="1">
                <a:solidFill>
                  <a:prstClr val="black"/>
                </a:solidFill>
                <a:latin typeface="Arial" pitchFamily="34" charset="0"/>
                <a:ea typeface="Tahoma" pitchFamily="34" charset="0"/>
                <a:cs typeface="Arial" pitchFamily="34" charset="0"/>
              </a:rPr>
              <a:t>toán</a:t>
            </a:r>
            <a:endParaRPr lang="vi-VN" sz="3000" dirty="0">
              <a:solidFill>
                <a:prstClr val="black"/>
              </a:solidFill>
              <a:latin typeface="Arial" pitchFamily="34" charset="0"/>
              <a:ea typeface="Tahoma" pitchFamily="34" charset="0"/>
              <a:cs typeface="Arial" pitchFamily="34" charset="0"/>
            </a:endParaRPr>
          </a:p>
        </p:txBody>
      </p:sp>
      <p:sp>
        <p:nvSpPr>
          <p:cNvPr id="6" name="TextBox 5"/>
          <p:cNvSpPr txBox="1"/>
          <p:nvPr/>
        </p:nvSpPr>
        <p:spPr>
          <a:xfrm>
            <a:off x="378676" y="1809750"/>
            <a:ext cx="8551718" cy="530913"/>
          </a:xfrm>
          <a:prstGeom prst="rect">
            <a:avLst/>
          </a:prstGeom>
        </p:spPr>
        <p:style>
          <a:lnRef idx="2">
            <a:schemeClr val="accent1"/>
          </a:lnRef>
          <a:fillRef idx="1">
            <a:schemeClr val="lt1"/>
          </a:fillRef>
          <a:effectRef idx="0">
            <a:schemeClr val="accent1"/>
          </a:effectRef>
          <a:fontRef idx="minor">
            <a:schemeClr val="dk1"/>
          </a:fontRef>
        </p:style>
        <p:txBody>
          <a:bodyPr wrap="square" lIns="68579" tIns="34289" rIns="68579" bIns="34289" rtlCol="0">
            <a:spAutoFit/>
          </a:bodyPr>
          <a:lstStyle/>
          <a:p>
            <a:pPr algn="just" defTabSz="685316">
              <a:defRPr/>
            </a:pPr>
            <a:r>
              <a:rPr lang="en-US" sz="3000" dirty="0">
                <a:solidFill>
                  <a:prstClr val="black"/>
                </a:solidFill>
                <a:latin typeface="Arial" pitchFamily="34" charset="0"/>
                <a:ea typeface="Tahoma" pitchFamily="34" charset="0"/>
                <a:cs typeface="Arial" pitchFamily="34" charset="0"/>
              </a:rPr>
              <a:t>-</a:t>
            </a:r>
            <a:r>
              <a:rPr lang="en-US" sz="3000" dirty="0" err="1">
                <a:solidFill>
                  <a:prstClr val="black"/>
                </a:solidFill>
                <a:latin typeface="Arial" pitchFamily="34" charset="0"/>
                <a:ea typeface="Tahoma" pitchFamily="34" charset="0"/>
                <a:cs typeface="Arial" pitchFamily="34" charset="0"/>
              </a:rPr>
              <a:t>Thanh</a:t>
            </a:r>
            <a:r>
              <a:rPr lang="en-US" sz="3000" dirty="0">
                <a:solidFill>
                  <a:prstClr val="black"/>
                </a:solidFill>
                <a:latin typeface="Arial" pitchFamily="34" charset="0"/>
                <a:ea typeface="Tahoma" pitchFamily="34" charset="0"/>
                <a:cs typeface="Arial" pitchFamily="34" charset="0"/>
              </a:rPr>
              <a:t> </a:t>
            </a:r>
            <a:r>
              <a:rPr lang="en-US" sz="3000" dirty="0" err="1">
                <a:solidFill>
                  <a:prstClr val="black"/>
                </a:solidFill>
                <a:latin typeface="Arial" pitchFamily="34" charset="0"/>
                <a:ea typeface="Tahoma" pitchFamily="34" charset="0"/>
                <a:cs typeface="Arial" pitchFamily="34" charset="0"/>
              </a:rPr>
              <a:t>toán</a:t>
            </a:r>
            <a:r>
              <a:rPr lang="en-US" sz="3000" dirty="0">
                <a:solidFill>
                  <a:prstClr val="black"/>
                </a:solidFill>
                <a:latin typeface="Arial" pitchFamily="34" charset="0"/>
                <a:ea typeface="Tahoma" pitchFamily="34" charset="0"/>
                <a:cs typeface="Arial" pitchFamily="34" charset="0"/>
              </a:rPr>
              <a:t> </a:t>
            </a:r>
            <a:r>
              <a:rPr lang="en-US" sz="3000" dirty="0" err="1">
                <a:solidFill>
                  <a:prstClr val="black"/>
                </a:solidFill>
                <a:latin typeface="Arial" pitchFamily="34" charset="0"/>
                <a:ea typeface="Tahoma" pitchFamily="34" charset="0"/>
                <a:cs typeface="Arial" pitchFamily="34" charset="0"/>
              </a:rPr>
              <a:t>các</a:t>
            </a:r>
            <a:r>
              <a:rPr lang="en-US" sz="3000" dirty="0">
                <a:solidFill>
                  <a:prstClr val="black"/>
                </a:solidFill>
                <a:latin typeface="Arial" pitchFamily="34" charset="0"/>
                <a:ea typeface="Tahoma" pitchFamily="34" charset="0"/>
                <a:cs typeface="Arial" pitchFamily="34" charset="0"/>
              </a:rPr>
              <a:t> </a:t>
            </a:r>
            <a:r>
              <a:rPr lang="en-US" sz="3000" dirty="0" err="1">
                <a:solidFill>
                  <a:prstClr val="black"/>
                </a:solidFill>
                <a:latin typeface="Arial" pitchFamily="34" charset="0"/>
                <a:ea typeface="Tahoma" pitchFamily="34" charset="0"/>
                <a:cs typeface="Arial" pitchFamily="34" charset="0"/>
              </a:rPr>
              <a:t>khoản</a:t>
            </a:r>
            <a:r>
              <a:rPr lang="en-US" sz="3000" dirty="0">
                <a:solidFill>
                  <a:prstClr val="black"/>
                </a:solidFill>
                <a:latin typeface="Arial" pitchFamily="34" charset="0"/>
                <a:ea typeface="Tahoma" pitchFamily="34" charset="0"/>
                <a:cs typeface="Arial" pitchFamily="34" charset="0"/>
              </a:rPr>
              <a:t> </a:t>
            </a:r>
            <a:r>
              <a:rPr lang="en-US" sz="3000" dirty="0" err="1">
                <a:solidFill>
                  <a:prstClr val="black"/>
                </a:solidFill>
                <a:latin typeface="Arial" pitchFamily="34" charset="0"/>
                <a:ea typeface="Tahoma" pitchFamily="34" charset="0"/>
                <a:cs typeface="Arial" pitchFamily="34" charset="0"/>
              </a:rPr>
              <a:t>phải</a:t>
            </a:r>
            <a:r>
              <a:rPr lang="en-US" sz="3000" dirty="0">
                <a:solidFill>
                  <a:prstClr val="black"/>
                </a:solidFill>
                <a:latin typeface="Arial" pitchFamily="34" charset="0"/>
                <a:ea typeface="Tahoma" pitchFamily="34" charset="0"/>
                <a:cs typeface="Arial" pitchFamily="34" charset="0"/>
              </a:rPr>
              <a:t> </a:t>
            </a:r>
            <a:r>
              <a:rPr lang="en-US" sz="3000" dirty="0" err="1">
                <a:solidFill>
                  <a:prstClr val="black"/>
                </a:solidFill>
                <a:latin typeface="Arial" pitchFamily="34" charset="0"/>
                <a:ea typeface="Tahoma" pitchFamily="34" charset="0"/>
                <a:cs typeface="Arial" pitchFamily="34" charset="0"/>
              </a:rPr>
              <a:t>thu</a:t>
            </a:r>
            <a:endParaRPr lang="vi-VN" sz="3000" dirty="0">
              <a:solidFill>
                <a:prstClr val="black"/>
              </a:solidFill>
              <a:latin typeface="Arial" pitchFamily="34" charset="0"/>
              <a:ea typeface="Tahoma" pitchFamily="34" charset="0"/>
              <a:cs typeface="Arial" pitchFamily="34" charset="0"/>
            </a:endParaRPr>
          </a:p>
        </p:txBody>
      </p:sp>
      <p:sp>
        <p:nvSpPr>
          <p:cNvPr id="7" name="TextBox 6"/>
          <p:cNvSpPr txBox="1"/>
          <p:nvPr/>
        </p:nvSpPr>
        <p:spPr>
          <a:xfrm>
            <a:off x="378676" y="2493063"/>
            <a:ext cx="8551718" cy="530913"/>
          </a:xfrm>
          <a:prstGeom prst="rect">
            <a:avLst/>
          </a:prstGeom>
        </p:spPr>
        <p:style>
          <a:lnRef idx="2">
            <a:schemeClr val="accent1"/>
          </a:lnRef>
          <a:fillRef idx="1">
            <a:schemeClr val="lt1"/>
          </a:fillRef>
          <a:effectRef idx="0">
            <a:schemeClr val="accent1"/>
          </a:effectRef>
          <a:fontRef idx="minor">
            <a:schemeClr val="dk1"/>
          </a:fontRef>
        </p:style>
        <p:txBody>
          <a:bodyPr wrap="square" lIns="68579" tIns="34289" rIns="68579" bIns="34289" rtlCol="0">
            <a:spAutoFit/>
          </a:bodyPr>
          <a:lstStyle/>
          <a:p>
            <a:pPr algn="just" defTabSz="685316">
              <a:defRPr/>
            </a:pPr>
            <a:r>
              <a:rPr lang="en-US" sz="3000" dirty="0">
                <a:solidFill>
                  <a:prstClr val="black"/>
                </a:solidFill>
                <a:latin typeface="Arial" pitchFamily="34" charset="0"/>
                <a:ea typeface="Tahoma" pitchFamily="34" charset="0"/>
                <a:cs typeface="Arial" pitchFamily="34" charset="0"/>
              </a:rPr>
              <a:t>-</a:t>
            </a:r>
            <a:r>
              <a:rPr lang="en-US" sz="3000" dirty="0" err="1">
                <a:solidFill>
                  <a:prstClr val="black"/>
                </a:solidFill>
                <a:latin typeface="Arial" pitchFamily="34" charset="0"/>
                <a:ea typeface="Tahoma" pitchFamily="34" charset="0"/>
                <a:cs typeface="Arial" pitchFamily="34" charset="0"/>
              </a:rPr>
              <a:t>Thanh</a:t>
            </a:r>
            <a:r>
              <a:rPr lang="en-US" sz="3000" dirty="0">
                <a:solidFill>
                  <a:prstClr val="black"/>
                </a:solidFill>
                <a:latin typeface="Arial" pitchFamily="34" charset="0"/>
                <a:ea typeface="Tahoma" pitchFamily="34" charset="0"/>
                <a:cs typeface="Arial" pitchFamily="34" charset="0"/>
              </a:rPr>
              <a:t> </a:t>
            </a:r>
            <a:r>
              <a:rPr lang="en-US" sz="3000" dirty="0" err="1">
                <a:solidFill>
                  <a:prstClr val="black"/>
                </a:solidFill>
                <a:latin typeface="Arial" pitchFamily="34" charset="0"/>
                <a:ea typeface="Tahoma" pitchFamily="34" charset="0"/>
                <a:cs typeface="Arial" pitchFamily="34" charset="0"/>
              </a:rPr>
              <a:t>toán</a:t>
            </a:r>
            <a:r>
              <a:rPr lang="en-US" sz="3000" dirty="0">
                <a:solidFill>
                  <a:prstClr val="black"/>
                </a:solidFill>
                <a:latin typeface="Arial" pitchFamily="34" charset="0"/>
                <a:ea typeface="Tahoma" pitchFamily="34" charset="0"/>
                <a:cs typeface="Arial" pitchFamily="34" charset="0"/>
              </a:rPr>
              <a:t> </a:t>
            </a:r>
            <a:r>
              <a:rPr lang="en-US" sz="3000" dirty="0" err="1">
                <a:solidFill>
                  <a:prstClr val="black"/>
                </a:solidFill>
                <a:latin typeface="Arial" pitchFamily="34" charset="0"/>
                <a:ea typeface="Tahoma" pitchFamily="34" charset="0"/>
                <a:cs typeface="Arial" pitchFamily="34" charset="0"/>
              </a:rPr>
              <a:t>các</a:t>
            </a:r>
            <a:r>
              <a:rPr lang="en-US" sz="3000" dirty="0">
                <a:solidFill>
                  <a:prstClr val="black"/>
                </a:solidFill>
                <a:latin typeface="Arial" pitchFamily="34" charset="0"/>
                <a:ea typeface="Tahoma" pitchFamily="34" charset="0"/>
                <a:cs typeface="Arial" pitchFamily="34" charset="0"/>
              </a:rPr>
              <a:t> </a:t>
            </a:r>
            <a:r>
              <a:rPr lang="en-US" sz="3000" dirty="0" err="1">
                <a:solidFill>
                  <a:prstClr val="black"/>
                </a:solidFill>
                <a:latin typeface="Arial" pitchFamily="34" charset="0"/>
                <a:ea typeface="Tahoma" pitchFamily="34" charset="0"/>
                <a:cs typeface="Arial" pitchFamily="34" charset="0"/>
              </a:rPr>
              <a:t>khoản</a:t>
            </a:r>
            <a:r>
              <a:rPr lang="en-US" sz="3000" dirty="0">
                <a:solidFill>
                  <a:prstClr val="black"/>
                </a:solidFill>
                <a:latin typeface="Arial" pitchFamily="34" charset="0"/>
                <a:ea typeface="Tahoma" pitchFamily="34" charset="0"/>
                <a:cs typeface="Arial" pitchFamily="34" charset="0"/>
              </a:rPr>
              <a:t> </a:t>
            </a:r>
            <a:r>
              <a:rPr lang="en-US" sz="3000" dirty="0" err="1">
                <a:solidFill>
                  <a:prstClr val="black"/>
                </a:solidFill>
                <a:latin typeface="Arial" pitchFamily="34" charset="0"/>
                <a:ea typeface="Tahoma" pitchFamily="34" charset="0"/>
                <a:cs typeface="Arial" pitchFamily="34" charset="0"/>
              </a:rPr>
              <a:t>phải</a:t>
            </a:r>
            <a:r>
              <a:rPr lang="en-US" sz="3000" dirty="0">
                <a:solidFill>
                  <a:prstClr val="black"/>
                </a:solidFill>
                <a:latin typeface="Arial" pitchFamily="34" charset="0"/>
                <a:ea typeface="Tahoma" pitchFamily="34" charset="0"/>
                <a:cs typeface="Arial" pitchFamily="34" charset="0"/>
              </a:rPr>
              <a:t> </a:t>
            </a:r>
            <a:r>
              <a:rPr lang="en-US" sz="3000" dirty="0" err="1">
                <a:solidFill>
                  <a:prstClr val="black"/>
                </a:solidFill>
                <a:latin typeface="Arial" pitchFamily="34" charset="0"/>
                <a:ea typeface="Tahoma" pitchFamily="34" charset="0"/>
                <a:cs typeface="Arial" pitchFamily="34" charset="0"/>
              </a:rPr>
              <a:t>tra</a:t>
            </a:r>
            <a:r>
              <a:rPr lang="en-US" sz="3000" dirty="0">
                <a:solidFill>
                  <a:prstClr val="black"/>
                </a:solidFill>
                <a:latin typeface="Arial" pitchFamily="34" charset="0"/>
                <a:ea typeface="Tahoma" pitchFamily="34" charset="0"/>
                <a:cs typeface="Arial" pitchFamily="34" charset="0"/>
              </a:rPr>
              <a:t>̉</a:t>
            </a:r>
            <a:endParaRPr lang="vi-VN" sz="3000" dirty="0">
              <a:solidFill>
                <a:prstClr val="black"/>
              </a:solidFill>
              <a:latin typeface="Arial" pitchFamily="34" charset="0"/>
              <a:ea typeface="Tahoma" pitchFamily="34" charset="0"/>
              <a:cs typeface="Arial" pitchFamily="34" charset="0"/>
            </a:endParaRPr>
          </a:p>
        </p:txBody>
      </p:sp>
    </p:spTree>
    <p:extLst>
      <p:ext uri="{BB962C8B-B14F-4D97-AF65-F5344CB8AC3E}">
        <p14:creationId xmlns:p14="http://schemas.microsoft.com/office/powerpoint/2010/main" val="2992402213"/>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3"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plus(in)">
                                      <p:cBhvr>
                                        <p:cTn id="7" dur="2000"/>
                                        <p:tgtEl>
                                          <p:spTgt spid="4"/>
                                        </p:tgtEl>
                                      </p:cBhvr>
                                    </p:animEffect>
                                  </p:childTnLst>
                                </p:cTn>
                              </p:par>
                              <p:par>
                                <p:cTn id="8" presetID="21" presetClass="entr" presetSubtype="8"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wheel(8)">
                                      <p:cBhvr>
                                        <p:cTn id="10" dur="1000"/>
                                        <p:tgtEl>
                                          <p:spTgt spid="5"/>
                                        </p:tgtEl>
                                      </p:cBhvr>
                                    </p:animEffect>
                                  </p:childTnLst>
                                </p:cTn>
                              </p:par>
                              <p:par>
                                <p:cTn id="11" presetID="2" presetClass="entr" presetSubtype="4" fill="hold" nodeType="withEffect">
                                  <p:stCondLst>
                                    <p:cond delay="0"/>
                                  </p:stCondLst>
                                  <p:childTnLst>
                                    <p:set>
                                      <p:cBhvr>
                                        <p:cTn id="12" dur="1" fill="hold">
                                          <p:stCondLst>
                                            <p:cond delay="0"/>
                                          </p:stCondLst>
                                        </p:cTn>
                                        <p:tgtEl>
                                          <p:spTgt spid="5">
                                            <p:txEl>
                                              <p:pRg st="0" end="0"/>
                                            </p:txEl>
                                          </p:spTgt>
                                        </p:tgtEl>
                                        <p:attrNameLst>
                                          <p:attrName>style.visibility</p:attrName>
                                        </p:attrNameLst>
                                      </p:cBhvr>
                                      <p:to>
                                        <p:strVal val="visible"/>
                                      </p:to>
                                    </p:set>
                                    <p:anim calcmode="lin" valueType="num">
                                      <p:cBhvr additive="base">
                                        <p:cTn id="13"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anim calcmode="lin" valueType="num">
                                      <p:cBhvr additive="base">
                                        <p:cTn id="19" dur="500" fill="hold"/>
                                        <p:tgtEl>
                                          <p:spTgt spid="6"/>
                                        </p:tgtEl>
                                        <p:attrNameLst>
                                          <p:attrName>ppt_x</p:attrName>
                                        </p:attrNameLst>
                                      </p:cBhvr>
                                      <p:tavLst>
                                        <p:tav tm="0">
                                          <p:val>
                                            <p:strVal val="#ppt_x"/>
                                          </p:val>
                                        </p:tav>
                                        <p:tav tm="100000">
                                          <p:val>
                                            <p:strVal val="#ppt_x"/>
                                          </p:val>
                                        </p:tav>
                                      </p:tavLst>
                                    </p:anim>
                                    <p:anim calcmode="lin" valueType="num">
                                      <p:cBhvr additive="base">
                                        <p:cTn id="20"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7"/>
                                        </p:tgtEl>
                                        <p:attrNameLst>
                                          <p:attrName>style.visibility</p:attrName>
                                        </p:attrNameLst>
                                      </p:cBhvr>
                                      <p:to>
                                        <p:strVal val="visible"/>
                                      </p:to>
                                    </p:set>
                                    <p:anim calcmode="lin" valueType="num">
                                      <p:cBhvr additive="base">
                                        <p:cTn id="25" dur="500" fill="hold"/>
                                        <p:tgtEl>
                                          <p:spTgt spid="7"/>
                                        </p:tgtEl>
                                        <p:attrNameLst>
                                          <p:attrName>ppt_x</p:attrName>
                                        </p:attrNameLst>
                                      </p:cBhvr>
                                      <p:tavLst>
                                        <p:tav tm="0">
                                          <p:val>
                                            <p:strVal val="#ppt_x"/>
                                          </p:val>
                                        </p:tav>
                                        <p:tav tm="100000">
                                          <p:val>
                                            <p:strVal val="#ppt_x"/>
                                          </p:val>
                                        </p:tav>
                                      </p:tavLst>
                                    </p:anim>
                                    <p:anim calcmode="lin" valueType="num">
                                      <p:cBhvr additive="base">
                                        <p:cTn id="26"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animBg="1"/>
      <p:bldP spid="6" grpId="0" animBg="1"/>
      <p:bldP spid="7" grpId="0" animBg="1"/>
    </p:bldLst>
  </p:timing>
</p:sld>
</file>

<file path=ppt/slides/slide1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Rectangle 3"/>
          <p:cNvSpPr/>
          <p:nvPr/>
        </p:nvSpPr>
        <p:spPr>
          <a:xfrm>
            <a:off x="2482206" y="133350"/>
            <a:ext cx="3653883" cy="377024"/>
          </a:xfrm>
          <a:prstGeom prst="rect">
            <a:avLst/>
          </a:prstGeom>
          <a:noFill/>
        </p:spPr>
        <p:txBody>
          <a:bodyPr wrap="none" lIns="68579" tIns="34289" rIns="68579" bIns="34289">
            <a:spAutoFit/>
          </a:bodyPr>
          <a:lstStyle/>
          <a:p>
            <a:pPr algn="ctr" defTabSz="685783">
              <a:defRPr/>
            </a:pPr>
            <a:r>
              <a:rPr lang="en-US" sz="2000" b="1"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c.	</a:t>
            </a:r>
            <a:r>
              <a:rPr lang="en-US" sz="2000" b="1"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Điều</a:t>
            </a:r>
            <a:r>
              <a:rPr lang="en-US" sz="2000" b="1"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a:t>
            </a:r>
            <a:r>
              <a:rPr lang="en-US" sz="2000" b="1"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kiện</a:t>
            </a:r>
            <a:r>
              <a:rPr lang="en-US" sz="2000" b="1"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a:t>
            </a:r>
            <a:r>
              <a:rPr lang="en-US" sz="2000" b="1"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sử</a:t>
            </a:r>
            <a:r>
              <a:rPr lang="en-US" sz="2000" b="1"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a:t>
            </a:r>
            <a:r>
              <a:rPr lang="en-US" sz="2000" b="1"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dụng</a:t>
            </a:r>
            <a:r>
              <a:rPr lang="en-US" sz="2000" b="1"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a:t>
            </a:r>
            <a:r>
              <a:rPr lang="en-US" sz="2000" b="1"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séc</a:t>
            </a:r>
            <a:endParaRPr lang="en-US" sz="2000" b="1" cap="all"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endParaRPr>
          </a:p>
        </p:txBody>
      </p:sp>
      <p:sp>
        <p:nvSpPr>
          <p:cNvPr id="6" name="TextBox 5"/>
          <p:cNvSpPr txBox="1"/>
          <p:nvPr/>
        </p:nvSpPr>
        <p:spPr>
          <a:xfrm>
            <a:off x="233753" y="510374"/>
            <a:ext cx="8551718" cy="1608131"/>
          </a:xfrm>
          <a:prstGeom prst="rect">
            <a:avLst/>
          </a:prstGeom>
        </p:spPr>
        <p:style>
          <a:lnRef idx="2">
            <a:schemeClr val="accent1"/>
          </a:lnRef>
          <a:fillRef idx="1">
            <a:schemeClr val="lt1"/>
          </a:fillRef>
          <a:effectRef idx="0">
            <a:schemeClr val="accent1"/>
          </a:effectRef>
          <a:fontRef idx="minor">
            <a:schemeClr val="dk1"/>
          </a:fontRef>
        </p:style>
        <p:txBody>
          <a:bodyPr wrap="square" lIns="68579" tIns="34289" rIns="68579" bIns="34289" rtlCol="0">
            <a:spAutoFit/>
          </a:bodyPr>
          <a:lstStyle/>
          <a:p>
            <a:pPr algn="just" defTabSz="685316">
              <a:defRPr/>
            </a:pPr>
            <a:r>
              <a:rPr lang="vi-VN" sz="2500" dirty="0">
                <a:solidFill>
                  <a:prstClr val="black"/>
                </a:solidFill>
                <a:latin typeface="Arial" pitchFamily="34" charset="0"/>
                <a:ea typeface="Tahoma" pitchFamily="34" charset="0"/>
                <a:cs typeface="Arial" pitchFamily="34" charset="0"/>
              </a:rPr>
              <a:t>-	Séc là ấn phẩm của ngân hàng giao cho khách hàng sử dụng, bởi vậy để thuận lợi trong ký phát và thanh toán, séc được in theo mẫu, người ký phát phải ghi đầy đủ chính xác các nội dung trên séc.</a:t>
            </a:r>
          </a:p>
        </p:txBody>
      </p:sp>
    </p:spTree>
    <p:extLst>
      <p:ext uri="{BB962C8B-B14F-4D97-AF65-F5344CB8AC3E}">
        <p14:creationId xmlns:p14="http://schemas.microsoft.com/office/powerpoint/2010/main" val="3937416010"/>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3"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plus(in)">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additive="base">
                                        <p:cTn id="12" dur="500" fill="hold"/>
                                        <p:tgtEl>
                                          <p:spTgt spid="6"/>
                                        </p:tgtEl>
                                        <p:attrNameLst>
                                          <p:attrName>ppt_x</p:attrName>
                                        </p:attrNameLst>
                                      </p:cBhvr>
                                      <p:tavLst>
                                        <p:tav tm="0">
                                          <p:val>
                                            <p:strVal val="#ppt_x"/>
                                          </p:val>
                                        </p:tav>
                                        <p:tav tm="100000">
                                          <p:val>
                                            <p:strVal val="#ppt_x"/>
                                          </p:val>
                                        </p:tav>
                                      </p:tavLst>
                                    </p:anim>
                                    <p:anim calcmode="lin" valueType="num">
                                      <p:cBhvr additive="base">
                                        <p:cTn id="13"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animBg="1"/>
    </p:bldLst>
  </p:timing>
</p:sld>
</file>

<file path=ppt/slides/slide11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Rectangle 3"/>
          <p:cNvSpPr/>
          <p:nvPr/>
        </p:nvSpPr>
        <p:spPr>
          <a:xfrm>
            <a:off x="2962306" y="133350"/>
            <a:ext cx="2693684" cy="377024"/>
          </a:xfrm>
          <a:prstGeom prst="rect">
            <a:avLst/>
          </a:prstGeom>
          <a:noFill/>
        </p:spPr>
        <p:txBody>
          <a:bodyPr wrap="none" lIns="68579" tIns="34289" rIns="68579" bIns="34289">
            <a:spAutoFit/>
          </a:bodyPr>
          <a:lstStyle/>
          <a:p>
            <a:pPr algn="ctr" defTabSz="685783">
              <a:defRPr/>
            </a:pPr>
            <a:r>
              <a:rPr lang="en-US" sz="2000" b="1"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d.	</a:t>
            </a:r>
            <a:r>
              <a:rPr lang="vi-VN" sz="2000" b="1"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Nội dung </a:t>
            </a:r>
            <a:r>
              <a:rPr lang="en-US" sz="2000" b="1"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của</a:t>
            </a:r>
            <a:r>
              <a:rPr lang="en-US" sz="2000" b="1"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a:t>
            </a:r>
            <a:r>
              <a:rPr lang="vi-VN" sz="2000" b="1"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séc </a:t>
            </a:r>
            <a:endParaRPr lang="en-US" sz="2000" b="1" cap="all"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endParaRPr>
          </a:p>
        </p:txBody>
      </p:sp>
      <p:sp>
        <p:nvSpPr>
          <p:cNvPr id="6" name="TextBox 5"/>
          <p:cNvSpPr txBox="1"/>
          <p:nvPr/>
        </p:nvSpPr>
        <p:spPr>
          <a:xfrm>
            <a:off x="233753" y="510374"/>
            <a:ext cx="8551718" cy="453968"/>
          </a:xfrm>
          <a:prstGeom prst="rect">
            <a:avLst/>
          </a:prstGeom>
        </p:spPr>
        <p:style>
          <a:lnRef idx="2">
            <a:schemeClr val="accent1"/>
          </a:lnRef>
          <a:fillRef idx="1">
            <a:schemeClr val="lt1"/>
          </a:fillRef>
          <a:effectRef idx="0">
            <a:schemeClr val="accent1"/>
          </a:effectRef>
          <a:fontRef idx="minor">
            <a:schemeClr val="dk1"/>
          </a:fontRef>
        </p:style>
        <p:txBody>
          <a:bodyPr wrap="square" lIns="68579" tIns="34289" rIns="68579" bIns="34289" rtlCol="0">
            <a:spAutoFit/>
          </a:bodyPr>
          <a:lstStyle/>
          <a:p>
            <a:pPr algn="just" defTabSz="685316">
              <a:defRPr/>
            </a:pPr>
            <a:r>
              <a:rPr lang="vi-VN" sz="2500" dirty="0">
                <a:solidFill>
                  <a:prstClr val="black"/>
                </a:solidFill>
                <a:latin typeface="Arial" pitchFamily="34" charset="0"/>
                <a:ea typeface="Tahoma" pitchFamily="34" charset="0"/>
                <a:cs typeface="Arial" pitchFamily="34" charset="0"/>
              </a:rPr>
              <a:t>-	Tiêu đề của séc : “SEC”. </a:t>
            </a:r>
          </a:p>
        </p:txBody>
      </p:sp>
      <p:pic>
        <p:nvPicPr>
          <p:cNvPr id="3584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00" y="1200150"/>
            <a:ext cx="7834217" cy="304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21970352"/>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3"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plus(in)">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1000"/>
                                        <p:tgtEl>
                                          <p:spTgt spid="6"/>
                                        </p:tgtEl>
                                      </p:cBhvr>
                                    </p:animEffect>
                                    <p:anim calcmode="lin" valueType="num">
                                      <p:cBhvr>
                                        <p:cTn id="13" dur="1000" fill="hold"/>
                                        <p:tgtEl>
                                          <p:spTgt spid="6"/>
                                        </p:tgtEl>
                                        <p:attrNameLst>
                                          <p:attrName>ppt_x</p:attrName>
                                        </p:attrNameLst>
                                      </p:cBhvr>
                                      <p:tavLst>
                                        <p:tav tm="0">
                                          <p:val>
                                            <p:strVal val="#ppt_x"/>
                                          </p:val>
                                        </p:tav>
                                        <p:tav tm="100000">
                                          <p:val>
                                            <p:strVal val="#ppt_x"/>
                                          </p:val>
                                        </p:tav>
                                      </p:tavLst>
                                    </p:anim>
                                    <p:anim calcmode="lin" valueType="num">
                                      <p:cBhvr>
                                        <p:cTn id="14"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animBg="1"/>
    </p:bldLst>
  </p:timing>
</p:sld>
</file>

<file path=ppt/slides/slide11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Rectangle 3"/>
          <p:cNvSpPr/>
          <p:nvPr/>
        </p:nvSpPr>
        <p:spPr>
          <a:xfrm>
            <a:off x="2962306" y="133350"/>
            <a:ext cx="2693684" cy="377024"/>
          </a:xfrm>
          <a:prstGeom prst="rect">
            <a:avLst/>
          </a:prstGeom>
          <a:noFill/>
        </p:spPr>
        <p:txBody>
          <a:bodyPr wrap="none" lIns="68579" tIns="34289" rIns="68579" bIns="34289">
            <a:spAutoFit/>
          </a:bodyPr>
          <a:lstStyle/>
          <a:p>
            <a:pPr algn="ctr" defTabSz="685783">
              <a:defRPr/>
            </a:pPr>
            <a:r>
              <a:rPr lang="en-US" sz="2000" b="1"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d.	</a:t>
            </a:r>
            <a:r>
              <a:rPr lang="vi-VN" sz="2000" b="1"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Nội dung </a:t>
            </a:r>
            <a:r>
              <a:rPr lang="en-US" sz="2000" b="1"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của</a:t>
            </a:r>
            <a:r>
              <a:rPr lang="en-US" sz="2000" b="1"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a:t>
            </a:r>
            <a:r>
              <a:rPr lang="vi-VN" sz="2000" b="1"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séc </a:t>
            </a:r>
            <a:endParaRPr lang="en-US" sz="2000" b="1" cap="all"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endParaRPr>
          </a:p>
        </p:txBody>
      </p:sp>
      <p:sp>
        <p:nvSpPr>
          <p:cNvPr id="5" name="TextBox 4"/>
          <p:cNvSpPr txBox="1"/>
          <p:nvPr/>
        </p:nvSpPr>
        <p:spPr>
          <a:xfrm>
            <a:off x="146098" y="742950"/>
            <a:ext cx="8551718" cy="453968"/>
          </a:xfrm>
          <a:prstGeom prst="rect">
            <a:avLst/>
          </a:prstGeom>
        </p:spPr>
        <p:style>
          <a:lnRef idx="2">
            <a:schemeClr val="accent1"/>
          </a:lnRef>
          <a:fillRef idx="1">
            <a:schemeClr val="lt1"/>
          </a:fillRef>
          <a:effectRef idx="0">
            <a:schemeClr val="accent1"/>
          </a:effectRef>
          <a:fontRef idx="minor">
            <a:schemeClr val="dk1"/>
          </a:fontRef>
        </p:style>
        <p:txBody>
          <a:bodyPr wrap="square" lIns="68579" tIns="34289" rIns="68579" bIns="34289" rtlCol="0">
            <a:spAutoFit/>
          </a:bodyPr>
          <a:lstStyle/>
          <a:p>
            <a:pPr algn="just" defTabSz="685316">
              <a:defRPr/>
            </a:pPr>
            <a:r>
              <a:rPr lang="vi-VN" sz="2500" dirty="0">
                <a:solidFill>
                  <a:prstClr val="black"/>
                </a:solidFill>
                <a:latin typeface="Arial" pitchFamily="34" charset="0"/>
                <a:ea typeface="Tahoma" pitchFamily="34" charset="0"/>
                <a:cs typeface="Arial" pitchFamily="34" charset="0"/>
              </a:rPr>
              <a:t>-	Địa điểm, ngày tháng năm ký phát séc. </a:t>
            </a:r>
          </a:p>
        </p:txBody>
      </p:sp>
      <p:pic>
        <p:nvPicPr>
          <p:cNvPr id="3686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4800" y="1384300"/>
            <a:ext cx="7948466" cy="3092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972640760"/>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3"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plus(in)">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1000"/>
                                        <p:tgtEl>
                                          <p:spTgt spid="5"/>
                                        </p:tgtEl>
                                      </p:cBhvr>
                                    </p:animEffect>
                                    <p:anim calcmode="lin" valueType="num">
                                      <p:cBhvr>
                                        <p:cTn id="13" dur="1000" fill="hold"/>
                                        <p:tgtEl>
                                          <p:spTgt spid="5"/>
                                        </p:tgtEl>
                                        <p:attrNameLst>
                                          <p:attrName>ppt_x</p:attrName>
                                        </p:attrNameLst>
                                      </p:cBhvr>
                                      <p:tavLst>
                                        <p:tav tm="0">
                                          <p:val>
                                            <p:strVal val="#ppt_x"/>
                                          </p:val>
                                        </p:tav>
                                        <p:tav tm="100000">
                                          <p:val>
                                            <p:strVal val="#ppt_x"/>
                                          </p:val>
                                        </p:tav>
                                      </p:tavLst>
                                    </p:anim>
                                    <p:anim calcmode="lin" valueType="num">
                                      <p:cBhvr>
                                        <p:cTn id="14"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animBg="1"/>
    </p:bldLst>
  </p:timing>
</p:sld>
</file>

<file path=ppt/slides/slide11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Rectangle 3"/>
          <p:cNvSpPr/>
          <p:nvPr/>
        </p:nvSpPr>
        <p:spPr>
          <a:xfrm>
            <a:off x="2962306" y="133350"/>
            <a:ext cx="2693684" cy="377024"/>
          </a:xfrm>
          <a:prstGeom prst="rect">
            <a:avLst/>
          </a:prstGeom>
          <a:noFill/>
        </p:spPr>
        <p:txBody>
          <a:bodyPr wrap="none" lIns="68579" tIns="34289" rIns="68579" bIns="34289">
            <a:spAutoFit/>
          </a:bodyPr>
          <a:lstStyle/>
          <a:p>
            <a:pPr algn="ctr" defTabSz="685783">
              <a:defRPr/>
            </a:pPr>
            <a:r>
              <a:rPr lang="en-US" sz="2000" b="1"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d.	</a:t>
            </a:r>
            <a:r>
              <a:rPr lang="vi-VN" sz="2000" b="1"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Nội dung </a:t>
            </a:r>
            <a:r>
              <a:rPr lang="en-US" sz="2000" b="1"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của</a:t>
            </a:r>
            <a:r>
              <a:rPr lang="en-US" sz="2000" b="1"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a:t>
            </a:r>
            <a:r>
              <a:rPr lang="vi-VN" sz="2000" b="1"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séc </a:t>
            </a:r>
            <a:endParaRPr lang="en-US" sz="2000" b="1" cap="all"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endParaRPr>
          </a:p>
        </p:txBody>
      </p:sp>
      <p:sp>
        <p:nvSpPr>
          <p:cNvPr id="7" name="TextBox 6"/>
          <p:cNvSpPr txBox="1"/>
          <p:nvPr/>
        </p:nvSpPr>
        <p:spPr>
          <a:xfrm>
            <a:off x="171307" y="819150"/>
            <a:ext cx="8551718" cy="453968"/>
          </a:xfrm>
          <a:prstGeom prst="rect">
            <a:avLst/>
          </a:prstGeom>
        </p:spPr>
        <p:style>
          <a:lnRef idx="2">
            <a:schemeClr val="accent1"/>
          </a:lnRef>
          <a:fillRef idx="1">
            <a:schemeClr val="lt1"/>
          </a:fillRef>
          <a:effectRef idx="0">
            <a:schemeClr val="accent1"/>
          </a:effectRef>
          <a:fontRef idx="minor">
            <a:schemeClr val="dk1"/>
          </a:fontRef>
        </p:style>
        <p:txBody>
          <a:bodyPr wrap="square" lIns="68579" tIns="34289" rIns="68579" bIns="34289" rtlCol="0">
            <a:spAutoFit/>
          </a:bodyPr>
          <a:lstStyle/>
          <a:p>
            <a:pPr algn="just" defTabSz="685316">
              <a:defRPr/>
            </a:pPr>
            <a:r>
              <a:rPr lang="vi-VN" sz="2500" dirty="0">
                <a:solidFill>
                  <a:prstClr val="black"/>
                </a:solidFill>
                <a:latin typeface="Arial" pitchFamily="34" charset="0"/>
                <a:ea typeface="Tahoma" pitchFamily="34" charset="0"/>
                <a:cs typeface="Arial" pitchFamily="34" charset="0"/>
              </a:rPr>
              <a:t>-	</a:t>
            </a:r>
            <a:r>
              <a:rPr lang="fr-FR" sz="2500" dirty="0" err="1">
                <a:solidFill>
                  <a:prstClr val="black"/>
                </a:solidFill>
                <a:latin typeface="Arial" pitchFamily="34" charset="0"/>
                <a:ea typeface="Tahoma" pitchFamily="34" charset="0"/>
                <a:cs typeface="Arial" pitchFamily="34" charset="0"/>
              </a:rPr>
              <a:t>Số</a:t>
            </a:r>
            <a:r>
              <a:rPr lang="fr-FR" sz="2500" dirty="0">
                <a:solidFill>
                  <a:prstClr val="black"/>
                </a:solidFill>
                <a:latin typeface="Arial" pitchFamily="34" charset="0"/>
                <a:ea typeface="Tahoma" pitchFamily="34" charset="0"/>
                <a:cs typeface="Arial" pitchFamily="34" charset="0"/>
              </a:rPr>
              <a:t> </a:t>
            </a:r>
            <a:r>
              <a:rPr lang="fr-FR" sz="2500" dirty="0" err="1">
                <a:solidFill>
                  <a:prstClr val="black"/>
                </a:solidFill>
                <a:latin typeface="Arial" pitchFamily="34" charset="0"/>
                <a:ea typeface="Tahoma" pitchFamily="34" charset="0"/>
                <a:cs typeface="Arial" pitchFamily="34" charset="0"/>
              </a:rPr>
              <a:t>tiền</a:t>
            </a:r>
            <a:r>
              <a:rPr lang="fr-FR" sz="2500" dirty="0">
                <a:solidFill>
                  <a:prstClr val="black"/>
                </a:solidFill>
                <a:latin typeface="Arial" pitchFamily="34" charset="0"/>
                <a:ea typeface="Tahoma" pitchFamily="34" charset="0"/>
                <a:cs typeface="Arial" pitchFamily="34" charset="0"/>
              </a:rPr>
              <a:t> </a:t>
            </a:r>
            <a:r>
              <a:rPr lang="fr-FR" sz="2500" dirty="0" err="1">
                <a:solidFill>
                  <a:prstClr val="black"/>
                </a:solidFill>
                <a:latin typeface="Arial" pitchFamily="34" charset="0"/>
                <a:ea typeface="Tahoma" pitchFamily="34" charset="0"/>
                <a:cs typeface="Arial" pitchFamily="34" charset="0"/>
              </a:rPr>
              <a:t>ghi</a:t>
            </a:r>
            <a:r>
              <a:rPr lang="fr-FR" sz="2500" dirty="0">
                <a:solidFill>
                  <a:prstClr val="black"/>
                </a:solidFill>
                <a:latin typeface="Arial" pitchFamily="34" charset="0"/>
                <a:ea typeface="Tahoma" pitchFamily="34" charset="0"/>
                <a:cs typeface="Arial" pitchFamily="34" charset="0"/>
              </a:rPr>
              <a:t> </a:t>
            </a:r>
            <a:r>
              <a:rPr lang="fr-FR" sz="2500" dirty="0" err="1">
                <a:solidFill>
                  <a:prstClr val="black"/>
                </a:solidFill>
                <a:latin typeface="Arial" pitchFamily="34" charset="0"/>
                <a:ea typeface="Tahoma" pitchFamily="34" charset="0"/>
                <a:cs typeface="Arial" pitchFamily="34" charset="0"/>
              </a:rPr>
              <a:t>trên</a:t>
            </a:r>
            <a:r>
              <a:rPr lang="fr-FR" sz="2500" dirty="0">
                <a:solidFill>
                  <a:prstClr val="black"/>
                </a:solidFill>
                <a:latin typeface="Arial" pitchFamily="34" charset="0"/>
                <a:ea typeface="Tahoma" pitchFamily="34" charset="0"/>
                <a:cs typeface="Arial" pitchFamily="34" charset="0"/>
              </a:rPr>
              <a:t> </a:t>
            </a:r>
            <a:r>
              <a:rPr lang="fr-FR" sz="2500" dirty="0" err="1">
                <a:solidFill>
                  <a:prstClr val="black"/>
                </a:solidFill>
                <a:latin typeface="Arial" pitchFamily="34" charset="0"/>
                <a:ea typeface="Tahoma" pitchFamily="34" charset="0"/>
                <a:cs typeface="Arial" pitchFamily="34" charset="0"/>
              </a:rPr>
              <a:t>séc</a:t>
            </a:r>
            <a:r>
              <a:rPr lang="fr-FR" sz="2500" dirty="0">
                <a:solidFill>
                  <a:prstClr val="black"/>
                </a:solidFill>
                <a:latin typeface="Arial" pitchFamily="34" charset="0"/>
                <a:ea typeface="Tahoma" pitchFamily="34" charset="0"/>
                <a:cs typeface="Arial" pitchFamily="34" charset="0"/>
              </a:rPr>
              <a:t> </a:t>
            </a:r>
            <a:endParaRPr lang="vi-VN" sz="2500" dirty="0">
              <a:solidFill>
                <a:prstClr val="black"/>
              </a:solidFill>
              <a:latin typeface="Arial" pitchFamily="34" charset="0"/>
              <a:ea typeface="Tahoma" pitchFamily="34" charset="0"/>
              <a:cs typeface="Arial" pitchFamily="34" charset="0"/>
            </a:endParaRPr>
          </a:p>
        </p:txBody>
      </p:sp>
      <p:pic>
        <p:nvPicPr>
          <p:cNvPr id="3789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8698" y="1504950"/>
            <a:ext cx="7360900" cy="2863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972640760"/>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3"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plus(in)">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 calcmode="lin" valueType="num">
                                      <p:cBhvr additive="base">
                                        <p:cTn id="12" dur="500" fill="hold"/>
                                        <p:tgtEl>
                                          <p:spTgt spid="7"/>
                                        </p:tgtEl>
                                        <p:attrNameLst>
                                          <p:attrName>ppt_x</p:attrName>
                                        </p:attrNameLst>
                                      </p:cBhvr>
                                      <p:tavLst>
                                        <p:tav tm="0">
                                          <p:val>
                                            <p:strVal val="#ppt_x"/>
                                          </p:val>
                                        </p:tav>
                                        <p:tav tm="100000">
                                          <p:val>
                                            <p:strVal val="#ppt_x"/>
                                          </p:val>
                                        </p:tav>
                                      </p:tavLst>
                                    </p:anim>
                                    <p:anim calcmode="lin" valueType="num">
                                      <p:cBhvr additive="base">
                                        <p:cTn id="13"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7" grpId="0" animBg="1"/>
    </p:bldLst>
  </p:timing>
</p:sld>
</file>

<file path=ppt/slides/slide11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Rectangle 3"/>
          <p:cNvSpPr/>
          <p:nvPr/>
        </p:nvSpPr>
        <p:spPr>
          <a:xfrm>
            <a:off x="2962306" y="133350"/>
            <a:ext cx="2693684" cy="377024"/>
          </a:xfrm>
          <a:prstGeom prst="rect">
            <a:avLst/>
          </a:prstGeom>
          <a:noFill/>
        </p:spPr>
        <p:txBody>
          <a:bodyPr wrap="none" lIns="68579" tIns="34289" rIns="68579" bIns="34289">
            <a:spAutoFit/>
          </a:bodyPr>
          <a:lstStyle/>
          <a:p>
            <a:pPr algn="ctr" defTabSz="685783">
              <a:defRPr/>
            </a:pPr>
            <a:r>
              <a:rPr lang="en-US" sz="2000" b="1"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d.	</a:t>
            </a:r>
            <a:r>
              <a:rPr lang="vi-VN" sz="2000" b="1"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Nội dung </a:t>
            </a:r>
            <a:r>
              <a:rPr lang="en-US" sz="2000" b="1"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của</a:t>
            </a:r>
            <a:r>
              <a:rPr lang="en-US" sz="2000" b="1"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a:t>
            </a:r>
            <a:r>
              <a:rPr lang="vi-VN" sz="2000" b="1"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séc </a:t>
            </a:r>
            <a:endParaRPr lang="en-US" sz="2000" b="1" cap="all"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endParaRPr>
          </a:p>
        </p:txBody>
      </p:sp>
      <p:sp>
        <p:nvSpPr>
          <p:cNvPr id="8" name="TextBox 7"/>
          <p:cNvSpPr txBox="1"/>
          <p:nvPr/>
        </p:nvSpPr>
        <p:spPr>
          <a:xfrm>
            <a:off x="304800" y="895350"/>
            <a:ext cx="8551718" cy="453968"/>
          </a:xfrm>
          <a:prstGeom prst="rect">
            <a:avLst/>
          </a:prstGeom>
        </p:spPr>
        <p:style>
          <a:lnRef idx="2">
            <a:schemeClr val="accent1"/>
          </a:lnRef>
          <a:fillRef idx="1">
            <a:schemeClr val="lt1"/>
          </a:fillRef>
          <a:effectRef idx="0">
            <a:schemeClr val="accent1"/>
          </a:effectRef>
          <a:fontRef idx="minor">
            <a:schemeClr val="dk1"/>
          </a:fontRef>
        </p:style>
        <p:txBody>
          <a:bodyPr wrap="square" lIns="68579" tIns="34289" rIns="68579" bIns="34289" rtlCol="0">
            <a:spAutoFit/>
          </a:bodyPr>
          <a:lstStyle/>
          <a:p>
            <a:pPr algn="just" defTabSz="685316">
              <a:defRPr/>
            </a:pPr>
            <a:r>
              <a:rPr lang="vi-VN" sz="2500" dirty="0">
                <a:solidFill>
                  <a:prstClr val="black"/>
                </a:solidFill>
                <a:latin typeface="Arial" pitchFamily="34" charset="0"/>
                <a:ea typeface="Tahoma" pitchFamily="34" charset="0"/>
                <a:cs typeface="Arial" pitchFamily="34" charset="0"/>
              </a:rPr>
              <a:t>-	Tên địa chỉ người trả tiền.</a:t>
            </a:r>
          </a:p>
        </p:txBody>
      </p:sp>
      <p:pic>
        <p:nvPicPr>
          <p:cNvPr id="3891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1000" y="1558662"/>
            <a:ext cx="7638361" cy="2971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972640760"/>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3"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plus(in)">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1000"/>
                                        <p:tgtEl>
                                          <p:spTgt spid="8"/>
                                        </p:tgtEl>
                                      </p:cBhvr>
                                    </p:animEffect>
                                    <p:anim calcmode="lin" valueType="num">
                                      <p:cBhvr>
                                        <p:cTn id="13" dur="1000" fill="hold"/>
                                        <p:tgtEl>
                                          <p:spTgt spid="8"/>
                                        </p:tgtEl>
                                        <p:attrNameLst>
                                          <p:attrName>ppt_x</p:attrName>
                                        </p:attrNameLst>
                                      </p:cBhvr>
                                      <p:tavLst>
                                        <p:tav tm="0">
                                          <p:val>
                                            <p:strVal val="#ppt_x"/>
                                          </p:val>
                                        </p:tav>
                                        <p:tav tm="100000">
                                          <p:val>
                                            <p:strVal val="#ppt_x"/>
                                          </p:val>
                                        </p:tav>
                                      </p:tavLst>
                                    </p:anim>
                                    <p:anim calcmode="lin" valueType="num">
                                      <p:cBhvr>
                                        <p:cTn id="14"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8" grpId="0" animBg="1"/>
    </p:bldLst>
  </p:timing>
</p:sld>
</file>

<file path=ppt/slides/slide11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Rectangle 3"/>
          <p:cNvSpPr/>
          <p:nvPr/>
        </p:nvSpPr>
        <p:spPr>
          <a:xfrm>
            <a:off x="2962306" y="133350"/>
            <a:ext cx="2693684" cy="377024"/>
          </a:xfrm>
          <a:prstGeom prst="rect">
            <a:avLst/>
          </a:prstGeom>
          <a:noFill/>
        </p:spPr>
        <p:txBody>
          <a:bodyPr wrap="none" lIns="68579" tIns="34289" rIns="68579" bIns="34289">
            <a:spAutoFit/>
          </a:bodyPr>
          <a:lstStyle/>
          <a:p>
            <a:pPr algn="ctr" defTabSz="685783">
              <a:defRPr/>
            </a:pPr>
            <a:r>
              <a:rPr lang="en-US" sz="2000" b="1"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d.	</a:t>
            </a:r>
            <a:r>
              <a:rPr lang="vi-VN" sz="2000" b="1"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Nội dung </a:t>
            </a:r>
            <a:r>
              <a:rPr lang="en-US" sz="2000" b="1"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của</a:t>
            </a:r>
            <a:r>
              <a:rPr lang="en-US" sz="2000" b="1"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a:t>
            </a:r>
            <a:r>
              <a:rPr lang="vi-VN" sz="2000" b="1"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séc </a:t>
            </a:r>
            <a:endParaRPr lang="en-US" sz="2000" b="1" cap="all"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endParaRPr>
          </a:p>
        </p:txBody>
      </p:sp>
      <p:sp>
        <p:nvSpPr>
          <p:cNvPr id="9" name="TextBox 8"/>
          <p:cNvSpPr txBox="1"/>
          <p:nvPr/>
        </p:nvSpPr>
        <p:spPr>
          <a:xfrm>
            <a:off x="228600" y="895350"/>
            <a:ext cx="8551718" cy="453968"/>
          </a:xfrm>
          <a:prstGeom prst="rect">
            <a:avLst/>
          </a:prstGeom>
        </p:spPr>
        <p:style>
          <a:lnRef idx="2">
            <a:schemeClr val="accent1"/>
          </a:lnRef>
          <a:fillRef idx="1">
            <a:schemeClr val="lt1"/>
          </a:fillRef>
          <a:effectRef idx="0">
            <a:schemeClr val="accent1"/>
          </a:effectRef>
          <a:fontRef idx="minor">
            <a:schemeClr val="dk1"/>
          </a:fontRef>
        </p:style>
        <p:txBody>
          <a:bodyPr wrap="square" lIns="68579" tIns="34289" rIns="68579" bIns="34289" rtlCol="0">
            <a:spAutoFit/>
          </a:bodyPr>
          <a:lstStyle/>
          <a:p>
            <a:pPr algn="just" defTabSz="685316">
              <a:defRPr/>
            </a:pPr>
            <a:r>
              <a:rPr lang="vi-VN" sz="2500" dirty="0">
                <a:solidFill>
                  <a:prstClr val="black"/>
                </a:solidFill>
                <a:latin typeface="Arial" pitchFamily="34" charset="0"/>
                <a:ea typeface="Tahoma" pitchFamily="34" charset="0"/>
                <a:cs typeface="Arial" pitchFamily="34" charset="0"/>
              </a:rPr>
              <a:t>-	Tài khoản được trích trả, ngân hàng trả tiền.</a:t>
            </a:r>
          </a:p>
        </p:txBody>
      </p:sp>
      <p:pic>
        <p:nvPicPr>
          <p:cNvPr id="3993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6184" y="1428750"/>
            <a:ext cx="8225927" cy="3200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021629163"/>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3"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plus(in)">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1000"/>
                                        <p:tgtEl>
                                          <p:spTgt spid="9"/>
                                        </p:tgtEl>
                                      </p:cBhvr>
                                    </p:animEffect>
                                    <p:anim calcmode="lin" valueType="num">
                                      <p:cBhvr>
                                        <p:cTn id="13" dur="1000" fill="hold"/>
                                        <p:tgtEl>
                                          <p:spTgt spid="9"/>
                                        </p:tgtEl>
                                        <p:attrNameLst>
                                          <p:attrName>ppt_x</p:attrName>
                                        </p:attrNameLst>
                                      </p:cBhvr>
                                      <p:tavLst>
                                        <p:tav tm="0">
                                          <p:val>
                                            <p:strVal val="#ppt_x"/>
                                          </p:val>
                                        </p:tav>
                                        <p:tav tm="100000">
                                          <p:val>
                                            <p:strVal val="#ppt_x"/>
                                          </p:val>
                                        </p:tav>
                                      </p:tavLst>
                                    </p:anim>
                                    <p:anim calcmode="lin" valueType="num">
                                      <p:cBhvr>
                                        <p:cTn id="14"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9" grpId="0" animBg="1"/>
    </p:bldLst>
  </p:timing>
</p:sld>
</file>

<file path=ppt/slides/slide11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Rectangle 3"/>
          <p:cNvSpPr/>
          <p:nvPr/>
        </p:nvSpPr>
        <p:spPr>
          <a:xfrm>
            <a:off x="2962306" y="133350"/>
            <a:ext cx="2693684" cy="377024"/>
          </a:xfrm>
          <a:prstGeom prst="rect">
            <a:avLst/>
          </a:prstGeom>
          <a:noFill/>
        </p:spPr>
        <p:txBody>
          <a:bodyPr wrap="none" lIns="68579" tIns="34289" rIns="68579" bIns="34289">
            <a:spAutoFit/>
          </a:bodyPr>
          <a:lstStyle/>
          <a:p>
            <a:pPr algn="ctr" defTabSz="685783">
              <a:defRPr/>
            </a:pPr>
            <a:r>
              <a:rPr lang="en-US" sz="2000" b="1"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d.	</a:t>
            </a:r>
            <a:r>
              <a:rPr lang="vi-VN" sz="2000" b="1"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Nội dung </a:t>
            </a:r>
            <a:r>
              <a:rPr lang="en-US" sz="2000" b="1"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của</a:t>
            </a:r>
            <a:r>
              <a:rPr lang="en-US" sz="2000" b="1"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a:t>
            </a:r>
            <a:r>
              <a:rPr lang="vi-VN" sz="2000" b="1"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séc </a:t>
            </a:r>
            <a:endParaRPr lang="en-US" sz="2000" b="1" cap="all"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endParaRPr>
          </a:p>
        </p:txBody>
      </p:sp>
      <p:sp>
        <p:nvSpPr>
          <p:cNvPr id="9" name="TextBox 8"/>
          <p:cNvSpPr txBox="1"/>
          <p:nvPr/>
        </p:nvSpPr>
        <p:spPr>
          <a:xfrm>
            <a:off x="158943" y="571011"/>
            <a:ext cx="8551718" cy="838689"/>
          </a:xfrm>
          <a:prstGeom prst="rect">
            <a:avLst/>
          </a:prstGeom>
        </p:spPr>
        <p:style>
          <a:lnRef idx="2">
            <a:schemeClr val="accent1"/>
          </a:lnRef>
          <a:fillRef idx="1">
            <a:schemeClr val="lt1"/>
          </a:fillRef>
          <a:effectRef idx="0">
            <a:schemeClr val="accent1"/>
          </a:effectRef>
          <a:fontRef idx="minor">
            <a:schemeClr val="dk1"/>
          </a:fontRef>
        </p:style>
        <p:txBody>
          <a:bodyPr wrap="square" lIns="68579" tIns="34289" rIns="68579" bIns="34289" rtlCol="0">
            <a:spAutoFit/>
          </a:bodyPr>
          <a:lstStyle/>
          <a:p>
            <a:pPr algn="just" defTabSz="685316">
              <a:defRPr/>
            </a:pPr>
            <a:r>
              <a:rPr lang="vi-VN" sz="2500" dirty="0">
                <a:solidFill>
                  <a:prstClr val="black"/>
                </a:solidFill>
                <a:latin typeface="Arial" pitchFamily="34" charset="0"/>
                <a:ea typeface="Tahoma" pitchFamily="34" charset="0"/>
                <a:cs typeface="Arial" pitchFamily="34" charset="0"/>
              </a:rPr>
              <a:t>-	Tên, địa chỉ của người được hưởng số tiền ghi trên séc (nếu có).</a:t>
            </a:r>
          </a:p>
        </p:txBody>
      </p:sp>
      <p:pic>
        <p:nvPicPr>
          <p:cNvPr id="3993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8600" y="1581150"/>
            <a:ext cx="8225927" cy="3200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972640760"/>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3"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plus(in)">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1000"/>
                                        <p:tgtEl>
                                          <p:spTgt spid="9"/>
                                        </p:tgtEl>
                                      </p:cBhvr>
                                    </p:animEffect>
                                    <p:anim calcmode="lin" valueType="num">
                                      <p:cBhvr>
                                        <p:cTn id="13" dur="1000" fill="hold"/>
                                        <p:tgtEl>
                                          <p:spTgt spid="9"/>
                                        </p:tgtEl>
                                        <p:attrNameLst>
                                          <p:attrName>ppt_x</p:attrName>
                                        </p:attrNameLst>
                                      </p:cBhvr>
                                      <p:tavLst>
                                        <p:tav tm="0">
                                          <p:val>
                                            <p:strVal val="#ppt_x"/>
                                          </p:val>
                                        </p:tav>
                                        <p:tav tm="100000">
                                          <p:val>
                                            <p:strVal val="#ppt_x"/>
                                          </p:val>
                                        </p:tav>
                                      </p:tavLst>
                                    </p:anim>
                                    <p:anim calcmode="lin" valueType="num">
                                      <p:cBhvr>
                                        <p:cTn id="14"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9" grpId="0" animBg="1"/>
    </p:bldLst>
  </p:timing>
</p:sld>
</file>

<file path=ppt/slides/slide11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Rectangle 3"/>
          <p:cNvSpPr/>
          <p:nvPr/>
        </p:nvSpPr>
        <p:spPr>
          <a:xfrm>
            <a:off x="2962306" y="133350"/>
            <a:ext cx="2693684" cy="377024"/>
          </a:xfrm>
          <a:prstGeom prst="rect">
            <a:avLst/>
          </a:prstGeom>
          <a:noFill/>
        </p:spPr>
        <p:txBody>
          <a:bodyPr wrap="none" lIns="68579" tIns="34289" rIns="68579" bIns="34289">
            <a:spAutoFit/>
          </a:bodyPr>
          <a:lstStyle/>
          <a:p>
            <a:pPr algn="ctr" defTabSz="685783">
              <a:defRPr/>
            </a:pPr>
            <a:r>
              <a:rPr lang="en-US" sz="2000" b="1"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d.	</a:t>
            </a:r>
            <a:r>
              <a:rPr lang="vi-VN" sz="2000" b="1"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Nội dung </a:t>
            </a:r>
            <a:r>
              <a:rPr lang="en-US" sz="2000" b="1"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của</a:t>
            </a:r>
            <a:r>
              <a:rPr lang="en-US" sz="2000" b="1"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a:t>
            </a:r>
            <a:r>
              <a:rPr lang="vi-VN" sz="2000" b="1"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séc </a:t>
            </a:r>
            <a:endParaRPr lang="en-US" sz="2000" b="1" cap="all"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endParaRPr>
          </a:p>
        </p:txBody>
      </p:sp>
      <p:sp>
        <p:nvSpPr>
          <p:cNvPr id="9" name="TextBox 8"/>
          <p:cNvSpPr txBox="1"/>
          <p:nvPr/>
        </p:nvSpPr>
        <p:spPr>
          <a:xfrm>
            <a:off x="158943" y="571011"/>
            <a:ext cx="8551718" cy="838689"/>
          </a:xfrm>
          <a:prstGeom prst="rect">
            <a:avLst/>
          </a:prstGeom>
        </p:spPr>
        <p:style>
          <a:lnRef idx="2">
            <a:schemeClr val="accent1"/>
          </a:lnRef>
          <a:fillRef idx="1">
            <a:schemeClr val="lt1"/>
          </a:fillRef>
          <a:effectRef idx="0">
            <a:schemeClr val="accent1"/>
          </a:effectRef>
          <a:fontRef idx="minor">
            <a:schemeClr val="dk1"/>
          </a:fontRef>
        </p:style>
        <p:txBody>
          <a:bodyPr wrap="square" lIns="68579" tIns="34289" rIns="68579" bIns="34289" rtlCol="0">
            <a:spAutoFit/>
          </a:bodyPr>
          <a:lstStyle/>
          <a:p>
            <a:pPr algn="just" defTabSz="685316">
              <a:defRPr/>
            </a:pPr>
            <a:r>
              <a:rPr lang="vi-VN" sz="2500" dirty="0">
                <a:solidFill>
                  <a:prstClr val="black"/>
                </a:solidFill>
                <a:latin typeface="Arial" pitchFamily="34" charset="0"/>
                <a:ea typeface="Tahoma" pitchFamily="34" charset="0"/>
                <a:cs typeface="Arial" pitchFamily="34" charset="0"/>
              </a:rPr>
              <a:t>-	Chữ ký, dấu (nếu có) của người ký phát séc. Chữ ký phải đúng với chữ ký mẫu đã đăng ký tại ngân hàng.</a:t>
            </a:r>
          </a:p>
        </p:txBody>
      </p:sp>
      <p:pic>
        <p:nvPicPr>
          <p:cNvPr id="3993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8600" y="1581150"/>
            <a:ext cx="8225927" cy="3200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39178399"/>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3"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plus(in)">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1000"/>
                                        <p:tgtEl>
                                          <p:spTgt spid="9"/>
                                        </p:tgtEl>
                                      </p:cBhvr>
                                    </p:animEffect>
                                    <p:anim calcmode="lin" valueType="num">
                                      <p:cBhvr>
                                        <p:cTn id="13" dur="1000" fill="hold"/>
                                        <p:tgtEl>
                                          <p:spTgt spid="9"/>
                                        </p:tgtEl>
                                        <p:attrNameLst>
                                          <p:attrName>ppt_x</p:attrName>
                                        </p:attrNameLst>
                                      </p:cBhvr>
                                      <p:tavLst>
                                        <p:tav tm="0">
                                          <p:val>
                                            <p:strVal val="#ppt_x"/>
                                          </p:val>
                                        </p:tav>
                                        <p:tav tm="100000">
                                          <p:val>
                                            <p:strVal val="#ppt_x"/>
                                          </p:val>
                                        </p:tav>
                                      </p:tavLst>
                                    </p:anim>
                                    <p:anim calcmode="lin" valueType="num">
                                      <p:cBhvr>
                                        <p:cTn id="14"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9" grpId="0" animBg="1"/>
    </p:bldLst>
  </p:timing>
</p:sld>
</file>

<file path=ppt/slides/slide11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Rectangle 3"/>
          <p:cNvSpPr/>
          <p:nvPr/>
        </p:nvSpPr>
        <p:spPr>
          <a:xfrm>
            <a:off x="2962306" y="133350"/>
            <a:ext cx="2693684" cy="377024"/>
          </a:xfrm>
          <a:prstGeom prst="rect">
            <a:avLst/>
          </a:prstGeom>
          <a:noFill/>
        </p:spPr>
        <p:txBody>
          <a:bodyPr wrap="none" lIns="68579" tIns="34289" rIns="68579" bIns="34289">
            <a:spAutoFit/>
          </a:bodyPr>
          <a:lstStyle/>
          <a:p>
            <a:pPr algn="ctr" defTabSz="685783">
              <a:defRPr/>
            </a:pPr>
            <a:r>
              <a:rPr lang="en-US" sz="2000" b="1"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d.	</a:t>
            </a:r>
            <a:r>
              <a:rPr lang="vi-VN" sz="2000" b="1"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Nội dung </a:t>
            </a:r>
            <a:r>
              <a:rPr lang="en-US" sz="2000" b="1"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của</a:t>
            </a:r>
            <a:r>
              <a:rPr lang="en-US" sz="2000" b="1"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a:t>
            </a:r>
            <a:r>
              <a:rPr lang="vi-VN" sz="2000" b="1"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séc </a:t>
            </a:r>
            <a:endParaRPr lang="en-US" sz="2000" b="1" cap="all"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endParaRPr>
          </a:p>
        </p:txBody>
      </p:sp>
      <p:pic>
        <p:nvPicPr>
          <p:cNvPr id="3481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480" y="858715"/>
            <a:ext cx="8808720" cy="3581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534411632"/>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3"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plus(in)">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1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Rectangle 3"/>
          <p:cNvSpPr/>
          <p:nvPr/>
        </p:nvSpPr>
        <p:spPr>
          <a:xfrm>
            <a:off x="2820452" y="133350"/>
            <a:ext cx="2977416" cy="377024"/>
          </a:xfrm>
          <a:prstGeom prst="rect">
            <a:avLst/>
          </a:prstGeom>
          <a:noFill/>
        </p:spPr>
        <p:txBody>
          <a:bodyPr wrap="none" lIns="68579" tIns="34289" rIns="68579" bIns="34289">
            <a:spAutoFit/>
          </a:bodyPr>
          <a:lstStyle/>
          <a:p>
            <a:pPr algn="ctr" defTabSz="685783">
              <a:defRPr/>
            </a:pPr>
            <a:r>
              <a:rPr lang="en-US" sz="2000" b="1"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d. </a:t>
            </a:r>
            <a:r>
              <a:rPr lang="en-US" sz="2000" b="1"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Nội</a:t>
            </a:r>
            <a:r>
              <a:rPr lang="en-US" sz="2000" b="1"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dung </a:t>
            </a:r>
            <a:r>
              <a:rPr lang="en-US" sz="2000" b="1"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của</a:t>
            </a:r>
            <a:r>
              <a:rPr lang="en-US" sz="2000" b="1"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a:t>
            </a:r>
            <a:r>
              <a:rPr lang="en-US" sz="2000" b="1"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tơ</a:t>
            </a:r>
            <a:r>
              <a:rPr lang="en-US" sz="2000" b="1"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a:t>
            </a:r>
            <a:r>
              <a:rPr lang="en-US" sz="2000" b="1"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séc</a:t>
            </a:r>
            <a:endParaRPr lang="en-US" sz="2000" b="1" cap="all"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endParaRPr>
          </a:p>
        </p:txBody>
      </p:sp>
      <p:sp>
        <p:nvSpPr>
          <p:cNvPr id="6" name="TextBox 5"/>
          <p:cNvSpPr txBox="1"/>
          <p:nvPr/>
        </p:nvSpPr>
        <p:spPr>
          <a:xfrm>
            <a:off x="233753" y="510374"/>
            <a:ext cx="8551718" cy="1608131"/>
          </a:xfrm>
          <a:prstGeom prst="rect">
            <a:avLst/>
          </a:prstGeom>
        </p:spPr>
        <p:style>
          <a:lnRef idx="2">
            <a:schemeClr val="accent1"/>
          </a:lnRef>
          <a:fillRef idx="1">
            <a:schemeClr val="lt1"/>
          </a:fillRef>
          <a:effectRef idx="0">
            <a:schemeClr val="accent1"/>
          </a:effectRef>
          <a:fontRef idx="minor">
            <a:schemeClr val="dk1"/>
          </a:fontRef>
        </p:style>
        <p:txBody>
          <a:bodyPr wrap="square" lIns="68579" tIns="34289" rIns="68579" bIns="34289" rtlCol="0">
            <a:spAutoFit/>
          </a:bodyPr>
          <a:lstStyle/>
          <a:p>
            <a:pPr algn="just" defTabSz="685316">
              <a:defRPr/>
            </a:pPr>
            <a:r>
              <a:rPr lang="vi-VN" sz="2500" dirty="0">
                <a:solidFill>
                  <a:prstClr val="black"/>
                </a:solidFill>
                <a:latin typeface="Arial" pitchFamily="34" charset="0"/>
                <a:ea typeface="Tahoma" pitchFamily="34" charset="0"/>
                <a:cs typeface="Arial" pitchFamily="34" charset="0"/>
              </a:rPr>
              <a:t>-	Tất cả các yếu tố trên đây của tờ séc phải được ghi rõ ràng chính xác tuyệt đối, không tẩy xoá, phải được ghi cùng một loại chữ, một thứ mực, không được ghi bằng bút chì và mực đỏ.</a:t>
            </a:r>
          </a:p>
        </p:txBody>
      </p:sp>
    </p:spTree>
    <p:extLst>
      <p:ext uri="{BB962C8B-B14F-4D97-AF65-F5344CB8AC3E}">
        <p14:creationId xmlns:p14="http://schemas.microsoft.com/office/powerpoint/2010/main" val="2209310971"/>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3"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plus(in)">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1000"/>
                                        <p:tgtEl>
                                          <p:spTgt spid="6"/>
                                        </p:tgtEl>
                                      </p:cBhvr>
                                    </p:animEffect>
                                    <p:anim calcmode="lin" valueType="num">
                                      <p:cBhvr>
                                        <p:cTn id="13" dur="1000" fill="hold"/>
                                        <p:tgtEl>
                                          <p:spTgt spid="6"/>
                                        </p:tgtEl>
                                        <p:attrNameLst>
                                          <p:attrName>ppt_x</p:attrName>
                                        </p:attrNameLst>
                                      </p:cBhvr>
                                      <p:tavLst>
                                        <p:tav tm="0">
                                          <p:val>
                                            <p:strVal val="#ppt_x"/>
                                          </p:val>
                                        </p:tav>
                                        <p:tav tm="100000">
                                          <p:val>
                                            <p:strVal val="#ppt_x"/>
                                          </p:val>
                                        </p:tav>
                                      </p:tavLst>
                                    </p:anim>
                                    <p:anim calcmode="lin" valueType="num">
                                      <p:cBhvr>
                                        <p:cTn id="14"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Rectangle 3"/>
          <p:cNvSpPr/>
          <p:nvPr/>
        </p:nvSpPr>
        <p:spPr>
          <a:xfrm>
            <a:off x="1673347" y="141482"/>
            <a:ext cx="5854806" cy="377024"/>
          </a:xfrm>
          <a:prstGeom prst="rect">
            <a:avLst/>
          </a:prstGeom>
          <a:noFill/>
        </p:spPr>
        <p:txBody>
          <a:bodyPr wrap="none" lIns="68579" tIns="34289" rIns="68579" bIns="34289">
            <a:spAutoFit/>
          </a:bodyPr>
          <a:lstStyle/>
          <a:p>
            <a:pPr algn="ctr" defTabSz="685783">
              <a:defRPr/>
            </a:pPr>
            <a:r>
              <a:rPr lang="en-US" sz="2000" b="1" cap="all"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2. </a:t>
            </a:r>
            <a:r>
              <a:rPr lang="en-US" sz="2000" b="1" cap="all"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Phân</a:t>
            </a:r>
            <a:r>
              <a:rPr lang="en-US" sz="2000" b="1" cap="all"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a:t>
            </a:r>
            <a:r>
              <a:rPr lang="en-US" sz="2000" b="1" cap="all"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loại</a:t>
            </a:r>
            <a:r>
              <a:rPr lang="en-US" sz="2000" b="1" cap="all"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a:t>
            </a:r>
            <a:r>
              <a:rPr lang="en-US" sz="2000" b="1" cap="all"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các</a:t>
            </a:r>
            <a:r>
              <a:rPr lang="en-US" sz="2000" b="1" cap="all"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a:t>
            </a:r>
            <a:r>
              <a:rPr lang="en-US" sz="2000" b="1" cap="all"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nghiệp</a:t>
            </a:r>
            <a:r>
              <a:rPr lang="en-US" sz="2000" b="1" cap="all"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vụ </a:t>
            </a:r>
            <a:r>
              <a:rPr lang="en-US" sz="2000" b="1" cap="all"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thanh</a:t>
            </a:r>
            <a:r>
              <a:rPr lang="en-US" sz="2000" b="1" cap="all"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a:t>
            </a:r>
            <a:r>
              <a:rPr lang="en-US" sz="2000" b="1" cap="all"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toán</a:t>
            </a:r>
            <a:endParaRPr lang="en-US" sz="2000" b="1" cap="all"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endParaRPr>
          </a:p>
        </p:txBody>
      </p:sp>
      <p:sp>
        <p:nvSpPr>
          <p:cNvPr id="5" name="TextBox 4"/>
          <p:cNvSpPr txBox="1"/>
          <p:nvPr/>
        </p:nvSpPr>
        <p:spPr>
          <a:xfrm>
            <a:off x="374074" y="510814"/>
            <a:ext cx="8551718" cy="530913"/>
          </a:xfrm>
          <a:prstGeom prst="rect">
            <a:avLst/>
          </a:prstGeom>
        </p:spPr>
        <p:style>
          <a:lnRef idx="2">
            <a:schemeClr val="accent1"/>
          </a:lnRef>
          <a:fillRef idx="1">
            <a:schemeClr val="lt1"/>
          </a:fillRef>
          <a:effectRef idx="0">
            <a:schemeClr val="accent1"/>
          </a:effectRef>
          <a:fontRef idx="minor">
            <a:schemeClr val="dk1"/>
          </a:fontRef>
        </p:style>
        <p:txBody>
          <a:bodyPr wrap="square" lIns="68579" tIns="34289" rIns="68579" bIns="34289" rtlCol="0">
            <a:spAutoFit/>
          </a:bodyPr>
          <a:lstStyle/>
          <a:p>
            <a:pPr algn="just" defTabSz="685316">
              <a:defRPr/>
            </a:pPr>
            <a:r>
              <a:rPr lang="en-US" sz="3000" dirty="0">
                <a:solidFill>
                  <a:prstClr val="black"/>
                </a:solidFill>
                <a:latin typeface="Arial" pitchFamily="34" charset="0"/>
                <a:ea typeface="Tahoma" pitchFamily="34" charset="0"/>
                <a:cs typeface="Arial" pitchFamily="34" charset="0"/>
              </a:rPr>
              <a:t>2.2. Theo </a:t>
            </a:r>
            <a:r>
              <a:rPr lang="en-US" sz="3000" dirty="0" err="1">
                <a:solidFill>
                  <a:prstClr val="black"/>
                </a:solidFill>
                <a:latin typeface="Arial" pitchFamily="34" charset="0"/>
                <a:ea typeface="Tahoma" pitchFamily="34" charset="0"/>
                <a:cs typeface="Arial" pitchFamily="34" charset="0"/>
              </a:rPr>
              <a:t>quan</a:t>
            </a:r>
            <a:r>
              <a:rPr lang="en-US" sz="3000" dirty="0">
                <a:solidFill>
                  <a:prstClr val="black"/>
                </a:solidFill>
                <a:latin typeface="Arial" pitchFamily="34" charset="0"/>
                <a:ea typeface="Tahoma" pitchFamily="34" charset="0"/>
                <a:cs typeface="Arial" pitchFamily="34" charset="0"/>
              </a:rPr>
              <a:t> </a:t>
            </a:r>
            <a:r>
              <a:rPr lang="en-US" sz="3000" dirty="0" err="1">
                <a:solidFill>
                  <a:prstClr val="black"/>
                </a:solidFill>
                <a:latin typeface="Arial" pitchFamily="34" charset="0"/>
                <a:ea typeface="Tahoma" pitchFamily="34" charset="0"/>
                <a:cs typeface="Arial" pitchFamily="34" charset="0"/>
              </a:rPr>
              <a:t>hê</a:t>
            </a:r>
            <a:r>
              <a:rPr lang="en-US" sz="3000" dirty="0">
                <a:solidFill>
                  <a:prstClr val="black"/>
                </a:solidFill>
                <a:latin typeface="Arial" pitchFamily="34" charset="0"/>
                <a:ea typeface="Tahoma" pitchFamily="34" charset="0"/>
                <a:cs typeface="Arial" pitchFamily="34" charset="0"/>
              </a:rPr>
              <a:t>̣ </a:t>
            </a:r>
            <a:r>
              <a:rPr lang="en-US" sz="3000" dirty="0" err="1">
                <a:solidFill>
                  <a:prstClr val="black"/>
                </a:solidFill>
                <a:latin typeface="Arial" pitchFamily="34" charset="0"/>
                <a:ea typeface="Tahoma" pitchFamily="34" charset="0"/>
                <a:cs typeface="Arial" pitchFamily="34" charset="0"/>
              </a:rPr>
              <a:t>đối</a:t>
            </a:r>
            <a:r>
              <a:rPr lang="en-US" sz="3000" dirty="0">
                <a:solidFill>
                  <a:prstClr val="black"/>
                </a:solidFill>
                <a:latin typeface="Arial" pitchFamily="34" charset="0"/>
                <a:ea typeface="Tahoma" pitchFamily="34" charset="0"/>
                <a:cs typeface="Arial" pitchFamily="34" charset="0"/>
              </a:rPr>
              <a:t> </a:t>
            </a:r>
            <a:r>
              <a:rPr lang="en-US" sz="3000" dirty="0" err="1">
                <a:solidFill>
                  <a:prstClr val="black"/>
                </a:solidFill>
                <a:latin typeface="Arial" pitchFamily="34" charset="0"/>
                <a:ea typeface="Tahoma" pitchFamily="34" charset="0"/>
                <a:cs typeface="Arial" pitchFamily="34" charset="0"/>
              </a:rPr>
              <a:t>với</a:t>
            </a:r>
            <a:r>
              <a:rPr lang="en-US" sz="3000" dirty="0">
                <a:solidFill>
                  <a:prstClr val="black"/>
                </a:solidFill>
                <a:latin typeface="Arial" pitchFamily="34" charset="0"/>
                <a:ea typeface="Tahoma" pitchFamily="34" charset="0"/>
                <a:cs typeface="Arial" pitchFamily="34" charset="0"/>
              </a:rPr>
              <a:t> </a:t>
            </a:r>
            <a:r>
              <a:rPr lang="en-US" sz="3000" dirty="0" err="1">
                <a:solidFill>
                  <a:prstClr val="black"/>
                </a:solidFill>
                <a:latin typeface="Arial" pitchFamily="34" charset="0"/>
                <a:ea typeface="Tahoma" pitchFamily="34" charset="0"/>
                <a:cs typeface="Arial" pitchFamily="34" charset="0"/>
              </a:rPr>
              <a:t>doanh</a:t>
            </a:r>
            <a:r>
              <a:rPr lang="en-US" sz="3000" dirty="0">
                <a:solidFill>
                  <a:prstClr val="black"/>
                </a:solidFill>
                <a:latin typeface="Arial" pitchFamily="34" charset="0"/>
                <a:ea typeface="Tahoma" pitchFamily="34" charset="0"/>
                <a:cs typeface="Arial" pitchFamily="34" charset="0"/>
              </a:rPr>
              <a:t> </a:t>
            </a:r>
            <a:r>
              <a:rPr lang="en-US" sz="3000" dirty="0" err="1">
                <a:solidFill>
                  <a:prstClr val="black"/>
                </a:solidFill>
                <a:latin typeface="Arial" pitchFamily="34" charset="0"/>
                <a:ea typeface="Tahoma" pitchFamily="34" charset="0"/>
                <a:cs typeface="Arial" pitchFamily="34" charset="0"/>
              </a:rPr>
              <a:t>nghiệp</a:t>
            </a:r>
            <a:endParaRPr lang="vi-VN" sz="3000" dirty="0">
              <a:solidFill>
                <a:prstClr val="black"/>
              </a:solidFill>
              <a:latin typeface="Arial" pitchFamily="34" charset="0"/>
              <a:ea typeface="Tahoma" pitchFamily="34" charset="0"/>
              <a:cs typeface="Arial" pitchFamily="34" charset="0"/>
            </a:endParaRPr>
          </a:p>
        </p:txBody>
      </p:sp>
      <p:sp>
        <p:nvSpPr>
          <p:cNvPr id="6" name="TextBox 5"/>
          <p:cNvSpPr txBox="1"/>
          <p:nvPr/>
        </p:nvSpPr>
        <p:spPr>
          <a:xfrm>
            <a:off x="378676" y="1809750"/>
            <a:ext cx="8551718" cy="530913"/>
          </a:xfrm>
          <a:prstGeom prst="rect">
            <a:avLst/>
          </a:prstGeom>
        </p:spPr>
        <p:style>
          <a:lnRef idx="2">
            <a:schemeClr val="accent1"/>
          </a:lnRef>
          <a:fillRef idx="1">
            <a:schemeClr val="lt1"/>
          </a:fillRef>
          <a:effectRef idx="0">
            <a:schemeClr val="accent1"/>
          </a:effectRef>
          <a:fontRef idx="minor">
            <a:schemeClr val="dk1"/>
          </a:fontRef>
        </p:style>
        <p:txBody>
          <a:bodyPr wrap="square" lIns="68579" tIns="34289" rIns="68579" bIns="34289" rtlCol="0">
            <a:spAutoFit/>
          </a:bodyPr>
          <a:lstStyle/>
          <a:p>
            <a:pPr algn="just" defTabSz="685316">
              <a:defRPr/>
            </a:pPr>
            <a:r>
              <a:rPr lang="en-US" sz="3000" dirty="0">
                <a:solidFill>
                  <a:prstClr val="black"/>
                </a:solidFill>
                <a:latin typeface="Arial" pitchFamily="34" charset="0"/>
                <a:ea typeface="Tahoma" pitchFamily="34" charset="0"/>
                <a:cs typeface="Arial" pitchFamily="34" charset="0"/>
              </a:rPr>
              <a:t>-</a:t>
            </a:r>
            <a:r>
              <a:rPr lang="en-US" sz="3000" dirty="0" err="1">
                <a:solidFill>
                  <a:prstClr val="black"/>
                </a:solidFill>
                <a:latin typeface="Arial" pitchFamily="34" charset="0"/>
                <a:ea typeface="Tahoma" pitchFamily="34" charset="0"/>
                <a:cs typeface="Arial" pitchFamily="34" charset="0"/>
              </a:rPr>
              <a:t>Thanh</a:t>
            </a:r>
            <a:r>
              <a:rPr lang="en-US" sz="3000" dirty="0">
                <a:solidFill>
                  <a:prstClr val="black"/>
                </a:solidFill>
                <a:latin typeface="Arial" pitchFamily="34" charset="0"/>
                <a:ea typeface="Tahoma" pitchFamily="34" charset="0"/>
                <a:cs typeface="Arial" pitchFamily="34" charset="0"/>
              </a:rPr>
              <a:t> </a:t>
            </a:r>
            <a:r>
              <a:rPr lang="en-US" sz="3000" dirty="0" err="1">
                <a:solidFill>
                  <a:prstClr val="black"/>
                </a:solidFill>
                <a:latin typeface="Arial" pitchFamily="34" charset="0"/>
                <a:ea typeface="Tahoma" pitchFamily="34" charset="0"/>
                <a:cs typeface="Arial" pitchFamily="34" charset="0"/>
              </a:rPr>
              <a:t>toán</a:t>
            </a:r>
            <a:r>
              <a:rPr lang="en-US" sz="3000" dirty="0">
                <a:solidFill>
                  <a:prstClr val="black"/>
                </a:solidFill>
                <a:latin typeface="Arial" pitchFamily="34" charset="0"/>
                <a:ea typeface="Tahoma" pitchFamily="34" charset="0"/>
                <a:cs typeface="Arial" pitchFamily="34" charset="0"/>
              </a:rPr>
              <a:t> </a:t>
            </a:r>
            <a:r>
              <a:rPr lang="en-US" sz="3000" dirty="0" err="1">
                <a:solidFill>
                  <a:prstClr val="black"/>
                </a:solidFill>
                <a:latin typeface="Arial" pitchFamily="34" charset="0"/>
                <a:ea typeface="Tahoma" pitchFamily="34" charset="0"/>
                <a:cs typeface="Arial" pitchFamily="34" charset="0"/>
              </a:rPr>
              <a:t>bên</a:t>
            </a:r>
            <a:r>
              <a:rPr lang="en-US" sz="3000" dirty="0">
                <a:solidFill>
                  <a:prstClr val="black"/>
                </a:solidFill>
                <a:latin typeface="Arial" pitchFamily="34" charset="0"/>
                <a:ea typeface="Tahoma" pitchFamily="34" charset="0"/>
                <a:cs typeface="Arial" pitchFamily="34" charset="0"/>
              </a:rPr>
              <a:t> </a:t>
            </a:r>
            <a:r>
              <a:rPr lang="en-US" sz="3000" dirty="0" err="1">
                <a:solidFill>
                  <a:prstClr val="black"/>
                </a:solidFill>
                <a:latin typeface="Arial" pitchFamily="34" charset="0"/>
                <a:ea typeface="Tahoma" pitchFamily="34" charset="0"/>
                <a:cs typeface="Arial" pitchFamily="34" charset="0"/>
              </a:rPr>
              <a:t>trong</a:t>
            </a:r>
            <a:r>
              <a:rPr lang="en-US" sz="3000" dirty="0">
                <a:solidFill>
                  <a:prstClr val="black"/>
                </a:solidFill>
                <a:latin typeface="Arial" pitchFamily="34" charset="0"/>
                <a:ea typeface="Tahoma" pitchFamily="34" charset="0"/>
                <a:cs typeface="Arial" pitchFamily="34" charset="0"/>
              </a:rPr>
              <a:t> DN</a:t>
            </a:r>
            <a:endParaRPr lang="vi-VN" sz="3000" dirty="0">
              <a:solidFill>
                <a:prstClr val="black"/>
              </a:solidFill>
              <a:latin typeface="Arial" pitchFamily="34" charset="0"/>
              <a:ea typeface="Tahoma" pitchFamily="34" charset="0"/>
              <a:cs typeface="Arial" pitchFamily="34" charset="0"/>
            </a:endParaRPr>
          </a:p>
        </p:txBody>
      </p:sp>
      <p:sp>
        <p:nvSpPr>
          <p:cNvPr id="7" name="TextBox 6"/>
          <p:cNvSpPr txBox="1"/>
          <p:nvPr/>
        </p:nvSpPr>
        <p:spPr>
          <a:xfrm>
            <a:off x="378676" y="2493063"/>
            <a:ext cx="8551718" cy="530913"/>
          </a:xfrm>
          <a:prstGeom prst="rect">
            <a:avLst/>
          </a:prstGeom>
        </p:spPr>
        <p:style>
          <a:lnRef idx="2">
            <a:schemeClr val="accent1"/>
          </a:lnRef>
          <a:fillRef idx="1">
            <a:schemeClr val="lt1"/>
          </a:fillRef>
          <a:effectRef idx="0">
            <a:schemeClr val="accent1"/>
          </a:effectRef>
          <a:fontRef idx="minor">
            <a:schemeClr val="dk1"/>
          </a:fontRef>
        </p:style>
        <p:txBody>
          <a:bodyPr wrap="square" lIns="68579" tIns="34289" rIns="68579" bIns="34289" rtlCol="0">
            <a:spAutoFit/>
          </a:bodyPr>
          <a:lstStyle/>
          <a:p>
            <a:pPr algn="just" defTabSz="685316">
              <a:defRPr/>
            </a:pPr>
            <a:r>
              <a:rPr lang="en-US" sz="3000" dirty="0">
                <a:solidFill>
                  <a:prstClr val="black"/>
                </a:solidFill>
                <a:latin typeface="Arial" pitchFamily="34" charset="0"/>
                <a:ea typeface="Tahoma" pitchFamily="34" charset="0"/>
                <a:cs typeface="Arial" pitchFamily="34" charset="0"/>
              </a:rPr>
              <a:t>-</a:t>
            </a:r>
            <a:r>
              <a:rPr lang="en-US" sz="3000" dirty="0" err="1">
                <a:solidFill>
                  <a:prstClr val="black"/>
                </a:solidFill>
                <a:latin typeface="Arial" pitchFamily="34" charset="0"/>
                <a:ea typeface="Tahoma" pitchFamily="34" charset="0"/>
                <a:cs typeface="Arial" pitchFamily="34" charset="0"/>
              </a:rPr>
              <a:t>Thanh</a:t>
            </a:r>
            <a:r>
              <a:rPr lang="en-US" sz="3000" dirty="0">
                <a:solidFill>
                  <a:prstClr val="black"/>
                </a:solidFill>
                <a:latin typeface="Arial" pitchFamily="34" charset="0"/>
                <a:ea typeface="Tahoma" pitchFamily="34" charset="0"/>
                <a:cs typeface="Arial" pitchFamily="34" charset="0"/>
              </a:rPr>
              <a:t> </a:t>
            </a:r>
            <a:r>
              <a:rPr lang="en-US" sz="3000" dirty="0" err="1">
                <a:solidFill>
                  <a:prstClr val="black"/>
                </a:solidFill>
                <a:latin typeface="Arial" pitchFamily="34" charset="0"/>
                <a:ea typeface="Tahoma" pitchFamily="34" charset="0"/>
                <a:cs typeface="Arial" pitchFamily="34" charset="0"/>
              </a:rPr>
              <a:t>toán</a:t>
            </a:r>
            <a:r>
              <a:rPr lang="en-US" sz="3000" dirty="0">
                <a:solidFill>
                  <a:prstClr val="black"/>
                </a:solidFill>
                <a:latin typeface="Arial" pitchFamily="34" charset="0"/>
                <a:ea typeface="Tahoma" pitchFamily="34" charset="0"/>
                <a:cs typeface="Arial" pitchFamily="34" charset="0"/>
              </a:rPr>
              <a:t> </a:t>
            </a:r>
            <a:r>
              <a:rPr lang="en-US" sz="3000" dirty="0" err="1">
                <a:solidFill>
                  <a:prstClr val="black"/>
                </a:solidFill>
                <a:latin typeface="Arial" pitchFamily="34" charset="0"/>
                <a:ea typeface="Tahoma" pitchFamily="34" charset="0"/>
                <a:cs typeface="Arial" pitchFamily="34" charset="0"/>
              </a:rPr>
              <a:t>bên</a:t>
            </a:r>
            <a:r>
              <a:rPr lang="en-US" sz="3000" dirty="0">
                <a:solidFill>
                  <a:prstClr val="black"/>
                </a:solidFill>
                <a:latin typeface="Arial" pitchFamily="34" charset="0"/>
                <a:ea typeface="Tahoma" pitchFamily="34" charset="0"/>
                <a:cs typeface="Arial" pitchFamily="34" charset="0"/>
              </a:rPr>
              <a:t> </a:t>
            </a:r>
            <a:r>
              <a:rPr lang="en-US" sz="3000" dirty="0" err="1">
                <a:solidFill>
                  <a:prstClr val="black"/>
                </a:solidFill>
                <a:latin typeface="Arial" pitchFamily="34" charset="0"/>
                <a:ea typeface="Tahoma" pitchFamily="34" charset="0"/>
                <a:cs typeface="Arial" pitchFamily="34" charset="0"/>
              </a:rPr>
              <a:t>ngoài</a:t>
            </a:r>
            <a:r>
              <a:rPr lang="en-US" sz="3000" dirty="0">
                <a:solidFill>
                  <a:prstClr val="black"/>
                </a:solidFill>
                <a:latin typeface="Arial" pitchFamily="34" charset="0"/>
                <a:ea typeface="Tahoma" pitchFamily="34" charset="0"/>
                <a:cs typeface="Arial" pitchFamily="34" charset="0"/>
              </a:rPr>
              <a:t> DN</a:t>
            </a:r>
            <a:endParaRPr lang="vi-VN" sz="3000" dirty="0">
              <a:solidFill>
                <a:prstClr val="black"/>
              </a:solidFill>
              <a:latin typeface="Arial" pitchFamily="34" charset="0"/>
              <a:ea typeface="Tahoma" pitchFamily="34" charset="0"/>
              <a:cs typeface="Arial" pitchFamily="34" charset="0"/>
            </a:endParaRPr>
          </a:p>
        </p:txBody>
      </p:sp>
    </p:spTree>
    <p:extLst>
      <p:ext uri="{BB962C8B-B14F-4D97-AF65-F5344CB8AC3E}">
        <p14:creationId xmlns:p14="http://schemas.microsoft.com/office/powerpoint/2010/main" val="2791017088"/>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3"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plus(in)">
                                      <p:cBhvr>
                                        <p:cTn id="7" dur="2000"/>
                                        <p:tgtEl>
                                          <p:spTgt spid="4"/>
                                        </p:tgtEl>
                                      </p:cBhvr>
                                    </p:animEffect>
                                  </p:childTnLst>
                                </p:cTn>
                              </p:par>
                              <p:par>
                                <p:cTn id="8" presetID="21" presetClass="entr" presetSubtype="8"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wheel(8)">
                                      <p:cBhvr>
                                        <p:cTn id="10" dur="1000"/>
                                        <p:tgtEl>
                                          <p:spTgt spid="5"/>
                                        </p:tgtEl>
                                      </p:cBhvr>
                                    </p:animEffect>
                                  </p:childTnLst>
                                </p:cTn>
                              </p:par>
                              <p:par>
                                <p:cTn id="11" presetID="2" presetClass="entr" presetSubtype="4" fill="hold" nodeType="withEffect">
                                  <p:stCondLst>
                                    <p:cond delay="0"/>
                                  </p:stCondLst>
                                  <p:childTnLst>
                                    <p:set>
                                      <p:cBhvr>
                                        <p:cTn id="12" dur="1" fill="hold">
                                          <p:stCondLst>
                                            <p:cond delay="0"/>
                                          </p:stCondLst>
                                        </p:cTn>
                                        <p:tgtEl>
                                          <p:spTgt spid="5">
                                            <p:txEl>
                                              <p:pRg st="0" end="0"/>
                                            </p:txEl>
                                          </p:spTgt>
                                        </p:tgtEl>
                                        <p:attrNameLst>
                                          <p:attrName>style.visibility</p:attrName>
                                        </p:attrNameLst>
                                      </p:cBhvr>
                                      <p:to>
                                        <p:strVal val="visible"/>
                                      </p:to>
                                    </p:set>
                                    <p:anim calcmode="lin" valueType="num">
                                      <p:cBhvr additive="base">
                                        <p:cTn id="13"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anim calcmode="lin" valueType="num">
                                      <p:cBhvr additive="base">
                                        <p:cTn id="19" dur="500" fill="hold"/>
                                        <p:tgtEl>
                                          <p:spTgt spid="6"/>
                                        </p:tgtEl>
                                        <p:attrNameLst>
                                          <p:attrName>ppt_x</p:attrName>
                                        </p:attrNameLst>
                                      </p:cBhvr>
                                      <p:tavLst>
                                        <p:tav tm="0">
                                          <p:val>
                                            <p:strVal val="#ppt_x"/>
                                          </p:val>
                                        </p:tav>
                                        <p:tav tm="100000">
                                          <p:val>
                                            <p:strVal val="#ppt_x"/>
                                          </p:val>
                                        </p:tav>
                                      </p:tavLst>
                                    </p:anim>
                                    <p:anim calcmode="lin" valueType="num">
                                      <p:cBhvr additive="base">
                                        <p:cTn id="20"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7"/>
                                        </p:tgtEl>
                                        <p:attrNameLst>
                                          <p:attrName>style.visibility</p:attrName>
                                        </p:attrNameLst>
                                      </p:cBhvr>
                                      <p:to>
                                        <p:strVal val="visible"/>
                                      </p:to>
                                    </p:set>
                                    <p:anim calcmode="lin" valueType="num">
                                      <p:cBhvr additive="base">
                                        <p:cTn id="25" dur="500" fill="hold"/>
                                        <p:tgtEl>
                                          <p:spTgt spid="7"/>
                                        </p:tgtEl>
                                        <p:attrNameLst>
                                          <p:attrName>ppt_x</p:attrName>
                                        </p:attrNameLst>
                                      </p:cBhvr>
                                      <p:tavLst>
                                        <p:tav tm="0">
                                          <p:val>
                                            <p:strVal val="#ppt_x"/>
                                          </p:val>
                                        </p:tav>
                                        <p:tav tm="100000">
                                          <p:val>
                                            <p:strVal val="#ppt_x"/>
                                          </p:val>
                                        </p:tav>
                                      </p:tavLst>
                                    </p:anim>
                                    <p:anim calcmode="lin" valueType="num">
                                      <p:cBhvr additive="base">
                                        <p:cTn id="26"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animBg="1"/>
      <p:bldP spid="6" grpId="0" animBg="1"/>
      <p:bldP spid="7" grpId="0" animBg="1"/>
    </p:bldLst>
  </p:timing>
</p:sld>
</file>

<file path=ppt/slides/slide12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Rectangle 3"/>
          <p:cNvSpPr/>
          <p:nvPr/>
        </p:nvSpPr>
        <p:spPr>
          <a:xfrm>
            <a:off x="2457376" y="133350"/>
            <a:ext cx="3703577" cy="377024"/>
          </a:xfrm>
          <a:prstGeom prst="rect">
            <a:avLst/>
          </a:prstGeom>
          <a:noFill/>
        </p:spPr>
        <p:txBody>
          <a:bodyPr wrap="none" lIns="68579" tIns="34289" rIns="68579" bIns="34289">
            <a:spAutoFit/>
          </a:bodyPr>
          <a:lstStyle/>
          <a:p>
            <a:pPr algn="ctr" defTabSz="685783">
              <a:defRPr/>
            </a:pPr>
            <a:r>
              <a:rPr lang="en-US" sz="2000" b="1"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e. </a:t>
            </a:r>
            <a:r>
              <a:rPr lang="en-US" sz="2000" b="1"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Quy</a:t>
            </a:r>
            <a:r>
              <a:rPr lang="en-US" sz="2000" b="1"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a:t>
            </a:r>
            <a:r>
              <a:rPr lang="en-US" sz="2000" b="1"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định</a:t>
            </a:r>
            <a:r>
              <a:rPr lang="en-US" sz="2000" b="1"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a:t>
            </a:r>
            <a:r>
              <a:rPr lang="en-US" sz="2000" b="1"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khi</a:t>
            </a:r>
            <a:r>
              <a:rPr lang="en-US" sz="2000" b="1"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a:t>
            </a:r>
            <a:r>
              <a:rPr lang="en-US" sz="2000" b="1"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sư</a:t>
            </a:r>
            <a:r>
              <a:rPr lang="en-US" sz="2000" b="1"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a:t>
            </a:r>
            <a:r>
              <a:rPr lang="en-US" sz="2000" b="1"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dụng</a:t>
            </a:r>
            <a:r>
              <a:rPr lang="en-US" sz="2000" b="1"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a:t>
            </a:r>
            <a:r>
              <a:rPr lang="en-US" sz="2000" b="1"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Séc</a:t>
            </a:r>
            <a:endParaRPr lang="en-US" sz="2000" b="1" cap="all"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endParaRPr>
          </a:p>
        </p:txBody>
      </p:sp>
      <p:sp>
        <p:nvSpPr>
          <p:cNvPr id="6" name="TextBox 5"/>
          <p:cNvSpPr txBox="1"/>
          <p:nvPr/>
        </p:nvSpPr>
        <p:spPr>
          <a:xfrm>
            <a:off x="217138" y="590550"/>
            <a:ext cx="8551718" cy="1223410"/>
          </a:xfrm>
          <a:prstGeom prst="rect">
            <a:avLst/>
          </a:prstGeom>
        </p:spPr>
        <p:style>
          <a:lnRef idx="2">
            <a:schemeClr val="accent1"/>
          </a:lnRef>
          <a:fillRef idx="1">
            <a:schemeClr val="lt1"/>
          </a:fillRef>
          <a:effectRef idx="0">
            <a:schemeClr val="accent1"/>
          </a:effectRef>
          <a:fontRef idx="minor">
            <a:schemeClr val="dk1"/>
          </a:fontRef>
        </p:style>
        <p:txBody>
          <a:bodyPr wrap="square" lIns="68579" tIns="34289" rIns="68579" bIns="34289" rtlCol="0">
            <a:spAutoFit/>
          </a:bodyPr>
          <a:lstStyle/>
          <a:p>
            <a:pPr algn="just" defTabSz="685316">
              <a:defRPr/>
            </a:pPr>
            <a:r>
              <a:rPr lang="vi-VN" sz="2500" dirty="0">
                <a:solidFill>
                  <a:srgbClr val="FF0000"/>
                </a:solidFill>
                <a:latin typeface="Arial" pitchFamily="34" charset="0"/>
                <a:ea typeface="Tahoma" pitchFamily="34" charset="0"/>
                <a:cs typeface="Arial" pitchFamily="34" charset="0"/>
              </a:rPr>
              <a:t>+ Thời hạn xuất trình : là hạn thời gian mà người thụ hưởng phải chuyển giao tờ séc cho ngân hàng thụ lệnh để nhận tiền.</a:t>
            </a:r>
            <a:r>
              <a:rPr lang="vi-VN" sz="2500" dirty="0">
                <a:solidFill>
                  <a:prstClr val="black"/>
                </a:solidFill>
                <a:latin typeface="Arial" pitchFamily="34" charset="0"/>
                <a:ea typeface="Tahoma" pitchFamily="34" charset="0"/>
                <a:cs typeface="Arial" pitchFamily="34" charset="0"/>
              </a:rPr>
              <a:t> </a:t>
            </a:r>
          </a:p>
        </p:txBody>
      </p:sp>
    </p:spTree>
    <p:extLst>
      <p:ext uri="{BB962C8B-B14F-4D97-AF65-F5344CB8AC3E}">
        <p14:creationId xmlns:p14="http://schemas.microsoft.com/office/powerpoint/2010/main" val="3906763575"/>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3"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plus(in)">
                                      <p:cBhvr>
                                        <p:cTn id="7" dur="2000"/>
                                        <p:tgtEl>
                                          <p:spTgt spid="4"/>
                                        </p:tgtEl>
                                      </p:cBhvr>
                                    </p:animEffect>
                                  </p:childTnLst>
                                </p:cTn>
                              </p:par>
                              <p:par>
                                <p:cTn id="8" presetID="21" presetClass="entr" presetSubtype="8"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wheel(8)">
                                      <p:cBhvr>
                                        <p:cTn id="10" dur="1000"/>
                                        <p:tgtEl>
                                          <p:spTgt spid="6"/>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6">
                                            <p:txEl>
                                              <p:pRg st="0" end="0"/>
                                            </p:txEl>
                                          </p:spTgt>
                                        </p:tgtEl>
                                        <p:attrNameLst>
                                          <p:attrName>style.visibility</p:attrName>
                                        </p:attrNameLst>
                                      </p:cBhvr>
                                      <p:to>
                                        <p:strVal val="visible"/>
                                      </p:to>
                                    </p:set>
                                    <p:animEffect transition="in" filter="fade">
                                      <p:cBhvr>
                                        <p:cTn id="15"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animBg="1"/>
    </p:bldLst>
  </p:timing>
</p:sld>
</file>

<file path=ppt/slides/slide12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Rectangle 3"/>
          <p:cNvSpPr/>
          <p:nvPr/>
        </p:nvSpPr>
        <p:spPr>
          <a:xfrm>
            <a:off x="2457376" y="133350"/>
            <a:ext cx="3703577" cy="377024"/>
          </a:xfrm>
          <a:prstGeom prst="rect">
            <a:avLst/>
          </a:prstGeom>
          <a:noFill/>
        </p:spPr>
        <p:txBody>
          <a:bodyPr wrap="none" lIns="68579" tIns="34289" rIns="68579" bIns="34289">
            <a:spAutoFit/>
          </a:bodyPr>
          <a:lstStyle/>
          <a:p>
            <a:pPr algn="ctr" defTabSz="685783">
              <a:defRPr/>
            </a:pPr>
            <a:r>
              <a:rPr lang="en-US" sz="2000" b="1"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e. </a:t>
            </a:r>
            <a:r>
              <a:rPr lang="en-US" sz="2000" b="1"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Quy</a:t>
            </a:r>
            <a:r>
              <a:rPr lang="en-US" sz="2000" b="1"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a:t>
            </a:r>
            <a:r>
              <a:rPr lang="en-US" sz="2000" b="1"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định</a:t>
            </a:r>
            <a:r>
              <a:rPr lang="en-US" sz="2000" b="1"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a:t>
            </a:r>
            <a:r>
              <a:rPr lang="en-US" sz="2000" b="1"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khi</a:t>
            </a:r>
            <a:r>
              <a:rPr lang="en-US" sz="2000" b="1"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a:t>
            </a:r>
            <a:r>
              <a:rPr lang="en-US" sz="2000" b="1"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sư</a:t>
            </a:r>
            <a:r>
              <a:rPr lang="en-US" sz="2000" b="1"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a:t>
            </a:r>
            <a:r>
              <a:rPr lang="en-US" sz="2000" b="1"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dụng</a:t>
            </a:r>
            <a:r>
              <a:rPr lang="en-US" sz="2000" b="1"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a:t>
            </a:r>
            <a:r>
              <a:rPr lang="en-US" sz="2000" b="1"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Séc</a:t>
            </a:r>
            <a:endParaRPr lang="en-US" sz="2000" b="1" cap="all"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endParaRPr>
          </a:p>
        </p:txBody>
      </p:sp>
      <p:sp>
        <p:nvSpPr>
          <p:cNvPr id="6" name="TextBox 5"/>
          <p:cNvSpPr txBox="1"/>
          <p:nvPr/>
        </p:nvSpPr>
        <p:spPr>
          <a:xfrm>
            <a:off x="233753" y="510374"/>
            <a:ext cx="8551718" cy="3916455"/>
          </a:xfrm>
          <a:prstGeom prst="rect">
            <a:avLst/>
          </a:prstGeom>
        </p:spPr>
        <p:style>
          <a:lnRef idx="2">
            <a:schemeClr val="accent1"/>
          </a:lnRef>
          <a:fillRef idx="1">
            <a:schemeClr val="lt1"/>
          </a:fillRef>
          <a:effectRef idx="0">
            <a:schemeClr val="accent1"/>
          </a:effectRef>
          <a:fontRef idx="minor">
            <a:schemeClr val="dk1"/>
          </a:fontRef>
        </p:style>
        <p:txBody>
          <a:bodyPr wrap="square" lIns="68579" tIns="34289" rIns="68579" bIns="34289" rtlCol="0">
            <a:spAutoFit/>
          </a:bodyPr>
          <a:lstStyle/>
          <a:p>
            <a:pPr algn="just" defTabSz="685316">
              <a:defRPr/>
            </a:pPr>
            <a:r>
              <a:rPr lang="vi-VN" sz="2500" dirty="0">
                <a:solidFill>
                  <a:prstClr val="black"/>
                </a:solidFill>
                <a:latin typeface="Arial" pitchFamily="34" charset="0"/>
                <a:ea typeface="Tahoma" pitchFamily="34" charset="0"/>
                <a:cs typeface="Arial" pitchFamily="34" charset="0"/>
              </a:rPr>
              <a:t>Theo luật ULC thời hạn xuất trình séc được tính từ ngày ký séc đến ngày người thụ hưởng xuất trình cho ngân hàng thụ lệnh, cụ thể quy định như sau :</a:t>
            </a:r>
          </a:p>
          <a:p>
            <a:pPr algn="just" defTabSz="685316">
              <a:defRPr/>
            </a:pPr>
            <a:r>
              <a:rPr lang="vi-VN" sz="2500" dirty="0">
                <a:solidFill>
                  <a:prstClr val="black"/>
                </a:solidFill>
                <a:latin typeface="Arial" pitchFamily="34" charset="0"/>
                <a:ea typeface="Tahoma" pitchFamily="34" charset="0"/>
                <a:cs typeface="Arial" pitchFamily="34" charset="0"/>
              </a:rPr>
              <a:t>-	Đối với séc lưu thông trong phạm vị một quốc gia : 8 ngày làm việc.</a:t>
            </a:r>
          </a:p>
          <a:p>
            <a:pPr algn="just" defTabSz="685316">
              <a:defRPr/>
            </a:pPr>
            <a:r>
              <a:rPr lang="vi-VN" sz="2500" dirty="0">
                <a:solidFill>
                  <a:prstClr val="black"/>
                </a:solidFill>
                <a:latin typeface="Arial" pitchFamily="34" charset="0"/>
                <a:ea typeface="Tahoma" pitchFamily="34" charset="0"/>
                <a:cs typeface="Arial" pitchFamily="34" charset="0"/>
              </a:rPr>
              <a:t>-	Đối với séc lưu thông giữa các nước cùng châu lục : 20 ngày làm việc.</a:t>
            </a:r>
          </a:p>
          <a:p>
            <a:pPr algn="just" defTabSz="685316">
              <a:defRPr/>
            </a:pPr>
            <a:r>
              <a:rPr lang="vi-VN" sz="2500" dirty="0">
                <a:solidFill>
                  <a:prstClr val="black"/>
                </a:solidFill>
                <a:latin typeface="Arial" pitchFamily="34" charset="0"/>
                <a:ea typeface="Tahoma" pitchFamily="34" charset="0"/>
                <a:cs typeface="Arial" pitchFamily="34" charset="0"/>
              </a:rPr>
              <a:t>-	Đối với séc lưu thông giữa các nước khác châu lục : 70 ngày làm việc.</a:t>
            </a:r>
          </a:p>
          <a:p>
            <a:pPr algn="just" defTabSz="685316">
              <a:defRPr/>
            </a:pPr>
            <a:r>
              <a:rPr lang="vi-VN" sz="2500" dirty="0">
                <a:solidFill>
                  <a:prstClr val="black"/>
                </a:solidFill>
                <a:latin typeface="Arial" pitchFamily="34" charset="0"/>
                <a:ea typeface="Tahoma" pitchFamily="34" charset="0"/>
                <a:cs typeface="Arial" pitchFamily="34" charset="0"/>
              </a:rPr>
              <a:t>-	Séc du lịch có giá trị vô thời hạn.</a:t>
            </a:r>
          </a:p>
        </p:txBody>
      </p:sp>
    </p:spTree>
    <p:extLst>
      <p:ext uri="{BB962C8B-B14F-4D97-AF65-F5344CB8AC3E}">
        <p14:creationId xmlns:p14="http://schemas.microsoft.com/office/powerpoint/2010/main" val="3976149612"/>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3"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plus(in)">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1000"/>
                                        <p:tgtEl>
                                          <p:spTgt spid="6"/>
                                        </p:tgtEl>
                                      </p:cBhvr>
                                    </p:animEffect>
                                    <p:anim calcmode="lin" valueType="num">
                                      <p:cBhvr>
                                        <p:cTn id="13" dur="1000" fill="hold"/>
                                        <p:tgtEl>
                                          <p:spTgt spid="6"/>
                                        </p:tgtEl>
                                        <p:attrNameLst>
                                          <p:attrName>ppt_x</p:attrName>
                                        </p:attrNameLst>
                                      </p:cBhvr>
                                      <p:tavLst>
                                        <p:tav tm="0">
                                          <p:val>
                                            <p:strVal val="#ppt_x"/>
                                          </p:val>
                                        </p:tav>
                                        <p:tav tm="100000">
                                          <p:val>
                                            <p:strVal val="#ppt_x"/>
                                          </p:val>
                                        </p:tav>
                                      </p:tavLst>
                                    </p:anim>
                                    <p:anim calcmode="lin" valueType="num">
                                      <p:cBhvr>
                                        <p:cTn id="14"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animBg="1"/>
    </p:bldLst>
  </p:timing>
</p:sld>
</file>

<file path=ppt/slides/slide12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Rectangle 3"/>
          <p:cNvSpPr/>
          <p:nvPr/>
        </p:nvSpPr>
        <p:spPr>
          <a:xfrm>
            <a:off x="2457376" y="133350"/>
            <a:ext cx="3703577" cy="377024"/>
          </a:xfrm>
          <a:prstGeom prst="rect">
            <a:avLst/>
          </a:prstGeom>
          <a:noFill/>
        </p:spPr>
        <p:txBody>
          <a:bodyPr wrap="none" lIns="68579" tIns="34289" rIns="68579" bIns="34289">
            <a:spAutoFit/>
          </a:bodyPr>
          <a:lstStyle/>
          <a:p>
            <a:pPr algn="ctr" defTabSz="685783">
              <a:defRPr/>
            </a:pPr>
            <a:r>
              <a:rPr lang="en-US" sz="2000" b="1"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e. </a:t>
            </a:r>
            <a:r>
              <a:rPr lang="en-US" sz="2000" b="1"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Quy</a:t>
            </a:r>
            <a:r>
              <a:rPr lang="en-US" sz="2000" b="1"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a:t>
            </a:r>
            <a:r>
              <a:rPr lang="en-US" sz="2000" b="1"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định</a:t>
            </a:r>
            <a:r>
              <a:rPr lang="en-US" sz="2000" b="1"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a:t>
            </a:r>
            <a:r>
              <a:rPr lang="en-US" sz="2000" b="1"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khi</a:t>
            </a:r>
            <a:r>
              <a:rPr lang="en-US" sz="2000" b="1"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a:t>
            </a:r>
            <a:r>
              <a:rPr lang="en-US" sz="2000" b="1"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sư</a:t>
            </a:r>
            <a:r>
              <a:rPr lang="en-US" sz="2000" b="1"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a:t>
            </a:r>
            <a:r>
              <a:rPr lang="en-US" sz="2000" b="1"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dụng</a:t>
            </a:r>
            <a:r>
              <a:rPr lang="en-US" sz="2000" b="1"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a:t>
            </a:r>
            <a:r>
              <a:rPr lang="en-US" sz="2000" b="1"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Séc</a:t>
            </a:r>
            <a:endParaRPr lang="en-US" sz="2000" b="1" cap="all"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endParaRPr>
          </a:p>
        </p:txBody>
      </p:sp>
      <p:sp>
        <p:nvSpPr>
          <p:cNvPr id="6" name="TextBox 5"/>
          <p:cNvSpPr txBox="1"/>
          <p:nvPr/>
        </p:nvSpPr>
        <p:spPr>
          <a:xfrm>
            <a:off x="233753" y="510374"/>
            <a:ext cx="8551718" cy="1608131"/>
          </a:xfrm>
          <a:prstGeom prst="rect">
            <a:avLst/>
          </a:prstGeom>
        </p:spPr>
        <p:style>
          <a:lnRef idx="2">
            <a:schemeClr val="accent1"/>
          </a:lnRef>
          <a:fillRef idx="1">
            <a:schemeClr val="lt1"/>
          </a:fillRef>
          <a:effectRef idx="0">
            <a:schemeClr val="accent1"/>
          </a:effectRef>
          <a:fontRef idx="minor">
            <a:schemeClr val="dk1"/>
          </a:fontRef>
        </p:style>
        <p:txBody>
          <a:bodyPr wrap="square" lIns="68579" tIns="34289" rIns="68579" bIns="34289" rtlCol="0">
            <a:spAutoFit/>
          </a:bodyPr>
          <a:lstStyle/>
          <a:p>
            <a:pPr algn="just" defTabSz="685316">
              <a:defRPr/>
            </a:pPr>
            <a:r>
              <a:rPr lang="vi-VN" sz="2500" dirty="0">
                <a:solidFill>
                  <a:srgbClr val="FF0000"/>
                </a:solidFill>
                <a:latin typeface="Arial" pitchFamily="34" charset="0"/>
                <a:ea typeface="Tahoma" pitchFamily="34" charset="0"/>
                <a:cs typeface="Arial" pitchFamily="34" charset="0"/>
              </a:rPr>
              <a:t>+ Thời hạn hiệu lực của séc đối với ngân hàng </a:t>
            </a:r>
            <a:r>
              <a:rPr lang="vi-VN" sz="2500" dirty="0">
                <a:solidFill>
                  <a:prstClr val="black"/>
                </a:solidFill>
                <a:latin typeface="Arial" pitchFamily="34" charset="0"/>
                <a:ea typeface="Tahoma" pitchFamily="34" charset="0"/>
                <a:cs typeface="Arial" pitchFamily="34" charset="0"/>
              </a:rPr>
              <a:t>: là hạn thời gian mà trong đó ngân hàng thụ lệnh thực hiện việc chi trả cho người thụ hưởng, thường là 12 tháng kể từ ngày hết hạn xuất trình. </a:t>
            </a:r>
          </a:p>
        </p:txBody>
      </p:sp>
      <p:sp>
        <p:nvSpPr>
          <p:cNvPr id="5" name="TextBox 4"/>
          <p:cNvSpPr txBox="1"/>
          <p:nvPr/>
        </p:nvSpPr>
        <p:spPr>
          <a:xfrm>
            <a:off x="233753" y="2266950"/>
            <a:ext cx="8551718" cy="838689"/>
          </a:xfrm>
          <a:prstGeom prst="rect">
            <a:avLst/>
          </a:prstGeom>
        </p:spPr>
        <p:style>
          <a:lnRef idx="2">
            <a:schemeClr val="accent1"/>
          </a:lnRef>
          <a:fillRef idx="1">
            <a:schemeClr val="lt1"/>
          </a:fillRef>
          <a:effectRef idx="0">
            <a:schemeClr val="accent1"/>
          </a:effectRef>
          <a:fontRef idx="minor">
            <a:schemeClr val="dk1"/>
          </a:fontRef>
        </p:style>
        <p:txBody>
          <a:bodyPr wrap="square" lIns="68579" tIns="34289" rIns="68579" bIns="34289" rtlCol="0">
            <a:spAutoFit/>
          </a:bodyPr>
          <a:lstStyle/>
          <a:p>
            <a:pPr algn="just" defTabSz="685316">
              <a:defRPr/>
            </a:pPr>
            <a:r>
              <a:rPr lang="vi-VN" sz="2500" dirty="0">
                <a:solidFill>
                  <a:prstClr val="black"/>
                </a:solidFill>
                <a:latin typeface="Arial" pitchFamily="34" charset="0"/>
                <a:ea typeface="Tahoma" pitchFamily="34" charset="0"/>
                <a:cs typeface="Arial" pitchFamily="34" charset="0"/>
              </a:rPr>
              <a:t>Sau khi hết thời hạn hiệu lực của tờ séc, ngân hàng thụ lệnh không có nghĩa vụ thực hiện chi trả. </a:t>
            </a:r>
          </a:p>
        </p:txBody>
      </p:sp>
      <p:sp>
        <p:nvSpPr>
          <p:cNvPr id="7" name="TextBox 6"/>
          <p:cNvSpPr txBox="1"/>
          <p:nvPr/>
        </p:nvSpPr>
        <p:spPr>
          <a:xfrm>
            <a:off x="233753" y="3333750"/>
            <a:ext cx="8551718" cy="1223410"/>
          </a:xfrm>
          <a:prstGeom prst="rect">
            <a:avLst/>
          </a:prstGeom>
        </p:spPr>
        <p:style>
          <a:lnRef idx="2">
            <a:schemeClr val="accent1"/>
          </a:lnRef>
          <a:fillRef idx="1">
            <a:schemeClr val="lt1"/>
          </a:fillRef>
          <a:effectRef idx="0">
            <a:schemeClr val="accent1"/>
          </a:effectRef>
          <a:fontRef idx="minor">
            <a:schemeClr val="dk1"/>
          </a:fontRef>
        </p:style>
        <p:txBody>
          <a:bodyPr wrap="square" lIns="68579" tIns="34289" rIns="68579" bIns="34289" rtlCol="0">
            <a:spAutoFit/>
          </a:bodyPr>
          <a:lstStyle/>
          <a:p>
            <a:pPr algn="just" defTabSz="685316">
              <a:defRPr/>
            </a:pPr>
            <a:r>
              <a:rPr lang="vi-VN" sz="2500" dirty="0">
                <a:solidFill>
                  <a:prstClr val="black"/>
                </a:solidFill>
                <a:latin typeface="Arial" pitchFamily="34" charset="0"/>
                <a:ea typeface="Tahoma" pitchFamily="34" charset="0"/>
                <a:cs typeface="Arial" pitchFamily="34" charset="0"/>
              </a:rPr>
              <a:t>Tuy nhiên, người ký phát vẫn còn nguyên nghĩa vụ  thanh toán trên tờ séc cho người thụ hưởng, vì tờ séc vẫn còn hiệu lực pháp lý của một hợp đồng dân sự.</a:t>
            </a:r>
          </a:p>
        </p:txBody>
      </p:sp>
    </p:spTree>
    <p:extLst>
      <p:ext uri="{BB962C8B-B14F-4D97-AF65-F5344CB8AC3E}">
        <p14:creationId xmlns:p14="http://schemas.microsoft.com/office/powerpoint/2010/main" val="464906278"/>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3"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plus(in)">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additive="base">
                                        <p:cTn id="12" dur="500" fill="hold"/>
                                        <p:tgtEl>
                                          <p:spTgt spid="6"/>
                                        </p:tgtEl>
                                        <p:attrNameLst>
                                          <p:attrName>ppt_x</p:attrName>
                                        </p:attrNameLst>
                                      </p:cBhvr>
                                      <p:tavLst>
                                        <p:tav tm="0">
                                          <p:val>
                                            <p:strVal val="#ppt_x"/>
                                          </p:val>
                                        </p:tav>
                                        <p:tav tm="100000">
                                          <p:val>
                                            <p:strVal val="#ppt_x"/>
                                          </p:val>
                                        </p:tav>
                                      </p:tavLst>
                                    </p:anim>
                                    <p:anim calcmode="lin" valueType="num">
                                      <p:cBhvr additive="base">
                                        <p:cTn id="13"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5"/>
                                        </p:tgtEl>
                                        <p:attrNameLst>
                                          <p:attrName>style.visibility</p:attrName>
                                        </p:attrNameLst>
                                      </p:cBhvr>
                                      <p:to>
                                        <p:strVal val="visible"/>
                                      </p:to>
                                    </p:set>
                                    <p:anim calcmode="lin" valueType="num">
                                      <p:cBhvr additive="base">
                                        <p:cTn id="18" dur="500" fill="hold"/>
                                        <p:tgtEl>
                                          <p:spTgt spid="5"/>
                                        </p:tgtEl>
                                        <p:attrNameLst>
                                          <p:attrName>ppt_x</p:attrName>
                                        </p:attrNameLst>
                                      </p:cBhvr>
                                      <p:tavLst>
                                        <p:tav tm="0">
                                          <p:val>
                                            <p:strVal val="#ppt_x"/>
                                          </p:val>
                                        </p:tav>
                                        <p:tav tm="100000">
                                          <p:val>
                                            <p:strVal val="#ppt_x"/>
                                          </p:val>
                                        </p:tav>
                                      </p:tavLst>
                                    </p:anim>
                                    <p:anim calcmode="lin" valueType="num">
                                      <p:cBhvr additive="base">
                                        <p:cTn id="19"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grpId="0" nodeType="clickEffect">
                                  <p:stCondLst>
                                    <p:cond delay="0"/>
                                  </p:stCondLst>
                                  <p:childTnLst>
                                    <p:set>
                                      <p:cBhvr>
                                        <p:cTn id="23" dur="1" fill="hold">
                                          <p:stCondLst>
                                            <p:cond delay="0"/>
                                          </p:stCondLst>
                                        </p:cTn>
                                        <p:tgtEl>
                                          <p:spTgt spid="7"/>
                                        </p:tgtEl>
                                        <p:attrNameLst>
                                          <p:attrName>style.visibility</p:attrName>
                                        </p:attrNameLst>
                                      </p:cBhvr>
                                      <p:to>
                                        <p:strVal val="visible"/>
                                      </p:to>
                                    </p:set>
                                    <p:anim calcmode="lin" valueType="num">
                                      <p:cBhvr additive="base">
                                        <p:cTn id="24" dur="500" fill="hold"/>
                                        <p:tgtEl>
                                          <p:spTgt spid="7"/>
                                        </p:tgtEl>
                                        <p:attrNameLst>
                                          <p:attrName>ppt_x</p:attrName>
                                        </p:attrNameLst>
                                      </p:cBhvr>
                                      <p:tavLst>
                                        <p:tav tm="0">
                                          <p:val>
                                            <p:strVal val="#ppt_x"/>
                                          </p:val>
                                        </p:tav>
                                        <p:tav tm="100000">
                                          <p:val>
                                            <p:strVal val="#ppt_x"/>
                                          </p:val>
                                        </p:tav>
                                      </p:tavLst>
                                    </p:anim>
                                    <p:anim calcmode="lin" valueType="num">
                                      <p:cBhvr additive="base">
                                        <p:cTn id="25"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animBg="1"/>
      <p:bldP spid="5" grpId="0" animBg="1"/>
      <p:bldP spid="7" grpId="0" animBg="1"/>
    </p:bldLst>
  </p:timing>
</p:sld>
</file>

<file path=ppt/slides/slide12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Rectangle 3"/>
          <p:cNvSpPr/>
          <p:nvPr/>
        </p:nvSpPr>
        <p:spPr>
          <a:xfrm>
            <a:off x="3270900" y="133350"/>
            <a:ext cx="2076528" cy="377024"/>
          </a:xfrm>
          <a:prstGeom prst="rect">
            <a:avLst/>
          </a:prstGeom>
          <a:noFill/>
        </p:spPr>
        <p:txBody>
          <a:bodyPr wrap="none" lIns="68579" tIns="34289" rIns="68579" bIns="34289">
            <a:spAutoFit/>
          </a:bodyPr>
          <a:lstStyle/>
          <a:p>
            <a:pPr algn="ctr" defTabSz="685783">
              <a:defRPr/>
            </a:pPr>
            <a:r>
              <a:rPr lang="en-US" sz="2000" b="1"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f. </a:t>
            </a:r>
            <a:r>
              <a:rPr lang="en-US" sz="2000" b="1"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Phân</a:t>
            </a:r>
            <a:r>
              <a:rPr lang="en-US" sz="2000" b="1"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a:t>
            </a:r>
            <a:r>
              <a:rPr lang="en-US" sz="2000" b="1"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loại</a:t>
            </a:r>
            <a:r>
              <a:rPr lang="en-US" sz="2000" b="1"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a:t>
            </a:r>
            <a:r>
              <a:rPr lang="en-US" sz="2000" b="1"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séc</a:t>
            </a:r>
            <a:endParaRPr lang="en-US" sz="2000" b="1" cap="all"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endParaRPr>
          </a:p>
        </p:txBody>
      </p:sp>
      <p:sp>
        <p:nvSpPr>
          <p:cNvPr id="6" name="TextBox 5"/>
          <p:cNvSpPr txBox="1"/>
          <p:nvPr/>
        </p:nvSpPr>
        <p:spPr>
          <a:xfrm>
            <a:off x="233753" y="510374"/>
            <a:ext cx="8551718" cy="453968"/>
          </a:xfrm>
          <a:prstGeom prst="rect">
            <a:avLst/>
          </a:prstGeom>
        </p:spPr>
        <p:style>
          <a:lnRef idx="2">
            <a:schemeClr val="accent1"/>
          </a:lnRef>
          <a:fillRef idx="1">
            <a:schemeClr val="lt1"/>
          </a:fillRef>
          <a:effectRef idx="0">
            <a:schemeClr val="accent1"/>
          </a:effectRef>
          <a:fontRef idx="minor">
            <a:schemeClr val="dk1"/>
          </a:fontRef>
        </p:style>
        <p:txBody>
          <a:bodyPr wrap="square" lIns="68579" tIns="34289" rIns="68579" bIns="34289" rtlCol="0">
            <a:spAutoFit/>
          </a:bodyPr>
          <a:lstStyle/>
          <a:p>
            <a:pPr algn="just" defTabSz="685316">
              <a:defRPr/>
            </a:pPr>
            <a:r>
              <a:rPr lang="vi-VN" sz="2500" i="1" dirty="0">
                <a:solidFill>
                  <a:prstClr val="black"/>
                </a:solidFill>
                <a:latin typeface="Arial" pitchFamily="34" charset="0"/>
                <a:ea typeface="Tahoma" pitchFamily="34" charset="0"/>
                <a:cs typeface="Arial" pitchFamily="34" charset="0"/>
              </a:rPr>
              <a:t>*	Căn cứ vào khả năng chuyển nhượng của séc</a:t>
            </a:r>
          </a:p>
        </p:txBody>
      </p:sp>
      <p:sp>
        <p:nvSpPr>
          <p:cNvPr id="5" name="TextBox 4"/>
          <p:cNvSpPr txBox="1"/>
          <p:nvPr/>
        </p:nvSpPr>
        <p:spPr>
          <a:xfrm>
            <a:off x="217138" y="1047750"/>
            <a:ext cx="8551718" cy="1223410"/>
          </a:xfrm>
          <a:prstGeom prst="rect">
            <a:avLst/>
          </a:prstGeom>
        </p:spPr>
        <p:style>
          <a:lnRef idx="2">
            <a:schemeClr val="accent1"/>
          </a:lnRef>
          <a:fillRef idx="1">
            <a:schemeClr val="lt1"/>
          </a:fillRef>
          <a:effectRef idx="0">
            <a:schemeClr val="accent1"/>
          </a:effectRef>
          <a:fontRef idx="minor">
            <a:schemeClr val="dk1"/>
          </a:fontRef>
        </p:style>
        <p:txBody>
          <a:bodyPr wrap="square" lIns="68579" tIns="34289" rIns="68579" bIns="34289" rtlCol="0">
            <a:spAutoFit/>
          </a:bodyPr>
          <a:lstStyle/>
          <a:p>
            <a:pPr algn="just" defTabSz="685316">
              <a:defRPr/>
            </a:pPr>
            <a:r>
              <a:rPr lang="vi-VN" sz="2500" dirty="0">
                <a:solidFill>
                  <a:prstClr val="black"/>
                </a:solidFill>
                <a:latin typeface="Arial" pitchFamily="34" charset="0"/>
                <a:ea typeface="Tahoma" pitchFamily="34" charset="0"/>
                <a:cs typeface="Arial" pitchFamily="34" charset="0"/>
              </a:rPr>
              <a:t>-</a:t>
            </a:r>
            <a:r>
              <a:rPr lang="vi-VN" sz="2500" i="1" dirty="0">
                <a:solidFill>
                  <a:prstClr val="black"/>
                </a:solidFill>
                <a:latin typeface="Arial" pitchFamily="34" charset="0"/>
                <a:ea typeface="Tahoma" pitchFamily="34" charset="0"/>
                <a:cs typeface="Arial" pitchFamily="34" charset="0"/>
              </a:rPr>
              <a:t>	Séc đích danh </a:t>
            </a:r>
            <a:r>
              <a:rPr lang="vi-VN" sz="2500" dirty="0">
                <a:solidFill>
                  <a:prstClr val="black"/>
                </a:solidFill>
                <a:latin typeface="Arial" pitchFamily="34" charset="0"/>
                <a:ea typeface="Tahoma" pitchFamily="34" charset="0"/>
                <a:cs typeface="Arial" pitchFamily="34" charset="0"/>
              </a:rPr>
              <a:t>: là loại séc ghi cụ thể tên người thụ hưởng, do đó chỉ người này mới được lĩnh tiền ở ngân hàng. Loại séc này không thể chuyển nhượng.</a:t>
            </a:r>
          </a:p>
        </p:txBody>
      </p:sp>
      <p:sp>
        <p:nvSpPr>
          <p:cNvPr id="7" name="TextBox 6"/>
          <p:cNvSpPr txBox="1"/>
          <p:nvPr/>
        </p:nvSpPr>
        <p:spPr>
          <a:xfrm>
            <a:off x="191356" y="2419350"/>
            <a:ext cx="8551718" cy="1608131"/>
          </a:xfrm>
          <a:prstGeom prst="rect">
            <a:avLst/>
          </a:prstGeom>
        </p:spPr>
        <p:style>
          <a:lnRef idx="2">
            <a:schemeClr val="accent1"/>
          </a:lnRef>
          <a:fillRef idx="1">
            <a:schemeClr val="lt1"/>
          </a:fillRef>
          <a:effectRef idx="0">
            <a:schemeClr val="accent1"/>
          </a:effectRef>
          <a:fontRef idx="minor">
            <a:schemeClr val="dk1"/>
          </a:fontRef>
        </p:style>
        <p:txBody>
          <a:bodyPr wrap="square" lIns="68579" tIns="34289" rIns="68579" bIns="34289" rtlCol="0">
            <a:spAutoFit/>
          </a:bodyPr>
          <a:lstStyle/>
          <a:p>
            <a:pPr algn="just" defTabSz="685316">
              <a:defRPr/>
            </a:pPr>
            <a:r>
              <a:rPr lang="vi-VN" sz="2500" dirty="0">
                <a:solidFill>
                  <a:prstClr val="black"/>
                </a:solidFill>
                <a:latin typeface="Arial" pitchFamily="34" charset="0"/>
                <a:ea typeface="Tahoma" pitchFamily="34" charset="0"/>
                <a:cs typeface="Arial" pitchFamily="34" charset="0"/>
              </a:rPr>
              <a:t>-</a:t>
            </a:r>
            <a:r>
              <a:rPr lang="vi-VN" sz="2500" i="1" dirty="0">
                <a:solidFill>
                  <a:prstClr val="black"/>
                </a:solidFill>
                <a:latin typeface="Arial" pitchFamily="34" charset="0"/>
                <a:ea typeface="Tahoma" pitchFamily="34" charset="0"/>
                <a:cs typeface="Arial" pitchFamily="34" charset="0"/>
              </a:rPr>
              <a:t>	Séc vô danh </a:t>
            </a:r>
            <a:r>
              <a:rPr lang="vi-VN" sz="2500" dirty="0">
                <a:solidFill>
                  <a:prstClr val="black"/>
                </a:solidFill>
                <a:latin typeface="Arial" pitchFamily="34" charset="0"/>
                <a:ea typeface="Tahoma" pitchFamily="34" charset="0"/>
                <a:cs typeface="Arial" pitchFamily="34" charset="0"/>
              </a:rPr>
              <a:t>: là loại séc không ghi tên người thụ hưởng, chỉ ghi câu “trả cho người cầm séc”. Đối với loại séc này bất cứ ai cầm séc cũng có thể lĩnh tiền của tờ séc ở ngân hàng. </a:t>
            </a:r>
          </a:p>
        </p:txBody>
      </p:sp>
      <p:sp>
        <p:nvSpPr>
          <p:cNvPr id="8" name="TextBox 7"/>
          <p:cNvSpPr txBox="1"/>
          <p:nvPr/>
        </p:nvSpPr>
        <p:spPr>
          <a:xfrm>
            <a:off x="152400" y="4095750"/>
            <a:ext cx="8551718" cy="838689"/>
          </a:xfrm>
          <a:prstGeom prst="rect">
            <a:avLst/>
          </a:prstGeom>
        </p:spPr>
        <p:style>
          <a:lnRef idx="2">
            <a:schemeClr val="accent1"/>
          </a:lnRef>
          <a:fillRef idx="1">
            <a:schemeClr val="lt1"/>
          </a:fillRef>
          <a:effectRef idx="0">
            <a:schemeClr val="accent1"/>
          </a:effectRef>
          <a:fontRef idx="minor">
            <a:schemeClr val="dk1"/>
          </a:fontRef>
        </p:style>
        <p:txBody>
          <a:bodyPr wrap="square" lIns="68579" tIns="34289" rIns="68579" bIns="34289" rtlCol="0">
            <a:spAutoFit/>
          </a:bodyPr>
          <a:lstStyle/>
          <a:p>
            <a:pPr algn="just" defTabSz="685316">
              <a:defRPr/>
            </a:pPr>
            <a:r>
              <a:rPr lang="vi-VN" sz="2500" dirty="0">
                <a:solidFill>
                  <a:prstClr val="black"/>
                </a:solidFill>
                <a:latin typeface="Arial" pitchFamily="34" charset="0"/>
                <a:ea typeface="Tahoma" pitchFamily="34" charset="0"/>
                <a:cs typeface="Arial" pitchFamily="34" charset="0"/>
              </a:rPr>
              <a:t>-	</a:t>
            </a:r>
            <a:r>
              <a:rPr lang="vi-VN" sz="2500" i="1" dirty="0">
                <a:solidFill>
                  <a:prstClr val="black"/>
                </a:solidFill>
                <a:latin typeface="Arial" pitchFamily="34" charset="0"/>
                <a:ea typeface="Tahoma" pitchFamily="34" charset="0"/>
                <a:cs typeface="Arial" pitchFamily="34" charset="0"/>
              </a:rPr>
              <a:t>Séc theo lệnh </a:t>
            </a:r>
            <a:r>
              <a:rPr lang="vi-VN" sz="2500" dirty="0">
                <a:solidFill>
                  <a:prstClr val="black"/>
                </a:solidFill>
                <a:latin typeface="Arial" pitchFamily="34" charset="0"/>
                <a:ea typeface="Tahoma" pitchFamily="34" charset="0"/>
                <a:cs typeface="Arial" pitchFamily="34" charset="0"/>
              </a:rPr>
              <a:t>: là loại séc không ghi đích danh tên người thụ hưởng, chỉ ghi “Trả theo lệnh của ông X”. </a:t>
            </a:r>
          </a:p>
        </p:txBody>
      </p:sp>
    </p:spTree>
    <p:extLst>
      <p:ext uri="{BB962C8B-B14F-4D97-AF65-F5344CB8AC3E}">
        <p14:creationId xmlns:p14="http://schemas.microsoft.com/office/powerpoint/2010/main" val="1195937132"/>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3"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plus(in)">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additive="base">
                                        <p:cTn id="12" dur="500" fill="hold"/>
                                        <p:tgtEl>
                                          <p:spTgt spid="6"/>
                                        </p:tgtEl>
                                        <p:attrNameLst>
                                          <p:attrName>ppt_x</p:attrName>
                                        </p:attrNameLst>
                                      </p:cBhvr>
                                      <p:tavLst>
                                        <p:tav tm="0">
                                          <p:val>
                                            <p:strVal val="#ppt_x"/>
                                          </p:val>
                                        </p:tav>
                                        <p:tav tm="100000">
                                          <p:val>
                                            <p:strVal val="#ppt_x"/>
                                          </p:val>
                                        </p:tav>
                                      </p:tavLst>
                                    </p:anim>
                                    <p:anim calcmode="lin" valueType="num">
                                      <p:cBhvr additive="base">
                                        <p:cTn id="13"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5"/>
                                        </p:tgtEl>
                                        <p:attrNameLst>
                                          <p:attrName>style.visibility</p:attrName>
                                        </p:attrNameLst>
                                      </p:cBhvr>
                                      <p:to>
                                        <p:strVal val="visible"/>
                                      </p:to>
                                    </p:set>
                                    <p:anim calcmode="lin" valueType="num">
                                      <p:cBhvr additive="base">
                                        <p:cTn id="18" dur="500" fill="hold"/>
                                        <p:tgtEl>
                                          <p:spTgt spid="5"/>
                                        </p:tgtEl>
                                        <p:attrNameLst>
                                          <p:attrName>ppt_x</p:attrName>
                                        </p:attrNameLst>
                                      </p:cBhvr>
                                      <p:tavLst>
                                        <p:tav tm="0">
                                          <p:val>
                                            <p:strVal val="#ppt_x"/>
                                          </p:val>
                                        </p:tav>
                                        <p:tav tm="100000">
                                          <p:val>
                                            <p:strVal val="#ppt_x"/>
                                          </p:val>
                                        </p:tav>
                                      </p:tavLst>
                                    </p:anim>
                                    <p:anim calcmode="lin" valueType="num">
                                      <p:cBhvr additive="base">
                                        <p:cTn id="19"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grpId="0" nodeType="clickEffect">
                                  <p:stCondLst>
                                    <p:cond delay="0"/>
                                  </p:stCondLst>
                                  <p:childTnLst>
                                    <p:set>
                                      <p:cBhvr>
                                        <p:cTn id="23" dur="1" fill="hold">
                                          <p:stCondLst>
                                            <p:cond delay="0"/>
                                          </p:stCondLst>
                                        </p:cTn>
                                        <p:tgtEl>
                                          <p:spTgt spid="7"/>
                                        </p:tgtEl>
                                        <p:attrNameLst>
                                          <p:attrName>style.visibility</p:attrName>
                                        </p:attrNameLst>
                                      </p:cBhvr>
                                      <p:to>
                                        <p:strVal val="visible"/>
                                      </p:to>
                                    </p:set>
                                    <p:anim calcmode="lin" valueType="num">
                                      <p:cBhvr additive="base">
                                        <p:cTn id="24" dur="500" fill="hold"/>
                                        <p:tgtEl>
                                          <p:spTgt spid="7"/>
                                        </p:tgtEl>
                                        <p:attrNameLst>
                                          <p:attrName>ppt_x</p:attrName>
                                        </p:attrNameLst>
                                      </p:cBhvr>
                                      <p:tavLst>
                                        <p:tav tm="0">
                                          <p:val>
                                            <p:strVal val="#ppt_x"/>
                                          </p:val>
                                        </p:tav>
                                        <p:tav tm="100000">
                                          <p:val>
                                            <p:strVal val="#ppt_x"/>
                                          </p:val>
                                        </p:tav>
                                      </p:tavLst>
                                    </p:anim>
                                    <p:anim calcmode="lin" valueType="num">
                                      <p:cBhvr additive="base">
                                        <p:cTn id="25"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grpId="0" nodeType="clickEffect">
                                  <p:stCondLst>
                                    <p:cond delay="0"/>
                                  </p:stCondLst>
                                  <p:childTnLst>
                                    <p:set>
                                      <p:cBhvr>
                                        <p:cTn id="29" dur="1" fill="hold">
                                          <p:stCondLst>
                                            <p:cond delay="0"/>
                                          </p:stCondLst>
                                        </p:cTn>
                                        <p:tgtEl>
                                          <p:spTgt spid="8"/>
                                        </p:tgtEl>
                                        <p:attrNameLst>
                                          <p:attrName>style.visibility</p:attrName>
                                        </p:attrNameLst>
                                      </p:cBhvr>
                                      <p:to>
                                        <p:strVal val="visible"/>
                                      </p:to>
                                    </p:set>
                                    <p:anim calcmode="lin" valueType="num">
                                      <p:cBhvr additive="base">
                                        <p:cTn id="30" dur="500" fill="hold"/>
                                        <p:tgtEl>
                                          <p:spTgt spid="8"/>
                                        </p:tgtEl>
                                        <p:attrNameLst>
                                          <p:attrName>ppt_x</p:attrName>
                                        </p:attrNameLst>
                                      </p:cBhvr>
                                      <p:tavLst>
                                        <p:tav tm="0">
                                          <p:val>
                                            <p:strVal val="#ppt_x"/>
                                          </p:val>
                                        </p:tav>
                                        <p:tav tm="100000">
                                          <p:val>
                                            <p:strVal val="#ppt_x"/>
                                          </p:val>
                                        </p:tav>
                                      </p:tavLst>
                                    </p:anim>
                                    <p:anim calcmode="lin" valueType="num">
                                      <p:cBhvr additive="base">
                                        <p:cTn id="31"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animBg="1"/>
      <p:bldP spid="5" grpId="0" animBg="1"/>
      <p:bldP spid="7" grpId="0" animBg="1"/>
      <p:bldP spid="8" grpId="0" animBg="1"/>
    </p:bldLst>
  </p:timing>
</p:sld>
</file>

<file path=ppt/slides/slide12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Rectangle 3"/>
          <p:cNvSpPr/>
          <p:nvPr/>
        </p:nvSpPr>
        <p:spPr>
          <a:xfrm>
            <a:off x="3270900" y="133350"/>
            <a:ext cx="2076528" cy="377024"/>
          </a:xfrm>
          <a:prstGeom prst="rect">
            <a:avLst/>
          </a:prstGeom>
          <a:noFill/>
        </p:spPr>
        <p:txBody>
          <a:bodyPr wrap="none" lIns="68579" tIns="34289" rIns="68579" bIns="34289">
            <a:spAutoFit/>
          </a:bodyPr>
          <a:lstStyle/>
          <a:p>
            <a:pPr algn="ctr" defTabSz="685783">
              <a:defRPr/>
            </a:pPr>
            <a:r>
              <a:rPr lang="en-US" sz="2000" b="1"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f. </a:t>
            </a:r>
            <a:r>
              <a:rPr lang="en-US" sz="2000" b="1"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Phân</a:t>
            </a:r>
            <a:r>
              <a:rPr lang="en-US" sz="2000" b="1"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a:t>
            </a:r>
            <a:r>
              <a:rPr lang="en-US" sz="2000" b="1"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loại</a:t>
            </a:r>
            <a:r>
              <a:rPr lang="en-US" sz="2000" b="1"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a:t>
            </a:r>
            <a:r>
              <a:rPr lang="en-US" sz="2000" b="1"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séc</a:t>
            </a:r>
            <a:endParaRPr lang="en-US" sz="2000" b="1" cap="all"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endParaRPr>
          </a:p>
        </p:txBody>
      </p:sp>
      <p:sp>
        <p:nvSpPr>
          <p:cNvPr id="6" name="TextBox 5"/>
          <p:cNvSpPr txBox="1"/>
          <p:nvPr/>
        </p:nvSpPr>
        <p:spPr>
          <a:xfrm>
            <a:off x="233753" y="510374"/>
            <a:ext cx="8551718" cy="453968"/>
          </a:xfrm>
          <a:prstGeom prst="rect">
            <a:avLst/>
          </a:prstGeom>
        </p:spPr>
        <p:style>
          <a:lnRef idx="2">
            <a:schemeClr val="accent1"/>
          </a:lnRef>
          <a:fillRef idx="1">
            <a:schemeClr val="lt1"/>
          </a:fillRef>
          <a:effectRef idx="0">
            <a:schemeClr val="accent1"/>
          </a:effectRef>
          <a:fontRef idx="minor">
            <a:schemeClr val="dk1"/>
          </a:fontRef>
        </p:style>
        <p:txBody>
          <a:bodyPr wrap="square" lIns="68579" tIns="34289" rIns="68579" bIns="34289" rtlCol="0">
            <a:spAutoFit/>
          </a:bodyPr>
          <a:lstStyle/>
          <a:p>
            <a:pPr algn="just" defTabSz="685316">
              <a:defRPr/>
            </a:pPr>
            <a:r>
              <a:rPr lang="vi-VN" sz="2500" dirty="0">
                <a:solidFill>
                  <a:prstClr val="black"/>
                </a:solidFill>
                <a:latin typeface="Arial" pitchFamily="34" charset="0"/>
                <a:ea typeface="Tahoma" pitchFamily="34" charset="0"/>
                <a:cs typeface="Arial" pitchFamily="34" charset="0"/>
              </a:rPr>
              <a:t>	</a:t>
            </a:r>
            <a:r>
              <a:rPr lang="vi-VN" sz="2500" i="1" dirty="0">
                <a:solidFill>
                  <a:prstClr val="black"/>
                </a:solidFill>
                <a:latin typeface="Arial" pitchFamily="34" charset="0"/>
                <a:ea typeface="Tahoma" pitchFamily="34" charset="0"/>
                <a:cs typeface="Arial" pitchFamily="34" charset="0"/>
              </a:rPr>
              <a:t>*	Căn cứ vào hình thức của séc</a:t>
            </a:r>
          </a:p>
        </p:txBody>
      </p:sp>
      <p:sp>
        <p:nvSpPr>
          <p:cNvPr id="5" name="TextBox 4"/>
          <p:cNvSpPr txBox="1"/>
          <p:nvPr/>
        </p:nvSpPr>
        <p:spPr>
          <a:xfrm>
            <a:off x="233753" y="1047750"/>
            <a:ext cx="8551718" cy="1608131"/>
          </a:xfrm>
          <a:prstGeom prst="rect">
            <a:avLst/>
          </a:prstGeom>
        </p:spPr>
        <p:style>
          <a:lnRef idx="2">
            <a:schemeClr val="accent1"/>
          </a:lnRef>
          <a:fillRef idx="1">
            <a:schemeClr val="lt1"/>
          </a:fillRef>
          <a:effectRef idx="0">
            <a:schemeClr val="accent1"/>
          </a:effectRef>
          <a:fontRef idx="minor">
            <a:schemeClr val="dk1"/>
          </a:fontRef>
        </p:style>
        <p:txBody>
          <a:bodyPr wrap="square" lIns="68579" tIns="34289" rIns="68579" bIns="34289" rtlCol="0">
            <a:spAutoFit/>
          </a:bodyPr>
          <a:lstStyle/>
          <a:p>
            <a:pPr algn="just" defTabSz="685316">
              <a:defRPr/>
            </a:pPr>
            <a:r>
              <a:rPr lang="vi-VN" sz="2500" dirty="0">
                <a:solidFill>
                  <a:prstClr val="black"/>
                </a:solidFill>
                <a:latin typeface="Arial" pitchFamily="34" charset="0"/>
                <a:ea typeface="Tahoma" pitchFamily="34" charset="0"/>
                <a:cs typeface="Arial" pitchFamily="34" charset="0"/>
              </a:rPr>
              <a:t>	</a:t>
            </a:r>
            <a:r>
              <a:rPr lang="vi-VN" sz="2500" i="1" dirty="0">
                <a:solidFill>
                  <a:prstClr val="black"/>
                </a:solidFill>
                <a:latin typeface="Arial" pitchFamily="34" charset="0"/>
                <a:ea typeface="Tahoma" pitchFamily="34" charset="0"/>
                <a:cs typeface="Arial" pitchFamily="34" charset="0"/>
              </a:rPr>
              <a:t>-	Séc gạch chéo : </a:t>
            </a:r>
            <a:r>
              <a:rPr lang="vi-VN" sz="2500" dirty="0">
                <a:solidFill>
                  <a:prstClr val="black"/>
                </a:solidFill>
                <a:latin typeface="Arial" pitchFamily="34" charset="0"/>
                <a:ea typeface="Tahoma" pitchFamily="34" charset="0"/>
                <a:cs typeface="Arial" pitchFamily="34" charset="0"/>
              </a:rPr>
              <a:t>là loại séc trên mặt trước của nó có 2 gạch chéo song song. Loại séc này thường dùng thanh toán chuyển khoản qua ngân hàng, không dùng để rút tiền mặt.</a:t>
            </a:r>
          </a:p>
        </p:txBody>
      </p:sp>
      <p:pic>
        <p:nvPicPr>
          <p:cNvPr id="4198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23290" y="2343150"/>
            <a:ext cx="5248275" cy="2524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217250870"/>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3"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plus(in)">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additive="base">
                                        <p:cTn id="12" dur="500" fill="hold"/>
                                        <p:tgtEl>
                                          <p:spTgt spid="6"/>
                                        </p:tgtEl>
                                        <p:attrNameLst>
                                          <p:attrName>ppt_x</p:attrName>
                                        </p:attrNameLst>
                                      </p:cBhvr>
                                      <p:tavLst>
                                        <p:tav tm="0">
                                          <p:val>
                                            <p:strVal val="#ppt_x"/>
                                          </p:val>
                                        </p:tav>
                                        <p:tav tm="100000">
                                          <p:val>
                                            <p:strVal val="#ppt_x"/>
                                          </p:val>
                                        </p:tav>
                                      </p:tavLst>
                                    </p:anim>
                                    <p:anim calcmode="lin" valueType="num">
                                      <p:cBhvr additive="base">
                                        <p:cTn id="13"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5"/>
                                        </p:tgtEl>
                                        <p:attrNameLst>
                                          <p:attrName>style.visibility</p:attrName>
                                        </p:attrNameLst>
                                      </p:cBhvr>
                                      <p:to>
                                        <p:strVal val="visible"/>
                                      </p:to>
                                    </p:set>
                                    <p:anim calcmode="lin" valueType="num">
                                      <p:cBhvr additive="base">
                                        <p:cTn id="18" dur="500" fill="hold"/>
                                        <p:tgtEl>
                                          <p:spTgt spid="5"/>
                                        </p:tgtEl>
                                        <p:attrNameLst>
                                          <p:attrName>ppt_x</p:attrName>
                                        </p:attrNameLst>
                                      </p:cBhvr>
                                      <p:tavLst>
                                        <p:tav tm="0">
                                          <p:val>
                                            <p:strVal val="#ppt_x"/>
                                          </p:val>
                                        </p:tav>
                                        <p:tav tm="100000">
                                          <p:val>
                                            <p:strVal val="#ppt_x"/>
                                          </p:val>
                                        </p:tav>
                                      </p:tavLst>
                                    </p:anim>
                                    <p:anim calcmode="lin" valueType="num">
                                      <p:cBhvr additive="base">
                                        <p:cTn id="19"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nodeType="clickEffect">
                                  <p:stCondLst>
                                    <p:cond delay="0"/>
                                  </p:stCondLst>
                                  <p:childTnLst>
                                    <p:set>
                                      <p:cBhvr>
                                        <p:cTn id="23" dur="1" fill="hold">
                                          <p:stCondLst>
                                            <p:cond delay="0"/>
                                          </p:stCondLst>
                                        </p:cTn>
                                        <p:tgtEl>
                                          <p:spTgt spid="41986"/>
                                        </p:tgtEl>
                                        <p:attrNameLst>
                                          <p:attrName>style.visibility</p:attrName>
                                        </p:attrNameLst>
                                      </p:cBhvr>
                                      <p:to>
                                        <p:strVal val="visible"/>
                                      </p:to>
                                    </p:set>
                                    <p:anim calcmode="lin" valueType="num">
                                      <p:cBhvr additive="base">
                                        <p:cTn id="24" dur="500" fill="hold"/>
                                        <p:tgtEl>
                                          <p:spTgt spid="41986"/>
                                        </p:tgtEl>
                                        <p:attrNameLst>
                                          <p:attrName>ppt_x</p:attrName>
                                        </p:attrNameLst>
                                      </p:cBhvr>
                                      <p:tavLst>
                                        <p:tav tm="0">
                                          <p:val>
                                            <p:strVal val="#ppt_x"/>
                                          </p:val>
                                        </p:tav>
                                        <p:tav tm="100000">
                                          <p:val>
                                            <p:strVal val="#ppt_x"/>
                                          </p:val>
                                        </p:tav>
                                      </p:tavLst>
                                    </p:anim>
                                    <p:anim calcmode="lin" valueType="num">
                                      <p:cBhvr additive="base">
                                        <p:cTn id="25" dur="500" fill="hold"/>
                                        <p:tgtEl>
                                          <p:spTgt spid="4198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animBg="1"/>
      <p:bldP spid="5" grpId="0" animBg="1"/>
    </p:bldLst>
  </p:timing>
</p:sld>
</file>

<file path=ppt/slides/slide12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Rectangle 3"/>
          <p:cNvSpPr/>
          <p:nvPr/>
        </p:nvSpPr>
        <p:spPr>
          <a:xfrm>
            <a:off x="3270900" y="133350"/>
            <a:ext cx="2076528" cy="377024"/>
          </a:xfrm>
          <a:prstGeom prst="rect">
            <a:avLst/>
          </a:prstGeom>
          <a:noFill/>
        </p:spPr>
        <p:txBody>
          <a:bodyPr wrap="none" lIns="68579" tIns="34289" rIns="68579" bIns="34289">
            <a:spAutoFit/>
          </a:bodyPr>
          <a:lstStyle/>
          <a:p>
            <a:pPr algn="ctr" defTabSz="685783">
              <a:defRPr/>
            </a:pPr>
            <a:r>
              <a:rPr lang="en-US" sz="2000" b="1"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f. </a:t>
            </a:r>
            <a:r>
              <a:rPr lang="en-US" sz="2000" b="1"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Phân</a:t>
            </a:r>
            <a:r>
              <a:rPr lang="en-US" sz="2000" b="1"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a:t>
            </a:r>
            <a:r>
              <a:rPr lang="en-US" sz="2000" b="1"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loại</a:t>
            </a:r>
            <a:r>
              <a:rPr lang="en-US" sz="2000" b="1"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a:t>
            </a:r>
            <a:r>
              <a:rPr lang="en-US" sz="2000" b="1"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séc</a:t>
            </a:r>
            <a:endParaRPr lang="en-US" sz="2000" b="1" cap="all"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endParaRPr>
          </a:p>
        </p:txBody>
      </p:sp>
      <p:sp>
        <p:nvSpPr>
          <p:cNvPr id="6" name="TextBox 5"/>
          <p:cNvSpPr txBox="1"/>
          <p:nvPr/>
        </p:nvSpPr>
        <p:spPr>
          <a:xfrm>
            <a:off x="233753" y="510374"/>
            <a:ext cx="8551718" cy="3916455"/>
          </a:xfrm>
          <a:prstGeom prst="rect">
            <a:avLst/>
          </a:prstGeom>
        </p:spPr>
        <p:style>
          <a:lnRef idx="2">
            <a:schemeClr val="accent1"/>
          </a:lnRef>
          <a:fillRef idx="1">
            <a:schemeClr val="lt1"/>
          </a:fillRef>
          <a:effectRef idx="0">
            <a:schemeClr val="accent1"/>
          </a:effectRef>
          <a:fontRef idx="minor">
            <a:schemeClr val="dk1"/>
          </a:fontRef>
        </p:style>
        <p:txBody>
          <a:bodyPr wrap="square" lIns="68579" tIns="34289" rIns="68579" bIns="34289" rtlCol="0">
            <a:spAutoFit/>
          </a:bodyPr>
          <a:lstStyle/>
          <a:p>
            <a:pPr algn="just" defTabSz="685316">
              <a:defRPr/>
            </a:pPr>
            <a:r>
              <a:rPr lang="vi-VN" sz="2500" dirty="0">
                <a:solidFill>
                  <a:prstClr val="black"/>
                </a:solidFill>
                <a:latin typeface="Arial" pitchFamily="34" charset="0"/>
                <a:ea typeface="Tahoma" pitchFamily="34" charset="0"/>
                <a:cs typeface="Arial" pitchFamily="34" charset="0"/>
              </a:rPr>
              <a:t>	Séc gạch chéo có 2 loại  :</a:t>
            </a:r>
          </a:p>
          <a:p>
            <a:pPr algn="just" defTabSz="685316">
              <a:defRPr/>
            </a:pPr>
            <a:r>
              <a:rPr lang="vi-VN" sz="2500" dirty="0">
                <a:solidFill>
                  <a:srgbClr val="FF0000"/>
                </a:solidFill>
                <a:latin typeface="Arial" pitchFamily="34" charset="0"/>
                <a:ea typeface="Tahoma" pitchFamily="34" charset="0"/>
                <a:cs typeface="Arial" pitchFamily="34" charset="0"/>
              </a:rPr>
              <a:t>+ Séc gạch chéo thông thường :</a:t>
            </a:r>
            <a:r>
              <a:rPr lang="vi-VN" sz="2500" dirty="0">
                <a:solidFill>
                  <a:prstClr val="black"/>
                </a:solidFill>
                <a:latin typeface="Arial" pitchFamily="34" charset="0"/>
                <a:ea typeface="Tahoma" pitchFamily="34" charset="0"/>
                <a:cs typeface="Arial" pitchFamily="34" charset="0"/>
              </a:rPr>
              <a:t> là loại séc mà giữa 2 gạch chéo song song không ghi tên ngân hàng lĩnh hộ tiền. Đối với loại séc này ngân hàng nào cũng có thể lĩnh hộ tiền cho người thụ hưởng.</a:t>
            </a:r>
          </a:p>
          <a:p>
            <a:pPr algn="just" defTabSz="685316">
              <a:defRPr/>
            </a:pPr>
            <a:r>
              <a:rPr lang="vi-VN" sz="2500" dirty="0">
                <a:solidFill>
                  <a:srgbClr val="FF0000"/>
                </a:solidFill>
                <a:latin typeface="Arial" pitchFamily="34" charset="0"/>
                <a:ea typeface="Tahoma" pitchFamily="34" charset="0"/>
                <a:cs typeface="Arial" pitchFamily="34" charset="0"/>
              </a:rPr>
              <a:t>+ Séc gạch chéo đặc biệt </a:t>
            </a:r>
            <a:r>
              <a:rPr lang="vi-VN" sz="2500" dirty="0">
                <a:solidFill>
                  <a:prstClr val="black"/>
                </a:solidFill>
                <a:latin typeface="Arial" pitchFamily="34" charset="0"/>
                <a:ea typeface="Tahoma" pitchFamily="34" charset="0"/>
                <a:cs typeface="Arial" pitchFamily="34" charset="0"/>
              </a:rPr>
              <a:t>: là loại séc mà giữa 2 đường gạch chéo song song, có ghi tên của ngân hàng lĩnh hộ tiền của người thụ hưởng, với cách ghi như vậy chỉ có ngân hàng đó mới có quyền lĩnh hộ tiền cho người thụ hưởng  mà thôi.</a:t>
            </a:r>
          </a:p>
        </p:txBody>
      </p:sp>
    </p:spTree>
    <p:extLst>
      <p:ext uri="{BB962C8B-B14F-4D97-AF65-F5344CB8AC3E}">
        <p14:creationId xmlns:p14="http://schemas.microsoft.com/office/powerpoint/2010/main" val="4125120374"/>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3"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plus(in)">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1000"/>
                                        <p:tgtEl>
                                          <p:spTgt spid="6"/>
                                        </p:tgtEl>
                                      </p:cBhvr>
                                    </p:animEffect>
                                    <p:anim calcmode="lin" valueType="num">
                                      <p:cBhvr>
                                        <p:cTn id="13" dur="1000" fill="hold"/>
                                        <p:tgtEl>
                                          <p:spTgt spid="6"/>
                                        </p:tgtEl>
                                        <p:attrNameLst>
                                          <p:attrName>ppt_x</p:attrName>
                                        </p:attrNameLst>
                                      </p:cBhvr>
                                      <p:tavLst>
                                        <p:tav tm="0">
                                          <p:val>
                                            <p:strVal val="#ppt_x"/>
                                          </p:val>
                                        </p:tav>
                                        <p:tav tm="100000">
                                          <p:val>
                                            <p:strVal val="#ppt_x"/>
                                          </p:val>
                                        </p:tav>
                                      </p:tavLst>
                                    </p:anim>
                                    <p:anim calcmode="lin" valueType="num">
                                      <p:cBhvr>
                                        <p:cTn id="14"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animBg="1"/>
    </p:bldLst>
  </p:timing>
</p:sld>
</file>

<file path=ppt/slides/slide12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Rectangle 3"/>
          <p:cNvSpPr/>
          <p:nvPr/>
        </p:nvSpPr>
        <p:spPr>
          <a:xfrm>
            <a:off x="3270900" y="133350"/>
            <a:ext cx="2076528" cy="377024"/>
          </a:xfrm>
          <a:prstGeom prst="rect">
            <a:avLst/>
          </a:prstGeom>
          <a:noFill/>
        </p:spPr>
        <p:txBody>
          <a:bodyPr wrap="none" lIns="68579" tIns="34289" rIns="68579" bIns="34289">
            <a:spAutoFit/>
          </a:bodyPr>
          <a:lstStyle/>
          <a:p>
            <a:pPr algn="ctr" defTabSz="685783">
              <a:defRPr/>
            </a:pPr>
            <a:r>
              <a:rPr lang="en-US" sz="2000" b="1"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f. </a:t>
            </a:r>
            <a:r>
              <a:rPr lang="en-US" sz="2000" b="1"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Phân</a:t>
            </a:r>
            <a:r>
              <a:rPr lang="en-US" sz="2000" b="1"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a:t>
            </a:r>
            <a:r>
              <a:rPr lang="en-US" sz="2000" b="1"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loại</a:t>
            </a:r>
            <a:r>
              <a:rPr lang="en-US" sz="2000" b="1"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a:t>
            </a:r>
            <a:r>
              <a:rPr lang="en-US" sz="2000" b="1"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séc</a:t>
            </a:r>
            <a:endParaRPr lang="en-US" sz="2000" b="1" cap="all"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endParaRPr>
          </a:p>
        </p:txBody>
      </p:sp>
      <p:sp>
        <p:nvSpPr>
          <p:cNvPr id="6" name="TextBox 5"/>
          <p:cNvSpPr txBox="1"/>
          <p:nvPr/>
        </p:nvSpPr>
        <p:spPr>
          <a:xfrm>
            <a:off x="381000" y="590550"/>
            <a:ext cx="8551718" cy="1608131"/>
          </a:xfrm>
          <a:prstGeom prst="rect">
            <a:avLst/>
          </a:prstGeom>
        </p:spPr>
        <p:style>
          <a:lnRef idx="2">
            <a:schemeClr val="accent1"/>
          </a:lnRef>
          <a:fillRef idx="1">
            <a:schemeClr val="lt1"/>
          </a:fillRef>
          <a:effectRef idx="0">
            <a:schemeClr val="accent1"/>
          </a:effectRef>
          <a:fontRef idx="minor">
            <a:schemeClr val="dk1"/>
          </a:fontRef>
        </p:style>
        <p:txBody>
          <a:bodyPr wrap="square" lIns="68579" tIns="34289" rIns="68579" bIns="34289" rtlCol="0">
            <a:spAutoFit/>
          </a:bodyPr>
          <a:lstStyle/>
          <a:p>
            <a:pPr algn="just" defTabSz="685316">
              <a:defRPr/>
            </a:pPr>
            <a:r>
              <a:rPr lang="vi-VN" sz="2500" dirty="0">
                <a:solidFill>
                  <a:prstClr val="black"/>
                </a:solidFill>
                <a:latin typeface="Arial" pitchFamily="34" charset="0"/>
                <a:ea typeface="Tahoma" pitchFamily="34" charset="0"/>
                <a:cs typeface="Arial" pitchFamily="34" charset="0"/>
              </a:rPr>
              <a:t>Séc gạch chéo không tên có thể chuyển thành séc gạch chéo có tên. Trái lại, séc gạch chéo có tên không thể chuyển thành séc gạch chéo không tên bằng cách xoá tên đi.</a:t>
            </a:r>
          </a:p>
        </p:txBody>
      </p:sp>
    </p:spTree>
    <p:extLst>
      <p:ext uri="{BB962C8B-B14F-4D97-AF65-F5344CB8AC3E}">
        <p14:creationId xmlns:p14="http://schemas.microsoft.com/office/powerpoint/2010/main" val="960561378"/>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3"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plus(in)">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1000"/>
                                        <p:tgtEl>
                                          <p:spTgt spid="6"/>
                                        </p:tgtEl>
                                      </p:cBhvr>
                                    </p:animEffect>
                                    <p:anim calcmode="lin" valueType="num">
                                      <p:cBhvr>
                                        <p:cTn id="13" dur="1000" fill="hold"/>
                                        <p:tgtEl>
                                          <p:spTgt spid="6"/>
                                        </p:tgtEl>
                                        <p:attrNameLst>
                                          <p:attrName>ppt_x</p:attrName>
                                        </p:attrNameLst>
                                      </p:cBhvr>
                                      <p:tavLst>
                                        <p:tav tm="0">
                                          <p:val>
                                            <p:strVal val="#ppt_x"/>
                                          </p:val>
                                        </p:tav>
                                        <p:tav tm="100000">
                                          <p:val>
                                            <p:strVal val="#ppt_x"/>
                                          </p:val>
                                        </p:tav>
                                      </p:tavLst>
                                    </p:anim>
                                    <p:anim calcmode="lin" valueType="num">
                                      <p:cBhvr>
                                        <p:cTn id="14"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animBg="1"/>
    </p:bldLst>
  </p:timing>
</p:sld>
</file>

<file path=ppt/slides/slide12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Rectangle 3"/>
          <p:cNvSpPr/>
          <p:nvPr/>
        </p:nvSpPr>
        <p:spPr>
          <a:xfrm>
            <a:off x="3270900" y="133350"/>
            <a:ext cx="2076528" cy="377024"/>
          </a:xfrm>
          <a:prstGeom prst="rect">
            <a:avLst/>
          </a:prstGeom>
          <a:noFill/>
        </p:spPr>
        <p:txBody>
          <a:bodyPr wrap="none" lIns="68579" tIns="34289" rIns="68579" bIns="34289">
            <a:spAutoFit/>
          </a:bodyPr>
          <a:lstStyle/>
          <a:p>
            <a:pPr algn="ctr" defTabSz="685783">
              <a:defRPr/>
            </a:pPr>
            <a:r>
              <a:rPr lang="en-US" sz="2000" b="1"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f. </a:t>
            </a:r>
            <a:r>
              <a:rPr lang="en-US" sz="2000" b="1"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Phân</a:t>
            </a:r>
            <a:r>
              <a:rPr lang="en-US" sz="2000" b="1"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a:t>
            </a:r>
            <a:r>
              <a:rPr lang="en-US" sz="2000" b="1"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loại</a:t>
            </a:r>
            <a:r>
              <a:rPr lang="en-US" sz="2000" b="1"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a:t>
            </a:r>
            <a:r>
              <a:rPr lang="en-US" sz="2000" b="1"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séc</a:t>
            </a:r>
            <a:endParaRPr lang="en-US" sz="2000" b="1" cap="all"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endParaRPr>
          </a:p>
        </p:txBody>
      </p:sp>
      <p:sp>
        <p:nvSpPr>
          <p:cNvPr id="6" name="TextBox 5"/>
          <p:cNvSpPr txBox="1"/>
          <p:nvPr/>
        </p:nvSpPr>
        <p:spPr>
          <a:xfrm>
            <a:off x="233753" y="510374"/>
            <a:ext cx="8551718" cy="1223410"/>
          </a:xfrm>
          <a:prstGeom prst="rect">
            <a:avLst/>
          </a:prstGeom>
        </p:spPr>
        <p:style>
          <a:lnRef idx="2">
            <a:schemeClr val="accent1"/>
          </a:lnRef>
          <a:fillRef idx="1">
            <a:schemeClr val="lt1"/>
          </a:fillRef>
          <a:effectRef idx="0">
            <a:schemeClr val="accent1"/>
          </a:effectRef>
          <a:fontRef idx="minor">
            <a:schemeClr val="dk1"/>
          </a:fontRef>
        </p:style>
        <p:txBody>
          <a:bodyPr wrap="square" lIns="68579" tIns="34289" rIns="68579" bIns="34289" rtlCol="0">
            <a:spAutoFit/>
          </a:bodyPr>
          <a:lstStyle/>
          <a:p>
            <a:pPr algn="just" defTabSz="685316">
              <a:defRPr/>
            </a:pPr>
            <a:r>
              <a:rPr lang="vi-VN" sz="2500" dirty="0">
                <a:solidFill>
                  <a:prstClr val="black"/>
                </a:solidFill>
                <a:latin typeface="Arial" pitchFamily="34" charset="0"/>
                <a:ea typeface="Tahoma" pitchFamily="34" charset="0"/>
                <a:cs typeface="Arial" pitchFamily="34" charset="0"/>
              </a:rPr>
              <a:t>-	</a:t>
            </a:r>
            <a:r>
              <a:rPr lang="vi-VN" sz="2500" i="1" dirty="0">
                <a:solidFill>
                  <a:prstClr val="black"/>
                </a:solidFill>
                <a:latin typeface="Arial" pitchFamily="34" charset="0"/>
                <a:ea typeface="Tahoma" pitchFamily="34" charset="0"/>
                <a:cs typeface="Arial" pitchFamily="34" charset="0"/>
              </a:rPr>
              <a:t>Séc không có gạch chéo : </a:t>
            </a:r>
            <a:r>
              <a:rPr lang="vi-VN" sz="2500" dirty="0">
                <a:solidFill>
                  <a:prstClr val="black"/>
                </a:solidFill>
                <a:latin typeface="Arial" pitchFamily="34" charset="0"/>
                <a:ea typeface="Tahoma" pitchFamily="34" charset="0"/>
                <a:cs typeface="Arial" pitchFamily="34" charset="0"/>
              </a:rPr>
              <a:t>là loại séc mà ở mặt trước của nó không có hai gạch chéo song song. Loại séc này được dùng  để thanh toán bằng tiền mặt.</a:t>
            </a:r>
          </a:p>
        </p:txBody>
      </p:sp>
    </p:spTree>
    <p:extLst>
      <p:ext uri="{BB962C8B-B14F-4D97-AF65-F5344CB8AC3E}">
        <p14:creationId xmlns:p14="http://schemas.microsoft.com/office/powerpoint/2010/main" val="1497574250"/>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3"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plus(in)">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1000"/>
                                        <p:tgtEl>
                                          <p:spTgt spid="6"/>
                                        </p:tgtEl>
                                      </p:cBhvr>
                                    </p:animEffect>
                                    <p:anim calcmode="lin" valueType="num">
                                      <p:cBhvr>
                                        <p:cTn id="13" dur="1000" fill="hold"/>
                                        <p:tgtEl>
                                          <p:spTgt spid="6"/>
                                        </p:tgtEl>
                                        <p:attrNameLst>
                                          <p:attrName>ppt_x</p:attrName>
                                        </p:attrNameLst>
                                      </p:cBhvr>
                                      <p:tavLst>
                                        <p:tav tm="0">
                                          <p:val>
                                            <p:strVal val="#ppt_x"/>
                                          </p:val>
                                        </p:tav>
                                        <p:tav tm="100000">
                                          <p:val>
                                            <p:strVal val="#ppt_x"/>
                                          </p:val>
                                        </p:tav>
                                      </p:tavLst>
                                    </p:anim>
                                    <p:anim calcmode="lin" valueType="num">
                                      <p:cBhvr>
                                        <p:cTn id="14"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animBg="1"/>
    </p:bldLst>
  </p:timing>
</p:sld>
</file>

<file path=ppt/slides/slide12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Rectangle 3"/>
          <p:cNvSpPr/>
          <p:nvPr/>
        </p:nvSpPr>
        <p:spPr>
          <a:xfrm>
            <a:off x="3270900" y="133350"/>
            <a:ext cx="2076528" cy="377024"/>
          </a:xfrm>
          <a:prstGeom prst="rect">
            <a:avLst/>
          </a:prstGeom>
          <a:noFill/>
        </p:spPr>
        <p:txBody>
          <a:bodyPr wrap="none" lIns="68579" tIns="34289" rIns="68579" bIns="34289">
            <a:spAutoFit/>
          </a:bodyPr>
          <a:lstStyle/>
          <a:p>
            <a:pPr algn="ctr" defTabSz="685783">
              <a:defRPr/>
            </a:pPr>
            <a:r>
              <a:rPr lang="en-US" sz="2000" b="1"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f. </a:t>
            </a:r>
            <a:r>
              <a:rPr lang="en-US" sz="2000" b="1"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Phân</a:t>
            </a:r>
            <a:r>
              <a:rPr lang="en-US" sz="2000" b="1"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a:t>
            </a:r>
            <a:r>
              <a:rPr lang="en-US" sz="2000" b="1"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loại</a:t>
            </a:r>
            <a:r>
              <a:rPr lang="en-US" sz="2000" b="1"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a:t>
            </a:r>
            <a:r>
              <a:rPr lang="en-US" sz="2000" b="1"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séc</a:t>
            </a:r>
            <a:endParaRPr lang="en-US" sz="2000" b="1" cap="all"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endParaRPr>
          </a:p>
        </p:txBody>
      </p:sp>
      <p:sp>
        <p:nvSpPr>
          <p:cNvPr id="6" name="TextBox 5"/>
          <p:cNvSpPr txBox="1"/>
          <p:nvPr/>
        </p:nvSpPr>
        <p:spPr>
          <a:xfrm>
            <a:off x="233753" y="510374"/>
            <a:ext cx="8551718" cy="453968"/>
          </a:xfrm>
          <a:prstGeom prst="rect">
            <a:avLst/>
          </a:prstGeom>
        </p:spPr>
        <p:style>
          <a:lnRef idx="2">
            <a:schemeClr val="accent1"/>
          </a:lnRef>
          <a:fillRef idx="1">
            <a:schemeClr val="lt1"/>
          </a:fillRef>
          <a:effectRef idx="0">
            <a:schemeClr val="accent1"/>
          </a:effectRef>
          <a:fontRef idx="minor">
            <a:schemeClr val="dk1"/>
          </a:fontRef>
        </p:style>
        <p:txBody>
          <a:bodyPr wrap="square" lIns="68579" tIns="34289" rIns="68579" bIns="34289" rtlCol="0">
            <a:spAutoFit/>
          </a:bodyPr>
          <a:lstStyle/>
          <a:p>
            <a:pPr algn="just" defTabSz="685316">
              <a:defRPr/>
            </a:pPr>
            <a:r>
              <a:rPr lang="vi-VN" sz="2500" dirty="0">
                <a:solidFill>
                  <a:prstClr val="black"/>
                </a:solidFill>
                <a:latin typeface="Arial" pitchFamily="34" charset="0"/>
                <a:ea typeface="Tahoma" pitchFamily="34" charset="0"/>
                <a:cs typeface="Arial" pitchFamily="34" charset="0"/>
              </a:rPr>
              <a:t>	</a:t>
            </a:r>
            <a:r>
              <a:rPr lang="vi-VN" sz="2500" i="1" dirty="0">
                <a:solidFill>
                  <a:prstClr val="black"/>
                </a:solidFill>
                <a:latin typeface="Arial" pitchFamily="34" charset="0"/>
                <a:ea typeface="Tahoma" pitchFamily="34" charset="0"/>
                <a:cs typeface="Arial" pitchFamily="34" charset="0"/>
              </a:rPr>
              <a:t>*	Căn cứ vào công dụng của séc :</a:t>
            </a:r>
            <a:endParaRPr lang="vi-VN" sz="2500" dirty="0">
              <a:solidFill>
                <a:prstClr val="black"/>
              </a:solidFill>
              <a:latin typeface="Arial" pitchFamily="34" charset="0"/>
              <a:ea typeface="Tahoma" pitchFamily="34" charset="0"/>
              <a:cs typeface="Arial" pitchFamily="34" charset="0"/>
            </a:endParaRPr>
          </a:p>
        </p:txBody>
      </p:sp>
      <p:sp>
        <p:nvSpPr>
          <p:cNvPr id="5" name="TextBox 4"/>
          <p:cNvSpPr txBox="1"/>
          <p:nvPr/>
        </p:nvSpPr>
        <p:spPr>
          <a:xfrm>
            <a:off x="152400" y="1047750"/>
            <a:ext cx="8551718" cy="1608131"/>
          </a:xfrm>
          <a:prstGeom prst="rect">
            <a:avLst/>
          </a:prstGeom>
        </p:spPr>
        <p:style>
          <a:lnRef idx="2">
            <a:schemeClr val="accent1"/>
          </a:lnRef>
          <a:fillRef idx="1">
            <a:schemeClr val="lt1"/>
          </a:fillRef>
          <a:effectRef idx="0">
            <a:schemeClr val="accent1"/>
          </a:effectRef>
          <a:fontRef idx="minor">
            <a:schemeClr val="dk1"/>
          </a:fontRef>
        </p:style>
        <p:txBody>
          <a:bodyPr wrap="square" lIns="68579" tIns="34289" rIns="68579" bIns="34289" rtlCol="0">
            <a:spAutoFit/>
          </a:bodyPr>
          <a:lstStyle/>
          <a:p>
            <a:pPr algn="just" defTabSz="685316">
              <a:defRPr/>
            </a:pPr>
            <a:r>
              <a:rPr lang="vi-VN" sz="2500" dirty="0">
                <a:solidFill>
                  <a:prstClr val="black"/>
                </a:solidFill>
                <a:latin typeface="Arial" pitchFamily="34" charset="0"/>
                <a:ea typeface="Tahoma" pitchFamily="34" charset="0"/>
                <a:cs typeface="Arial" pitchFamily="34" charset="0"/>
              </a:rPr>
              <a:t>	</a:t>
            </a:r>
            <a:r>
              <a:rPr lang="en-US" sz="2500" i="1" dirty="0">
                <a:solidFill>
                  <a:prstClr val="black"/>
                </a:solidFill>
                <a:latin typeface="Arial" pitchFamily="34" charset="0"/>
                <a:ea typeface="Tahoma" pitchFamily="34" charset="0"/>
                <a:cs typeface="Arial" pitchFamily="34" charset="0"/>
              </a:rPr>
              <a:t>-</a:t>
            </a:r>
            <a:r>
              <a:rPr lang="vi-VN" sz="2500" i="1" dirty="0">
                <a:solidFill>
                  <a:prstClr val="black"/>
                </a:solidFill>
                <a:latin typeface="Arial" pitchFamily="34" charset="0"/>
                <a:ea typeface="Tahoma" pitchFamily="34" charset="0"/>
                <a:cs typeface="Arial" pitchFamily="34" charset="0"/>
              </a:rPr>
              <a:t>	Séc chuyển khoản : </a:t>
            </a:r>
            <a:r>
              <a:rPr lang="vi-VN" sz="2500" dirty="0">
                <a:solidFill>
                  <a:prstClr val="black"/>
                </a:solidFill>
                <a:latin typeface="Arial" pitchFamily="34" charset="0"/>
                <a:ea typeface="Tahoma" pitchFamily="34" charset="0"/>
                <a:cs typeface="Arial" pitchFamily="34" charset="0"/>
              </a:rPr>
              <a:t>là loại séc được sử dụng để thanh toán bằng chuyển khoản cho người thụ hưởng. Séc chuyển khoản không thể rút tiền mặt và cũng không thể chuyển nhượng.</a:t>
            </a:r>
          </a:p>
        </p:txBody>
      </p:sp>
    </p:spTree>
    <p:extLst>
      <p:ext uri="{BB962C8B-B14F-4D97-AF65-F5344CB8AC3E}">
        <p14:creationId xmlns:p14="http://schemas.microsoft.com/office/powerpoint/2010/main" val="292285835"/>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3"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plus(in)">
                                      <p:cBhvr>
                                        <p:cTn id="7" dur="2000"/>
                                        <p:tgtEl>
                                          <p:spTgt spid="4"/>
                                        </p:tgtEl>
                                      </p:cBhvr>
                                    </p:animEffect>
                                  </p:childTnLst>
                                </p:cTn>
                              </p:par>
                              <p:par>
                                <p:cTn id="8" presetID="21" presetClass="entr" presetSubtype="8"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wheel(8)">
                                      <p:cBhvr>
                                        <p:cTn id="10" dur="1000"/>
                                        <p:tgtEl>
                                          <p:spTgt spid="6"/>
                                        </p:tgtEl>
                                      </p:cBhvr>
                                    </p:animEffect>
                                  </p:childTnLst>
                                </p:cTn>
                              </p:par>
                              <p:par>
                                <p:cTn id="11" presetID="21" presetClass="entr" presetSubtype="8" fill="hold" grpId="0" nodeType="with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wheel(8)">
                                      <p:cBhvr>
                                        <p:cTn id="13"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animBg="1"/>
      <p:bldP spid="5" grpId="0" animBg="1"/>
    </p:bldLst>
  </p:timing>
</p:sld>
</file>

<file path=ppt/slides/slide12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Rectangle 3"/>
          <p:cNvSpPr/>
          <p:nvPr/>
        </p:nvSpPr>
        <p:spPr>
          <a:xfrm>
            <a:off x="3270900" y="133350"/>
            <a:ext cx="2076528" cy="377024"/>
          </a:xfrm>
          <a:prstGeom prst="rect">
            <a:avLst/>
          </a:prstGeom>
          <a:noFill/>
        </p:spPr>
        <p:txBody>
          <a:bodyPr wrap="none" lIns="68579" tIns="34289" rIns="68579" bIns="34289">
            <a:spAutoFit/>
          </a:bodyPr>
          <a:lstStyle/>
          <a:p>
            <a:pPr algn="ctr" defTabSz="685783">
              <a:defRPr/>
            </a:pPr>
            <a:r>
              <a:rPr lang="en-US" sz="2000" b="1"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f. </a:t>
            </a:r>
            <a:r>
              <a:rPr lang="en-US" sz="2000" b="1"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Phân</a:t>
            </a:r>
            <a:r>
              <a:rPr lang="en-US" sz="2000" b="1"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a:t>
            </a:r>
            <a:r>
              <a:rPr lang="en-US" sz="2000" b="1"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loại</a:t>
            </a:r>
            <a:r>
              <a:rPr lang="en-US" sz="2000" b="1"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a:t>
            </a:r>
            <a:r>
              <a:rPr lang="en-US" sz="2000" b="1"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séc</a:t>
            </a:r>
            <a:endParaRPr lang="en-US" sz="2000" b="1" cap="all"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endParaRPr>
          </a:p>
        </p:txBody>
      </p:sp>
      <p:sp>
        <p:nvSpPr>
          <p:cNvPr id="6" name="TextBox 5"/>
          <p:cNvSpPr txBox="1"/>
          <p:nvPr/>
        </p:nvSpPr>
        <p:spPr>
          <a:xfrm>
            <a:off x="233753" y="510374"/>
            <a:ext cx="8551718" cy="1608131"/>
          </a:xfrm>
          <a:prstGeom prst="rect">
            <a:avLst/>
          </a:prstGeom>
        </p:spPr>
        <p:style>
          <a:lnRef idx="2">
            <a:schemeClr val="accent1"/>
          </a:lnRef>
          <a:fillRef idx="1">
            <a:schemeClr val="lt1"/>
          </a:fillRef>
          <a:effectRef idx="0">
            <a:schemeClr val="accent1"/>
          </a:effectRef>
          <a:fontRef idx="minor">
            <a:schemeClr val="dk1"/>
          </a:fontRef>
        </p:style>
        <p:txBody>
          <a:bodyPr wrap="square" lIns="68579" tIns="34289" rIns="68579" bIns="34289" rtlCol="0">
            <a:spAutoFit/>
          </a:bodyPr>
          <a:lstStyle/>
          <a:p>
            <a:pPr algn="just" defTabSz="685316">
              <a:defRPr/>
            </a:pPr>
            <a:r>
              <a:rPr lang="vi-VN" sz="2500" dirty="0">
                <a:solidFill>
                  <a:prstClr val="black"/>
                </a:solidFill>
                <a:latin typeface="Arial" pitchFamily="34" charset="0"/>
                <a:ea typeface="Tahoma" pitchFamily="34" charset="0"/>
                <a:cs typeface="Arial" pitchFamily="34" charset="0"/>
              </a:rPr>
              <a:t>	</a:t>
            </a:r>
            <a:r>
              <a:rPr lang="en-US" sz="2500" i="1" dirty="0">
                <a:solidFill>
                  <a:prstClr val="black"/>
                </a:solidFill>
                <a:latin typeface="Arial" pitchFamily="34" charset="0"/>
                <a:ea typeface="Tahoma" pitchFamily="34" charset="0"/>
                <a:cs typeface="Arial" pitchFamily="34" charset="0"/>
              </a:rPr>
              <a:t> </a:t>
            </a:r>
            <a:r>
              <a:rPr lang="vi-VN" sz="2500" i="1" dirty="0">
                <a:solidFill>
                  <a:prstClr val="black"/>
                </a:solidFill>
                <a:latin typeface="Arial" pitchFamily="34" charset="0"/>
                <a:ea typeface="Tahoma" pitchFamily="34" charset="0"/>
                <a:cs typeface="Arial" pitchFamily="34" charset="0"/>
              </a:rPr>
              <a:t>-	Séc rút tiền mặt: </a:t>
            </a:r>
            <a:r>
              <a:rPr lang="vi-VN" sz="2500" dirty="0">
                <a:solidFill>
                  <a:prstClr val="black"/>
                </a:solidFill>
                <a:latin typeface="Arial" pitchFamily="34" charset="0"/>
                <a:ea typeface="Tahoma" pitchFamily="34" charset="0"/>
                <a:cs typeface="Arial" pitchFamily="34" charset="0"/>
              </a:rPr>
              <a:t>là loại séc do chủ tài khoản tiền gửi phát hành để rút tiền mặt tại ngân hàng.</a:t>
            </a:r>
          </a:p>
          <a:p>
            <a:pPr algn="just" defTabSz="685316">
              <a:defRPr/>
            </a:pPr>
            <a:r>
              <a:rPr lang="vi-VN" sz="2500" i="1" dirty="0">
                <a:solidFill>
                  <a:prstClr val="black"/>
                </a:solidFill>
                <a:latin typeface="Arial" pitchFamily="34" charset="0"/>
                <a:ea typeface="Tahoma" pitchFamily="34" charset="0"/>
                <a:cs typeface="Arial" pitchFamily="34" charset="0"/>
              </a:rPr>
              <a:t>-	Séc thanh toán bằng tiền mặt : </a:t>
            </a:r>
            <a:r>
              <a:rPr lang="vi-VN" sz="2500" dirty="0">
                <a:solidFill>
                  <a:prstClr val="black"/>
                </a:solidFill>
                <a:latin typeface="Arial" pitchFamily="34" charset="0"/>
                <a:ea typeface="Tahoma" pitchFamily="34" charset="0"/>
                <a:cs typeface="Arial" pitchFamily="34" charset="0"/>
              </a:rPr>
              <a:t>là loại séc được sử dụng để thanh toán bằng tiền mặt cho người thụ hưởng.</a:t>
            </a:r>
          </a:p>
        </p:txBody>
      </p:sp>
    </p:spTree>
    <p:extLst>
      <p:ext uri="{BB962C8B-B14F-4D97-AF65-F5344CB8AC3E}">
        <p14:creationId xmlns:p14="http://schemas.microsoft.com/office/powerpoint/2010/main" val="1255371231"/>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3"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plus(in)">
                                      <p:cBhvr>
                                        <p:cTn id="7" dur="2000"/>
                                        <p:tgtEl>
                                          <p:spTgt spid="4"/>
                                        </p:tgtEl>
                                      </p:cBhvr>
                                    </p:animEffect>
                                  </p:childTnLst>
                                </p:cTn>
                              </p:par>
                              <p:par>
                                <p:cTn id="8" presetID="21" presetClass="entr" presetSubtype="8"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wheel(8)">
                                      <p:cBhvr>
                                        <p:cTn id="10"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Rectangle 3"/>
          <p:cNvSpPr/>
          <p:nvPr/>
        </p:nvSpPr>
        <p:spPr>
          <a:xfrm>
            <a:off x="1673347" y="141482"/>
            <a:ext cx="5854806" cy="377024"/>
          </a:xfrm>
          <a:prstGeom prst="rect">
            <a:avLst/>
          </a:prstGeom>
          <a:noFill/>
        </p:spPr>
        <p:txBody>
          <a:bodyPr wrap="none" lIns="68579" tIns="34289" rIns="68579" bIns="34289">
            <a:spAutoFit/>
          </a:bodyPr>
          <a:lstStyle/>
          <a:p>
            <a:pPr algn="ctr" defTabSz="685783">
              <a:defRPr/>
            </a:pPr>
            <a:r>
              <a:rPr lang="en-US" sz="2000" b="1" cap="all"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2. </a:t>
            </a:r>
            <a:r>
              <a:rPr lang="en-US" sz="2000" b="1" cap="all"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Phân</a:t>
            </a:r>
            <a:r>
              <a:rPr lang="en-US" sz="2000" b="1" cap="all"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a:t>
            </a:r>
            <a:r>
              <a:rPr lang="en-US" sz="2000" b="1" cap="all"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loại</a:t>
            </a:r>
            <a:r>
              <a:rPr lang="en-US" sz="2000" b="1" cap="all"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a:t>
            </a:r>
            <a:r>
              <a:rPr lang="en-US" sz="2000" b="1" cap="all"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các</a:t>
            </a:r>
            <a:r>
              <a:rPr lang="en-US" sz="2000" b="1" cap="all"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a:t>
            </a:r>
            <a:r>
              <a:rPr lang="en-US" sz="2000" b="1" cap="all"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nghiệp</a:t>
            </a:r>
            <a:r>
              <a:rPr lang="en-US" sz="2000" b="1" cap="all"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vụ </a:t>
            </a:r>
            <a:r>
              <a:rPr lang="en-US" sz="2000" b="1" cap="all"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thanh</a:t>
            </a:r>
            <a:r>
              <a:rPr lang="en-US" sz="2000" b="1" cap="all"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a:t>
            </a:r>
            <a:r>
              <a:rPr lang="en-US" sz="2000" b="1" cap="all"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toán</a:t>
            </a:r>
            <a:endParaRPr lang="en-US" sz="2000" b="1" cap="all"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endParaRPr>
          </a:p>
        </p:txBody>
      </p:sp>
      <p:sp>
        <p:nvSpPr>
          <p:cNvPr id="5" name="TextBox 4"/>
          <p:cNvSpPr txBox="1"/>
          <p:nvPr/>
        </p:nvSpPr>
        <p:spPr>
          <a:xfrm>
            <a:off x="374074" y="510814"/>
            <a:ext cx="8551718" cy="530913"/>
          </a:xfrm>
          <a:prstGeom prst="rect">
            <a:avLst/>
          </a:prstGeom>
        </p:spPr>
        <p:style>
          <a:lnRef idx="2">
            <a:schemeClr val="accent1"/>
          </a:lnRef>
          <a:fillRef idx="1">
            <a:schemeClr val="lt1"/>
          </a:fillRef>
          <a:effectRef idx="0">
            <a:schemeClr val="accent1"/>
          </a:effectRef>
          <a:fontRef idx="minor">
            <a:schemeClr val="dk1"/>
          </a:fontRef>
        </p:style>
        <p:txBody>
          <a:bodyPr wrap="square" lIns="68579" tIns="34289" rIns="68579" bIns="34289" rtlCol="0">
            <a:spAutoFit/>
          </a:bodyPr>
          <a:lstStyle/>
          <a:p>
            <a:pPr algn="just" defTabSz="685316">
              <a:defRPr/>
            </a:pPr>
            <a:r>
              <a:rPr lang="en-US" sz="3000" dirty="0">
                <a:solidFill>
                  <a:prstClr val="black"/>
                </a:solidFill>
                <a:latin typeface="Arial" pitchFamily="34" charset="0"/>
                <a:ea typeface="Tahoma" pitchFamily="34" charset="0"/>
                <a:cs typeface="Arial" pitchFamily="34" charset="0"/>
              </a:rPr>
              <a:t>2.3. Theo </a:t>
            </a:r>
            <a:r>
              <a:rPr lang="en-US" sz="3000" dirty="0" err="1">
                <a:solidFill>
                  <a:prstClr val="black"/>
                </a:solidFill>
                <a:latin typeface="Arial" pitchFamily="34" charset="0"/>
                <a:ea typeface="Tahoma" pitchFamily="34" charset="0"/>
                <a:cs typeface="Arial" pitchFamily="34" charset="0"/>
              </a:rPr>
              <a:t>thời</a:t>
            </a:r>
            <a:r>
              <a:rPr lang="en-US" sz="3000" dirty="0">
                <a:solidFill>
                  <a:prstClr val="black"/>
                </a:solidFill>
                <a:latin typeface="Arial" pitchFamily="34" charset="0"/>
                <a:ea typeface="Tahoma" pitchFamily="34" charset="0"/>
                <a:cs typeface="Arial" pitchFamily="34" charset="0"/>
              </a:rPr>
              <a:t> </a:t>
            </a:r>
            <a:r>
              <a:rPr lang="en-US" sz="3000" dirty="0" err="1">
                <a:solidFill>
                  <a:prstClr val="black"/>
                </a:solidFill>
                <a:latin typeface="Arial" pitchFamily="34" charset="0"/>
                <a:ea typeface="Tahoma" pitchFamily="34" charset="0"/>
                <a:cs typeface="Arial" pitchFamily="34" charset="0"/>
              </a:rPr>
              <a:t>gian</a:t>
            </a:r>
            <a:r>
              <a:rPr lang="en-US" sz="3000" dirty="0">
                <a:solidFill>
                  <a:prstClr val="black"/>
                </a:solidFill>
                <a:latin typeface="Arial" pitchFamily="34" charset="0"/>
                <a:ea typeface="Tahoma" pitchFamily="34" charset="0"/>
                <a:cs typeface="Arial" pitchFamily="34" charset="0"/>
              </a:rPr>
              <a:t> </a:t>
            </a:r>
            <a:r>
              <a:rPr lang="en-US" sz="3000" dirty="0" err="1">
                <a:solidFill>
                  <a:prstClr val="black"/>
                </a:solidFill>
                <a:latin typeface="Arial" pitchFamily="34" charset="0"/>
                <a:ea typeface="Tahoma" pitchFamily="34" charset="0"/>
                <a:cs typeface="Arial" pitchFamily="34" charset="0"/>
              </a:rPr>
              <a:t>thanh</a:t>
            </a:r>
            <a:r>
              <a:rPr lang="en-US" sz="3000" dirty="0">
                <a:solidFill>
                  <a:prstClr val="black"/>
                </a:solidFill>
                <a:latin typeface="Arial" pitchFamily="34" charset="0"/>
                <a:ea typeface="Tahoma" pitchFamily="34" charset="0"/>
                <a:cs typeface="Arial" pitchFamily="34" charset="0"/>
              </a:rPr>
              <a:t> </a:t>
            </a:r>
            <a:r>
              <a:rPr lang="en-US" sz="3000" dirty="0" err="1">
                <a:solidFill>
                  <a:prstClr val="black"/>
                </a:solidFill>
                <a:latin typeface="Arial" pitchFamily="34" charset="0"/>
                <a:ea typeface="Tahoma" pitchFamily="34" charset="0"/>
                <a:cs typeface="Arial" pitchFamily="34" charset="0"/>
              </a:rPr>
              <a:t>toán</a:t>
            </a:r>
            <a:endParaRPr lang="vi-VN" sz="3000" dirty="0">
              <a:solidFill>
                <a:prstClr val="black"/>
              </a:solidFill>
              <a:latin typeface="Arial" pitchFamily="34" charset="0"/>
              <a:ea typeface="Tahoma" pitchFamily="34" charset="0"/>
              <a:cs typeface="Arial" pitchFamily="34" charset="0"/>
            </a:endParaRPr>
          </a:p>
        </p:txBody>
      </p:sp>
      <p:sp>
        <p:nvSpPr>
          <p:cNvPr id="6" name="TextBox 5"/>
          <p:cNvSpPr txBox="1"/>
          <p:nvPr/>
        </p:nvSpPr>
        <p:spPr>
          <a:xfrm>
            <a:off x="378676" y="1809750"/>
            <a:ext cx="8551718" cy="530913"/>
          </a:xfrm>
          <a:prstGeom prst="rect">
            <a:avLst/>
          </a:prstGeom>
        </p:spPr>
        <p:style>
          <a:lnRef idx="2">
            <a:schemeClr val="accent1"/>
          </a:lnRef>
          <a:fillRef idx="1">
            <a:schemeClr val="lt1"/>
          </a:fillRef>
          <a:effectRef idx="0">
            <a:schemeClr val="accent1"/>
          </a:effectRef>
          <a:fontRef idx="minor">
            <a:schemeClr val="dk1"/>
          </a:fontRef>
        </p:style>
        <p:txBody>
          <a:bodyPr wrap="square" lIns="68579" tIns="34289" rIns="68579" bIns="34289" rtlCol="0">
            <a:spAutoFit/>
          </a:bodyPr>
          <a:lstStyle/>
          <a:p>
            <a:pPr algn="just" defTabSz="685316">
              <a:defRPr/>
            </a:pPr>
            <a:r>
              <a:rPr lang="en-US" sz="3000" dirty="0">
                <a:solidFill>
                  <a:prstClr val="black"/>
                </a:solidFill>
                <a:latin typeface="Arial" pitchFamily="34" charset="0"/>
                <a:ea typeface="Tahoma" pitchFamily="34" charset="0"/>
                <a:cs typeface="Arial" pitchFamily="34" charset="0"/>
              </a:rPr>
              <a:t>-</a:t>
            </a:r>
            <a:r>
              <a:rPr lang="en-US" sz="3000" dirty="0" err="1">
                <a:solidFill>
                  <a:prstClr val="black"/>
                </a:solidFill>
                <a:latin typeface="Arial" pitchFamily="34" charset="0"/>
                <a:ea typeface="Tahoma" pitchFamily="34" charset="0"/>
                <a:cs typeface="Arial" pitchFamily="34" charset="0"/>
              </a:rPr>
              <a:t>Thanh</a:t>
            </a:r>
            <a:r>
              <a:rPr lang="en-US" sz="3000" dirty="0">
                <a:solidFill>
                  <a:prstClr val="black"/>
                </a:solidFill>
                <a:latin typeface="Arial" pitchFamily="34" charset="0"/>
                <a:ea typeface="Tahoma" pitchFamily="34" charset="0"/>
                <a:cs typeface="Arial" pitchFamily="34" charset="0"/>
              </a:rPr>
              <a:t> </a:t>
            </a:r>
            <a:r>
              <a:rPr lang="en-US" sz="3000" dirty="0" err="1">
                <a:solidFill>
                  <a:prstClr val="black"/>
                </a:solidFill>
                <a:latin typeface="Arial" pitchFamily="34" charset="0"/>
                <a:ea typeface="Tahoma" pitchFamily="34" charset="0"/>
                <a:cs typeface="Arial" pitchFamily="34" charset="0"/>
              </a:rPr>
              <a:t>toán</a:t>
            </a:r>
            <a:r>
              <a:rPr lang="en-US" sz="3000" dirty="0">
                <a:solidFill>
                  <a:prstClr val="black"/>
                </a:solidFill>
                <a:latin typeface="Arial" pitchFamily="34" charset="0"/>
                <a:ea typeface="Tahoma" pitchFamily="34" charset="0"/>
                <a:cs typeface="Arial" pitchFamily="34" charset="0"/>
              </a:rPr>
              <a:t> </a:t>
            </a:r>
            <a:r>
              <a:rPr lang="en-US" sz="3000" dirty="0" err="1">
                <a:solidFill>
                  <a:prstClr val="black"/>
                </a:solidFill>
                <a:latin typeface="Arial" pitchFamily="34" charset="0"/>
                <a:ea typeface="Tahoma" pitchFamily="34" charset="0"/>
                <a:cs typeface="Arial" pitchFamily="34" charset="0"/>
              </a:rPr>
              <a:t>thường</a:t>
            </a:r>
            <a:r>
              <a:rPr lang="en-US" sz="3000" dirty="0">
                <a:solidFill>
                  <a:prstClr val="black"/>
                </a:solidFill>
                <a:latin typeface="Arial" pitchFamily="34" charset="0"/>
                <a:ea typeface="Tahoma" pitchFamily="34" charset="0"/>
                <a:cs typeface="Arial" pitchFamily="34" charset="0"/>
              </a:rPr>
              <a:t> </a:t>
            </a:r>
            <a:r>
              <a:rPr lang="en-US" sz="3000" dirty="0" err="1">
                <a:solidFill>
                  <a:prstClr val="black"/>
                </a:solidFill>
                <a:latin typeface="Arial" pitchFamily="34" charset="0"/>
                <a:ea typeface="Tahoma" pitchFamily="34" charset="0"/>
                <a:cs typeface="Arial" pitchFamily="34" charset="0"/>
              </a:rPr>
              <a:t>xuyên</a:t>
            </a:r>
            <a:endParaRPr lang="vi-VN" sz="3000" dirty="0">
              <a:solidFill>
                <a:prstClr val="black"/>
              </a:solidFill>
              <a:latin typeface="Arial" pitchFamily="34" charset="0"/>
              <a:ea typeface="Tahoma" pitchFamily="34" charset="0"/>
              <a:cs typeface="Arial" pitchFamily="34" charset="0"/>
            </a:endParaRPr>
          </a:p>
        </p:txBody>
      </p:sp>
      <p:sp>
        <p:nvSpPr>
          <p:cNvPr id="7" name="TextBox 6"/>
          <p:cNvSpPr txBox="1"/>
          <p:nvPr/>
        </p:nvSpPr>
        <p:spPr>
          <a:xfrm>
            <a:off x="378676" y="2493063"/>
            <a:ext cx="8551718" cy="530913"/>
          </a:xfrm>
          <a:prstGeom prst="rect">
            <a:avLst/>
          </a:prstGeom>
        </p:spPr>
        <p:style>
          <a:lnRef idx="2">
            <a:schemeClr val="accent1"/>
          </a:lnRef>
          <a:fillRef idx="1">
            <a:schemeClr val="lt1"/>
          </a:fillRef>
          <a:effectRef idx="0">
            <a:schemeClr val="accent1"/>
          </a:effectRef>
          <a:fontRef idx="minor">
            <a:schemeClr val="dk1"/>
          </a:fontRef>
        </p:style>
        <p:txBody>
          <a:bodyPr wrap="square" lIns="68579" tIns="34289" rIns="68579" bIns="34289" rtlCol="0">
            <a:spAutoFit/>
          </a:bodyPr>
          <a:lstStyle/>
          <a:p>
            <a:pPr algn="just" defTabSz="685316">
              <a:defRPr/>
            </a:pPr>
            <a:r>
              <a:rPr lang="en-US" sz="3000" dirty="0">
                <a:solidFill>
                  <a:prstClr val="black"/>
                </a:solidFill>
                <a:latin typeface="Arial" pitchFamily="34" charset="0"/>
                <a:ea typeface="Tahoma" pitchFamily="34" charset="0"/>
                <a:cs typeface="Arial" pitchFamily="34" charset="0"/>
              </a:rPr>
              <a:t>-</a:t>
            </a:r>
            <a:r>
              <a:rPr lang="en-US" sz="3000" dirty="0" err="1">
                <a:solidFill>
                  <a:prstClr val="black"/>
                </a:solidFill>
                <a:latin typeface="Arial" pitchFamily="34" charset="0"/>
                <a:ea typeface="Tahoma" pitchFamily="34" charset="0"/>
                <a:cs typeface="Arial" pitchFamily="34" charset="0"/>
              </a:rPr>
              <a:t>Thanh</a:t>
            </a:r>
            <a:r>
              <a:rPr lang="en-US" sz="3000" dirty="0">
                <a:solidFill>
                  <a:prstClr val="black"/>
                </a:solidFill>
                <a:latin typeface="Arial" pitchFamily="34" charset="0"/>
                <a:ea typeface="Tahoma" pitchFamily="34" charset="0"/>
                <a:cs typeface="Arial" pitchFamily="34" charset="0"/>
              </a:rPr>
              <a:t> </a:t>
            </a:r>
            <a:r>
              <a:rPr lang="en-US" sz="3000" dirty="0" err="1">
                <a:solidFill>
                  <a:prstClr val="black"/>
                </a:solidFill>
                <a:latin typeface="Arial" pitchFamily="34" charset="0"/>
                <a:ea typeface="Tahoma" pitchFamily="34" charset="0"/>
                <a:cs typeface="Arial" pitchFamily="34" charset="0"/>
              </a:rPr>
              <a:t>toán</a:t>
            </a:r>
            <a:r>
              <a:rPr lang="en-US" sz="3000" dirty="0">
                <a:solidFill>
                  <a:prstClr val="black"/>
                </a:solidFill>
                <a:latin typeface="Arial" pitchFamily="34" charset="0"/>
                <a:ea typeface="Tahoma" pitchFamily="34" charset="0"/>
                <a:cs typeface="Arial" pitchFamily="34" charset="0"/>
              </a:rPr>
              <a:t> </a:t>
            </a:r>
            <a:r>
              <a:rPr lang="en-US" sz="3000" dirty="0" err="1">
                <a:solidFill>
                  <a:prstClr val="black"/>
                </a:solidFill>
                <a:latin typeface="Arial" pitchFamily="34" charset="0"/>
                <a:ea typeface="Tahoma" pitchFamily="34" charset="0"/>
                <a:cs typeface="Arial" pitchFamily="34" charset="0"/>
              </a:rPr>
              <a:t>định</a:t>
            </a:r>
            <a:r>
              <a:rPr lang="en-US" sz="3000" dirty="0">
                <a:solidFill>
                  <a:prstClr val="black"/>
                </a:solidFill>
                <a:latin typeface="Arial" pitchFamily="34" charset="0"/>
                <a:ea typeface="Tahoma" pitchFamily="34" charset="0"/>
                <a:cs typeface="Arial" pitchFamily="34" charset="0"/>
              </a:rPr>
              <a:t> </a:t>
            </a:r>
            <a:r>
              <a:rPr lang="en-US" sz="3000" dirty="0" err="1">
                <a:solidFill>
                  <a:prstClr val="black"/>
                </a:solidFill>
                <a:latin typeface="Arial" pitchFamily="34" charset="0"/>
                <a:ea typeface="Tahoma" pitchFamily="34" charset="0"/>
                <a:cs typeface="Arial" pitchFamily="34" charset="0"/>
              </a:rPr>
              <a:t>ky</a:t>
            </a:r>
            <a:r>
              <a:rPr lang="en-US" sz="3000" dirty="0">
                <a:solidFill>
                  <a:prstClr val="black"/>
                </a:solidFill>
                <a:latin typeface="Arial" pitchFamily="34" charset="0"/>
                <a:ea typeface="Tahoma" pitchFamily="34" charset="0"/>
                <a:cs typeface="Arial" pitchFamily="34" charset="0"/>
              </a:rPr>
              <a:t>̀</a:t>
            </a:r>
            <a:endParaRPr lang="vi-VN" sz="3000" dirty="0">
              <a:solidFill>
                <a:prstClr val="black"/>
              </a:solidFill>
              <a:latin typeface="Arial" pitchFamily="34" charset="0"/>
              <a:ea typeface="Tahoma" pitchFamily="34" charset="0"/>
              <a:cs typeface="Arial" pitchFamily="34" charset="0"/>
            </a:endParaRPr>
          </a:p>
        </p:txBody>
      </p:sp>
    </p:spTree>
    <p:extLst>
      <p:ext uri="{BB962C8B-B14F-4D97-AF65-F5344CB8AC3E}">
        <p14:creationId xmlns:p14="http://schemas.microsoft.com/office/powerpoint/2010/main" val="1080586665"/>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3"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plus(in)">
                                      <p:cBhvr>
                                        <p:cTn id="7" dur="2000"/>
                                        <p:tgtEl>
                                          <p:spTgt spid="4"/>
                                        </p:tgtEl>
                                      </p:cBhvr>
                                    </p:animEffect>
                                  </p:childTnLst>
                                </p:cTn>
                              </p:par>
                              <p:par>
                                <p:cTn id="8" presetID="21" presetClass="entr" presetSubtype="8"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wheel(8)">
                                      <p:cBhvr>
                                        <p:cTn id="10" dur="1000"/>
                                        <p:tgtEl>
                                          <p:spTgt spid="5"/>
                                        </p:tgtEl>
                                      </p:cBhvr>
                                    </p:animEffect>
                                  </p:childTnLst>
                                </p:cTn>
                              </p:par>
                              <p:par>
                                <p:cTn id="11" presetID="2" presetClass="entr" presetSubtype="4" fill="hold" nodeType="withEffect">
                                  <p:stCondLst>
                                    <p:cond delay="0"/>
                                  </p:stCondLst>
                                  <p:childTnLst>
                                    <p:set>
                                      <p:cBhvr>
                                        <p:cTn id="12" dur="1" fill="hold">
                                          <p:stCondLst>
                                            <p:cond delay="0"/>
                                          </p:stCondLst>
                                        </p:cTn>
                                        <p:tgtEl>
                                          <p:spTgt spid="5">
                                            <p:txEl>
                                              <p:pRg st="0" end="0"/>
                                            </p:txEl>
                                          </p:spTgt>
                                        </p:tgtEl>
                                        <p:attrNameLst>
                                          <p:attrName>style.visibility</p:attrName>
                                        </p:attrNameLst>
                                      </p:cBhvr>
                                      <p:to>
                                        <p:strVal val="visible"/>
                                      </p:to>
                                    </p:set>
                                    <p:anim calcmode="lin" valueType="num">
                                      <p:cBhvr additive="base">
                                        <p:cTn id="13"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anim calcmode="lin" valueType="num">
                                      <p:cBhvr additive="base">
                                        <p:cTn id="19" dur="500" fill="hold"/>
                                        <p:tgtEl>
                                          <p:spTgt spid="6"/>
                                        </p:tgtEl>
                                        <p:attrNameLst>
                                          <p:attrName>ppt_x</p:attrName>
                                        </p:attrNameLst>
                                      </p:cBhvr>
                                      <p:tavLst>
                                        <p:tav tm="0">
                                          <p:val>
                                            <p:strVal val="#ppt_x"/>
                                          </p:val>
                                        </p:tav>
                                        <p:tav tm="100000">
                                          <p:val>
                                            <p:strVal val="#ppt_x"/>
                                          </p:val>
                                        </p:tav>
                                      </p:tavLst>
                                    </p:anim>
                                    <p:anim calcmode="lin" valueType="num">
                                      <p:cBhvr additive="base">
                                        <p:cTn id="20"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7"/>
                                        </p:tgtEl>
                                        <p:attrNameLst>
                                          <p:attrName>style.visibility</p:attrName>
                                        </p:attrNameLst>
                                      </p:cBhvr>
                                      <p:to>
                                        <p:strVal val="visible"/>
                                      </p:to>
                                    </p:set>
                                    <p:anim calcmode="lin" valueType="num">
                                      <p:cBhvr additive="base">
                                        <p:cTn id="25" dur="500" fill="hold"/>
                                        <p:tgtEl>
                                          <p:spTgt spid="7"/>
                                        </p:tgtEl>
                                        <p:attrNameLst>
                                          <p:attrName>ppt_x</p:attrName>
                                        </p:attrNameLst>
                                      </p:cBhvr>
                                      <p:tavLst>
                                        <p:tav tm="0">
                                          <p:val>
                                            <p:strVal val="#ppt_x"/>
                                          </p:val>
                                        </p:tav>
                                        <p:tav tm="100000">
                                          <p:val>
                                            <p:strVal val="#ppt_x"/>
                                          </p:val>
                                        </p:tav>
                                      </p:tavLst>
                                    </p:anim>
                                    <p:anim calcmode="lin" valueType="num">
                                      <p:cBhvr additive="base">
                                        <p:cTn id="26"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animBg="1"/>
      <p:bldP spid="6" grpId="0" animBg="1"/>
      <p:bldP spid="7" grpId="0" animBg="1"/>
    </p:bldLst>
  </p:timing>
</p:sld>
</file>

<file path=ppt/slides/slide13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Rectangle 3"/>
          <p:cNvSpPr/>
          <p:nvPr/>
        </p:nvSpPr>
        <p:spPr>
          <a:xfrm>
            <a:off x="3270900" y="133350"/>
            <a:ext cx="2076528" cy="377024"/>
          </a:xfrm>
          <a:prstGeom prst="rect">
            <a:avLst/>
          </a:prstGeom>
          <a:noFill/>
        </p:spPr>
        <p:txBody>
          <a:bodyPr wrap="none" lIns="68579" tIns="34289" rIns="68579" bIns="34289">
            <a:spAutoFit/>
          </a:bodyPr>
          <a:lstStyle/>
          <a:p>
            <a:pPr algn="ctr" defTabSz="685783">
              <a:defRPr/>
            </a:pPr>
            <a:r>
              <a:rPr lang="en-US" sz="2000" b="1"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f. </a:t>
            </a:r>
            <a:r>
              <a:rPr lang="en-US" sz="2000" b="1"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Phân</a:t>
            </a:r>
            <a:r>
              <a:rPr lang="en-US" sz="2000" b="1"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a:t>
            </a:r>
            <a:r>
              <a:rPr lang="en-US" sz="2000" b="1"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loại</a:t>
            </a:r>
            <a:r>
              <a:rPr lang="en-US" sz="2000" b="1"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a:t>
            </a:r>
            <a:r>
              <a:rPr lang="en-US" sz="2000" b="1"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séc</a:t>
            </a:r>
            <a:endParaRPr lang="en-US" sz="2000" b="1" cap="all"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endParaRPr>
          </a:p>
        </p:txBody>
      </p:sp>
      <p:sp>
        <p:nvSpPr>
          <p:cNvPr id="6" name="TextBox 5"/>
          <p:cNvSpPr txBox="1"/>
          <p:nvPr/>
        </p:nvSpPr>
        <p:spPr>
          <a:xfrm>
            <a:off x="233753" y="510374"/>
            <a:ext cx="8551718" cy="4685896"/>
          </a:xfrm>
          <a:prstGeom prst="rect">
            <a:avLst/>
          </a:prstGeom>
        </p:spPr>
        <p:style>
          <a:lnRef idx="2">
            <a:schemeClr val="accent1"/>
          </a:lnRef>
          <a:fillRef idx="1">
            <a:schemeClr val="lt1"/>
          </a:fillRef>
          <a:effectRef idx="0">
            <a:schemeClr val="accent1"/>
          </a:effectRef>
          <a:fontRef idx="minor">
            <a:schemeClr val="dk1"/>
          </a:fontRef>
        </p:style>
        <p:txBody>
          <a:bodyPr wrap="square" lIns="68579" tIns="34289" rIns="68579" bIns="34289" rtlCol="0">
            <a:spAutoFit/>
          </a:bodyPr>
          <a:lstStyle/>
          <a:p>
            <a:pPr algn="just" defTabSz="685316">
              <a:defRPr/>
            </a:pPr>
            <a:r>
              <a:rPr lang="vi-VN" sz="2500" dirty="0">
                <a:solidFill>
                  <a:prstClr val="black"/>
                </a:solidFill>
                <a:latin typeface="Arial" pitchFamily="34" charset="0"/>
                <a:ea typeface="Tahoma" pitchFamily="34" charset="0"/>
                <a:cs typeface="Arial" pitchFamily="34" charset="0"/>
              </a:rPr>
              <a:t>	</a:t>
            </a:r>
            <a:r>
              <a:rPr lang="en-US" sz="2500" i="1" dirty="0">
                <a:solidFill>
                  <a:prstClr val="black"/>
                </a:solidFill>
                <a:latin typeface="Arial" pitchFamily="34" charset="0"/>
                <a:ea typeface="Tahoma" pitchFamily="34" charset="0"/>
                <a:cs typeface="Arial" pitchFamily="34" charset="0"/>
              </a:rPr>
              <a:t> </a:t>
            </a:r>
            <a:r>
              <a:rPr lang="vi-VN" sz="2500" i="1" dirty="0">
                <a:solidFill>
                  <a:srgbClr val="FF0000"/>
                </a:solidFill>
                <a:latin typeface="Arial" pitchFamily="34" charset="0"/>
                <a:ea typeface="Tahoma" pitchFamily="34" charset="0"/>
                <a:cs typeface="Arial" pitchFamily="34" charset="0"/>
              </a:rPr>
              <a:t>-	Séc du lịch (còn gọi là séc lữ hành) : </a:t>
            </a:r>
            <a:r>
              <a:rPr lang="vi-VN" sz="2500" dirty="0">
                <a:solidFill>
                  <a:srgbClr val="FF0000"/>
                </a:solidFill>
                <a:latin typeface="Arial" pitchFamily="34" charset="0"/>
                <a:ea typeface="Tahoma" pitchFamily="34" charset="0"/>
                <a:cs typeface="Arial" pitchFamily="34" charset="0"/>
              </a:rPr>
              <a:t>là loại séc do ngân hàng phát hành, đây là lệnh của ngân hàng yêu cầu bất cứ chi nhánh, hay đại lý nào của ngân hàng trả tiền cho người cầm séc. Người thụ hưởng là khách du lịch có tiền gửi tại ngân hàng phát hành phát hành séc. </a:t>
            </a:r>
            <a:r>
              <a:rPr lang="vi-VN" sz="2500" dirty="0">
                <a:solidFill>
                  <a:prstClr val="black"/>
                </a:solidFill>
                <a:latin typeface="Arial" pitchFamily="34" charset="0"/>
                <a:ea typeface="Tahoma" pitchFamily="34" charset="0"/>
                <a:cs typeface="Arial" pitchFamily="34" charset="0"/>
              </a:rPr>
              <a:t>Trên tờ séc du lịch đã in sẵn mệnh giá và có chữ ký thứ nhất của người thụ hưởng, khi lĩnh tiền tại ngân hàng, người thụ hưởng phải ký chữ ký thứ hai bên cạnh chữ ký thứ nhất tại chỗ để ngân hàng kiểm tra đối chiếu với chữ ký thứ nhất trên tờ séc du lịch khi người thụ hưởng mua tờ séc này, nếu khớp đúng ngân hàng mới trả tiền. Thời hạn hiệu lực của séc du lịch là vô thời hạn.</a:t>
            </a:r>
          </a:p>
        </p:txBody>
      </p:sp>
    </p:spTree>
    <p:extLst>
      <p:ext uri="{BB962C8B-B14F-4D97-AF65-F5344CB8AC3E}">
        <p14:creationId xmlns:p14="http://schemas.microsoft.com/office/powerpoint/2010/main" val="435328593"/>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3"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plus(in)">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additive="base">
                                        <p:cTn id="12" dur="500" fill="hold"/>
                                        <p:tgtEl>
                                          <p:spTgt spid="6"/>
                                        </p:tgtEl>
                                        <p:attrNameLst>
                                          <p:attrName>ppt_x</p:attrName>
                                        </p:attrNameLst>
                                      </p:cBhvr>
                                      <p:tavLst>
                                        <p:tav tm="0">
                                          <p:val>
                                            <p:strVal val="#ppt_x"/>
                                          </p:val>
                                        </p:tav>
                                        <p:tav tm="100000">
                                          <p:val>
                                            <p:strVal val="#ppt_x"/>
                                          </p:val>
                                        </p:tav>
                                      </p:tavLst>
                                    </p:anim>
                                    <p:anim calcmode="lin" valueType="num">
                                      <p:cBhvr additive="base">
                                        <p:cTn id="13"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animBg="1"/>
    </p:bldLst>
  </p:timing>
</p:sld>
</file>

<file path=ppt/slides/slide13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Rectangle 3"/>
          <p:cNvSpPr/>
          <p:nvPr/>
        </p:nvSpPr>
        <p:spPr>
          <a:xfrm>
            <a:off x="3270900" y="133350"/>
            <a:ext cx="2076528" cy="377024"/>
          </a:xfrm>
          <a:prstGeom prst="rect">
            <a:avLst/>
          </a:prstGeom>
          <a:noFill/>
        </p:spPr>
        <p:txBody>
          <a:bodyPr wrap="none" lIns="68579" tIns="34289" rIns="68579" bIns="34289">
            <a:spAutoFit/>
          </a:bodyPr>
          <a:lstStyle/>
          <a:p>
            <a:pPr algn="ctr" defTabSz="685783">
              <a:defRPr/>
            </a:pPr>
            <a:r>
              <a:rPr lang="en-US" sz="2000" b="1"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f. </a:t>
            </a:r>
            <a:r>
              <a:rPr lang="en-US" sz="2000" b="1"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Phân</a:t>
            </a:r>
            <a:r>
              <a:rPr lang="en-US" sz="2000" b="1"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a:t>
            </a:r>
            <a:r>
              <a:rPr lang="en-US" sz="2000" b="1"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loại</a:t>
            </a:r>
            <a:r>
              <a:rPr lang="en-US" sz="2000" b="1"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a:t>
            </a:r>
            <a:r>
              <a:rPr lang="en-US" sz="2000" b="1"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séc</a:t>
            </a:r>
            <a:endParaRPr lang="en-US" sz="2000" b="1" cap="all"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endParaRPr>
          </a:p>
        </p:txBody>
      </p:sp>
      <p:pic>
        <p:nvPicPr>
          <p:cNvPr id="4301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85102" y="438150"/>
            <a:ext cx="6234898" cy="20793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3011"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385101" y="2647950"/>
            <a:ext cx="6234898" cy="23402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219285668"/>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3"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plus(in)">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3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Rectangle 3"/>
          <p:cNvSpPr/>
          <p:nvPr/>
        </p:nvSpPr>
        <p:spPr>
          <a:xfrm>
            <a:off x="3270900" y="2721"/>
            <a:ext cx="2076528" cy="377024"/>
          </a:xfrm>
          <a:prstGeom prst="rect">
            <a:avLst/>
          </a:prstGeom>
          <a:noFill/>
        </p:spPr>
        <p:txBody>
          <a:bodyPr wrap="none" lIns="68579" tIns="34289" rIns="68579" bIns="34289">
            <a:spAutoFit/>
          </a:bodyPr>
          <a:lstStyle/>
          <a:p>
            <a:pPr algn="ctr" defTabSz="685783">
              <a:defRPr/>
            </a:pPr>
            <a:r>
              <a:rPr lang="en-US" sz="2000" b="1"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f. </a:t>
            </a:r>
            <a:r>
              <a:rPr lang="en-US" sz="2000" b="1"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Phân</a:t>
            </a:r>
            <a:r>
              <a:rPr lang="en-US" sz="2000" b="1"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a:t>
            </a:r>
            <a:r>
              <a:rPr lang="en-US" sz="2000" b="1"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loại</a:t>
            </a:r>
            <a:r>
              <a:rPr lang="en-US" sz="2000" b="1"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a:t>
            </a:r>
            <a:r>
              <a:rPr lang="en-US" sz="2000" b="1"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séc</a:t>
            </a:r>
            <a:endParaRPr lang="en-US" sz="2000" b="1" cap="all"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endParaRPr>
          </a:p>
        </p:txBody>
      </p:sp>
      <p:sp>
        <p:nvSpPr>
          <p:cNvPr id="6" name="TextBox 5"/>
          <p:cNvSpPr txBox="1"/>
          <p:nvPr/>
        </p:nvSpPr>
        <p:spPr>
          <a:xfrm>
            <a:off x="233752" y="379745"/>
            <a:ext cx="8757847" cy="453968"/>
          </a:xfrm>
          <a:prstGeom prst="rect">
            <a:avLst/>
          </a:prstGeom>
        </p:spPr>
        <p:style>
          <a:lnRef idx="2">
            <a:schemeClr val="accent1"/>
          </a:lnRef>
          <a:fillRef idx="1">
            <a:schemeClr val="lt1"/>
          </a:fillRef>
          <a:effectRef idx="0">
            <a:schemeClr val="accent1"/>
          </a:effectRef>
          <a:fontRef idx="minor">
            <a:schemeClr val="dk1"/>
          </a:fontRef>
        </p:style>
        <p:txBody>
          <a:bodyPr wrap="square" lIns="68579" tIns="34289" rIns="68579" bIns="34289" rtlCol="0">
            <a:spAutoFit/>
          </a:bodyPr>
          <a:lstStyle/>
          <a:p>
            <a:pPr algn="just" defTabSz="685316">
              <a:defRPr/>
            </a:pPr>
            <a:r>
              <a:rPr lang="vi-VN" sz="2500" dirty="0">
                <a:solidFill>
                  <a:prstClr val="black"/>
                </a:solidFill>
                <a:latin typeface="Arial" pitchFamily="34" charset="0"/>
                <a:ea typeface="Tahoma" pitchFamily="34" charset="0"/>
                <a:cs typeface="Arial" pitchFamily="34" charset="0"/>
              </a:rPr>
              <a:t>	</a:t>
            </a:r>
            <a:r>
              <a:rPr lang="en-US" sz="2500" i="1" dirty="0">
                <a:solidFill>
                  <a:prstClr val="black"/>
                </a:solidFill>
                <a:latin typeface="Arial" pitchFamily="34" charset="0"/>
                <a:ea typeface="Tahoma" pitchFamily="34" charset="0"/>
                <a:cs typeface="Arial" pitchFamily="34" charset="0"/>
              </a:rPr>
              <a:t> </a:t>
            </a:r>
            <a:r>
              <a:rPr lang="vi-VN" sz="2500" i="1" dirty="0">
                <a:solidFill>
                  <a:prstClr val="black"/>
                </a:solidFill>
                <a:latin typeface="Arial" pitchFamily="34" charset="0"/>
                <a:ea typeface="Tahoma" pitchFamily="34" charset="0"/>
                <a:cs typeface="Arial" pitchFamily="34" charset="0"/>
              </a:rPr>
              <a:t>*	Căn cứ vào khả năng thanh toán của séc</a:t>
            </a:r>
            <a:r>
              <a:rPr lang="vi-VN" sz="2500" dirty="0">
                <a:solidFill>
                  <a:prstClr val="black"/>
                </a:solidFill>
                <a:latin typeface="Arial" pitchFamily="34" charset="0"/>
                <a:ea typeface="Tahoma" pitchFamily="34" charset="0"/>
                <a:cs typeface="Arial" pitchFamily="34" charset="0"/>
              </a:rPr>
              <a:t> </a:t>
            </a:r>
          </a:p>
        </p:txBody>
      </p:sp>
      <p:sp>
        <p:nvSpPr>
          <p:cNvPr id="5" name="TextBox 4"/>
          <p:cNvSpPr txBox="1"/>
          <p:nvPr/>
        </p:nvSpPr>
        <p:spPr>
          <a:xfrm>
            <a:off x="185687" y="2724150"/>
            <a:ext cx="8757847" cy="1608131"/>
          </a:xfrm>
          <a:prstGeom prst="rect">
            <a:avLst/>
          </a:prstGeom>
        </p:spPr>
        <p:style>
          <a:lnRef idx="2">
            <a:schemeClr val="accent1"/>
          </a:lnRef>
          <a:fillRef idx="1">
            <a:schemeClr val="lt1"/>
          </a:fillRef>
          <a:effectRef idx="0">
            <a:schemeClr val="accent1"/>
          </a:effectRef>
          <a:fontRef idx="minor">
            <a:schemeClr val="dk1"/>
          </a:fontRef>
        </p:style>
        <p:txBody>
          <a:bodyPr wrap="square" lIns="68579" tIns="34289" rIns="68579" bIns="34289" rtlCol="0">
            <a:spAutoFit/>
          </a:bodyPr>
          <a:lstStyle/>
          <a:p>
            <a:pPr algn="just" defTabSz="685316">
              <a:defRPr/>
            </a:pPr>
            <a:r>
              <a:rPr lang="vi-VN" sz="2500" dirty="0">
                <a:solidFill>
                  <a:prstClr val="black"/>
                </a:solidFill>
                <a:latin typeface="Arial" pitchFamily="34" charset="0"/>
                <a:ea typeface="Tahoma" pitchFamily="34" charset="0"/>
                <a:cs typeface="Arial" pitchFamily="34" charset="0"/>
              </a:rPr>
              <a:t>	</a:t>
            </a:r>
            <a:r>
              <a:rPr lang="en-US" sz="2500" i="1" dirty="0">
                <a:solidFill>
                  <a:prstClr val="black"/>
                </a:solidFill>
                <a:latin typeface="Arial" pitchFamily="34" charset="0"/>
                <a:ea typeface="Tahoma" pitchFamily="34" charset="0"/>
                <a:cs typeface="Arial" pitchFamily="34" charset="0"/>
              </a:rPr>
              <a:t> </a:t>
            </a:r>
            <a:r>
              <a:rPr lang="vi-VN" sz="2500" i="1" dirty="0">
                <a:solidFill>
                  <a:prstClr val="black"/>
                </a:solidFill>
                <a:latin typeface="Arial" pitchFamily="34" charset="0"/>
                <a:ea typeface="Tahoma" pitchFamily="34" charset="0"/>
                <a:cs typeface="Arial" pitchFamily="34" charset="0"/>
              </a:rPr>
              <a:t> -	Séc không được xác nhận (séc thông thường) </a:t>
            </a:r>
            <a:r>
              <a:rPr lang="vi-VN" sz="2500" dirty="0">
                <a:solidFill>
                  <a:prstClr val="black"/>
                </a:solidFill>
                <a:latin typeface="Arial" pitchFamily="34" charset="0"/>
                <a:ea typeface="Tahoma" pitchFamily="34" charset="0"/>
                <a:cs typeface="Arial" pitchFamily="34" charset="0"/>
              </a:rPr>
              <a:t>: là loại séc mà việc thanh toán hoàn toàn phụ thuộc vào khả năng tài chính của người phát hành séc tại thời điểm thanh toán.</a:t>
            </a:r>
          </a:p>
        </p:txBody>
      </p:sp>
      <p:sp>
        <p:nvSpPr>
          <p:cNvPr id="7" name="TextBox 6"/>
          <p:cNvSpPr txBox="1"/>
          <p:nvPr/>
        </p:nvSpPr>
        <p:spPr>
          <a:xfrm>
            <a:off x="200927" y="971550"/>
            <a:ext cx="8757847" cy="1608131"/>
          </a:xfrm>
          <a:prstGeom prst="rect">
            <a:avLst/>
          </a:prstGeom>
        </p:spPr>
        <p:style>
          <a:lnRef idx="2">
            <a:schemeClr val="accent1"/>
          </a:lnRef>
          <a:fillRef idx="1">
            <a:schemeClr val="lt1"/>
          </a:fillRef>
          <a:effectRef idx="0">
            <a:schemeClr val="accent1"/>
          </a:effectRef>
          <a:fontRef idx="minor">
            <a:schemeClr val="dk1"/>
          </a:fontRef>
        </p:style>
        <p:txBody>
          <a:bodyPr wrap="square" lIns="68579" tIns="34289" rIns="68579" bIns="34289" rtlCol="0">
            <a:spAutoFit/>
          </a:bodyPr>
          <a:lstStyle/>
          <a:p>
            <a:pPr algn="just" defTabSz="685316">
              <a:defRPr/>
            </a:pPr>
            <a:r>
              <a:rPr lang="vi-VN" sz="2500" dirty="0">
                <a:solidFill>
                  <a:prstClr val="black"/>
                </a:solidFill>
                <a:latin typeface="Arial" pitchFamily="34" charset="0"/>
                <a:ea typeface="Tahoma" pitchFamily="34" charset="0"/>
                <a:cs typeface="Arial" pitchFamily="34" charset="0"/>
              </a:rPr>
              <a:t>	</a:t>
            </a:r>
            <a:r>
              <a:rPr lang="vi-VN" sz="2500" i="1" dirty="0">
                <a:solidFill>
                  <a:prstClr val="black"/>
                </a:solidFill>
                <a:latin typeface="Arial" pitchFamily="34" charset="0"/>
                <a:ea typeface="Tahoma" pitchFamily="34" charset="0"/>
                <a:cs typeface="Arial" pitchFamily="34" charset="0"/>
              </a:rPr>
              <a:t>-	Séc xác nhận :</a:t>
            </a:r>
            <a:r>
              <a:rPr lang="vi-VN" sz="2500" dirty="0">
                <a:solidFill>
                  <a:prstClr val="black"/>
                </a:solidFill>
                <a:latin typeface="Arial" pitchFamily="34" charset="0"/>
                <a:ea typeface="Tahoma" pitchFamily="34" charset="0"/>
                <a:cs typeface="Arial" pitchFamily="34" charset="0"/>
              </a:rPr>
              <a:t> là loại séc được ngân hàng đảm bảo khả năng thanh toán, chi trả của tờ séc bằng xác nhận của ngân hàng trước khi người ký phát giao cho người thụ hưởng. </a:t>
            </a:r>
          </a:p>
        </p:txBody>
      </p:sp>
    </p:spTree>
    <p:extLst>
      <p:ext uri="{BB962C8B-B14F-4D97-AF65-F5344CB8AC3E}">
        <p14:creationId xmlns:p14="http://schemas.microsoft.com/office/powerpoint/2010/main" val="1632590352"/>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3"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plus(in)">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additive="base">
                                        <p:cTn id="12" dur="500" fill="hold"/>
                                        <p:tgtEl>
                                          <p:spTgt spid="6"/>
                                        </p:tgtEl>
                                        <p:attrNameLst>
                                          <p:attrName>ppt_x</p:attrName>
                                        </p:attrNameLst>
                                      </p:cBhvr>
                                      <p:tavLst>
                                        <p:tav tm="0">
                                          <p:val>
                                            <p:strVal val="#ppt_x"/>
                                          </p:val>
                                        </p:tav>
                                        <p:tav tm="100000">
                                          <p:val>
                                            <p:strVal val="#ppt_x"/>
                                          </p:val>
                                        </p:tav>
                                      </p:tavLst>
                                    </p:anim>
                                    <p:anim calcmode="lin" valueType="num">
                                      <p:cBhvr additive="base">
                                        <p:cTn id="13"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5"/>
                                        </p:tgtEl>
                                        <p:attrNameLst>
                                          <p:attrName>style.visibility</p:attrName>
                                        </p:attrNameLst>
                                      </p:cBhvr>
                                      <p:to>
                                        <p:strVal val="visible"/>
                                      </p:to>
                                    </p:set>
                                    <p:anim calcmode="lin" valueType="num">
                                      <p:cBhvr additive="base">
                                        <p:cTn id="18" dur="500" fill="hold"/>
                                        <p:tgtEl>
                                          <p:spTgt spid="5"/>
                                        </p:tgtEl>
                                        <p:attrNameLst>
                                          <p:attrName>ppt_x</p:attrName>
                                        </p:attrNameLst>
                                      </p:cBhvr>
                                      <p:tavLst>
                                        <p:tav tm="0">
                                          <p:val>
                                            <p:strVal val="#ppt_x"/>
                                          </p:val>
                                        </p:tav>
                                        <p:tav tm="100000">
                                          <p:val>
                                            <p:strVal val="#ppt_x"/>
                                          </p:val>
                                        </p:tav>
                                      </p:tavLst>
                                    </p:anim>
                                    <p:anim calcmode="lin" valueType="num">
                                      <p:cBhvr additive="base">
                                        <p:cTn id="19"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grpId="0" nodeType="clickEffect">
                                  <p:stCondLst>
                                    <p:cond delay="0"/>
                                  </p:stCondLst>
                                  <p:childTnLst>
                                    <p:set>
                                      <p:cBhvr>
                                        <p:cTn id="23" dur="1" fill="hold">
                                          <p:stCondLst>
                                            <p:cond delay="0"/>
                                          </p:stCondLst>
                                        </p:cTn>
                                        <p:tgtEl>
                                          <p:spTgt spid="7"/>
                                        </p:tgtEl>
                                        <p:attrNameLst>
                                          <p:attrName>style.visibility</p:attrName>
                                        </p:attrNameLst>
                                      </p:cBhvr>
                                      <p:to>
                                        <p:strVal val="visible"/>
                                      </p:to>
                                    </p:set>
                                    <p:anim calcmode="lin" valueType="num">
                                      <p:cBhvr additive="base">
                                        <p:cTn id="24" dur="500" fill="hold"/>
                                        <p:tgtEl>
                                          <p:spTgt spid="7"/>
                                        </p:tgtEl>
                                        <p:attrNameLst>
                                          <p:attrName>ppt_x</p:attrName>
                                        </p:attrNameLst>
                                      </p:cBhvr>
                                      <p:tavLst>
                                        <p:tav tm="0">
                                          <p:val>
                                            <p:strVal val="#ppt_x"/>
                                          </p:val>
                                        </p:tav>
                                        <p:tav tm="100000">
                                          <p:val>
                                            <p:strVal val="#ppt_x"/>
                                          </p:val>
                                        </p:tav>
                                      </p:tavLst>
                                    </p:anim>
                                    <p:anim calcmode="lin" valueType="num">
                                      <p:cBhvr additive="base">
                                        <p:cTn id="25"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animBg="1"/>
      <p:bldP spid="5" grpId="0" animBg="1"/>
      <p:bldP spid="7" grpId="0" animBg="1"/>
    </p:bldLst>
  </p:timing>
</p:sld>
</file>

<file path=ppt/slides/slide13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Rectangle 3"/>
          <p:cNvSpPr/>
          <p:nvPr/>
        </p:nvSpPr>
        <p:spPr>
          <a:xfrm>
            <a:off x="2500664" y="2721"/>
            <a:ext cx="3617014" cy="377024"/>
          </a:xfrm>
          <a:prstGeom prst="rect">
            <a:avLst/>
          </a:prstGeom>
          <a:noFill/>
        </p:spPr>
        <p:txBody>
          <a:bodyPr wrap="none" lIns="68579" tIns="34289" rIns="68579" bIns="34289">
            <a:spAutoFit/>
          </a:bodyPr>
          <a:lstStyle/>
          <a:p>
            <a:pPr algn="ctr" defTabSz="685783">
              <a:defRPr/>
            </a:pPr>
            <a:r>
              <a:rPr lang="en-US" sz="2000" b="1"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2.6.3. </a:t>
            </a:r>
            <a:r>
              <a:rPr lang="en-US" sz="2000" b="1"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Thanh</a:t>
            </a:r>
            <a:r>
              <a:rPr lang="en-US" sz="2000" b="1"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a:t>
            </a:r>
            <a:r>
              <a:rPr lang="en-US" sz="2000" b="1"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toán</a:t>
            </a:r>
            <a:r>
              <a:rPr lang="en-US" sz="2000" b="1"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a:t>
            </a:r>
            <a:r>
              <a:rPr lang="en-US" sz="2000" b="1"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bằng</a:t>
            </a:r>
            <a:r>
              <a:rPr lang="en-US" sz="2000" b="1"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a:t>
            </a:r>
            <a:r>
              <a:rPr lang="en-US" sz="2000" b="1"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thẻ</a:t>
            </a:r>
            <a:endParaRPr lang="en-US" sz="2000" b="1" cap="all"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endParaRPr>
          </a:p>
        </p:txBody>
      </p:sp>
      <p:pic>
        <p:nvPicPr>
          <p:cNvPr id="921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4800" y="503079"/>
            <a:ext cx="8382000" cy="46404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5433000"/>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3"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plus(in)">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9218"/>
                                        </p:tgtEl>
                                        <p:attrNameLst>
                                          <p:attrName>style.visibility</p:attrName>
                                        </p:attrNameLst>
                                      </p:cBhvr>
                                      <p:to>
                                        <p:strVal val="visible"/>
                                      </p:to>
                                    </p:set>
                                    <p:anim calcmode="lin" valueType="num">
                                      <p:cBhvr additive="base">
                                        <p:cTn id="12" dur="500" fill="hold"/>
                                        <p:tgtEl>
                                          <p:spTgt spid="9218"/>
                                        </p:tgtEl>
                                        <p:attrNameLst>
                                          <p:attrName>ppt_x</p:attrName>
                                        </p:attrNameLst>
                                      </p:cBhvr>
                                      <p:tavLst>
                                        <p:tav tm="0">
                                          <p:val>
                                            <p:strVal val="#ppt_x"/>
                                          </p:val>
                                        </p:tav>
                                        <p:tav tm="100000">
                                          <p:val>
                                            <p:strVal val="#ppt_x"/>
                                          </p:val>
                                        </p:tav>
                                      </p:tavLst>
                                    </p:anim>
                                    <p:anim calcmode="lin" valueType="num">
                                      <p:cBhvr additive="base">
                                        <p:cTn id="13" dur="500" fill="hold"/>
                                        <p:tgtEl>
                                          <p:spTgt spid="921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3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Rectangle 3"/>
          <p:cNvSpPr/>
          <p:nvPr/>
        </p:nvSpPr>
        <p:spPr>
          <a:xfrm>
            <a:off x="2500664" y="2721"/>
            <a:ext cx="3617014" cy="377024"/>
          </a:xfrm>
          <a:prstGeom prst="rect">
            <a:avLst/>
          </a:prstGeom>
          <a:noFill/>
        </p:spPr>
        <p:txBody>
          <a:bodyPr wrap="none" lIns="68579" tIns="34289" rIns="68579" bIns="34289">
            <a:spAutoFit/>
          </a:bodyPr>
          <a:lstStyle/>
          <a:p>
            <a:pPr algn="ctr" defTabSz="685783">
              <a:defRPr/>
            </a:pPr>
            <a:r>
              <a:rPr lang="en-US" sz="2000" b="1"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2.6.3. </a:t>
            </a:r>
            <a:r>
              <a:rPr lang="en-US" sz="2000" b="1"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Thanh</a:t>
            </a:r>
            <a:r>
              <a:rPr lang="en-US" sz="2000" b="1"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a:t>
            </a:r>
            <a:r>
              <a:rPr lang="en-US" sz="2000" b="1"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toán</a:t>
            </a:r>
            <a:r>
              <a:rPr lang="en-US" sz="2000" b="1"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a:t>
            </a:r>
            <a:r>
              <a:rPr lang="en-US" sz="2000" b="1"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bằng</a:t>
            </a:r>
            <a:r>
              <a:rPr lang="en-US" sz="2000" b="1"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a:t>
            </a:r>
            <a:r>
              <a:rPr lang="en-US" sz="2000" b="1"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thẻ</a:t>
            </a:r>
            <a:endParaRPr lang="en-US" sz="2000" b="1" cap="all"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endParaRPr>
          </a:p>
        </p:txBody>
      </p:sp>
      <p:sp>
        <p:nvSpPr>
          <p:cNvPr id="6" name="TextBox 5"/>
          <p:cNvSpPr txBox="1"/>
          <p:nvPr/>
        </p:nvSpPr>
        <p:spPr>
          <a:xfrm>
            <a:off x="228600" y="1268419"/>
            <a:ext cx="8757847" cy="1915907"/>
          </a:xfrm>
          <a:prstGeom prst="rect">
            <a:avLst/>
          </a:prstGeom>
        </p:spPr>
        <p:style>
          <a:lnRef idx="2">
            <a:schemeClr val="accent1"/>
          </a:lnRef>
          <a:fillRef idx="1">
            <a:schemeClr val="lt1"/>
          </a:fillRef>
          <a:effectRef idx="0">
            <a:schemeClr val="accent1"/>
          </a:effectRef>
          <a:fontRef idx="minor">
            <a:schemeClr val="dk1"/>
          </a:fontRef>
        </p:style>
        <p:txBody>
          <a:bodyPr wrap="square" lIns="68579" tIns="34289" rIns="68579" bIns="34289" rtlCol="0">
            <a:spAutoFit/>
          </a:bodyPr>
          <a:lstStyle/>
          <a:p>
            <a:pPr algn="just" defTabSz="685316">
              <a:defRPr/>
            </a:pPr>
            <a:r>
              <a:rPr lang="vi-VN" sz="2500" dirty="0">
                <a:solidFill>
                  <a:prstClr val="black"/>
                </a:solidFill>
                <a:latin typeface="Arial" pitchFamily="34" charset="0"/>
                <a:ea typeface="Tahoma" pitchFamily="34" charset="0"/>
                <a:cs typeface="Arial" pitchFamily="34" charset="0"/>
              </a:rPr>
              <a:t>	</a:t>
            </a:r>
            <a:r>
              <a:rPr lang="vi-VN" sz="3000" dirty="0">
                <a:solidFill>
                  <a:prstClr val="black"/>
                </a:solidFill>
                <a:latin typeface="Arial" pitchFamily="34" charset="0"/>
                <a:ea typeface="Tahoma" pitchFamily="34" charset="0"/>
                <a:cs typeface="Arial" pitchFamily="34" charset="0"/>
              </a:rPr>
              <a:t>Thẻ thanh toán là </a:t>
            </a:r>
            <a:r>
              <a:rPr lang="vi-VN" sz="3000" dirty="0">
                <a:solidFill>
                  <a:srgbClr val="FF0000"/>
                </a:solidFill>
                <a:latin typeface="Arial" pitchFamily="34" charset="0"/>
                <a:ea typeface="Tahoma" pitchFamily="34" charset="0"/>
                <a:cs typeface="Arial" pitchFamily="34" charset="0"/>
              </a:rPr>
              <a:t>phương tiện thanh toán hiện đại</a:t>
            </a:r>
            <a:r>
              <a:rPr lang="vi-VN" sz="3000" dirty="0">
                <a:solidFill>
                  <a:prstClr val="black"/>
                </a:solidFill>
                <a:latin typeface="Arial" pitchFamily="34" charset="0"/>
                <a:ea typeface="Tahoma" pitchFamily="34" charset="0"/>
                <a:cs typeface="Arial" pitchFamily="34" charset="0"/>
              </a:rPr>
              <a:t>, một hình thức </a:t>
            </a:r>
            <a:r>
              <a:rPr lang="vi-VN" sz="3000" dirty="0">
                <a:solidFill>
                  <a:srgbClr val="FF0000"/>
                </a:solidFill>
                <a:latin typeface="Arial" pitchFamily="34" charset="0"/>
                <a:ea typeface="Tahoma" pitchFamily="34" charset="0"/>
                <a:cs typeface="Arial" pitchFamily="34" charset="0"/>
              </a:rPr>
              <a:t>tiền điện tử </a:t>
            </a:r>
            <a:r>
              <a:rPr lang="vi-VN" sz="3000" dirty="0">
                <a:solidFill>
                  <a:prstClr val="black"/>
                </a:solidFill>
                <a:latin typeface="Arial" pitchFamily="34" charset="0"/>
                <a:ea typeface="Tahoma" pitchFamily="34" charset="0"/>
                <a:cs typeface="Arial" pitchFamily="34" charset="0"/>
              </a:rPr>
              <a:t>được sử dụng để </a:t>
            </a:r>
            <a:r>
              <a:rPr lang="vi-VN" sz="3000" dirty="0">
                <a:solidFill>
                  <a:srgbClr val="FF0000"/>
                </a:solidFill>
                <a:latin typeface="Arial" pitchFamily="34" charset="0"/>
                <a:ea typeface="Tahoma" pitchFamily="34" charset="0"/>
                <a:cs typeface="Arial" pitchFamily="34" charset="0"/>
              </a:rPr>
              <a:t>thanh toán </a:t>
            </a:r>
            <a:r>
              <a:rPr lang="vi-VN" sz="3000" dirty="0">
                <a:solidFill>
                  <a:prstClr val="black"/>
                </a:solidFill>
                <a:latin typeface="Arial" pitchFamily="34" charset="0"/>
                <a:ea typeface="Tahoma" pitchFamily="34" charset="0"/>
                <a:cs typeface="Arial" pitchFamily="34" charset="0"/>
              </a:rPr>
              <a:t>tiền mua hàng hoá, dịch vụ hoặc </a:t>
            </a:r>
            <a:r>
              <a:rPr lang="vi-VN" sz="3000" dirty="0">
                <a:solidFill>
                  <a:srgbClr val="FF0000"/>
                </a:solidFill>
                <a:latin typeface="Arial" pitchFamily="34" charset="0"/>
                <a:ea typeface="Tahoma" pitchFamily="34" charset="0"/>
                <a:cs typeface="Arial" pitchFamily="34" charset="0"/>
              </a:rPr>
              <a:t>rút tiền </a:t>
            </a:r>
            <a:r>
              <a:rPr lang="vi-VN" sz="3000" dirty="0">
                <a:solidFill>
                  <a:prstClr val="black"/>
                </a:solidFill>
                <a:latin typeface="Arial" pitchFamily="34" charset="0"/>
                <a:ea typeface="Tahoma" pitchFamily="34" charset="0"/>
                <a:cs typeface="Arial" pitchFamily="34" charset="0"/>
              </a:rPr>
              <a:t>tại các chi nhánh và đại lý thanh toán thẻ.</a:t>
            </a:r>
          </a:p>
        </p:txBody>
      </p:sp>
      <p:sp>
        <p:nvSpPr>
          <p:cNvPr id="2" name="Rectangle 1"/>
          <p:cNvSpPr/>
          <p:nvPr/>
        </p:nvSpPr>
        <p:spPr>
          <a:xfrm>
            <a:off x="457200" y="666750"/>
            <a:ext cx="1701107" cy="369332"/>
          </a:xfrm>
          <a:prstGeom prst="rect">
            <a:avLst/>
          </a:prstGeom>
        </p:spPr>
        <p:style>
          <a:lnRef idx="2">
            <a:schemeClr val="accent2"/>
          </a:lnRef>
          <a:fillRef idx="1">
            <a:schemeClr val="lt1"/>
          </a:fillRef>
          <a:effectRef idx="0">
            <a:schemeClr val="accent2"/>
          </a:effectRef>
          <a:fontRef idx="minor">
            <a:schemeClr val="dk1"/>
          </a:fontRef>
        </p:style>
        <p:txBody>
          <a:bodyPr wrap="none">
            <a:spAutoFit/>
          </a:bodyPr>
          <a:lstStyle/>
          <a:p>
            <a:r>
              <a:rPr lang="en-US" b="1" dirty="0"/>
              <a:t>a. </a:t>
            </a:r>
            <a:r>
              <a:rPr lang="en-US" b="1" dirty="0" err="1"/>
              <a:t>Khái</a:t>
            </a:r>
            <a:r>
              <a:rPr lang="en-US" b="1" dirty="0"/>
              <a:t> </a:t>
            </a:r>
            <a:r>
              <a:rPr lang="en-US" b="1" dirty="0" err="1"/>
              <a:t>niệm</a:t>
            </a:r>
            <a:r>
              <a:rPr lang="en-US" b="1" dirty="0"/>
              <a:t>:</a:t>
            </a:r>
          </a:p>
        </p:txBody>
      </p:sp>
    </p:spTree>
    <p:extLst>
      <p:ext uri="{BB962C8B-B14F-4D97-AF65-F5344CB8AC3E}">
        <p14:creationId xmlns:p14="http://schemas.microsoft.com/office/powerpoint/2010/main" val="4206044915"/>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3"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plus(in)">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
                                            <p:txEl>
                                              <p:pRg st="0" end="0"/>
                                            </p:txEl>
                                          </p:spTgt>
                                        </p:tgtEl>
                                        <p:attrNameLst>
                                          <p:attrName>style.visibility</p:attrName>
                                        </p:attrNameLst>
                                      </p:cBhvr>
                                      <p:to>
                                        <p:strVal val="visible"/>
                                      </p:to>
                                    </p:set>
                                    <p:animEffect transition="in" filter="fade">
                                      <p:cBhvr>
                                        <p:cTn id="12" dur="500"/>
                                        <p:tgtEl>
                                          <p:spTgt spid="2">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1000"/>
                                        <p:tgtEl>
                                          <p:spTgt spid="6"/>
                                        </p:tgtEl>
                                      </p:cBhvr>
                                    </p:animEffect>
                                    <p:anim calcmode="lin" valueType="num">
                                      <p:cBhvr>
                                        <p:cTn id="18" dur="1000" fill="hold"/>
                                        <p:tgtEl>
                                          <p:spTgt spid="6"/>
                                        </p:tgtEl>
                                        <p:attrNameLst>
                                          <p:attrName>ppt_x</p:attrName>
                                        </p:attrNameLst>
                                      </p:cBhvr>
                                      <p:tavLst>
                                        <p:tav tm="0">
                                          <p:val>
                                            <p:strVal val="#ppt_x"/>
                                          </p:val>
                                        </p:tav>
                                        <p:tav tm="100000">
                                          <p:val>
                                            <p:strVal val="#ppt_x"/>
                                          </p:val>
                                        </p:tav>
                                      </p:tavLst>
                                    </p:anim>
                                    <p:anim calcmode="lin" valueType="num">
                                      <p:cBhvr>
                                        <p:cTn id="1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animBg="1"/>
    </p:bldLst>
  </p:timing>
</p:sld>
</file>

<file path=ppt/slides/slide13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Rectangle 3"/>
          <p:cNvSpPr/>
          <p:nvPr/>
        </p:nvSpPr>
        <p:spPr>
          <a:xfrm>
            <a:off x="2500664" y="2721"/>
            <a:ext cx="3617014" cy="377024"/>
          </a:xfrm>
          <a:prstGeom prst="rect">
            <a:avLst/>
          </a:prstGeom>
          <a:noFill/>
        </p:spPr>
        <p:txBody>
          <a:bodyPr wrap="none" lIns="68579" tIns="34289" rIns="68579" bIns="34289">
            <a:spAutoFit/>
          </a:bodyPr>
          <a:lstStyle/>
          <a:p>
            <a:pPr algn="ctr" defTabSz="685783">
              <a:defRPr/>
            </a:pPr>
            <a:r>
              <a:rPr lang="en-US" sz="2000" b="1"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2.6.3. </a:t>
            </a:r>
            <a:r>
              <a:rPr lang="en-US" sz="2000" b="1"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Thanh</a:t>
            </a:r>
            <a:r>
              <a:rPr lang="en-US" sz="2000" b="1"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a:t>
            </a:r>
            <a:r>
              <a:rPr lang="en-US" sz="2000" b="1"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toán</a:t>
            </a:r>
            <a:r>
              <a:rPr lang="en-US" sz="2000" b="1"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a:t>
            </a:r>
            <a:r>
              <a:rPr lang="en-US" sz="2000" b="1"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bằng</a:t>
            </a:r>
            <a:r>
              <a:rPr lang="en-US" sz="2000" b="1"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a:t>
            </a:r>
            <a:r>
              <a:rPr lang="en-US" sz="2000" b="1"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thẻ</a:t>
            </a:r>
            <a:endParaRPr lang="en-US" sz="2000" b="1" cap="all"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endParaRPr>
          </a:p>
        </p:txBody>
      </p:sp>
      <p:sp>
        <p:nvSpPr>
          <p:cNvPr id="6" name="TextBox 5"/>
          <p:cNvSpPr txBox="1"/>
          <p:nvPr/>
        </p:nvSpPr>
        <p:spPr>
          <a:xfrm>
            <a:off x="233752" y="379745"/>
            <a:ext cx="8757847" cy="4147287"/>
          </a:xfrm>
          <a:prstGeom prst="rect">
            <a:avLst/>
          </a:prstGeom>
        </p:spPr>
        <p:style>
          <a:lnRef idx="2">
            <a:schemeClr val="accent1"/>
          </a:lnRef>
          <a:fillRef idx="1">
            <a:schemeClr val="lt1"/>
          </a:fillRef>
          <a:effectRef idx="0">
            <a:schemeClr val="accent1"/>
          </a:effectRef>
          <a:fontRef idx="minor">
            <a:schemeClr val="dk1"/>
          </a:fontRef>
        </p:style>
        <p:txBody>
          <a:bodyPr wrap="square" lIns="68579" tIns="34289" rIns="68579" bIns="34289" rtlCol="0">
            <a:spAutoFit/>
          </a:bodyPr>
          <a:lstStyle/>
          <a:p>
            <a:pPr algn="just" defTabSz="685316">
              <a:defRPr/>
            </a:pPr>
            <a:endParaRPr lang="en-US" sz="2500" dirty="0">
              <a:solidFill>
                <a:prstClr val="black"/>
              </a:solidFill>
              <a:latin typeface="Arial" pitchFamily="34" charset="0"/>
              <a:ea typeface="Tahoma" pitchFamily="34" charset="0"/>
              <a:cs typeface="Arial" pitchFamily="34" charset="0"/>
            </a:endParaRPr>
          </a:p>
          <a:p>
            <a:pPr algn="just" defTabSz="685316">
              <a:defRPr/>
            </a:pPr>
            <a:r>
              <a:rPr lang="en-US" sz="2500" dirty="0">
                <a:solidFill>
                  <a:prstClr val="black"/>
                </a:solidFill>
                <a:latin typeface="Arial" pitchFamily="34" charset="0"/>
                <a:ea typeface="Tahoma" pitchFamily="34" charset="0"/>
                <a:cs typeface="Arial" pitchFamily="34" charset="0"/>
              </a:rPr>
              <a:t>	</a:t>
            </a:r>
            <a:r>
              <a:rPr lang="vi-VN" sz="3000" dirty="0">
                <a:solidFill>
                  <a:prstClr val="black"/>
                </a:solidFill>
                <a:latin typeface="Arial" pitchFamily="34" charset="0"/>
                <a:ea typeface="Tahoma" pitchFamily="34" charset="0"/>
                <a:cs typeface="Arial" pitchFamily="34" charset="0"/>
              </a:rPr>
              <a:t>Thẻ thanh toán chủ yếu </a:t>
            </a:r>
            <a:r>
              <a:rPr lang="vi-VN" sz="3000" dirty="0">
                <a:solidFill>
                  <a:srgbClr val="FF0000"/>
                </a:solidFill>
                <a:latin typeface="Arial" pitchFamily="34" charset="0"/>
                <a:ea typeface="Tahoma" pitchFamily="34" charset="0"/>
                <a:cs typeface="Arial" pitchFamily="34" charset="0"/>
              </a:rPr>
              <a:t>phục vụ cho mục đích tiêu dùng</a:t>
            </a:r>
            <a:r>
              <a:rPr lang="vi-VN" sz="3000" dirty="0">
                <a:solidFill>
                  <a:prstClr val="black"/>
                </a:solidFill>
                <a:latin typeface="Arial" pitchFamily="34" charset="0"/>
                <a:ea typeface="Tahoma" pitchFamily="34" charset="0"/>
                <a:cs typeface="Arial" pitchFamily="34" charset="0"/>
              </a:rPr>
              <a:t>, nó không thích hợp với việc mua bán hàng hoá có giá trị lớn. Hiện tại, nó được sử dụng khá phổ biến trong </a:t>
            </a:r>
            <a:r>
              <a:rPr lang="vi-VN" sz="3000" dirty="0">
                <a:solidFill>
                  <a:srgbClr val="FF0000"/>
                </a:solidFill>
                <a:latin typeface="Arial" pitchFamily="34" charset="0"/>
                <a:ea typeface="Tahoma" pitchFamily="34" charset="0"/>
                <a:cs typeface="Arial" pitchFamily="34" charset="0"/>
              </a:rPr>
              <a:t>thanh toán ở lĩnh vực du lịch - khách sạn,</a:t>
            </a:r>
            <a:r>
              <a:rPr lang="vi-VN" sz="3000" dirty="0">
                <a:solidFill>
                  <a:prstClr val="black"/>
                </a:solidFill>
                <a:latin typeface="Arial" pitchFamily="34" charset="0"/>
                <a:ea typeface="Tahoma" pitchFamily="34" charset="0"/>
                <a:cs typeface="Arial" pitchFamily="34" charset="0"/>
              </a:rPr>
              <a:t> khách du lịch sử dụng thẻ để thanh toán thì không phải dùng tiền mặt do đó vừa gọn nhẹ, an toàn lại vừa đảm bảo thanh toán nhanh chóng,  thuận lợi. </a:t>
            </a:r>
          </a:p>
        </p:txBody>
      </p:sp>
    </p:spTree>
    <p:extLst>
      <p:ext uri="{BB962C8B-B14F-4D97-AF65-F5344CB8AC3E}">
        <p14:creationId xmlns:p14="http://schemas.microsoft.com/office/powerpoint/2010/main" val="3050273574"/>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3"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plus(in)">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1000"/>
                                        <p:tgtEl>
                                          <p:spTgt spid="6"/>
                                        </p:tgtEl>
                                      </p:cBhvr>
                                    </p:animEffect>
                                    <p:anim calcmode="lin" valueType="num">
                                      <p:cBhvr>
                                        <p:cTn id="13" dur="1000" fill="hold"/>
                                        <p:tgtEl>
                                          <p:spTgt spid="6"/>
                                        </p:tgtEl>
                                        <p:attrNameLst>
                                          <p:attrName>ppt_x</p:attrName>
                                        </p:attrNameLst>
                                      </p:cBhvr>
                                      <p:tavLst>
                                        <p:tav tm="0">
                                          <p:val>
                                            <p:strVal val="#ppt_x"/>
                                          </p:val>
                                        </p:tav>
                                        <p:tav tm="100000">
                                          <p:val>
                                            <p:strVal val="#ppt_x"/>
                                          </p:val>
                                        </p:tav>
                                      </p:tavLst>
                                    </p:anim>
                                    <p:anim calcmode="lin" valueType="num">
                                      <p:cBhvr>
                                        <p:cTn id="14"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animBg="1"/>
    </p:bldLst>
  </p:timing>
</p:sld>
</file>

<file path=ppt/slides/slide13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Rectangle 3"/>
          <p:cNvSpPr/>
          <p:nvPr/>
        </p:nvSpPr>
        <p:spPr>
          <a:xfrm>
            <a:off x="2500664" y="2721"/>
            <a:ext cx="3617014" cy="377024"/>
          </a:xfrm>
          <a:prstGeom prst="rect">
            <a:avLst/>
          </a:prstGeom>
          <a:noFill/>
        </p:spPr>
        <p:txBody>
          <a:bodyPr wrap="none" lIns="68579" tIns="34289" rIns="68579" bIns="34289">
            <a:spAutoFit/>
          </a:bodyPr>
          <a:lstStyle/>
          <a:p>
            <a:pPr algn="ctr" defTabSz="685783">
              <a:defRPr/>
            </a:pPr>
            <a:r>
              <a:rPr lang="en-US" sz="2000" b="1"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2.6.3. </a:t>
            </a:r>
            <a:r>
              <a:rPr lang="en-US" sz="2000" b="1"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Thanh</a:t>
            </a:r>
            <a:r>
              <a:rPr lang="en-US" sz="2000" b="1"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a:t>
            </a:r>
            <a:r>
              <a:rPr lang="en-US" sz="2000" b="1"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toán</a:t>
            </a:r>
            <a:r>
              <a:rPr lang="en-US" sz="2000" b="1"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a:t>
            </a:r>
            <a:r>
              <a:rPr lang="en-US" sz="2000" b="1"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bằng</a:t>
            </a:r>
            <a:r>
              <a:rPr lang="en-US" sz="2000" b="1"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a:t>
            </a:r>
            <a:r>
              <a:rPr lang="en-US" sz="2000" b="1"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thẻ</a:t>
            </a:r>
            <a:endParaRPr lang="en-US" sz="2000" b="1" cap="all"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endParaRPr>
          </a:p>
        </p:txBody>
      </p:sp>
      <p:sp>
        <p:nvSpPr>
          <p:cNvPr id="6" name="TextBox 5"/>
          <p:cNvSpPr txBox="1"/>
          <p:nvPr/>
        </p:nvSpPr>
        <p:spPr>
          <a:xfrm>
            <a:off x="315686" y="1739375"/>
            <a:ext cx="8757847" cy="1223410"/>
          </a:xfrm>
          <a:prstGeom prst="rect">
            <a:avLst/>
          </a:prstGeom>
        </p:spPr>
        <p:style>
          <a:lnRef idx="2">
            <a:schemeClr val="accent1"/>
          </a:lnRef>
          <a:fillRef idx="1">
            <a:schemeClr val="lt1"/>
          </a:fillRef>
          <a:effectRef idx="0">
            <a:schemeClr val="accent1"/>
          </a:effectRef>
          <a:fontRef idx="minor">
            <a:schemeClr val="dk1"/>
          </a:fontRef>
        </p:style>
        <p:txBody>
          <a:bodyPr wrap="square" lIns="68579" tIns="34289" rIns="68579" bIns="34289" rtlCol="0">
            <a:spAutoFit/>
          </a:bodyPr>
          <a:lstStyle/>
          <a:p>
            <a:pPr algn="just" defTabSz="685316">
              <a:defRPr/>
            </a:pPr>
            <a:r>
              <a:rPr lang="en-US" sz="2500" dirty="0">
                <a:solidFill>
                  <a:prstClr val="black"/>
                </a:solidFill>
                <a:latin typeface="Arial" pitchFamily="34" charset="0"/>
                <a:ea typeface="Tahoma" pitchFamily="34" charset="0"/>
                <a:cs typeface="Arial" pitchFamily="34" charset="0"/>
              </a:rPr>
              <a:t>* </a:t>
            </a:r>
            <a:r>
              <a:rPr lang="vi-VN" sz="2500" b="1" i="1" dirty="0">
                <a:solidFill>
                  <a:srgbClr val="FF0000"/>
                </a:solidFill>
                <a:latin typeface="Arial" pitchFamily="34" charset="0"/>
                <a:ea typeface="Tahoma" pitchFamily="34" charset="0"/>
                <a:cs typeface="Arial" pitchFamily="34" charset="0"/>
              </a:rPr>
              <a:t>Visa cards </a:t>
            </a:r>
            <a:r>
              <a:rPr lang="vi-VN" sz="2500" dirty="0">
                <a:solidFill>
                  <a:prstClr val="black"/>
                </a:solidFill>
                <a:latin typeface="Arial" pitchFamily="34" charset="0"/>
                <a:ea typeface="Tahoma" pitchFamily="34" charset="0"/>
                <a:cs typeface="Arial" pitchFamily="34" charset="0"/>
              </a:rPr>
              <a:t>: được phát hành từ năm 1960, đây </a:t>
            </a:r>
            <a:r>
              <a:rPr lang="vi-VN" sz="2500" dirty="0">
                <a:solidFill>
                  <a:srgbClr val="FF0000"/>
                </a:solidFill>
                <a:latin typeface="Arial" pitchFamily="34" charset="0"/>
                <a:ea typeface="Tahoma" pitchFamily="34" charset="0"/>
                <a:cs typeface="Arial" pitchFamily="34" charset="0"/>
              </a:rPr>
              <a:t>là loại thẻ có quy mô phát triển lớn nhất hiện nay, có thể chấp nhận thanh toán ở bất cứ nơi nào.</a:t>
            </a:r>
          </a:p>
        </p:txBody>
      </p:sp>
      <p:sp>
        <p:nvSpPr>
          <p:cNvPr id="3" name="Rectangle 2"/>
          <p:cNvSpPr/>
          <p:nvPr/>
        </p:nvSpPr>
        <p:spPr>
          <a:xfrm>
            <a:off x="381000" y="689558"/>
            <a:ext cx="8610600" cy="861774"/>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r>
              <a:rPr lang="en-US" sz="2500" dirty="0" err="1">
                <a:solidFill>
                  <a:prstClr val="black"/>
                </a:solidFill>
              </a:rPr>
              <a:t>Trên</a:t>
            </a:r>
            <a:r>
              <a:rPr lang="en-US" sz="2500" dirty="0">
                <a:solidFill>
                  <a:prstClr val="black"/>
                </a:solidFill>
              </a:rPr>
              <a:t> </a:t>
            </a:r>
            <a:r>
              <a:rPr lang="en-US" sz="2500" dirty="0" err="1">
                <a:solidFill>
                  <a:prstClr val="black"/>
                </a:solidFill>
              </a:rPr>
              <a:t>thế</a:t>
            </a:r>
            <a:r>
              <a:rPr lang="en-US" sz="2500" dirty="0">
                <a:solidFill>
                  <a:prstClr val="black"/>
                </a:solidFill>
              </a:rPr>
              <a:t> </a:t>
            </a:r>
            <a:r>
              <a:rPr lang="en-US" sz="2500" dirty="0" err="1">
                <a:solidFill>
                  <a:prstClr val="black"/>
                </a:solidFill>
              </a:rPr>
              <a:t>giới</a:t>
            </a:r>
            <a:r>
              <a:rPr lang="en-US" sz="2500" dirty="0">
                <a:solidFill>
                  <a:prstClr val="black"/>
                </a:solidFill>
              </a:rPr>
              <a:t> </a:t>
            </a:r>
            <a:r>
              <a:rPr lang="en-US" sz="2500" dirty="0" err="1">
                <a:solidFill>
                  <a:prstClr val="black"/>
                </a:solidFill>
              </a:rPr>
              <a:t>hiện</a:t>
            </a:r>
            <a:r>
              <a:rPr lang="en-US" sz="2500" dirty="0">
                <a:solidFill>
                  <a:prstClr val="black"/>
                </a:solidFill>
              </a:rPr>
              <a:t> </a:t>
            </a:r>
            <a:r>
              <a:rPr lang="en-US" sz="2500" dirty="0" err="1">
                <a:solidFill>
                  <a:prstClr val="black"/>
                </a:solidFill>
              </a:rPr>
              <a:t>có</a:t>
            </a:r>
            <a:r>
              <a:rPr lang="en-US" sz="2500" dirty="0">
                <a:solidFill>
                  <a:prstClr val="black"/>
                </a:solidFill>
              </a:rPr>
              <a:t> </a:t>
            </a:r>
            <a:r>
              <a:rPr lang="en-US" sz="2500" dirty="0" err="1">
                <a:solidFill>
                  <a:prstClr val="black"/>
                </a:solidFill>
              </a:rPr>
              <a:t>một</a:t>
            </a:r>
            <a:r>
              <a:rPr lang="en-US" sz="2500" dirty="0">
                <a:solidFill>
                  <a:prstClr val="black"/>
                </a:solidFill>
              </a:rPr>
              <a:t> </a:t>
            </a:r>
            <a:r>
              <a:rPr lang="en-US" sz="2500" dirty="0" err="1">
                <a:solidFill>
                  <a:prstClr val="black"/>
                </a:solidFill>
              </a:rPr>
              <a:t>số</a:t>
            </a:r>
            <a:r>
              <a:rPr lang="en-US" sz="2500" dirty="0">
                <a:solidFill>
                  <a:prstClr val="black"/>
                </a:solidFill>
              </a:rPr>
              <a:t> </a:t>
            </a:r>
            <a:r>
              <a:rPr lang="en-US" sz="2500" dirty="0" err="1">
                <a:solidFill>
                  <a:prstClr val="black"/>
                </a:solidFill>
              </a:rPr>
              <a:t>loại</a:t>
            </a:r>
            <a:r>
              <a:rPr lang="en-US" sz="2500" dirty="0">
                <a:solidFill>
                  <a:prstClr val="black"/>
                </a:solidFill>
              </a:rPr>
              <a:t> </a:t>
            </a:r>
            <a:r>
              <a:rPr lang="en-US" sz="2500" dirty="0" err="1">
                <a:solidFill>
                  <a:prstClr val="black"/>
                </a:solidFill>
              </a:rPr>
              <a:t>thẻ</a:t>
            </a:r>
            <a:r>
              <a:rPr lang="en-US" sz="2500" dirty="0">
                <a:solidFill>
                  <a:prstClr val="black"/>
                </a:solidFill>
              </a:rPr>
              <a:t> </a:t>
            </a:r>
            <a:r>
              <a:rPr lang="en-US" sz="2500" dirty="0" err="1">
                <a:solidFill>
                  <a:prstClr val="black"/>
                </a:solidFill>
              </a:rPr>
              <a:t>thanh</a:t>
            </a:r>
            <a:r>
              <a:rPr lang="en-US" sz="2500" dirty="0">
                <a:solidFill>
                  <a:prstClr val="black"/>
                </a:solidFill>
              </a:rPr>
              <a:t> </a:t>
            </a:r>
            <a:r>
              <a:rPr lang="en-US" sz="2500" dirty="0" err="1">
                <a:solidFill>
                  <a:prstClr val="black"/>
                </a:solidFill>
              </a:rPr>
              <a:t>toán</a:t>
            </a:r>
            <a:r>
              <a:rPr lang="en-US" sz="2500" dirty="0">
                <a:solidFill>
                  <a:prstClr val="black"/>
                </a:solidFill>
              </a:rPr>
              <a:t> </a:t>
            </a:r>
            <a:r>
              <a:rPr lang="en-US" sz="2500" dirty="0" err="1">
                <a:solidFill>
                  <a:prstClr val="black"/>
                </a:solidFill>
              </a:rPr>
              <a:t>phổ</a:t>
            </a:r>
            <a:r>
              <a:rPr lang="en-US" sz="2500" dirty="0">
                <a:solidFill>
                  <a:prstClr val="black"/>
                </a:solidFill>
              </a:rPr>
              <a:t> </a:t>
            </a:r>
            <a:r>
              <a:rPr lang="en-US" sz="2500" dirty="0" err="1">
                <a:solidFill>
                  <a:prstClr val="black"/>
                </a:solidFill>
              </a:rPr>
              <a:t>biến</a:t>
            </a:r>
            <a:r>
              <a:rPr lang="en-US" sz="2500" dirty="0">
                <a:solidFill>
                  <a:prstClr val="black"/>
                </a:solidFill>
              </a:rPr>
              <a:t> </a:t>
            </a:r>
            <a:r>
              <a:rPr lang="en-US" sz="2500" dirty="0" err="1">
                <a:solidFill>
                  <a:prstClr val="black"/>
                </a:solidFill>
              </a:rPr>
              <a:t>sau</a:t>
            </a:r>
            <a:r>
              <a:rPr lang="en-US" sz="2500" dirty="0">
                <a:solidFill>
                  <a:prstClr val="black"/>
                </a:solidFill>
              </a:rPr>
              <a:t> :</a:t>
            </a:r>
          </a:p>
        </p:txBody>
      </p:sp>
      <p:pic>
        <p:nvPicPr>
          <p:cNvPr id="1126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19400" y="3034392"/>
            <a:ext cx="3867150" cy="21091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484238036"/>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3"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plus(in)">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additive="base">
                                        <p:cTn id="12" dur="500" fill="hold"/>
                                        <p:tgtEl>
                                          <p:spTgt spid="3"/>
                                        </p:tgtEl>
                                        <p:attrNameLst>
                                          <p:attrName>ppt_x</p:attrName>
                                        </p:attrNameLst>
                                      </p:cBhvr>
                                      <p:tavLst>
                                        <p:tav tm="0">
                                          <p:val>
                                            <p:strVal val="#ppt_x"/>
                                          </p:val>
                                        </p:tav>
                                        <p:tav tm="100000">
                                          <p:val>
                                            <p:strVal val="#ppt_x"/>
                                          </p:val>
                                        </p:tav>
                                      </p:tavLst>
                                    </p:anim>
                                    <p:anim calcmode="lin" valueType="num">
                                      <p:cBhvr additive="base">
                                        <p:cTn id="13"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42" presetClass="entr" presetSubtype="0" fill="hold" grpId="0" nodeType="click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fade">
                                      <p:cBhvr>
                                        <p:cTn id="18" dur="1000"/>
                                        <p:tgtEl>
                                          <p:spTgt spid="6"/>
                                        </p:tgtEl>
                                      </p:cBhvr>
                                    </p:animEffect>
                                    <p:anim calcmode="lin" valueType="num">
                                      <p:cBhvr>
                                        <p:cTn id="19" dur="1000" fill="hold"/>
                                        <p:tgtEl>
                                          <p:spTgt spid="6"/>
                                        </p:tgtEl>
                                        <p:attrNameLst>
                                          <p:attrName>ppt_x</p:attrName>
                                        </p:attrNameLst>
                                      </p:cBhvr>
                                      <p:tavLst>
                                        <p:tav tm="0">
                                          <p:val>
                                            <p:strVal val="#ppt_x"/>
                                          </p:val>
                                        </p:tav>
                                        <p:tav tm="100000">
                                          <p:val>
                                            <p:strVal val="#ppt_x"/>
                                          </p:val>
                                        </p:tav>
                                      </p:tavLst>
                                    </p:anim>
                                    <p:anim calcmode="lin" valueType="num">
                                      <p:cBhvr>
                                        <p:cTn id="20"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animBg="1"/>
      <p:bldP spid="3" grpId="0" animBg="1"/>
    </p:bldLst>
  </p:timing>
</p:sld>
</file>

<file path=ppt/slides/slide13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Rectangle 3"/>
          <p:cNvSpPr/>
          <p:nvPr/>
        </p:nvSpPr>
        <p:spPr>
          <a:xfrm>
            <a:off x="2500664" y="2721"/>
            <a:ext cx="3617014" cy="377024"/>
          </a:xfrm>
          <a:prstGeom prst="rect">
            <a:avLst/>
          </a:prstGeom>
          <a:noFill/>
        </p:spPr>
        <p:txBody>
          <a:bodyPr wrap="none" lIns="68579" tIns="34289" rIns="68579" bIns="34289">
            <a:spAutoFit/>
          </a:bodyPr>
          <a:lstStyle/>
          <a:p>
            <a:pPr algn="ctr" defTabSz="685783">
              <a:defRPr/>
            </a:pPr>
            <a:r>
              <a:rPr lang="en-US" sz="2000" b="1"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2.6.3. </a:t>
            </a:r>
            <a:r>
              <a:rPr lang="en-US" sz="2000" b="1"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Thanh</a:t>
            </a:r>
            <a:r>
              <a:rPr lang="en-US" sz="2000" b="1"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a:t>
            </a:r>
            <a:r>
              <a:rPr lang="en-US" sz="2000" b="1"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toán</a:t>
            </a:r>
            <a:r>
              <a:rPr lang="en-US" sz="2000" b="1"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a:t>
            </a:r>
            <a:r>
              <a:rPr lang="en-US" sz="2000" b="1"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bằng</a:t>
            </a:r>
            <a:r>
              <a:rPr lang="en-US" sz="2000" b="1"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a:t>
            </a:r>
            <a:r>
              <a:rPr lang="en-US" sz="2000" b="1"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thẻ</a:t>
            </a:r>
            <a:endParaRPr lang="en-US" sz="2000" b="1" cap="all"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endParaRPr>
          </a:p>
        </p:txBody>
      </p:sp>
      <p:sp>
        <p:nvSpPr>
          <p:cNvPr id="6" name="TextBox 5"/>
          <p:cNvSpPr txBox="1"/>
          <p:nvPr/>
        </p:nvSpPr>
        <p:spPr>
          <a:xfrm>
            <a:off x="233752" y="379745"/>
            <a:ext cx="8757847" cy="2377572"/>
          </a:xfrm>
          <a:prstGeom prst="rect">
            <a:avLst/>
          </a:prstGeom>
        </p:spPr>
        <p:style>
          <a:lnRef idx="2">
            <a:schemeClr val="accent1"/>
          </a:lnRef>
          <a:fillRef idx="1">
            <a:schemeClr val="lt1"/>
          </a:fillRef>
          <a:effectRef idx="0">
            <a:schemeClr val="accent1"/>
          </a:effectRef>
          <a:fontRef idx="minor">
            <a:schemeClr val="dk1"/>
          </a:fontRef>
        </p:style>
        <p:txBody>
          <a:bodyPr wrap="square" lIns="68579" tIns="34289" rIns="68579" bIns="34289" rtlCol="0">
            <a:spAutoFit/>
          </a:bodyPr>
          <a:lstStyle/>
          <a:p>
            <a:pPr algn="just" defTabSz="685316">
              <a:defRPr/>
            </a:pPr>
            <a:r>
              <a:rPr lang="en-US" sz="2500" dirty="0">
                <a:solidFill>
                  <a:prstClr val="black"/>
                </a:solidFill>
                <a:latin typeface="Arial" pitchFamily="34" charset="0"/>
                <a:ea typeface="Tahoma" pitchFamily="34" charset="0"/>
                <a:cs typeface="Arial" pitchFamily="34" charset="0"/>
              </a:rPr>
              <a:t>	</a:t>
            </a:r>
            <a:r>
              <a:rPr lang="en-US" sz="2500" b="1" i="1" dirty="0">
                <a:solidFill>
                  <a:srgbClr val="FF0000"/>
                </a:solidFill>
                <a:latin typeface="Arial" pitchFamily="34" charset="0"/>
                <a:ea typeface="Tahoma" pitchFamily="34" charset="0"/>
                <a:cs typeface="Arial" pitchFamily="34" charset="0"/>
              </a:rPr>
              <a:t>* </a:t>
            </a:r>
            <a:r>
              <a:rPr lang="vi-VN" sz="2500" b="1" i="1" dirty="0">
                <a:solidFill>
                  <a:srgbClr val="FF0000"/>
                </a:solidFill>
                <a:latin typeface="Arial" pitchFamily="34" charset="0"/>
                <a:ea typeface="Tahoma" pitchFamily="34" charset="0"/>
                <a:cs typeface="Arial" pitchFamily="34" charset="0"/>
              </a:rPr>
              <a:t>Master cards : </a:t>
            </a:r>
            <a:r>
              <a:rPr lang="vi-VN" sz="2500" dirty="0">
                <a:solidFill>
                  <a:prstClr val="black"/>
                </a:solidFill>
                <a:latin typeface="Arial" pitchFamily="34" charset="0"/>
                <a:ea typeface="Tahoma" pitchFamily="34" charset="0"/>
                <a:cs typeface="Arial" pitchFamily="34" charset="0"/>
              </a:rPr>
              <a:t>ra đời vào năm 1966 do hiệp hội ICA (Interbank Card American) phát hành thông qua các thành viên trên thế giới, </a:t>
            </a:r>
            <a:r>
              <a:rPr lang="vi-VN" sz="2500" dirty="0">
                <a:solidFill>
                  <a:srgbClr val="FF0000"/>
                </a:solidFill>
                <a:latin typeface="Arial" pitchFamily="34" charset="0"/>
                <a:ea typeface="Tahoma" pitchFamily="34" charset="0"/>
                <a:cs typeface="Arial" pitchFamily="34" charset="0"/>
              </a:rPr>
              <a:t>đây cũng là một loại thẻ có quy mô rất phát triển.</a:t>
            </a:r>
            <a:r>
              <a:rPr lang="vi-VN" sz="2500" dirty="0">
                <a:solidFill>
                  <a:prstClr val="black"/>
                </a:solidFill>
                <a:latin typeface="Arial" pitchFamily="34" charset="0"/>
                <a:ea typeface="Tahoma" pitchFamily="34" charset="0"/>
                <a:cs typeface="Arial" pitchFamily="34" charset="0"/>
              </a:rPr>
              <a:t> Có thể nói, hiện nay Master cards là một trong hai tổ chức thẻ lớn cùng với Visa cards cung cấp nhiều dịch vụ nhất trên thế giới.</a:t>
            </a:r>
          </a:p>
        </p:txBody>
      </p:sp>
      <p:pic>
        <p:nvPicPr>
          <p:cNvPr id="12290"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617872" y="2766402"/>
            <a:ext cx="3433713" cy="21832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610275419"/>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3"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plus(in)">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additive="base">
                                        <p:cTn id="12" dur="500" fill="hold"/>
                                        <p:tgtEl>
                                          <p:spTgt spid="6"/>
                                        </p:tgtEl>
                                        <p:attrNameLst>
                                          <p:attrName>ppt_x</p:attrName>
                                        </p:attrNameLst>
                                      </p:cBhvr>
                                      <p:tavLst>
                                        <p:tav tm="0">
                                          <p:val>
                                            <p:strVal val="#ppt_x"/>
                                          </p:val>
                                        </p:tav>
                                        <p:tav tm="100000">
                                          <p:val>
                                            <p:strVal val="#ppt_x"/>
                                          </p:val>
                                        </p:tav>
                                      </p:tavLst>
                                    </p:anim>
                                    <p:anim calcmode="lin" valueType="num">
                                      <p:cBhvr additive="base">
                                        <p:cTn id="13"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animBg="1"/>
    </p:bldLst>
  </p:timing>
</p:sld>
</file>

<file path=ppt/slides/slide13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Rectangle 3"/>
          <p:cNvSpPr/>
          <p:nvPr/>
        </p:nvSpPr>
        <p:spPr>
          <a:xfrm>
            <a:off x="2500664" y="2721"/>
            <a:ext cx="3617014" cy="377024"/>
          </a:xfrm>
          <a:prstGeom prst="rect">
            <a:avLst/>
          </a:prstGeom>
          <a:noFill/>
        </p:spPr>
        <p:txBody>
          <a:bodyPr wrap="none" lIns="68579" tIns="34289" rIns="68579" bIns="34289">
            <a:spAutoFit/>
          </a:bodyPr>
          <a:lstStyle/>
          <a:p>
            <a:pPr algn="ctr" defTabSz="685783">
              <a:defRPr/>
            </a:pPr>
            <a:r>
              <a:rPr lang="en-US" sz="2000" b="1"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2.6.3. </a:t>
            </a:r>
            <a:r>
              <a:rPr lang="en-US" sz="2000" b="1"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Thanh</a:t>
            </a:r>
            <a:r>
              <a:rPr lang="en-US" sz="2000" b="1"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a:t>
            </a:r>
            <a:r>
              <a:rPr lang="en-US" sz="2000" b="1"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toán</a:t>
            </a:r>
            <a:r>
              <a:rPr lang="en-US" sz="2000" b="1"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a:t>
            </a:r>
            <a:r>
              <a:rPr lang="en-US" sz="2000" b="1"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bằng</a:t>
            </a:r>
            <a:r>
              <a:rPr lang="en-US" sz="2000" b="1"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a:t>
            </a:r>
            <a:r>
              <a:rPr lang="en-US" sz="2000" b="1"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thẻ</a:t>
            </a:r>
            <a:endParaRPr lang="en-US" sz="2000" b="1" cap="all"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endParaRPr>
          </a:p>
        </p:txBody>
      </p:sp>
      <p:sp>
        <p:nvSpPr>
          <p:cNvPr id="6" name="TextBox 5"/>
          <p:cNvSpPr txBox="1"/>
          <p:nvPr/>
        </p:nvSpPr>
        <p:spPr>
          <a:xfrm>
            <a:off x="233752" y="379745"/>
            <a:ext cx="8757847" cy="2762293"/>
          </a:xfrm>
          <a:prstGeom prst="rect">
            <a:avLst/>
          </a:prstGeom>
        </p:spPr>
        <p:style>
          <a:lnRef idx="2">
            <a:schemeClr val="accent1"/>
          </a:lnRef>
          <a:fillRef idx="1">
            <a:schemeClr val="lt1"/>
          </a:fillRef>
          <a:effectRef idx="0">
            <a:schemeClr val="accent1"/>
          </a:effectRef>
          <a:fontRef idx="minor">
            <a:schemeClr val="dk1"/>
          </a:fontRef>
        </p:style>
        <p:txBody>
          <a:bodyPr wrap="square" lIns="68579" tIns="34289" rIns="68579" bIns="34289" rtlCol="0">
            <a:spAutoFit/>
          </a:bodyPr>
          <a:lstStyle/>
          <a:p>
            <a:pPr algn="just" defTabSz="685316">
              <a:defRPr/>
            </a:pPr>
            <a:r>
              <a:rPr lang="en-US" sz="2500" dirty="0">
                <a:solidFill>
                  <a:prstClr val="black"/>
                </a:solidFill>
                <a:latin typeface="Arial" pitchFamily="34" charset="0"/>
                <a:ea typeface="Tahoma" pitchFamily="34" charset="0"/>
                <a:cs typeface="Arial" pitchFamily="34" charset="0"/>
              </a:rPr>
              <a:t>	* </a:t>
            </a:r>
            <a:r>
              <a:rPr lang="vi-VN" sz="2500" b="1" i="1" dirty="0">
                <a:solidFill>
                  <a:prstClr val="black"/>
                </a:solidFill>
                <a:latin typeface="Arial" pitchFamily="34" charset="0"/>
                <a:ea typeface="Tahoma" pitchFamily="34" charset="0"/>
                <a:cs typeface="Arial" pitchFamily="34" charset="0"/>
              </a:rPr>
              <a:t>American Express (AMEX) cards </a:t>
            </a:r>
            <a:r>
              <a:rPr lang="vi-VN" sz="2500" dirty="0">
                <a:solidFill>
                  <a:prstClr val="black"/>
                </a:solidFill>
                <a:latin typeface="Arial" pitchFamily="34" charset="0"/>
                <a:ea typeface="Tahoma" pitchFamily="34" charset="0"/>
                <a:cs typeface="Arial" pitchFamily="34" charset="0"/>
              </a:rPr>
              <a:t>: ra đời vào năm 1938, đây là tổ chức thẻ du lịch và giải trí lớn nhất thế giới. Không giống như Visa card và Master card, </a:t>
            </a:r>
            <a:r>
              <a:rPr lang="vi-VN" sz="2500" b="1" i="1" dirty="0">
                <a:solidFill>
                  <a:prstClr val="black"/>
                </a:solidFill>
                <a:latin typeface="Arial" pitchFamily="34" charset="0"/>
                <a:ea typeface="Tahoma" pitchFamily="34" charset="0"/>
                <a:cs typeface="Arial" pitchFamily="34" charset="0"/>
              </a:rPr>
              <a:t>AMEX tự phát hành thẻ của chính mình và trực tiếp quản lý chủ thẻ</a:t>
            </a:r>
            <a:r>
              <a:rPr lang="vi-VN" sz="2500" dirty="0">
                <a:solidFill>
                  <a:prstClr val="black"/>
                </a:solidFill>
                <a:latin typeface="Arial" pitchFamily="34" charset="0"/>
                <a:ea typeface="Tahoma" pitchFamily="34" charset="0"/>
                <a:cs typeface="Arial" pitchFamily="34" charset="0"/>
              </a:rPr>
              <a:t>. Để cạnh tranh với Visa cards và Master cards, AMEX đã cho ra đời một loại thẻ tín dụng mới, sử dụng tuần hoàn  OPTIMA cards ra đời vào năm 1987.</a:t>
            </a:r>
          </a:p>
        </p:txBody>
      </p:sp>
      <p:pic>
        <p:nvPicPr>
          <p:cNvPr id="1331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17175" y="3153468"/>
            <a:ext cx="4191000" cy="1796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258607230"/>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3"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plus(in)">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1000"/>
                                        <p:tgtEl>
                                          <p:spTgt spid="6"/>
                                        </p:tgtEl>
                                      </p:cBhvr>
                                    </p:animEffect>
                                    <p:anim calcmode="lin" valueType="num">
                                      <p:cBhvr>
                                        <p:cTn id="13" dur="1000" fill="hold"/>
                                        <p:tgtEl>
                                          <p:spTgt spid="6"/>
                                        </p:tgtEl>
                                        <p:attrNameLst>
                                          <p:attrName>ppt_x</p:attrName>
                                        </p:attrNameLst>
                                      </p:cBhvr>
                                      <p:tavLst>
                                        <p:tav tm="0">
                                          <p:val>
                                            <p:strVal val="#ppt_x"/>
                                          </p:val>
                                        </p:tav>
                                        <p:tav tm="100000">
                                          <p:val>
                                            <p:strVal val="#ppt_x"/>
                                          </p:val>
                                        </p:tav>
                                      </p:tavLst>
                                    </p:anim>
                                    <p:anim calcmode="lin" valueType="num">
                                      <p:cBhvr>
                                        <p:cTn id="14"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animBg="1"/>
    </p:bldLst>
  </p:timing>
</p:sld>
</file>

<file path=ppt/slides/slide13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Rectangle 3"/>
          <p:cNvSpPr/>
          <p:nvPr/>
        </p:nvSpPr>
        <p:spPr>
          <a:xfrm>
            <a:off x="2500664" y="2721"/>
            <a:ext cx="3617014" cy="377024"/>
          </a:xfrm>
          <a:prstGeom prst="rect">
            <a:avLst/>
          </a:prstGeom>
          <a:noFill/>
        </p:spPr>
        <p:txBody>
          <a:bodyPr wrap="none" lIns="68579" tIns="34289" rIns="68579" bIns="34289">
            <a:spAutoFit/>
          </a:bodyPr>
          <a:lstStyle/>
          <a:p>
            <a:pPr algn="ctr" defTabSz="685783">
              <a:defRPr/>
            </a:pPr>
            <a:r>
              <a:rPr lang="en-US" sz="2000" b="1"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2.6.3. </a:t>
            </a:r>
            <a:r>
              <a:rPr lang="en-US" sz="2000" b="1"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Thanh</a:t>
            </a:r>
            <a:r>
              <a:rPr lang="en-US" sz="2000" b="1"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a:t>
            </a:r>
            <a:r>
              <a:rPr lang="en-US" sz="2000" b="1"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toán</a:t>
            </a:r>
            <a:r>
              <a:rPr lang="en-US" sz="2000" b="1"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a:t>
            </a:r>
            <a:r>
              <a:rPr lang="en-US" sz="2000" b="1"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bằng</a:t>
            </a:r>
            <a:r>
              <a:rPr lang="en-US" sz="2000" b="1"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a:t>
            </a:r>
            <a:r>
              <a:rPr lang="en-US" sz="2000" b="1"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thẻ</a:t>
            </a:r>
            <a:endParaRPr lang="en-US" sz="2000" b="1" cap="all"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endParaRPr>
          </a:p>
        </p:txBody>
      </p:sp>
      <p:sp>
        <p:nvSpPr>
          <p:cNvPr id="6" name="TextBox 5"/>
          <p:cNvSpPr txBox="1"/>
          <p:nvPr/>
        </p:nvSpPr>
        <p:spPr>
          <a:xfrm>
            <a:off x="233752" y="379745"/>
            <a:ext cx="8757847" cy="1608131"/>
          </a:xfrm>
          <a:prstGeom prst="rect">
            <a:avLst/>
          </a:prstGeom>
        </p:spPr>
        <p:style>
          <a:lnRef idx="2">
            <a:schemeClr val="accent1"/>
          </a:lnRef>
          <a:fillRef idx="1">
            <a:schemeClr val="lt1"/>
          </a:fillRef>
          <a:effectRef idx="0">
            <a:schemeClr val="accent1"/>
          </a:effectRef>
          <a:fontRef idx="minor">
            <a:schemeClr val="dk1"/>
          </a:fontRef>
        </p:style>
        <p:txBody>
          <a:bodyPr wrap="square" lIns="68579" tIns="34289" rIns="68579" bIns="34289" rtlCol="0">
            <a:spAutoFit/>
          </a:bodyPr>
          <a:lstStyle/>
          <a:p>
            <a:pPr algn="just" defTabSz="685316">
              <a:defRPr/>
            </a:pPr>
            <a:r>
              <a:rPr lang="en-US" sz="2500" dirty="0">
                <a:solidFill>
                  <a:prstClr val="black"/>
                </a:solidFill>
                <a:latin typeface="Arial" pitchFamily="34" charset="0"/>
                <a:ea typeface="Tahoma" pitchFamily="34" charset="0"/>
                <a:cs typeface="Arial" pitchFamily="34" charset="0"/>
              </a:rPr>
              <a:t>	</a:t>
            </a:r>
            <a:r>
              <a:rPr lang="en-US" sz="2500" b="1" i="1" dirty="0">
                <a:solidFill>
                  <a:prstClr val="black"/>
                </a:solidFill>
                <a:latin typeface="Arial" pitchFamily="34" charset="0"/>
                <a:ea typeface="Tahoma" pitchFamily="34" charset="0"/>
                <a:cs typeface="Arial" pitchFamily="34" charset="0"/>
              </a:rPr>
              <a:t>* </a:t>
            </a:r>
            <a:r>
              <a:rPr lang="vi-VN" sz="2500" b="1" i="1" dirty="0">
                <a:solidFill>
                  <a:prstClr val="black"/>
                </a:solidFill>
                <a:latin typeface="Arial" pitchFamily="34" charset="0"/>
                <a:ea typeface="Tahoma" pitchFamily="34" charset="0"/>
                <a:cs typeface="Arial" pitchFamily="34" charset="0"/>
              </a:rPr>
              <a:t>Diners Club cards :</a:t>
            </a:r>
            <a:r>
              <a:rPr lang="vi-VN" sz="2500" dirty="0">
                <a:solidFill>
                  <a:prstClr val="black"/>
                </a:solidFill>
                <a:latin typeface="Arial" pitchFamily="34" charset="0"/>
                <a:ea typeface="Tahoma" pitchFamily="34" charset="0"/>
                <a:cs typeface="Arial" pitchFamily="34" charset="0"/>
              </a:rPr>
              <a:t> </a:t>
            </a:r>
            <a:r>
              <a:rPr lang="vi-VN" sz="2500" i="1" dirty="0">
                <a:solidFill>
                  <a:prstClr val="black"/>
                </a:solidFill>
                <a:latin typeface="Arial" pitchFamily="34" charset="0"/>
                <a:ea typeface="Tahoma" pitchFamily="34" charset="0"/>
                <a:cs typeface="Arial" pitchFamily="34" charset="0"/>
              </a:rPr>
              <a:t>là một loại thẻ du lịch ra đời đầu tiên trên thế giới.</a:t>
            </a:r>
            <a:r>
              <a:rPr lang="vi-VN" sz="2500" dirty="0">
                <a:solidFill>
                  <a:prstClr val="black"/>
                </a:solidFill>
                <a:latin typeface="Arial" pitchFamily="34" charset="0"/>
                <a:ea typeface="Tahoma" pitchFamily="34" charset="0"/>
                <a:cs typeface="Arial" pitchFamily="34" charset="0"/>
              </a:rPr>
              <a:t> Tuy nhiên, loại thẻ này không phát triển mạnh bằng 3 loại thẻ trên. Hiện nay số người sử dụng thẻ Diners Club đang bị giảm dần.</a:t>
            </a:r>
          </a:p>
        </p:txBody>
      </p:sp>
      <p:pic>
        <p:nvPicPr>
          <p:cNvPr id="1433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42022" y="2106051"/>
            <a:ext cx="2708481" cy="3028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963372070"/>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3"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plus(in)">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1000"/>
                                        <p:tgtEl>
                                          <p:spTgt spid="6"/>
                                        </p:tgtEl>
                                      </p:cBhvr>
                                    </p:animEffect>
                                    <p:anim calcmode="lin" valueType="num">
                                      <p:cBhvr>
                                        <p:cTn id="13" dur="1000" fill="hold"/>
                                        <p:tgtEl>
                                          <p:spTgt spid="6"/>
                                        </p:tgtEl>
                                        <p:attrNameLst>
                                          <p:attrName>ppt_x</p:attrName>
                                        </p:attrNameLst>
                                      </p:cBhvr>
                                      <p:tavLst>
                                        <p:tav tm="0">
                                          <p:val>
                                            <p:strVal val="#ppt_x"/>
                                          </p:val>
                                        </p:tav>
                                        <p:tav tm="100000">
                                          <p:val>
                                            <p:strVal val="#ppt_x"/>
                                          </p:val>
                                        </p:tav>
                                      </p:tavLst>
                                    </p:anim>
                                    <p:anim calcmode="lin" valueType="num">
                                      <p:cBhvr>
                                        <p:cTn id="14"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Rectangle 3"/>
          <p:cNvSpPr/>
          <p:nvPr/>
        </p:nvSpPr>
        <p:spPr>
          <a:xfrm>
            <a:off x="1673347" y="141482"/>
            <a:ext cx="5854806" cy="377024"/>
          </a:xfrm>
          <a:prstGeom prst="rect">
            <a:avLst/>
          </a:prstGeom>
          <a:noFill/>
        </p:spPr>
        <p:txBody>
          <a:bodyPr wrap="none" lIns="68579" tIns="34289" rIns="68579" bIns="34289">
            <a:spAutoFit/>
          </a:bodyPr>
          <a:lstStyle/>
          <a:p>
            <a:pPr algn="ctr" defTabSz="685783">
              <a:defRPr/>
            </a:pPr>
            <a:r>
              <a:rPr lang="en-US" sz="2000" b="1" cap="all"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2. </a:t>
            </a:r>
            <a:r>
              <a:rPr lang="en-US" sz="2000" b="1" cap="all"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Phân</a:t>
            </a:r>
            <a:r>
              <a:rPr lang="en-US" sz="2000" b="1" cap="all"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a:t>
            </a:r>
            <a:r>
              <a:rPr lang="en-US" sz="2000" b="1" cap="all"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loại</a:t>
            </a:r>
            <a:r>
              <a:rPr lang="en-US" sz="2000" b="1" cap="all"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a:t>
            </a:r>
            <a:r>
              <a:rPr lang="en-US" sz="2000" b="1" cap="all"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các</a:t>
            </a:r>
            <a:r>
              <a:rPr lang="en-US" sz="2000" b="1" cap="all"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a:t>
            </a:r>
            <a:r>
              <a:rPr lang="en-US" sz="2000" b="1" cap="all"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nghiệp</a:t>
            </a:r>
            <a:r>
              <a:rPr lang="en-US" sz="2000" b="1" cap="all"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vụ </a:t>
            </a:r>
            <a:r>
              <a:rPr lang="en-US" sz="2000" b="1" cap="all"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thanh</a:t>
            </a:r>
            <a:r>
              <a:rPr lang="en-US" sz="2000" b="1" cap="all"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a:t>
            </a:r>
            <a:r>
              <a:rPr lang="en-US" sz="2000" b="1" cap="all"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toán</a:t>
            </a:r>
            <a:endParaRPr lang="en-US" sz="2000" b="1" cap="all"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endParaRPr>
          </a:p>
        </p:txBody>
      </p:sp>
      <p:sp>
        <p:nvSpPr>
          <p:cNvPr id="5" name="TextBox 4"/>
          <p:cNvSpPr txBox="1"/>
          <p:nvPr/>
        </p:nvSpPr>
        <p:spPr>
          <a:xfrm>
            <a:off x="374074" y="510814"/>
            <a:ext cx="8551718" cy="530913"/>
          </a:xfrm>
          <a:prstGeom prst="rect">
            <a:avLst/>
          </a:prstGeom>
        </p:spPr>
        <p:style>
          <a:lnRef idx="2">
            <a:schemeClr val="accent1"/>
          </a:lnRef>
          <a:fillRef idx="1">
            <a:schemeClr val="lt1"/>
          </a:fillRef>
          <a:effectRef idx="0">
            <a:schemeClr val="accent1"/>
          </a:effectRef>
          <a:fontRef idx="minor">
            <a:schemeClr val="dk1"/>
          </a:fontRef>
        </p:style>
        <p:txBody>
          <a:bodyPr wrap="square" lIns="68579" tIns="34289" rIns="68579" bIns="34289" rtlCol="0">
            <a:spAutoFit/>
          </a:bodyPr>
          <a:lstStyle/>
          <a:p>
            <a:pPr algn="just" defTabSz="685316">
              <a:defRPr/>
            </a:pPr>
            <a:r>
              <a:rPr lang="en-US" sz="3000" dirty="0">
                <a:solidFill>
                  <a:prstClr val="black"/>
                </a:solidFill>
                <a:latin typeface="Arial" pitchFamily="34" charset="0"/>
                <a:ea typeface="Tahoma" pitchFamily="34" charset="0"/>
                <a:cs typeface="Arial" pitchFamily="34" charset="0"/>
              </a:rPr>
              <a:t>2.4. Theo </a:t>
            </a:r>
            <a:r>
              <a:rPr lang="en-US" sz="3000" dirty="0" err="1">
                <a:solidFill>
                  <a:prstClr val="black"/>
                </a:solidFill>
                <a:latin typeface="Arial" pitchFamily="34" charset="0"/>
                <a:ea typeface="Tahoma" pitchFamily="34" charset="0"/>
                <a:cs typeface="Arial" pitchFamily="34" charset="0"/>
              </a:rPr>
              <a:t>đối</a:t>
            </a:r>
            <a:r>
              <a:rPr lang="en-US" sz="3000" dirty="0">
                <a:solidFill>
                  <a:prstClr val="black"/>
                </a:solidFill>
                <a:latin typeface="Arial" pitchFamily="34" charset="0"/>
                <a:ea typeface="Tahoma" pitchFamily="34" charset="0"/>
                <a:cs typeface="Arial" pitchFamily="34" charset="0"/>
              </a:rPr>
              <a:t> </a:t>
            </a:r>
            <a:r>
              <a:rPr lang="en-US" sz="3000" dirty="0" err="1">
                <a:solidFill>
                  <a:prstClr val="black"/>
                </a:solidFill>
                <a:latin typeface="Arial" pitchFamily="34" charset="0"/>
                <a:ea typeface="Tahoma" pitchFamily="34" charset="0"/>
                <a:cs typeface="Arial" pitchFamily="34" charset="0"/>
              </a:rPr>
              <a:t>tượng</a:t>
            </a:r>
            <a:r>
              <a:rPr lang="en-US" sz="3000" dirty="0">
                <a:solidFill>
                  <a:prstClr val="black"/>
                </a:solidFill>
                <a:latin typeface="Arial" pitchFamily="34" charset="0"/>
                <a:ea typeface="Tahoma" pitchFamily="34" charset="0"/>
                <a:cs typeface="Arial" pitchFamily="34" charset="0"/>
              </a:rPr>
              <a:t> </a:t>
            </a:r>
            <a:r>
              <a:rPr lang="en-US" sz="3000" dirty="0" err="1">
                <a:solidFill>
                  <a:prstClr val="black"/>
                </a:solidFill>
                <a:latin typeface="Arial" pitchFamily="34" charset="0"/>
                <a:ea typeface="Tahoma" pitchFamily="34" charset="0"/>
                <a:cs typeface="Arial" pitchFamily="34" charset="0"/>
              </a:rPr>
              <a:t>thanh</a:t>
            </a:r>
            <a:r>
              <a:rPr lang="en-US" sz="3000" dirty="0">
                <a:solidFill>
                  <a:prstClr val="black"/>
                </a:solidFill>
                <a:latin typeface="Arial" pitchFamily="34" charset="0"/>
                <a:ea typeface="Tahoma" pitchFamily="34" charset="0"/>
                <a:cs typeface="Arial" pitchFamily="34" charset="0"/>
              </a:rPr>
              <a:t> </a:t>
            </a:r>
            <a:r>
              <a:rPr lang="en-US" sz="3000" dirty="0" err="1">
                <a:solidFill>
                  <a:prstClr val="black"/>
                </a:solidFill>
                <a:latin typeface="Arial" pitchFamily="34" charset="0"/>
                <a:ea typeface="Tahoma" pitchFamily="34" charset="0"/>
                <a:cs typeface="Arial" pitchFamily="34" charset="0"/>
              </a:rPr>
              <a:t>toán</a:t>
            </a:r>
            <a:endParaRPr lang="vi-VN" sz="3000" dirty="0">
              <a:solidFill>
                <a:prstClr val="black"/>
              </a:solidFill>
              <a:latin typeface="Arial" pitchFamily="34" charset="0"/>
              <a:ea typeface="Tahoma" pitchFamily="34" charset="0"/>
              <a:cs typeface="Arial" pitchFamily="34" charset="0"/>
            </a:endParaRPr>
          </a:p>
        </p:txBody>
      </p:sp>
      <p:sp>
        <p:nvSpPr>
          <p:cNvPr id="6" name="TextBox 5"/>
          <p:cNvSpPr txBox="1"/>
          <p:nvPr/>
        </p:nvSpPr>
        <p:spPr>
          <a:xfrm>
            <a:off x="386124" y="1278837"/>
            <a:ext cx="8551718" cy="530913"/>
          </a:xfrm>
          <a:prstGeom prst="rect">
            <a:avLst/>
          </a:prstGeom>
        </p:spPr>
        <p:style>
          <a:lnRef idx="2">
            <a:schemeClr val="accent1"/>
          </a:lnRef>
          <a:fillRef idx="1">
            <a:schemeClr val="lt1"/>
          </a:fillRef>
          <a:effectRef idx="0">
            <a:schemeClr val="accent1"/>
          </a:effectRef>
          <a:fontRef idx="minor">
            <a:schemeClr val="dk1"/>
          </a:fontRef>
        </p:style>
        <p:txBody>
          <a:bodyPr wrap="square" lIns="68579" tIns="34289" rIns="68579" bIns="34289" rtlCol="0">
            <a:spAutoFit/>
          </a:bodyPr>
          <a:lstStyle/>
          <a:p>
            <a:pPr algn="just" defTabSz="685316">
              <a:defRPr/>
            </a:pPr>
            <a:r>
              <a:rPr lang="en-US" sz="3000" dirty="0">
                <a:solidFill>
                  <a:prstClr val="black"/>
                </a:solidFill>
                <a:latin typeface="Arial" pitchFamily="34" charset="0"/>
                <a:ea typeface="Tahoma" pitchFamily="34" charset="0"/>
                <a:cs typeface="Arial" pitchFamily="34" charset="0"/>
              </a:rPr>
              <a:t>-</a:t>
            </a:r>
            <a:r>
              <a:rPr lang="en-US" sz="3000" dirty="0" err="1">
                <a:solidFill>
                  <a:prstClr val="black"/>
                </a:solidFill>
                <a:latin typeface="Arial" pitchFamily="34" charset="0"/>
                <a:ea typeface="Tahoma" pitchFamily="34" charset="0"/>
                <a:cs typeface="Arial" pitchFamily="34" charset="0"/>
              </a:rPr>
              <a:t>Thanh</a:t>
            </a:r>
            <a:r>
              <a:rPr lang="en-US" sz="3000" dirty="0">
                <a:solidFill>
                  <a:prstClr val="black"/>
                </a:solidFill>
                <a:latin typeface="Arial" pitchFamily="34" charset="0"/>
                <a:ea typeface="Tahoma" pitchFamily="34" charset="0"/>
                <a:cs typeface="Arial" pitchFamily="34" charset="0"/>
              </a:rPr>
              <a:t> </a:t>
            </a:r>
            <a:r>
              <a:rPr lang="en-US" sz="3000" dirty="0" err="1">
                <a:solidFill>
                  <a:prstClr val="black"/>
                </a:solidFill>
                <a:latin typeface="Arial" pitchFamily="34" charset="0"/>
                <a:ea typeface="Tahoma" pitchFamily="34" charset="0"/>
                <a:cs typeface="Arial" pitchFamily="34" charset="0"/>
              </a:rPr>
              <a:t>toán</a:t>
            </a:r>
            <a:r>
              <a:rPr lang="en-US" sz="3000" dirty="0">
                <a:solidFill>
                  <a:prstClr val="black"/>
                </a:solidFill>
                <a:latin typeface="Arial" pitchFamily="34" charset="0"/>
                <a:ea typeface="Tahoma" pitchFamily="34" charset="0"/>
                <a:cs typeface="Arial" pitchFamily="34" charset="0"/>
              </a:rPr>
              <a:t> </a:t>
            </a:r>
            <a:r>
              <a:rPr lang="en-US" sz="3000" dirty="0" err="1">
                <a:solidFill>
                  <a:prstClr val="black"/>
                </a:solidFill>
                <a:latin typeface="Arial" pitchFamily="34" charset="0"/>
                <a:ea typeface="Tahoma" pitchFamily="34" charset="0"/>
                <a:cs typeface="Arial" pitchFamily="34" charset="0"/>
              </a:rPr>
              <a:t>với</a:t>
            </a:r>
            <a:r>
              <a:rPr lang="en-US" sz="3000" dirty="0">
                <a:solidFill>
                  <a:prstClr val="black"/>
                </a:solidFill>
                <a:latin typeface="Arial" pitchFamily="34" charset="0"/>
                <a:ea typeface="Tahoma" pitchFamily="34" charset="0"/>
                <a:cs typeface="Arial" pitchFamily="34" charset="0"/>
              </a:rPr>
              <a:t> </a:t>
            </a:r>
            <a:r>
              <a:rPr lang="en-US" sz="3000" dirty="0" err="1">
                <a:solidFill>
                  <a:prstClr val="black"/>
                </a:solidFill>
                <a:latin typeface="Arial" pitchFamily="34" charset="0"/>
                <a:ea typeface="Tahoma" pitchFamily="34" charset="0"/>
                <a:cs typeface="Arial" pitchFamily="34" charset="0"/>
              </a:rPr>
              <a:t>người</a:t>
            </a:r>
            <a:r>
              <a:rPr lang="en-US" sz="3000" dirty="0">
                <a:solidFill>
                  <a:prstClr val="black"/>
                </a:solidFill>
                <a:latin typeface="Arial" pitchFamily="34" charset="0"/>
                <a:ea typeface="Tahoma" pitchFamily="34" charset="0"/>
                <a:cs typeface="Arial" pitchFamily="34" charset="0"/>
              </a:rPr>
              <a:t> </a:t>
            </a:r>
            <a:r>
              <a:rPr lang="en-US" sz="3000" dirty="0" err="1">
                <a:solidFill>
                  <a:prstClr val="black"/>
                </a:solidFill>
                <a:latin typeface="Arial" pitchFamily="34" charset="0"/>
                <a:ea typeface="Tahoma" pitchFamily="34" charset="0"/>
                <a:cs typeface="Arial" pitchFamily="34" charset="0"/>
              </a:rPr>
              <a:t>bán</a:t>
            </a:r>
            <a:endParaRPr lang="vi-VN" sz="3000" dirty="0">
              <a:solidFill>
                <a:prstClr val="black"/>
              </a:solidFill>
              <a:latin typeface="Arial" pitchFamily="34" charset="0"/>
              <a:ea typeface="Tahoma" pitchFamily="34" charset="0"/>
              <a:cs typeface="Arial" pitchFamily="34" charset="0"/>
            </a:endParaRPr>
          </a:p>
        </p:txBody>
      </p:sp>
      <p:sp>
        <p:nvSpPr>
          <p:cNvPr id="7" name="TextBox 6"/>
          <p:cNvSpPr txBox="1"/>
          <p:nvPr/>
        </p:nvSpPr>
        <p:spPr>
          <a:xfrm>
            <a:off x="378676" y="2038350"/>
            <a:ext cx="8551718" cy="530913"/>
          </a:xfrm>
          <a:prstGeom prst="rect">
            <a:avLst/>
          </a:prstGeom>
        </p:spPr>
        <p:style>
          <a:lnRef idx="2">
            <a:schemeClr val="accent1"/>
          </a:lnRef>
          <a:fillRef idx="1">
            <a:schemeClr val="lt1"/>
          </a:fillRef>
          <a:effectRef idx="0">
            <a:schemeClr val="accent1"/>
          </a:effectRef>
          <a:fontRef idx="minor">
            <a:schemeClr val="dk1"/>
          </a:fontRef>
        </p:style>
        <p:txBody>
          <a:bodyPr wrap="square" lIns="68579" tIns="34289" rIns="68579" bIns="34289" rtlCol="0">
            <a:spAutoFit/>
          </a:bodyPr>
          <a:lstStyle/>
          <a:p>
            <a:pPr algn="just" defTabSz="685316">
              <a:defRPr/>
            </a:pPr>
            <a:r>
              <a:rPr lang="en-US" sz="3000" dirty="0">
                <a:solidFill>
                  <a:prstClr val="black"/>
                </a:solidFill>
                <a:latin typeface="Arial" pitchFamily="34" charset="0"/>
                <a:ea typeface="Tahoma" pitchFamily="34" charset="0"/>
                <a:cs typeface="Arial" pitchFamily="34" charset="0"/>
              </a:rPr>
              <a:t>-</a:t>
            </a:r>
            <a:r>
              <a:rPr lang="en-US" sz="3000" dirty="0" err="1">
                <a:solidFill>
                  <a:prstClr val="black"/>
                </a:solidFill>
                <a:latin typeface="Arial" pitchFamily="34" charset="0"/>
                <a:ea typeface="Tahoma" pitchFamily="34" charset="0"/>
                <a:cs typeface="Arial" pitchFamily="34" charset="0"/>
              </a:rPr>
              <a:t>Thanh</a:t>
            </a:r>
            <a:r>
              <a:rPr lang="en-US" sz="3000" dirty="0">
                <a:solidFill>
                  <a:prstClr val="black"/>
                </a:solidFill>
                <a:latin typeface="Arial" pitchFamily="34" charset="0"/>
                <a:ea typeface="Tahoma" pitchFamily="34" charset="0"/>
                <a:cs typeface="Arial" pitchFamily="34" charset="0"/>
              </a:rPr>
              <a:t> </a:t>
            </a:r>
            <a:r>
              <a:rPr lang="en-US" sz="3000" dirty="0" err="1">
                <a:solidFill>
                  <a:prstClr val="black"/>
                </a:solidFill>
                <a:latin typeface="Arial" pitchFamily="34" charset="0"/>
                <a:ea typeface="Tahoma" pitchFamily="34" charset="0"/>
                <a:cs typeface="Arial" pitchFamily="34" charset="0"/>
              </a:rPr>
              <a:t>toán</a:t>
            </a:r>
            <a:r>
              <a:rPr lang="en-US" sz="3000" dirty="0">
                <a:solidFill>
                  <a:prstClr val="black"/>
                </a:solidFill>
                <a:latin typeface="Arial" pitchFamily="34" charset="0"/>
                <a:ea typeface="Tahoma" pitchFamily="34" charset="0"/>
                <a:cs typeface="Arial" pitchFamily="34" charset="0"/>
              </a:rPr>
              <a:t> </a:t>
            </a:r>
            <a:r>
              <a:rPr lang="en-US" sz="3000" dirty="0" err="1">
                <a:solidFill>
                  <a:prstClr val="black"/>
                </a:solidFill>
                <a:latin typeface="Arial" pitchFamily="34" charset="0"/>
                <a:ea typeface="Tahoma" pitchFamily="34" charset="0"/>
                <a:cs typeface="Arial" pitchFamily="34" charset="0"/>
              </a:rPr>
              <a:t>với</a:t>
            </a:r>
            <a:r>
              <a:rPr lang="en-US" sz="3000" dirty="0">
                <a:solidFill>
                  <a:prstClr val="black"/>
                </a:solidFill>
                <a:latin typeface="Arial" pitchFamily="34" charset="0"/>
                <a:ea typeface="Tahoma" pitchFamily="34" charset="0"/>
                <a:cs typeface="Arial" pitchFamily="34" charset="0"/>
              </a:rPr>
              <a:t> </a:t>
            </a:r>
            <a:r>
              <a:rPr lang="en-US" sz="3000" dirty="0" err="1">
                <a:solidFill>
                  <a:prstClr val="black"/>
                </a:solidFill>
                <a:latin typeface="Arial" pitchFamily="34" charset="0"/>
                <a:ea typeface="Tahoma" pitchFamily="34" charset="0"/>
                <a:cs typeface="Arial" pitchFamily="34" charset="0"/>
              </a:rPr>
              <a:t>người</a:t>
            </a:r>
            <a:r>
              <a:rPr lang="en-US" sz="3000" dirty="0">
                <a:solidFill>
                  <a:prstClr val="black"/>
                </a:solidFill>
                <a:latin typeface="Arial" pitchFamily="34" charset="0"/>
                <a:ea typeface="Tahoma" pitchFamily="34" charset="0"/>
                <a:cs typeface="Arial" pitchFamily="34" charset="0"/>
              </a:rPr>
              <a:t> </a:t>
            </a:r>
            <a:r>
              <a:rPr lang="en-US" sz="3000" dirty="0" err="1">
                <a:solidFill>
                  <a:prstClr val="black"/>
                </a:solidFill>
                <a:latin typeface="Arial" pitchFamily="34" charset="0"/>
                <a:ea typeface="Tahoma" pitchFamily="34" charset="0"/>
                <a:cs typeface="Arial" pitchFamily="34" charset="0"/>
              </a:rPr>
              <a:t>mua</a:t>
            </a:r>
            <a:endParaRPr lang="vi-VN" sz="3000" dirty="0">
              <a:solidFill>
                <a:prstClr val="black"/>
              </a:solidFill>
              <a:latin typeface="Arial" pitchFamily="34" charset="0"/>
              <a:ea typeface="Tahoma" pitchFamily="34" charset="0"/>
              <a:cs typeface="Arial" pitchFamily="34" charset="0"/>
            </a:endParaRPr>
          </a:p>
        </p:txBody>
      </p:sp>
      <p:sp>
        <p:nvSpPr>
          <p:cNvPr id="8" name="TextBox 7"/>
          <p:cNvSpPr txBox="1"/>
          <p:nvPr/>
        </p:nvSpPr>
        <p:spPr>
          <a:xfrm>
            <a:off x="393572" y="2721663"/>
            <a:ext cx="8551718" cy="530913"/>
          </a:xfrm>
          <a:prstGeom prst="rect">
            <a:avLst/>
          </a:prstGeom>
        </p:spPr>
        <p:style>
          <a:lnRef idx="2">
            <a:schemeClr val="accent1"/>
          </a:lnRef>
          <a:fillRef idx="1">
            <a:schemeClr val="lt1"/>
          </a:fillRef>
          <a:effectRef idx="0">
            <a:schemeClr val="accent1"/>
          </a:effectRef>
          <a:fontRef idx="minor">
            <a:schemeClr val="dk1"/>
          </a:fontRef>
        </p:style>
        <p:txBody>
          <a:bodyPr wrap="square" lIns="68579" tIns="34289" rIns="68579" bIns="34289" rtlCol="0">
            <a:spAutoFit/>
          </a:bodyPr>
          <a:lstStyle/>
          <a:p>
            <a:pPr algn="just" defTabSz="685316">
              <a:defRPr/>
            </a:pPr>
            <a:r>
              <a:rPr lang="en-US" sz="3000" dirty="0">
                <a:solidFill>
                  <a:prstClr val="black"/>
                </a:solidFill>
                <a:latin typeface="Arial" pitchFamily="34" charset="0"/>
                <a:ea typeface="Tahoma" pitchFamily="34" charset="0"/>
                <a:cs typeface="Arial" pitchFamily="34" charset="0"/>
              </a:rPr>
              <a:t>-</a:t>
            </a:r>
            <a:r>
              <a:rPr lang="en-US" sz="3000" dirty="0" err="1">
                <a:solidFill>
                  <a:prstClr val="black"/>
                </a:solidFill>
                <a:latin typeface="Arial" pitchFamily="34" charset="0"/>
                <a:ea typeface="Tahoma" pitchFamily="34" charset="0"/>
                <a:cs typeface="Arial" pitchFamily="34" charset="0"/>
              </a:rPr>
              <a:t>Thanh</a:t>
            </a:r>
            <a:r>
              <a:rPr lang="en-US" sz="3000" dirty="0">
                <a:solidFill>
                  <a:prstClr val="black"/>
                </a:solidFill>
                <a:latin typeface="Arial" pitchFamily="34" charset="0"/>
                <a:ea typeface="Tahoma" pitchFamily="34" charset="0"/>
                <a:cs typeface="Arial" pitchFamily="34" charset="0"/>
              </a:rPr>
              <a:t> </a:t>
            </a:r>
            <a:r>
              <a:rPr lang="en-US" sz="3000" dirty="0" err="1">
                <a:solidFill>
                  <a:prstClr val="black"/>
                </a:solidFill>
                <a:latin typeface="Arial" pitchFamily="34" charset="0"/>
                <a:ea typeface="Tahoma" pitchFamily="34" charset="0"/>
                <a:cs typeface="Arial" pitchFamily="34" charset="0"/>
              </a:rPr>
              <a:t>toán</a:t>
            </a:r>
            <a:r>
              <a:rPr lang="en-US" sz="3000" dirty="0">
                <a:solidFill>
                  <a:prstClr val="black"/>
                </a:solidFill>
                <a:latin typeface="Arial" pitchFamily="34" charset="0"/>
                <a:ea typeface="Tahoma" pitchFamily="34" charset="0"/>
                <a:cs typeface="Arial" pitchFamily="34" charset="0"/>
              </a:rPr>
              <a:t> </a:t>
            </a:r>
            <a:r>
              <a:rPr lang="en-US" sz="3000" dirty="0" err="1">
                <a:solidFill>
                  <a:prstClr val="black"/>
                </a:solidFill>
                <a:latin typeface="Arial" pitchFamily="34" charset="0"/>
                <a:ea typeface="Tahoma" pitchFamily="34" charset="0"/>
                <a:cs typeface="Arial" pitchFamily="34" charset="0"/>
              </a:rPr>
              <a:t>tạm</a:t>
            </a:r>
            <a:r>
              <a:rPr lang="en-US" sz="3000" dirty="0">
                <a:solidFill>
                  <a:prstClr val="black"/>
                </a:solidFill>
                <a:latin typeface="Arial" pitchFamily="34" charset="0"/>
                <a:ea typeface="Tahoma" pitchFamily="34" charset="0"/>
                <a:cs typeface="Arial" pitchFamily="34" charset="0"/>
              </a:rPr>
              <a:t> </a:t>
            </a:r>
            <a:r>
              <a:rPr lang="en-US" sz="3000" dirty="0" err="1">
                <a:solidFill>
                  <a:prstClr val="black"/>
                </a:solidFill>
                <a:latin typeface="Arial" pitchFamily="34" charset="0"/>
                <a:ea typeface="Tahoma" pitchFamily="34" charset="0"/>
                <a:cs typeface="Arial" pitchFamily="34" charset="0"/>
              </a:rPr>
              <a:t>ứng</a:t>
            </a:r>
            <a:endParaRPr lang="vi-VN" sz="3000" dirty="0">
              <a:solidFill>
                <a:prstClr val="black"/>
              </a:solidFill>
              <a:latin typeface="Arial" pitchFamily="34" charset="0"/>
              <a:ea typeface="Tahoma" pitchFamily="34" charset="0"/>
              <a:cs typeface="Arial" pitchFamily="34" charset="0"/>
            </a:endParaRPr>
          </a:p>
        </p:txBody>
      </p:sp>
      <p:sp>
        <p:nvSpPr>
          <p:cNvPr id="9" name="TextBox 8"/>
          <p:cNvSpPr txBox="1"/>
          <p:nvPr/>
        </p:nvSpPr>
        <p:spPr>
          <a:xfrm>
            <a:off x="394145" y="3409950"/>
            <a:ext cx="8551718" cy="530913"/>
          </a:xfrm>
          <a:prstGeom prst="rect">
            <a:avLst/>
          </a:prstGeom>
        </p:spPr>
        <p:style>
          <a:lnRef idx="2">
            <a:schemeClr val="accent1"/>
          </a:lnRef>
          <a:fillRef idx="1">
            <a:schemeClr val="lt1"/>
          </a:fillRef>
          <a:effectRef idx="0">
            <a:schemeClr val="accent1"/>
          </a:effectRef>
          <a:fontRef idx="minor">
            <a:schemeClr val="dk1"/>
          </a:fontRef>
        </p:style>
        <p:txBody>
          <a:bodyPr wrap="square" lIns="68579" tIns="34289" rIns="68579" bIns="34289" rtlCol="0">
            <a:spAutoFit/>
          </a:bodyPr>
          <a:lstStyle/>
          <a:p>
            <a:pPr algn="just" defTabSz="685316">
              <a:defRPr/>
            </a:pPr>
            <a:r>
              <a:rPr lang="en-US" sz="3000" dirty="0">
                <a:solidFill>
                  <a:prstClr val="black"/>
                </a:solidFill>
                <a:latin typeface="Arial" pitchFamily="34" charset="0"/>
                <a:ea typeface="Tahoma" pitchFamily="34" charset="0"/>
                <a:cs typeface="Arial" pitchFamily="34" charset="0"/>
              </a:rPr>
              <a:t>-</a:t>
            </a:r>
            <a:r>
              <a:rPr lang="en-US" sz="3000" dirty="0" err="1">
                <a:solidFill>
                  <a:prstClr val="black"/>
                </a:solidFill>
                <a:latin typeface="Arial" pitchFamily="34" charset="0"/>
                <a:ea typeface="Tahoma" pitchFamily="34" charset="0"/>
                <a:cs typeface="Arial" pitchFamily="34" charset="0"/>
              </a:rPr>
              <a:t>Thanh</a:t>
            </a:r>
            <a:r>
              <a:rPr lang="en-US" sz="3000" dirty="0">
                <a:solidFill>
                  <a:prstClr val="black"/>
                </a:solidFill>
                <a:latin typeface="Arial" pitchFamily="34" charset="0"/>
                <a:ea typeface="Tahoma" pitchFamily="34" charset="0"/>
                <a:cs typeface="Arial" pitchFamily="34" charset="0"/>
              </a:rPr>
              <a:t> </a:t>
            </a:r>
            <a:r>
              <a:rPr lang="en-US" sz="3000" dirty="0" err="1">
                <a:solidFill>
                  <a:prstClr val="black"/>
                </a:solidFill>
                <a:latin typeface="Arial" pitchFamily="34" charset="0"/>
                <a:ea typeface="Tahoma" pitchFamily="34" charset="0"/>
                <a:cs typeface="Arial" pitchFamily="34" charset="0"/>
              </a:rPr>
              <a:t>toán</a:t>
            </a:r>
            <a:r>
              <a:rPr lang="en-US" sz="3000" dirty="0">
                <a:solidFill>
                  <a:prstClr val="black"/>
                </a:solidFill>
                <a:latin typeface="Arial" pitchFamily="34" charset="0"/>
                <a:ea typeface="Tahoma" pitchFamily="34" charset="0"/>
                <a:cs typeface="Arial" pitchFamily="34" charset="0"/>
              </a:rPr>
              <a:t> </a:t>
            </a:r>
            <a:r>
              <a:rPr lang="en-US" sz="3000" dirty="0" err="1">
                <a:solidFill>
                  <a:prstClr val="black"/>
                </a:solidFill>
                <a:latin typeface="Arial" pitchFamily="34" charset="0"/>
                <a:ea typeface="Tahoma" pitchFamily="34" charset="0"/>
                <a:cs typeface="Arial" pitchFamily="34" charset="0"/>
              </a:rPr>
              <a:t>với</a:t>
            </a:r>
            <a:r>
              <a:rPr lang="en-US" sz="3000" dirty="0">
                <a:solidFill>
                  <a:prstClr val="black"/>
                </a:solidFill>
                <a:latin typeface="Arial" pitchFamily="34" charset="0"/>
                <a:ea typeface="Tahoma" pitchFamily="34" charset="0"/>
                <a:cs typeface="Arial" pitchFamily="34" charset="0"/>
              </a:rPr>
              <a:t> </a:t>
            </a:r>
            <a:r>
              <a:rPr lang="en-US" sz="3000" dirty="0" err="1">
                <a:solidFill>
                  <a:prstClr val="black"/>
                </a:solidFill>
                <a:latin typeface="Arial" pitchFamily="34" charset="0"/>
                <a:ea typeface="Tahoma" pitchFamily="34" charset="0"/>
                <a:cs typeface="Arial" pitchFamily="34" charset="0"/>
              </a:rPr>
              <a:t>Nha</a:t>
            </a:r>
            <a:r>
              <a:rPr lang="en-US" sz="3000" dirty="0">
                <a:solidFill>
                  <a:prstClr val="black"/>
                </a:solidFill>
                <a:latin typeface="Arial" pitchFamily="34" charset="0"/>
                <a:ea typeface="Tahoma" pitchFamily="34" charset="0"/>
                <a:cs typeface="Arial" pitchFamily="34" charset="0"/>
              </a:rPr>
              <a:t>̀ </a:t>
            </a:r>
            <a:r>
              <a:rPr lang="en-US" sz="3000" dirty="0" err="1">
                <a:solidFill>
                  <a:prstClr val="black"/>
                </a:solidFill>
                <a:latin typeface="Arial" pitchFamily="34" charset="0"/>
                <a:ea typeface="Tahoma" pitchFamily="34" charset="0"/>
                <a:cs typeface="Arial" pitchFamily="34" charset="0"/>
              </a:rPr>
              <a:t>nước</a:t>
            </a:r>
            <a:endParaRPr lang="vi-VN" sz="3000" dirty="0">
              <a:solidFill>
                <a:prstClr val="black"/>
              </a:solidFill>
              <a:latin typeface="Arial" pitchFamily="34" charset="0"/>
              <a:ea typeface="Tahoma" pitchFamily="34" charset="0"/>
              <a:cs typeface="Arial" pitchFamily="34" charset="0"/>
            </a:endParaRPr>
          </a:p>
        </p:txBody>
      </p:sp>
    </p:spTree>
    <p:extLst>
      <p:ext uri="{BB962C8B-B14F-4D97-AF65-F5344CB8AC3E}">
        <p14:creationId xmlns:p14="http://schemas.microsoft.com/office/powerpoint/2010/main" val="3478685180"/>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3"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plus(in)">
                                      <p:cBhvr>
                                        <p:cTn id="7" dur="2000"/>
                                        <p:tgtEl>
                                          <p:spTgt spid="4"/>
                                        </p:tgtEl>
                                      </p:cBhvr>
                                    </p:animEffect>
                                  </p:childTnLst>
                                </p:cTn>
                              </p:par>
                              <p:par>
                                <p:cTn id="8" presetID="21" presetClass="entr" presetSubtype="8"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wheel(8)">
                                      <p:cBhvr>
                                        <p:cTn id="10" dur="1000"/>
                                        <p:tgtEl>
                                          <p:spTgt spid="5"/>
                                        </p:tgtEl>
                                      </p:cBhvr>
                                    </p:animEffect>
                                  </p:childTnLst>
                                </p:cTn>
                              </p:par>
                              <p:par>
                                <p:cTn id="11" presetID="2" presetClass="entr" presetSubtype="4" fill="hold" nodeType="withEffect">
                                  <p:stCondLst>
                                    <p:cond delay="0"/>
                                  </p:stCondLst>
                                  <p:childTnLst>
                                    <p:set>
                                      <p:cBhvr>
                                        <p:cTn id="12" dur="1" fill="hold">
                                          <p:stCondLst>
                                            <p:cond delay="0"/>
                                          </p:stCondLst>
                                        </p:cTn>
                                        <p:tgtEl>
                                          <p:spTgt spid="5">
                                            <p:txEl>
                                              <p:pRg st="0" end="0"/>
                                            </p:txEl>
                                          </p:spTgt>
                                        </p:tgtEl>
                                        <p:attrNameLst>
                                          <p:attrName>style.visibility</p:attrName>
                                        </p:attrNameLst>
                                      </p:cBhvr>
                                      <p:to>
                                        <p:strVal val="visible"/>
                                      </p:to>
                                    </p:set>
                                    <p:anim calcmode="lin" valueType="num">
                                      <p:cBhvr additive="base">
                                        <p:cTn id="13"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anim calcmode="lin" valueType="num">
                                      <p:cBhvr additive="base">
                                        <p:cTn id="19" dur="500" fill="hold"/>
                                        <p:tgtEl>
                                          <p:spTgt spid="6"/>
                                        </p:tgtEl>
                                        <p:attrNameLst>
                                          <p:attrName>ppt_x</p:attrName>
                                        </p:attrNameLst>
                                      </p:cBhvr>
                                      <p:tavLst>
                                        <p:tav tm="0">
                                          <p:val>
                                            <p:strVal val="#ppt_x"/>
                                          </p:val>
                                        </p:tav>
                                        <p:tav tm="100000">
                                          <p:val>
                                            <p:strVal val="#ppt_x"/>
                                          </p:val>
                                        </p:tav>
                                      </p:tavLst>
                                    </p:anim>
                                    <p:anim calcmode="lin" valueType="num">
                                      <p:cBhvr additive="base">
                                        <p:cTn id="20"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7"/>
                                        </p:tgtEl>
                                        <p:attrNameLst>
                                          <p:attrName>style.visibility</p:attrName>
                                        </p:attrNameLst>
                                      </p:cBhvr>
                                      <p:to>
                                        <p:strVal val="visible"/>
                                      </p:to>
                                    </p:set>
                                    <p:anim calcmode="lin" valueType="num">
                                      <p:cBhvr additive="base">
                                        <p:cTn id="25" dur="500" fill="hold"/>
                                        <p:tgtEl>
                                          <p:spTgt spid="7"/>
                                        </p:tgtEl>
                                        <p:attrNameLst>
                                          <p:attrName>ppt_x</p:attrName>
                                        </p:attrNameLst>
                                      </p:cBhvr>
                                      <p:tavLst>
                                        <p:tav tm="0">
                                          <p:val>
                                            <p:strVal val="#ppt_x"/>
                                          </p:val>
                                        </p:tav>
                                        <p:tav tm="100000">
                                          <p:val>
                                            <p:strVal val="#ppt_x"/>
                                          </p:val>
                                        </p:tav>
                                      </p:tavLst>
                                    </p:anim>
                                    <p:anim calcmode="lin" valueType="num">
                                      <p:cBhvr additive="base">
                                        <p:cTn id="26"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8"/>
                                        </p:tgtEl>
                                        <p:attrNameLst>
                                          <p:attrName>style.visibility</p:attrName>
                                        </p:attrNameLst>
                                      </p:cBhvr>
                                      <p:to>
                                        <p:strVal val="visible"/>
                                      </p:to>
                                    </p:set>
                                    <p:anim calcmode="lin" valueType="num">
                                      <p:cBhvr additive="base">
                                        <p:cTn id="31" dur="500" fill="hold"/>
                                        <p:tgtEl>
                                          <p:spTgt spid="8"/>
                                        </p:tgtEl>
                                        <p:attrNameLst>
                                          <p:attrName>ppt_x</p:attrName>
                                        </p:attrNameLst>
                                      </p:cBhvr>
                                      <p:tavLst>
                                        <p:tav tm="0">
                                          <p:val>
                                            <p:strVal val="#ppt_x"/>
                                          </p:val>
                                        </p:tav>
                                        <p:tav tm="100000">
                                          <p:val>
                                            <p:strVal val="#ppt_x"/>
                                          </p:val>
                                        </p:tav>
                                      </p:tavLst>
                                    </p:anim>
                                    <p:anim calcmode="lin" valueType="num">
                                      <p:cBhvr additive="base">
                                        <p:cTn id="32" dur="500" fill="hold"/>
                                        <p:tgtEl>
                                          <p:spTgt spid="8"/>
                                        </p:tgtEl>
                                        <p:attrNameLst>
                                          <p:attrName>ppt_y</p:attrName>
                                        </p:attrNameLst>
                                      </p:cBhvr>
                                      <p:tavLst>
                                        <p:tav tm="0">
                                          <p:val>
                                            <p:strVal val="1+#ppt_h/2"/>
                                          </p:val>
                                        </p:tav>
                                        <p:tav tm="100000">
                                          <p:val>
                                            <p:strVal val="#ppt_y"/>
                                          </p:val>
                                        </p:tav>
                                      </p:tavLst>
                                    </p:anim>
                                  </p:childTnLst>
                                </p:cTn>
                              </p:par>
                              <p:par>
                                <p:cTn id="33" presetID="21" presetClass="entr" presetSubtype="8" fill="hold" grpId="0" nodeType="withEffect">
                                  <p:stCondLst>
                                    <p:cond delay="0"/>
                                  </p:stCondLst>
                                  <p:childTnLst>
                                    <p:set>
                                      <p:cBhvr>
                                        <p:cTn id="34" dur="1" fill="hold">
                                          <p:stCondLst>
                                            <p:cond delay="0"/>
                                          </p:stCondLst>
                                        </p:cTn>
                                        <p:tgtEl>
                                          <p:spTgt spid="9"/>
                                        </p:tgtEl>
                                        <p:attrNameLst>
                                          <p:attrName>style.visibility</p:attrName>
                                        </p:attrNameLst>
                                      </p:cBhvr>
                                      <p:to>
                                        <p:strVal val="visible"/>
                                      </p:to>
                                    </p:set>
                                    <p:animEffect transition="in" filter="wheel(8)">
                                      <p:cBhvr>
                                        <p:cTn id="35" dur="1000"/>
                                        <p:tgtEl>
                                          <p:spTgt spid="9"/>
                                        </p:tgtEl>
                                      </p:cBhvr>
                                    </p:animEffect>
                                  </p:childTnLst>
                                </p:cTn>
                              </p:par>
                              <p:par>
                                <p:cTn id="36" presetID="2" presetClass="entr" presetSubtype="4" fill="hold" nodeType="withEffect">
                                  <p:stCondLst>
                                    <p:cond delay="0"/>
                                  </p:stCondLst>
                                  <p:childTnLst>
                                    <p:set>
                                      <p:cBhvr>
                                        <p:cTn id="37" dur="1" fill="hold">
                                          <p:stCondLst>
                                            <p:cond delay="0"/>
                                          </p:stCondLst>
                                        </p:cTn>
                                        <p:tgtEl>
                                          <p:spTgt spid="9">
                                            <p:txEl>
                                              <p:pRg st="0" end="0"/>
                                            </p:txEl>
                                          </p:spTgt>
                                        </p:tgtEl>
                                        <p:attrNameLst>
                                          <p:attrName>style.visibility</p:attrName>
                                        </p:attrNameLst>
                                      </p:cBhvr>
                                      <p:to>
                                        <p:strVal val="visible"/>
                                      </p:to>
                                    </p:set>
                                    <p:anim calcmode="lin" valueType="num">
                                      <p:cBhvr additive="base">
                                        <p:cTn id="38" dur="500" fill="hold"/>
                                        <p:tgtEl>
                                          <p:spTgt spid="9">
                                            <p:txEl>
                                              <p:pRg st="0" end="0"/>
                                            </p:txEl>
                                          </p:spTgt>
                                        </p:tgtEl>
                                        <p:attrNameLst>
                                          <p:attrName>ppt_x</p:attrName>
                                        </p:attrNameLst>
                                      </p:cBhvr>
                                      <p:tavLst>
                                        <p:tav tm="0">
                                          <p:val>
                                            <p:strVal val="#ppt_x"/>
                                          </p:val>
                                        </p:tav>
                                        <p:tav tm="100000">
                                          <p:val>
                                            <p:strVal val="#ppt_x"/>
                                          </p:val>
                                        </p:tav>
                                      </p:tavLst>
                                    </p:anim>
                                    <p:anim calcmode="lin" valueType="num">
                                      <p:cBhvr additive="base">
                                        <p:cTn id="39" dur="500" fill="hold"/>
                                        <p:tgtEl>
                                          <p:spTgt spid="9">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animBg="1"/>
      <p:bldP spid="6" grpId="0" animBg="1"/>
      <p:bldP spid="7" grpId="0" animBg="1"/>
      <p:bldP spid="8" grpId="0" animBg="1"/>
      <p:bldP spid="9" grpId="0" animBg="1"/>
    </p:bldLst>
  </p:timing>
</p:sld>
</file>

<file path=ppt/slides/slide14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Rectangle 3"/>
          <p:cNvSpPr/>
          <p:nvPr/>
        </p:nvSpPr>
        <p:spPr>
          <a:xfrm>
            <a:off x="2540738" y="2721"/>
            <a:ext cx="3536865" cy="377024"/>
          </a:xfrm>
          <a:prstGeom prst="rect">
            <a:avLst/>
          </a:prstGeom>
          <a:noFill/>
        </p:spPr>
        <p:txBody>
          <a:bodyPr wrap="none" lIns="68579" tIns="34289" rIns="68579" bIns="34289">
            <a:spAutoFit/>
          </a:bodyPr>
          <a:lstStyle/>
          <a:p>
            <a:pPr algn="ctr" defTabSz="685783">
              <a:defRPr/>
            </a:pPr>
            <a:r>
              <a:rPr lang="en-US" sz="2000" b="1"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2.6.3 </a:t>
            </a:r>
            <a:r>
              <a:rPr lang="en-US" sz="2000" b="1"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Thanh</a:t>
            </a:r>
            <a:r>
              <a:rPr lang="en-US" sz="2000" b="1"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a:t>
            </a:r>
            <a:r>
              <a:rPr lang="en-US" sz="2000" b="1"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toán</a:t>
            </a:r>
            <a:r>
              <a:rPr lang="en-US" sz="2000" b="1"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a:t>
            </a:r>
            <a:r>
              <a:rPr lang="en-US" sz="2000" b="1"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bằng</a:t>
            </a:r>
            <a:r>
              <a:rPr lang="en-US" sz="2000" b="1"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a:t>
            </a:r>
            <a:r>
              <a:rPr lang="en-US" sz="2000" b="1"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thẻ</a:t>
            </a:r>
            <a:endParaRPr lang="en-US" sz="2000" b="1" cap="all"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endParaRPr>
          </a:p>
        </p:txBody>
      </p:sp>
      <p:sp>
        <p:nvSpPr>
          <p:cNvPr id="6" name="TextBox 5"/>
          <p:cNvSpPr txBox="1"/>
          <p:nvPr/>
        </p:nvSpPr>
        <p:spPr>
          <a:xfrm>
            <a:off x="233752" y="379745"/>
            <a:ext cx="8757847" cy="3531734"/>
          </a:xfrm>
          <a:prstGeom prst="rect">
            <a:avLst/>
          </a:prstGeom>
        </p:spPr>
        <p:style>
          <a:lnRef idx="2">
            <a:schemeClr val="accent1"/>
          </a:lnRef>
          <a:fillRef idx="1">
            <a:schemeClr val="lt1"/>
          </a:fillRef>
          <a:effectRef idx="0">
            <a:schemeClr val="accent1"/>
          </a:effectRef>
          <a:fontRef idx="minor">
            <a:schemeClr val="dk1"/>
          </a:fontRef>
        </p:style>
        <p:txBody>
          <a:bodyPr wrap="square" lIns="68579" tIns="34289" rIns="68579" bIns="34289" rtlCol="0">
            <a:spAutoFit/>
          </a:bodyPr>
          <a:lstStyle/>
          <a:p>
            <a:pPr algn="just" defTabSz="685316">
              <a:defRPr/>
            </a:pPr>
            <a:r>
              <a:rPr lang="en-US" sz="2500" dirty="0">
                <a:solidFill>
                  <a:prstClr val="black"/>
                </a:solidFill>
                <a:latin typeface="Arial" pitchFamily="34" charset="0"/>
                <a:ea typeface="Tahoma" pitchFamily="34" charset="0"/>
                <a:cs typeface="Arial" pitchFamily="34" charset="0"/>
              </a:rPr>
              <a:t>	</a:t>
            </a:r>
            <a:r>
              <a:rPr lang="en-US" sz="2500" b="1" i="1" dirty="0">
                <a:solidFill>
                  <a:srgbClr val="FF0000"/>
                </a:solidFill>
                <a:latin typeface="Arial" pitchFamily="34" charset="0"/>
                <a:ea typeface="Tahoma" pitchFamily="34" charset="0"/>
                <a:cs typeface="Arial" pitchFamily="34" charset="0"/>
              </a:rPr>
              <a:t>* </a:t>
            </a:r>
            <a:r>
              <a:rPr lang="vi-VN" sz="2500" b="1" i="1" dirty="0">
                <a:solidFill>
                  <a:srgbClr val="FF0000"/>
                </a:solidFill>
                <a:latin typeface="Arial" pitchFamily="34" charset="0"/>
                <a:ea typeface="Tahoma" pitchFamily="34" charset="0"/>
                <a:cs typeface="Arial" pitchFamily="34" charset="0"/>
              </a:rPr>
              <a:t>JCB cards </a:t>
            </a:r>
            <a:r>
              <a:rPr lang="vi-VN" sz="2500" dirty="0">
                <a:solidFill>
                  <a:prstClr val="black"/>
                </a:solidFill>
                <a:latin typeface="Arial" pitchFamily="34" charset="0"/>
                <a:ea typeface="Tahoma" pitchFamily="34" charset="0"/>
                <a:cs typeface="Arial" pitchFamily="34" charset="0"/>
              </a:rPr>
              <a:t>: ra đời vào năm 1967, của hiệp h</a:t>
            </a:r>
            <a:r>
              <a:rPr lang="en-US" sz="2500" dirty="0">
                <a:solidFill>
                  <a:prstClr val="black"/>
                </a:solidFill>
                <a:latin typeface="Arial" pitchFamily="34" charset="0"/>
                <a:ea typeface="Tahoma" pitchFamily="34" charset="0"/>
                <a:cs typeface="Arial" pitchFamily="34" charset="0"/>
              </a:rPr>
              <a:t>ộ</a:t>
            </a:r>
            <a:r>
              <a:rPr lang="vi-VN" sz="2500" dirty="0">
                <a:solidFill>
                  <a:prstClr val="black"/>
                </a:solidFill>
                <a:latin typeface="Arial" pitchFamily="34" charset="0"/>
                <a:ea typeface="Tahoma" pitchFamily="34" charset="0"/>
                <a:cs typeface="Arial" pitchFamily="34" charset="0"/>
              </a:rPr>
              <a:t>i tín dụng Nhật Bản, </a:t>
            </a:r>
            <a:r>
              <a:rPr lang="vi-VN" sz="2500" i="1" dirty="0">
                <a:solidFill>
                  <a:srgbClr val="FF0000"/>
                </a:solidFill>
                <a:latin typeface="Arial" pitchFamily="34" charset="0"/>
                <a:ea typeface="Tahoma" pitchFamily="34" charset="0"/>
                <a:cs typeface="Arial" pitchFamily="34" charset="0"/>
              </a:rPr>
              <a:t>mục tiêu chủ yếu hướng vào thị trường du lịch và giải trí</a:t>
            </a:r>
            <a:r>
              <a:rPr lang="vi-VN" sz="2500" dirty="0">
                <a:solidFill>
                  <a:prstClr val="black"/>
                </a:solidFill>
                <a:latin typeface="Arial" pitchFamily="34" charset="0"/>
                <a:ea typeface="Tahoma" pitchFamily="34" charset="0"/>
                <a:cs typeface="Arial" pitchFamily="34" charset="0"/>
              </a:rPr>
              <a:t>. Hiện nay JCB còn đứng sau AMEX nhưng đây là đối thủ cạnh tranh mạnh của AMEX. Giống như AMEX, JCB </a:t>
            </a:r>
            <a:r>
              <a:rPr lang="vi-VN" sz="2500" dirty="0">
                <a:solidFill>
                  <a:srgbClr val="FF0000"/>
                </a:solidFill>
                <a:latin typeface="Arial" pitchFamily="34" charset="0"/>
                <a:ea typeface="Tahoma" pitchFamily="34" charset="0"/>
                <a:cs typeface="Arial" pitchFamily="34" charset="0"/>
              </a:rPr>
              <a:t>không nhận thành viên mà họ trực tiếp phát hành và quản lý khách hàng của mình</a:t>
            </a:r>
            <a:r>
              <a:rPr lang="vi-VN" sz="2500" dirty="0">
                <a:solidFill>
                  <a:prstClr val="black"/>
                </a:solidFill>
                <a:latin typeface="Arial" pitchFamily="34" charset="0"/>
                <a:ea typeface="Tahoma" pitchFamily="34" charset="0"/>
                <a:cs typeface="Arial" pitchFamily="34" charset="0"/>
              </a:rPr>
              <a:t>. Ngày nay, JCB đang có khuynh hướng mở rộng thị trường không chỉ phục vụ cho người Nhật mà còn phục vụ cho các đối tượng khác có yêu cầu.</a:t>
            </a:r>
          </a:p>
        </p:txBody>
      </p:sp>
    </p:spTree>
    <p:extLst>
      <p:ext uri="{BB962C8B-B14F-4D97-AF65-F5344CB8AC3E}">
        <p14:creationId xmlns:p14="http://schemas.microsoft.com/office/powerpoint/2010/main" val="2811655685"/>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3"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plus(in)">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additive="base">
                                        <p:cTn id="12" dur="500" fill="hold"/>
                                        <p:tgtEl>
                                          <p:spTgt spid="6"/>
                                        </p:tgtEl>
                                        <p:attrNameLst>
                                          <p:attrName>ppt_x</p:attrName>
                                        </p:attrNameLst>
                                      </p:cBhvr>
                                      <p:tavLst>
                                        <p:tav tm="0">
                                          <p:val>
                                            <p:strVal val="#ppt_x"/>
                                          </p:val>
                                        </p:tav>
                                        <p:tav tm="100000">
                                          <p:val>
                                            <p:strVal val="#ppt_x"/>
                                          </p:val>
                                        </p:tav>
                                      </p:tavLst>
                                    </p:anim>
                                    <p:anim calcmode="lin" valueType="num">
                                      <p:cBhvr additive="base">
                                        <p:cTn id="13"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animBg="1"/>
    </p:bldLst>
  </p:timing>
</p:sld>
</file>

<file path=ppt/slides/slide14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Rectangle 3"/>
          <p:cNvSpPr/>
          <p:nvPr/>
        </p:nvSpPr>
        <p:spPr>
          <a:xfrm>
            <a:off x="2540738" y="2721"/>
            <a:ext cx="3536865" cy="377024"/>
          </a:xfrm>
          <a:prstGeom prst="rect">
            <a:avLst/>
          </a:prstGeom>
          <a:noFill/>
        </p:spPr>
        <p:txBody>
          <a:bodyPr wrap="none" lIns="68579" tIns="34289" rIns="68579" bIns="34289">
            <a:spAutoFit/>
          </a:bodyPr>
          <a:lstStyle/>
          <a:p>
            <a:pPr algn="ctr" defTabSz="685783">
              <a:defRPr/>
            </a:pPr>
            <a:r>
              <a:rPr lang="en-US" sz="2000" b="1"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2.6.3 </a:t>
            </a:r>
            <a:r>
              <a:rPr lang="en-US" sz="2000" b="1"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Thanh</a:t>
            </a:r>
            <a:r>
              <a:rPr lang="en-US" sz="2000" b="1"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a:t>
            </a:r>
            <a:r>
              <a:rPr lang="en-US" sz="2000" b="1"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toán</a:t>
            </a:r>
            <a:r>
              <a:rPr lang="en-US" sz="2000" b="1"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a:t>
            </a:r>
            <a:r>
              <a:rPr lang="en-US" sz="2000" b="1"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bằng</a:t>
            </a:r>
            <a:r>
              <a:rPr lang="en-US" sz="2000" b="1"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a:t>
            </a:r>
            <a:r>
              <a:rPr lang="en-US" sz="2000" b="1"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thẻ</a:t>
            </a:r>
            <a:endParaRPr lang="en-US" sz="2000" b="1" cap="all"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endParaRPr>
          </a:p>
        </p:txBody>
      </p:sp>
      <p:pic>
        <p:nvPicPr>
          <p:cNvPr id="1536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71600" y="514350"/>
            <a:ext cx="6273800" cy="3962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019894974"/>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3"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plus(in)">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4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Rectangle 3"/>
          <p:cNvSpPr/>
          <p:nvPr/>
        </p:nvSpPr>
        <p:spPr>
          <a:xfrm>
            <a:off x="1925585" y="57150"/>
            <a:ext cx="4830488" cy="377024"/>
          </a:xfrm>
          <a:prstGeom prst="rect">
            <a:avLst/>
          </a:prstGeom>
          <a:noFill/>
        </p:spPr>
        <p:txBody>
          <a:bodyPr wrap="none" lIns="68579" tIns="34289" rIns="68579" bIns="34289">
            <a:spAutoFit/>
          </a:bodyPr>
          <a:lstStyle/>
          <a:p>
            <a:pPr algn="ctr" defTabSz="685783">
              <a:defRPr/>
            </a:pPr>
            <a:r>
              <a:rPr lang="en-US" sz="2000" b="1"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b. </a:t>
            </a:r>
            <a:r>
              <a:rPr lang="en-US" sz="2000" b="1"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Mô</a:t>
            </a:r>
            <a:r>
              <a:rPr lang="en-US" sz="2000" b="1"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a:t>
            </a:r>
            <a:r>
              <a:rPr lang="en-US" sz="2000" b="1"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tả</a:t>
            </a:r>
            <a:r>
              <a:rPr lang="en-US" sz="2000" b="1"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a:t>
            </a:r>
            <a:r>
              <a:rPr lang="en-US" sz="2000" b="1"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kỹ</a:t>
            </a:r>
            <a:r>
              <a:rPr lang="en-US" sz="2000" b="1"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a:t>
            </a:r>
            <a:r>
              <a:rPr lang="en-US" sz="2000" b="1"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thuật</a:t>
            </a:r>
            <a:r>
              <a:rPr lang="en-US" sz="2000" b="1"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a:t>
            </a:r>
            <a:r>
              <a:rPr lang="en-US" sz="2000" b="1"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của</a:t>
            </a:r>
            <a:r>
              <a:rPr lang="en-US" sz="2000" b="1"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a:t>
            </a:r>
            <a:r>
              <a:rPr lang="en-US" sz="2000" b="1"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thẻ</a:t>
            </a:r>
            <a:r>
              <a:rPr lang="en-US" sz="2000" b="1"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a:t>
            </a:r>
            <a:r>
              <a:rPr lang="en-US" sz="2000" b="1"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thanh</a:t>
            </a:r>
            <a:r>
              <a:rPr lang="en-US" sz="2000" b="1"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a:t>
            </a:r>
            <a:r>
              <a:rPr lang="en-US" sz="2000" b="1"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toán</a:t>
            </a:r>
            <a:endParaRPr lang="en-US" sz="2000" b="1" cap="all"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endParaRPr>
          </a:p>
        </p:txBody>
      </p:sp>
      <p:sp>
        <p:nvSpPr>
          <p:cNvPr id="3" name="Rectangle 2"/>
          <p:cNvSpPr/>
          <p:nvPr/>
        </p:nvSpPr>
        <p:spPr>
          <a:xfrm>
            <a:off x="228600" y="590550"/>
            <a:ext cx="8610600" cy="861774"/>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r>
              <a:rPr lang="en-US" sz="2500" dirty="0">
                <a:solidFill>
                  <a:prstClr val="black"/>
                </a:solidFill>
              </a:rPr>
              <a:t>* </a:t>
            </a:r>
            <a:r>
              <a:rPr lang="vi-VN" sz="2500" dirty="0">
                <a:solidFill>
                  <a:prstClr val="black"/>
                </a:solidFill>
              </a:rPr>
              <a:t>Thẻ được làm bằng nhựa cứng có hình chữ nhật, có kích thước tiêu chuẩn là 96mmx54mmx0,76mm. </a:t>
            </a:r>
            <a:endParaRPr lang="en-US" sz="2500" dirty="0">
              <a:solidFill>
                <a:prstClr val="black"/>
              </a:solidFill>
            </a:endParaRPr>
          </a:p>
        </p:txBody>
      </p:sp>
      <p:pic>
        <p:nvPicPr>
          <p:cNvPr id="1024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91782" y="1809750"/>
            <a:ext cx="5749089" cy="2971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304277537"/>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3"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plus(in)">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additive="base">
                                        <p:cTn id="12" dur="500" fill="hold"/>
                                        <p:tgtEl>
                                          <p:spTgt spid="3"/>
                                        </p:tgtEl>
                                        <p:attrNameLst>
                                          <p:attrName>ppt_x</p:attrName>
                                        </p:attrNameLst>
                                      </p:cBhvr>
                                      <p:tavLst>
                                        <p:tav tm="0">
                                          <p:val>
                                            <p:strVal val="#ppt_x"/>
                                          </p:val>
                                        </p:tav>
                                        <p:tav tm="100000">
                                          <p:val>
                                            <p:strVal val="#ppt_x"/>
                                          </p:val>
                                        </p:tav>
                                      </p:tavLst>
                                    </p:anim>
                                    <p:anim calcmode="lin" valueType="num">
                                      <p:cBhvr additive="base">
                                        <p:cTn id="13"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3" grpId="0" animBg="1"/>
    </p:bldLst>
  </p:timing>
</p:sld>
</file>

<file path=ppt/slides/slide14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TextBox 5"/>
          <p:cNvSpPr txBox="1"/>
          <p:nvPr/>
        </p:nvSpPr>
        <p:spPr>
          <a:xfrm>
            <a:off x="228600" y="1047261"/>
            <a:ext cx="8757847" cy="1223410"/>
          </a:xfrm>
          <a:prstGeom prst="rect">
            <a:avLst/>
          </a:prstGeom>
        </p:spPr>
        <p:style>
          <a:lnRef idx="2">
            <a:schemeClr val="accent1"/>
          </a:lnRef>
          <a:fillRef idx="1">
            <a:schemeClr val="lt1"/>
          </a:fillRef>
          <a:effectRef idx="0">
            <a:schemeClr val="accent1"/>
          </a:effectRef>
          <a:fontRef idx="minor">
            <a:schemeClr val="dk1"/>
          </a:fontRef>
        </p:style>
        <p:txBody>
          <a:bodyPr wrap="square" lIns="68579" tIns="34289" rIns="68579" bIns="34289" rtlCol="0">
            <a:spAutoFit/>
          </a:bodyPr>
          <a:lstStyle/>
          <a:p>
            <a:pPr algn="just" defTabSz="685316">
              <a:defRPr/>
            </a:pPr>
            <a:r>
              <a:rPr lang="en-US" sz="2500" dirty="0">
                <a:solidFill>
                  <a:prstClr val="black"/>
                </a:solidFill>
                <a:latin typeface="Arial" pitchFamily="34" charset="0"/>
                <a:ea typeface="Tahoma" pitchFamily="34" charset="0"/>
                <a:cs typeface="Arial" pitchFamily="34" charset="0"/>
              </a:rPr>
              <a:t>	</a:t>
            </a:r>
            <a:r>
              <a:rPr lang="en-US" sz="2500" i="1" dirty="0">
                <a:solidFill>
                  <a:srgbClr val="FF0000"/>
                </a:solidFill>
                <a:latin typeface="Arial" pitchFamily="34" charset="0"/>
                <a:ea typeface="Tahoma" pitchFamily="34" charset="0"/>
                <a:cs typeface="Arial" pitchFamily="34" charset="0"/>
              </a:rPr>
              <a:t>-</a:t>
            </a:r>
            <a:r>
              <a:rPr lang="vi-VN" sz="2500" i="1" dirty="0">
                <a:solidFill>
                  <a:srgbClr val="FF0000"/>
                </a:solidFill>
                <a:latin typeface="Arial" pitchFamily="34" charset="0"/>
                <a:ea typeface="Tahoma" pitchFamily="34" charset="0"/>
                <a:cs typeface="Arial" pitchFamily="34" charset="0"/>
              </a:rPr>
              <a:t> Các huy hiệu của tổ chức phát hành thẻ, tên thẻ: </a:t>
            </a:r>
            <a:r>
              <a:rPr lang="en-US" sz="2500" dirty="0">
                <a:solidFill>
                  <a:prstClr val="black"/>
                </a:solidFill>
                <a:latin typeface="Arial" pitchFamily="34" charset="0"/>
                <a:ea typeface="Tahoma" pitchFamily="34" charset="0"/>
                <a:cs typeface="Arial" pitchFamily="34" charset="0"/>
              </a:rPr>
              <a:t>VISA, MASTER CARD, AMERICAN EXPRESS, JCB, DINERS CLUB…</a:t>
            </a:r>
            <a:endParaRPr lang="vi-VN" sz="2500" dirty="0">
              <a:solidFill>
                <a:prstClr val="black"/>
              </a:solidFill>
              <a:latin typeface="Arial" pitchFamily="34" charset="0"/>
              <a:ea typeface="Tahoma" pitchFamily="34" charset="0"/>
              <a:cs typeface="Arial" pitchFamily="34" charset="0"/>
            </a:endParaRPr>
          </a:p>
        </p:txBody>
      </p:sp>
      <p:sp>
        <p:nvSpPr>
          <p:cNvPr id="3" name="Rectangle 2"/>
          <p:cNvSpPr/>
          <p:nvPr/>
        </p:nvSpPr>
        <p:spPr>
          <a:xfrm>
            <a:off x="304800" y="394889"/>
            <a:ext cx="3461204" cy="477054"/>
          </a:xfrm>
          <a:prstGeom prst="rect">
            <a:avLst/>
          </a:prstGeom>
        </p:spPr>
        <p:style>
          <a:lnRef idx="2">
            <a:schemeClr val="accent1"/>
          </a:lnRef>
          <a:fillRef idx="1">
            <a:schemeClr val="lt1"/>
          </a:fillRef>
          <a:effectRef idx="0">
            <a:schemeClr val="accent1"/>
          </a:effectRef>
          <a:fontRef idx="minor">
            <a:schemeClr val="dk1"/>
          </a:fontRef>
        </p:style>
        <p:txBody>
          <a:bodyPr wrap="none">
            <a:spAutoFit/>
          </a:bodyPr>
          <a:lstStyle/>
          <a:p>
            <a:r>
              <a:rPr lang="en-US" sz="2500" b="1" dirty="0">
                <a:solidFill>
                  <a:prstClr val="black"/>
                </a:solidFill>
              </a:rPr>
              <a:t>*</a:t>
            </a:r>
            <a:r>
              <a:rPr lang="vi-VN" sz="2500" b="1" dirty="0">
                <a:solidFill>
                  <a:prstClr val="black"/>
                </a:solidFill>
              </a:rPr>
              <a:t> Mặt trước của thẻ:</a:t>
            </a:r>
          </a:p>
        </p:txBody>
      </p:sp>
      <p:pic>
        <p:nvPicPr>
          <p:cNvPr id="1638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0" y="2495550"/>
            <a:ext cx="5774727" cy="23584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534722548"/>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fade">
                                      <p:cBhvr>
                                        <p:cTn id="13" dur="1000"/>
                                        <p:tgtEl>
                                          <p:spTgt spid="6"/>
                                        </p:tgtEl>
                                      </p:cBhvr>
                                    </p:animEffect>
                                    <p:anim calcmode="lin" valueType="num">
                                      <p:cBhvr>
                                        <p:cTn id="14" dur="1000" fill="hold"/>
                                        <p:tgtEl>
                                          <p:spTgt spid="6"/>
                                        </p:tgtEl>
                                        <p:attrNameLst>
                                          <p:attrName>ppt_x</p:attrName>
                                        </p:attrNameLst>
                                      </p:cBhvr>
                                      <p:tavLst>
                                        <p:tav tm="0">
                                          <p:val>
                                            <p:strVal val="#ppt_x"/>
                                          </p:val>
                                        </p:tav>
                                        <p:tav tm="100000">
                                          <p:val>
                                            <p:strVal val="#ppt_x"/>
                                          </p:val>
                                        </p:tav>
                                      </p:tavLst>
                                    </p:anim>
                                    <p:anim calcmode="lin" valueType="num">
                                      <p:cBhvr>
                                        <p:cTn id="15"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3" grpId="0" animBg="1"/>
    </p:bldLst>
  </p:timing>
</p:sld>
</file>

<file path=ppt/slides/slide14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TextBox 5"/>
          <p:cNvSpPr txBox="1"/>
          <p:nvPr/>
        </p:nvSpPr>
        <p:spPr>
          <a:xfrm>
            <a:off x="228600" y="1047261"/>
            <a:ext cx="8757847" cy="1608131"/>
          </a:xfrm>
          <a:prstGeom prst="rect">
            <a:avLst/>
          </a:prstGeom>
        </p:spPr>
        <p:style>
          <a:lnRef idx="2">
            <a:schemeClr val="accent1"/>
          </a:lnRef>
          <a:fillRef idx="1">
            <a:schemeClr val="lt1"/>
          </a:fillRef>
          <a:effectRef idx="0">
            <a:schemeClr val="accent1"/>
          </a:effectRef>
          <a:fontRef idx="minor">
            <a:schemeClr val="dk1"/>
          </a:fontRef>
        </p:style>
        <p:txBody>
          <a:bodyPr wrap="square" lIns="68579" tIns="34289" rIns="68579" bIns="34289" rtlCol="0">
            <a:spAutoFit/>
          </a:bodyPr>
          <a:lstStyle/>
          <a:p>
            <a:pPr algn="just" defTabSz="685316">
              <a:defRPr/>
            </a:pPr>
            <a:r>
              <a:rPr lang="en-US" sz="2500" dirty="0">
                <a:solidFill>
                  <a:prstClr val="black"/>
                </a:solidFill>
                <a:latin typeface="Arial" pitchFamily="34" charset="0"/>
                <a:ea typeface="Tahoma" pitchFamily="34" charset="0"/>
                <a:cs typeface="Arial" pitchFamily="34" charset="0"/>
              </a:rPr>
              <a:t>	</a:t>
            </a:r>
            <a:r>
              <a:rPr lang="en-US" sz="2500" i="1" dirty="0">
                <a:solidFill>
                  <a:srgbClr val="FF0000"/>
                </a:solidFill>
                <a:latin typeface="Arial" pitchFamily="34" charset="0"/>
                <a:ea typeface="Tahoma" pitchFamily="34" charset="0"/>
                <a:cs typeface="Arial" pitchFamily="34" charset="0"/>
              </a:rPr>
              <a:t>-</a:t>
            </a:r>
            <a:r>
              <a:rPr lang="vi-VN" sz="2500" i="1" dirty="0">
                <a:solidFill>
                  <a:srgbClr val="FF0000"/>
                </a:solidFill>
                <a:latin typeface="Arial" pitchFamily="34" charset="0"/>
                <a:ea typeface="Tahoma" pitchFamily="34" charset="0"/>
                <a:cs typeface="Arial" pitchFamily="34" charset="0"/>
              </a:rPr>
              <a:t> </a:t>
            </a:r>
            <a:r>
              <a:rPr lang="en-US" sz="2500" i="1" dirty="0" err="1">
                <a:solidFill>
                  <a:srgbClr val="FF0000"/>
                </a:solidFill>
                <a:latin typeface="Arial" pitchFamily="34" charset="0"/>
                <a:ea typeface="Tahoma" pitchFamily="34" charset="0"/>
                <a:cs typeface="Arial" pitchFamily="34" charset="0"/>
              </a:rPr>
              <a:t>Biểu</a:t>
            </a:r>
            <a:r>
              <a:rPr lang="en-US" sz="2500" i="1" dirty="0">
                <a:solidFill>
                  <a:srgbClr val="FF0000"/>
                </a:solidFill>
                <a:latin typeface="Arial" pitchFamily="34" charset="0"/>
                <a:ea typeface="Tahoma" pitchFamily="34" charset="0"/>
                <a:cs typeface="Arial" pitchFamily="34" charset="0"/>
              </a:rPr>
              <a:t> </a:t>
            </a:r>
            <a:r>
              <a:rPr lang="en-US" sz="2500" i="1" dirty="0" err="1">
                <a:solidFill>
                  <a:srgbClr val="FF0000"/>
                </a:solidFill>
                <a:latin typeface="Arial" pitchFamily="34" charset="0"/>
                <a:ea typeface="Tahoma" pitchFamily="34" charset="0"/>
                <a:cs typeface="Arial" pitchFamily="34" charset="0"/>
              </a:rPr>
              <a:t>tượng</a:t>
            </a:r>
            <a:r>
              <a:rPr lang="en-US" sz="2500" i="1" dirty="0">
                <a:solidFill>
                  <a:srgbClr val="FF0000"/>
                </a:solidFill>
                <a:latin typeface="Arial" pitchFamily="34" charset="0"/>
                <a:ea typeface="Tahoma" pitchFamily="34" charset="0"/>
                <a:cs typeface="Arial" pitchFamily="34" charset="0"/>
              </a:rPr>
              <a:t> </a:t>
            </a:r>
            <a:r>
              <a:rPr lang="en-US" sz="2500" i="1" dirty="0" err="1">
                <a:solidFill>
                  <a:srgbClr val="FF0000"/>
                </a:solidFill>
                <a:latin typeface="Arial" pitchFamily="34" charset="0"/>
                <a:ea typeface="Tahoma" pitchFamily="34" charset="0"/>
                <a:cs typeface="Arial" pitchFamily="34" charset="0"/>
              </a:rPr>
              <a:t>của</a:t>
            </a:r>
            <a:r>
              <a:rPr lang="en-US" sz="2500" i="1" dirty="0">
                <a:solidFill>
                  <a:srgbClr val="FF0000"/>
                </a:solidFill>
                <a:latin typeface="Arial" pitchFamily="34" charset="0"/>
                <a:ea typeface="Tahoma" pitchFamily="34" charset="0"/>
                <a:cs typeface="Arial" pitchFamily="34" charset="0"/>
              </a:rPr>
              <a:t> thẻ</a:t>
            </a:r>
            <a:r>
              <a:rPr lang="en-US" sz="2500" dirty="0">
                <a:solidFill>
                  <a:prstClr val="black"/>
                </a:solidFill>
                <a:latin typeface="Arial" pitchFamily="34" charset="0"/>
                <a:ea typeface="Tahoma" pitchFamily="34" charset="0"/>
                <a:cs typeface="Arial" pitchFamily="34" charset="0"/>
              </a:rPr>
              <a:t>: </a:t>
            </a:r>
            <a:r>
              <a:rPr lang="vi-VN" sz="2500" dirty="0">
                <a:solidFill>
                  <a:prstClr val="black"/>
                </a:solidFill>
                <a:latin typeface="Arial" pitchFamily="34" charset="0"/>
                <a:ea typeface="Tahoma" pitchFamily="34" charset="0"/>
                <a:cs typeface="Arial" pitchFamily="34" charset="0"/>
              </a:rPr>
              <a:t>do ngân hàng phát hành thiết kế và in lên bề mặt thẻ. Đây là những biểu tượng rất khó giả mạo do vậy nó cũng được xem như yếu tố an ninh chống giả mạo.</a:t>
            </a:r>
          </a:p>
        </p:txBody>
      </p:sp>
      <p:sp>
        <p:nvSpPr>
          <p:cNvPr id="3" name="Rectangle 2"/>
          <p:cNvSpPr/>
          <p:nvPr/>
        </p:nvSpPr>
        <p:spPr>
          <a:xfrm>
            <a:off x="304800" y="394889"/>
            <a:ext cx="3461204" cy="477054"/>
          </a:xfrm>
          <a:prstGeom prst="rect">
            <a:avLst/>
          </a:prstGeom>
        </p:spPr>
        <p:style>
          <a:lnRef idx="2">
            <a:schemeClr val="accent1"/>
          </a:lnRef>
          <a:fillRef idx="1">
            <a:schemeClr val="lt1"/>
          </a:fillRef>
          <a:effectRef idx="0">
            <a:schemeClr val="accent1"/>
          </a:effectRef>
          <a:fontRef idx="minor">
            <a:schemeClr val="dk1"/>
          </a:fontRef>
        </p:style>
        <p:txBody>
          <a:bodyPr wrap="none">
            <a:spAutoFit/>
          </a:bodyPr>
          <a:lstStyle/>
          <a:p>
            <a:r>
              <a:rPr lang="en-US" sz="2500" b="1" dirty="0">
                <a:solidFill>
                  <a:prstClr val="black"/>
                </a:solidFill>
              </a:rPr>
              <a:t>*</a:t>
            </a:r>
            <a:r>
              <a:rPr lang="vi-VN" sz="2500" b="1" dirty="0">
                <a:solidFill>
                  <a:prstClr val="black"/>
                </a:solidFill>
              </a:rPr>
              <a:t> Mặt trước của thẻ:</a:t>
            </a:r>
          </a:p>
        </p:txBody>
      </p:sp>
      <p:pic>
        <p:nvPicPr>
          <p:cNvPr id="1638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0" y="2624455"/>
            <a:ext cx="5774727" cy="23584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704027756"/>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fade">
                                      <p:cBhvr>
                                        <p:cTn id="13" dur="1000"/>
                                        <p:tgtEl>
                                          <p:spTgt spid="6"/>
                                        </p:tgtEl>
                                      </p:cBhvr>
                                    </p:animEffect>
                                    <p:anim calcmode="lin" valueType="num">
                                      <p:cBhvr>
                                        <p:cTn id="14" dur="1000" fill="hold"/>
                                        <p:tgtEl>
                                          <p:spTgt spid="6"/>
                                        </p:tgtEl>
                                        <p:attrNameLst>
                                          <p:attrName>ppt_x</p:attrName>
                                        </p:attrNameLst>
                                      </p:cBhvr>
                                      <p:tavLst>
                                        <p:tav tm="0">
                                          <p:val>
                                            <p:strVal val="#ppt_x"/>
                                          </p:val>
                                        </p:tav>
                                        <p:tav tm="100000">
                                          <p:val>
                                            <p:strVal val="#ppt_x"/>
                                          </p:val>
                                        </p:tav>
                                      </p:tavLst>
                                    </p:anim>
                                    <p:anim calcmode="lin" valueType="num">
                                      <p:cBhvr>
                                        <p:cTn id="15"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3" grpId="0" animBg="1"/>
    </p:bldLst>
  </p:timing>
</p:sld>
</file>

<file path=ppt/slides/slide14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TextBox 5"/>
          <p:cNvSpPr txBox="1"/>
          <p:nvPr/>
        </p:nvSpPr>
        <p:spPr>
          <a:xfrm>
            <a:off x="168442" y="209550"/>
            <a:ext cx="8757847" cy="1992851"/>
          </a:xfrm>
          <a:prstGeom prst="rect">
            <a:avLst/>
          </a:prstGeom>
        </p:spPr>
        <p:style>
          <a:lnRef idx="2">
            <a:schemeClr val="accent1"/>
          </a:lnRef>
          <a:fillRef idx="1">
            <a:schemeClr val="lt1"/>
          </a:fillRef>
          <a:effectRef idx="0">
            <a:schemeClr val="accent1"/>
          </a:effectRef>
          <a:fontRef idx="minor">
            <a:schemeClr val="dk1"/>
          </a:fontRef>
        </p:style>
        <p:txBody>
          <a:bodyPr wrap="square" lIns="68579" tIns="34289" rIns="68579" bIns="34289" rtlCol="0">
            <a:spAutoFit/>
          </a:bodyPr>
          <a:lstStyle/>
          <a:p>
            <a:pPr algn="just" defTabSz="685316">
              <a:defRPr/>
            </a:pPr>
            <a:r>
              <a:rPr lang="en-US" sz="2500" dirty="0">
                <a:solidFill>
                  <a:prstClr val="black"/>
                </a:solidFill>
                <a:latin typeface="Arial" pitchFamily="34" charset="0"/>
                <a:ea typeface="Tahoma" pitchFamily="34" charset="0"/>
                <a:cs typeface="Arial" pitchFamily="34" charset="0"/>
              </a:rPr>
              <a:t>		</a:t>
            </a:r>
            <a:r>
              <a:rPr lang="vi-VN" sz="2500" dirty="0">
                <a:solidFill>
                  <a:prstClr val="black"/>
                </a:solidFill>
                <a:latin typeface="Arial" pitchFamily="34" charset="0"/>
                <a:ea typeface="Tahoma" pitchFamily="34" charset="0"/>
                <a:cs typeface="Arial" pitchFamily="34" charset="0"/>
              </a:rPr>
              <a:t>Biểu tượng thẻ VISA gồm 2 phần:</a:t>
            </a:r>
          </a:p>
          <a:p>
            <a:pPr algn="just" defTabSz="685316">
              <a:defRPr/>
            </a:pPr>
            <a:r>
              <a:rPr lang="en-US" sz="2500" dirty="0">
                <a:solidFill>
                  <a:prstClr val="black"/>
                </a:solidFill>
                <a:latin typeface="Arial" pitchFamily="34" charset="0"/>
                <a:ea typeface="Tahoma" pitchFamily="34" charset="0"/>
                <a:cs typeface="Arial" pitchFamily="34" charset="0"/>
              </a:rPr>
              <a:t>	+</a:t>
            </a:r>
            <a:r>
              <a:rPr lang="vi-VN" sz="2500" dirty="0">
                <a:solidFill>
                  <a:prstClr val="black"/>
                </a:solidFill>
                <a:latin typeface="Arial" pitchFamily="34" charset="0"/>
                <a:ea typeface="Tahoma" pitchFamily="34" charset="0"/>
                <a:cs typeface="Arial" pitchFamily="34" charset="0"/>
              </a:rPr>
              <a:t>Thứ nhất: Là hình </a:t>
            </a:r>
            <a:r>
              <a:rPr lang="vi-VN" sz="2500" dirty="0">
                <a:solidFill>
                  <a:srgbClr val="FF0000"/>
                </a:solidFill>
                <a:latin typeface="Arial" pitchFamily="34" charset="0"/>
                <a:ea typeface="Tahoma" pitchFamily="34" charset="0"/>
                <a:cs typeface="Arial" pitchFamily="34" charset="0"/>
              </a:rPr>
              <a:t>con chim bồ câu đang bay </a:t>
            </a:r>
            <a:r>
              <a:rPr lang="vi-VN" sz="2500" dirty="0">
                <a:solidFill>
                  <a:prstClr val="black"/>
                </a:solidFill>
                <a:latin typeface="Arial" pitchFamily="34" charset="0"/>
                <a:ea typeface="Tahoma" pitchFamily="34" charset="0"/>
                <a:cs typeface="Arial" pitchFamily="34" charset="0"/>
              </a:rPr>
              <a:t>trong không gian ba chiều </a:t>
            </a:r>
          </a:p>
          <a:p>
            <a:pPr algn="just" defTabSz="685316">
              <a:defRPr/>
            </a:pPr>
            <a:r>
              <a:rPr lang="en-US" sz="2500" dirty="0">
                <a:solidFill>
                  <a:prstClr val="black"/>
                </a:solidFill>
                <a:latin typeface="Arial" pitchFamily="34" charset="0"/>
                <a:ea typeface="Tahoma" pitchFamily="34" charset="0"/>
                <a:cs typeface="Arial" pitchFamily="34" charset="0"/>
              </a:rPr>
              <a:t>	+ </a:t>
            </a:r>
            <a:r>
              <a:rPr lang="vi-VN" sz="2500" dirty="0">
                <a:solidFill>
                  <a:prstClr val="black"/>
                </a:solidFill>
                <a:latin typeface="Arial" pitchFamily="34" charset="0"/>
                <a:ea typeface="Tahoma" pitchFamily="34" charset="0"/>
                <a:cs typeface="Arial" pitchFamily="34" charset="0"/>
              </a:rPr>
              <a:t>Thứ hai:   </a:t>
            </a:r>
            <a:r>
              <a:rPr lang="vi-VN" sz="2500" dirty="0">
                <a:solidFill>
                  <a:srgbClr val="FF0000"/>
                </a:solidFill>
                <a:latin typeface="Arial" pitchFamily="34" charset="0"/>
                <a:ea typeface="Tahoma" pitchFamily="34" charset="0"/>
                <a:cs typeface="Arial" pitchFamily="34" charset="0"/>
              </a:rPr>
              <a:t>Logo VISA</a:t>
            </a:r>
            <a:r>
              <a:rPr lang="vi-VN" sz="2500" dirty="0">
                <a:solidFill>
                  <a:prstClr val="black"/>
                </a:solidFill>
                <a:latin typeface="Arial" pitchFamily="34" charset="0"/>
                <a:ea typeface="Tahoma" pitchFamily="34" charset="0"/>
                <a:cs typeface="Arial" pitchFamily="34" charset="0"/>
              </a:rPr>
              <a:t>  có hai sọc xanh và vàng trên nền trắng, giữa hai vạch là chữ VISA màu xanh in nghiêng.</a:t>
            </a:r>
          </a:p>
        </p:txBody>
      </p:sp>
      <p:pic>
        <p:nvPicPr>
          <p:cNvPr id="2050"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362200" y="2343150"/>
            <a:ext cx="5305074" cy="2514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669301797"/>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4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TextBox 5"/>
          <p:cNvSpPr txBox="1"/>
          <p:nvPr/>
        </p:nvSpPr>
        <p:spPr>
          <a:xfrm>
            <a:off x="386153" y="133350"/>
            <a:ext cx="8681647" cy="2377572"/>
          </a:xfrm>
          <a:prstGeom prst="rect">
            <a:avLst/>
          </a:prstGeom>
        </p:spPr>
        <p:style>
          <a:lnRef idx="2">
            <a:schemeClr val="accent1"/>
          </a:lnRef>
          <a:fillRef idx="1">
            <a:schemeClr val="lt1"/>
          </a:fillRef>
          <a:effectRef idx="0">
            <a:schemeClr val="accent1"/>
          </a:effectRef>
          <a:fontRef idx="minor">
            <a:schemeClr val="dk1"/>
          </a:fontRef>
        </p:style>
        <p:txBody>
          <a:bodyPr wrap="square" lIns="68579" tIns="34289" rIns="68579" bIns="34289" rtlCol="0">
            <a:spAutoFit/>
          </a:bodyPr>
          <a:lstStyle/>
          <a:p>
            <a:pPr lvl="0" algn="just" defTabSz="685316">
              <a:defRPr/>
            </a:pPr>
            <a:r>
              <a:rPr lang="en-US" sz="2500" dirty="0">
                <a:solidFill>
                  <a:prstClr val="black"/>
                </a:solidFill>
                <a:latin typeface="Arial" pitchFamily="34" charset="0"/>
                <a:ea typeface="Tahoma" pitchFamily="34" charset="0"/>
                <a:cs typeface="Arial" pitchFamily="34" charset="0"/>
              </a:rPr>
              <a:t>	</a:t>
            </a:r>
            <a:r>
              <a:rPr lang="vi-VN" sz="2500" dirty="0">
                <a:solidFill>
                  <a:prstClr val="black"/>
                </a:solidFill>
                <a:latin typeface="Arial" pitchFamily="34" charset="0"/>
                <a:ea typeface="Tahoma" pitchFamily="34" charset="0"/>
                <a:cs typeface="Arial" pitchFamily="34" charset="0"/>
              </a:rPr>
              <a:t>Biểu tượng của thẻ</a:t>
            </a:r>
            <a:r>
              <a:rPr lang="en-US" sz="2500" dirty="0">
                <a:solidFill>
                  <a:prstClr val="black"/>
                </a:solidFill>
                <a:latin typeface="Arial" pitchFamily="34" charset="0"/>
                <a:ea typeface="Tahoma" pitchFamily="34" charset="0"/>
                <a:cs typeface="Arial" pitchFamily="34" charset="0"/>
              </a:rPr>
              <a:t> Master Card </a:t>
            </a:r>
            <a:r>
              <a:rPr lang="en-US" sz="2500" dirty="0" err="1">
                <a:solidFill>
                  <a:prstClr val="black"/>
                </a:solidFill>
                <a:latin typeface="Arial" pitchFamily="34" charset="0"/>
                <a:ea typeface="Tahoma" pitchFamily="34" charset="0"/>
                <a:cs typeface="Arial" pitchFamily="34" charset="0"/>
              </a:rPr>
              <a:t>gồm</a:t>
            </a:r>
            <a:r>
              <a:rPr lang="en-US" sz="2500" dirty="0">
                <a:solidFill>
                  <a:prstClr val="black"/>
                </a:solidFill>
                <a:latin typeface="Arial" pitchFamily="34" charset="0"/>
                <a:ea typeface="Tahoma" pitchFamily="34" charset="0"/>
                <a:cs typeface="Arial" pitchFamily="34" charset="0"/>
              </a:rPr>
              <a:t> 2 </a:t>
            </a:r>
            <a:r>
              <a:rPr lang="en-US" sz="2500" dirty="0" err="1">
                <a:solidFill>
                  <a:prstClr val="black"/>
                </a:solidFill>
                <a:latin typeface="Arial" pitchFamily="34" charset="0"/>
                <a:ea typeface="Tahoma" pitchFamily="34" charset="0"/>
                <a:cs typeface="Arial" pitchFamily="34" charset="0"/>
              </a:rPr>
              <a:t>phần</a:t>
            </a:r>
            <a:r>
              <a:rPr lang="en-US" sz="2500" dirty="0">
                <a:solidFill>
                  <a:prstClr val="black"/>
                </a:solidFill>
                <a:latin typeface="Arial" pitchFamily="34" charset="0"/>
                <a:ea typeface="Tahoma" pitchFamily="34" charset="0"/>
                <a:cs typeface="Arial" pitchFamily="34" charset="0"/>
              </a:rPr>
              <a:t>:</a:t>
            </a:r>
            <a:endParaRPr lang="vi-VN" sz="2500" dirty="0">
              <a:solidFill>
                <a:prstClr val="black"/>
              </a:solidFill>
              <a:latin typeface="Arial" pitchFamily="34" charset="0"/>
              <a:ea typeface="Tahoma" pitchFamily="34" charset="0"/>
              <a:cs typeface="Arial" pitchFamily="34" charset="0"/>
            </a:endParaRPr>
          </a:p>
          <a:p>
            <a:pPr algn="just" defTabSz="685316">
              <a:defRPr/>
            </a:pPr>
            <a:r>
              <a:rPr lang="en-US" sz="2500" dirty="0">
                <a:solidFill>
                  <a:prstClr val="black"/>
                </a:solidFill>
                <a:latin typeface="Arial" pitchFamily="34" charset="0"/>
                <a:ea typeface="Tahoma" pitchFamily="34" charset="0"/>
                <a:cs typeface="Arial" pitchFamily="34" charset="0"/>
              </a:rPr>
              <a:t>	+ </a:t>
            </a:r>
            <a:r>
              <a:rPr lang="vi-VN" sz="2500" dirty="0">
                <a:solidFill>
                  <a:prstClr val="black"/>
                </a:solidFill>
                <a:latin typeface="Arial" pitchFamily="34" charset="0"/>
                <a:ea typeface="Tahoma" pitchFamily="34" charset="0"/>
                <a:cs typeface="Arial" pitchFamily="34" charset="0"/>
              </a:rPr>
              <a:t>Thứ nhất:  Là phần hologram tức </a:t>
            </a:r>
            <a:r>
              <a:rPr lang="vi-VN" sz="2500" dirty="0">
                <a:solidFill>
                  <a:srgbClr val="FF0000"/>
                </a:solidFill>
                <a:latin typeface="Arial" pitchFamily="34" charset="0"/>
                <a:ea typeface="Tahoma" pitchFamily="34" charset="0"/>
                <a:cs typeface="Arial" pitchFamily="34" charset="0"/>
              </a:rPr>
              <a:t>ảnh nổi ba chiều có in hình ảnh quả địa cầu</a:t>
            </a:r>
            <a:r>
              <a:rPr lang="vi-VN" sz="2500" dirty="0">
                <a:solidFill>
                  <a:prstClr val="black"/>
                </a:solidFill>
                <a:latin typeface="Arial" pitchFamily="34" charset="0"/>
                <a:ea typeface="Tahoma" pitchFamily="34" charset="0"/>
                <a:cs typeface="Arial" pitchFamily="34" charset="0"/>
              </a:rPr>
              <a:t> giao nhau với các lục địa, phần hình nổi laser này có thể thấy được và </a:t>
            </a:r>
            <a:r>
              <a:rPr lang="en-US" sz="2500" dirty="0">
                <a:solidFill>
                  <a:prstClr val="black"/>
                </a:solidFill>
                <a:latin typeface="Arial" pitchFamily="34" charset="0"/>
                <a:ea typeface="Tahoma" pitchFamily="34" charset="0"/>
                <a:cs typeface="Arial" pitchFamily="34" charset="0"/>
              </a:rPr>
              <a:t>có </a:t>
            </a:r>
            <a:r>
              <a:rPr lang="en-US" sz="2500" dirty="0" err="1">
                <a:solidFill>
                  <a:prstClr val="black"/>
                </a:solidFill>
                <a:latin typeface="Arial" pitchFamily="34" charset="0"/>
                <a:ea typeface="Tahoma" pitchFamily="34" charset="0"/>
                <a:cs typeface="Arial" pitchFamily="34" charset="0"/>
              </a:rPr>
              <a:t>ve</a:t>
            </a:r>
            <a:r>
              <a:rPr lang="en-US" sz="2500" dirty="0">
                <a:solidFill>
                  <a:prstClr val="black"/>
                </a:solidFill>
                <a:latin typeface="Arial" pitchFamily="34" charset="0"/>
                <a:ea typeface="Tahoma" pitchFamily="34" charset="0"/>
                <a:cs typeface="Arial" pitchFamily="34" charset="0"/>
              </a:rPr>
              <a:t>̉</a:t>
            </a:r>
            <a:r>
              <a:rPr lang="vi-VN" sz="2500" dirty="0">
                <a:solidFill>
                  <a:prstClr val="black"/>
                </a:solidFill>
                <a:latin typeface="Arial" pitchFamily="34" charset="0"/>
                <a:ea typeface="Tahoma" pitchFamily="34" charset="0"/>
                <a:cs typeface="Arial" pitchFamily="34" charset="0"/>
              </a:rPr>
              <a:t> như di chuyển khi nghiêng thẻ.</a:t>
            </a:r>
            <a:endParaRPr lang="en-US" sz="2500" dirty="0">
              <a:solidFill>
                <a:prstClr val="black"/>
              </a:solidFill>
              <a:latin typeface="Arial" pitchFamily="34" charset="0"/>
              <a:ea typeface="Tahoma" pitchFamily="34" charset="0"/>
              <a:cs typeface="Arial" pitchFamily="34" charset="0"/>
            </a:endParaRPr>
          </a:p>
          <a:p>
            <a:pPr algn="just" defTabSz="685316">
              <a:defRPr/>
            </a:pPr>
            <a:endParaRPr lang="vi-VN" sz="2500" dirty="0">
              <a:solidFill>
                <a:prstClr val="black"/>
              </a:solidFill>
              <a:latin typeface="Arial" pitchFamily="34" charset="0"/>
              <a:ea typeface="Tahoma" pitchFamily="34" charset="0"/>
              <a:cs typeface="Arial" pitchFamily="34" charset="0"/>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00400" y="2992275"/>
            <a:ext cx="4452937" cy="21298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099"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4800" y="2049463"/>
            <a:ext cx="8943974" cy="10429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998802634"/>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4099"/>
                                        </p:tgtEl>
                                        <p:attrNameLst>
                                          <p:attrName>style.visibility</p:attrName>
                                        </p:attrNameLst>
                                      </p:cBhvr>
                                      <p:to>
                                        <p:strVal val="visible"/>
                                      </p:to>
                                    </p:set>
                                    <p:anim calcmode="lin" valueType="num">
                                      <p:cBhvr additive="base">
                                        <p:cTn id="14" dur="500" fill="hold"/>
                                        <p:tgtEl>
                                          <p:spTgt spid="4099"/>
                                        </p:tgtEl>
                                        <p:attrNameLst>
                                          <p:attrName>ppt_x</p:attrName>
                                        </p:attrNameLst>
                                      </p:cBhvr>
                                      <p:tavLst>
                                        <p:tav tm="0">
                                          <p:val>
                                            <p:strVal val="#ppt_x"/>
                                          </p:val>
                                        </p:tav>
                                        <p:tav tm="100000">
                                          <p:val>
                                            <p:strVal val="#ppt_x"/>
                                          </p:val>
                                        </p:tav>
                                      </p:tavLst>
                                    </p:anim>
                                    <p:anim calcmode="lin" valueType="num">
                                      <p:cBhvr additive="base">
                                        <p:cTn id="15" dur="500" fill="hold"/>
                                        <p:tgtEl>
                                          <p:spTgt spid="409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4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TextBox 5"/>
          <p:cNvSpPr txBox="1"/>
          <p:nvPr/>
        </p:nvSpPr>
        <p:spPr>
          <a:xfrm>
            <a:off x="233752" y="379745"/>
            <a:ext cx="8757847" cy="453968"/>
          </a:xfrm>
          <a:prstGeom prst="rect">
            <a:avLst/>
          </a:prstGeom>
        </p:spPr>
        <p:style>
          <a:lnRef idx="2">
            <a:schemeClr val="accent1"/>
          </a:lnRef>
          <a:fillRef idx="1">
            <a:schemeClr val="lt1"/>
          </a:fillRef>
          <a:effectRef idx="0">
            <a:schemeClr val="accent1"/>
          </a:effectRef>
          <a:fontRef idx="minor">
            <a:schemeClr val="dk1"/>
          </a:fontRef>
        </p:style>
        <p:txBody>
          <a:bodyPr wrap="square" lIns="68579" tIns="34289" rIns="68579" bIns="34289" rtlCol="0">
            <a:spAutoFit/>
          </a:bodyPr>
          <a:lstStyle/>
          <a:p>
            <a:pPr algn="just" defTabSz="685316">
              <a:defRPr/>
            </a:pPr>
            <a:r>
              <a:rPr lang="vi-VN" sz="2500" dirty="0">
                <a:solidFill>
                  <a:prstClr val="black"/>
                </a:solidFill>
                <a:latin typeface="Arial" pitchFamily="34" charset="0"/>
                <a:ea typeface="Tahoma" pitchFamily="34" charset="0"/>
                <a:cs typeface="Arial" pitchFamily="34" charset="0"/>
              </a:rPr>
              <a:t>Biểu tượng của thẻ AMEX là người lính La Mã đội mũ sắt.</a:t>
            </a:r>
            <a:endParaRPr lang="en-US" sz="2500" dirty="0">
              <a:solidFill>
                <a:prstClr val="black"/>
              </a:solidFill>
              <a:latin typeface="Arial" pitchFamily="34" charset="0"/>
              <a:ea typeface="Tahoma" pitchFamily="34" charset="0"/>
              <a:cs typeface="Arial" pitchFamily="34" charset="0"/>
            </a:endParaRPr>
          </a:p>
        </p:txBody>
      </p:sp>
      <p:pic>
        <p:nvPicPr>
          <p:cNvPr id="614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3751" y="1428750"/>
            <a:ext cx="4017893" cy="2514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47"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76800" y="1460834"/>
            <a:ext cx="3955657" cy="24825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38208938"/>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4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TextBox 5"/>
          <p:cNvSpPr txBox="1"/>
          <p:nvPr/>
        </p:nvSpPr>
        <p:spPr>
          <a:xfrm>
            <a:off x="233752" y="379745"/>
            <a:ext cx="8757847" cy="1223410"/>
          </a:xfrm>
          <a:prstGeom prst="rect">
            <a:avLst/>
          </a:prstGeom>
        </p:spPr>
        <p:style>
          <a:lnRef idx="2">
            <a:schemeClr val="accent1"/>
          </a:lnRef>
          <a:fillRef idx="1">
            <a:schemeClr val="lt1"/>
          </a:fillRef>
          <a:effectRef idx="0">
            <a:schemeClr val="accent1"/>
          </a:effectRef>
          <a:fontRef idx="minor">
            <a:schemeClr val="dk1"/>
          </a:fontRef>
        </p:style>
        <p:txBody>
          <a:bodyPr wrap="square" lIns="68579" tIns="34289" rIns="68579" bIns="34289" rtlCol="0">
            <a:spAutoFit/>
          </a:bodyPr>
          <a:lstStyle/>
          <a:p>
            <a:pPr algn="just" defTabSz="685316">
              <a:defRPr/>
            </a:pPr>
            <a:r>
              <a:rPr lang="en-US" sz="2500" dirty="0">
                <a:solidFill>
                  <a:prstClr val="black"/>
                </a:solidFill>
                <a:latin typeface="Arial" pitchFamily="34" charset="0"/>
                <a:ea typeface="Tahoma" pitchFamily="34" charset="0"/>
                <a:cs typeface="Arial" pitchFamily="34" charset="0"/>
              </a:rPr>
              <a:t>	</a:t>
            </a:r>
            <a:r>
              <a:rPr lang="vi-VN" sz="2500" dirty="0">
                <a:solidFill>
                  <a:prstClr val="black"/>
                </a:solidFill>
                <a:latin typeface="Arial" pitchFamily="34" charset="0"/>
                <a:ea typeface="Tahoma" pitchFamily="34" charset="0"/>
                <a:cs typeface="Arial" pitchFamily="34" charset="0"/>
              </a:rPr>
              <a:t>Biểu tượng của thẻ Diners Club bao giờ cũng có logo của Diners Club là </a:t>
            </a:r>
            <a:r>
              <a:rPr lang="vi-VN" sz="2500" i="1" dirty="0">
                <a:solidFill>
                  <a:srgbClr val="FF0000"/>
                </a:solidFill>
                <a:latin typeface="Arial" pitchFamily="34" charset="0"/>
                <a:ea typeface="Tahoma" pitchFamily="34" charset="0"/>
                <a:cs typeface="Arial" pitchFamily="34" charset="0"/>
              </a:rPr>
              <a:t>vòng tròn có gạch màu trắng</a:t>
            </a:r>
            <a:r>
              <a:rPr lang="vi-VN" sz="2500" dirty="0">
                <a:solidFill>
                  <a:prstClr val="black"/>
                </a:solidFill>
                <a:latin typeface="Arial" pitchFamily="34" charset="0"/>
                <a:ea typeface="Tahoma" pitchFamily="34" charset="0"/>
                <a:cs typeface="Arial" pitchFamily="34" charset="0"/>
              </a:rPr>
              <a:t>, </a:t>
            </a:r>
            <a:r>
              <a:rPr lang="vi-VN" sz="2500" i="1" dirty="0">
                <a:solidFill>
                  <a:srgbClr val="FF0000"/>
                </a:solidFill>
                <a:latin typeface="Arial" pitchFamily="34" charset="0"/>
                <a:ea typeface="Tahoma" pitchFamily="34" charset="0"/>
                <a:cs typeface="Arial" pitchFamily="34" charset="0"/>
              </a:rPr>
              <a:t>đổ bóng nền xanh dương</a:t>
            </a:r>
            <a:r>
              <a:rPr lang="vi-VN" sz="2500" dirty="0">
                <a:solidFill>
                  <a:prstClr val="black"/>
                </a:solidFill>
                <a:latin typeface="Arial" pitchFamily="34" charset="0"/>
                <a:ea typeface="Tahoma" pitchFamily="34" charset="0"/>
                <a:cs typeface="Arial" pitchFamily="34" charset="0"/>
              </a:rPr>
              <a:t> và dòng chữ Diners Club. </a:t>
            </a:r>
          </a:p>
        </p:txBody>
      </p:sp>
      <p:pic>
        <p:nvPicPr>
          <p:cNvPr id="717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47020" y="2038350"/>
            <a:ext cx="3924300" cy="2505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572212034"/>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4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TextBox 5"/>
          <p:cNvSpPr txBox="1"/>
          <p:nvPr/>
        </p:nvSpPr>
        <p:spPr>
          <a:xfrm>
            <a:off x="233752" y="379745"/>
            <a:ext cx="8757847" cy="1223410"/>
          </a:xfrm>
          <a:prstGeom prst="rect">
            <a:avLst/>
          </a:prstGeom>
        </p:spPr>
        <p:style>
          <a:lnRef idx="2">
            <a:schemeClr val="accent1"/>
          </a:lnRef>
          <a:fillRef idx="1">
            <a:schemeClr val="lt1"/>
          </a:fillRef>
          <a:effectRef idx="0">
            <a:schemeClr val="accent1"/>
          </a:effectRef>
          <a:fontRef idx="minor">
            <a:schemeClr val="dk1"/>
          </a:fontRef>
        </p:style>
        <p:txBody>
          <a:bodyPr wrap="square" lIns="68579" tIns="34289" rIns="68579" bIns="34289" rtlCol="0">
            <a:spAutoFit/>
          </a:bodyPr>
          <a:lstStyle/>
          <a:p>
            <a:pPr algn="just" defTabSz="685316">
              <a:defRPr/>
            </a:pPr>
            <a:r>
              <a:rPr lang="en-US" sz="2500" dirty="0">
                <a:solidFill>
                  <a:prstClr val="black"/>
                </a:solidFill>
                <a:latin typeface="Arial" pitchFamily="34" charset="0"/>
                <a:ea typeface="Tahoma" pitchFamily="34" charset="0"/>
                <a:cs typeface="Arial" pitchFamily="34" charset="0"/>
              </a:rPr>
              <a:t>	</a:t>
            </a:r>
            <a:r>
              <a:rPr lang="vi-VN" sz="2500" dirty="0">
                <a:solidFill>
                  <a:prstClr val="black"/>
                </a:solidFill>
                <a:latin typeface="Arial" pitchFamily="34" charset="0"/>
                <a:ea typeface="Tahoma" pitchFamily="34" charset="0"/>
                <a:cs typeface="Arial" pitchFamily="34" charset="0"/>
              </a:rPr>
              <a:t>Biểu tượng của thẻ JCB là chữ JCB được lồng trong 3 đường gạch đứng song song liền nhau với màu sắc khác nhau (xanh dương – đỏ - xanh lá cây).</a:t>
            </a:r>
          </a:p>
        </p:txBody>
      </p:sp>
      <p:pic>
        <p:nvPicPr>
          <p:cNvPr id="819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19200" y="2301446"/>
            <a:ext cx="1981200" cy="24939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195"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810000" y="2211534"/>
            <a:ext cx="4038600" cy="26063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13418341"/>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Rectangle 3"/>
          <p:cNvSpPr/>
          <p:nvPr/>
        </p:nvSpPr>
        <p:spPr>
          <a:xfrm>
            <a:off x="2188717" y="141482"/>
            <a:ext cx="4824076" cy="377024"/>
          </a:xfrm>
          <a:prstGeom prst="rect">
            <a:avLst/>
          </a:prstGeom>
          <a:noFill/>
        </p:spPr>
        <p:txBody>
          <a:bodyPr wrap="none" lIns="68579" tIns="34289" rIns="68579" bIns="34289">
            <a:spAutoFit/>
          </a:bodyPr>
          <a:lstStyle/>
          <a:p>
            <a:pPr algn="ctr" defTabSz="685783">
              <a:defRPr/>
            </a:pPr>
            <a:r>
              <a:rPr lang="en-US" sz="2000" b="1" cap="all"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3. </a:t>
            </a:r>
            <a:r>
              <a:rPr lang="en-US" sz="2000" b="1" cap="all"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Các</a:t>
            </a:r>
            <a:r>
              <a:rPr lang="en-US" sz="2000" b="1" cap="all"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a:t>
            </a:r>
            <a:r>
              <a:rPr lang="en-US" sz="2000" b="1" cap="all"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phương</a:t>
            </a:r>
            <a:r>
              <a:rPr lang="en-US" sz="2000" b="1" cap="all"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a:t>
            </a:r>
            <a:r>
              <a:rPr lang="en-US" sz="2000" b="1" cap="all"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thức</a:t>
            </a:r>
            <a:r>
              <a:rPr lang="en-US" sz="2000" b="1" cap="all"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a:t>
            </a:r>
            <a:r>
              <a:rPr lang="en-US" sz="2000" b="1" cap="all"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thanh</a:t>
            </a:r>
            <a:r>
              <a:rPr lang="en-US" sz="2000" b="1" cap="all"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a:t>
            </a:r>
            <a:r>
              <a:rPr lang="en-US" sz="2000" b="1" cap="all"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toán</a:t>
            </a:r>
            <a:endParaRPr lang="en-US" sz="2000" b="1" cap="all"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endParaRPr>
          </a:p>
        </p:txBody>
      </p:sp>
      <p:sp>
        <p:nvSpPr>
          <p:cNvPr id="5" name="TextBox 4"/>
          <p:cNvSpPr txBox="1"/>
          <p:nvPr/>
        </p:nvSpPr>
        <p:spPr>
          <a:xfrm>
            <a:off x="374074" y="510814"/>
            <a:ext cx="8551718" cy="530913"/>
          </a:xfrm>
          <a:prstGeom prst="rect">
            <a:avLst/>
          </a:prstGeom>
        </p:spPr>
        <p:style>
          <a:lnRef idx="2">
            <a:schemeClr val="accent1"/>
          </a:lnRef>
          <a:fillRef idx="1">
            <a:schemeClr val="lt1"/>
          </a:fillRef>
          <a:effectRef idx="0">
            <a:schemeClr val="accent1"/>
          </a:effectRef>
          <a:fontRef idx="minor">
            <a:schemeClr val="dk1"/>
          </a:fontRef>
        </p:style>
        <p:txBody>
          <a:bodyPr wrap="square" lIns="68579" tIns="34289" rIns="68579" bIns="34289" rtlCol="0">
            <a:spAutoFit/>
          </a:bodyPr>
          <a:lstStyle/>
          <a:p>
            <a:pPr algn="just" defTabSz="685316">
              <a:defRPr/>
            </a:pPr>
            <a:r>
              <a:rPr lang="en-US" sz="3000" dirty="0">
                <a:solidFill>
                  <a:prstClr val="black"/>
                </a:solidFill>
                <a:latin typeface="Arial" pitchFamily="34" charset="0"/>
                <a:ea typeface="Tahoma" pitchFamily="34" charset="0"/>
                <a:cs typeface="Arial" pitchFamily="34" charset="0"/>
              </a:rPr>
              <a:t>- </a:t>
            </a:r>
            <a:r>
              <a:rPr lang="en-US" sz="3000" dirty="0" err="1">
                <a:solidFill>
                  <a:prstClr val="black"/>
                </a:solidFill>
                <a:latin typeface="Arial" pitchFamily="34" charset="0"/>
                <a:ea typeface="Tahoma" pitchFamily="34" charset="0"/>
                <a:cs typeface="Arial" pitchFamily="34" charset="0"/>
              </a:rPr>
              <a:t>Thanh</a:t>
            </a:r>
            <a:r>
              <a:rPr lang="en-US" sz="3000" dirty="0">
                <a:solidFill>
                  <a:prstClr val="black"/>
                </a:solidFill>
                <a:latin typeface="Arial" pitchFamily="34" charset="0"/>
                <a:ea typeface="Tahoma" pitchFamily="34" charset="0"/>
                <a:cs typeface="Arial" pitchFamily="34" charset="0"/>
              </a:rPr>
              <a:t> </a:t>
            </a:r>
            <a:r>
              <a:rPr lang="en-US" sz="3000" dirty="0" err="1">
                <a:solidFill>
                  <a:prstClr val="black"/>
                </a:solidFill>
                <a:latin typeface="Arial" pitchFamily="34" charset="0"/>
                <a:ea typeface="Tahoma" pitchFamily="34" charset="0"/>
                <a:cs typeface="Arial" pitchFamily="34" charset="0"/>
              </a:rPr>
              <a:t>toán</a:t>
            </a:r>
            <a:r>
              <a:rPr lang="en-US" sz="3000" dirty="0">
                <a:solidFill>
                  <a:prstClr val="black"/>
                </a:solidFill>
                <a:latin typeface="Arial" pitchFamily="34" charset="0"/>
                <a:ea typeface="Tahoma" pitchFamily="34" charset="0"/>
                <a:cs typeface="Arial" pitchFamily="34" charset="0"/>
              </a:rPr>
              <a:t> </a:t>
            </a:r>
            <a:r>
              <a:rPr lang="en-US" sz="3000" dirty="0" err="1">
                <a:solidFill>
                  <a:prstClr val="black"/>
                </a:solidFill>
                <a:latin typeface="Arial" pitchFamily="34" charset="0"/>
                <a:ea typeface="Tahoma" pitchFamily="34" charset="0"/>
                <a:cs typeface="Arial" pitchFamily="34" charset="0"/>
              </a:rPr>
              <a:t>bằng</a:t>
            </a:r>
            <a:r>
              <a:rPr lang="en-US" sz="3000" dirty="0">
                <a:solidFill>
                  <a:prstClr val="black"/>
                </a:solidFill>
                <a:latin typeface="Arial" pitchFamily="34" charset="0"/>
                <a:ea typeface="Tahoma" pitchFamily="34" charset="0"/>
                <a:cs typeface="Arial" pitchFamily="34" charset="0"/>
              </a:rPr>
              <a:t> </a:t>
            </a:r>
            <a:r>
              <a:rPr lang="en-US" sz="3000" dirty="0" err="1">
                <a:solidFill>
                  <a:prstClr val="black"/>
                </a:solidFill>
                <a:latin typeface="Arial" pitchFamily="34" charset="0"/>
                <a:ea typeface="Tahoma" pitchFamily="34" charset="0"/>
                <a:cs typeface="Arial" pitchFamily="34" charset="0"/>
              </a:rPr>
              <a:t>tiền</a:t>
            </a:r>
            <a:r>
              <a:rPr lang="en-US" sz="3000" dirty="0">
                <a:solidFill>
                  <a:prstClr val="black"/>
                </a:solidFill>
                <a:latin typeface="Arial" pitchFamily="34" charset="0"/>
                <a:ea typeface="Tahoma" pitchFamily="34" charset="0"/>
                <a:cs typeface="Arial" pitchFamily="34" charset="0"/>
              </a:rPr>
              <a:t> </a:t>
            </a:r>
            <a:r>
              <a:rPr lang="en-US" sz="3000" dirty="0" err="1">
                <a:solidFill>
                  <a:prstClr val="black"/>
                </a:solidFill>
                <a:latin typeface="Arial" pitchFamily="34" charset="0"/>
                <a:ea typeface="Tahoma" pitchFamily="34" charset="0"/>
                <a:cs typeface="Arial" pitchFamily="34" charset="0"/>
              </a:rPr>
              <a:t>mặt</a:t>
            </a:r>
            <a:endParaRPr lang="vi-VN" sz="3000" dirty="0">
              <a:solidFill>
                <a:prstClr val="black"/>
              </a:solidFill>
              <a:latin typeface="Arial" pitchFamily="34" charset="0"/>
              <a:ea typeface="Tahoma" pitchFamily="34" charset="0"/>
              <a:cs typeface="Arial" pitchFamily="34" charset="0"/>
            </a:endParaRPr>
          </a:p>
        </p:txBody>
      </p:sp>
      <p:sp>
        <p:nvSpPr>
          <p:cNvPr id="6" name="TextBox 5"/>
          <p:cNvSpPr txBox="1"/>
          <p:nvPr/>
        </p:nvSpPr>
        <p:spPr>
          <a:xfrm>
            <a:off x="386124" y="1278837"/>
            <a:ext cx="8551718" cy="530913"/>
          </a:xfrm>
          <a:prstGeom prst="rect">
            <a:avLst/>
          </a:prstGeom>
        </p:spPr>
        <p:style>
          <a:lnRef idx="2">
            <a:schemeClr val="accent1"/>
          </a:lnRef>
          <a:fillRef idx="1">
            <a:schemeClr val="lt1"/>
          </a:fillRef>
          <a:effectRef idx="0">
            <a:schemeClr val="accent1"/>
          </a:effectRef>
          <a:fontRef idx="minor">
            <a:schemeClr val="dk1"/>
          </a:fontRef>
        </p:style>
        <p:txBody>
          <a:bodyPr wrap="square" lIns="68579" tIns="34289" rIns="68579" bIns="34289" rtlCol="0">
            <a:spAutoFit/>
          </a:bodyPr>
          <a:lstStyle/>
          <a:p>
            <a:pPr algn="just" defTabSz="685316">
              <a:defRPr/>
            </a:pPr>
            <a:r>
              <a:rPr lang="en-US" sz="3000" dirty="0">
                <a:solidFill>
                  <a:prstClr val="black"/>
                </a:solidFill>
                <a:latin typeface="Arial" pitchFamily="34" charset="0"/>
                <a:ea typeface="Tahoma" pitchFamily="34" charset="0"/>
                <a:cs typeface="Arial" pitchFamily="34" charset="0"/>
              </a:rPr>
              <a:t>-</a:t>
            </a:r>
            <a:r>
              <a:rPr lang="en-US" sz="3000" dirty="0" err="1">
                <a:solidFill>
                  <a:prstClr val="black"/>
                </a:solidFill>
                <a:latin typeface="Arial" pitchFamily="34" charset="0"/>
                <a:ea typeface="Tahoma" pitchFamily="34" charset="0"/>
                <a:cs typeface="Arial" pitchFamily="34" charset="0"/>
              </a:rPr>
              <a:t>Thanh</a:t>
            </a:r>
            <a:r>
              <a:rPr lang="en-US" sz="3000" dirty="0">
                <a:solidFill>
                  <a:prstClr val="black"/>
                </a:solidFill>
                <a:latin typeface="Arial" pitchFamily="34" charset="0"/>
                <a:ea typeface="Tahoma" pitchFamily="34" charset="0"/>
                <a:cs typeface="Arial" pitchFamily="34" charset="0"/>
              </a:rPr>
              <a:t> </a:t>
            </a:r>
            <a:r>
              <a:rPr lang="en-US" sz="3000" dirty="0" err="1">
                <a:solidFill>
                  <a:prstClr val="black"/>
                </a:solidFill>
                <a:latin typeface="Arial" pitchFamily="34" charset="0"/>
                <a:ea typeface="Tahoma" pitchFamily="34" charset="0"/>
                <a:cs typeface="Arial" pitchFamily="34" charset="0"/>
              </a:rPr>
              <a:t>toán</a:t>
            </a:r>
            <a:r>
              <a:rPr lang="en-US" sz="3000" dirty="0">
                <a:solidFill>
                  <a:prstClr val="black"/>
                </a:solidFill>
                <a:latin typeface="Arial" pitchFamily="34" charset="0"/>
                <a:ea typeface="Tahoma" pitchFamily="34" charset="0"/>
                <a:cs typeface="Arial" pitchFamily="34" charset="0"/>
              </a:rPr>
              <a:t> </a:t>
            </a:r>
            <a:r>
              <a:rPr lang="en-US" sz="3000" dirty="0" err="1">
                <a:solidFill>
                  <a:prstClr val="black"/>
                </a:solidFill>
                <a:latin typeface="Arial" pitchFamily="34" charset="0"/>
                <a:ea typeface="Tahoma" pitchFamily="34" charset="0"/>
                <a:cs typeface="Arial" pitchFamily="34" charset="0"/>
              </a:rPr>
              <a:t>không</a:t>
            </a:r>
            <a:r>
              <a:rPr lang="en-US" sz="3000" dirty="0">
                <a:solidFill>
                  <a:prstClr val="black"/>
                </a:solidFill>
                <a:latin typeface="Arial" pitchFamily="34" charset="0"/>
                <a:ea typeface="Tahoma" pitchFamily="34" charset="0"/>
                <a:cs typeface="Arial" pitchFamily="34" charset="0"/>
              </a:rPr>
              <a:t> </a:t>
            </a:r>
            <a:r>
              <a:rPr lang="en-US" sz="3000" dirty="0" err="1">
                <a:solidFill>
                  <a:prstClr val="black"/>
                </a:solidFill>
                <a:latin typeface="Arial" pitchFamily="34" charset="0"/>
                <a:ea typeface="Tahoma" pitchFamily="34" charset="0"/>
                <a:cs typeface="Arial" pitchFamily="34" charset="0"/>
              </a:rPr>
              <a:t>dùng</a:t>
            </a:r>
            <a:r>
              <a:rPr lang="en-US" sz="3000" dirty="0">
                <a:solidFill>
                  <a:prstClr val="black"/>
                </a:solidFill>
                <a:latin typeface="Arial" pitchFamily="34" charset="0"/>
                <a:ea typeface="Tahoma" pitchFamily="34" charset="0"/>
                <a:cs typeface="Arial" pitchFamily="34" charset="0"/>
              </a:rPr>
              <a:t> </a:t>
            </a:r>
            <a:r>
              <a:rPr lang="en-US" sz="3000" dirty="0" err="1">
                <a:solidFill>
                  <a:prstClr val="black"/>
                </a:solidFill>
                <a:latin typeface="Arial" pitchFamily="34" charset="0"/>
                <a:ea typeface="Tahoma" pitchFamily="34" charset="0"/>
                <a:cs typeface="Arial" pitchFamily="34" charset="0"/>
              </a:rPr>
              <a:t>tiền</a:t>
            </a:r>
            <a:r>
              <a:rPr lang="en-US" sz="3000" dirty="0">
                <a:solidFill>
                  <a:prstClr val="black"/>
                </a:solidFill>
                <a:latin typeface="Arial" pitchFamily="34" charset="0"/>
                <a:ea typeface="Tahoma" pitchFamily="34" charset="0"/>
                <a:cs typeface="Arial" pitchFamily="34" charset="0"/>
              </a:rPr>
              <a:t> </a:t>
            </a:r>
            <a:r>
              <a:rPr lang="en-US" sz="3000" dirty="0" err="1">
                <a:solidFill>
                  <a:prstClr val="black"/>
                </a:solidFill>
                <a:latin typeface="Arial" pitchFamily="34" charset="0"/>
                <a:ea typeface="Tahoma" pitchFamily="34" charset="0"/>
                <a:cs typeface="Arial" pitchFamily="34" charset="0"/>
              </a:rPr>
              <a:t>mặt</a:t>
            </a:r>
            <a:endParaRPr lang="vi-VN" sz="3000" dirty="0">
              <a:solidFill>
                <a:prstClr val="black"/>
              </a:solidFill>
              <a:latin typeface="Arial" pitchFamily="34" charset="0"/>
              <a:ea typeface="Tahoma" pitchFamily="34" charset="0"/>
              <a:cs typeface="Arial" pitchFamily="34" charset="0"/>
            </a:endParaRPr>
          </a:p>
        </p:txBody>
      </p:sp>
      <p:sp>
        <p:nvSpPr>
          <p:cNvPr id="7" name="TextBox 6"/>
          <p:cNvSpPr txBox="1"/>
          <p:nvPr/>
        </p:nvSpPr>
        <p:spPr>
          <a:xfrm>
            <a:off x="378676" y="2038350"/>
            <a:ext cx="8551718" cy="530913"/>
          </a:xfrm>
          <a:prstGeom prst="rect">
            <a:avLst/>
          </a:prstGeom>
        </p:spPr>
        <p:style>
          <a:lnRef idx="2">
            <a:schemeClr val="accent1"/>
          </a:lnRef>
          <a:fillRef idx="1">
            <a:schemeClr val="lt1"/>
          </a:fillRef>
          <a:effectRef idx="0">
            <a:schemeClr val="accent1"/>
          </a:effectRef>
          <a:fontRef idx="minor">
            <a:schemeClr val="dk1"/>
          </a:fontRef>
        </p:style>
        <p:txBody>
          <a:bodyPr wrap="square" lIns="68579" tIns="34289" rIns="68579" bIns="34289" rtlCol="0">
            <a:spAutoFit/>
          </a:bodyPr>
          <a:lstStyle/>
          <a:p>
            <a:pPr algn="just" defTabSz="685316">
              <a:defRPr/>
            </a:pPr>
            <a:r>
              <a:rPr lang="en-US" sz="3000" dirty="0">
                <a:solidFill>
                  <a:prstClr val="black"/>
                </a:solidFill>
                <a:latin typeface="Arial" pitchFamily="34" charset="0"/>
                <a:ea typeface="Tahoma" pitchFamily="34" charset="0"/>
                <a:cs typeface="Arial" pitchFamily="34" charset="0"/>
              </a:rPr>
              <a:t>-</a:t>
            </a:r>
            <a:r>
              <a:rPr lang="en-US" sz="3000" dirty="0" err="1">
                <a:solidFill>
                  <a:prstClr val="black"/>
                </a:solidFill>
                <a:latin typeface="Arial" pitchFamily="34" charset="0"/>
                <a:ea typeface="Tahoma" pitchFamily="34" charset="0"/>
                <a:cs typeface="Arial" pitchFamily="34" charset="0"/>
              </a:rPr>
              <a:t>Thanh</a:t>
            </a:r>
            <a:r>
              <a:rPr lang="en-US" sz="3000" dirty="0">
                <a:solidFill>
                  <a:prstClr val="black"/>
                </a:solidFill>
                <a:latin typeface="Arial" pitchFamily="34" charset="0"/>
                <a:ea typeface="Tahoma" pitchFamily="34" charset="0"/>
                <a:cs typeface="Arial" pitchFamily="34" charset="0"/>
              </a:rPr>
              <a:t> </a:t>
            </a:r>
            <a:r>
              <a:rPr lang="en-US" sz="3000" dirty="0" err="1">
                <a:solidFill>
                  <a:prstClr val="black"/>
                </a:solidFill>
                <a:latin typeface="Arial" pitchFamily="34" charset="0"/>
                <a:ea typeface="Tahoma" pitchFamily="34" charset="0"/>
                <a:cs typeface="Arial" pitchFamily="34" charset="0"/>
              </a:rPr>
              <a:t>toán</a:t>
            </a:r>
            <a:r>
              <a:rPr lang="en-US" sz="3000" dirty="0">
                <a:solidFill>
                  <a:prstClr val="black"/>
                </a:solidFill>
                <a:latin typeface="Arial" pitchFamily="34" charset="0"/>
                <a:ea typeface="Tahoma" pitchFamily="34" charset="0"/>
                <a:cs typeface="Arial" pitchFamily="34" charset="0"/>
              </a:rPr>
              <a:t> </a:t>
            </a:r>
            <a:r>
              <a:rPr lang="en-US" sz="3000" dirty="0" err="1">
                <a:solidFill>
                  <a:prstClr val="black"/>
                </a:solidFill>
                <a:latin typeface="Arial" pitchFamily="34" charset="0"/>
                <a:ea typeface="Tahoma" pitchFamily="34" charset="0"/>
                <a:cs typeface="Arial" pitchFamily="34" charset="0"/>
              </a:rPr>
              <a:t>bu</a:t>
            </a:r>
            <a:r>
              <a:rPr lang="en-US" sz="3000" dirty="0">
                <a:solidFill>
                  <a:prstClr val="black"/>
                </a:solidFill>
                <a:latin typeface="Arial" pitchFamily="34" charset="0"/>
                <a:ea typeface="Tahoma" pitchFamily="34" charset="0"/>
                <a:cs typeface="Arial" pitchFamily="34" charset="0"/>
              </a:rPr>
              <a:t>̀ </a:t>
            </a:r>
            <a:r>
              <a:rPr lang="en-US" sz="3000" dirty="0" err="1">
                <a:solidFill>
                  <a:prstClr val="black"/>
                </a:solidFill>
                <a:latin typeface="Arial" pitchFamily="34" charset="0"/>
                <a:ea typeface="Tahoma" pitchFamily="34" charset="0"/>
                <a:cs typeface="Arial" pitchFamily="34" charset="0"/>
              </a:rPr>
              <a:t>trư</a:t>
            </a:r>
            <a:r>
              <a:rPr lang="en-US" sz="3000" dirty="0">
                <a:solidFill>
                  <a:prstClr val="black"/>
                </a:solidFill>
                <a:latin typeface="Arial" pitchFamily="34" charset="0"/>
                <a:ea typeface="Tahoma" pitchFamily="34" charset="0"/>
                <a:cs typeface="Arial" pitchFamily="34" charset="0"/>
              </a:rPr>
              <a:t>̀</a:t>
            </a:r>
            <a:endParaRPr lang="vi-VN" sz="3000" dirty="0">
              <a:solidFill>
                <a:prstClr val="black"/>
              </a:solidFill>
              <a:latin typeface="Arial" pitchFamily="34" charset="0"/>
              <a:ea typeface="Tahoma" pitchFamily="34" charset="0"/>
              <a:cs typeface="Arial" pitchFamily="34" charset="0"/>
            </a:endParaRPr>
          </a:p>
        </p:txBody>
      </p:sp>
      <p:sp>
        <p:nvSpPr>
          <p:cNvPr id="8" name="TextBox 7"/>
          <p:cNvSpPr txBox="1"/>
          <p:nvPr/>
        </p:nvSpPr>
        <p:spPr>
          <a:xfrm>
            <a:off x="393572" y="2721663"/>
            <a:ext cx="8551718" cy="530913"/>
          </a:xfrm>
          <a:prstGeom prst="rect">
            <a:avLst/>
          </a:prstGeom>
        </p:spPr>
        <p:style>
          <a:lnRef idx="2">
            <a:schemeClr val="accent1"/>
          </a:lnRef>
          <a:fillRef idx="1">
            <a:schemeClr val="lt1"/>
          </a:fillRef>
          <a:effectRef idx="0">
            <a:schemeClr val="accent1"/>
          </a:effectRef>
          <a:fontRef idx="minor">
            <a:schemeClr val="dk1"/>
          </a:fontRef>
        </p:style>
        <p:txBody>
          <a:bodyPr wrap="square" lIns="68579" tIns="34289" rIns="68579" bIns="34289" rtlCol="0">
            <a:spAutoFit/>
          </a:bodyPr>
          <a:lstStyle/>
          <a:p>
            <a:pPr algn="just" defTabSz="685316">
              <a:defRPr/>
            </a:pPr>
            <a:r>
              <a:rPr lang="en-US" sz="3000" dirty="0">
                <a:solidFill>
                  <a:prstClr val="black"/>
                </a:solidFill>
                <a:latin typeface="Arial" pitchFamily="34" charset="0"/>
                <a:ea typeface="Tahoma" pitchFamily="34" charset="0"/>
                <a:cs typeface="Arial" pitchFamily="34" charset="0"/>
              </a:rPr>
              <a:t>-</a:t>
            </a:r>
            <a:r>
              <a:rPr lang="en-US" sz="3000" dirty="0" err="1">
                <a:solidFill>
                  <a:prstClr val="black"/>
                </a:solidFill>
                <a:latin typeface="Arial" pitchFamily="34" charset="0"/>
                <a:ea typeface="Tahoma" pitchFamily="34" charset="0"/>
                <a:cs typeface="Arial" pitchFamily="34" charset="0"/>
              </a:rPr>
              <a:t>Thanh</a:t>
            </a:r>
            <a:r>
              <a:rPr lang="en-US" sz="3000" dirty="0">
                <a:solidFill>
                  <a:prstClr val="black"/>
                </a:solidFill>
                <a:latin typeface="Arial" pitchFamily="34" charset="0"/>
                <a:ea typeface="Tahoma" pitchFamily="34" charset="0"/>
                <a:cs typeface="Arial" pitchFamily="34" charset="0"/>
              </a:rPr>
              <a:t> </a:t>
            </a:r>
            <a:r>
              <a:rPr lang="en-US" sz="3000" dirty="0" err="1">
                <a:solidFill>
                  <a:prstClr val="black"/>
                </a:solidFill>
                <a:latin typeface="Arial" pitchFamily="34" charset="0"/>
                <a:ea typeface="Tahoma" pitchFamily="34" charset="0"/>
                <a:cs typeface="Arial" pitchFamily="34" charset="0"/>
              </a:rPr>
              <a:t>toán</a:t>
            </a:r>
            <a:r>
              <a:rPr lang="en-US" sz="3000" dirty="0">
                <a:solidFill>
                  <a:prstClr val="black"/>
                </a:solidFill>
                <a:latin typeface="Arial" pitchFamily="34" charset="0"/>
                <a:ea typeface="Tahoma" pitchFamily="34" charset="0"/>
                <a:cs typeface="Arial" pitchFamily="34" charset="0"/>
              </a:rPr>
              <a:t> </a:t>
            </a:r>
            <a:r>
              <a:rPr lang="en-US" sz="3000" dirty="0" err="1">
                <a:solidFill>
                  <a:prstClr val="black"/>
                </a:solidFill>
                <a:latin typeface="Arial" pitchFamily="34" charset="0"/>
                <a:ea typeface="Tahoma" pitchFamily="34" charset="0"/>
                <a:cs typeface="Arial" pitchFamily="34" charset="0"/>
              </a:rPr>
              <a:t>bằng</a:t>
            </a:r>
            <a:r>
              <a:rPr lang="en-US" sz="3000" dirty="0">
                <a:solidFill>
                  <a:prstClr val="black"/>
                </a:solidFill>
                <a:latin typeface="Arial" pitchFamily="34" charset="0"/>
                <a:ea typeface="Tahoma" pitchFamily="34" charset="0"/>
                <a:cs typeface="Arial" pitchFamily="34" charset="0"/>
              </a:rPr>
              <a:t> </a:t>
            </a:r>
            <a:r>
              <a:rPr lang="en-US" sz="3000" dirty="0" err="1">
                <a:solidFill>
                  <a:prstClr val="black"/>
                </a:solidFill>
                <a:latin typeface="Arial" pitchFamily="34" charset="0"/>
                <a:ea typeface="Tahoma" pitchFamily="34" charset="0"/>
                <a:cs typeface="Arial" pitchFamily="34" charset="0"/>
              </a:rPr>
              <a:t>thư</a:t>
            </a:r>
            <a:r>
              <a:rPr lang="en-US" sz="3000" dirty="0">
                <a:solidFill>
                  <a:prstClr val="black"/>
                </a:solidFill>
                <a:latin typeface="Arial" pitchFamily="34" charset="0"/>
                <a:ea typeface="Tahoma" pitchFamily="34" charset="0"/>
                <a:cs typeface="Arial" pitchFamily="34" charset="0"/>
              </a:rPr>
              <a:t> </a:t>
            </a:r>
            <a:r>
              <a:rPr lang="en-US" sz="3000" dirty="0" err="1">
                <a:solidFill>
                  <a:prstClr val="black"/>
                </a:solidFill>
                <a:latin typeface="Arial" pitchFamily="34" charset="0"/>
                <a:ea typeface="Tahoma" pitchFamily="34" charset="0"/>
                <a:cs typeface="Arial" pitchFamily="34" charset="0"/>
              </a:rPr>
              <a:t>tín</a:t>
            </a:r>
            <a:r>
              <a:rPr lang="en-US" sz="3000" dirty="0">
                <a:solidFill>
                  <a:prstClr val="black"/>
                </a:solidFill>
                <a:latin typeface="Arial" pitchFamily="34" charset="0"/>
                <a:ea typeface="Tahoma" pitchFamily="34" charset="0"/>
                <a:cs typeface="Arial" pitchFamily="34" charset="0"/>
              </a:rPr>
              <a:t> </a:t>
            </a:r>
            <a:r>
              <a:rPr lang="en-US" sz="3000" dirty="0" err="1">
                <a:solidFill>
                  <a:prstClr val="black"/>
                </a:solidFill>
                <a:latin typeface="Arial" pitchFamily="34" charset="0"/>
                <a:ea typeface="Tahoma" pitchFamily="34" charset="0"/>
                <a:cs typeface="Arial" pitchFamily="34" charset="0"/>
              </a:rPr>
              <a:t>dụng</a:t>
            </a:r>
            <a:endParaRPr lang="vi-VN" sz="3000" dirty="0">
              <a:solidFill>
                <a:prstClr val="black"/>
              </a:solidFill>
              <a:latin typeface="Arial" pitchFamily="34" charset="0"/>
              <a:ea typeface="Tahoma" pitchFamily="34" charset="0"/>
              <a:cs typeface="Arial" pitchFamily="34" charset="0"/>
            </a:endParaRPr>
          </a:p>
        </p:txBody>
      </p:sp>
      <p:sp>
        <p:nvSpPr>
          <p:cNvPr id="9" name="TextBox 8"/>
          <p:cNvSpPr txBox="1"/>
          <p:nvPr/>
        </p:nvSpPr>
        <p:spPr>
          <a:xfrm>
            <a:off x="394145" y="3409950"/>
            <a:ext cx="8551718" cy="530913"/>
          </a:xfrm>
          <a:prstGeom prst="rect">
            <a:avLst/>
          </a:prstGeom>
        </p:spPr>
        <p:style>
          <a:lnRef idx="2">
            <a:schemeClr val="accent1"/>
          </a:lnRef>
          <a:fillRef idx="1">
            <a:schemeClr val="lt1"/>
          </a:fillRef>
          <a:effectRef idx="0">
            <a:schemeClr val="accent1"/>
          </a:effectRef>
          <a:fontRef idx="minor">
            <a:schemeClr val="dk1"/>
          </a:fontRef>
        </p:style>
        <p:txBody>
          <a:bodyPr wrap="square" lIns="68579" tIns="34289" rIns="68579" bIns="34289" rtlCol="0">
            <a:spAutoFit/>
          </a:bodyPr>
          <a:lstStyle/>
          <a:p>
            <a:pPr algn="just" defTabSz="685316">
              <a:defRPr/>
            </a:pPr>
            <a:r>
              <a:rPr lang="en-US" sz="3000" dirty="0">
                <a:solidFill>
                  <a:prstClr val="black"/>
                </a:solidFill>
                <a:latin typeface="Arial" pitchFamily="34" charset="0"/>
                <a:ea typeface="Tahoma" pitchFamily="34" charset="0"/>
                <a:cs typeface="Arial" pitchFamily="34" charset="0"/>
              </a:rPr>
              <a:t>-</a:t>
            </a:r>
            <a:r>
              <a:rPr lang="en-US" sz="3000" dirty="0" err="1">
                <a:solidFill>
                  <a:prstClr val="black"/>
                </a:solidFill>
                <a:latin typeface="Arial" pitchFamily="34" charset="0"/>
                <a:ea typeface="Tahoma" pitchFamily="34" charset="0"/>
                <a:cs typeface="Arial" pitchFamily="34" charset="0"/>
              </a:rPr>
              <a:t>Thanh</a:t>
            </a:r>
            <a:r>
              <a:rPr lang="en-US" sz="3000" dirty="0">
                <a:solidFill>
                  <a:prstClr val="black"/>
                </a:solidFill>
                <a:latin typeface="Arial" pitchFamily="34" charset="0"/>
                <a:ea typeface="Tahoma" pitchFamily="34" charset="0"/>
                <a:cs typeface="Arial" pitchFamily="34" charset="0"/>
              </a:rPr>
              <a:t> </a:t>
            </a:r>
            <a:r>
              <a:rPr lang="en-US" sz="3000" dirty="0" err="1">
                <a:solidFill>
                  <a:prstClr val="black"/>
                </a:solidFill>
                <a:latin typeface="Arial" pitchFamily="34" charset="0"/>
                <a:ea typeface="Tahoma" pitchFamily="34" charset="0"/>
                <a:cs typeface="Arial" pitchFamily="34" charset="0"/>
              </a:rPr>
              <a:t>toán</a:t>
            </a:r>
            <a:r>
              <a:rPr lang="en-US" sz="3000" dirty="0">
                <a:solidFill>
                  <a:prstClr val="black"/>
                </a:solidFill>
                <a:latin typeface="Arial" pitchFamily="34" charset="0"/>
                <a:ea typeface="Tahoma" pitchFamily="34" charset="0"/>
                <a:cs typeface="Arial" pitchFamily="34" charset="0"/>
              </a:rPr>
              <a:t> </a:t>
            </a:r>
            <a:r>
              <a:rPr lang="en-US" sz="3000" dirty="0" err="1">
                <a:solidFill>
                  <a:prstClr val="black"/>
                </a:solidFill>
                <a:latin typeface="Arial" pitchFamily="34" charset="0"/>
                <a:ea typeface="Tahoma" pitchFamily="34" charset="0"/>
                <a:cs typeface="Arial" pitchFamily="34" charset="0"/>
              </a:rPr>
              <a:t>bằng</a:t>
            </a:r>
            <a:r>
              <a:rPr lang="en-US" sz="3000" dirty="0">
                <a:solidFill>
                  <a:prstClr val="black"/>
                </a:solidFill>
                <a:latin typeface="Arial" pitchFamily="34" charset="0"/>
                <a:ea typeface="Tahoma" pitchFamily="34" charset="0"/>
                <a:cs typeface="Arial" pitchFamily="34" charset="0"/>
              </a:rPr>
              <a:t> thẻ </a:t>
            </a:r>
            <a:r>
              <a:rPr lang="en-US" sz="3000" dirty="0" err="1">
                <a:solidFill>
                  <a:prstClr val="black"/>
                </a:solidFill>
                <a:latin typeface="Arial" pitchFamily="34" charset="0"/>
                <a:ea typeface="Tahoma" pitchFamily="34" charset="0"/>
                <a:cs typeface="Arial" pitchFamily="34" charset="0"/>
              </a:rPr>
              <a:t>tín</a:t>
            </a:r>
            <a:r>
              <a:rPr lang="en-US" sz="3000" dirty="0">
                <a:solidFill>
                  <a:prstClr val="black"/>
                </a:solidFill>
                <a:latin typeface="Arial" pitchFamily="34" charset="0"/>
                <a:ea typeface="Tahoma" pitchFamily="34" charset="0"/>
                <a:cs typeface="Arial" pitchFamily="34" charset="0"/>
              </a:rPr>
              <a:t> </a:t>
            </a:r>
            <a:r>
              <a:rPr lang="en-US" sz="3000" dirty="0" err="1">
                <a:solidFill>
                  <a:prstClr val="black"/>
                </a:solidFill>
                <a:latin typeface="Arial" pitchFamily="34" charset="0"/>
                <a:ea typeface="Tahoma" pitchFamily="34" charset="0"/>
                <a:cs typeface="Arial" pitchFamily="34" charset="0"/>
              </a:rPr>
              <a:t>dụng</a:t>
            </a:r>
            <a:endParaRPr lang="vi-VN" sz="3000" dirty="0">
              <a:solidFill>
                <a:prstClr val="black"/>
              </a:solidFill>
              <a:latin typeface="Arial" pitchFamily="34" charset="0"/>
              <a:ea typeface="Tahoma" pitchFamily="34" charset="0"/>
              <a:cs typeface="Arial" pitchFamily="34" charset="0"/>
            </a:endParaRPr>
          </a:p>
        </p:txBody>
      </p:sp>
    </p:spTree>
    <p:extLst>
      <p:ext uri="{BB962C8B-B14F-4D97-AF65-F5344CB8AC3E}">
        <p14:creationId xmlns:p14="http://schemas.microsoft.com/office/powerpoint/2010/main" val="1058162488"/>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3"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plus(in)">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additive="base">
                                        <p:cTn id="12" dur="500" fill="hold"/>
                                        <p:tgtEl>
                                          <p:spTgt spid="5"/>
                                        </p:tgtEl>
                                        <p:attrNameLst>
                                          <p:attrName>ppt_x</p:attrName>
                                        </p:attrNameLst>
                                      </p:cBhvr>
                                      <p:tavLst>
                                        <p:tav tm="0">
                                          <p:val>
                                            <p:strVal val="#ppt_x"/>
                                          </p:val>
                                        </p:tav>
                                        <p:tav tm="100000">
                                          <p:val>
                                            <p:strVal val="#ppt_x"/>
                                          </p:val>
                                        </p:tav>
                                      </p:tavLst>
                                    </p:anim>
                                    <p:anim calcmode="lin" valueType="num">
                                      <p:cBhvr additive="base">
                                        <p:cTn id="13"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6"/>
                                        </p:tgtEl>
                                        <p:attrNameLst>
                                          <p:attrName>style.visibility</p:attrName>
                                        </p:attrNameLst>
                                      </p:cBhvr>
                                      <p:to>
                                        <p:strVal val="visible"/>
                                      </p:to>
                                    </p:set>
                                    <p:anim calcmode="lin" valueType="num">
                                      <p:cBhvr additive="base">
                                        <p:cTn id="18" dur="500" fill="hold"/>
                                        <p:tgtEl>
                                          <p:spTgt spid="6"/>
                                        </p:tgtEl>
                                        <p:attrNameLst>
                                          <p:attrName>ppt_x</p:attrName>
                                        </p:attrNameLst>
                                      </p:cBhvr>
                                      <p:tavLst>
                                        <p:tav tm="0">
                                          <p:val>
                                            <p:strVal val="#ppt_x"/>
                                          </p:val>
                                        </p:tav>
                                        <p:tav tm="100000">
                                          <p:val>
                                            <p:strVal val="#ppt_x"/>
                                          </p:val>
                                        </p:tav>
                                      </p:tavLst>
                                    </p:anim>
                                    <p:anim calcmode="lin" valueType="num">
                                      <p:cBhvr additive="base">
                                        <p:cTn id="19"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grpId="0" nodeType="clickEffect">
                                  <p:stCondLst>
                                    <p:cond delay="0"/>
                                  </p:stCondLst>
                                  <p:childTnLst>
                                    <p:set>
                                      <p:cBhvr>
                                        <p:cTn id="23" dur="1" fill="hold">
                                          <p:stCondLst>
                                            <p:cond delay="0"/>
                                          </p:stCondLst>
                                        </p:cTn>
                                        <p:tgtEl>
                                          <p:spTgt spid="7"/>
                                        </p:tgtEl>
                                        <p:attrNameLst>
                                          <p:attrName>style.visibility</p:attrName>
                                        </p:attrNameLst>
                                      </p:cBhvr>
                                      <p:to>
                                        <p:strVal val="visible"/>
                                      </p:to>
                                    </p:set>
                                    <p:anim calcmode="lin" valueType="num">
                                      <p:cBhvr additive="base">
                                        <p:cTn id="24" dur="500" fill="hold"/>
                                        <p:tgtEl>
                                          <p:spTgt spid="7"/>
                                        </p:tgtEl>
                                        <p:attrNameLst>
                                          <p:attrName>ppt_x</p:attrName>
                                        </p:attrNameLst>
                                      </p:cBhvr>
                                      <p:tavLst>
                                        <p:tav tm="0">
                                          <p:val>
                                            <p:strVal val="#ppt_x"/>
                                          </p:val>
                                        </p:tav>
                                        <p:tav tm="100000">
                                          <p:val>
                                            <p:strVal val="#ppt_x"/>
                                          </p:val>
                                        </p:tav>
                                      </p:tavLst>
                                    </p:anim>
                                    <p:anim calcmode="lin" valueType="num">
                                      <p:cBhvr additive="base">
                                        <p:cTn id="25" dur="500" fill="hold"/>
                                        <p:tgtEl>
                                          <p:spTgt spid="7"/>
                                        </p:tgtEl>
                                        <p:attrNameLst>
                                          <p:attrName>ppt_y</p:attrName>
                                        </p:attrNameLst>
                                      </p:cBhvr>
                                      <p:tavLst>
                                        <p:tav tm="0">
                                          <p:val>
                                            <p:strVal val="1+#ppt_h/2"/>
                                          </p:val>
                                        </p:tav>
                                        <p:tav tm="100000">
                                          <p:val>
                                            <p:strVal val="#ppt_y"/>
                                          </p:val>
                                        </p:tav>
                                      </p:tavLst>
                                    </p:anim>
                                  </p:childTnLst>
                                </p:cTn>
                              </p:par>
                              <p:par>
                                <p:cTn id="26" presetID="21" presetClass="entr" presetSubtype="8" fill="hold" grpId="0" nodeType="withEffect">
                                  <p:stCondLst>
                                    <p:cond delay="0"/>
                                  </p:stCondLst>
                                  <p:childTnLst>
                                    <p:set>
                                      <p:cBhvr>
                                        <p:cTn id="27" dur="1" fill="hold">
                                          <p:stCondLst>
                                            <p:cond delay="0"/>
                                          </p:stCondLst>
                                        </p:cTn>
                                        <p:tgtEl>
                                          <p:spTgt spid="8"/>
                                        </p:tgtEl>
                                        <p:attrNameLst>
                                          <p:attrName>style.visibility</p:attrName>
                                        </p:attrNameLst>
                                      </p:cBhvr>
                                      <p:to>
                                        <p:strVal val="visible"/>
                                      </p:to>
                                    </p:set>
                                    <p:animEffect transition="in" filter="wheel(8)">
                                      <p:cBhvr>
                                        <p:cTn id="28" dur="1000"/>
                                        <p:tgtEl>
                                          <p:spTgt spid="8"/>
                                        </p:tgtEl>
                                      </p:cBhvr>
                                    </p:animEffect>
                                  </p:childTnLst>
                                </p:cTn>
                              </p:par>
                              <p:par>
                                <p:cTn id="29" presetID="2" presetClass="entr" presetSubtype="4" fill="hold" nodeType="withEffect">
                                  <p:stCondLst>
                                    <p:cond delay="0"/>
                                  </p:stCondLst>
                                  <p:childTnLst>
                                    <p:set>
                                      <p:cBhvr>
                                        <p:cTn id="30" dur="1" fill="hold">
                                          <p:stCondLst>
                                            <p:cond delay="0"/>
                                          </p:stCondLst>
                                        </p:cTn>
                                        <p:tgtEl>
                                          <p:spTgt spid="8">
                                            <p:txEl>
                                              <p:pRg st="0" end="0"/>
                                            </p:txEl>
                                          </p:spTgt>
                                        </p:tgtEl>
                                        <p:attrNameLst>
                                          <p:attrName>style.visibility</p:attrName>
                                        </p:attrNameLst>
                                      </p:cBhvr>
                                      <p:to>
                                        <p:strVal val="visible"/>
                                      </p:to>
                                    </p:set>
                                    <p:anim calcmode="lin" valueType="num">
                                      <p:cBhvr additive="base">
                                        <p:cTn id="31" dur="500" fill="hold"/>
                                        <p:tgtEl>
                                          <p:spTgt spid="8">
                                            <p:txEl>
                                              <p:pRg st="0" end="0"/>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8">
                                            <p:txEl>
                                              <p:pRg st="0" end="0"/>
                                            </p:txEl>
                                          </p:spTgt>
                                        </p:tgtEl>
                                        <p:attrNameLst>
                                          <p:attrName>ppt_y</p:attrName>
                                        </p:attrNameLst>
                                      </p:cBhvr>
                                      <p:tavLst>
                                        <p:tav tm="0">
                                          <p:val>
                                            <p:strVal val="1+#ppt_h/2"/>
                                          </p:val>
                                        </p:tav>
                                        <p:tav tm="100000">
                                          <p:val>
                                            <p:strVal val="#ppt_y"/>
                                          </p:val>
                                        </p:tav>
                                      </p:tavLst>
                                    </p:anim>
                                  </p:childTnLst>
                                </p:cTn>
                              </p:par>
                              <p:par>
                                <p:cTn id="33" presetID="21" presetClass="entr" presetSubtype="8" fill="hold" grpId="0" nodeType="withEffect">
                                  <p:stCondLst>
                                    <p:cond delay="0"/>
                                  </p:stCondLst>
                                  <p:childTnLst>
                                    <p:set>
                                      <p:cBhvr>
                                        <p:cTn id="34" dur="1" fill="hold">
                                          <p:stCondLst>
                                            <p:cond delay="0"/>
                                          </p:stCondLst>
                                        </p:cTn>
                                        <p:tgtEl>
                                          <p:spTgt spid="9"/>
                                        </p:tgtEl>
                                        <p:attrNameLst>
                                          <p:attrName>style.visibility</p:attrName>
                                        </p:attrNameLst>
                                      </p:cBhvr>
                                      <p:to>
                                        <p:strVal val="visible"/>
                                      </p:to>
                                    </p:set>
                                    <p:animEffect transition="in" filter="wheel(8)">
                                      <p:cBhvr>
                                        <p:cTn id="35" dur="1000"/>
                                        <p:tgtEl>
                                          <p:spTgt spid="9"/>
                                        </p:tgtEl>
                                      </p:cBhvr>
                                    </p:animEffect>
                                  </p:childTnLst>
                                </p:cTn>
                              </p:par>
                              <p:par>
                                <p:cTn id="36" presetID="2" presetClass="entr" presetSubtype="4" fill="hold" nodeType="withEffect">
                                  <p:stCondLst>
                                    <p:cond delay="0"/>
                                  </p:stCondLst>
                                  <p:childTnLst>
                                    <p:set>
                                      <p:cBhvr>
                                        <p:cTn id="37" dur="1" fill="hold">
                                          <p:stCondLst>
                                            <p:cond delay="0"/>
                                          </p:stCondLst>
                                        </p:cTn>
                                        <p:tgtEl>
                                          <p:spTgt spid="9">
                                            <p:txEl>
                                              <p:pRg st="0" end="0"/>
                                            </p:txEl>
                                          </p:spTgt>
                                        </p:tgtEl>
                                        <p:attrNameLst>
                                          <p:attrName>style.visibility</p:attrName>
                                        </p:attrNameLst>
                                      </p:cBhvr>
                                      <p:to>
                                        <p:strVal val="visible"/>
                                      </p:to>
                                    </p:set>
                                    <p:anim calcmode="lin" valueType="num">
                                      <p:cBhvr additive="base">
                                        <p:cTn id="38" dur="500" fill="hold"/>
                                        <p:tgtEl>
                                          <p:spTgt spid="9">
                                            <p:txEl>
                                              <p:pRg st="0" end="0"/>
                                            </p:txEl>
                                          </p:spTgt>
                                        </p:tgtEl>
                                        <p:attrNameLst>
                                          <p:attrName>ppt_x</p:attrName>
                                        </p:attrNameLst>
                                      </p:cBhvr>
                                      <p:tavLst>
                                        <p:tav tm="0">
                                          <p:val>
                                            <p:strVal val="#ppt_x"/>
                                          </p:val>
                                        </p:tav>
                                        <p:tav tm="100000">
                                          <p:val>
                                            <p:strVal val="#ppt_x"/>
                                          </p:val>
                                        </p:tav>
                                      </p:tavLst>
                                    </p:anim>
                                    <p:anim calcmode="lin" valueType="num">
                                      <p:cBhvr additive="base">
                                        <p:cTn id="39" dur="500" fill="hold"/>
                                        <p:tgtEl>
                                          <p:spTgt spid="9">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animBg="1"/>
      <p:bldP spid="6" grpId="0" animBg="1"/>
      <p:bldP spid="7" grpId="0" animBg="1"/>
      <p:bldP spid="8" grpId="0" animBg="1"/>
      <p:bldP spid="9" grpId="0" animBg="1"/>
    </p:bldLst>
  </p:timing>
</p:sld>
</file>

<file path=ppt/slides/slide15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TextBox 5"/>
          <p:cNvSpPr txBox="1"/>
          <p:nvPr/>
        </p:nvSpPr>
        <p:spPr>
          <a:xfrm>
            <a:off x="227428" y="742950"/>
            <a:ext cx="8757847" cy="1608131"/>
          </a:xfrm>
          <a:prstGeom prst="rect">
            <a:avLst/>
          </a:prstGeom>
        </p:spPr>
        <p:style>
          <a:lnRef idx="2">
            <a:schemeClr val="accent1"/>
          </a:lnRef>
          <a:fillRef idx="1">
            <a:schemeClr val="lt1"/>
          </a:fillRef>
          <a:effectRef idx="0">
            <a:schemeClr val="accent1"/>
          </a:effectRef>
          <a:fontRef idx="minor">
            <a:schemeClr val="dk1"/>
          </a:fontRef>
        </p:style>
        <p:txBody>
          <a:bodyPr wrap="square" lIns="68579" tIns="34289" rIns="68579" bIns="34289" rtlCol="0">
            <a:spAutoFit/>
          </a:bodyPr>
          <a:lstStyle/>
          <a:p>
            <a:pPr algn="just" defTabSz="685316">
              <a:defRPr/>
            </a:pPr>
            <a:r>
              <a:rPr lang="en-US" sz="2500" dirty="0">
                <a:solidFill>
                  <a:prstClr val="black"/>
                </a:solidFill>
                <a:latin typeface="Arial" pitchFamily="34" charset="0"/>
                <a:ea typeface="Tahoma" pitchFamily="34" charset="0"/>
                <a:cs typeface="Arial" pitchFamily="34" charset="0"/>
              </a:rPr>
              <a:t>	</a:t>
            </a:r>
            <a:r>
              <a:rPr lang="en-US" sz="2500" i="1" dirty="0">
                <a:solidFill>
                  <a:srgbClr val="FF0000"/>
                </a:solidFill>
                <a:latin typeface="Arial" pitchFamily="34" charset="0"/>
                <a:ea typeface="Tahoma" pitchFamily="34" charset="0"/>
                <a:cs typeface="Arial" pitchFamily="34" charset="0"/>
              </a:rPr>
              <a:t>-</a:t>
            </a:r>
            <a:r>
              <a:rPr lang="vi-VN" sz="2500" i="1" dirty="0">
                <a:solidFill>
                  <a:srgbClr val="FF0000"/>
                </a:solidFill>
                <a:latin typeface="Arial" pitchFamily="34" charset="0"/>
                <a:ea typeface="Tahoma" pitchFamily="34" charset="0"/>
                <a:cs typeface="Arial" pitchFamily="34" charset="0"/>
              </a:rPr>
              <a:t> Số thẻ</a:t>
            </a:r>
            <a:r>
              <a:rPr lang="vi-VN" sz="2500" dirty="0">
                <a:solidFill>
                  <a:prstClr val="black"/>
                </a:solidFill>
                <a:latin typeface="Arial" pitchFamily="34" charset="0"/>
                <a:ea typeface="Tahoma" pitchFamily="34" charset="0"/>
                <a:cs typeface="Arial" pitchFamily="34" charset="0"/>
              </a:rPr>
              <a:t>: Đây là số dành riêng cho mỗi chủ thẻ, số được dập nổi lên trên thẻ, số này sẽ được in lại trên hóa đơn khi chủ thẻ đi mua hàng. Tùy theo từng loại thẻ mà có chữ số khác nhau và cấu trúc theo nhóm cũng khác nhau.</a:t>
            </a:r>
          </a:p>
        </p:txBody>
      </p:sp>
      <p:sp>
        <p:nvSpPr>
          <p:cNvPr id="3" name="Rectangle 2"/>
          <p:cNvSpPr/>
          <p:nvPr/>
        </p:nvSpPr>
        <p:spPr>
          <a:xfrm>
            <a:off x="304800" y="156362"/>
            <a:ext cx="3461204" cy="477054"/>
          </a:xfrm>
          <a:prstGeom prst="rect">
            <a:avLst/>
          </a:prstGeom>
        </p:spPr>
        <p:style>
          <a:lnRef idx="2">
            <a:schemeClr val="accent1"/>
          </a:lnRef>
          <a:fillRef idx="1">
            <a:schemeClr val="lt1"/>
          </a:fillRef>
          <a:effectRef idx="0">
            <a:schemeClr val="accent1"/>
          </a:effectRef>
          <a:fontRef idx="minor">
            <a:schemeClr val="dk1"/>
          </a:fontRef>
        </p:style>
        <p:txBody>
          <a:bodyPr wrap="none">
            <a:spAutoFit/>
          </a:bodyPr>
          <a:lstStyle/>
          <a:p>
            <a:r>
              <a:rPr lang="en-US" sz="2500" b="1" dirty="0">
                <a:solidFill>
                  <a:prstClr val="black"/>
                </a:solidFill>
              </a:rPr>
              <a:t>*</a:t>
            </a:r>
            <a:r>
              <a:rPr lang="vi-VN" sz="2500" b="1" dirty="0">
                <a:solidFill>
                  <a:prstClr val="black"/>
                </a:solidFill>
              </a:rPr>
              <a:t> Mặt trước của thẻ:</a:t>
            </a:r>
          </a:p>
        </p:txBody>
      </p:sp>
      <p:pic>
        <p:nvPicPr>
          <p:cNvPr id="1638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19200" y="2419350"/>
            <a:ext cx="6444082" cy="26318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486961983"/>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fade">
                                      <p:cBhvr>
                                        <p:cTn id="13" dur="1000"/>
                                        <p:tgtEl>
                                          <p:spTgt spid="6"/>
                                        </p:tgtEl>
                                      </p:cBhvr>
                                    </p:animEffect>
                                    <p:anim calcmode="lin" valueType="num">
                                      <p:cBhvr>
                                        <p:cTn id="14" dur="1000" fill="hold"/>
                                        <p:tgtEl>
                                          <p:spTgt spid="6"/>
                                        </p:tgtEl>
                                        <p:attrNameLst>
                                          <p:attrName>ppt_x</p:attrName>
                                        </p:attrNameLst>
                                      </p:cBhvr>
                                      <p:tavLst>
                                        <p:tav tm="0">
                                          <p:val>
                                            <p:strVal val="#ppt_x"/>
                                          </p:val>
                                        </p:tav>
                                        <p:tav tm="100000">
                                          <p:val>
                                            <p:strVal val="#ppt_x"/>
                                          </p:val>
                                        </p:tav>
                                      </p:tavLst>
                                    </p:anim>
                                    <p:anim calcmode="lin" valueType="num">
                                      <p:cBhvr>
                                        <p:cTn id="15"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3" grpId="0" animBg="1"/>
    </p:bldLst>
  </p:timing>
</p:sld>
</file>

<file path=ppt/slides/slide15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TextBox 5"/>
          <p:cNvSpPr txBox="1"/>
          <p:nvPr/>
        </p:nvSpPr>
        <p:spPr>
          <a:xfrm>
            <a:off x="168442" y="209550"/>
            <a:ext cx="8757847" cy="1992851"/>
          </a:xfrm>
          <a:prstGeom prst="rect">
            <a:avLst/>
          </a:prstGeom>
        </p:spPr>
        <p:style>
          <a:lnRef idx="2">
            <a:schemeClr val="accent1"/>
          </a:lnRef>
          <a:fillRef idx="1">
            <a:schemeClr val="lt1"/>
          </a:fillRef>
          <a:effectRef idx="0">
            <a:schemeClr val="accent1"/>
          </a:effectRef>
          <a:fontRef idx="minor">
            <a:schemeClr val="dk1"/>
          </a:fontRef>
        </p:style>
        <p:txBody>
          <a:bodyPr wrap="square" lIns="68579" tIns="34289" rIns="68579" bIns="34289" rtlCol="0">
            <a:spAutoFit/>
          </a:bodyPr>
          <a:lstStyle/>
          <a:p>
            <a:pPr algn="just" defTabSz="685316">
              <a:defRPr/>
            </a:pPr>
            <a:r>
              <a:rPr lang="en-US" sz="2500" dirty="0">
                <a:solidFill>
                  <a:prstClr val="black"/>
                </a:solidFill>
                <a:latin typeface="Arial" pitchFamily="34" charset="0"/>
                <a:ea typeface="Tahoma" pitchFamily="34" charset="0"/>
                <a:cs typeface="Arial" pitchFamily="34" charset="0"/>
              </a:rPr>
              <a:t>		</a:t>
            </a:r>
            <a:r>
              <a:rPr lang="vi-VN" sz="2500" dirty="0">
                <a:solidFill>
                  <a:prstClr val="black"/>
                </a:solidFill>
                <a:latin typeface="Arial" pitchFamily="34" charset="0"/>
                <a:ea typeface="Tahoma" pitchFamily="34" charset="0"/>
                <a:cs typeface="Arial" pitchFamily="34" charset="0"/>
              </a:rPr>
              <a:t>Số thẻ của Visa thường có hai loại 16 số và 13 số và luôn luôn bắt đầu bằng số 4:		</a:t>
            </a:r>
            <a:endParaRPr lang="en-US" sz="2500" dirty="0">
              <a:solidFill>
                <a:prstClr val="black"/>
              </a:solidFill>
              <a:latin typeface="Arial" pitchFamily="34" charset="0"/>
              <a:ea typeface="Tahoma" pitchFamily="34" charset="0"/>
              <a:cs typeface="Arial" pitchFamily="34" charset="0"/>
            </a:endParaRPr>
          </a:p>
          <a:p>
            <a:pPr algn="ctr" defTabSz="685316">
              <a:defRPr/>
            </a:pPr>
            <a:r>
              <a:rPr lang="vi-VN" sz="2500" dirty="0">
                <a:solidFill>
                  <a:prstClr val="black"/>
                </a:solidFill>
                <a:latin typeface="Arial" pitchFamily="34" charset="0"/>
                <a:ea typeface="Tahoma" pitchFamily="34" charset="0"/>
                <a:cs typeface="Arial" pitchFamily="34" charset="0"/>
              </a:rPr>
              <a:t>4xxx  xxxx  xxxx  xxxx</a:t>
            </a:r>
            <a:endParaRPr lang="en-US" sz="2500" dirty="0">
              <a:solidFill>
                <a:prstClr val="black"/>
              </a:solidFill>
              <a:latin typeface="Arial" pitchFamily="34" charset="0"/>
              <a:ea typeface="Tahoma" pitchFamily="34" charset="0"/>
              <a:cs typeface="Arial" pitchFamily="34" charset="0"/>
            </a:endParaRPr>
          </a:p>
          <a:p>
            <a:pPr algn="ctr" defTabSz="685316">
              <a:defRPr/>
            </a:pPr>
            <a:r>
              <a:rPr lang="vi-VN" sz="2500" dirty="0">
                <a:solidFill>
                  <a:prstClr val="black"/>
                </a:solidFill>
                <a:latin typeface="Arial" pitchFamily="34" charset="0"/>
                <a:ea typeface="Tahoma" pitchFamily="34" charset="0"/>
                <a:cs typeface="Arial" pitchFamily="34" charset="0"/>
              </a:rPr>
              <a:t>4xxx  xxx    xxx    xxx</a:t>
            </a:r>
          </a:p>
          <a:p>
            <a:pPr algn="just" defTabSz="685316">
              <a:defRPr/>
            </a:pPr>
            <a:endParaRPr lang="vi-VN" sz="2500" dirty="0">
              <a:solidFill>
                <a:prstClr val="black"/>
              </a:solidFill>
              <a:latin typeface="Arial" pitchFamily="34" charset="0"/>
              <a:ea typeface="Tahoma" pitchFamily="34" charset="0"/>
              <a:cs typeface="Arial" pitchFamily="34" charset="0"/>
            </a:endParaRPr>
          </a:p>
        </p:txBody>
      </p:sp>
      <p:pic>
        <p:nvPicPr>
          <p:cNvPr id="2050"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347304" y="2343150"/>
            <a:ext cx="5305074" cy="2514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969767057"/>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5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TextBox 5"/>
          <p:cNvSpPr txBox="1"/>
          <p:nvPr/>
        </p:nvSpPr>
        <p:spPr>
          <a:xfrm>
            <a:off x="168442" y="209550"/>
            <a:ext cx="8757847" cy="1608131"/>
          </a:xfrm>
          <a:prstGeom prst="rect">
            <a:avLst/>
          </a:prstGeom>
        </p:spPr>
        <p:style>
          <a:lnRef idx="2">
            <a:schemeClr val="accent1"/>
          </a:lnRef>
          <a:fillRef idx="1">
            <a:schemeClr val="lt1"/>
          </a:fillRef>
          <a:effectRef idx="0">
            <a:schemeClr val="accent1"/>
          </a:effectRef>
          <a:fontRef idx="minor">
            <a:schemeClr val="dk1"/>
          </a:fontRef>
        </p:style>
        <p:txBody>
          <a:bodyPr wrap="square" lIns="68579" tIns="34289" rIns="68579" bIns="34289" rtlCol="0">
            <a:spAutoFit/>
          </a:bodyPr>
          <a:lstStyle/>
          <a:p>
            <a:pPr algn="just" defTabSz="685316">
              <a:defRPr/>
            </a:pPr>
            <a:r>
              <a:rPr lang="en-US" sz="2500" dirty="0">
                <a:solidFill>
                  <a:prstClr val="black"/>
                </a:solidFill>
                <a:latin typeface="Arial" pitchFamily="34" charset="0"/>
                <a:ea typeface="Tahoma" pitchFamily="34" charset="0"/>
                <a:cs typeface="Arial" pitchFamily="34" charset="0"/>
              </a:rPr>
              <a:t>		</a:t>
            </a:r>
            <a:r>
              <a:rPr lang="vi-VN" sz="2500" dirty="0">
                <a:solidFill>
                  <a:prstClr val="black"/>
                </a:solidFill>
                <a:latin typeface="Arial" pitchFamily="34" charset="0"/>
                <a:ea typeface="Tahoma" pitchFamily="34" charset="0"/>
                <a:cs typeface="Arial" pitchFamily="34" charset="0"/>
              </a:rPr>
              <a:t>Số của thẻ MasterCard gồm 16 số, luôn bắt đầu bằng số 5:</a:t>
            </a:r>
          </a:p>
          <a:p>
            <a:pPr algn="just" defTabSz="685316">
              <a:defRPr/>
            </a:pPr>
            <a:r>
              <a:rPr lang="vi-VN" sz="2500" dirty="0">
                <a:solidFill>
                  <a:prstClr val="black"/>
                </a:solidFill>
                <a:latin typeface="Arial" pitchFamily="34" charset="0"/>
                <a:ea typeface="Tahoma" pitchFamily="34" charset="0"/>
                <a:cs typeface="Arial" pitchFamily="34" charset="0"/>
              </a:rPr>
              <a:t>		5xxx  xxxx  xxxx  xxxx</a:t>
            </a:r>
          </a:p>
          <a:p>
            <a:pPr algn="just" defTabSz="685316">
              <a:defRPr/>
            </a:pPr>
            <a:endParaRPr lang="vi-VN" sz="2500" dirty="0">
              <a:solidFill>
                <a:prstClr val="black"/>
              </a:solidFill>
              <a:latin typeface="Arial" pitchFamily="34" charset="0"/>
              <a:ea typeface="Tahoma" pitchFamily="34" charset="0"/>
              <a:cs typeface="Arial" pitchFamily="34" charset="0"/>
            </a:endParaRPr>
          </a:p>
        </p:txBody>
      </p:sp>
      <p:pic>
        <p:nvPicPr>
          <p:cNvPr id="17410"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514600" y="1962150"/>
            <a:ext cx="4435642" cy="28166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282546871"/>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5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TextBox 5"/>
          <p:cNvSpPr txBox="1"/>
          <p:nvPr/>
        </p:nvSpPr>
        <p:spPr>
          <a:xfrm>
            <a:off x="168442" y="209550"/>
            <a:ext cx="8757847" cy="1992851"/>
          </a:xfrm>
          <a:prstGeom prst="rect">
            <a:avLst/>
          </a:prstGeom>
        </p:spPr>
        <p:style>
          <a:lnRef idx="2">
            <a:schemeClr val="accent1"/>
          </a:lnRef>
          <a:fillRef idx="1">
            <a:schemeClr val="lt1"/>
          </a:fillRef>
          <a:effectRef idx="0">
            <a:schemeClr val="accent1"/>
          </a:effectRef>
          <a:fontRef idx="minor">
            <a:schemeClr val="dk1"/>
          </a:fontRef>
        </p:style>
        <p:txBody>
          <a:bodyPr wrap="square" lIns="68579" tIns="34289" rIns="68579" bIns="34289" rtlCol="0">
            <a:spAutoFit/>
          </a:bodyPr>
          <a:lstStyle/>
          <a:p>
            <a:pPr algn="just" defTabSz="685316">
              <a:defRPr/>
            </a:pPr>
            <a:r>
              <a:rPr lang="en-US" sz="2500" dirty="0">
                <a:solidFill>
                  <a:prstClr val="black"/>
                </a:solidFill>
                <a:latin typeface="Arial" pitchFamily="34" charset="0"/>
                <a:ea typeface="Tahoma" pitchFamily="34" charset="0"/>
                <a:cs typeface="Arial" pitchFamily="34" charset="0"/>
              </a:rPr>
              <a:t>		</a:t>
            </a:r>
            <a:r>
              <a:rPr lang="vi-VN" sz="2500" dirty="0">
                <a:solidFill>
                  <a:prstClr val="black"/>
                </a:solidFill>
                <a:latin typeface="Arial" pitchFamily="34" charset="0"/>
                <a:ea typeface="Tahoma" pitchFamily="34" charset="0"/>
                <a:cs typeface="Arial" pitchFamily="34" charset="0"/>
              </a:rPr>
              <a:t>Số của thẻ Amex luôn có 15 số và số bắt đầu bằng số 37 hoặc 34:</a:t>
            </a:r>
          </a:p>
          <a:p>
            <a:pPr algn="just" defTabSz="685316">
              <a:defRPr/>
            </a:pPr>
            <a:r>
              <a:rPr lang="vi-VN" sz="2500" dirty="0">
                <a:solidFill>
                  <a:prstClr val="black"/>
                </a:solidFill>
                <a:latin typeface="Arial" pitchFamily="34" charset="0"/>
                <a:ea typeface="Tahoma" pitchFamily="34" charset="0"/>
                <a:cs typeface="Arial" pitchFamily="34" charset="0"/>
              </a:rPr>
              <a:t>		34xx  xxxxxx  xxxxx</a:t>
            </a:r>
          </a:p>
          <a:p>
            <a:pPr algn="just" defTabSz="685316">
              <a:defRPr/>
            </a:pPr>
            <a:r>
              <a:rPr lang="vi-VN" sz="2500" dirty="0">
                <a:solidFill>
                  <a:prstClr val="black"/>
                </a:solidFill>
                <a:latin typeface="Arial" pitchFamily="34" charset="0"/>
                <a:ea typeface="Tahoma" pitchFamily="34" charset="0"/>
                <a:cs typeface="Arial" pitchFamily="34" charset="0"/>
              </a:rPr>
              <a:t>		37xx  xxxxxx  xxxxx</a:t>
            </a:r>
          </a:p>
          <a:p>
            <a:pPr algn="just" defTabSz="685316">
              <a:defRPr/>
            </a:pPr>
            <a:endParaRPr lang="vi-VN" sz="2500" dirty="0">
              <a:solidFill>
                <a:prstClr val="black"/>
              </a:solidFill>
              <a:latin typeface="Arial" pitchFamily="34" charset="0"/>
              <a:ea typeface="Tahoma" pitchFamily="34" charset="0"/>
              <a:cs typeface="Arial" pitchFamily="34" charset="0"/>
            </a:endParaRPr>
          </a:p>
        </p:txBody>
      </p:sp>
      <p:pic>
        <p:nvPicPr>
          <p:cNvPr id="18434"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667000" y="2343150"/>
            <a:ext cx="4029076" cy="25345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207517305"/>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5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TextBox 5"/>
          <p:cNvSpPr txBox="1"/>
          <p:nvPr/>
        </p:nvSpPr>
        <p:spPr>
          <a:xfrm>
            <a:off x="168442" y="209550"/>
            <a:ext cx="8757847" cy="1608131"/>
          </a:xfrm>
          <a:prstGeom prst="rect">
            <a:avLst/>
          </a:prstGeom>
        </p:spPr>
        <p:style>
          <a:lnRef idx="2">
            <a:schemeClr val="accent1"/>
          </a:lnRef>
          <a:fillRef idx="1">
            <a:schemeClr val="lt1"/>
          </a:fillRef>
          <a:effectRef idx="0">
            <a:schemeClr val="accent1"/>
          </a:effectRef>
          <a:fontRef idx="minor">
            <a:schemeClr val="dk1"/>
          </a:fontRef>
        </p:style>
        <p:txBody>
          <a:bodyPr wrap="square" lIns="68579" tIns="34289" rIns="68579" bIns="34289" rtlCol="0">
            <a:spAutoFit/>
          </a:bodyPr>
          <a:lstStyle/>
          <a:p>
            <a:pPr algn="just" defTabSz="685316">
              <a:defRPr/>
            </a:pPr>
            <a:r>
              <a:rPr lang="en-US" sz="2500" dirty="0">
                <a:solidFill>
                  <a:prstClr val="black"/>
                </a:solidFill>
                <a:latin typeface="Arial" pitchFamily="34" charset="0"/>
                <a:ea typeface="Tahoma" pitchFamily="34" charset="0"/>
                <a:cs typeface="Arial" pitchFamily="34" charset="0"/>
              </a:rPr>
              <a:t>		</a:t>
            </a:r>
            <a:r>
              <a:rPr lang="vi-VN" sz="2500" dirty="0">
                <a:solidFill>
                  <a:prstClr val="black"/>
                </a:solidFill>
                <a:latin typeface="Arial" pitchFamily="34" charset="0"/>
                <a:ea typeface="Tahoma" pitchFamily="34" charset="0"/>
                <a:cs typeface="Arial" pitchFamily="34" charset="0"/>
              </a:rPr>
              <a:t>Số của thẻ JCB luôn có 16 số, chia làm 4 nhóm và bắt đầu bằng số 35:</a:t>
            </a:r>
          </a:p>
          <a:p>
            <a:pPr algn="just" defTabSz="685316">
              <a:defRPr/>
            </a:pPr>
            <a:r>
              <a:rPr lang="vi-VN" sz="2500" dirty="0">
                <a:solidFill>
                  <a:prstClr val="black"/>
                </a:solidFill>
                <a:latin typeface="Arial" pitchFamily="34" charset="0"/>
                <a:ea typeface="Tahoma" pitchFamily="34" charset="0"/>
                <a:cs typeface="Arial" pitchFamily="34" charset="0"/>
              </a:rPr>
              <a:t>		35xx  xxxx  xxxx  xxxx</a:t>
            </a:r>
          </a:p>
          <a:p>
            <a:pPr algn="just" defTabSz="685316">
              <a:defRPr/>
            </a:pPr>
            <a:endParaRPr lang="vi-VN" sz="2500" dirty="0">
              <a:solidFill>
                <a:prstClr val="black"/>
              </a:solidFill>
              <a:latin typeface="Arial" pitchFamily="34" charset="0"/>
              <a:ea typeface="Tahoma" pitchFamily="34" charset="0"/>
              <a:cs typeface="Arial" pitchFamily="34" charset="0"/>
            </a:endParaRPr>
          </a:p>
        </p:txBody>
      </p:sp>
      <p:pic>
        <p:nvPicPr>
          <p:cNvPr id="1945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38400" y="2031286"/>
            <a:ext cx="4716308" cy="29665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812822301"/>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5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TextBox 5"/>
          <p:cNvSpPr txBox="1"/>
          <p:nvPr/>
        </p:nvSpPr>
        <p:spPr>
          <a:xfrm>
            <a:off x="168442" y="209550"/>
            <a:ext cx="8757847" cy="1608131"/>
          </a:xfrm>
          <a:prstGeom prst="rect">
            <a:avLst/>
          </a:prstGeom>
        </p:spPr>
        <p:style>
          <a:lnRef idx="2">
            <a:schemeClr val="accent1"/>
          </a:lnRef>
          <a:fillRef idx="1">
            <a:schemeClr val="lt1"/>
          </a:fillRef>
          <a:effectRef idx="0">
            <a:schemeClr val="accent1"/>
          </a:effectRef>
          <a:fontRef idx="minor">
            <a:schemeClr val="dk1"/>
          </a:fontRef>
        </p:style>
        <p:txBody>
          <a:bodyPr wrap="square" lIns="68579" tIns="34289" rIns="68579" bIns="34289" rtlCol="0">
            <a:spAutoFit/>
          </a:bodyPr>
          <a:lstStyle/>
          <a:p>
            <a:pPr algn="just" defTabSz="685316">
              <a:defRPr/>
            </a:pPr>
            <a:r>
              <a:rPr lang="en-US" sz="2500" dirty="0">
                <a:solidFill>
                  <a:prstClr val="black"/>
                </a:solidFill>
                <a:latin typeface="Arial" pitchFamily="34" charset="0"/>
                <a:ea typeface="Tahoma" pitchFamily="34" charset="0"/>
                <a:cs typeface="Arial" pitchFamily="34" charset="0"/>
              </a:rPr>
              <a:t>		</a:t>
            </a:r>
            <a:r>
              <a:rPr lang="vi-VN" sz="2500" dirty="0">
                <a:solidFill>
                  <a:prstClr val="black"/>
                </a:solidFill>
                <a:latin typeface="Arial" pitchFamily="34" charset="0"/>
                <a:ea typeface="Tahoma" pitchFamily="34" charset="0"/>
                <a:cs typeface="Arial" pitchFamily="34" charset="0"/>
              </a:rPr>
              <a:t>Số của thẻ  Diners Club International có 14 số, chia làm 3 nhóm và bắt đầu bằng số 36:</a:t>
            </a:r>
          </a:p>
          <a:p>
            <a:pPr algn="just" defTabSz="685316">
              <a:defRPr/>
            </a:pPr>
            <a:r>
              <a:rPr lang="vi-VN" sz="2500" dirty="0">
                <a:solidFill>
                  <a:prstClr val="black"/>
                </a:solidFill>
                <a:latin typeface="Arial" pitchFamily="34" charset="0"/>
                <a:ea typeface="Tahoma" pitchFamily="34" charset="0"/>
                <a:cs typeface="Arial" pitchFamily="34" charset="0"/>
              </a:rPr>
              <a:t>		36xx  xxxxxx  xxxx</a:t>
            </a:r>
          </a:p>
          <a:p>
            <a:pPr algn="just" defTabSz="685316">
              <a:defRPr/>
            </a:pPr>
            <a:endParaRPr lang="vi-VN" sz="2500" dirty="0">
              <a:solidFill>
                <a:prstClr val="black"/>
              </a:solidFill>
              <a:latin typeface="Arial" pitchFamily="34" charset="0"/>
              <a:ea typeface="Tahoma" pitchFamily="34" charset="0"/>
              <a:cs typeface="Arial" pitchFamily="34" charset="0"/>
            </a:endParaRPr>
          </a:p>
        </p:txBody>
      </p:sp>
      <p:pic>
        <p:nvPicPr>
          <p:cNvPr id="2048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14500" y="1885950"/>
            <a:ext cx="5715000" cy="3000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654876261"/>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5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TextBox 5"/>
          <p:cNvSpPr txBox="1"/>
          <p:nvPr/>
        </p:nvSpPr>
        <p:spPr>
          <a:xfrm>
            <a:off x="227428" y="742950"/>
            <a:ext cx="8757847" cy="1608131"/>
          </a:xfrm>
          <a:prstGeom prst="rect">
            <a:avLst/>
          </a:prstGeom>
        </p:spPr>
        <p:style>
          <a:lnRef idx="2">
            <a:schemeClr val="accent1"/>
          </a:lnRef>
          <a:fillRef idx="1">
            <a:schemeClr val="lt1"/>
          </a:fillRef>
          <a:effectRef idx="0">
            <a:schemeClr val="accent1"/>
          </a:effectRef>
          <a:fontRef idx="minor">
            <a:schemeClr val="dk1"/>
          </a:fontRef>
        </p:style>
        <p:txBody>
          <a:bodyPr wrap="square" lIns="68579" tIns="34289" rIns="68579" bIns="34289" rtlCol="0">
            <a:spAutoFit/>
          </a:bodyPr>
          <a:lstStyle/>
          <a:p>
            <a:pPr algn="just" defTabSz="685316">
              <a:defRPr/>
            </a:pPr>
            <a:r>
              <a:rPr lang="en-US" sz="2500" dirty="0">
                <a:solidFill>
                  <a:prstClr val="black"/>
                </a:solidFill>
                <a:latin typeface="Arial" pitchFamily="34" charset="0"/>
                <a:ea typeface="Tahoma" pitchFamily="34" charset="0"/>
                <a:cs typeface="Arial" pitchFamily="34" charset="0"/>
              </a:rPr>
              <a:t>	</a:t>
            </a:r>
            <a:r>
              <a:rPr lang="vi-VN" sz="2500" i="1" dirty="0">
                <a:solidFill>
                  <a:srgbClr val="FF0000"/>
                </a:solidFill>
                <a:latin typeface="Arial" pitchFamily="34" charset="0"/>
                <a:ea typeface="Tahoma" pitchFamily="34" charset="0"/>
                <a:cs typeface="Arial" pitchFamily="34" charset="0"/>
              </a:rPr>
              <a:t>	+ Ngày hiệu lực của thẻ: </a:t>
            </a:r>
            <a:r>
              <a:rPr lang="vi-VN" sz="2500" dirty="0">
                <a:solidFill>
                  <a:schemeClr val="tx1"/>
                </a:solidFill>
                <a:latin typeface="Arial" pitchFamily="34" charset="0"/>
                <a:ea typeface="Tahoma" pitchFamily="34" charset="0"/>
                <a:cs typeface="Arial" pitchFamily="34" charset="0"/>
              </a:rPr>
              <a:t>Đây là thời hạn mà thẻ được lưu hành. </a:t>
            </a:r>
            <a:endParaRPr lang="en-US" sz="2500" dirty="0">
              <a:solidFill>
                <a:schemeClr val="tx1"/>
              </a:solidFill>
              <a:latin typeface="Arial" pitchFamily="34" charset="0"/>
              <a:ea typeface="Tahoma" pitchFamily="34" charset="0"/>
              <a:cs typeface="Arial" pitchFamily="34" charset="0"/>
            </a:endParaRPr>
          </a:p>
          <a:p>
            <a:pPr algn="just" defTabSz="685316">
              <a:defRPr/>
            </a:pPr>
            <a:r>
              <a:rPr lang="vi-VN" sz="2500" dirty="0">
                <a:solidFill>
                  <a:schemeClr val="tx1"/>
                </a:solidFill>
                <a:latin typeface="Arial" pitchFamily="34" charset="0"/>
                <a:ea typeface="Tahoma" pitchFamily="34" charset="0"/>
                <a:cs typeface="Arial" pitchFamily="34" charset="0"/>
              </a:rPr>
              <a:t>Có hai cách ghi:	Từ ngày …………… đến ngày …………</a:t>
            </a:r>
          </a:p>
          <a:p>
            <a:pPr algn="just" defTabSz="685316">
              <a:defRPr/>
            </a:pPr>
            <a:r>
              <a:rPr lang="vi-VN" sz="2500" dirty="0">
                <a:solidFill>
                  <a:schemeClr val="tx1"/>
                </a:solidFill>
                <a:latin typeface="Arial" pitchFamily="34" charset="0"/>
                <a:ea typeface="Tahoma" pitchFamily="34" charset="0"/>
                <a:cs typeface="Arial" pitchFamily="34" charset="0"/>
              </a:rPr>
              <a:t>		Ngày hiệu lực cuối cùng thẻ.</a:t>
            </a:r>
          </a:p>
        </p:txBody>
      </p:sp>
      <p:sp>
        <p:nvSpPr>
          <p:cNvPr id="3" name="Rectangle 2"/>
          <p:cNvSpPr/>
          <p:nvPr/>
        </p:nvSpPr>
        <p:spPr>
          <a:xfrm>
            <a:off x="304800" y="156362"/>
            <a:ext cx="3461204" cy="477054"/>
          </a:xfrm>
          <a:prstGeom prst="rect">
            <a:avLst/>
          </a:prstGeom>
        </p:spPr>
        <p:style>
          <a:lnRef idx="2">
            <a:schemeClr val="accent1"/>
          </a:lnRef>
          <a:fillRef idx="1">
            <a:schemeClr val="lt1"/>
          </a:fillRef>
          <a:effectRef idx="0">
            <a:schemeClr val="accent1"/>
          </a:effectRef>
          <a:fontRef idx="minor">
            <a:schemeClr val="dk1"/>
          </a:fontRef>
        </p:style>
        <p:txBody>
          <a:bodyPr wrap="none">
            <a:spAutoFit/>
          </a:bodyPr>
          <a:lstStyle/>
          <a:p>
            <a:r>
              <a:rPr lang="en-US" sz="2500" b="1" dirty="0">
                <a:solidFill>
                  <a:prstClr val="black"/>
                </a:solidFill>
              </a:rPr>
              <a:t>*</a:t>
            </a:r>
            <a:r>
              <a:rPr lang="vi-VN" sz="2500" b="1" dirty="0">
                <a:solidFill>
                  <a:prstClr val="black"/>
                </a:solidFill>
              </a:rPr>
              <a:t> Mặt trước của thẻ:</a:t>
            </a:r>
          </a:p>
        </p:txBody>
      </p:sp>
      <p:pic>
        <p:nvPicPr>
          <p:cNvPr id="2150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395733" y="2495549"/>
            <a:ext cx="4419600" cy="25796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911923127"/>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fade">
                                      <p:cBhvr>
                                        <p:cTn id="13" dur="1000"/>
                                        <p:tgtEl>
                                          <p:spTgt spid="6"/>
                                        </p:tgtEl>
                                      </p:cBhvr>
                                    </p:animEffect>
                                    <p:anim calcmode="lin" valueType="num">
                                      <p:cBhvr>
                                        <p:cTn id="14" dur="1000" fill="hold"/>
                                        <p:tgtEl>
                                          <p:spTgt spid="6"/>
                                        </p:tgtEl>
                                        <p:attrNameLst>
                                          <p:attrName>ppt_x</p:attrName>
                                        </p:attrNameLst>
                                      </p:cBhvr>
                                      <p:tavLst>
                                        <p:tav tm="0">
                                          <p:val>
                                            <p:strVal val="#ppt_x"/>
                                          </p:val>
                                        </p:tav>
                                        <p:tav tm="100000">
                                          <p:val>
                                            <p:strVal val="#ppt_x"/>
                                          </p:val>
                                        </p:tav>
                                      </p:tavLst>
                                    </p:anim>
                                    <p:anim calcmode="lin" valueType="num">
                                      <p:cBhvr>
                                        <p:cTn id="15"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3" grpId="0" animBg="1"/>
    </p:bldLst>
  </p:timing>
</p:sld>
</file>

<file path=ppt/slides/slide15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TextBox 5"/>
          <p:cNvSpPr txBox="1"/>
          <p:nvPr/>
        </p:nvSpPr>
        <p:spPr>
          <a:xfrm>
            <a:off x="210552" y="665948"/>
            <a:ext cx="8757847" cy="1992851"/>
          </a:xfrm>
          <a:prstGeom prst="rect">
            <a:avLst/>
          </a:prstGeom>
        </p:spPr>
        <p:style>
          <a:lnRef idx="2">
            <a:schemeClr val="accent1"/>
          </a:lnRef>
          <a:fillRef idx="1">
            <a:schemeClr val="lt1"/>
          </a:fillRef>
          <a:effectRef idx="0">
            <a:schemeClr val="accent1"/>
          </a:effectRef>
          <a:fontRef idx="minor">
            <a:schemeClr val="dk1"/>
          </a:fontRef>
        </p:style>
        <p:txBody>
          <a:bodyPr wrap="square" lIns="68579" tIns="34289" rIns="68579" bIns="34289" rtlCol="0">
            <a:spAutoFit/>
          </a:bodyPr>
          <a:lstStyle/>
          <a:p>
            <a:pPr algn="just" defTabSz="685316">
              <a:defRPr/>
            </a:pPr>
            <a:r>
              <a:rPr lang="en-US" sz="2500" dirty="0">
                <a:solidFill>
                  <a:prstClr val="black"/>
                </a:solidFill>
                <a:latin typeface="Arial" pitchFamily="34" charset="0"/>
                <a:ea typeface="Tahoma" pitchFamily="34" charset="0"/>
                <a:cs typeface="Arial" pitchFamily="34" charset="0"/>
              </a:rPr>
              <a:t>	</a:t>
            </a:r>
            <a:r>
              <a:rPr lang="vi-VN" sz="2500" i="1" dirty="0">
                <a:solidFill>
                  <a:srgbClr val="FF0000"/>
                </a:solidFill>
                <a:latin typeface="Arial" pitchFamily="34" charset="0"/>
                <a:ea typeface="Tahoma" pitchFamily="34" charset="0"/>
                <a:cs typeface="Arial" pitchFamily="34" charset="0"/>
              </a:rPr>
              <a:t>	+ Họ và tên của chủ thẻ: </a:t>
            </a:r>
            <a:r>
              <a:rPr lang="vi-VN" sz="2500" dirty="0">
                <a:solidFill>
                  <a:schemeClr val="tx1"/>
                </a:solidFill>
                <a:latin typeface="Arial" pitchFamily="34" charset="0"/>
                <a:ea typeface="Tahoma" pitchFamily="34" charset="0"/>
                <a:cs typeface="Arial" pitchFamily="34" charset="0"/>
              </a:rPr>
              <a:t>In bằng chữ nổi.</a:t>
            </a:r>
          </a:p>
          <a:p>
            <a:pPr algn="just" defTabSz="685316">
              <a:defRPr/>
            </a:pPr>
            <a:r>
              <a:rPr lang="en-US" sz="2500" i="1" dirty="0">
                <a:solidFill>
                  <a:srgbClr val="FF0000"/>
                </a:solidFill>
                <a:latin typeface="Arial" pitchFamily="34" charset="0"/>
                <a:ea typeface="Tahoma" pitchFamily="34" charset="0"/>
                <a:cs typeface="Arial" pitchFamily="34" charset="0"/>
              </a:rPr>
              <a:t>	</a:t>
            </a:r>
            <a:r>
              <a:rPr lang="vi-VN" sz="2500" dirty="0">
                <a:solidFill>
                  <a:schemeClr val="tx1"/>
                </a:solidFill>
                <a:latin typeface="Arial" pitchFamily="34" charset="0"/>
                <a:ea typeface="Tahoma" pitchFamily="34" charset="0"/>
                <a:cs typeface="Arial" pitchFamily="34" charset="0"/>
              </a:rPr>
              <a:t>Do thẻ không được chuyển nhượng nên:</a:t>
            </a:r>
          </a:p>
          <a:p>
            <a:pPr algn="just" defTabSz="685316">
              <a:defRPr/>
            </a:pPr>
            <a:r>
              <a:rPr lang="vi-VN" sz="2500" dirty="0">
                <a:solidFill>
                  <a:schemeClr val="tx1"/>
                </a:solidFill>
                <a:latin typeface="Arial" pitchFamily="34" charset="0"/>
                <a:ea typeface="Tahoma" pitchFamily="34" charset="0"/>
                <a:cs typeface="Arial" pitchFamily="34" charset="0"/>
              </a:rPr>
              <a:t>	. Nếu là tên cá nhân: là thẻ cá nhân</a:t>
            </a:r>
          </a:p>
          <a:p>
            <a:pPr algn="just" defTabSz="685316">
              <a:defRPr/>
            </a:pPr>
            <a:r>
              <a:rPr lang="vi-VN" sz="2500" dirty="0">
                <a:solidFill>
                  <a:schemeClr val="tx1"/>
                </a:solidFill>
                <a:latin typeface="Arial" pitchFamily="34" charset="0"/>
                <a:ea typeface="Tahoma" pitchFamily="34" charset="0"/>
                <a:cs typeface="Arial" pitchFamily="34" charset="0"/>
              </a:rPr>
              <a:t>	. Nếu là tên công ty và tên người được ủy quyền sử dụng thẻ: thẻ công ty.</a:t>
            </a:r>
          </a:p>
        </p:txBody>
      </p:sp>
      <p:sp>
        <p:nvSpPr>
          <p:cNvPr id="3" name="Rectangle 2"/>
          <p:cNvSpPr/>
          <p:nvPr/>
        </p:nvSpPr>
        <p:spPr>
          <a:xfrm>
            <a:off x="304800" y="156362"/>
            <a:ext cx="3461204" cy="477054"/>
          </a:xfrm>
          <a:prstGeom prst="rect">
            <a:avLst/>
          </a:prstGeom>
        </p:spPr>
        <p:style>
          <a:lnRef idx="2">
            <a:schemeClr val="accent1"/>
          </a:lnRef>
          <a:fillRef idx="1">
            <a:schemeClr val="lt1"/>
          </a:fillRef>
          <a:effectRef idx="0">
            <a:schemeClr val="accent1"/>
          </a:effectRef>
          <a:fontRef idx="minor">
            <a:schemeClr val="dk1"/>
          </a:fontRef>
        </p:style>
        <p:txBody>
          <a:bodyPr wrap="none">
            <a:spAutoFit/>
          </a:bodyPr>
          <a:lstStyle/>
          <a:p>
            <a:r>
              <a:rPr lang="en-US" sz="2500" b="1" dirty="0">
                <a:solidFill>
                  <a:prstClr val="black"/>
                </a:solidFill>
              </a:rPr>
              <a:t>*</a:t>
            </a:r>
            <a:r>
              <a:rPr lang="vi-VN" sz="2500" b="1" dirty="0">
                <a:solidFill>
                  <a:prstClr val="black"/>
                </a:solidFill>
              </a:rPr>
              <a:t> Mặt trước của thẻ:</a:t>
            </a:r>
          </a:p>
        </p:txBody>
      </p:sp>
      <p:pic>
        <p:nvPicPr>
          <p:cNvPr id="2150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10552" y="2831794"/>
            <a:ext cx="3843533" cy="22434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253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953000" y="2831794"/>
            <a:ext cx="3810000" cy="22434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663999012"/>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fade">
                                      <p:cBhvr>
                                        <p:cTn id="13" dur="1000"/>
                                        <p:tgtEl>
                                          <p:spTgt spid="6"/>
                                        </p:tgtEl>
                                      </p:cBhvr>
                                    </p:animEffect>
                                    <p:anim calcmode="lin" valueType="num">
                                      <p:cBhvr>
                                        <p:cTn id="14" dur="1000" fill="hold"/>
                                        <p:tgtEl>
                                          <p:spTgt spid="6"/>
                                        </p:tgtEl>
                                        <p:attrNameLst>
                                          <p:attrName>ppt_x</p:attrName>
                                        </p:attrNameLst>
                                      </p:cBhvr>
                                      <p:tavLst>
                                        <p:tav tm="0">
                                          <p:val>
                                            <p:strVal val="#ppt_x"/>
                                          </p:val>
                                        </p:tav>
                                        <p:tav tm="100000">
                                          <p:val>
                                            <p:strVal val="#ppt_x"/>
                                          </p:val>
                                        </p:tav>
                                      </p:tavLst>
                                    </p:anim>
                                    <p:anim calcmode="lin" valueType="num">
                                      <p:cBhvr>
                                        <p:cTn id="15"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3" grpId="0" animBg="1"/>
    </p:bldLst>
  </p:timing>
</p:sld>
</file>

<file path=ppt/slides/slide15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TextBox 5"/>
          <p:cNvSpPr txBox="1"/>
          <p:nvPr/>
        </p:nvSpPr>
        <p:spPr>
          <a:xfrm>
            <a:off x="210552" y="665948"/>
            <a:ext cx="8757847" cy="1223410"/>
          </a:xfrm>
          <a:prstGeom prst="rect">
            <a:avLst/>
          </a:prstGeom>
        </p:spPr>
        <p:style>
          <a:lnRef idx="2">
            <a:schemeClr val="accent1"/>
          </a:lnRef>
          <a:fillRef idx="1">
            <a:schemeClr val="lt1"/>
          </a:fillRef>
          <a:effectRef idx="0">
            <a:schemeClr val="accent1"/>
          </a:effectRef>
          <a:fontRef idx="minor">
            <a:schemeClr val="dk1"/>
          </a:fontRef>
        </p:style>
        <p:txBody>
          <a:bodyPr wrap="square" lIns="68579" tIns="34289" rIns="68579" bIns="34289" rtlCol="0">
            <a:spAutoFit/>
          </a:bodyPr>
          <a:lstStyle/>
          <a:p>
            <a:pPr algn="just" defTabSz="685316">
              <a:defRPr/>
            </a:pPr>
            <a:r>
              <a:rPr lang="en-US" sz="2500" dirty="0">
                <a:solidFill>
                  <a:prstClr val="black"/>
                </a:solidFill>
                <a:latin typeface="Arial" pitchFamily="34" charset="0"/>
                <a:ea typeface="Tahoma" pitchFamily="34" charset="0"/>
                <a:cs typeface="Arial" pitchFamily="34" charset="0"/>
              </a:rPr>
              <a:t>	</a:t>
            </a:r>
            <a:r>
              <a:rPr lang="vi-VN" sz="2500" i="1" dirty="0">
                <a:solidFill>
                  <a:srgbClr val="FF0000"/>
                </a:solidFill>
                <a:latin typeface="Arial" pitchFamily="34" charset="0"/>
                <a:ea typeface="Tahoma" pitchFamily="34" charset="0"/>
                <a:cs typeface="Arial" pitchFamily="34" charset="0"/>
              </a:rPr>
              <a:t>	+ Số mật mã đợt phát hành: </a:t>
            </a:r>
            <a:r>
              <a:rPr lang="vi-VN" sz="2500" dirty="0">
                <a:solidFill>
                  <a:schemeClr val="tx1"/>
                </a:solidFill>
                <a:latin typeface="Arial" pitchFamily="34" charset="0"/>
                <a:ea typeface="Tahoma" pitchFamily="34" charset="0"/>
                <a:cs typeface="Arial" pitchFamily="34" charset="0"/>
              </a:rPr>
              <a:t>Số này không bắt buộc và thường chỉ có thẻ Amex in số này.</a:t>
            </a:r>
          </a:p>
          <a:p>
            <a:pPr algn="just" defTabSz="685316">
              <a:defRPr/>
            </a:pPr>
            <a:r>
              <a:rPr lang="vi-VN" sz="2500" i="1" dirty="0">
                <a:solidFill>
                  <a:srgbClr val="FF0000"/>
                </a:solidFill>
                <a:latin typeface="Arial" pitchFamily="34" charset="0"/>
                <a:ea typeface="Tahoma" pitchFamily="34" charset="0"/>
                <a:cs typeface="Arial" pitchFamily="34" charset="0"/>
              </a:rPr>
              <a:t>	</a:t>
            </a:r>
          </a:p>
        </p:txBody>
      </p:sp>
      <p:sp>
        <p:nvSpPr>
          <p:cNvPr id="3" name="Rectangle 2"/>
          <p:cNvSpPr/>
          <p:nvPr/>
        </p:nvSpPr>
        <p:spPr>
          <a:xfrm>
            <a:off x="304800" y="156362"/>
            <a:ext cx="3461204" cy="477054"/>
          </a:xfrm>
          <a:prstGeom prst="rect">
            <a:avLst/>
          </a:prstGeom>
        </p:spPr>
        <p:style>
          <a:lnRef idx="2">
            <a:schemeClr val="accent1"/>
          </a:lnRef>
          <a:fillRef idx="1">
            <a:schemeClr val="lt1"/>
          </a:fillRef>
          <a:effectRef idx="0">
            <a:schemeClr val="accent1"/>
          </a:effectRef>
          <a:fontRef idx="minor">
            <a:schemeClr val="dk1"/>
          </a:fontRef>
        </p:style>
        <p:txBody>
          <a:bodyPr wrap="none">
            <a:spAutoFit/>
          </a:bodyPr>
          <a:lstStyle/>
          <a:p>
            <a:r>
              <a:rPr lang="en-US" sz="2500" b="1" dirty="0">
                <a:solidFill>
                  <a:prstClr val="black"/>
                </a:solidFill>
              </a:rPr>
              <a:t>*</a:t>
            </a:r>
            <a:r>
              <a:rPr lang="vi-VN" sz="2500" b="1" dirty="0">
                <a:solidFill>
                  <a:prstClr val="black"/>
                </a:solidFill>
              </a:rPr>
              <a:t> Mặt trước của thẻ:</a:t>
            </a:r>
          </a:p>
        </p:txBody>
      </p:sp>
      <p:pic>
        <p:nvPicPr>
          <p:cNvPr id="2355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62200" y="2190750"/>
            <a:ext cx="4533900" cy="25571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637938752"/>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fade">
                                      <p:cBhvr>
                                        <p:cTn id="13" dur="1000"/>
                                        <p:tgtEl>
                                          <p:spTgt spid="6"/>
                                        </p:tgtEl>
                                      </p:cBhvr>
                                    </p:animEffect>
                                    <p:anim calcmode="lin" valueType="num">
                                      <p:cBhvr>
                                        <p:cTn id="14" dur="1000" fill="hold"/>
                                        <p:tgtEl>
                                          <p:spTgt spid="6"/>
                                        </p:tgtEl>
                                        <p:attrNameLst>
                                          <p:attrName>ppt_x</p:attrName>
                                        </p:attrNameLst>
                                      </p:cBhvr>
                                      <p:tavLst>
                                        <p:tav tm="0">
                                          <p:val>
                                            <p:strVal val="#ppt_x"/>
                                          </p:val>
                                        </p:tav>
                                        <p:tav tm="100000">
                                          <p:val>
                                            <p:strVal val="#ppt_x"/>
                                          </p:val>
                                        </p:tav>
                                      </p:tavLst>
                                    </p:anim>
                                    <p:anim calcmode="lin" valueType="num">
                                      <p:cBhvr>
                                        <p:cTn id="15"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3" grpId="0" animBg="1"/>
    </p:bldLst>
  </p:timing>
</p:sld>
</file>

<file path=ppt/slides/slide15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TextBox 5"/>
          <p:cNvSpPr txBox="1"/>
          <p:nvPr/>
        </p:nvSpPr>
        <p:spPr>
          <a:xfrm>
            <a:off x="210552" y="665948"/>
            <a:ext cx="8757847" cy="3531734"/>
          </a:xfrm>
          <a:prstGeom prst="rect">
            <a:avLst/>
          </a:prstGeom>
        </p:spPr>
        <p:style>
          <a:lnRef idx="2">
            <a:schemeClr val="accent1"/>
          </a:lnRef>
          <a:fillRef idx="1">
            <a:schemeClr val="lt1"/>
          </a:fillRef>
          <a:effectRef idx="0">
            <a:schemeClr val="accent1"/>
          </a:effectRef>
          <a:fontRef idx="minor">
            <a:schemeClr val="dk1"/>
          </a:fontRef>
        </p:style>
        <p:txBody>
          <a:bodyPr wrap="square" lIns="68579" tIns="34289" rIns="68579" bIns="34289" rtlCol="0">
            <a:spAutoFit/>
          </a:bodyPr>
          <a:lstStyle/>
          <a:p>
            <a:pPr algn="just" defTabSz="685316">
              <a:defRPr/>
            </a:pPr>
            <a:r>
              <a:rPr lang="en-US" sz="2500" dirty="0">
                <a:solidFill>
                  <a:prstClr val="black"/>
                </a:solidFill>
                <a:latin typeface="Arial" pitchFamily="34" charset="0"/>
                <a:ea typeface="Tahoma" pitchFamily="34" charset="0"/>
                <a:cs typeface="Arial" pitchFamily="34" charset="0"/>
              </a:rPr>
              <a:t>	</a:t>
            </a:r>
            <a:r>
              <a:rPr lang="vi-VN" sz="2500" dirty="0">
                <a:solidFill>
                  <a:schemeClr val="tx1"/>
                </a:solidFill>
                <a:latin typeface="Arial" pitchFamily="34" charset="0"/>
                <a:ea typeface="Tahoma" pitchFamily="34" charset="0"/>
                <a:cs typeface="Arial" pitchFamily="34" charset="0"/>
              </a:rPr>
              <a:t>	+ Trên mặt trước còn có một số đặc điểm riêng của từng loại thẻ: </a:t>
            </a:r>
          </a:p>
          <a:p>
            <a:pPr algn="just" defTabSz="685316">
              <a:defRPr/>
            </a:pPr>
            <a:r>
              <a:rPr lang="en-US" sz="2500" dirty="0">
                <a:solidFill>
                  <a:schemeClr val="tx1"/>
                </a:solidFill>
                <a:latin typeface="Arial" pitchFamily="34" charset="0"/>
                <a:ea typeface="Tahoma" pitchFamily="34" charset="0"/>
                <a:cs typeface="Arial" pitchFamily="34" charset="0"/>
              </a:rPr>
              <a:t>	</a:t>
            </a:r>
            <a:r>
              <a:rPr lang="vi-VN" sz="2500" dirty="0">
                <a:solidFill>
                  <a:schemeClr val="tx1"/>
                </a:solidFill>
                <a:latin typeface="Arial" pitchFamily="34" charset="0"/>
                <a:ea typeface="Tahoma" pitchFamily="34" charset="0"/>
                <a:cs typeface="Arial" pitchFamily="34" charset="0"/>
              </a:rPr>
              <a:t>VD: Thẻ Visa luôn có chữ V in sau ngày hiệu lực. Cụ thể: CV hay PV để chỉ loại thẻ thường. RV hay GV để chỉ loại thẻ vàng.</a:t>
            </a:r>
          </a:p>
          <a:p>
            <a:pPr algn="just" defTabSz="685316">
              <a:defRPr/>
            </a:pPr>
            <a:r>
              <a:rPr lang="en-US" sz="2500" dirty="0">
                <a:solidFill>
                  <a:schemeClr val="tx1"/>
                </a:solidFill>
                <a:latin typeface="Arial" pitchFamily="34" charset="0"/>
                <a:ea typeface="Tahoma" pitchFamily="34" charset="0"/>
                <a:cs typeface="Arial" pitchFamily="34" charset="0"/>
              </a:rPr>
              <a:t>	</a:t>
            </a:r>
            <a:r>
              <a:rPr lang="vi-VN" sz="2500" dirty="0">
                <a:solidFill>
                  <a:schemeClr val="tx1"/>
                </a:solidFill>
                <a:latin typeface="Arial" pitchFamily="34" charset="0"/>
                <a:ea typeface="Tahoma" pitchFamily="34" charset="0"/>
                <a:cs typeface="Arial" pitchFamily="34" charset="0"/>
              </a:rPr>
              <a:t>Trên thẻ MasterCard sau ngày hiệu lực có chữ M và C viết lồng vào nhau.</a:t>
            </a:r>
          </a:p>
          <a:p>
            <a:pPr algn="just" defTabSz="685316">
              <a:defRPr/>
            </a:pPr>
            <a:r>
              <a:rPr lang="vi-VN" sz="2500" dirty="0">
                <a:solidFill>
                  <a:schemeClr val="tx1"/>
                </a:solidFill>
                <a:latin typeface="Arial" pitchFamily="34" charset="0"/>
                <a:ea typeface="Tahoma" pitchFamily="34" charset="0"/>
                <a:cs typeface="Arial" pitchFamily="34" charset="0"/>
              </a:rPr>
              <a:t>	Trên thẻ JCB nếu là thẻ vàng sẽ có chữ G sau ngày hiệu lực.</a:t>
            </a:r>
          </a:p>
        </p:txBody>
      </p:sp>
      <p:sp>
        <p:nvSpPr>
          <p:cNvPr id="3" name="Rectangle 2"/>
          <p:cNvSpPr/>
          <p:nvPr/>
        </p:nvSpPr>
        <p:spPr>
          <a:xfrm>
            <a:off x="304800" y="156362"/>
            <a:ext cx="3461204" cy="477054"/>
          </a:xfrm>
          <a:prstGeom prst="rect">
            <a:avLst/>
          </a:prstGeom>
        </p:spPr>
        <p:style>
          <a:lnRef idx="2">
            <a:schemeClr val="accent1"/>
          </a:lnRef>
          <a:fillRef idx="1">
            <a:schemeClr val="lt1"/>
          </a:fillRef>
          <a:effectRef idx="0">
            <a:schemeClr val="accent1"/>
          </a:effectRef>
          <a:fontRef idx="minor">
            <a:schemeClr val="dk1"/>
          </a:fontRef>
        </p:style>
        <p:txBody>
          <a:bodyPr wrap="none">
            <a:spAutoFit/>
          </a:bodyPr>
          <a:lstStyle/>
          <a:p>
            <a:r>
              <a:rPr lang="en-US" sz="2500" b="1" dirty="0">
                <a:solidFill>
                  <a:prstClr val="black"/>
                </a:solidFill>
              </a:rPr>
              <a:t>*</a:t>
            </a:r>
            <a:r>
              <a:rPr lang="vi-VN" sz="2500" b="1" dirty="0">
                <a:solidFill>
                  <a:prstClr val="black"/>
                </a:solidFill>
              </a:rPr>
              <a:t> Mặt trước của thẻ:</a:t>
            </a:r>
          </a:p>
        </p:txBody>
      </p:sp>
    </p:spTree>
    <p:extLst>
      <p:ext uri="{BB962C8B-B14F-4D97-AF65-F5344CB8AC3E}">
        <p14:creationId xmlns:p14="http://schemas.microsoft.com/office/powerpoint/2010/main" val="3730200515"/>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fade">
                                      <p:cBhvr>
                                        <p:cTn id="13" dur="1000"/>
                                        <p:tgtEl>
                                          <p:spTgt spid="6"/>
                                        </p:tgtEl>
                                      </p:cBhvr>
                                    </p:animEffect>
                                    <p:anim calcmode="lin" valueType="num">
                                      <p:cBhvr>
                                        <p:cTn id="14" dur="1000" fill="hold"/>
                                        <p:tgtEl>
                                          <p:spTgt spid="6"/>
                                        </p:tgtEl>
                                        <p:attrNameLst>
                                          <p:attrName>ppt_x</p:attrName>
                                        </p:attrNameLst>
                                      </p:cBhvr>
                                      <p:tavLst>
                                        <p:tav tm="0">
                                          <p:val>
                                            <p:strVal val="#ppt_x"/>
                                          </p:val>
                                        </p:tav>
                                        <p:tav tm="100000">
                                          <p:val>
                                            <p:strVal val="#ppt_x"/>
                                          </p:val>
                                        </p:tav>
                                      </p:tavLst>
                                    </p:anim>
                                    <p:anim calcmode="lin" valueType="num">
                                      <p:cBhvr>
                                        <p:cTn id="15"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3"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85" name="图片 2084" descr="封面"/>
          <p:cNvPicPr>
            <a:picLocks noChangeAspect="1"/>
          </p:cNvPicPr>
          <p:nvPr/>
        </p:nvPicPr>
        <p:blipFill>
          <a:blip r:embed="rId3"/>
          <a:stretch>
            <a:fillRect/>
          </a:stretch>
        </p:blipFill>
        <p:spPr>
          <a:xfrm>
            <a:off x="6921" y="3448"/>
            <a:ext cx="9129292" cy="5135744"/>
          </a:xfrm>
          <a:prstGeom prst="rect">
            <a:avLst/>
          </a:prstGeom>
          <a:noFill/>
          <a:ln w="9525">
            <a:noFill/>
          </a:ln>
        </p:spPr>
      </p:pic>
      <p:pic>
        <p:nvPicPr>
          <p:cNvPr id="2084" name="图片 2083" descr="3"/>
          <p:cNvPicPr>
            <a:picLocks noChangeAspect="1"/>
          </p:cNvPicPr>
          <p:nvPr/>
        </p:nvPicPr>
        <p:blipFill>
          <a:blip r:embed="rId4"/>
          <a:stretch>
            <a:fillRect/>
          </a:stretch>
        </p:blipFill>
        <p:spPr>
          <a:xfrm>
            <a:off x="215427" y="270991"/>
            <a:ext cx="8712279" cy="8644595"/>
          </a:xfrm>
          <a:prstGeom prst="rect">
            <a:avLst/>
          </a:prstGeom>
          <a:noFill/>
          <a:ln w="9525">
            <a:noFill/>
          </a:ln>
        </p:spPr>
      </p:pic>
      <p:sp>
        <p:nvSpPr>
          <p:cNvPr id="2056" name="文本框 2055"/>
          <p:cNvSpPr txBox="1"/>
          <p:nvPr/>
        </p:nvSpPr>
        <p:spPr>
          <a:xfrm>
            <a:off x="1676400" y="2343150"/>
            <a:ext cx="6447484" cy="1672091"/>
          </a:xfrm>
          <a:prstGeom prst="rect">
            <a:avLst/>
          </a:prstGeom>
          <a:noFill/>
          <a:ln w="9525">
            <a:noFill/>
          </a:ln>
        </p:spPr>
        <p:txBody>
          <a:bodyPr wrap="square" lIns="55720" tIns="27860" rIns="55720" bIns="27860">
            <a:spAutoFit/>
          </a:bodyPr>
          <a:lstStyle/>
          <a:p>
            <a:pPr algn="ctr" defTabSz="914343" fontAlgn="base">
              <a:spcBef>
                <a:spcPct val="50000"/>
              </a:spcBef>
              <a:spcAft>
                <a:spcPct val="0"/>
              </a:spcAft>
            </a:pPr>
            <a:r>
              <a:rPr lang="en-US" altLang="zh-CN" sz="3000" b="1" dirty="0">
                <a:solidFill>
                  <a:srgbClr val="000000"/>
                </a:solidFill>
                <a:ea typeface="黑体" panose="02010609060101010101" pitchFamily="2" charset="-122"/>
              </a:rPr>
              <a:t>BÀI 2. </a:t>
            </a:r>
          </a:p>
          <a:p>
            <a:pPr algn="ctr" defTabSz="914343" fontAlgn="base">
              <a:spcBef>
                <a:spcPct val="50000"/>
              </a:spcBef>
              <a:spcAft>
                <a:spcPct val="0"/>
              </a:spcAft>
            </a:pPr>
            <a:r>
              <a:rPr lang="en-US" altLang="zh-CN" sz="3000" b="1" dirty="0">
                <a:solidFill>
                  <a:srgbClr val="000000"/>
                </a:solidFill>
                <a:ea typeface="黑体" panose="02010609060101010101" pitchFamily="2" charset="-122"/>
              </a:rPr>
              <a:t>THANH TOÁN TRONG NỀN KINH TẾ THỊ TRƯỜNG</a:t>
            </a:r>
          </a:p>
        </p:txBody>
      </p:sp>
      <p:pic>
        <p:nvPicPr>
          <p:cNvPr id="2078" name="图片 2077" descr="2"/>
          <p:cNvPicPr>
            <a:picLocks noChangeAspect="1"/>
          </p:cNvPicPr>
          <p:nvPr/>
        </p:nvPicPr>
        <p:blipFill>
          <a:blip r:embed="rId5"/>
          <a:stretch>
            <a:fillRect/>
          </a:stretch>
        </p:blipFill>
        <p:spPr>
          <a:xfrm>
            <a:off x="451620" y="265405"/>
            <a:ext cx="1681894" cy="560106"/>
          </a:xfrm>
          <a:prstGeom prst="rect">
            <a:avLst/>
          </a:prstGeom>
          <a:noFill/>
          <a:ln w="9525">
            <a:noFill/>
          </a:ln>
        </p:spPr>
      </p:pic>
      <p:pic>
        <p:nvPicPr>
          <p:cNvPr id="2088" name="图片 2087" descr="1-16"/>
          <p:cNvPicPr>
            <a:picLocks noChangeAspect="1"/>
          </p:cNvPicPr>
          <p:nvPr/>
        </p:nvPicPr>
        <p:blipFill>
          <a:blip r:embed="rId6"/>
          <a:stretch>
            <a:fillRect/>
          </a:stretch>
        </p:blipFill>
        <p:spPr>
          <a:xfrm>
            <a:off x="7044229" y="226629"/>
            <a:ext cx="1884344" cy="873766"/>
          </a:xfrm>
          <a:prstGeom prst="rect">
            <a:avLst/>
          </a:prstGeom>
          <a:noFill/>
          <a:ln w="9525">
            <a:noFill/>
          </a:ln>
        </p:spPr>
      </p:pic>
    </p:spTree>
    <p:extLst>
      <p:ext uri="{BB962C8B-B14F-4D97-AF65-F5344CB8AC3E}">
        <p14:creationId xmlns:p14="http://schemas.microsoft.com/office/powerpoint/2010/main" val="10742443"/>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fill="hold" nodeType="withEffect">
                                  <p:stCondLst>
                                    <p:cond delay="0"/>
                                  </p:stCondLst>
                                  <p:childTnLst>
                                    <p:animRot by="-21600000">
                                      <p:cBhvr>
                                        <p:cTn id="6" dur="5000" fill="hold"/>
                                        <p:tgtEl>
                                          <p:spTgt spid="2084"/>
                                        </p:tgtEl>
                                        <p:attrNameLst>
                                          <p:attrName>r</p:attrName>
                                        </p:attrNameLst>
                                      </p:cBhvr>
                                    </p:animRot>
                                  </p:childTnLst>
                                </p:cTn>
                              </p:par>
                              <p:par>
                                <p:cTn id="7" presetID="22" presetClass="entr" presetSubtype="8" fill="hold" grpId="0" nodeType="withEffect">
                                  <p:stCondLst>
                                    <p:cond delay="0"/>
                                  </p:stCondLst>
                                  <p:childTnLst>
                                    <p:set>
                                      <p:cBhvr>
                                        <p:cTn id="8" dur="1" fill="hold">
                                          <p:stCondLst>
                                            <p:cond delay="0"/>
                                          </p:stCondLst>
                                        </p:cTn>
                                        <p:tgtEl>
                                          <p:spTgt spid="2056"/>
                                        </p:tgtEl>
                                        <p:attrNameLst>
                                          <p:attrName>style.visibility</p:attrName>
                                        </p:attrNameLst>
                                      </p:cBhvr>
                                      <p:to>
                                        <p:strVal val="visible"/>
                                      </p:to>
                                    </p:set>
                                    <p:animEffect transition="in" filter="wipe(left)">
                                      <p:cBhvr>
                                        <p:cTn id="9" dur="500"/>
                                        <p:tgtEl>
                                          <p:spTgt spid="2056"/>
                                        </p:tgtEl>
                                      </p:cBhvr>
                                    </p:animEffect>
                                  </p:childTnLst>
                                </p:cTn>
                              </p:par>
                              <p:par>
                                <p:cTn id="10" presetID="2" presetClass="entr" presetSubtype="2" fill="hold" nodeType="withEffect">
                                  <p:stCondLst>
                                    <p:cond delay="0"/>
                                  </p:stCondLst>
                                  <p:childTnLst>
                                    <p:set>
                                      <p:cBhvr>
                                        <p:cTn id="11" dur="1" fill="hold">
                                          <p:stCondLst>
                                            <p:cond delay="0"/>
                                          </p:stCondLst>
                                        </p:cTn>
                                        <p:tgtEl>
                                          <p:spTgt spid="2078"/>
                                        </p:tgtEl>
                                        <p:attrNameLst>
                                          <p:attrName>style.visibility</p:attrName>
                                        </p:attrNameLst>
                                      </p:cBhvr>
                                      <p:to>
                                        <p:strVal val="visible"/>
                                      </p:to>
                                    </p:set>
                                    <p:anim calcmode="lin" valueType="num">
                                      <p:cBhvr additive="base">
                                        <p:cTn id="12" dur="500" fill="hold"/>
                                        <p:tgtEl>
                                          <p:spTgt spid="2078"/>
                                        </p:tgtEl>
                                        <p:attrNameLst>
                                          <p:attrName>ppt_x</p:attrName>
                                        </p:attrNameLst>
                                      </p:cBhvr>
                                      <p:tavLst>
                                        <p:tav tm="0">
                                          <p:val>
                                            <p:strVal val="1+#ppt_w/2"/>
                                          </p:val>
                                        </p:tav>
                                        <p:tav tm="100000">
                                          <p:val>
                                            <p:strVal val="#ppt_x"/>
                                          </p:val>
                                        </p:tav>
                                      </p:tavLst>
                                    </p:anim>
                                    <p:anim calcmode="lin" valueType="num">
                                      <p:cBhvr additive="base">
                                        <p:cTn id="13" dur="500" fill="hold"/>
                                        <p:tgtEl>
                                          <p:spTgt spid="2078"/>
                                        </p:tgtEl>
                                        <p:attrNameLst>
                                          <p:attrName>ppt_y</p:attrName>
                                        </p:attrNameLst>
                                      </p:cBhvr>
                                      <p:tavLst>
                                        <p:tav tm="0">
                                          <p:val>
                                            <p:strVal val="#ppt_y"/>
                                          </p:val>
                                        </p:tav>
                                        <p:tav tm="100000">
                                          <p:val>
                                            <p:strVal val="#ppt_y"/>
                                          </p:val>
                                        </p:tav>
                                      </p:tavLst>
                                    </p:anim>
                                  </p:childTnLst>
                                </p:cTn>
                              </p:par>
                              <p:par>
                                <p:cTn id="14" presetID="47" presetClass="entr" presetSubtype="0" fill="hold" nodeType="withEffect">
                                  <p:stCondLst>
                                    <p:cond delay="0"/>
                                  </p:stCondLst>
                                  <p:childTnLst>
                                    <p:set>
                                      <p:cBhvr>
                                        <p:cTn id="15" dur="1" fill="hold">
                                          <p:stCondLst>
                                            <p:cond delay="0"/>
                                          </p:stCondLst>
                                        </p:cTn>
                                        <p:tgtEl>
                                          <p:spTgt spid="2088"/>
                                        </p:tgtEl>
                                        <p:attrNameLst>
                                          <p:attrName>style.visibility</p:attrName>
                                        </p:attrNameLst>
                                      </p:cBhvr>
                                      <p:to>
                                        <p:strVal val="visible"/>
                                      </p:to>
                                    </p:set>
                                    <p:animEffect transition="in" filter="fade">
                                      <p:cBhvr>
                                        <p:cTn id="16" dur="1000"/>
                                        <p:tgtEl>
                                          <p:spTgt spid="2088"/>
                                        </p:tgtEl>
                                      </p:cBhvr>
                                    </p:animEffect>
                                    <p:anim calcmode="lin" valueType="num">
                                      <p:cBhvr>
                                        <p:cTn id="17" dur="1000" fill="hold"/>
                                        <p:tgtEl>
                                          <p:spTgt spid="2088"/>
                                        </p:tgtEl>
                                        <p:attrNameLst>
                                          <p:attrName>ppt_x</p:attrName>
                                        </p:attrNameLst>
                                      </p:cBhvr>
                                      <p:tavLst>
                                        <p:tav tm="0">
                                          <p:val>
                                            <p:strVal val="#ppt_x"/>
                                          </p:val>
                                        </p:tav>
                                        <p:tav tm="100000">
                                          <p:val>
                                            <p:strVal val="#ppt_x"/>
                                          </p:val>
                                        </p:tav>
                                      </p:tavLst>
                                    </p:anim>
                                    <p:anim calcmode="lin" valueType="num">
                                      <p:cBhvr>
                                        <p:cTn id="18" dur="1000" fill="hold"/>
                                        <p:tgtEl>
                                          <p:spTgt spid="208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56" grpId="0"/>
    </p:bldLst>
  </p:timing>
</p:sld>
</file>

<file path=ppt/slides/slide16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TextBox 5"/>
          <p:cNvSpPr txBox="1"/>
          <p:nvPr/>
        </p:nvSpPr>
        <p:spPr>
          <a:xfrm>
            <a:off x="210552" y="665948"/>
            <a:ext cx="8757847" cy="3147013"/>
          </a:xfrm>
          <a:prstGeom prst="rect">
            <a:avLst/>
          </a:prstGeom>
        </p:spPr>
        <p:style>
          <a:lnRef idx="2">
            <a:schemeClr val="accent1"/>
          </a:lnRef>
          <a:fillRef idx="1">
            <a:schemeClr val="lt1"/>
          </a:fillRef>
          <a:effectRef idx="0">
            <a:schemeClr val="accent1"/>
          </a:effectRef>
          <a:fontRef idx="minor">
            <a:schemeClr val="dk1"/>
          </a:fontRef>
        </p:style>
        <p:txBody>
          <a:bodyPr wrap="square" lIns="68579" tIns="34289" rIns="68579" bIns="34289" rtlCol="0">
            <a:spAutoFit/>
          </a:bodyPr>
          <a:lstStyle/>
          <a:p>
            <a:pPr algn="just" defTabSz="685316">
              <a:defRPr/>
            </a:pPr>
            <a:r>
              <a:rPr lang="en-US" sz="2500" dirty="0">
                <a:solidFill>
                  <a:prstClr val="black"/>
                </a:solidFill>
                <a:latin typeface="Arial" pitchFamily="34" charset="0"/>
                <a:ea typeface="Tahoma" pitchFamily="34" charset="0"/>
                <a:cs typeface="Arial" pitchFamily="34" charset="0"/>
              </a:rPr>
              <a:t>	</a:t>
            </a:r>
            <a:r>
              <a:rPr lang="vi-VN" sz="2500" dirty="0">
                <a:solidFill>
                  <a:prstClr val="black"/>
                </a:solidFill>
                <a:latin typeface="Arial" pitchFamily="34" charset="0"/>
                <a:ea typeface="Tahoma" pitchFamily="34" charset="0"/>
                <a:cs typeface="Arial" pitchFamily="34" charset="0"/>
              </a:rPr>
              <a:t>	</a:t>
            </a:r>
            <a:r>
              <a:rPr lang="vi-VN" sz="2500" b="1" i="1" dirty="0">
                <a:solidFill>
                  <a:srgbClr val="FF0000"/>
                </a:solidFill>
                <a:latin typeface="Arial" pitchFamily="34" charset="0"/>
                <a:ea typeface="Tahoma" pitchFamily="34" charset="0"/>
                <a:cs typeface="Arial" pitchFamily="34" charset="0"/>
              </a:rPr>
              <a:t>+ Dãy băng từ </a:t>
            </a:r>
            <a:r>
              <a:rPr lang="vi-VN" sz="2500" dirty="0">
                <a:solidFill>
                  <a:prstClr val="black"/>
                </a:solidFill>
                <a:latin typeface="Arial" pitchFamily="34" charset="0"/>
                <a:ea typeface="Tahoma" pitchFamily="34" charset="0"/>
                <a:cs typeface="Arial" pitchFamily="34" charset="0"/>
              </a:rPr>
              <a:t>có khả năng lưu trữ những thông tin như:</a:t>
            </a:r>
          </a:p>
          <a:p>
            <a:pPr algn="just" defTabSz="685316">
              <a:defRPr/>
            </a:pPr>
            <a:r>
              <a:rPr lang="vi-VN" sz="2500" dirty="0">
                <a:solidFill>
                  <a:prstClr val="black"/>
                </a:solidFill>
                <a:latin typeface="Arial" pitchFamily="34" charset="0"/>
                <a:ea typeface="Tahoma" pitchFamily="34" charset="0"/>
                <a:cs typeface="Arial" pitchFamily="34" charset="0"/>
              </a:rPr>
              <a:t>		. Số thẻ</a:t>
            </a:r>
          </a:p>
          <a:p>
            <a:pPr algn="just" defTabSz="685316">
              <a:defRPr/>
            </a:pPr>
            <a:r>
              <a:rPr lang="vi-VN" sz="2500" dirty="0">
                <a:solidFill>
                  <a:prstClr val="black"/>
                </a:solidFill>
                <a:latin typeface="Arial" pitchFamily="34" charset="0"/>
                <a:ea typeface="Tahoma" pitchFamily="34" charset="0"/>
                <a:cs typeface="Arial" pitchFamily="34" charset="0"/>
              </a:rPr>
              <a:t>		. Ngày hiệu lực</a:t>
            </a:r>
          </a:p>
          <a:p>
            <a:pPr algn="just" defTabSz="685316">
              <a:defRPr/>
            </a:pPr>
            <a:r>
              <a:rPr lang="vi-VN" sz="2500" dirty="0">
                <a:solidFill>
                  <a:prstClr val="black"/>
                </a:solidFill>
                <a:latin typeface="Arial" pitchFamily="34" charset="0"/>
                <a:ea typeface="Tahoma" pitchFamily="34" charset="0"/>
                <a:cs typeface="Arial" pitchFamily="34" charset="0"/>
              </a:rPr>
              <a:t>		. Tên chủ thẻ</a:t>
            </a:r>
          </a:p>
          <a:p>
            <a:pPr algn="just" defTabSz="685316">
              <a:defRPr/>
            </a:pPr>
            <a:r>
              <a:rPr lang="vi-VN" sz="2500" dirty="0">
                <a:solidFill>
                  <a:prstClr val="black"/>
                </a:solidFill>
                <a:latin typeface="Arial" pitchFamily="34" charset="0"/>
                <a:ea typeface="Tahoma" pitchFamily="34" charset="0"/>
                <a:cs typeface="Arial" pitchFamily="34" charset="0"/>
              </a:rPr>
              <a:t>		. Tên ngân hàng phát hành</a:t>
            </a:r>
          </a:p>
          <a:p>
            <a:pPr algn="just" defTabSz="685316">
              <a:defRPr/>
            </a:pPr>
            <a:r>
              <a:rPr lang="vi-VN" sz="2500" dirty="0">
                <a:solidFill>
                  <a:prstClr val="black"/>
                </a:solidFill>
                <a:latin typeface="Arial" pitchFamily="34" charset="0"/>
                <a:ea typeface="Tahoma" pitchFamily="34" charset="0"/>
                <a:cs typeface="Arial" pitchFamily="34" charset="0"/>
              </a:rPr>
              <a:t>		. Mã số bí mật cá nhân (mã số PIN: Personal Identificate Number).</a:t>
            </a:r>
          </a:p>
        </p:txBody>
      </p:sp>
      <p:sp>
        <p:nvSpPr>
          <p:cNvPr id="3" name="Rectangle 2"/>
          <p:cNvSpPr/>
          <p:nvPr/>
        </p:nvSpPr>
        <p:spPr>
          <a:xfrm>
            <a:off x="304800" y="156362"/>
            <a:ext cx="3153427" cy="477054"/>
          </a:xfrm>
          <a:prstGeom prst="rect">
            <a:avLst/>
          </a:prstGeom>
        </p:spPr>
        <p:style>
          <a:lnRef idx="2">
            <a:schemeClr val="accent1"/>
          </a:lnRef>
          <a:fillRef idx="1">
            <a:schemeClr val="lt1"/>
          </a:fillRef>
          <a:effectRef idx="0">
            <a:schemeClr val="accent1"/>
          </a:effectRef>
          <a:fontRef idx="minor">
            <a:schemeClr val="dk1"/>
          </a:fontRef>
        </p:style>
        <p:txBody>
          <a:bodyPr wrap="none">
            <a:spAutoFit/>
          </a:bodyPr>
          <a:lstStyle/>
          <a:p>
            <a:r>
              <a:rPr lang="en-US" sz="2500" b="1" dirty="0">
                <a:solidFill>
                  <a:prstClr val="black"/>
                </a:solidFill>
              </a:rPr>
              <a:t>*</a:t>
            </a:r>
            <a:r>
              <a:rPr lang="vi-VN" sz="2500" b="1" dirty="0">
                <a:solidFill>
                  <a:prstClr val="black"/>
                </a:solidFill>
              </a:rPr>
              <a:t> Mặt </a:t>
            </a:r>
            <a:r>
              <a:rPr lang="en-US" sz="2500" b="1" dirty="0" err="1">
                <a:solidFill>
                  <a:prstClr val="black"/>
                </a:solidFill>
              </a:rPr>
              <a:t>sau</a:t>
            </a:r>
            <a:r>
              <a:rPr lang="vi-VN" sz="2500" b="1" dirty="0">
                <a:solidFill>
                  <a:prstClr val="black"/>
                </a:solidFill>
              </a:rPr>
              <a:t> của thẻ:</a:t>
            </a:r>
          </a:p>
        </p:txBody>
      </p:sp>
    </p:spTree>
    <p:extLst>
      <p:ext uri="{BB962C8B-B14F-4D97-AF65-F5344CB8AC3E}">
        <p14:creationId xmlns:p14="http://schemas.microsoft.com/office/powerpoint/2010/main" val="2893617754"/>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fade">
                                      <p:cBhvr>
                                        <p:cTn id="13" dur="1000"/>
                                        <p:tgtEl>
                                          <p:spTgt spid="6"/>
                                        </p:tgtEl>
                                      </p:cBhvr>
                                    </p:animEffect>
                                    <p:anim calcmode="lin" valueType="num">
                                      <p:cBhvr>
                                        <p:cTn id="14" dur="1000" fill="hold"/>
                                        <p:tgtEl>
                                          <p:spTgt spid="6"/>
                                        </p:tgtEl>
                                        <p:attrNameLst>
                                          <p:attrName>ppt_x</p:attrName>
                                        </p:attrNameLst>
                                      </p:cBhvr>
                                      <p:tavLst>
                                        <p:tav tm="0">
                                          <p:val>
                                            <p:strVal val="#ppt_x"/>
                                          </p:val>
                                        </p:tav>
                                        <p:tav tm="100000">
                                          <p:val>
                                            <p:strVal val="#ppt_x"/>
                                          </p:val>
                                        </p:tav>
                                      </p:tavLst>
                                    </p:anim>
                                    <p:anim calcmode="lin" valueType="num">
                                      <p:cBhvr>
                                        <p:cTn id="15"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3" grpId="0" animBg="1"/>
    </p:bldLst>
  </p:timing>
</p:sld>
</file>

<file path=ppt/slides/slide16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Rectangle 2"/>
          <p:cNvSpPr/>
          <p:nvPr/>
        </p:nvSpPr>
        <p:spPr>
          <a:xfrm>
            <a:off x="304800" y="156362"/>
            <a:ext cx="3153427" cy="477054"/>
          </a:xfrm>
          <a:prstGeom prst="rect">
            <a:avLst/>
          </a:prstGeom>
        </p:spPr>
        <p:style>
          <a:lnRef idx="2">
            <a:schemeClr val="accent1"/>
          </a:lnRef>
          <a:fillRef idx="1">
            <a:schemeClr val="lt1"/>
          </a:fillRef>
          <a:effectRef idx="0">
            <a:schemeClr val="accent1"/>
          </a:effectRef>
          <a:fontRef idx="minor">
            <a:schemeClr val="dk1"/>
          </a:fontRef>
        </p:style>
        <p:txBody>
          <a:bodyPr wrap="none">
            <a:spAutoFit/>
          </a:bodyPr>
          <a:lstStyle/>
          <a:p>
            <a:r>
              <a:rPr lang="en-US" sz="2500" b="1" dirty="0">
                <a:solidFill>
                  <a:prstClr val="black"/>
                </a:solidFill>
              </a:rPr>
              <a:t>*</a:t>
            </a:r>
            <a:r>
              <a:rPr lang="vi-VN" sz="2500" b="1" dirty="0">
                <a:solidFill>
                  <a:prstClr val="black"/>
                </a:solidFill>
              </a:rPr>
              <a:t> Mặt </a:t>
            </a:r>
            <a:r>
              <a:rPr lang="en-US" sz="2500" b="1" dirty="0" err="1">
                <a:solidFill>
                  <a:prstClr val="black"/>
                </a:solidFill>
              </a:rPr>
              <a:t>sau</a:t>
            </a:r>
            <a:r>
              <a:rPr lang="vi-VN" sz="2500" b="1" dirty="0">
                <a:solidFill>
                  <a:prstClr val="black"/>
                </a:solidFill>
              </a:rPr>
              <a:t> của thẻ:</a:t>
            </a:r>
          </a:p>
        </p:txBody>
      </p:sp>
      <p:pic>
        <p:nvPicPr>
          <p:cNvPr id="2457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90600" y="742950"/>
            <a:ext cx="6778713" cy="34709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919895923"/>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6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TextBox 5"/>
          <p:cNvSpPr txBox="1"/>
          <p:nvPr/>
        </p:nvSpPr>
        <p:spPr>
          <a:xfrm>
            <a:off x="210552" y="665948"/>
            <a:ext cx="8757847" cy="2762293"/>
          </a:xfrm>
          <a:prstGeom prst="rect">
            <a:avLst/>
          </a:prstGeom>
        </p:spPr>
        <p:style>
          <a:lnRef idx="2">
            <a:schemeClr val="accent1"/>
          </a:lnRef>
          <a:fillRef idx="1">
            <a:schemeClr val="lt1"/>
          </a:fillRef>
          <a:effectRef idx="0">
            <a:schemeClr val="accent1"/>
          </a:effectRef>
          <a:fontRef idx="minor">
            <a:schemeClr val="dk1"/>
          </a:fontRef>
        </p:style>
        <p:txBody>
          <a:bodyPr wrap="square" lIns="68579" tIns="34289" rIns="68579" bIns="34289" rtlCol="0">
            <a:spAutoFit/>
          </a:bodyPr>
          <a:lstStyle/>
          <a:p>
            <a:pPr algn="just" defTabSz="685316">
              <a:defRPr/>
            </a:pPr>
            <a:r>
              <a:rPr lang="en-US" sz="2500" dirty="0">
                <a:solidFill>
                  <a:prstClr val="black"/>
                </a:solidFill>
                <a:latin typeface="Arial" pitchFamily="34" charset="0"/>
                <a:ea typeface="Tahoma" pitchFamily="34" charset="0"/>
                <a:cs typeface="Arial" pitchFamily="34" charset="0"/>
              </a:rPr>
              <a:t>	</a:t>
            </a:r>
            <a:r>
              <a:rPr lang="vi-VN" sz="2500" dirty="0">
                <a:solidFill>
                  <a:prstClr val="black"/>
                </a:solidFill>
                <a:latin typeface="Arial" pitchFamily="34" charset="0"/>
                <a:ea typeface="Tahoma" pitchFamily="34" charset="0"/>
                <a:cs typeface="Arial" pitchFamily="34" charset="0"/>
              </a:rPr>
              <a:t>	</a:t>
            </a:r>
            <a:r>
              <a:rPr lang="vi-VN" sz="2500" b="1" dirty="0">
                <a:solidFill>
                  <a:srgbClr val="FF0000"/>
                </a:solidFill>
                <a:latin typeface="Arial" pitchFamily="34" charset="0"/>
                <a:ea typeface="Tahoma" pitchFamily="34" charset="0"/>
                <a:cs typeface="Arial" pitchFamily="34" charset="0"/>
              </a:rPr>
              <a:t>+ Băng chữ ký</a:t>
            </a:r>
            <a:r>
              <a:rPr lang="vi-VN" sz="2500" dirty="0">
                <a:solidFill>
                  <a:prstClr val="black"/>
                </a:solidFill>
                <a:latin typeface="Arial" pitchFamily="34" charset="0"/>
                <a:ea typeface="Tahoma" pitchFamily="34" charset="0"/>
                <a:cs typeface="Arial" pitchFamily="34" charset="0"/>
              </a:rPr>
              <a:t>: Trên băng giấy này là chữ ký của chủ thẻ. Khi lập hóa đơn thanh toán, cơ sở chấp nhận thẻ sẽ đối chiếu chữ ký trên hóa đơn với chữ ký mẫu để so sánh. Băng chữ ký này được làm từ một nguyên liệu đặc biệt có khả năng ngăn cản mọi sự cố gắng tẩy xóa, sửa đổi trên bề mặt của nó và được ép chặt trên nền thẻ, không thể dùng tay cạy lên được.</a:t>
            </a:r>
          </a:p>
        </p:txBody>
      </p:sp>
      <p:sp>
        <p:nvSpPr>
          <p:cNvPr id="3" name="Rectangle 2"/>
          <p:cNvSpPr/>
          <p:nvPr/>
        </p:nvSpPr>
        <p:spPr>
          <a:xfrm>
            <a:off x="304800" y="156362"/>
            <a:ext cx="3153427" cy="477054"/>
          </a:xfrm>
          <a:prstGeom prst="rect">
            <a:avLst/>
          </a:prstGeom>
        </p:spPr>
        <p:style>
          <a:lnRef idx="2">
            <a:schemeClr val="accent1"/>
          </a:lnRef>
          <a:fillRef idx="1">
            <a:schemeClr val="lt1"/>
          </a:fillRef>
          <a:effectRef idx="0">
            <a:schemeClr val="accent1"/>
          </a:effectRef>
          <a:fontRef idx="minor">
            <a:schemeClr val="dk1"/>
          </a:fontRef>
        </p:style>
        <p:txBody>
          <a:bodyPr wrap="none">
            <a:spAutoFit/>
          </a:bodyPr>
          <a:lstStyle/>
          <a:p>
            <a:r>
              <a:rPr lang="en-US" sz="2500" b="1" dirty="0">
                <a:solidFill>
                  <a:prstClr val="black"/>
                </a:solidFill>
              </a:rPr>
              <a:t>*</a:t>
            </a:r>
            <a:r>
              <a:rPr lang="vi-VN" sz="2500" b="1" dirty="0">
                <a:solidFill>
                  <a:prstClr val="black"/>
                </a:solidFill>
              </a:rPr>
              <a:t> Mặt </a:t>
            </a:r>
            <a:r>
              <a:rPr lang="en-US" sz="2500" b="1" dirty="0" err="1">
                <a:solidFill>
                  <a:prstClr val="black"/>
                </a:solidFill>
              </a:rPr>
              <a:t>sau</a:t>
            </a:r>
            <a:r>
              <a:rPr lang="vi-VN" sz="2500" b="1" dirty="0">
                <a:solidFill>
                  <a:prstClr val="black"/>
                </a:solidFill>
              </a:rPr>
              <a:t> của thẻ:</a:t>
            </a:r>
          </a:p>
        </p:txBody>
      </p:sp>
    </p:spTree>
    <p:extLst>
      <p:ext uri="{BB962C8B-B14F-4D97-AF65-F5344CB8AC3E}">
        <p14:creationId xmlns:p14="http://schemas.microsoft.com/office/powerpoint/2010/main" val="3794916356"/>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fade">
                                      <p:cBhvr>
                                        <p:cTn id="13" dur="1000"/>
                                        <p:tgtEl>
                                          <p:spTgt spid="6"/>
                                        </p:tgtEl>
                                      </p:cBhvr>
                                    </p:animEffect>
                                    <p:anim calcmode="lin" valueType="num">
                                      <p:cBhvr>
                                        <p:cTn id="14" dur="1000" fill="hold"/>
                                        <p:tgtEl>
                                          <p:spTgt spid="6"/>
                                        </p:tgtEl>
                                        <p:attrNameLst>
                                          <p:attrName>ppt_x</p:attrName>
                                        </p:attrNameLst>
                                      </p:cBhvr>
                                      <p:tavLst>
                                        <p:tav tm="0">
                                          <p:val>
                                            <p:strVal val="#ppt_x"/>
                                          </p:val>
                                        </p:tav>
                                        <p:tav tm="100000">
                                          <p:val>
                                            <p:strVal val="#ppt_x"/>
                                          </p:val>
                                        </p:tav>
                                      </p:tavLst>
                                    </p:anim>
                                    <p:anim calcmode="lin" valueType="num">
                                      <p:cBhvr>
                                        <p:cTn id="15"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3" grpId="0" animBg="1"/>
    </p:bldLst>
  </p:timing>
</p:sld>
</file>

<file path=ppt/slides/slide16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Rectangle 2"/>
          <p:cNvSpPr/>
          <p:nvPr/>
        </p:nvSpPr>
        <p:spPr>
          <a:xfrm>
            <a:off x="304800" y="156362"/>
            <a:ext cx="3153427" cy="477054"/>
          </a:xfrm>
          <a:prstGeom prst="rect">
            <a:avLst/>
          </a:prstGeom>
        </p:spPr>
        <p:style>
          <a:lnRef idx="2">
            <a:schemeClr val="accent1"/>
          </a:lnRef>
          <a:fillRef idx="1">
            <a:schemeClr val="lt1"/>
          </a:fillRef>
          <a:effectRef idx="0">
            <a:schemeClr val="accent1"/>
          </a:effectRef>
          <a:fontRef idx="minor">
            <a:schemeClr val="dk1"/>
          </a:fontRef>
        </p:style>
        <p:txBody>
          <a:bodyPr wrap="none">
            <a:spAutoFit/>
          </a:bodyPr>
          <a:lstStyle/>
          <a:p>
            <a:r>
              <a:rPr lang="en-US" sz="2500" b="1" dirty="0">
                <a:solidFill>
                  <a:prstClr val="black"/>
                </a:solidFill>
              </a:rPr>
              <a:t>*</a:t>
            </a:r>
            <a:r>
              <a:rPr lang="vi-VN" sz="2500" b="1" dirty="0">
                <a:solidFill>
                  <a:prstClr val="black"/>
                </a:solidFill>
              </a:rPr>
              <a:t> Mặt </a:t>
            </a:r>
            <a:r>
              <a:rPr lang="en-US" sz="2500" b="1" dirty="0" err="1">
                <a:solidFill>
                  <a:prstClr val="black"/>
                </a:solidFill>
              </a:rPr>
              <a:t>sau</a:t>
            </a:r>
            <a:r>
              <a:rPr lang="vi-VN" sz="2500" b="1" dirty="0">
                <a:solidFill>
                  <a:prstClr val="black"/>
                </a:solidFill>
              </a:rPr>
              <a:t> của thẻ:</a:t>
            </a:r>
          </a:p>
        </p:txBody>
      </p:sp>
      <p:pic>
        <p:nvPicPr>
          <p:cNvPr id="2457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90600" y="742950"/>
            <a:ext cx="6778713" cy="34709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168192246"/>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6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Rectangle 3"/>
          <p:cNvSpPr/>
          <p:nvPr/>
        </p:nvSpPr>
        <p:spPr>
          <a:xfrm>
            <a:off x="3250871" y="2721"/>
            <a:ext cx="2116603" cy="377024"/>
          </a:xfrm>
          <a:prstGeom prst="rect">
            <a:avLst/>
          </a:prstGeom>
          <a:noFill/>
        </p:spPr>
        <p:txBody>
          <a:bodyPr wrap="none" lIns="68579" tIns="34289" rIns="68579" bIns="34289">
            <a:spAutoFit/>
          </a:bodyPr>
          <a:lstStyle/>
          <a:p>
            <a:pPr algn="ctr" defTabSz="685783">
              <a:defRPr/>
            </a:pPr>
            <a:r>
              <a:rPr lang="en-US" sz="2000" b="1"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c. </a:t>
            </a:r>
            <a:r>
              <a:rPr lang="en-US" sz="2000" b="1"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Phân</a:t>
            </a:r>
            <a:r>
              <a:rPr lang="en-US" sz="2000" b="1"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a:t>
            </a:r>
            <a:r>
              <a:rPr lang="en-US" sz="2000" b="1"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loại</a:t>
            </a:r>
            <a:r>
              <a:rPr lang="en-US" sz="2000" b="1"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thẻ</a:t>
            </a:r>
            <a:endParaRPr lang="en-US" sz="2000" b="1" cap="all"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endParaRPr>
          </a:p>
        </p:txBody>
      </p:sp>
      <p:sp>
        <p:nvSpPr>
          <p:cNvPr id="6" name="TextBox 5"/>
          <p:cNvSpPr txBox="1"/>
          <p:nvPr/>
        </p:nvSpPr>
        <p:spPr>
          <a:xfrm>
            <a:off x="223200" y="1123950"/>
            <a:ext cx="8757847" cy="1608131"/>
          </a:xfrm>
          <a:prstGeom prst="rect">
            <a:avLst/>
          </a:prstGeom>
        </p:spPr>
        <p:style>
          <a:lnRef idx="2">
            <a:schemeClr val="accent1"/>
          </a:lnRef>
          <a:fillRef idx="1">
            <a:schemeClr val="lt1"/>
          </a:fillRef>
          <a:effectRef idx="0">
            <a:schemeClr val="accent1"/>
          </a:effectRef>
          <a:fontRef idx="minor">
            <a:schemeClr val="dk1"/>
          </a:fontRef>
        </p:style>
        <p:txBody>
          <a:bodyPr wrap="square" lIns="68579" tIns="34289" rIns="68579" bIns="34289" rtlCol="0">
            <a:spAutoFit/>
          </a:bodyPr>
          <a:lstStyle/>
          <a:p>
            <a:pPr algn="just" defTabSz="685316">
              <a:defRPr/>
            </a:pPr>
            <a:r>
              <a:rPr lang="vi-VN" sz="2500" dirty="0">
                <a:solidFill>
                  <a:prstClr val="black"/>
                </a:solidFill>
                <a:latin typeface="Arial" pitchFamily="34" charset="0"/>
                <a:ea typeface="Tahoma" pitchFamily="34" charset="0"/>
                <a:cs typeface="Arial" pitchFamily="34" charset="0"/>
              </a:rPr>
              <a:t>-</a:t>
            </a:r>
            <a:r>
              <a:rPr lang="en-US" sz="2500" b="1" i="1" dirty="0">
                <a:solidFill>
                  <a:srgbClr val="FF0000"/>
                </a:solidFill>
                <a:latin typeface="Arial" pitchFamily="34" charset="0"/>
                <a:ea typeface="Tahoma" pitchFamily="34" charset="0"/>
                <a:cs typeface="Arial" pitchFamily="34" charset="0"/>
              </a:rPr>
              <a:t> </a:t>
            </a:r>
            <a:r>
              <a:rPr lang="vi-VN" sz="2500" b="1" i="1" dirty="0">
                <a:solidFill>
                  <a:srgbClr val="FF0000"/>
                </a:solidFill>
                <a:latin typeface="Arial" pitchFamily="34" charset="0"/>
                <a:ea typeface="Tahoma" pitchFamily="34" charset="0"/>
                <a:cs typeface="Arial" pitchFamily="34" charset="0"/>
              </a:rPr>
              <a:t>Thẻ tín dụng (Credit Card): </a:t>
            </a:r>
            <a:r>
              <a:rPr lang="vi-VN" sz="2500" dirty="0">
                <a:solidFill>
                  <a:prstClr val="black"/>
                </a:solidFill>
                <a:latin typeface="Arial" pitchFamily="34" charset="0"/>
                <a:ea typeface="Tahoma" pitchFamily="34" charset="0"/>
                <a:cs typeface="Arial" pitchFamily="34" charset="0"/>
              </a:rPr>
              <a:t>là loại thẻ trong đó người chủ thẻ </a:t>
            </a:r>
            <a:r>
              <a:rPr lang="vi-VN" sz="2500" i="1" dirty="0">
                <a:solidFill>
                  <a:srgbClr val="FF0000"/>
                </a:solidFill>
                <a:latin typeface="Arial" pitchFamily="34" charset="0"/>
                <a:ea typeface="Tahoma" pitchFamily="34" charset="0"/>
                <a:cs typeface="Arial" pitchFamily="34" charset="0"/>
              </a:rPr>
              <a:t>được phép  nợ ngân hàng phát hành </a:t>
            </a:r>
            <a:r>
              <a:rPr lang="vi-VN" sz="2500" dirty="0">
                <a:solidFill>
                  <a:prstClr val="black"/>
                </a:solidFill>
                <a:latin typeface="Arial" pitchFamily="34" charset="0"/>
                <a:ea typeface="Tahoma" pitchFamily="34" charset="0"/>
                <a:cs typeface="Arial" pitchFamily="34" charset="0"/>
              </a:rPr>
              <a:t>thẻ một số tiền nhất định không vượt quá số tiền ghi trên thẻ để thanh toán tiền hàng hoá, dịch vụ hay rút tiền mặt.</a:t>
            </a:r>
          </a:p>
        </p:txBody>
      </p:sp>
      <p:sp>
        <p:nvSpPr>
          <p:cNvPr id="5" name="TextBox 4"/>
          <p:cNvSpPr txBox="1"/>
          <p:nvPr/>
        </p:nvSpPr>
        <p:spPr>
          <a:xfrm>
            <a:off x="233751" y="514350"/>
            <a:ext cx="8757847" cy="453968"/>
          </a:xfrm>
          <a:prstGeom prst="rect">
            <a:avLst/>
          </a:prstGeom>
        </p:spPr>
        <p:style>
          <a:lnRef idx="2">
            <a:schemeClr val="accent1"/>
          </a:lnRef>
          <a:fillRef idx="1">
            <a:schemeClr val="lt1"/>
          </a:fillRef>
          <a:effectRef idx="0">
            <a:schemeClr val="accent1"/>
          </a:effectRef>
          <a:fontRef idx="minor">
            <a:schemeClr val="dk1"/>
          </a:fontRef>
        </p:style>
        <p:txBody>
          <a:bodyPr wrap="square" lIns="68579" tIns="34289" rIns="68579" bIns="34289" rtlCol="0">
            <a:spAutoFit/>
          </a:bodyPr>
          <a:lstStyle/>
          <a:p>
            <a:pPr algn="just" defTabSz="685316">
              <a:defRPr/>
            </a:pPr>
            <a:r>
              <a:rPr lang="vi-VN" sz="2500" b="1" dirty="0">
                <a:solidFill>
                  <a:prstClr val="black"/>
                </a:solidFill>
                <a:latin typeface="Arial" pitchFamily="34" charset="0"/>
                <a:ea typeface="Tahoma" pitchFamily="34" charset="0"/>
                <a:cs typeface="Arial" pitchFamily="34" charset="0"/>
              </a:rPr>
              <a:t>*	Căn cứ vào cơ chế thanh toán của thẻ:</a:t>
            </a:r>
            <a:endParaRPr lang="en-US" sz="2500" b="1" dirty="0">
              <a:solidFill>
                <a:prstClr val="black"/>
              </a:solidFill>
              <a:latin typeface="Arial" pitchFamily="34" charset="0"/>
              <a:ea typeface="Tahoma" pitchFamily="34" charset="0"/>
              <a:cs typeface="Arial" pitchFamily="34" charset="0"/>
            </a:endParaRPr>
          </a:p>
        </p:txBody>
      </p:sp>
    </p:spTree>
    <p:extLst>
      <p:ext uri="{BB962C8B-B14F-4D97-AF65-F5344CB8AC3E}">
        <p14:creationId xmlns:p14="http://schemas.microsoft.com/office/powerpoint/2010/main" val="1910820154"/>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3"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plus(in)">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1000"/>
                                        <p:tgtEl>
                                          <p:spTgt spid="5"/>
                                        </p:tgtEl>
                                      </p:cBhvr>
                                    </p:animEffect>
                                    <p:anim calcmode="lin" valueType="num">
                                      <p:cBhvr>
                                        <p:cTn id="13" dur="1000" fill="hold"/>
                                        <p:tgtEl>
                                          <p:spTgt spid="5"/>
                                        </p:tgtEl>
                                        <p:attrNameLst>
                                          <p:attrName>ppt_x</p:attrName>
                                        </p:attrNameLst>
                                      </p:cBhvr>
                                      <p:tavLst>
                                        <p:tav tm="0">
                                          <p:val>
                                            <p:strVal val="#ppt_x"/>
                                          </p:val>
                                        </p:tav>
                                        <p:tav tm="100000">
                                          <p:val>
                                            <p:strVal val="#ppt_x"/>
                                          </p:val>
                                        </p:tav>
                                      </p:tavLst>
                                    </p:anim>
                                    <p:anim calcmode="lin" valueType="num">
                                      <p:cBhvr>
                                        <p:cTn id="14"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anim calcmode="lin" valueType="num">
                                      <p:cBhvr additive="base">
                                        <p:cTn id="19" dur="500" fill="hold"/>
                                        <p:tgtEl>
                                          <p:spTgt spid="6"/>
                                        </p:tgtEl>
                                        <p:attrNameLst>
                                          <p:attrName>ppt_x</p:attrName>
                                        </p:attrNameLst>
                                      </p:cBhvr>
                                      <p:tavLst>
                                        <p:tav tm="0">
                                          <p:val>
                                            <p:strVal val="#ppt_x"/>
                                          </p:val>
                                        </p:tav>
                                        <p:tav tm="100000">
                                          <p:val>
                                            <p:strVal val="#ppt_x"/>
                                          </p:val>
                                        </p:tav>
                                      </p:tavLst>
                                    </p:anim>
                                    <p:anim calcmode="lin" valueType="num">
                                      <p:cBhvr additive="base">
                                        <p:cTn id="20"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animBg="1"/>
      <p:bldP spid="5" grpId="0" animBg="1"/>
    </p:bldLst>
  </p:timing>
</p:sld>
</file>

<file path=ppt/slides/slide16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Rectangle 3"/>
          <p:cNvSpPr/>
          <p:nvPr/>
        </p:nvSpPr>
        <p:spPr>
          <a:xfrm>
            <a:off x="3250871" y="2721"/>
            <a:ext cx="2116603" cy="377024"/>
          </a:xfrm>
          <a:prstGeom prst="rect">
            <a:avLst/>
          </a:prstGeom>
          <a:noFill/>
        </p:spPr>
        <p:txBody>
          <a:bodyPr wrap="none" lIns="68579" tIns="34289" rIns="68579" bIns="34289">
            <a:spAutoFit/>
          </a:bodyPr>
          <a:lstStyle/>
          <a:p>
            <a:pPr algn="ctr" defTabSz="685783">
              <a:defRPr/>
            </a:pPr>
            <a:r>
              <a:rPr lang="en-US" sz="2000" b="1"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c. </a:t>
            </a:r>
            <a:r>
              <a:rPr lang="en-US" sz="2000" b="1"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Phân</a:t>
            </a:r>
            <a:r>
              <a:rPr lang="en-US" sz="2000" b="1"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a:t>
            </a:r>
            <a:r>
              <a:rPr lang="en-US" sz="2000" b="1"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loại</a:t>
            </a:r>
            <a:r>
              <a:rPr lang="en-US" sz="2000" b="1"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thẻ</a:t>
            </a:r>
            <a:endParaRPr lang="en-US" sz="2000" b="1" cap="all"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endParaRPr>
          </a:p>
        </p:txBody>
      </p:sp>
      <p:pic>
        <p:nvPicPr>
          <p:cNvPr id="2560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0277" y="514350"/>
            <a:ext cx="8095516" cy="41774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799994928"/>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3"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plus(in)">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6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Rectangle 3"/>
          <p:cNvSpPr/>
          <p:nvPr/>
        </p:nvSpPr>
        <p:spPr>
          <a:xfrm>
            <a:off x="3250871" y="2721"/>
            <a:ext cx="2116603" cy="377024"/>
          </a:xfrm>
          <a:prstGeom prst="rect">
            <a:avLst/>
          </a:prstGeom>
          <a:noFill/>
        </p:spPr>
        <p:txBody>
          <a:bodyPr wrap="none" lIns="68579" tIns="34289" rIns="68579" bIns="34289">
            <a:spAutoFit/>
          </a:bodyPr>
          <a:lstStyle/>
          <a:p>
            <a:pPr algn="ctr" defTabSz="685783">
              <a:defRPr/>
            </a:pPr>
            <a:r>
              <a:rPr lang="en-US" sz="2000" b="1"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c. </a:t>
            </a:r>
            <a:r>
              <a:rPr lang="en-US" sz="2000" b="1"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Phân</a:t>
            </a:r>
            <a:r>
              <a:rPr lang="en-US" sz="2000" b="1"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a:t>
            </a:r>
            <a:r>
              <a:rPr lang="en-US" sz="2000" b="1"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loại</a:t>
            </a:r>
            <a:r>
              <a:rPr lang="en-US" sz="2000" b="1"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thẻ</a:t>
            </a:r>
            <a:endParaRPr lang="en-US" sz="2000" b="1" cap="all"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endParaRPr>
          </a:p>
        </p:txBody>
      </p:sp>
      <p:sp>
        <p:nvSpPr>
          <p:cNvPr id="6" name="TextBox 5"/>
          <p:cNvSpPr txBox="1"/>
          <p:nvPr/>
        </p:nvSpPr>
        <p:spPr>
          <a:xfrm>
            <a:off x="233752" y="379745"/>
            <a:ext cx="8757847" cy="2762293"/>
          </a:xfrm>
          <a:prstGeom prst="rect">
            <a:avLst/>
          </a:prstGeom>
        </p:spPr>
        <p:style>
          <a:lnRef idx="2">
            <a:schemeClr val="accent1"/>
          </a:lnRef>
          <a:fillRef idx="1">
            <a:schemeClr val="lt1"/>
          </a:fillRef>
          <a:effectRef idx="0">
            <a:schemeClr val="accent1"/>
          </a:effectRef>
          <a:fontRef idx="minor">
            <a:schemeClr val="dk1"/>
          </a:fontRef>
        </p:style>
        <p:txBody>
          <a:bodyPr wrap="square" lIns="68579" tIns="34289" rIns="68579" bIns="34289" rtlCol="0">
            <a:spAutoFit/>
          </a:bodyPr>
          <a:lstStyle/>
          <a:p>
            <a:pPr algn="just" defTabSz="685316">
              <a:defRPr/>
            </a:pPr>
            <a:r>
              <a:rPr lang="en-US" sz="2500" dirty="0">
                <a:solidFill>
                  <a:prstClr val="black"/>
                </a:solidFill>
                <a:latin typeface="Arial" pitchFamily="34" charset="0"/>
                <a:ea typeface="Tahoma" pitchFamily="34" charset="0"/>
                <a:cs typeface="Arial" pitchFamily="34" charset="0"/>
              </a:rPr>
              <a:t>	</a:t>
            </a:r>
            <a:r>
              <a:rPr lang="vi-VN" sz="2500" dirty="0">
                <a:solidFill>
                  <a:prstClr val="black"/>
                </a:solidFill>
                <a:latin typeface="Arial" pitchFamily="34" charset="0"/>
                <a:ea typeface="Tahoma" pitchFamily="34" charset="0"/>
                <a:cs typeface="Arial" pitchFamily="34" charset="0"/>
              </a:rPr>
              <a:t>Mỗi thẻ đều có một </a:t>
            </a:r>
            <a:r>
              <a:rPr lang="vi-VN" sz="2500" dirty="0">
                <a:solidFill>
                  <a:srgbClr val="FF0000"/>
                </a:solidFill>
                <a:latin typeface="Arial" pitchFamily="34" charset="0"/>
                <a:ea typeface="Tahoma" pitchFamily="34" charset="0"/>
                <a:cs typeface="Arial" pitchFamily="34" charset="0"/>
              </a:rPr>
              <a:t>hạn mức tín dụng riêng </a:t>
            </a:r>
            <a:r>
              <a:rPr lang="vi-VN" sz="2500" dirty="0">
                <a:solidFill>
                  <a:prstClr val="black"/>
                </a:solidFill>
                <a:latin typeface="Arial" pitchFamily="34" charset="0"/>
                <a:ea typeface="Tahoma" pitchFamily="34" charset="0"/>
                <a:cs typeface="Arial" pitchFamily="34" charset="0"/>
              </a:rPr>
              <a:t>theo sự thoả thuận giữa chủ thẻ và ngân hàng phát hành thẻ. Khi chủ thẻ sử dụng thẻ mà </a:t>
            </a:r>
            <a:r>
              <a:rPr lang="vi-VN" sz="2500" dirty="0">
                <a:solidFill>
                  <a:srgbClr val="FF0000"/>
                </a:solidFill>
                <a:latin typeface="Arial" pitchFamily="34" charset="0"/>
                <a:ea typeface="Tahoma" pitchFamily="34" charset="0"/>
                <a:cs typeface="Arial" pitchFamily="34" charset="0"/>
              </a:rPr>
              <a:t>chưa đến ngày thanh toán nợ  </a:t>
            </a:r>
            <a:r>
              <a:rPr lang="vi-VN" sz="2500" dirty="0">
                <a:solidFill>
                  <a:prstClr val="black"/>
                </a:solidFill>
                <a:latin typeface="Arial" pitchFamily="34" charset="0"/>
                <a:ea typeface="Tahoma" pitchFamily="34" charset="0"/>
                <a:cs typeface="Arial" pitchFamily="34" charset="0"/>
              </a:rPr>
              <a:t>thì có nghĩa là </a:t>
            </a:r>
            <a:r>
              <a:rPr lang="vi-VN" sz="2500" dirty="0">
                <a:solidFill>
                  <a:srgbClr val="FF0000"/>
                </a:solidFill>
                <a:latin typeface="Arial" pitchFamily="34" charset="0"/>
                <a:ea typeface="Tahoma" pitchFamily="34" charset="0"/>
                <a:cs typeface="Arial" pitchFamily="34" charset="0"/>
              </a:rPr>
              <a:t>họ đang sử dụng tiền của ngân hàng</a:t>
            </a:r>
            <a:r>
              <a:rPr lang="vi-VN" sz="2500" dirty="0">
                <a:solidFill>
                  <a:prstClr val="black"/>
                </a:solidFill>
                <a:latin typeface="Arial" pitchFamily="34" charset="0"/>
                <a:ea typeface="Tahoma" pitchFamily="34" charset="0"/>
                <a:cs typeface="Arial" pitchFamily="34" charset="0"/>
              </a:rPr>
              <a:t>, tức là ngân hàng đang cấp tín dụng cho chủ thẻ. Chính vì thế, thẻ tín dụng vừa được xem như là một phương tiện chi trả, đồng thời cũng là một hình thức tín dụng hiện đại.</a:t>
            </a:r>
          </a:p>
        </p:txBody>
      </p:sp>
    </p:spTree>
    <p:extLst>
      <p:ext uri="{BB962C8B-B14F-4D97-AF65-F5344CB8AC3E}">
        <p14:creationId xmlns:p14="http://schemas.microsoft.com/office/powerpoint/2010/main" val="1529334223"/>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3"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plus(in)">
                                      <p:cBhvr>
                                        <p:cTn id="7" dur="2000"/>
                                        <p:tgtEl>
                                          <p:spTgt spid="4"/>
                                        </p:tgtEl>
                                      </p:cBhvr>
                                    </p:animEffect>
                                  </p:childTnLst>
                                </p:cTn>
                              </p:par>
                              <p:par>
                                <p:cTn id="8" presetID="21" presetClass="entr" presetSubtype="8"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wheel(8)">
                                      <p:cBhvr>
                                        <p:cTn id="10" dur="1000"/>
                                        <p:tgtEl>
                                          <p:spTgt spid="6"/>
                                        </p:tgtEl>
                                      </p:cBhvr>
                                    </p:animEffect>
                                  </p:childTnLst>
                                </p:cTn>
                              </p:par>
                            </p:childTnLst>
                          </p:cTn>
                        </p:par>
                      </p:childTnLst>
                    </p:cTn>
                  </p:par>
                  <p:par>
                    <p:cTn id="11" fill="hold">
                      <p:stCondLst>
                        <p:cond delay="indefinite"/>
                      </p:stCondLst>
                      <p:childTnLst>
                        <p:par>
                          <p:cTn id="12" fill="hold">
                            <p:stCondLst>
                              <p:cond delay="0"/>
                            </p:stCondLst>
                            <p:childTnLst>
                              <p:par>
                                <p:cTn id="13" presetID="2" presetClass="entr" presetSubtype="4" fill="hold" nodeType="clickEffect">
                                  <p:stCondLst>
                                    <p:cond delay="0"/>
                                  </p:stCondLst>
                                  <p:childTnLst>
                                    <p:set>
                                      <p:cBhvr>
                                        <p:cTn id="14" dur="1" fill="hold">
                                          <p:stCondLst>
                                            <p:cond delay="0"/>
                                          </p:stCondLst>
                                        </p:cTn>
                                        <p:tgtEl>
                                          <p:spTgt spid="6">
                                            <p:txEl>
                                              <p:pRg st="0" end="0"/>
                                            </p:txEl>
                                          </p:spTgt>
                                        </p:tgtEl>
                                        <p:attrNameLst>
                                          <p:attrName>style.visibility</p:attrName>
                                        </p:attrNameLst>
                                      </p:cBhvr>
                                      <p:to>
                                        <p:strVal val="visible"/>
                                      </p:to>
                                    </p:set>
                                    <p:anim calcmode="lin" valueType="num">
                                      <p:cBhvr additive="base">
                                        <p:cTn id="15"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animBg="1"/>
    </p:bldLst>
  </p:timing>
</p:sld>
</file>

<file path=ppt/slides/slide16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Rectangle 3"/>
          <p:cNvSpPr/>
          <p:nvPr/>
        </p:nvSpPr>
        <p:spPr>
          <a:xfrm>
            <a:off x="3250871" y="2721"/>
            <a:ext cx="2116603" cy="377024"/>
          </a:xfrm>
          <a:prstGeom prst="rect">
            <a:avLst/>
          </a:prstGeom>
          <a:noFill/>
        </p:spPr>
        <p:txBody>
          <a:bodyPr wrap="none" lIns="68579" tIns="34289" rIns="68579" bIns="34289">
            <a:spAutoFit/>
          </a:bodyPr>
          <a:lstStyle/>
          <a:p>
            <a:pPr algn="ctr" defTabSz="685783">
              <a:defRPr/>
            </a:pPr>
            <a:r>
              <a:rPr lang="en-US" sz="2000" b="1"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c. </a:t>
            </a:r>
            <a:r>
              <a:rPr lang="en-US" sz="2000" b="1"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Phân</a:t>
            </a:r>
            <a:r>
              <a:rPr lang="en-US" sz="2000" b="1"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a:t>
            </a:r>
            <a:r>
              <a:rPr lang="en-US" sz="2000" b="1"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loại</a:t>
            </a:r>
            <a:r>
              <a:rPr lang="en-US" sz="2000" b="1"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thẻ</a:t>
            </a:r>
            <a:endParaRPr lang="en-US" sz="2000" b="1" cap="all"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endParaRPr>
          </a:p>
        </p:txBody>
      </p:sp>
      <p:sp>
        <p:nvSpPr>
          <p:cNvPr id="6" name="TextBox 5"/>
          <p:cNvSpPr txBox="1"/>
          <p:nvPr/>
        </p:nvSpPr>
        <p:spPr>
          <a:xfrm>
            <a:off x="233752" y="379745"/>
            <a:ext cx="8757847" cy="3531734"/>
          </a:xfrm>
          <a:prstGeom prst="rect">
            <a:avLst/>
          </a:prstGeom>
        </p:spPr>
        <p:style>
          <a:lnRef idx="2">
            <a:schemeClr val="accent1"/>
          </a:lnRef>
          <a:fillRef idx="1">
            <a:schemeClr val="lt1"/>
          </a:fillRef>
          <a:effectRef idx="0">
            <a:schemeClr val="accent1"/>
          </a:effectRef>
          <a:fontRef idx="minor">
            <a:schemeClr val="dk1"/>
          </a:fontRef>
        </p:style>
        <p:txBody>
          <a:bodyPr wrap="square" lIns="68579" tIns="34289" rIns="68579" bIns="34289" rtlCol="0">
            <a:spAutoFit/>
          </a:bodyPr>
          <a:lstStyle/>
          <a:p>
            <a:pPr algn="just" defTabSz="685316">
              <a:defRPr/>
            </a:pPr>
            <a:endParaRPr lang="en-US" sz="2500" dirty="0">
              <a:solidFill>
                <a:prstClr val="black"/>
              </a:solidFill>
              <a:latin typeface="Arial" pitchFamily="34" charset="0"/>
              <a:ea typeface="Tahoma" pitchFamily="34" charset="0"/>
              <a:cs typeface="Arial" pitchFamily="34" charset="0"/>
            </a:endParaRPr>
          </a:p>
          <a:p>
            <a:pPr algn="just" defTabSz="685316">
              <a:defRPr/>
            </a:pPr>
            <a:r>
              <a:rPr lang="en-US" sz="2500" dirty="0">
                <a:solidFill>
                  <a:prstClr val="black"/>
                </a:solidFill>
                <a:latin typeface="Arial" pitchFamily="34" charset="0"/>
                <a:ea typeface="Tahoma" pitchFamily="34" charset="0"/>
                <a:cs typeface="Arial" pitchFamily="34" charset="0"/>
              </a:rPr>
              <a:t>	</a:t>
            </a:r>
            <a:r>
              <a:rPr lang="vi-VN" sz="2500" dirty="0">
                <a:solidFill>
                  <a:prstClr val="black"/>
                </a:solidFill>
                <a:latin typeface="Arial" pitchFamily="34" charset="0"/>
                <a:ea typeface="Tahoma" pitchFamily="34" charset="0"/>
                <a:cs typeface="Arial" pitchFamily="34" charset="0"/>
              </a:rPr>
              <a:t>Đây là loại thẻ ngày </a:t>
            </a:r>
            <a:r>
              <a:rPr lang="vi-VN" sz="2500" dirty="0">
                <a:solidFill>
                  <a:srgbClr val="FF0000"/>
                </a:solidFill>
                <a:latin typeface="Arial" pitchFamily="34" charset="0"/>
                <a:ea typeface="Tahoma" pitchFamily="34" charset="0"/>
                <a:cs typeface="Arial" pitchFamily="34" charset="0"/>
              </a:rPr>
              <a:t>càng phát triển phổ biến</a:t>
            </a:r>
            <a:r>
              <a:rPr lang="vi-VN" sz="2500" dirty="0">
                <a:solidFill>
                  <a:prstClr val="black"/>
                </a:solidFill>
                <a:latin typeface="Arial" pitchFamily="34" charset="0"/>
                <a:ea typeface="Tahoma" pitchFamily="34" charset="0"/>
                <a:cs typeface="Arial" pitchFamily="34" charset="0"/>
              </a:rPr>
              <a:t>, khẳng định tính tiện lợi và hữu dụng của nó , vì : </a:t>
            </a:r>
            <a:r>
              <a:rPr lang="vi-VN" sz="2500" dirty="0">
                <a:solidFill>
                  <a:srgbClr val="FF0000"/>
                </a:solidFill>
                <a:latin typeface="Arial" pitchFamily="34" charset="0"/>
                <a:ea typeface="Tahoma" pitchFamily="34" charset="0"/>
                <a:cs typeface="Arial" pitchFamily="34" charset="0"/>
              </a:rPr>
              <a:t>Người dùng thẻ tín dụng được hưởng tiện lợi</a:t>
            </a:r>
            <a:r>
              <a:rPr lang="vi-VN" sz="2500" dirty="0">
                <a:solidFill>
                  <a:prstClr val="black"/>
                </a:solidFill>
                <a:latin typeface="Arial" pitchFamily="34" charset="0"/>
                <a:ea typeface="Tahoma" pitchFamily="34" charset="0"/>
                <a:cs typeface="Arial" pitchFamily="34" charset="0"/>
              </a:rPr>
              <a:t> từ việc tiêu dùng trước trả tiền sau. Trong trường hợp khi tiêu dùng dịch vụ tại khách sạn, khách chỉ việc ký hóa đơn. Cuối tháng ngân hàng hoặc đại diện công ty phát hành thẻ sẽ gửi bản tổng hợp các chi tiêu trong cả tháng đến cho khách và khách phải hoàn trả số tiền này cho ngân hàng trong một khoảng thời gian nhất định.</a:t>
            </a:r>
          </a:p>
        </p:txBody>
      </p:sp>
    </p:spTree>
    <p:extLst>
      <p:ext uri="{BB962C8B-B14F-4D97-AF65-F5344CB8AC3E}">
        <p14:creationId xmlns:p14="http://schemas.microsoft.com/office/powerpoint/2010/main" val="4023774331"/>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3"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plus(in)">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additive="base">
                                        <p:cTn id="12" dur="500" fill="hold"/>
                                        <p:tgtEl>
                                          <p:spTgt spid="6"/>
                                        </p:tgtEl>
                                        <p:attrNameLst>
                                          <p:attrName>ppt_x</p:attrName>
                                        </p:attrNameLst>
                                      </p:cBhvr>
                                      <p:tavLst>
                                        <p:tav tm="0">
                                          <p:val>
                                            <p:strVal val="#ppt_x"/>
                                          </p:val>
                                        </p:tav>
                                        <p:tav tm="100000">
                                          <p:val>
                                            <p:strVal val="#ppt_x"/>
                                          </p:val>
                                        </p:tav>
                                      </p:tavLst>
                                    </p:anim>
                                    <p:anim calcmode="lin" valueType="num">
                                      <p:cBhvr additive="base">
                                        <p:cTn id="13"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animBg="1"/>
    </p:bldLst>
  </p:timing>
</p:sld>
</file>

<file path=ppt/slides/slide16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Rectangle 3"/>
          <p:cNvSpPr/>
          <p:nvPr/>
        </p:nvSpPr>
        <p:spPr>
          <a:xfrm>
            <a:off x="3250871" y="2721"/>
            <a:ext cx="2116603" cy="377024"/>
          </a:xfrm>
          <a:prstGeom prst="rect">
            <a:avLst/>
          </a:prstGeom>
          <a:noFill/>
        </p:spPr>
        <p:txBody>
          <a:bodyPr wrap="none" lIns="68579" tIns="34289" rIns="68579" bIns="34289">
            <a:spAutoFit/>
          </a:bodyPr>
          <a:lstStyle/>
          <a:p>
            <a:pPr algn="ctr" defTabSz="685783">
              <a:defRPr/>
            </a:pPr>
            <a:r>
              <a:rPr lang="en-US" sz="2000" b="1"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c. </a:t>
            </a:r>
            <a:r>
              <a:rPr lang="en-US" sz="2000" b="1"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Phân</a:t>
            </a:r>
            <a:r>
              <a:rPr lang="en-US" sz="2000" b="1"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a:t>
            </a:r>
            <a:r>
              <a:rPr lang="en-US" sz="2000" b="1"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loại</a:t>
            </a:r>
            <a:r>
              <a:rPr lang="en-US" sz="2000" b="1"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thẻ</a:t>
            </a:r>
            <a:endParaRPr lang="en-US" sz="2000" b="1" cap="all"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endParaRPr>
          </a:p>
        </p:txBody>
      </p:sp>
      <p:sp>
        <p:nvSpPr>
          <p:cNvPr id="6" name="TextBox 5"/>
          <p:cNvSpPr txBox="1"/>
          <p:nvPr/>
        </p:nvSpPr>
        <p:spPr>
          <a:xfrm>
            <a:off x="233752" y="379745"/>
            <a:ext cx="8757847" cy="4301175"/>
          </a:xfrm>
          <a:prstGeom prst="rect">
            <a:avLst/>
          </a:prstGeom>
        </p:spPr>
        <p:style>
          <a:lnRef idx="2">
            <a:schemeClr val="accent1"/>
          </a:lnRef>
          <a:fillRef idx="1">
            <a:schemeClr val="lt1"/>
          </a:fillRef>
          <a:effectRef idx="0">
            <a:schemeClr val="accent1"/>
          </a:effectRef>
          <a:fontRef idx="minor">
            <a:schemeClr val="dk1"/>
          </a:fontRef>
        </p:style>
        <p:txBody>
          <a:bodyPr wrap="square" lIns="68579" tIns="34289" rIns="68579" bIns="34289" rtlCol="0">
            <a:spAutoFit/>
          </a:bodyPr>
          <a:lstStyle/>
          <a:p>
            <a:pPr algn="just" defTabSz="685316">
              <a:defRPr/>
            </a:pPr>
            <a:endParaRPr lang="en-US" sz="2500" b="1" dirty="0">
              <a:solidFill>
                <a:srgbClr val="FF0000"/>
              </a:solidFill>
              <a:latin typeface="Arial" pitchFamily="34" charset="0"/>
              <a:ea typeface="Tahoma" pitchFamily="34" charset="0"/>
              <a:cs typeface="Arial" pitchFamily="34" charset="0"/>
            </a:endParaRPr>
          </a:p>
          <a:p>
            <a:pPr algn="just" defTabSz="685316">
              <a:defRPr/>
            </a:pPr>
            <a:r>
              <a:rPr lang="en-US" sz="2500" b="1" dirty="0">
                <a:solidFill>
                  <a:srgbClr val="FF0000"/>
                </a:solidFill>
                <a:latin typeface="Arial" pitchFamily="34" charset="0"/>
                <a:ea typeface="Tahoma" pitchFamily="34" charset="0"/>
                <a:cs typeface="Arial" pitchFamily="34" charset="0"/>
              </a:rPr>
              <a:t>	</a:t>
            </a:r>
            <a:r>
              <a:rPr lang="vi-VN" sz="2500" b="1" dirty="0">
                <a:solidFill>
                  <a:srgbClr val="FF0000"/>
                </a:solidFill>
                <a:latin typeface="Arial" pitchFamily="34" charset="0"/>
                <a:ea typeface="Tahoma" pitchFamily="34" charset="0"/>
                <a:cs typeface="Arial" pitchFamily="34" charset="0"/>
              </a:rPr>
              <a:t>-	Thẻ ghi nợ (Debit card) </a:t>
            </a:r>
            <a:r>
              <a:rPr lang="vi-VN" sz="2500" dirty="0">
                <a:solidFill>
                  <a:prstClr val="black"/>
                </a:solidFill>
                <a:latin typeface="Arial" pitchFamily="34" charset="0"/>
                <a:ea typeface="Tahoma" pitchFamily="34" charset="0"/>
                <a:cs typeface="Arial" pitchFamily="34" charset="0"/>
              </a:rPr>
              <a:t>: </a:t>
            </a:r>
            <a:r>
              <a:rPr lang="vi-VN" sz="2500" i="1" dirty="0">
                <a:solidFill>
                  <a:srgbClr val="FF0000"/>
                </a:solidFill>
                <a:latin typeface="Arial" pitchFamily="34" charset="0"/>
                <a:ea typeface="Tahoma" pitchFamily="34" charset="0"/>
                <a:cs typeface="Arial" pitchFamily="34" charset="0"/>
              </a:rPr>
              <a:t>là loại thẻ được dùng để thanh toán tiền hàng hoá, dịch vụ hay rút tiền mặt</a:t>
            </a:r>
            <a:r>
              <a:rPr lang="vi-VN" sz="2500" dirty="0">
                <a:solidFill>
                  <a:prstClr val="black"/>
                </a:solidFill>
                <a:latin typeface="Arial" pitchFamily="34" charset="0"/>
                <a:ea typeface="Tahoma" pitchFamily="34" charset="0"/>
                <a:cs typeface="Arial" pitchFamily="34" charset="0"/>
              </a:rPr>
              <a:t>. Khi chủ thẻ sử dụng thẻ này, ngay lập tức ngân hàng sẽ thu tiền của chủ thẻ bằng cách làm </a:t>
            </a:r>
            <a:r>
              <a:rPr lang="vi-VN" sz="2500" dirty="0">
                <a:solidFill>
                  <a:srgbClr val="FF0000"/>
                </a:solidFill>
                <a:latin typeface="Arial" pitchFamily="34" charset="0"/>
                <a:ea typeface="Tahoma" pitchFamily="34" charset="0"/>
                <a:cs typeface="Arial" pitchFamily="34" charset="0"/>
              </a:rPr>
              <a:t>giảm số dư tài khoản tiền gửi </a:t>
            </a:r>
            <a:r>
              <a:rPr lang="vi-VN" sz="2500" dirty="0">
                <a:solidFill>
                  <a:prstClr val="black"/>
                </a:solidFill>
                <a:latin typeface="Arial" pitchFamily="34" charset="0"/>
                <a:ea typeface="Tahoma" pitchFamily="34" charset="0"/>
                <a:cs typeface="Arial" pitchFamily="34" charset="0"/>
              </a:rPr>
              <a:t>của chủ thẻ. Thẻ ghi nợ thường được áp dụng đối với những khách hàng </a:t>
            </a:r>
            <a:r>
              <a:rPr lang="vi-VN" sz="2500" dirty="0">
                <a:solidFill>
                  <a:srgbClr val="FF0000"/>
                </a:solidFill>
                <a:latin typeface="Arial" pitchFamily="34" charset="0"/>
                <a:ea typeface="Tahoma" pitchFamily="34" charset="0"/>
                <a:cs typeface="Arial" pitchFamily="34" charset="0"/>
              </a:rPr>
              <a:t>có mở tài khoản tiền gửi thanh toán</a:t>
            </a:r>
            <a:r>
              <a:rPr lang="vi-VN" sz="2500" dirty="0">
                <a:solidFill>
                  <a:prstClr val="black"/>
                </a:solidFill>
                <a:latin typeface="Arial" pitchFamily="34" charset="0"/>
                <a:ea typeface="Tahoma" pitchFamily="34" charset="0"/>
                <a:cs typeface="Arial" pitchFamily="34" charset="0"/>
              </a:rPr>
              <a:t> tại ngân hàng phát hành thẻ và mỗi thẻ cũng chỉ được ấn định một hạn mức nhất định. Loại thẻ này ít được sử dụng rộng rãi trên khắp thế giới mà chỉ được phát hành theo từng khu vực hoặc theo nước bởi tính chất ghi nợ ngay lập tức của nó.</a:t>
            </a:r>
          </a:p>
        </p:txBody>
      </p:sp>
    </p:spTree>
    <p:extLst>
      <p:ext uri="{BB962C8B-B14F-4D97-AF65-F5344CB8AC3E}">
        <p14:creationId xmlns:p14="http://schemas.microsoft.com/office/powerpoint/2010/main" val="4189510730"/>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3"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plus(in)">
                                      <p:cBhvr>
                                        <p:cTn id="7" dur="2000"/>
                                        <p:tgtEl>
                                          <p:spTgt spid="4"/>
                                        </p:tgtEl>
                                      </p:cBhvr>
                                    </p:animEffect>
                                  </p:childTnLst>
                                </p:cTn>
                              </p:par>
                              <p:par>
                                <p:cTn id="8" presetID="21" presetClass="entr" presetSubtype="8"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wheel(8)">
                                      <p:cBhvr>
                                        <p:cTn id="10"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animBg="1"/>
    </p:bldLst>
  </p:timing>
</p:sld>
</file>

<file path=ppt/slides/slide16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Rectangle 3"/>
          <p:cNvSpPr/>
          <p:nvPr/>
        </p:nvSpPr>
        <p:spPr>
          <a:xfrm>
            <a:off x="3250871" y="2721"/>
            <a:ext cx="2116603" cy="377024"/>
          </a:xfrm>
          <a:prstGeom prst="rect">
            <a:avLst/>
          </a:prstGeom>
          <a:noFill/>
        </p:spPr>
        <p:txBody>
          <a:bodyPr wrap="none" lIns="68579" tIns="34289" rIns="68579" bIns="34289">
            <a:spAutoFit/>
          </a:bodyPr>
          <a:lstStyle/>
          <a:p>
            <a:pPr algn="ctr" defTabSz="685783">
              <a:defRPr/>
            </a:pPr>
            <a:r>
              <a:rPr lang="en-US" sz="2000" b="1"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c. </a:t>
            </a:r>
            <a:r>
              <a:rPr lang="en-US" sz="2000" b="1"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Phân</a:t>
            </a:r>
            <a:r>
              <a:rPr lang="en-US" sz="2000" b="1"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a:t>
            </a:r>
            <a:r>
              <a:rPr lang="en-US" sz="2000" b="1"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loại</a:t>
            </a:r>
            <a:r>
              <a:rPr lang="en-US" sz="2000" b="1"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thẻ</a:t>
            </a:r>
            <a:endParaRPr lang="en-US" sz="2000" b="1" cap="all"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endParaRPr>
          </a:p>
        </p:txBody>
      </p:sp>
      <p:pic>
        <p:nvPicPr>
          <p:cNvPr id="266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14500" y="665163"/>
            <a:ext cx="5715000" cy="3810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459786425"/>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3"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plus(in)">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 name="图片 4">
            <a:extLst>
              <a:ext uri="{FF2B5EF4-FFF2-40B4-BE49-F238E27FC236}">
                <a16:creationId xmlns:a16="http://schemas.microsoft.com/office/drawing/2014/main" id="{D73D06AF-B716-4B07-A040-DFA973366C41}"/>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t="69542" r="77401"/>
          <a:stretch/>
        </p:blipFill>
        <p:spPr>
          <a:xfrm>
            <a:off x="5929772" y="2571750"/>
            <a:ext cx="3816629" cy="2571750"/>
          </a:xfrm>
          <a:prstGeom prst="rect">
            <a:avLst/>
          </a:prstGeom>
        </p:spPr>
      </p:pic>
      <p:pic>
        <p:nvPicPr>
          <p:cNvPr id="6" name="图片 5">
            <a:extLst>
              <a:ext uri="{FF2B5EF4-FFF2-40B4-BE49-F238E27FC236}">
                <a16:creationId xmlns:a16="http://schemas.microsoft.com/office/drawing/2014/main" id="{8D856B30-D53E-47D5-94BA-1CECDC0E4B05}"/>
              </a:ext>
            </a:extLst>
          </p:cNvPr>
          <p:cNvPicPr>
            <a:picLocks noChangeAspect="1"/>
          </p:cNvPicPr>
          <p:nvPr/>
        </p:nvPicPr>
        <p:blipFill>
          <a:blip r:embed="rId6">
            <a:clrChange>
              <a:clrFrom>
                <a:srgbClr val="FFFFFF"/>
              </a:clrFrom>
              <a:clrTo>
                <a:srgbClr val="FFFFFF">
                  <a:alpha val="0"/>
                </a:srgbClr>
              </a:clrTo>
            </a:clrChange>
          </a:blip>
          <a:stretch>
            <a:fillRect/>
          </a:stretch>
        </p:blipFill>
        <p:spPr>
          <a:xfrm>
            <a:off x="2415341" y="4722448"/>
            <a:ext cx="1094874" cy="421052"/>
          </a:xfrm>
          <a:prstGeom prst="rect">
            <a:avLst/>
          </a:prstGeom>
        </p:spPr>
      </p:pic>
      <p:pic>
        <p:nvPicPr>
          <p:cNvPr id="7" name="图片 6">
            <a:extLst>
              <a:ext uri="{FF2B5EF4-FFF2-40B4-BE49-F238E27FC236}">
                <a16:creationId xmlns:a16="http://schemas.microsoft.com/office/drawing/2014/main" id="{48DFE54F-A977-4A9B-8DE0-2925E0E4563D}"/>
              </a:ext>
            </a:extLst>
          </p:cNvPr>
          <p:cNvPicPr>
            <a:picLocks noChangeAspect="1"/>
          </p:cNvPicPr>
          <p:nvPr/>
        </p:nvPicPr>
        <p:blipFill>
          <a:blip r:embed="rId6">
            <a:clrChange>
              <a:clrFrom>
                <a:srgbClr val="FFFFFF"/>
              </a:clrFrom>
              <a:clrTo>
                <a:srgbClr val="FFFFFF">
                  <a:alpha val="0"/>
                </a:srgbClr>
              </a:clrTo>
            </a:clrChange>
          </a:blip>
          <a:stretch>
            <a:fillRect/>
          </a:stretch>
        </p:blipFill>
        <p:spPr>
          <a:xfrm>
            <a:off x="5760121" y="4877452"/>
            <a:ext cx="691814" cy="266048"/>
          </a:xfrm>
          <a:prstGeom prst="rect">
            <a:avLst/>
          </a:prstGeom>
        </p:spPr>
      </p:pic>
      <p:pic>
        <p:nvPicPr>
          <p:cNvPr id="8" name="图片 7">
            <a:extLst>
              <a:ext uri="{FF2B5EF4-FFF2-40B4-BE49-F238E27FC236}">
                <a16:creationId xmlns:a16="http://schemas.microsoft.com/office/drawing/2014/main" id="{8921A5E6-C896-498C-B858-8521BACA5DDD}"/>
              </a:ext>
            </a:extLst>
          </p:cNvPr>
          <p:cNvPicPr>
            <a:picLocks noChangeAspect="1"/>
          </p:cNvPicPr>
          <p:nvPr/>
        </p:nvPicPr>
        <p:blipFill>
          <a:blip r:embed="rId6">
            <a:clrChange>
              <a:clrFrom>
                <a:srgbClr val="FFFFFF"/>
              </a:clrFrom>
              <a:clrTo>
                <a:srgbClr val="FFFFFF">
                  <a:alpha val="0"/>
                </a:srgbClr>
              </a:clrTo>
            </a:clrChange>
          </a:blip>
          <a:stretch>
            <a:fillRect/>
          </a:stretch>
        </p:blipFill>
        <p:spPr>
          <a:xfrm>
            <a:off x="5124103" y="4877452"/>
            <a:ext cx="691814" cy="266048"/>
          </a:xfrm>
          <a:prstGeom prst="rect">
            <a:avLst/>
          </a:prstGeom>
        </p:spPr>
      </p:pic>
      <p:pic>
        <p:nvPicPr>
          <p:cNvPr id="9" name="图片 8">
            <a:extLst>
              <a:ext uri="{FF2B5EF4-FFF2-40B4-BE49-F238E27FC236}">
                <a16:creationId xmlns:a16="http://schemas.microsoft.com/office/drawing/2014/main" id="{E0D04FE2-2A42-4B37-AB52-B34C1F09F6AC}"/>
              </a:ext>
            </a:extLst>
          </p:cNvPr>
          <p:cNvPicPr>
            <a:picLocks noChangeAspect="1"/>
          </p:cNvPicPr>
          <p:nvPr/>
        </p:nvPicPr>
        <p:blipFill>
          <a:blip r:embed="rId6">
            <a:clrChange>
              <a:clrFrom>
                <a:srgbClr val="FFFFFF"/>
              </a:clrFrom>
              <a:clrTo>
                <a:srgbClr val="FFFFFF">
                  <a:alpha val="0"/>
                </a:srgbClr>
              </a:clrTo>
            </a:clrChange>
          </a:blip>
          <a:stretch>
            <a:fillRect/>
          </a:stretch>
        </p:blipFill>
        <p:spPr>
          <a:xfrm>
            <a:off x="3695200" y="4877454"/>
            <a:ext cx="691814" cy="287806"/>
          </a:xfrm>
          <a:prstGeom prst="rect">
            <a:avLst/>
          </a:prstGeom>
        </p:spPr>
      </p:pic>
      <p:pic>
        <p:nvPicPr>
          <p:cNvPr id="10" name="图片 9">
            <a:extLst>
              <a:ext uri="{FF2B5EF4-FFF2-40B4-BE49-F238E27FC236}">
                <a16:creationId xmlns:a16="http://schemas.microsoft.com/office/drawing/2014/main" id="{28FD76E1-B938-4B19-BB49-6A564ACFFBAD}"/>
              </a:ext>
            </a:extLst>
          </p:cNvPr>
          <p:cNvPicPr>
            <a:picLocks noChangeAspect="1"/>
          </p:cNvPicPr>
          <p:nvPr/>
        </p:nvPicPr>
        <p:blipFill>
          <a:blip r:embed="rId7">
            <a:clrChange>
              <a:clrFrom>
                <a:srgbClr val="FFFFFF"/>
              </a:clrFrom>
              <a:clrTo>
                <a:srgbClr val="FFFFFF">
                  <a:alpha val="0"/>
                </a:srgbClr>
              </a:clrTo>
            </a:clrChange>
          </a:blip>
          <a:stretch>
            <a:fillRect/>
          </a:stretch>
        </p:blipFill>
        <p:spPr>
          <a:xfrm>
            <a:off x="255238" y="387071"/>
            <a:ext cx="1174514" cy="831129"/>
          </a:xfrm>
          <a:prstGeom prst="rect">
            <a:avLst/>
          </a:prstGeom>
        </p:spPr>
      </p:pic>
      <p:pic>
        <p:nvPicPr>
          <p:cNvPr id="11" name="图片 10">
            <a:extLst>
              <a:ext uri="{FF2B5EF4-FFF2-40B4-BE49-F238E27FC236}">
                <a16:creationId xmlns:a16="http://schemas.microsoft.com/office/drawing/2014/main" id="{A087FA02-3F22-40AA-9C9F-70C876981084}"/>
              </a:ext>
            </a:extLst>
          </p:cNvPr>
          <p:cNvPicPr>
            <a:picLocks noChangeAspect="1"/>
          </p:cNvPicPr>
          <p:nvPr/>
        </p:nvPicPr>
        <p:blipFill>
          <a:blip r:embed="rId7">
            <a:clrChange>
              <a:clrFrom>
                <a:srgbClr val="FFFFFF"/>
              </a:clrFrom>
              <a:clrTo>
                <a:srgbClr val="FFFFFF">
                  <a:alpha val="0"/>
                </a:srgbClr>
              </a:clrTo>
            </a:clrChange>
          </a:blip>
          <a:stretch>
            <a:fillRect/>
          </a:stretch>
        </p:blipFill>
        <p:spPr>
          <a:xfrm>
            <a:off x="7669699" y="1740626"/>
            <a:ext cx="1174514" cy="831129"/>
          </a:xfrm>
          <a:prstGeom prst="rect">
            <a:avLst/>
          </a:prstGeom>
        </p:spPr>
      </p:pic>
      <p:grpSp>
        <p:nvGrpSpPr>
          <p:cNvPr id="19" name="组合 18">
            <a:extLst>
              <a:ext uri="{FF2B5EF4-FFF2-40B4-BE49-F238E27FC236}">
                <a16:creationId xmlns:a16="http://schemas.microsoft.com/office/drawing/2014/main" id="{9C54BB6F-8F1C-4CB5-B9DF-76E9D0B72A7E}"/>
              </a:ext>
            </a:extLst>
          </p:cNvPr>
          <p:cNvGrpSpPr/>
          <p:nvPr/>
        </p:nvGrpSpPr>
        <p:grpSpPr>
          <a:xfrm>
            <a:off x="720676" y="1563577"/>
            <a:ext cx="785942" cy="1014716"/>
            <a:chOff x="10766636" y="3941730"/>
            <a:chExt cx="1047922" cy="1352954"/>
          </a:xfrm>
        </p:grpSpPr>
        <p:sp>
          <p:nvSpPr>
            <p:cNvPr id="13" name="Freeform 108">
              <a:extLst>
                <a:ext uri="{FF2B5EF4-FFF2-40B4-BE49-F238E27FC236}">
                  <a16:creationId xmlns:a16="http://schemas.microsoft.com/office/drawing/2014/main" id="{92718D15-F6A5-4483-9710-3C60485861CF}"/>
                </a:ext>
              </a:extLst>
            </p:cNvPr>
            <p:cNvSpPr>
              <a:spLocks/>
            </p:cNvSpPr>
            <p:nvPr/>
          </p:nvSpPr>
          <p:spPr bwMode="auto">
            <a:xfrm>
              <a:off x="10766636" y="4209862"/>
              <a:ext cx="664177" cy="1084822"/>
            </a:xfrm>
            <a:custGeom>
              <a:avLst/>
              <a:gdLst>
                <a:gd name="T0" fmla="*/ 96 w 114"/>
                <a:gd name="T1" fmla="*/ 11 h 186"/>
                <a:gd name="T2" fmla="*/ 91 w 114"/>
                <a:gd name="T3" fmla="*/ 11 h 186"/>
                <a:gd name="T4" fmla="*/ 79 w 114"/>
                <a:gd name="T5" fmla="*/ 8 h 186"/>
                <a:gd name="T6" fmla="*/ 78 w 114"/>
                <a:gd name="T7" fmla="*/ 8 h 186"/>
                <a:gd name="T8" fmla="*/ 2 w 114"/>
                <a:gd name="T9" fmla="*/ 87 h 186"/>
                <a:gd name="T10" fmla="*/ 12 w 114"/>
                <a:gd name="T11" fmla="*/ 98 h 186"/>
                <a:gd name="T12" fmla="*/ 48 w 114"/>
                <a:gd name="T13" fmla="*/ 83 h 186"/>
                <a:gd name="T14" fmla="*/ 11 w 114"/>
                <a:gd name="T15" fmla="*/ 170 h 186"/>
                <a:gd name="T16" fmla="*/ 27 w 114"/>
                <a:gd name="T17" fmla="*/ 177 h 186"/>
                <a:gd name="T18" fmla="*/ 28 w 114"/>
                <a:gd name="T19" fmla="*/ 175 h 186"/>
                <a:gd name="T20" fmla="*/ 32 w 114"/>
                <a:gd name="T21" fmla="*/ 172 h 186"/>
                <a:gd name="T22" fmla="*/ 105 w 114"/>
                <a:gd name="T23" fmla="*/ 71 h 186"/>
                <a:gd name="T24" fmla="*/ 96 w 114"/>
                <a:gd name="T25" fmla="*/ 58 h 186"/>
                <a:gd name="T26" fmla="*/ 89 w 114"/>
                <a:gd name="T27" fmla="*/ 60 h 186"/>
                <a:gd name="T28" fmla="*/ 88 w 114"/>
                <a:gd name="T29" fmla="*/ 62 h 186"/>
                <a:gd name="T30" fmla="*/ 86 w 114"/>
                <a:gd name="T31" fmla="*/ 64 h 186"/>
                <a:gd name="T32" fmla="*/ 85 w 114"/>
                <a:gd name="T33" fmla="*/ 65 h 186"/>
                <a:gd name="T34" fmla="*/ 85 w 114"/>
                <a:gd name="T35" fmla="*/ 65 h 186"/>
                <a:gd name="T36" fmla="*/ 84 w 114"/>
                <a:gd name="T37" fmla="*/ 66 h 186"/>
                <a:gd name="T38" fmla="*/ 84 w 114"/>
                <a:gd name="T39" fmla="*/ 66 h 186"/>
                <a:gd name="T40" fmla="*/ 84 w 114"/>
                <a:gd name="T41" fmla="*/ 66 h 186"/>
                <a:gd name="T42" fmla="*/ 82 w 114"/>
                <a:gd name="T43" fmla="*/ 67 h 186"/>
                <a:gd name="T44" fmla="*/ 80 w 114"/>
                <a:gd name="T45" fmla="*/ 71 h 186"/>
                <a:gd name="T46" fmla="*/ 74 w 114"/>
                <a:gd name="T47" fmla="*/ 79 h 186"/>
                <a:gd name="T48" fmla="*/ 84 w 114"/>
                <a:gd name="T49" fmla="*/ 64 h 186"/>
                <a:gd name="T50" fmla="*/ 85 w 114"/>
                <a:gd name="T51" fmla="*/ 55 h 186"/>
                <a:gd name="T52" fmla="*/ 109 w 114"/>
                <a:gd name="T53" fmla="*/ 20 h 186"/>
                <a:gd name="T54" fmla="*/ 96 w 114"/>
                <a:gd name="T55" fmla="*/ 11 h 1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14" h="186">
                  <a:moveTo>
                    <a:pt x="96" y="11"/>
                  </a:moveTo>
                  <a:cubicBezTo>
                    <a:pt x="94" y="10"/>
                    <a:pt x="93" y="10"/>
                    <a:pt x="91" y="11"/>
                  </a:cubicBezTo>
                  <a:cubicBezTo>
                    <a:pt x="89" y="7"/>
                    <a:pt x="82" y="4"/>
                    <a:pt x="79" y="8"/>
                  </a:cubicBezTo>
                  <a:cubicBezTo>
                    <a:pt x="78" y="8"/>
                    <a:pt x="78" y="8"/>
                    <a:pt x="78" y="8"/>
                  </a:cubicBezTo>
                  <a:cubicBezTo>
                    <a:pt x="34" y="0"/>
                    <a:pt x="14" y="52"/>
                    <a:pt x="2" y="87"/>
                  </a:cubicBezTo>
                  <a:cubicBezTo>
                    <a:pt x="0" y="94"/>
                    <a:pt x="6" y="99"/>
                    <a:pt x="12" y="98"/>
                  </a:cubicBezTo>
                  <a:cubicBezTo>
                    <a:pt x="25" y="95"/>
                    <a:pt x="37" y="89"/>
                    <a:pt x="48" y="83"/>
                  </a:cubicBezTo>
                  <a:cubicBezTo>
                    <a:pt x="33" y="111"/>
                    <a:pt x="18" y="139"/>
                    <a:pt x="11" y="170"/>
                  </a:cubicBezTo>
                  <a:cubicBezTo>
                    <a:pt x="9" y="180"/>
                    <a:pt x="22" y="186"/>
                    <a:pt x="27" y="177"/>
                  </a:cubicBezTo>
                  <a:cubicBezTo>
                    <a:pt x="27" y="176"/>
                    <a:pt x="27" y="175"/>
                    <a:pt x="28" y="175"/>
                  </a:cubicBezTo>
                  <a:cubicBezTo>
                    <a:pt x="29" y="174"/>
                    <a:pt x="31" y="174"/>
                    <a:pt x="32" y="172"/>
                  </a:cubicBezTo>
                  <a:cubicBezTo>
                    <a:pt x="59" y="141"/>
                    <a:pt x="89" y="109"/>
                    <a:pt x="105" y="71"/>
                  </a:cubicBezTo>
                  <a:cubicBezTo>
                    <a:pt x="108" y="64"/>
                    <a:pt x="103" y="57"/>
                    <a:pt x="96" y="58"/>
                  </a:cubicBezTo>
                  <a:cubicBezTo>
                    <a:pt x="94" y="58"/>
                    <a:pt x="91" y="58"/>
                    <a:pt x="89" y="60"/>
                  </a:cubicBezTo>
                  <a:cubicBezTo>
                    <a:pt x="89" y="61"/>
                    <a:pt x="88" y="62"/>
                    <a:pt x="88" y="62"/>
                  </a:cubicBezTo>
                  <a:cubicBezTo>
                    <a:pt x="87" y="63"/>
                    <a:pt x="86" y="64"/>
                    <a:pt x="86" y="64"/>
                  </a:cubicBezTo>
                  <a:cubicBezTo>
                    <a:pt x="85" y="65"/>
                    <a:pt x="85" y="65"/>
                    <a:pt x="85" y="65"/>
                  </a:cubicBezTo>
                  <a:cubicBezTo>
                    <a:pt x="85" y="65"/>
                    <a:pt x="85" y="65"/>
                    <a:pt x="85" y="65"/>
                  </a:cubicBezTo>
                  <a:cubicBezTo>
                    <a:pt x="84" y="66"/>
                    <a:pt x="84" y="66"/>
                    <a:pt x="84" y="66"/>
                  </a:cubicBezTo>
                  <a:cubicBezTo>
                    <a:pt x="84" y="66"/>
                    <a:pt x="84" y="66"/>
                    <a:pt x="84" y="66"/>
                  </a:cubicBezTo>
                  <a:cubicBezTo>
                    <a:pt x="84" y="66"/>
                    <a:pt x="84" y="66"/>
                    <a:pt x="84" y="66"/>
                  </a:cubicBezTo>
                  <a:cubicBezTo>
                    <a:pt x="84" y="66"/>
                    <a:pt x="83" y="67"/>
                    <a:pt x="82" y="67"/>
                  </a:cubicBezTo>
                  <a:cubicBezTo>
                    <a:pt x="81" y="68"/>
                    <a:pt x="80" y="70"/>
                    <a:pt x="80" y="71"/>
                  </a:cubicBezTo>
                  <a:cubicBezTo>
                    <a:pt x="78" y="74"/>
                    <a:pt x="76" y="76"/>
                    <a:pt x="74" y="79"/>
                  </a:cubicBezTo>
                  <a:cubicBezTo>
                    <a:pt x="77" y="74"/>
                    <a:pt x="81" y="69"/>
                    <a:pt x="84" y="64"/>
                  </a:cubicBezTo>
                  <a:cubicBezTo>
                    <a:pt x="87" y="61"/>
                    <a:pt x="86" y="58"/>
                    <a:pt x="85" y="55"/>
                  </a:cubicBezTo>
                  <a:cubicBezTo>
                    <a:pt x="94" y="44"/>
                    <a:pt x="102" y="32"/>
                    <a:pt x="109" y="20"/>
                  </a:cubicBezTo>
                  <a:cubicBezTo>
                    <a:pt x="114" y="11"/>
                    <a:pt x="102" y="4"/>
                    <a:pt x="96" y="11"/>
                  </a:cubicBezTo>
                  <a:close/>
                </a:path>
              </a:pathLst>
            </a:custGeom>
            <a:solidFill>
              <a:srgbClr val="F8E57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342830"/>
              <a:endParaRPr lang="zh-CN" altLang="en-US" sz="1400">
                <a:solidFill>
                  <a:prstClr val="black"/>
                </a:solidFill>
              </a:endParaRPr>
            </a:p>
          </p:txBody>
        </p:sp>
        <p:sp>
          <p:nvSpPr>
            <p:cNvPr id="14" name="Freeform 109">
              <a:extLst>
                <a:ext uri="{FF2B5EF4-FFF2-40B4-BE49-F238E27FC236}">
                  <a16:creationId xmlns:a16="http://schemas.microsoft.com/office/drawing/2014/main" id="{3B97E333-1B70-491F-836D-988EDE218845}"/>
                </a:ext>
              </a:extLst>
            </p:cNvPr>
            <p:cNvSpPr>
              <a:spLocks noEditPoints="1"/>
            </p:cNvSpPr>
            <p:nvPr/>
          </p:nvSpPr>
          <p:spPr bwMode="auto">
            <a:xfrm>
              <a:off x="10783856" y="4209862"/>
              <a:ext cx="693695" cy="1067602"/>
            </a:xfrm>
            <a:custGeom>
              <a:avLst/>
              <a:gdLst>
                <a:gd name="T0" fmla="*/ 112 w 119"/>
                <a:gd name="T1" fmla="*/ 52 h 183"/>
                <a:gd name="T2" fmla="*/ 91 w 119"/>
                <a:gd name="T3" fmla="*/ 53 h 183"/>
                <a:gd name="T4" fmla="*/ 115 w 119"/>
                <a:gd name="T5" fmla="*/ 9 h 183"/>
                <a:gd name="T6" fmla="*/ 110 w 119"/>
                <a:gd name="T7" fmla="*/ 2 h 183"/>
                <a:gd name="T8" fmla="*/ 49 w 119"/>
                <a:gd name="T9" fmla="*/ 15 h 183"/>
                <a:gd name="T10" fmla="*/ 24 w 119"/>
                <a:gd name="T11" fmla="*/ 55 h 183"/>
                <a:gd name="T12" fmla="*/ 2 w 119"/>
                <a:gd name="T13" fmla="*/ 88 h 183"/>
                <a:gd name="T14" fmla="*/ 8 w 119"/>
                <a:gd name="T15" fmla="*/ 94 h 183"/>
                <a:gd name="T16" fmla="*/ 43 w 119"/>
                <a:gd name="T17" fmla="*/ 87 h 183"/>
                <a:gd name="T18" fmla="*/ 5 w 119"/>
                <a:gd name="T19" fmla="*/ 176 h 183"/>
                <a:gd name="T20" fmla="*/ 12 w 119"/>
                <a:gd name="T21" fmla="*/ 181 h 183"/>
                <a:gd name="T22" fmla="*/ 70 w 119"/>
                <a:gd name="T23" fmla="*/ 126 h 183"/>
                <a:gd name="T24" fmla="*/ 117 w 119"/>
                <a:gd name="T25" fmla="*/ 58 h 183"/>
                <a:gd name="T26" fmla="*/ 112 w 119"/>
                <a:gd name="T27" fmla="*/ 52 h 183"/>
                <a:gd name="T28" fmla="*/ 66 w 119"/>
                <a:gd name="T29" fmla="*/ 116 h 183"/>
                <a:gd name="T30" fmla="*/ 19 w 119"/>
                <a:gd name="T31" fmla="*/ 165 h 183"/>
                <a:gd name="T32" fmla="*/ 56 w 119"/>
                <a:gd name="T33" fmla="*/ 81 h 183"/>
                <a:gd name="T34" fmla="*/ 50 w 119"/>
                <a:gd name="T35" fmla="*/ 75 h 183"/>
                <a:gd name="T36" fmla="*/ 16 w 119"/>
                <a:gd name="T37" fmla="*/ 82 h 183"/>
                <a:gd name="T38" fmla="*/ 18 w 119"/>
                <a:gd name="T39" fmla="*/ 79 h 183"/>
                <a:gd name="T40" fmla="*/ 23 w 119"/>
                <a:gd name="T41" fmla="*/ 78 h 183"/>
                <a:gd name="T42" fmla="*/ 53 w 119"/>
                <a:gd name="T43" fmla="*/ 25 h 183"/>
                <a:gd name="T44" fmla="*/ 103 w 119"/>
                <a:gd name="T45" fmla="*/ 12 h 183"/>
                <a:gd name="T46" fmla="*/ 75 w 119"/>
                <a:gd name="T47" fmla="*/ 56 h 183"/>
                <a:gd name="T48" fmla="*/ 80 w 119"/>
                <a:gd name="T49" fmla="*/ 64 h 183"/>
                <a:gd name="T50" fmla="*/ 106 w 119"/>
                <a:gd name="T51" fmla="*/ 61 h 183"/>
                <a:gd name="T52" fmla="*/ 66 w 119"/>
                <a:gd name="T53" fmla="*/ 116 h 1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19" h="183">
                  <a:moveTo>
                    <a:pt x="112" y="52"/>
                  </a:moveTo>
                  <a:cubicBezTo>
                    <a:pt x="105" y="53"/>
                    <a:pt x="98" y="53"/>
                    <a:pt x="91" y="53"/>
                  </a:cubicBezTo>
                  <a:cubicBezTo>
                    <a:pt x="101" y="40"/>
                    <a:pt x="109" y="25"/>
                    <a:pt x="115" y="9"/>
                  </a:cubicBezTo>
                  <a:cubicBezTo>
                    <a:pt x="116" y="5"/>
                    <a:pt x="113" y="2"/>
                    <a:pt x="110" y="2"/>
                  </a:cubicBezTo>
                  <a:cubicBezTo>
                    <a:pt x="89" y="1"/>
                    <a:pt x="66" y="0"/>
                    <a:pt x="49" y="15"/>
                  </a:cubicBezTo>
                  <a:cubicBezTo>
                    <a:pt x="38" y="24"/>
                    <a:pt x="30" y="39"/>
                    <a:pt x="24" y="55"/>
                  </a:cubicBezTo>
                  <a:cubicBezTo>
                    <a:pt x="16" y="65"/>
                    <a:pt x="9" y="76"/>
                    <a:pt x="2" y="88"/>
                  </a:cubicBezTo>
                  <a:cubicBezTo>
                    <a:pt x="0" y="92"/>
                    <a:pt x="4" y="96"/>
                    <a:pt x="8" y="94"/>
                  </a:cubicBezTo>
                  <a:cubicBezTo>
                    <a:pt x="19" y="89"/>
                    <a:pt x="31" y="90"/>
                    <a:pt x="43" y="87"/>
                  </a:cubicBezTo>
                  <a:cubicBezTo>
                    <a:pt x="31" y="117"/>
                    <a:pt x="15" y="145"/>
                    <a:pt x="5" y="176"/>
                  </a:cubicBezTo>
                  <a:cubicBezTo>
                    <a:pt x="4" y="180"/>
                    <a:pt x="8" y="183"/>
                    <a:pt x="12" y="181"/>
                  </a:cubicBezTo>
                  <a:cubicBezTo>
                    <a:pt x="35" y="168"/>
                    <a:pt x="53" y="146"/>
                    <a:pt x="70" y="126"/>
                  </a:cubicBezTo>
                  <a:cubicBezTo>
                    <a:pt x="87" y="105"/>
                    <a:pt x="105" y="83"/>
                    <a:pt x="117" y="58"/>
                  </a:cubicBezTo>
                  <a:cubicBezTo>
                    <a:pt x="119" y="54"/>
                    <a:pt x="116" y="51"/>
                    <a:pt x="112" y="52"/>
                  </a:cubicBezTo>
                  <a:close/>
                  <a:moveTo>
                    <a:pt x="66" y="116"/>
                  </a:moveTo>
                  <a:cubicBezTo>
                    <a:pt x="52" y="133"/>
                    <a:pt x="37" y="151"/>
                    <a:pt x="19" y="165"/>
                  </a:cubicBezTo>
                  <a:cubicBezTo>
                    <a:pt x="30" y="136"/>
                    <a:pt x="46" y="110"/>
                    <a:pt x="56" y="81"/>
                  </a:cubicBezTo>
                  <a:cubicBezTo>
                    <a:pt x="57" y="78"/>
                    <a:pt x="53" y="74"/>
                    <a:pt x="50" y="75"/>
                  </a:cubicBezTo>
                  <a:cubicBezTo>
                    <a:pt x="39" y="79"/>
                    <a:pt x="27" y="79"/>
                    <a:pt x="16" y="82"/>
                  </a:cubicBezTo>
                  <a:cubicBezTo>
                    <a:pt x="17" y="81"/>
                    <a:pt x="17" y="80"/>
                    <a:pt x="18" y="79"/>
                  </a:cubicBezTo>
                  <a:cubicBezTo>
                    <a:pt x="19" y="80"/>
                    <a:pt x="22" y="80"/>
                    <a:pt x="23" y="78"/>
                  </a:cubicBezTo>
                  <a:cubicBezTo>
                    <a:pt x="35" y="62"/>
                    <a:pt x="39" y="41"/>
                    <a:pt x="53" y="25"/>
                  </a:cubicBezTo>
                  <a:cubicBezTo>
                    <a:pt x="64" y="11"/>
                    <a:pt x="85" y="11"/>
                    <a:pt x="103" y="12"/>
                  </a:cubicBezTo>
                  <a:cubicBezTo>
                    <a:pt x="96" y="28"/>
                    <a:pt x="88" y="43"/>
                    <a:pt x="75" y="56"/>
                  </a:cubicBezTo>
                  <a:cubicBezTo>
                    <a:pt x="72" y="59"/>
                    <a:pt x="75" y="65"/>
                    <a:pt x="80" y="64"/>
                  </a:cubicBezTo>
                  <a:cubicBezTo>
                    <a:pt x="89" y="62"/>
                    <a:pt x="97" y="62"/>
                    <a:pt x="106" y="61"/>
                  </a:cubicBezTo>
                  <a:cubicBezTo>
                    <a:pt x="96" y="81"/>
                    <a:pt x="81" y="100"/>
                    <a:pt x="66" y="116"/>
                  </a:cubicBezTo>
                  <a:close/>
                </a:path>
              </a:pathLst>
            </a:custGeom>
            <a:solidFill>
              <a:srgbClr val="4442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342830"/>
              <a:endParaRPr lang="zh-CN" altLang="en-US" sz="1400">
                <a:solidFill>
                  <a:prstClr val="black"/>
                </a:solidFill>
              </a:endParaRPr>
            </a:p>
          </p:txBody>
        </p:sp>
        <p:sp>
          <p:nvSpPr>
            <p:cNvPr id="15" name="Freeform 110">
              <a:extLst>
                <a:ext uri="{FF2B5EF4-FFF2-40B4-BE49-F238E27FC236}">
                  <a16:creationId xmlns:a16="http://schemas.microsoft.com/office/drawing/2014/main" id="{247D8A62-15FF-403A-A4D3-CE26AD453BE0}"/>
                </a:ext>
              </a:extLst>
            </p:cNvPr>
            <p:cNvSpPr>
              <a:spLocks/>
            </p:cNvSpPr>
            <p:nvPr/>
          </p:nvSpPr>
          <p:spPr bwMode="auto">
            <a:xfrm>
              <a:off x="10766636" y="4089326"/>
              <a:ext cx="169734" cy="179575"/>
            </a:xfrm>
            <a:custGeom>
              <a:avLst/>
              <a:gdLst>
                <a:gd name="T0" fmla="*/ 28 w 29"/>
                <a:gd name="T1" fmla="*/ 26 h 31"/>
                <a:gd name="T2" fmla="*/ 12 w 29"/>
                <a:gd name="T3" fmla="*/ 4 h 31"/>
                <a:gd name="T4" fmla="*/ 6 w 29"/>
                <a:gd name="T5" fmla="*/ 0 h 31"/>
                <a:gd name="T6" fmla="*/ 2 w 29"/>
                <a:gd name="T7" fmla="*/ 1 h 31"/>
                <a:gd name="T8" fmla="*/ 1 w 29"/>
                <a:gd name="T9" fmla="*/ 7 h 31"/>
                <a:gd name="T10" fmla="*/ 10 w 29"/>
                <a:gd name="T11" fmla="*/ 23 h 31"/>
                <a:gd name="T12" fmla="*/ 26 w 29"/>
                <a:gd name="T13" fmla="*/ 30 h 31"/>
                <a:gd name="T14" fmla="*/ 28 w 29"/>
                <a:gd name="T15" fmla="*/ 26 h 3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9" h="31">
                  <a:moveTo>
                    <a:pt x="28" y="26"/>
                  </a:moveTo>
                  <a:cubicBezTo>
                    <a:pt x="20" y="21"/>
                    <a:pt x="15" y="12"/>
                    <a:pt x="12" y="4"/>
                  </a:cubicBezTo>
                  <a:cubicBezTo>
                    <a:pt x="11" y="1"/>
                    <a:pt x="9" y="0"/>
                    <a:pt x="6" y="0"/>
                  </a:cubicBezTo>
                  <a:cubicBezTo>
                    <a:pt x="4" y="0"/>
                    <a:pt x="3" y="0"/>
                    <a:pt x="2" y="1"/>
                  </a:cubicBezTo>
                  <a:cubicBezTo>
                    <a:pt x="1" y="3"/>
                    <a:pt x="0" y="5"/>
                    <a:pt x="1" y="7"/>
                  </a:cubicBezTo>
                  <a:cubicBezTo>
                    <a:pt x="3" y="13"/>
                    <a:pt x="6" y="18"/>
                    <a:pt x="10" y="23"/>
                  </a:cubicBezTo>
                  <a:cubicBezTo>
                    <a:pt x="15" y="28"/>
                    <a:pt x="20" y="30"/>
                    <a:pt x="26" y="30"/>
                  </a:cubicBezTo>
                  <a:cubicBezTo>
                    <a:pt x="29" y="31"/>
                    <a:pt x="29" y="27"/>
                    <a:pt x="28" y="26"/>
                  </a:cubicBezTo>
                  <a:close/>
                </a:path>
              </a:pathLst>
            </a:custGeom>
            <a:solidFill>
              <a:srgbClr val="4442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342830"/>
              <a:endParaRPr lang="zh-CN" altLang="en-US" sz="1400">
                <a:solidFill>
                  <a:prstClr val="black"/>
                </a:solidFill>
              </a:endParaRPr>
            </a:p>
          </p:txBody>
        </p:sp>
        <p:sp>
          <p:nvSpPr>
            <p:cNvPr id="16" name="Freeform 111">
              <a:extLst>
                <a:ext uri="{FF2B5EF4-FFF2-40B4-BE49-F238E27FC236}">
                  <a16:creationId xmlns:a16="http://schemas.microsoft.com/office/drawing/2014/main" id="{B0B865B7-7307-4C56-A211-B10461B162FA}"/>
                </a:ext>
              </a:extLst>
            </p:cNvPr>
            <p:cNvSpPr>
              <a:spLocks/>
            </p:cNvSpPr>
            <p:nvPr/>
          </p:nvSpPr>
          <p:spPr bwMode="auto">
            <a:xfrm>
              <a:off x="10941291" y="3941730"/>
              <a:ext cx="76258" cy="233693"/>
            </a:xfrm>
            <a:custGeom>
              <a:avLst/>
              <a:gdLst>
                <a:gd name="T0" fmla="*/ 11 w 13"/>
                <a:gd name="T1" fmla="*/ 18 h 40"/>
                <a:gd name="T2" fmla="*/ 11 w 13"/>
                <a:gd name="T3" fmla="*/ 4 h 40"/>
                <a:gd name="T4" fmla="*/ 3 w 13"/>
                <a:gd name="T5" fmla="*/ 4 h 40"/>
                <a:gd name="T6" fmla="*/ 8 w 13"/>
                <a:gd name="T7" fmla="*/ 37 h 40"/>
                <a:gd name="T8" fmla="*/ 13 w 13"/>
                <a:gd name="T9" fmla="*/ 35 h 40"/>
                <a:gd name="T10" fmla="*/ 11 w 13"/>
                <a:gd name="T11" fmla="*/ 18 h 40"/>
              </a:gdLst>
              <a:ahLst/>
              <a:cxnLst>
                <a:cxn ang="0">
                  <a:pos x="T0" y="T1"/>
                </a:cxn>
                <a:cxn ang="0">
                  <a:pos x="T2" y="T3"/>
                </a:cxn>
                <a:cxn ang="0">
                  <a:pos x="T4" y="T5"/>
                </a:cxn>
                <a:cxn ang="0">
                  <a:pos x="T6" y="T7"/>
                </a:cxn>
                <a:cxn ang="0">
                  <a:pos x="T8" y="T9"/>
                </a:cxn>
                <a:cxn ang="0">
                  <a:pos x="T10" y="T11"/>
                </a:cxn>
              </a:cxnLst>
              <a:rect l="0" t="0" r="r" b="b"/>
              <a:pathLst>
                <a:path w="13" h="40">
                  <a:moveTo>
                    <a:pt x="11" y="18"/>
                  </a:moveTo>
                  <a:cubicBezTo>
                    <a:pt x="11" y="13"/>
                    <a:pt x="12" y="8"/>
                    <a:pt x="11" y="4"/>
                  </a:cubicBezTo>
                  <a:cubicBezTo>
                    <a:pt x="10" y="0"/>
                    <a:pt x="4" y="0"/>
                    <a:pt x="3" y="4"/>
                  </a:cubicBezTo>
                  <a:cubicBezTo>
                    <a:pt x="0" y="14"/>
                    <a:pt x="3" y="28"/>
                    <a:pt x="8" y="37"/>
                  </a:cubicBezTo>
                  <a:cubicBezTo>
                    <a:pt x="9" y="40"/>
                    <a:pt x="13" y="38"/>
                    <a:pt x="13" y="35"/>
                  </a:cubicBezTo>
                  <a:cubicBezTo>
                    <a:pt x="12" y="30"/>
                    <a:pt x="12" y="24"/>
                    <a:pt x="11" y="18"/>
                  </a:cubicBezTo>
                  <a:close/>
                </a:path>
              </a:pathLst>
            </a:custGeom>
            <a:solidFill>
              <a:srgbClr val="4442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342830"/>
              <a:endParaRPr lang="zh-CN" altLang="en-US" sz="1400">
                <a:solidFill>
                  <a:prstClr val="black"/>
                </a:solidFill>
              </a:endParaRPr>
            </a:p>
          </p:txBody>
        </p:sp>
        <p:sp>
          <p:nvSpPr>
            <p:cNvPr id="17" name="Freeform 112">
              <a:extLst>
                <a:ext uri="{FF2B5EF4-FFF2-40B4-BE49-F238E27FC236}">
                  <a16:creationId xmlns:a16="http://schemas.microsoft.com/office/drawing/2014/main" id="{3DCCC899-E6AB-42C9-82CF-3B1823263F0B}"/>
                </a:ext>
              </a:extLst>
            </p:cNvPr>
            <p:cNvSpPr>
              <a:spLocks/>
            </p:cNvSpPr>
            <p:nvPr/>
          </p:nvSpPr>
          <p:spPr bwMode="auto">
            <a:xfrm>
              <a:off x="11115943" y="3941730"/>
              <a:ext cx="76258" cy="216472"/>
            </a:xfrm>
            <a:custGeom>
              <a:avLst/>
              <a:gdLst>
                <a:gd name="T0" fmla="*/ 11 w 13"/>
                <a:gd name="T1" fmla="*/ 4 h 37"/>
                <a:gd name="T2" fmla="*/ 4 w 13"/>
                <a:gd name="T3" fmla="*/ 4 h 37"/>
                <a:gd name="T4" fmla="*/ 2 w 13"/>
                <a:gd name="T5" fmla="*/ 32 h 37"/>
                <a:gd name="T6" fmla="*/ 7 w 13"/>
                <a:gd name="T7" fmla="*/ 34 h 37"/>
                <a:gd name="T8" fmla="*/ 11 w 13"/>
                <a:gd name="T9" fmla="*/ 4 h 37"/>
              </a:gdLst>
              <a:ahLst/>
              <a:cxnLst>
                <a:cxn ang="0">
                  <a:pos x="T0" y="T1"/>
                </a:cxn>
                <a:cxn ang="0">
                  <a:pos x="T2" y="T3"/>
                </a:cxn>
                <a:cxn ang="0">
                  <a:pos x="T4" y="T5"/>
                </a:cxn>
                <a:cxn ang="0">
                  <a:pos x="T6" y="T7"/>
                </a:cxn>
                <a:cxn ang="0">
                  <a:pos x="T8" y="T9"/>
                </a:cxn>
              </a:cxnLst>
              <a:rect l="0" t="0" r="r" b="b"/>
              <a:pathLst>
                <a:path w="13" h="37">
                  <a:moveTo>
                    <a:pt x="11" y="4"/>
                  </a:moveTo>
                  <a:cubicBezTo>
                    <a:pt x="11" y="0"/>
                    <a:pt x="5" y="0"/>
                    <a:pt x="4" y="4"/>
                  </a:cubicBezTo>
                  <a:cubicBezTo>
                    <a:pt x="3" y="13"/>
                    <a:pt x="5" y="23"/>
                    <a:pt x="2" y="32"/>
                  </a:cubicBezTo>
                  <a:cubicBezTo>
                    <a:pt x="0" y="35"/>
                    <a:pt x="6" y="37"/>
                    <a:pt x="7" y="34"/>
                  </a:cubicBezTo>
                  <a:cubicBezTo>
                    <a:pt x="12" y="25"/>
                    <a:pt x="13" y="13"/>
                    <a:pt x="11" y="4"/>
                  </a:cubicBezTo>
                  <a:close/>
                </a:path>
              </a:pathLst>
            </a:custGeom>
            <a:solidFill>
              <a:srgbClr val="4442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342830"/>
              <a:endParaRPr lang="zh-CN" altLang="en-US" sz="1400">
                <a:solidFill>
                  <a:prstClr val="black"/>
                </a:solidFill>
              </a:endParaRPr>
            </a:p>
          </p:txBody>
        </p:sp>
        <p:sp>
          <p:nvSpPr>
            <p:cNvPr id="18" name="Freeform 113">
              <a:extLst>
                <a:ext uri="{FF2B5EF4-FFF2-40B4-BE49-F238E27FC236}">
                  <a16:creationId xmlns:a16="http://schemas.microsoft.com/office/drawing/2014/main" id="{710FBFE0-E905-4261-97A2-3630190DC404}"/>
                </a:ext>
              </a:extLst>
            </p:cNvPr>
            <p:cNvSpPr>
              <a:spLocks/>
            </p:cNvSpPr>
            <p:nvPr/>
          </p:nvSpPr>
          <p:spPr bwMode="auto">
            <a:xfrm>
              <a:off x="11598086" y="4682166"/>
              <a:ext cx="216472" cy="199254"/>
            </a:xfrm>
            <a:custGeom>
              <a:avLst/>
              <a:gdLst>
                <a:gd name="T0" fmla="*/ 28 w 37"/>
                <a:gd name="T1" fmla="*/ 7 h 34"/>
                <a:gd name="T2" fmla="*/ 21 w 37"/>
                <a:gd name="T3" fmla="*/ 8 h 34"/>
                <a:gd name="T4" fmla="*/ 19 w 37"/>
                <a:gd name="T5" fmla="*/ 4 h 34"/>
                <a:gd name="T6" fmla="*/ 13 w 37"/>
                <a:gd name="T7" fmla="*/ 5 h 34"/>
                <a:gd name="T8" fmla="*/ 13 w 37"/>
                <a:gd name="T9" fmla="*/ 10 h 34"/>
                <a:gd name="T10" fmla="*/ 2 w 37"/>
                <a:gd name="T11" fmla="*/ 14 h 34"/>
                <a:gd name="T12" fmla="*/ 4 w 37"/>
                <a:gd name="T13" fmla="*/ 19 h 34"/>
                <a:gd name="T14" fmla="*/ 15 w 37"/>
                <a:gd name="T15" fmla="*/ 19 h 34"/>
                <a:gd name="T16" fmla="*/ 17 w 37"/>
                <a:gd name="T17" fmla="*/ 28 h 34"/>
                <a:gd name="T18" fmla="*/ 25 w 37"/>
                <a:gd name="T19" fmla="*/ 26 h 34"/>
                <a:gd name="T20" fmla="*/ 23 w 37"/>
                <a:gd name="T21" fmla="*/ 18 h 34"/>
                <a:gd name="T22" fmla="*/ 31 w 37"/>
                <a:gd name="T23" fmla="*/ 16 h 34"/>
                <a:gd name="T24" fmla="*/ 28 w 37"/>
                <a:gd name="T25" fmla="*/ 7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7" h="34">
                  <a:moveTo>
                    <a:pt x="28" y="7"/>
                  </a:moveTo>
                  <a:cubicBezTo>
                    <a:pt x="26" y="7"/>
                    <a:pt x="23" y="8"/>
                    <a:pt x="21" y="8"/>
                  </a:cubicBezTo>
                  <a:cubicBezTo>
                    <a:pt x="20" y="7"/>
                    <a:pt x="19" y="5"/>
                    <a:pt x="19" y="4"/>
                  </a:cubicBezTo>
                  <a:cubicBezTo>
                    <a:pt x="18" y="0"/>
                    <a:pt x="12" y="1"/>
                    <a:pt x="13" y="5"/>
                  </a:cubicBezTo>
                  <a:cubicBezTo>
                    <a:pt x="13" y="7"/>
                    <a:pt x="13" y="9"/>
                    <a:pt x="13" y="10"/>
                  </a:cubicBezTo>
                  <a:cubicBezTo>
                    <a:pt x="10" y="11"/>
                    <a:pt x="6" y="13"/>
                    <a:pt x="2" y="14"/>
                  </a:cubicBezTo>
                  <a:cubicBezTo>
                    <a:pt x="0" y="15"/>
                    <a:pt x="1" y="19"/>
                    <a:pt x="4" y="19"/>
                  </a:cubicBezTo>
                  <a:cubicBezTo>
                    <a:pt x="7" y="20"/>
                    <a:pt x="11" y="19"/>
                    <a:pt x="15" y="19"/>
                  </a:cubicBezTo>
                  <a:cubicBezTo>
                    <a:pt x="15" y="22"/>
                    <a:pt x="16" y="25"/>
                    <a:pt x="17" y="28"/>
                  </a:cubicBezTo>
                  <a:cubicBezTo>
                    <a:pt x="18" y="34"/>
                    <a:pt x="27" y="31"/>
                    <a:pt x="25" y="26"/>
                  </a:cubicBezTo>
                  <a:cubicBezTo>
                    <a:pt x="25" y="23"/>
                    <a:pt x="24" y="21"/>
                    <a:pt x="23" y="18"/>
                  </a:cubicBezTo>
                  <a:cubicBezTo>
                    <a:pt x="26" y="17"/>
                    <a:pt x="28" y="17"/>
                    <a:pt x="31" y="16"/>
                  </a:cubicBezTo>
                  <a:cubicBezTo>
                    <a:pt x="37" y="14"/>
                    <a:pt x="34" y="6"/>
                    <a:pt x="28" y="7"/>
                  </a:cubicBezTo>
                  <a:close/>
                </a:path>
              </a:pathLst>
            </a:custGeom>
            <a:solidFill>
              <a:srgbClr val="4442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342830"/>
              <a:endParaRPr lang="zh-CN" altLang="en-US" sz="1400">
                <a:solidFill>
                  <a:prstClr val="black"/>
                </a:solidFill>
              </a:endParaRPr>
            </a:p>
          </p:txBody>
        </p:sp>
      </p:grpSp>
      <p:pic>
        <p:nvPicPr>
          <p:cNvPr id="20" name="图片 19">
            <a:extLst>
              <a:ext uri="{FF2B5EF4-FFF2-40B4-BE49-F238E27FC236}">
                <a16:creationId xmlns:a16="http://schemas.microsoft.com/office/drawing/2014/main" id="{38BA56FC-C3F9-4DAE-BD32-91B14E45749E}"/>
              </a:ext>
            </a:extLst>
          </p:cNvPr>
          <p:cNvPicPr>
            <a:picLocks noChangeAspect="1"/>
          </p:cNvPicPr>
          <p:nvPr/>
        </p:nvPicPr>
        <p:blipFill>
          <a:blip r:embed="rId7">
            <a:clrChange>
              <a:clrFrom>
                <a:srgbClr val="FFFFFF"/>
              </a:clrFrom>
              <a:clrTo>
                <a:srgbClr val="FFFFFF">
                  <a:alpha val="0"/>
                </a:srgbClr>
              </a:clrTo>
            </a:clrChange>
          </a:blip>
          <a:stretch>
            <a:fillRect/>
          </a:stretch>
        </p:blipFill>
        <p:spPr>
          <a:xfrm>
            <a:off x="1965730" y="131153"/>
            <a:ext cx="723328" cy="511853"/>
          </a:xfrm>
          <a:prstGeom prst="rect">
            <a:avLst/>
          </a:prstGeom>
        </p:spPr>
      </p:pic>
      <p:pic>
        <p:nvPicPr>
          <p:cNvPr id="21" name="图片 20">
            <a:extLst>
              <a:ext uri="{FF2B5EF4-FFF2-40B4-BE49-F238E27FC236}">
                <a16:creationId xmlns:a16="http://schemas.microsoft.com/office/drawing/2014/main" id="{55767013-D895-42DF-91FC-DA7C59512B9B}"/>
              </a:ext>
            </a:extLst>
          </p:cNvPr>
          <p:cNvPicPr>
            <a:picLocks noChangeAspect="1"/>
          </p:cNvPicPr>
          <p:nvPr/>
        </p:nvPicPr>
        <p:blipFill>
          <a:blip r:embed="rId8"/>
          <a:stretch>
            <a:fillRect/>
          </a:stretch>
        </p:blipFill>
        <p:spPr>
          <a:xfrm>
            <a:off x="1514262" y="10664"/>
            <a:ext cx="5991076" cy="3759569"/>
          </a:xfrm>
          <a:prstGeom prst="rect">
            <a:avLst/>
          </a:prstGeom>
        </p:spPr>
      </p:pic>
      <p:grpSp>
        <p:nvGrpSpPr>
          <p:cNvPr id="50" name="组合 49">
            <a:extLst>
              <a:ext uri="{FF2B5EF4-FFF2-40B4-BE49-F238E27FC236}">
                <a16:creationId xmlns:a16="http://schemas.microsoft.com/office/drawing/2014/main" id="{48E8C827-ECA8-4183-BD13-1FC3314E447A}"/>
              </a:ext>
            </a:extLst>
          </p:cNvPr>
          <p:cNvGrpSpPr/>
          <p:nvPr/>
        </p:nvGrpSpPr>
        <p:grpSpPr>
          <a:xfrm>
            <a:off x="-84111" y="2760006"/>
            <a:ext cx="4680888" cy="2383505"/>
            <a:chOff x="-112148" y="3696816"/>
            <a:chExt cx="6208148" cy="3161184"/>
          </a:xfrm>
        </p:grpSpPr>
        <p:pic>
          <p:nvPicPr>
            <p:cNvPr id="3" name="图片 2">
              <a:extLst>
                <a:ext uri="{FF2B5EF4-FFF2-40B4-BE49-F238E27FC236}">
                  <a16:creationId xmlns:a16="http://schemas.microsoft.com/office/drawing/2014/main" id="{292E376A-5CFE-45D6-80A7-D388EF7315B7}"/>
                </a:ext>
              </a:extLst>
            </p:cNvPr>
            <p:cNvPicPr>
              <a:picLocks noChangeAspect="1"/>
            </p:cNvPicPr>
            <p:nvPr/>
          </p:nvPicPr>
          <p:blipFill rotWithShape="1">
            <a:blip r:embed="rId9" cstate="print">
              <a:extLst>
                <a:ext uri="{28A0092B-C50C-407E-A947-70E740481C1C}">
                  <a14:useLocalDpi xmlns:a14="http://schemas.microsoft.com/office/drawing/2010/main" val="0"/>
                </a:ext>
              </a:extLst>
            </a:blip>
            <a:srcRect l="27336" t="64804" r="35756"/>
            <a:stretch/>
          </p:blipFill>
          <p:spPr>
            <a:xfrm flipH="1">
              <a:off x="-112148" y="3898232"/>
              <a:ext cx="6208148" cy="2959768"/>
            </a:xfrm>
            <a:prstGeom prst="rect">
              <a:avLst/>
            </a:prstGeom>
          </p:spPr>
        </p:pic>
        <p:pic>
          <p:nvPicPr>
            <p:cNvPr id="23" name="图片 22">
              <a:extLst>
                <a:ext uri="{FF2B5EF4-FFF2-40B4-BE49-F238E27FC236}">
                  <a16:creationId xmlns:a16="http://schemas.microsoft.com/office/drawing/2014/main" id="{F7186AA6-B55E-47DE-9CE6-967821EA2448}"/>
                </a:ext>
              </a:extLst>
            </p:cNvPr>
            <p:cNvPicPr>
              <a:picLocks noChangeAspect="1"/>
            </p:cNvPicPr>
            <p:nvPr/>
          </p:nvPicPr>
          <p:blipFill>
            <a:blip r:embed="rId10">
              <a:clrChange>
                <a:clrFrom>
                  <a:srgbClr val="FFFFFF"/>
                </a:clrFrom>
                <a:clrTo>
                  <a:srgbClr val="FFFFFF">
                    <a:alpha val="0"/>
                  </a:srgbClr>
                </a:clrTo>
              </a:clrChange>
            </a:blip>
            <a:stretch>
              <a:fillRect/>
            </a:stretch>
          </p:blipFill>
          <p:spPr>
            <a:xfrm>
              <a:off x="3103191" y="3696816"/>
              <a:ext cx="718453" cy="933733"/>
            </a:xfrm>
            <a:prstGeom prst="rect">
              <a:avLst/>
            </a:prstGeom>
          </p:spPr>
        </p:pic>
      </p:grpSp>
      <p:sp>
        <p:nvSpPr>
          <p:cNvPr id="22" name="文本框 21">
            <a:extLst>
              <a:ext uri="{FF2B5EF4-FFF2-40B4-BE49-F238E27FC236}">
                <a16:creationId xmlns:a16="http://schemas.microsoft.com/office/drawing/2014/main" id="{C0FDC5E2-5A3C-4E23-B8C1-4EE70B6DC6AD}"/>
              </a:ext>
            </a:extLst>
          </p:cNvPr>
          <p:cNvSpPr txBox="1"/>
          <p:nvPr/>
        </p:nvSpPr>
        <p:spPr>
          <a:xfrm>
            <a:off x="2245144" y="1222881"/>
            <a:ext cx="4800600" cy="1754312"/>
          </a:xfrm>
          <a:prstGeom prst="rect">
            <a:avLst/>
          </a:prstGeom>
          <a:noFill/>
        </p:spPr>
        <p:txBody>
          <a:bodyPr wrap="square" lIns="91425" tIns="45713" rIns="91425" bIns="45713" rtlCol="0">
            <a:spAutoFit/>
          </a:bodyPr>
          <a:lstStyle/>
          <a:p>
            <a:pPr algn="ctr" defTabSz="342830"/>
            <a:r>
              <a:rPr lang="vi-VN" altLang="zh-CN" sz="3600" b="1" dirty="0">
                <a:ln w="12700">
                  <a:noFill/>
                </a:ln>
                <a:solidFill>
                  <a:srgbClr val="444242"/>
                </a:solidFill>
                <a:ea typeface="微软雅黑" panose="020B0503020204020204" pitchFamily="34" charset="-122"/>
              </a:rPr>
              <a:t>1-	</a:t>
            </a:r>
            <a:r>
              <a:rPr lang="en-US" altLang="zh-CN" sz="3600" b="1" dirty="0" err="1">
                <a:ln w="12700">
                  <a:noFill/>
                </a:ln>
                <a:solidFill>
                  <a:srgbClr val="444242"/>
                </a:solidFill>
                <a:ea typeface="微软雅黑" panose="020B0503020204020204" pitchFamily="34" charset="-122"/>
              </a:rPr>
              <a:t>Thanh</a:t>
            </a:r>
            <a:r>
              <a:rPr lang="en-US" altLang="zh-CN" sz="3600" b="1" dirty="0">
                <a:ln w="12700">
                  <a:noFill/>
                </a:ln>
                <a:solidFill>
                  <a:srgbClr val="444242"/>
                </a:solidFill>
                <a:ea typeface="微软雅黑" panose="020B0503020204020204" pitchFamily="34" charset="-122"/>
              </a:rPr>
              <a:t> </a:t>
            </a:r>
            <a:r>
              <a:rPr lang="en-US" altLang="zh-CN" sz="3600" b="1" dirty="0" err="1">
                <a:ln w="12700">
                  <a:noFill/>
                </a:ln>
                <a:solidFill>
                  <a:srgbClr val="444242"/>
                </a:solidFill>
                <a:ea typeface="微软雅黑" panose="020B0503020204020204" pitchFamily="34" charset="-122"/>
              </a:rPr>
              <a:t>toán</a:t>
            </a:r>
            <a:r>
              <a:rPr lang="en-US" altLang="zh-CN" sz="3600" b="1" dirty="0">
                <a:ln w="12700">
                  <a:noFill/>
                </a:ln>
                <a:solidFill>
                  <a:srgbClr val="444242"/>
                </a:solidFill>
                <a:ea typeface="微软雅黑" panose="020B0503020204020204" pitchFamily="34" charset="-122"/>
              </a:rPr>
              <a:t> </a:t>
            </a:r>
            <a:r>
              <a:rPr lang="en-US" altLang="zh-CN" sz="3600" b="1" dirty="0" err="1">
                <a:ln w="12700">
                  <a:noFill/>
                </a:ln>
                <a:solidFill>
                  <a:srgbClr val="444242"/>
                </a:solidFill>
                <a:ea typeface="微软雅黑" panose="020B0503020204020204" pitchFamily="34" charset="-122"/>
              </a:rPr>
              <a:t>tiền</a:t>
            </a:r>
            <a:r>
              <a:rPr lang="en-US" altLang="zh-CN" sz="3600" b="1" dirty="0">
                <a:ln w="12700">
                  <a:noFill/>
                </a:ln>
                <a:solidFill>
                  <a:srgbClr val="444242"/>
                </a:solidFill>
                <a:ea typeface="微软雅黑" panose="020B0503020204020204" pitchFamily="34" charset="-122"/>
              </a:rPr>
              <a:t> </a:t>
            </a:r>
            <a:r>
              <a:rPr lang="en-US" altLang="zh-CN" sz="3600" b="1" dirty="0" err="1">
                <a:ln w="12700">
                  <a:noFill/>
                </a:ln>
                <a:solidFill>
                  <a:srgbClr val="444242"/>
                </a:solidFill>
                <a:ea typeface="微软雅黑" panose="020B0503020204020204" pitchFamily="34" charset="-122"/>
              </a:rPr>
              <a:t>mặt</a:t>
            </a:r>
            <a:r>
              <a:rPr lang="en-US" altLang="zh-CN" sz="3600" b="1" dirty="0">
                <a:ln w="12700">
                  <a:noFill/>
                </a:ln>
                <a:solidFill>
                  <a:srgbClr val="444242"/>
                </a:solidFill>
                <a:ea typeface="微软雅黑" panose="020B0503020204020204" pitchFamily="34" charset="-122"/>
              </a:rPr>
              <a:t> </a:t>
            </a:r>
            <a:r>
              <a:rPr lang="en-US" altLang="zh-CN" sz="3600" b="1" dirty="0" err="1">
                <a:ln w="12700">
                  <a:noFill/>
                </a:ln>
                <a:solidFill>
                  <a:srgbClr val="444242"/>
                </a:solidFill>
                <a:ea typeface="微软雅黑" panose="020B0503020204020204" pitchFamily="34" charset="-122"/>
              </a:rPr>
              <a:t>trong</a:t>
            </a:r>
            <a:r>
              <a:rPr lang="en-US" altLang="zh-CN" sz="3600" b="1" dirty="0">
                <a:ln w="12700">
                  <a:noFill/>
                </a:ln>
                <a:solidFill>
                  <a:srgbClr val="444242"/>
                </a:solidFill>
                <a:ea typeface="微软雅黑" panose="020B0503020204020204" pitchFamily="34" charset="-122"/>
              </a:rPr>
              <a:t> </a:t>
            </a:r>
            <a:r>
              <a:rPr lang="en-US" altLang="zh-CN" sz="3600" b="1" dirty="0" err="1">
                <a:ln w="12700">
                  <a:noFill/>
                </a:ln>
                <a:solidFill>
                  <a:srgbClr val="444242"/>
                </a:solidFill>
                <a:ea typeface="微软雅黑" panose="020B0503020204020204" pitchFamily="34" charset="-122"/>
              </a:rPr>
              <a:t>nền</a:t>
            </a:r>
            <a:r>
              <a:rPr lang="en-US" altLang="zh-CN" sz="3600" b="1" dirty="0">
                <a:ln w="12700">
                  <a:noFill/>
                </a:ln>
                <a:solidFill>
                  <a:srgbClr val="444242"/>
                </a:solidFill>
                <a:ea typeface="微软雅黑" panose="020B0503020204020204" pitchFamily="34" charset="-122"/>
              </a:rPr>
              <a:t> </a:t>
            </a:r>
            <a:r>
              <a:rPr lang="en-US" altLang="zh-CN" sz="3600" b="1" dirty="0" err="1">
                <a:ln w="12700">
                  <a:noFill/>
                </a:ln>
                <a:solidFill>
                  <a:srgbClr val="444242"/>
                </a:solidFill>
                <a:ea typeface="微软雅黑" panose="020B0503020204020204" pitchFamily="34" charset="-122"/>
              </a:rPr>
              <a:t>kinh</a:t>
            </a:r>
            <a:r>
              <a:rPr lang="en-US" altLang="zh-CN" sz="3600" b="1" dirty="0">
                <a:ln w="12700">
                  <a:noFill/>
                </a:ln>
                <a:solidFill>
                  <a:srgbClr val="444242"/>
                </a:solidFill>
                <a:ea typeface="微软雅黑" panose="020B0503020204020204" pitchFamily="34" charset="-122"/>
              </a:rPr>
              <a:t> </a:t>
            </a:r>
            <a:r>
              <a:rPr lang="en-US" altLang="zh-CN" sz="3600" b="1" dirty="0" err="1">
                <a:ln w="12700">
                  <a:noFill/>
                </a:ln>
                <a:solidFill>
                  <a:srgbClr val="444242"/>
                </a:solidFill>
                <a:ea typeface="微软雅黑" panose="020B0503020204020204" pitchFamily="34" charset="-122"/>
              </a:rPr>
              <a:t>tê</a:t>
            </a:r>
            <a:r>
              <a:rPr lang="en-US" altLang="zh-CN" sz="3600" b="1" dirty="0">
                <a:ln w="12700">
                  <a:noFill/>
                </a:ln>
                <a:solidFill>
                  <a:srgbClr val="444242"/>
                </a:solidFill>
                <a:ea typeface="微软雅黑" panose="020B0503020204020204" pitchFamily="34" charset="-122"/>
              </a:rPr>
              <a:t>́ </a:t>
            </a:r>
            <a:r>
              <a:rPr lang="en-US" altLang="zh-CN" sz="3600" b="1" dirty="0" err="1">
                <a:ln w="12700">
                  <a:noFill/>
                </a:ln>
                <a:solidFill>
                  <a:srgbClr val="444242"/>
                </a:solidFill>
                <a:ea typeface="微软雅黑" panose="020B0503020204020204" pitchFamily="34" charset="-122"/>
              </a:rPr>
              <a:t>thi</a:t>
            </a:r>
            <a:r>
              <a:rPr lang="en-US" altLang="zh-CN" sz="3600" b="1" dirty="0">
                <a:ln w="12700">
                  <a:noFill/>
                </a:ln>
                <a:solidFill>
                  <a:srgbClr val="444242"/>
                </a:solidFill>
                <a:ea typeface="微软雅黑" panose="020B0503020204020204" pitchFamily="34" charset="-122"/>
              </a:rPr>
              <a:t>̣ </a:t>
            </a:r>
            <a:r>
              <a:rPr lang="en-US" altLang="zh-CN" sz="3600" b="1" dirty="0" err="1">
                <a:ln w="12700">
                  <a:noFill/>
                </a:ln>
                <a:solidFill>
                  <a:srgbClr val="444242"/>
                </a:solidFill>
                <a:ea typeface="微软雅黑" panose="020B0503020204020204" pitchFamily="34" charset="-122"/>
              </a:rPr>
              <a:t>trường</a:t>
            </a:r>
            <a:r>
              <a:rPr lang="vi-VN" altLang="zh-CN" sz="3600" b="1" dirty="0">
                <a:ln w="12700">
                  <a:noFill/>
                </a:ln>
                <a:solidFill>
                  <a:srgbClr val="444242"/>
                </a:solidFill>
                <a:ea typeface="微软雅黑" panose="020B0503020204020204" pitchFamily="34" charset="-122"/>
              </a:rPr>
              <a:t>.</a:t>
            </a:r>
          </a:p>
        </p:txBody>
      </p:sp>
      <p:grpSp>
        <p:nvGrpSpPr>
          <p:cNvPr id="26" name="组合 25">
            <a:extLst>
              <a:ext uri="{FF2B5EF4-FFF2-40B4-BE49-F238E27FC236}">
                <a16:creationId xmlns:a16="http://schemas.microsoft.com/office/drawing/2014/main" id="{BDA80F26-EEDE-484B-8CC7-A98E543C80AB}"/>
              </a:ext>
            </a:extLst>
          </p:cNvPr>
          <p:cNvGrpSpPr/>
          <p:nvPr/>
        </p:nvGrpSpPr>
        <p:grpSpPr>
          <a:xfrm rot="1359389">
            <a:off x="6984253" y="114114"/>
            <a:ext cx="1370892" cy="1324157"/>
            <a:chOff x="10101876" y="4297860"/>
            <a:chExt cx="1826037" cy="1763786"/>
          </a:xfrm>
        </p:grpSpPr>
        <p:sp>
          <p:nvSpPr>
            <p:cNvPr id="27" name="Freeform 26">
              <a:extLst>
                <a:ext uri="{FF2B5EF4-FFF2-40B4-BE49-F238E27FC236}">
                  <a16:creationId xmlns:a16="http://schemas.microsoft.com/office/drawing/2014/main" id="{8823ABAA-D70D-4C59-8203-A068689381E4}"/>
                </a:ext>
              </a:extLst>
            </p:cNvPr>
            <p:cNvSpPr>
              <a:spLocks noEditPoints="1"/>
            </p:cNvSpPr>
            <p:nvPr/>
          </p:nvSpPr>
          <p:spPr bwMode="auto">
            <a:xfrm>
              <a:off x="10122627" y="4297860"/>
              <a:ext cx="1745111" cy="1763786"/>
            </a:xfrm>
            <a:custGeom>
              <a:avLst/>
              <a:gdLst>
                <a:gd name="T0" fmla="*/ 341 w 356"/>
                <a:gd name="T1" fmla="*/ 95 h 359"/>
                <a:gd name="T2" fmla="*/ 210 w 356"/>
                <a:gd name="T3" fmla="*/ 14 h 359"/>
                <a:gd name="T4" fmla="*/ 60 w 356"/>
                <a:gd name="T5" fmla="*/ 72 h 359"/>
                <a:gd name="T6" fmla="*/ 43 w 356"/>
                <a:gd name="T7" fmla="*/ 111 h 359"/>
                <a:gd name="T8" fmla="*/ 37 w 356"/>
                <a:gd name="T9" fmla="*/ 119 h 359"/>
                <a:gd name="T10" fmla="*/ 13 w 356"/>
                <a:gd name="T11" fmla="*/ 165 h 359"/>
                <a:gd name="T12" fmla="*/ 41 w 356"/>
                <a:gd name="T13" fmla="*/ 301 h 359"/>
                <a:gd name="T14" fmla="*/ 213 w 356"/>
                <a:gd name="T15" fmla="*/ 343 h 359"/>
                <a:gd name="T16" fmla="*/ 337 w 356"/>
                <a:gd name="T17" fmla="*/ 217 h 359"/>
                <a:gd name="T18" fmla="*/ 341 w 356"/>
                <a:gd name="T19" fmla="*/ 95 h 359"/>
                <a:gd name="T20" fmla="*/ 278 w 356"/>
                <a:gd name="T21" fmla="*/ 170 h 359"/>
                <a:gd name="T22" fmla="*/ 278 w 356"/>
                <a:gd name="T23" fmla="*/ 159 h 359"/>
                <a:gd name="T24" fmla="*/ 279 w 356"/>
                <a:gd name="T25" fmla="*/ 153 h 359"/>
                <a:gd name="T26" fmla="*/ 280 w 356"/>
                <a:gd name="T27" fmla="*/ 144 h 359"/>
                <a:gd name="T28" fmla="*/ 278 w 356"/>
                <a:gd name="T29" fmla="*/ 170 h 359"/>
                <a:gd name="T30" fmla="*/ 274 w 356"/>
                <a:gd name="T31" fmla="*/ 226 h 359"/>
                <a:gd name="T32" fmla="*/ 276 w 356"/>
                <a:gd name="T33" fmla="*/ 220 h 359"/>
                <a:gd name="T34" fmla="*/ 278 w 356"/>
                <a:gd name="T35" fmla="*/ 211 h 359"/>
                <a:gd name="T36" fmla="*/ 297 w 356"/>
                <a:gd name="T37" fmla="*/ 179 h 359"/>
                <a:gd name="T38" fmla="*/ 298 w 356"/>
                <a:gd name="T39" fmla="*/ 175 h 359"/>
                <a:gd name="T40" fmla="*/ 291 w 356"/>
                <a:gd name="T41" fmla="*/ 199 h 359"/>
                <a:gd name="T42" fmla="*/ 274 w 356"/>
                <a:gd name="T43" fmla="*/ 226 h 359"/>
                <a:gd name="T44" fmla="*/ 325 w 356"/>
                <a:gd name="T45" fmla="*/ 117 h 359"/>
                <a:gd name="T46" fmla="*/ 281 w 356"/>
                <a:gd name="T47" fmla="*/ 54 h 359"/>
                <a:gd name="T48" fmla="*/ 325 w 356"/>
                <a:gd name="T49" fmla="*/ 117 h 359"/>
                <a:gd name="T50" fmla="*/ 31 w 356"/>
                <a:gd name="T51" fmla="*/ 188 h 359"/>
                <a:gd name="T52" fmla="*/ 34 w 356"/>
                <a:gd name="T53" fmla="*/ 188 h 359"/>
                <a:gd name="T54" fmla="*/ 34 w 356"/>
                <a:gd name="T55" fmla="*/ 189 h 359"/>
                <a:gd name="T56" fmla="*/ 42 w 356"/>
                <a:gd name="T57" fmla="*/ 198 h 359"/>
                <a:gd name="T58" fmla="*/ 43 w 356"/>
                <a:gd name="T59" fmla="*/ 198 h 359"/>
                <a:gd name="T60" fmla="*/ 31 w 356"/>
                <a:gd name="T61" fmla="*/ 235 h 359"/>
                <a:gd name="T62" fmla="*/ 31 w 356"/>
                <a:gd name="T63" fmla="*/ 188 h 359"/>
                <a:gd name="T64" fmla="*/ 66 w 356"/>
                <a:gd name="T65" fmla="*/ 296 h 359"/>
                <a:gd name="T66" fmla="*/ 44 w 356"/>
                <a:gd name="T67" fmla="*/ 270 h 359"/>
                <a:gd name="T68" fmla="*/ 50 w 356"/>
                <a:gd name="T69" fmla="*/ 270 h 359"/>
                <a:gd name="T70" fmla="*/ 67 w 356"/>
                <a:gd name="T71" fmla="*/ 285 h 359"/>
                <a:gd name="T72" fmla="*/ 132 w 356"/>
                <a:gd name="T73" fmla="*/ 310 h 359"/>
                <a:gd name="T74" fmla="*/ 159 w 356"/>
                <a:gd name="T75" fmla="*/ 313 h 359"/>
                <a:gd name="T76" fmla="*/ 165 w 356"/>
                <a:gd name="T77" fmla="*/ 313 h 359"/>
                <a:gd name="T78" fmla="*/ 262 w 356"/>
                <a:gd name="T79" fmla="*/ 296 h 359"/>
                <a:gd name="T80" fmla="*/ 253 w 356"/>
                <a:gd name="T81" fmla="*/ 303 h 359"/>
                <a:gd name="T82" fmla="*/ 66 w 356"/>
                <a:gd name="T83" fmla="*/ 296 h 3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356" h="359">
                  <a:moveTo>
                    <a:pt x="341" y="95"/>
                  </a:moveTo>
                  <a:cubicBezTo>
                    <a:pt x="320" y="41"/>
                    <a:pt x="266" y="14"/>
                    <a:pt x="210" y="14"/>
                  </a:cubicBezTo>
                  <a:cubicBezTo>
                    <a:pt x="154" y="0"/>
                    <a:pt x="92" y="22"/>
                    <a:pt x="60" y="72"/>
                  </a:cubicBezTo>
                  <a:cubicBezTo>
                    <a:pt x="52" y="84"/>
                    <a:pt x="47" y="97"/>
                    <a:pt x="43" y="111"/>
                  </a:cubicBezTo>
                  <a:cubicBezTo>
                    <a:pt x="41" y="114"/>
                    <a:pt x="39" y="116"/>
                    <a:pt x="37" y="119"/>
                  </a:cubicBezTo>
                  <a:cubicBezTo>
                    <a:pt x="25" y="133"/>
                    <a:pt x="13" y="149"/>
                    <a:pt x="13" y="165"/>
                  </a:cubicBezTo>
                  <a:cubicBezTo>
                    <a:pt x="0" y="211"/>
                    <a:pt x="9" y="264"/>
                    <a:pt x="41" y="301"/>
                  </a:cubicBezTo>
                  <a:cubicBezTo>
                    <a:pt x="82" y="349"/>
                    <a:pt x="155" y="359"/>
                    <a:pt x="213" y="343"/>
                  </a:cubicBezTo>
                  <a:cubicBezTo>
                    <a:pt x="276" y="327"/>
                    <a:pt x="325" y="279"/>
                    <a:pt x="337" y="217"/>
                  </a:cubicBezTo>
                  <a:cubicBezTo>
                    <a:pt x="354" y="179"/>
                    <a:pt x="356" y="136"/>
                    <a:pt x="341" y="95"/>
                  </a:cubicBezTo>
                  <a:close/>
                  <a:moveTo>
                    <a:pt x="278" y="170"/>
                  </a:moveTo>
                  <a:cubicBezTo>
                    <a:pt x="278" y="166"/>
                    <a:pt x="278" y="163"/>
                    <a:pt x="278" y="159"/>
                  </a:cubicBezTo>
                  <a:cubicBezTo>
                    <a:pt x="279" y="157"/>
                    <a:pt x="279" y="155"/>
                    <a:pt x="279" y="153"/>
                  </a:cubicBezTo>
                  <a:cubicBezTo>
                    <a:pt x="280" y="150"/>
                    <a:pt x="280" y="147"/>
                    <a:pt x="280" y="144"/>
                  </a:cubicBezTo>
                  <a:cubicBezTo>
                    <a:pt x="281" y="153"/>
                    <a:pt x="280" y="162"/>
                    <a:pt x="278" y="170"/>
                  </a:cubicBezTo>
                  <a:close/>
                  <a:moveTo>
                    <a:pt x="274" y="226"/>
                  </a:moveTo>
                  <a:cubicBezTo>
                    <a:pt x="275" y="224"/>
                    <a:pt x="276" y="222"/>
                    <a:pt x="276" y="220"/>
                  </a:cubicBezTo>
                  <a:cubicBezTo>
                    <a:pt x="277" y="217"/>
                    <a:pt x="277" y="214"/>
                    <a:pt x="278" y="211"/>
                  </a:cubicBezTo>
                  <a:cubicBezTo>
                    <a:pt x="286" y="202"/>
                    <a:pt x="293" y="191"/>
                    <a:pt x="297" y="179"/>
                  </a:cubicBezTo>
                  <a:cubicBezTo>
                    <a:pt x="298" y="178"/>
                    <a:pt x="298" y="176"/>
                    <a:pt x="298" y="175"/>
                  </a:cubicBezTo>
                  <a:cubicBezTo>
                    <a:pt x="297" y="183"/>
                    <a:pt x="295" y="191"/>
                    <a:pt x="291" y="199"/>
                  </a:cubicBezTo>
                  <a:cubicBezTo>
                    <a:pt x="287" y="209"/>
                    <a:pt x="281" y="218"/>
                    <a:pt x="274" y="226"/>
                  </a:cubicBezTo>
                  <a:close/>
                  <a:moveTo>
                    <a:pt x="325" y="117"/>
                  </a:moveTo>
                  <a:cubicBezTo>
                    <a:pt x="315" y="93"/>
                    <a:pt x="299" y="71"/>
                    <a:pt x="281" y="54"/>
                  </a:cubicBezTo>
                  <a:cubicBezTo>
                    <a:pt x="304" y="69"/>
                    <a:pt x="318" y="91"/>
                    <a:pt x="325" y="117"/>
                  </a:cubicBezTo>
                  <a:close/>
                  <a:moveTo>
                    <a:pt x="31" y="188"/>
                  </a:moveTo>
                  <a:cubicBezTo>
                    <a:pt x="32" y="188"/>
                    <a:pt x="33" y="188"/>
                    <a:pt x="34" y="188"/>
                  </a:cubicBezTo>
                  <a:cubicBezTo>
                    <a:pt x="34" y="189"/>
                    <a:pt x="34" y="189"/>
                    <a:pt x="34" y="189"/>
                  </a:cubicBezTo>
                  <a:cubicBezTo>
                    <a:pt x="34" y="193"/>
                    <a:pt x="38" y="197"/>
                    <a:pt x="42" y="198"/>
                  </a:cubicBezTo>
                  <a:cubicBezTo>
                    <a:pt x="43" y="198"/>
                    <a:pt x="43" y="198"/>
                    <a:pt x="43" y="198"/>
                  </a:cubicBezTo>
                  <a:cubicBezTo>
                    <a:pt x="36" y="210"/>
                    <a:pt x="32" y="223"/>
                    <a:pt x="31" y="235"/>
                  </a:cubicBezTo>
                  <a:cubicBezTo>
                    <a:pt x="28" y="220"/>
                    <a:pt x="28" y="204"/>
                    <a:pt x="31" y="188"/>
                  </a:cubicBezTo>
                  <a:close/>
                  <a:moveTo>
                    <a:pt x="66" y="296"/>
                  </a:moveTo>
                  <a:cubicBezTo>
                    <a:pt x="57" y="289"/>
                    <a:pt x="50" y="280"/>
                    <a:pt x="44" y="270"/>
                  </a:cubicBezTo>
                  <a:cubicBezTo>
                    <a:pt x="46" y="270"/>
                    <a:pt x="48" y="270"/>
                    <a:pt x="50" y="270"/>
                  </a:cubicBezTo>
                  <a:cubicBezTo>
                    <a:pt x="55" y="275"/>
                    <a:pt x="61" y="280"/>
                    <a:pt x="67" y="285"/>
                  </a:cubicBezTo>
                  <a:cubicBezTo>
                    <a:pt x="84" y="298"/>
                    <a:pt x="109" y="314"/>
                    <a:pt x="132" y="310"/>
                  </a:cubicBezTo>
                  <a:cubicBezTo>
                    <a:pt x="139" y="315"/>
                    <a:pt x="150" y="315"/>
                    <a:pt x="159" y="313"/>
                  </a:cubicBezTo>
                  <a:cubicBezTo>
                    <a:pt x="161" y="313"/>
                    <a:pt x="163" y="313"/>
                    <a:pt x="165" y="313"/>
                  </a:cubicBezTo>
                  <a:cubicBezTo>
                    <a:pt x="198" y="318"/>
                    <a:pt x="232" y="312"/>
                    <a:pt x="262" y="296"/>
                  </a:cubicBezTo>
                  <a:cubicBezTo>
                    <a:pt x="259" y="298"/>
                    <a:pt x="256" y="301"/>
                    <a:pt x="253" y="303"/>
                  </a:cubicBezTo>
                  <a:cubicBezTo>
                    <a:pt x="198" y="338"/>
                    <a:pt x="117" y="340"/>
                    <a:pt x="66" y="296"/>
                  </a:cubicBezTo>
                  <a:close/>
                </a:path>
              </a:pathLst>
            </a:custGeom>
            <a:solidFill>
              <a:srgbClr val="F9E78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190">
                <a:defRPr/>
              </a:pPr>
              <a:endParaRPr lang="zh-CN" altLang="en-US">
                <a:solidFill>
                  <a:prstClr val="black"/>
                </a:solidFill>
                <a:latin typeface="等线" panose="020F0502020204030204"/>
              </a:endParaRPr>
            </a:p>
          </p:txBody>
        </p:sp>
        <p:sp>
          <p:nvSpPr>
            <p:cNvPr id="28" name="Freeform 27">
              <a:extLst>
                <a:ext uri="{FF2B5EF4-FFF2-40B4-BE49-F238E27FC236}">
                  <a16:creationId xmlns:a16="http://schemas.microsoft.com/office/drawing/2014/main" id="{F90831D1-CC77-46C2-BBE1-360AE25D8256}"/>
                </a:ext>
              </a:extLst>
            </p:cNvPr>
            <p:cNvSpPr>
              <a:spLocks noEditPoints="1"/>
            </p:cNvSpPr>
            <p:nvPr/>
          </p:nvSpPr>
          <p:spPr bwMode="auto">
            <a:xfrm>
              <a:off x="10809465" y="5343682"/>
              <a:ext cx="377658" cy="354833"/>
            </a:xfrm>
            <a:custGeom>
              <a:avLst/>
              <a:gdLst>
                <a:gd name="T0" fmla="*/ 75 w 77"/>
                <a:gd name="T1" fmla="*/ 21 h 72"/>
                <a:gd name="T2" fmla="*/ 77 w 77"/>
                <a:gd name="T3" fmla="*/ 14 h 72"/>
                <a:gd name="T4" fmla="*/ 73 w 77"/>
                <a:gd name="T5" fmla="*/ 8 h 72"/>
                <a:gd name="T6" fmla="*/ 36 w 77"/>
                <a:gd name="T7" fmla="*/ 12 h 72"/>
                <a:gd name="T8" fmla="*/ 28 w 77"/>
                <a:gd name="T9" fmla="*/ 17 h 72"/>
                <a:gd name="T10" fmla="*/ 28 w 77"/>
                <a:gd name="T11" fmla="*/ 17 h 72"/>
                <a:gd name="T12" fmla="*/ 27 w 77"/>
                <a:gd name="T13" fmla="*/ 16 h 72"/>
                <a:gd name="T14" fmla="*/ 22 w 77"/>
                <a:gd name="T15" fmla="*/ 13 h 72"/>
                <a:gd name="T16" fmla="*/ 21 w 77"/>
                <a:gd name="T17" fmla="*/ 12 h 72"/>
                <a:gd name="T18" fmla="*/ 10 w 77"/>
                <a:gd name="T19" fmla="*/ 12 h 72"/>
                <a:gd name="T20" fmla="*/ 1 w 77"/>
                <a:gd name="T21" fmla="*/ 18 h 72"/>
                <a:gd name="T22" fmla="*/ 14 w 77"/>
                <a:gd name="T23" fmla="*/ 56 h 72"/>
                <a:gd name="T24" fmla="*/ 30 w 77"/>
                <a:gd name="T25" fmla="*/ 70 h 72"/>
                <a:gd name="T26" fmla="*/ 36 w 77"/>
                <a:gd name="T27" fmla="*/ 69 h 72"/>
                <a:gd name="T28" fmla="*/ 36 w 77"/>
                <a:gd name="T29" fmla="*/ 70 h 72"/>
                <a:gd name="T30" fmla="*/ 43 w 77"/>
                <a:gd name="T31" fmla="*/ 69 h 72"/>
                <a:gd name="T32" fmla="*/ 53 w 77"/>
                <a:gd name="T33" fmla="*/ 69 h 72"/>
                <a:gd name="T34" fmla="*/ 68 w 77"/>
                <a:gd name="T35" fmla="*/ 42 h 72"/>
                <a:gd name="T36" fmla="*/ 73 w 77"/>
                <a:gd name="T37" fmla="*/ 34 h 72"/>
                <a:gd name="T38" fmla="*/ 73 w 77"/>
                <a:gd name="T39" fmla="*/ 29 h 72"/>
                <a:gd name="T40" fmla="*/ 73 w 77"/>
                <a:gd name="T41" fmla="*/ 29 h 72"/>
                <a:gd name="T42" fmla="*/ 75 w 77"/>
                <a:gd name="T43" fmla="*/ 21 h 72"/>
                <a:gd name="T44" fmla="*/ 55 w 77"/>
                <a:gd name="T45" fmla="*/ 23 h 72"/>
                <a:gd name="T46" fmla="*/ 55 w 77"/>
                <a:gd name="T47" fmla="*/ 22 h 72"/>
                <a:gd name="T48" fmla="*/ 48 w 77"/>
                <a:gd name="T49" fmla="*/ 17 h 72"/>
                <a:gd name="T50" fmla="*/ 52 w 77"/>
                <a:gd name="T51" fmla="*/ 16 h 72"/>
                <a:gd name="T52" fmla="*/ 66 w 77"/>
                <a:gd name="T53" fmla="*/ 17 h 72"/>
                <a:gd name="T54" fmla="*/ 65 w 77"/>
                <a:gd name="T55" fmla="*/ 20 h 72"/>
                <a:gd name="T56" fmla="*/ 55 w 77"/>
                <a:gd name="T57" fmla="*/ 23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77" h="72">
                  <a:moveTo>
                    <a:pt x="75" y="21"/>
                  </a:moveTo>
                  <a:cubicBezTo>
                    <a:pt x="76" y="19"/>
                    <a:pt x="77" y="17"/>
                    <a:pt x="77" y="14"/>
                  </a:cubicBezTo>
                  <a:cubicBezTo>
                    <a:pt x="77" y="11"/>
                    <a:pt x="76" y="9"/>
                    <a:pt x="73" y="8"/>
                  </a:cubicBezTo>
                  <a:cubicBezTo>
                    <a:pt x="64" y="4"/>
                    <a:pt x="40" y="0"/>
                    <a:pt x="36" y="12"/>
                  </a:cubicBezTo>
                  <a:cubicBezTo>
                    <a:pt x="32" y="11"/>
                    <a:pt x="29" y="12"/>
                    <a:pt x="28" y="17"/>
                  </a:cubicBezTo>
                  <a:cubicBezTo>
                    <a:pt x="28" y="17"/>
                    <a:pt x="28" y="17"/>
                    <a:pt x="28" y="17"/>
                  </a:cubicBezTo>
                  <a:cubicBezTo>
                    <a:pt x="27" y="17"/>
                    <a:pt x="27" y="16"/>
                    <a:pt x="27" y="16"/>
                  </a:cubicBezTo>
                  <a:cubicBezTo>
                    <a:pt x="27" y="12"/>
                    <a:pt x="24" y="11"/>
                    <a:pt x="22" y="13"/>
                  </a:cubicBezTo>
                  <a:cubicBezTo>
                    <a:pt x="21" y="12"/>
                    <a:pt x="21" y="12"/>
                    <a:pt x="21" y="12"/>
                  </a:cubicBezTo>
                  <a:cubicBezTo>
                    <a:pt x="18" y="8"/>
                    <a:pt x="13" y="8"/>
                    <a:pt x="10" y="12"/>
                  </a:cubicBezTo>
                  <a:cubicBezTo>
                    <a:pt x="6" y="11"/>
                    <a:pt x="2" y="13"/>
                    <a:pt x="1" y="18"/>
                  </a:cubicBezTo>
                  <a:cubicBezTo>
                    <a:pt x="0" y="33"/>
                    <a:pt x="3" y="47"/>
                    <a:pt x="14" y="56"/>
                  </a:cubicBezTo>
                  <a:cubicBezTo>
                    <a:pt x="17" y="62"/>
                    <a:pt x="22" y="67"/>
                    <a:pt x="30" y="70"/>
                  </a:cubicBezTo>
                  <a:cubicBezTo>
                    <a:pt x="32" y="71"/>
                    <a:pt x="34" y="70"/>
                    <a:pt x="36" y="69"/>
                  </a:cubicBezTo>
                  <a:cubicBezTo>
                    <a:pt x="36" y="70"/>
                    <a:pt x="36" y="70"/>
                    <a:pt x="36" y="70"/>
                  </a:cubicBezTo>
                  <a:cubicBezTo>
                    <a:pt x="38" y="71"/>
                    <a:pt x="41" y="71"/>
                    <a:pt x="43" y="69"/>
                  </a:cubicBezTo>
                  <a:cubicBezTo>
                    <a:pt x="46" y="72"/>
                    <a:pt x="50" y="71"/>
                    <a:pt x="53" y="69"/>
                  </a:cubicBezTo>
                  <a:cubicBezTo>
                    <a:pt x="61" y="62"/>
                    <a:pt x="66" y="52"/>
                    <a:pt x="68" y="42"/>
                  </a:cubicBezTo>
                  <a:cubicBezTo>
                    <a:pt x="71" y="40"/>
                    <a:pt x="73" y="37"/>
                    <a:pt x="73" y="34"/>
                  </a:cubicBezTo>
                  <a:cubicBezTo>
                    <a:pt x="74" y="32"/>
                    <a:pt x="73" y="30"/>
                    <a:pt x="73" y="29"/>
                  </a:cubicBezTo>
                  <a:cubicBezTo>
                    <a:pt x="73" y="29"/>
                    <a:pt x="73" y="29"/>
                    <a:pt x="73" y="29"/>
                  </a:cubicBezTo>
                  <a:cubicBezTo>
                    <a:pt x="74" y="26"/>
                    <a:pt x="75" y="23"/>
                    <a:pt x="75" y="21"/>
                  </a:cubicBezTo>
                  <a:close/>
                  <a:moveTo>
                    <a:pt x="55" y="23"/>
                  </a:moveTo>
                  <a:cubicBezTo>
                    <a:pt x="55" y="22"/>
                    <a:pt x="55" y="22"/>
                    <a:pt x="55" y="22"/>
                  </a:cubicBezTo>
                  <a:cubicBezTo>
                    <a:pt x="53" y="19"/>
                    <a:pt x="51" y="17"/>
                    <a:pt x="48" y="17"/>
                  </a:cubicBezTo>
                  <a:cubicBezTo>
                    <a:pt x="49" y="16"/>
                    <a:pt x="50" y="16"/>
                    <a:pt x="52" y="16"/>
                  </a:cubicBezTo>
                  <a:cubicBezTo>
                    <a:pt x="56" y="15"/>
                    <a:pt x="61" y="16"/>
                    <a:pt x="66" y="17"/>
                  </a:cubicBezTo>
                  <a:cubicBezTo>
                    <a:pt x="66" y="18"/>
                    <a:pt x="65" y="19"/>
                    <a:pt x="65" y="20"/>
                  </a:cubicBezTo>
                  <a:cubicBezTo>
                    <a:pt x="62" y="18"/>
                    <a:pt x="57" y="19"/>
                    <a:pt x="55" y="23"/>
                  </a:cubicBezTo>
                  <a:close/>
                </a:path>
              </a:pathLst>
            </a:custGeom>
            <a:solidFill>
              <a:srgbClr val="E580B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190">
                <a:defRPr/>
              </a:pPr>
              <a:endParaRPr lang="zh-CN" altLang="en-US">
                <a:solidFill>
                  <a:prstClr val="black"/>
                </a:solidFill>
                <a:latin typeface="等线" panose="020F0502020204030204"/>
              </a:endParaRPr>
            </a:p>
          </p:txBody>
        </p:sp>
        <p:sp>
          <p:nvSpPr>
            <p:cNvPr id="29" name="Freeform 118">
              <a:extLst>
                <a:ext uri="{FF2B5EF4-FFF2-40B4-BE49-F238E27FC236}">
                  <a16:creationId xmlns:a16="http://schemas.microsoft.com/office/drawing/2014/main" id="{17C423B7-F16A-4057-80A4-D7B19C0061D5}"/>
                </a:ext>
              </a:extLst>
            </p:cNvPr>
            <p:cNvSpPr>
              <a:spLocks noEditPoints="1"/>
            </p:cNvSpPr>
            <p:nvPr/>
          </p:nvSpPr>
          <p:spPr bwMode="auto">
            <a:xfrm>
              <a:off x="10101876" y="4316535"/>
              <a:ext cx="1826037" cy="1740961"/>
            </a:xfrm>
            <a:custGeom>
              <a:avLst/>
              <a:gdLst>
                <a:gd name="T0" fmla="*/ 256 w 372"/>
                <a:gd name="T1" fmla="*/ 37 h 354"/>
                <a:gd name="T2" fmla="*/ 123 w 372"/>
                <a:gd name="T3" fmla="*/ 21 h 354"/>
                <a:gd name="T4" fmla="*/ 17 w 372"/>
                <a:gd name="T5" fmla="*/ 149 h 354"/>
                <a:gd name="T6" fmla="*/ 66 w 372"/>
                <a:gd name="T7" fmla="*/ 301 h 354"/>
                <a:gd name="T8" fmla="*/ 249 w 372"/>
                <a:gd name="T9" fmla="*/ 333 h 354"/>
                <a:gd name="T10" fmla="*/ 369 w 372"/>
                <a:gd name="T11" fmla="*/ 167 h 354"/>
                <a:gd name="T12" fmla="*/ 256 w 372"/>
                <a:gd name="T13" fmla="*/ 37 h 354"/>
                <a:gd name="T14" fmla="*/ 302 w 372"/>
                <a:gd name="T15" fmla="*/ 275 h 354"/>
                <a:gd name="T16" fmla="*/ 141 w 372"/>
                <a:gd name="T17" fmla="*/ 316 h 354"/>
                <a:gd name="T18" fmla="*/ 30 w 372"/>
                <a:gd name="T19" fmla="*/ 175 h 354"/>
                <a:gd name="T20" fmla="*/ 116 w 372"/>
                <a:gd name="T21" fmla="*/ 42 h 354"/>
                <a:gd name="T22" fmla="*/ 239 w 372"/>
                <a:gd name="T23" fmla="*/ 38 h 354"/>
                <a:gd name="T24" fmla="*/ 237 w 372"/>
                <a:gd name="T25" fmla="*/ 38 h 354"/>
                <a:gd name="T26" fmla="*/ 235 w 372"/>
                <a:gd name="T27" fmla="*/ 54 h 354"/>
                <a:gd name="T28" fmla="*/ 268 w 372"/>
                <a:gd name="T29" fmla="*/ 59 h 354"/>
                <a:gd name="T30" fmla="*/ 270 w 372"/>
                <a:gd name="T31" fmla="*/ 61 h 354"/>
                <a:gd name="T32" fmla="*/ 276 w 372"/>
                <a:gd name="T33" fmla="*/ 61 h 354"/>
                <a:gd name="T34" fmla="*/ 312 w 372"/>
                <a:gd name="T35" fmla="*/ 79 h 354"/>
                <a:gd name="T36" fmla="*/ 346 w 372"/>
                <a:gd name="T37" fmla="*/ 136 h 354"/>
                <a:gd name="T38" fmla="*/ 302 w 372"/>
                <a:gd name="T39" fmla="*/ 275 h 3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72" h="354">
                  <a:moveTo>
                    <a:pt x="256" y="37"/>
                  </a:moveTo>
                  <a:cubicBezTo>
                    <a:pt x="218" y="8"/>
                    <a:pt x="170" y="0"/>
                    <a:pt x="123" y="21"/>
                  </a:cubicBezTo>
                  <a:cubicBezTo>
                    <a:pt x="71" y="44"/>
                    <a:pt x="32" y="95"/>
                    <a:pt x="17" y="149"/>
                  </a:cubicBezTo>
                  <a:cubicBezTo>
                    <a:pt x="0" y="207"/>
                    <a:pt x="19" y="264"/>
                    <a:pt x="66" y="301"/>
                  </a:cubicBezTo>
                  <a:cubicBezTo>
                    <a:pt x="116" y="339"/>
                    <a:pt x="189" y="354"/>
                    <a:pt x="249" y="333"/>
                  </a:cubicBezTo>
                  <a:cubicBezTo>
                    <a:pt x="318" y="309"/>
                    <a:pt x="365" y="239"/>
                    <a:pt x="369" y="167"/>
                  </a:cubicBezTo>
                  <a:cubicBezTo>
                    <a:pt x="372" y="99"/>
                    <a:pt x="323" y="39"/>
                    <a:pt x="256" y="37"/>
                  </a:cubicBezTo>
                  <a:close/>
                  <a:moveTo>
                    <a:pt x="302" y="275"/>
                  </a:moveTo>
                  <a:cubicBezTo>
                    <a:pt x="260" y="320"/>
                    <a:pt x="199" y="332"/>
                    <a:pt x="141" y="316"/>
                  </a:cubicBezTo>
                  <a:cubicBezTo>
                    <a:pt x="75" y="296"/>
                    <a:pt x="23" y="248"/>
                    <a:pt x="30" y="175"/>
                  </a:cubicBezTo>
                  <a:cubicBezTo>
                    <a:pt x="35" y="122"/>
                    <a:pt x="72" y="71"/>
                    <a:pt x="116" y="42"/>
                  </a:cubicBezTo>
                  <a:cubicBezTo>
                    <a:pt x="157" y="17"/>
                    <a:pt x="201" y="17"/>
                    <a:pt x="239" y="38"/>
                  </a:cubicBezTo>
                  <a:cubicBezTo>
                    <a:pt x="238" y="38"/>
                    <a:pt x="238" y="38"/>
                    <a:pt x="237" y="38"/>
                  </a:cubicBezTo>
                  <a:cubicBezTo>
                    <a:pt x="229" y="39"/>
                    <a:pt x="225" y="52"/>
                    <a:pt x="235" y="54"/>
                  </a:cubicBezTo>
                  <a:cubicBezTo>
                    <a:pt x="246" y="55"/>
                    <a:pt x="257" y="57"/>
                    <a:pt x="268" y="59"/>
                  </a:cubicBezTo>
                  <a:cubicBezTo>
                    <a:pt x="269" y="60"/>
                    <a:pt x="269" y="61"/>
                    <a:pt x="270" y="61"/>
                  </a:cubicBezTo>
                  <a:cubicBezTo>
                    <a:pt x="272" y="63"/>
                    <a:pt x="274" y="63"/>
                    <a:pt x="276" y="61"/>
                  </a:cubicBezTo>
                  <a:cubicBezTo>
                    <a:pt x="289" y="65"/>
                    <a:pt x="301" y="70"/>
                    <a:pt x="312" y="79"/>
                  </a:cubicBezTo>
                  <a:cubicBezTo>
                    <a:pt x="331" y="93"/>
                    <a:pt x="341" y="113"/>
                    <a:pt x="346" y="136"/>
                  </a:cubicBezTo>
                  <a:cubicBezTo>
                    <a:pt x="356" y="185"/>
                    <a:pt x="335" y="239"/>
                    <a:pt x="302" y="275"/>
                  </a:cubicBezTo>
                  <a:close/>
                </a:path>
              </a:pathLst>
            </a:custGeom>
            <a:solidFill>
              <a:srgbClr val="4442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190">
                <a:defRPr/>
              </a:pPr>
              <a:endParaRPr lang="zh-CN" altLang="en-US">
                <a:solidFill>
                  <a:prstClr val="black"/>
                </a:solidFill>
                <a:latin typeface="等线" panose="020F0502020204030204"/>
              </a:endParaRPr>
            </a:p>
          </p:txBody>
        </p:sp>
        <p:sp>
          <p:nvSpPr>
            <p:cNvPr id="30" name="Freeform 119">
              <a:extLst>
                <a:ext uri="{FF2B5EF4-FFF2-40B4-BE49-F238E27FC236}">
                  <a16:creationId xmlns:a16="http://schemas.microsoft.com/office/drawing/2014/main" id="{9618FBB8-7AC3-4E93-AD38-E9A318C99C8E}"/>
                </a:ext>
              </a:extLst>
            </p:cNvPr>
            <p:cNvSpPr>
              <a:spLocks noEditPoints="1"/>
            </p:cNvSpPr>
            <p:nvPr/>
          </p:nvSpPr>
          <p:spPr bwMode="auto">
            <a:xfrm>
              <a:off x="10469158" y="5078076"/>
              <a:ext cx="1006396" cy="688914"/>
            </a:xfrm>
            <a:custGeom>
              <a:avLst/>
              <a:gdLst>
                <a:gd name="T0" fmla="*/ 193 w 205"/>
                <a:gd name="T1" fmla="*/ 4 h 140"/>
                <a:gd name="T2" fmla="*/ 163 w 205"/>
                <a:gd name="T3" fmla="*/ 36 h 140"/>
                <a:gd name="T4" fmla="*/ 150 w 205"/>
                <a:gd name="T5" fmla="*/ 43 h 140"/>
                <a:gd name="T6" fmla="*/ 144 w 205"/>
                <a:gd name="T7" fmla="*/ 45 h 140"/>
                <a:gd name="T8" fmla="*/ 110 w 205"/>
                <a:gd name="T9" fmla="*/ 52 h 140"/>
                <a:gd name="T10" fmla="*/ 12 w 205"/>
                <a:gd name="T11" fmla="*/ 19 h 140"/>
                <a:gd name="T12" fmla="*/ 3 w 205"/>
                <a:gd name="T13" fmla="*/ 26 h 140"/>
                <a:gd name="T14" fmla="*/ 64 w 205"/>
                <a:gd name="T15" fmla="*/ 65 h 140"/>
                <a:gd name="T16" fmla="*/ 114 w 205"/>
                <a:gd name="T17" fmla="*/ 139 h 140"/>
                <a:gd name="T18" fmla="*/ 158 w 205"/>
                <a:gd name="T19" fmla="*/ 58 h 140"/>
                <a:gd name="T20" fmla="*/ 172 w 205"/>
                <a:gd name="T21" fmla="*/ 51 h 140"/>
                <a:gd name="T22" fmla="*/ 205 w 205"/>
                <a:gd name="T23" fmla="*/ 9 h 140"/>
                <a:gd name="T24" fmla="*/ 193 w 205"/>
                <a:gd name="T25" fmla="*/ 4 h 140"/>
                <a:gd name="T26" fmla="*/ 115 w 205"/>
                <a:gd name="T27" fmla="*/ 123 h 140"/>
                <a:gd name="T28" fmla="*/ 73 w 205"/>
                <a:gd name="T29" fmla="*/ 67 h 140"/>
                <a:gd name="T30" fmla="*/ 108 w 205"/>
                <a:gd name="T31" fmla="*/ 69 h 140"/>
                <a:gd name="T32" fmla="*/ 106 w 205"/>
                <a:gd name="T33" fmla="*/ 105 h 140"/>
                <a:gd name="T34" fmla="*/ 114 w 205"/>
                <a:gd name="T35" fmla="*/ 105 h 140"/>
                <a:gd name="T36" fmla="*/ 112 w 205"/>
                <a:gd name="T37" fmla="*/ 69 h 140"/>
                <a:gd name="T38" fmla="*/ 142 w 205"/>
                <a:gd name="T39" fmla="*/ 64 h 140"/>
                <a:gd name="T40" fmla="*/ 115 w 205"/>
                <a:gd name="T41" fmla="*/ 123 h 1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05" h="140">
                  <a:moveTo>
                    <a:pt x="193" y="4"/>
                  </a:moveTo>
                  <a:cubicBezTo>
                    <a:pt x="182" y="14"/>
                    <a:pt x="177" y="28"/>
                    <a:pt x="163" y="36"/>
                  </a:cubicBezTo>
                  <a:cubicBezTo>
                    <a:pt x="159" y="39"/>
                    <a:pt x="155" y="41"/>
                    <a:pt x="150" y="43"/>
                  </a:cubicBezTo>
                  <a:cubicBezTo>
                    <a:pt x="148" y="43"/>
                    <a:pt x="146" y="44"/>
                    <a:pt x="144" y="45"/>
                  </a:cubicBezTo>
                  <a:cubicBezTo>
                    <a:pt x="133" y="49"/>
                    <a:pt x="122" y="51"/>
                    <a:pt x="110" y="52"/>
                  </a:cubicBezTo>
                  <a:cubicBezTo>
                    <a:pt x="76" y="54"/>
                    <a:pt x="37" y="44"/>
                    <a:pt x="12" y="19"/>
                  </a:cubicBezTo>
                  <a:cubicBezTo>
                    <a:pt x="8" y="15"/>
                    <a:pt x="0" y="20"/>
                    <a:pt x="3" y="26"/>
                  </a:cubicBezTo>
                  <a:cubicBezTo>
                    <a:pt x="17" y="47"/>
                    <a:pt x="40" y="59"/>
                    <a:pt x="64" y="65"/>
                  </a:cubicBezTo>
                  <a:cubicBezTo>
                    <a:pt x="61" y="97"/>
                    <a:pt x="75" y="140"/>
                    <a:pt x="114" y="139"/>
                  </a:cubicBezTo>
                  <a:cubicBezTo>
                    <a:pt x="152" y="137"/>
                    <a:pt x="158" y="89"/>
                    <a:pt x="158" y="58"/>
                  </a:cubicBezTo>
                  <a:cubicBezTo>
                    <a:pt x="163" y="56"/>
                    <a:pt x="167" y="54"/>
                    <a:pt x="172" y="51"/>
                  </a:cubicBezTo>
                  <a:cubicBezTo>
                    <a:pt x="185" y="43"/>
                    <a:pt x="205" y="26"/>
                    <a:pt x="205" y="9"/>
                  </a:cubicBezTo>
                  <a:cubicBezTo>
                    <a:pt x="205" y="3"/>
                    <a:pt x="198" y="0"/>
                    <a:pt x="193" y="4"/>
                  </a:cubicBezTo>
                  <a:close/>
                  <a:moveTo>
                    <a:pt x="115" y="123"/>
                  </a:moveTo>
                  <a:cubicBezTo>
                    <a:pt x="87" y="130"/>
                    <a:pt x="77" y="90"/>
                    <a:pt x="73" y="67"/>
                  </a:cubicBezTo>
                  <a:cubicBezTo>
                    <a:pt x="85" y="68"/>
                    <a:pt x="97" y="69"/>
                    <a:pt x="108" y="69"/>
                  </a:cubicBezTo>
                  <a:cubicBezTo>
                    <a:pt x="107" y="81"/>
                    <a:pt x="106" y="93"/>
                    <a:pt x="106" y="105"/>
                  </a:cubicBezTo>
                  <a:cubicBezTo>
                    <a:pt x="106" y="110"/>
                    <a:pt x="114" y="110"/>
                    <a:pt x="114" y="105"/>
                  </a:cubicBezTo>
                  <a:cubicBezTo>
                    <a:pt x="115" y="93"/>
                    <a:pt x="113" y="81"/>
                    <a:pt x="112" y="69"/>
                  </a:cubicBezTo>
                  <a:cubicBezTo>
                    <a:pt x="122" y="68"/>
                    <a:pt x="132" y="67"/>
                    <a:pt x="142" y="64"/>
                  </a:cubicBezTo>
                  <a:cubicBezTo>
                    <a:pt x="141" y="87"/>
                    <a:pt x="138" y="117"/>
                    <a:pt x="115" y="123"/>
                  </a:cubicBezTo>
                  <a:close/>
                </a:path>
              </a:pathLst>
            </a:custGeom>
            <a:solidFill>
              <a:srgbClr val="4442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190">
                <a:defRPr/>
              </a:pPr>
              <a:endParaRPr lang="zh-CN" altLang="en-US">
                <a:solidFill>
                  <a:prstClr val="black"/>
                </a:solidFill>
                <a:latin typeface="等线" panose="020F0502020204030204"/>
              </a:endParaRPr>
            </a:p>
          </p:txBody>
        </p:sp>
        <p:sp>
          <p:nvSpPr>
            <p:cNvPr id="31" name="Freeform 120">
              <a:extLst>
                <a:ext uri="{FF2B5EF4-FFF2-40B4-BE49-F238E27FC236}">
                  <a16:creationId xmlns:a16="http://schemas.microsoft.com/office/drawing/2014/main" id="{621F8460-FEA2-4D8C-B23D-225DDF826965}"/>
                </a:ext>
              </a:extLst>
            </p:cNvPr>
            <p:cNvSpPr>
              <a:spLocks/>
            </p:cNvSpPr>
            <p:nvPr/>
          </p:nvSpPr>
          <p:spPr bwMode="auto">
            <a:xfrm>
              <a:off x="10601961" y="4995074"/>
              <a:ext cx="83002" cy="107902"/>
            </a:xfrm>
            <a:custGeom>
              <a:avLst/>
              <a:gdLst>
                <a:gd name="T0" fmla="*/ 17 w 17"/>
                <a:gd name="T1" fmla="*/ 5 h 22"/>
                <a:gd name="T2" fmla="*/ 14 w 17"/>
                <a:gd name="T3" fmla="*/ 2 h 22"/>
                <a:gd name="T4" fmla="*/ 12 w 17"/>
                <a:gd name="T5" fmla="*/ 1 h 22"/>
                <a:gd name="T6" fmla="*/ 8 w 17"/>
                <a:gd name="T7" fmla="*/ 0 h 22"/>
                <a:gd name="T8" fmla="*/ 7 w 17"/>
                <a:gd name="T9" fmla="*/ 1 h 22"/>
                <a:gd name="T10" fmla="*/ 5 w 17"/>
                <a:gd name="T11" fmla="*/ 1 h 22"/>
                <a:gd name="T12" fmla="*/ 1 w 17"/>
                <a:gd name="T13" fmla="*/ 4 h 22"/>
                <a:gd name="T14" fmla="*/ 0 w 17"/>
                <a:gd name="T15" fmla="*/ 12 h 22"/>
                <a:gd name="T16" fmla="*/ 2 w 17"/>
                <a:gd name="T17" fmla="*/ 19 h 22"/>
                <a:gd name="T18" fmla="*/ 4 w 17"/>
                <a:gd name="T19" fmla="*/ 21 h 22"/>
                <a:gd name="T20" fmla="*/ 7 w 17"/>
                <a:gd name="T21" fmla="*/ 22 h 22"/>
                <a:gd name="T22" fmla="*/ 10 w 17"/>
                <a:gd name="T23" fmla="*/ 21 h 22"/>
                <a:gd name="T24" fmla="*/ 13 w 17"/>
                <a:gd name="T25" fmla="*/ 19 h 22"/>
                <a:gd name="T26" fmla="*/ 14 w 17"/>
                <a:gd name="T27" fmla="*/ 17 h 22"/>
                <a:gd name="T28" fmla="*/ 16 w 17"/>
                <a:gd name="T29" fmla="*/ 13 h 22"/>
                <a:gd name="T30" fmla="*/ 17 w 17"/>
                <a:gd name="T31" fmla="*/ 5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7" h="22">
                  <a:moveTo>
                    <a:pt x="17" y="5"/>
                  </a:moveTo>
                  <a:cubicBezTo>
                    <a:pt x="17" y="4"/>
                    <a:pt x="15" y="2"/>
                    <a:pt x="14" y="2"/>
                  </a:cubicBezTo>
                  <a:cubicBezTo>
                    <a:pt x="13" y="1"/>
                    <a:pt x="13" y="1"/>
                    <a:pt x="12" y="1"/>
                  </a:cubicBezTo>
                  <a:cubicBezTo>
                    <a:pt x="11" y="0"/>
                    <a:pt x="10" y="0"/>
                    <a:pt x="8" y="0"/>
                  </a:cubicBezTo>
                  <a:cubicBezTo>
                    <a:pt x="8" y="0"/>
                    <a:pt x="7" y="1"/>
                    <a:pt x="7" y="1"/>
                  </a:cubicBezTo>
                  <a:cubicBezTo>
                    <a:pt x="6" y="1"/>
                    <a:pt x="6" y="1"/>
                    <a:pt x="5" y="1"/>
                  </a:cubicBezTo>
                  <a:cubicBezTo>
                    <a:pt x="3" y="2"/>
                    <a:pt x="2" y="3"/>
                    <a:pt x="1" y="4"/>
                  </a:cubicBezTo>
                  <a:cubicBezTo>
                    <a:pt x="0" y="7"/>
                    <a:pt x="0" y="9"/>
                    <a:pt x="0" y="12"/>
                  </a:cubicBezTo>
                  <a:cubicBezTo>
                    <a:pt x="0" y="14"/>
                    <a:pt x="0" y="17"/>
                    <a:pt x="2" y="19"/>
                  </a:cubicBezTo>
                  <a:cubicBezTo>
                    <a:pt x="2" y="20"/>
                    <a:pt x="3" y="21"/>
                    <a:pt x="4" y="21"/>
                  </a:cubicBezTo>
                  <a:cubicBezTo>
                    <a:pt x="5" y="21"/>
                    <a:pt x="6" y="22"/>
                    <a:pt x="7" y="22"/>
                  </a:cubicBezTo>
                  <a:cubicBezTo>
                    <a:pt x="8" y="22"/>
                    <a:pt x="9" y="21"/>
                    <a:pt x="10" y="21"/>
                  </a:cubicBezTo>
                  <a:cubicBezTo>
                    <a:pt x="12" y="20"/>
                    <a:pt x="13" y="20"/>
                    <a:pt x="13" y="19"/>
                  </a:cubicBezTo>
                  <a:cubicBezTo>
                    <a:pt x="14" y="17"/>
                    <a:pt x="14" y="17"/>
                    <a:pt x="14" y="17"/>
                  </a:cubicBezTo>
                  <a:cubicBezTo>
                    <a:pt x="15" y="16"/>
                    <a:pt x="15" y="14"/>
                    <a:pt x="16" y="13"/>
                  </a:cubicBezTo>
                  <a:cubicBezTo>
                    <a:pt x="17" y="10"/>
                    <a:pt x="17" y="8"/>
                    <a:pt x="17" y="5"/>
                  </a:cubicBezTo>
                  <a:close/>
                </a:path>
              </a:pathLst>
            </a:custGeom>
            <a:solidFill>
              <a:srgbClr val="4442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190">
                <a:defRPr/>
              </a:pPr>
              <a:endParaRPr lang="zh-CN" altLang="en-US">
                <a:solidFill>
                  <a:prstClr val="black"/>
                </a:solidFill>
                <a:latin typeface="等线" panose="020F0502020204030204"/>
              </a:endParaRPr>
            </a:p>
          </p:txBody>
        </p:sp>
        <p:sp>
          <p:nvSpPr>
            <p:cNvPr id="32" name="Freeform 121">
              <a:extLst>
                <a:ext uri="{FF2B5EF4-FFF2-40B4-BE49-F238E27FC236}">
                  <a16:creationId xmlns:a16="http://schemas.microsoft.com/office/drawing/2014/main" id="{D46AE70F-1D63-4A0A-A265-5CBE3A839C00}"/>
                </a:ext>
              </a:extLst>
            </p:cNvPr>
            <p:cNvSpPr>
              <a:spLocks/>
            </p:cNvSpPr>
            <p:nvPr/>
          </p:nvSpPr>
          <p:spPr bwMode="auto">
            <a:xfrm>
              <a:off x="11126947" y="4872646"/>
              <a:ext cx="265605" cy="215804"/>
            </a:xfrm>
            <a:custGeom>
              <a:avLst/>
              <a:gdLst>
                <a:gd name="T0" fmla="*/ 52 w 54"/>
                <a:gd name="T1" fmla="*/ 33 h 44"/>
                <a:gd name="T2" fmla="*/ 34 w 54"/>
                <a:gd name="T3" fmla="*/ 26 h 44"/>
                <a:gd name="T4" fmla="*/ 20 w 54"/>
                <a:gd name="T5" fmla="*/ 25 h 44"/>
                <a:gd name="T6" fmla="*/ 44 w 54"/>
                <a:gd name="T7" fmla="*/ 9 h 44"/>
                <a:gd name="T8" fmla="*/ 41 w 54"/>
                <a:gd name="T9" fmla="*/ 1 h 44"/>
                <a:gd name="T10" fmla="*/ 2 w 54"/>
                <a:gd name="T11" fmla="*/ 28 h 44"/>
                <a:gd name="T12" fmla="*/ 8 w 54"/>
                <a:gd name="T13" fmla="*/ 38 h 44"/>
                <a:gd name="T14" fmla="*/ 30 w 54"/>
                <a:gd name="T15" fmla="*/ 40 h 44"/>
                <a:gd name="T16" fmla="*/ 49 w 54"/>
                <a:gd name="T17" fmla="*/ 42 h 44"/>
                <a:gd name="T18" fmla="*/ 52 w 54"/>
                <a:gd name="T19" fmla="*/ 33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4" h="44">
                  <a:moveTo>
                    <a:pt x="52" y="33"/>
                  </a:moveTo>
                  <a:cubicBezTo>
                    <a:pt x="48" y="28"/>
                    <a:pt x="40" y="27"/>
                    <a:pt x="34" y="26"/>
                  </a:cubicBezTo>
                  <a:cubicBezTo>
                    <a:pt x="29" y="25"/>
                    <a:pt x="25" y="25"/>
                    <a:pt x="20" y="25"/>
                  </a:cubicBezTo>
                  <a:cubicBezTo>
                    <a:pt x="26" y="17"/>
                    <a:pt x="35" y="12"/>
                    <a:pt x="44" y="9"/>
                  </a:cubicBezTo>
                  <a:cubicBezTo>
                    <a:pt x="49" y="7"/>
                    <a:pt x="45" y="0"/>
                    <a:pt x="41" y="1"/>
                  </a:cubicBezTo>
                  <a:cubicBezTo>
                    <a:pt x="25" y="4"/>
                    <a:pt x="10" y="12"/>
                    <a:pt x="2" y="28"/>
                  </a:cubicBezTo>
                  <a:cubicBezTo>
                    <a:pt x="0" y="32"/>
                    <a:pt x="3" y="37"/>
                    <a:pt x="8" y="38"/>
                  </a:cubicBezTo>
                  <a:cubicBezTo>
                    <a:pt x="15" y="38"/>
                    <a:pt x="23" y="39"/>
                    <a:pt x="30" y="40"/>
                  </a:cubicBezTo>
                  <a:cubicBezTo>
                    <a:pt x="36" y="41"/>
                    <a:pt x="43" y="44"/>
                    <a:pt x="49" y="42"/>
                  </a:cubicBezTo>
                  <a:cubicBezTo>
                    <a:pt x="54" y="41"/>
                    <a:pt x="54" y="36"/>
                    <a:pt x="52" y="33"/>
                  </a:cubicBezTo>
                  <a:close/>
                </a:path>
              </a:pathLst>
            </a:custGeom>
            <a:solidFill>
              <a:srgbClr val="4442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190">
                <a:defRPr/>
              </a:pPr>
              <a:endParaRPr lang="zh-CN" altLang="en-US">
                <a:solidFill>
                  <a:prstClr val="black"/>
                </a:solidFill>
                <a:latin typeface="等线" panose="020F0502020204030204"/>
              </a:endParaRPr>
            </a:p>
          </p:txBody>
        </p:sp>
      </p:grpSp>
      <p:pic>
        <p:nvPicPr>
          <p:cNvPr id="33" name="图片 32">
            <a:extLst>
              <a:ext uri="{FF2B5EF4-FFF2-40B4-BE49-F238E27FC236}">
                <a16:creationId xmlns:a16="http://schemas.microsoft.com/office/drawing/2014/main" id="{10C63365-7446-4316-ADF7-3CAEBBE549A9}"/>
              </a:ext>
            </a:extLst>
          </p:cNvPr>
          <p:cNvPicPr>
            <a:picLocks noChangeAspect="1"/>
          </p:cNvPicPr>
          <p:nvPr/>
        </p:nvPicPr>
        <p:blipFill>
          <a:blip r:embed="rId7">
            <a:clrChange>
              <a:clrFrom>
                <a:srgbClr val="FFFFFF"/>
              </a:clrFrom>
              <a:clrTo>
                <a:srgbClr val="FFFFFF">
                  <a:alpha val="0"/>
                </a:srgbClr>
              </a:clrTo>
            </a:clrChange>
          </a:blip>
          <a:stretch>
            <a:fillRect/>
          </a:stretch>
        </p:blipFill>
        <p:spPr>
          <a:xfrm>
            <a:off x="4123437" y="3973953"/>
            <a:ext cx="723328" cy="511853"/>
          </a:xfrm>
          <a:prstGeom prst="rect">
            <a:avLst/>
          </a:prstGeom>
        </p:spPr>
      </p:pic>
      <p:pic>
        <p:nvPicPr>
          <p:cNvPr id="34" name="图片 33">
            <a:extLst>
              <a:ext uri="{FF2B5EF4-FFF2-40B4-BE49-F238E27FC236}">
                <a16:creationId xmlns:a16="http://schemas.microsoft.com/office/drawing/2014/main" id="{BAD0429C-4C5C-474F-8B03-39702CD5A2A0}"/>
              </a:ext>
            </a:extLst>
          </p:cNvPr>
          <p:cNvPicPr>
            <a:picLocks noChangeAspect="1"/>
          </p:cNvPicPr>
          <p:nvPr/>
        </p:nvPicPr>
        <p:blipFill>
          <a:blip r:embed="rId7">
            <a:clrChange>
              <a:clrFrom>
                <a:srgbClr val="FFFFFF"/>
              </a:clrFrom>
              <a:clrTo>
                <a:srgbClr val="FFFFFF">
                  <a:alpha val="0"/>
                </a:srgbClr>
              </a:clrTo>
            </a:clrChange>
          </a:blip>
          <a:stretch>
            <a:fillRect/>
          </a:stretch>
        </p:blipFill>
        <p:spPr>
          <a:xfrm>
            <a:off x="2776048" y="1069129"/>
            <a:ext cx="313248" cy="221666"/>
          </a:xfrm>
          <a:prstGeom prst="rect">
            <a:avLst/>
          </a:prstGeom>
        </p:spPr>
      </p:pic>
      <p:grpSp>
        <p:nvGrpSpPr>
          <p:cNvPr id="35" name="组合 34">
            <a:extLst>
              <a:ext uri="{FF2B5EF4-FFF2-40B4-BE49-F238E27FC236}">
                <a16:creationId xmlns:a16="http://schemas.microsoft.com/office/drawing/2014/main" id="{A6F846D5-A625-439D-A002-B7361D14AE9E}"/>
              </a:ext>
            </a:extLst>
          </p:cNvPr>
          <p:cNvGrpSpPr/>
          <p:nvPr/>
        </p:nvGrpSpPr>
        <p:grpSpPr>
          <a:xfrm rot="19663740">
            <a:off x="8524082" y="155390"/>
            <a:ext cx="341595" cy="441027"/>
            <a:chOff x="10766636" y="3941730"/>
            <a:chExt cx="1047922" cy="1352954"/>
          </a:xfrm>
        </p:grpSpPr>
        <p:sp>
          <p:nvSpPr>
            <p:cNvPr id="36" name="Freeform 108">
              <a:extLst>
                <a:ext uri="{FF2B5EF4-FFF2-40B4-BE49-F238E27FC236}">
                  <a16:creationId xmlns:a16="http://schemas.microsoft.com/office/drawing/2014/main" id="{34B6A985-37EF-416E-826D-9A0EC167D1C0}"/>
                </a:ext>
              </a:extLst>
            </p:cNvPr>
            <p:cNvSpPr>
              <a:spLocks/>
            </p:cNvSpPr>
            <p:nvPr/>
          </p:nvSpPr>
          <p:spPr bwMode="auto">
            <a:xfrm>
              <a:off x="10766636" y="4209862"/>
              <a:ext cx="664177" cy="1084822"/>
            </a:xfrm>
            <a:custGeom>
              <a:avLst/>
              <a:gdLst>
                <a:gd name="T0" fmla="*/ 96 w 114"/>
                <a:gd name="T1" fmla="*/ 11 h 186"/>
                <a:gd name="T2" fmla="*/ 91 w 114"/>
                <a:gd name="T3" fmla="*/ 11 h 186"/>
                <a:gd name="T4" fmla="*/ 79 w 114"/>
                <a:gd name="T5" fmla="*/ 8 h 186"/>
                <a:gd name="T6" fmla="*/ 78 w 114"/>
                <a:gd name="T7" fmla="*/ 8 h 186"/>
                <a:gd name="T8" fmla="*/ 2 w 114"/>
                <a:gd name="T9" fmla="*/ 87 h 186"/>
                <a:gd name="T10" fmla="*/ 12 w 114"/>
                <a:gd name="T11" fmla="*/ 98 h 186"/>
                <a:gd name="T12" fmla="*/ 48 w 114"/>
                <a:gd name="T13" fmla="*/ 83 h 186"/>
                <a:gd name="T14" fmla="*/ 11 w 114"/>
                <a:gd name="T15" fmla="*/ 170 h 186"/>
                <a:gd name="T16" fmla="*/ 27 w 114"/>
                <a:gd name="T17" fmla="*/ 177 h 186"/>
                <a:gd name="T18" fmla="*/ 28 w 114"/>
                <a:gd name="T19" fmla="*/ 175 h 186"/>
                <a:gd name="T20" fmla="*/ 32 w 114"/>
                <a:gd name="T21" fmla="*/ 172 h 186"/>
                <a:gd name="T22" fmla="*/ 105 w 114"/>
                <a:gd name="T23" fmla="*/ 71 h 186"/>
                <a:gd name="T24" fmla="*/ 96 w 114"/>
                <a:gd name="T25" fmla="*/ 58 h 186"/>
                <a:gd name="T26" fmla="*/ 89 w 114"/>
                <a:gd name="T27" fmla="*/ 60 h 186"/>
                <a:gd name="T28" fmla="*/ 88 w 114"/>
                <a:gd name="T29" fmla="*/ 62 h 186"/>
                <a:gd name="T30" fmla="*/ 86 w 114"/>
                <a:gd name="T31" fmla="*/ 64 h 186"/>
                <a:gd name="T32" fmla="*/ 85 w 114"/>
                <a:gd name="T33" fmla="*/ 65 h 186"/>
                <a:gd name="T34" fmla="*/ 85 w 114"/>
                <a:gd name="T35" fmla="*/ 65 h 186"/>
                <a:gd name="T36" fmla="*/ 84 w 114"/>
                <a:gd name="T37" fmla="*/ 66 h 186"/>
                <a:gd name="T38" fmla="*/ 84 w 114"/>
                <a:gd name="T39" fmla="*/ 66 h 186"/>
                <a:gd name="T40" fmla="*/ 84 w 114"/>
                <a:gd name="T41" fmla="*/ 66 h 186"/>
                <a:gd name="T42" fmla="*/ 82 w 114"/>
                <a:gd name="T43" fmla="*/ 67 h 186"/>
                <a:gd name="T44" fmla="*/ 80 w 114"/>
                <a:gd name="T45" fmla="*/ 71 h 186"/>
                <a:gd name="T46" fmla="*/ 74 w 114"/>
                <a:gd name="T47" fmla="*/ 79 h 186"/>
                <a:gd name="T48" fmla="*/ 84 w 114"/>
                <a:gd name="T49" fmla="*/ 64 h 186"/>
                <a:gd name="T50" fmla="*/ 85 w 114"/>
                <a:gd name="T51" fmla="*/ 55 h 186"/>
                <a:gd name="T52" fmla="*/ 109 w 114"/>
                <a:gd name="T53" fmla="*/ 20 h 186"/>
                <a:gd name="T54" fmla="*/ 96 w 114"/>
                <a:gd name="T55" fmla="*/ 11 h 1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14" h="186">
                  <a:moveTo>
                    <a:pt x="96" y="11"/>
                  </a:moveTo>
                  <a:cubicBezTo>
                    <a:pt x="94" y="10"/>
                    <a:pt x="93" y="10"/>
                    <a:pt x="91" y="11"/>
                  </a:cubicBezTo>
                  <a:cubicBezTo>
                    <a:pt x="89" y="7"/>
                    <a:pt x="82" y="4"/>
                    <a:pt x="79" y="8"/>
                  </a:cubicBezTo>
                  <a:cubicBezTo>
                    <a:pt x="78" y="8"/>
                    <a:pt x="78" y="8"/>
                    <a:pt x="78" y="8"/>
                  </a:cubicBezTo>
                  <a:cubicBezTo>
                    <a:pt x="34" y="0"/>
                    <a:pt x="14" y="52"/>
                    <a:pt x="2" y="87"/>
                  </a:cubicBezTo>
                  <a:cubicBezTo>
                    <a:pt x="0" y="94"/>
                    <a:pt x="6" y="99"/>
                    <a:pt x="12" y="98"/>
                  </a:cubicBezTo>
                  <a:cubicBezTo>
                    <a:pt x="25" y="95"/>
                    <a:pt x="37" y="89"/>
                    <a:pt x="48" y="83"/>
                  </a:cubicBezTo>
                  <a:cubicBezTo>
                    <a:pt x="33" y="111"/>
                    <a:pt x="18" y="139"/>
                    <a:pt x="11" y="170"/>
                  </a:cubicBezTo>
                  <a:cubicBezTo>
                    <a:pt x="9" y="180"/>
                    <a:pt x="22" y="186"/>
                    <a:pt x="27" y="177"/>
                  </a:cubicBezTo>
                  <a:cubicBezTo>
                    <a:pt x="27" y="176"/>
                    <a:pt x="27" y="175"/>
                    <a:pt x="28" y="175"/>
                  </a:cubicBezTo>
                  <a:cubicBezTo>
                    <a:pt x="29" y="174"/>
                    <a:pt x="31" y="174"/>
                    <a:pt x="32" y="172"/>
                  </a:cubicBezTo>
                  <a:cubicBezTo>
                    <a:pt x="59" y="141"/>
                    <a:pt x="89" y="109"/>
                    <a:pt x="105" y="71"/>
                  </a:cubicBezTo>
                  <a:cubicBezTo>
                    <a:pt x="108" y="64"/>
                    <a:pt x="103" y="57"/>
                    <a:pt x="96" y="58"/>
                  </a:cubicBezTo>
                  <a:cubicBezTo>
                    <a:pt x="94" y="58"/>
                    <a:pt x="91" y="58"/>
                    <a:pt x="89" y="60"/>
                  </a:cubicBezTo>
                  <a:cubicBezTo>
                    <a:pt x="89" y="61"/>
                    <a:pt x="88" y="62"/>
                    <a:pt x="88" y="62"/>
                  </a:cubicBezTo>
                  <a:cubicBezTo>
                    <a:pt x="87" y="63"/>
                    <a:pt x="86" y="64"/>
                    <a:pt x="86" y="64"/>
                  </a:cubicBezTo>
                  <a:cubicBezTo>
                    <a:pt x="85" y="65"/>
                    <a:pt x="85" y="65"/>
                    <a:pt x="85" y="65"/>
                  </a:cubicBezTo>
                  <a:cubicBezTo>
                    <a:pt x="85" y="65"/>
                    <a:pt x="85" y="65"/>
                    <a:pt x="85" y="65"/>
                  </a:cubicBezTo>
                  <a:cubicBezTo>
                    <a:pt x="84" y="66"/>
                    <a:pt x="84" y="66"/>
                    <a:pt x="84" y="66"/>
                  </a:cubicBezTo>
                  <a:cubicBezTo>
                    <a:pt x="84" y="66"/>
                    <a:pt x="84" y="66"/>
                    <a:pt x="84" y="66"/>
                  </a:cubicBezTo>
                  <a:cubicBezTo>
                    <a:pt x="84" y="66"/>
                    <a:pt x="84" y="66"/>
                    <a:pt x="84" y="66"/>
                  </a:cubicBezTo>
                  <a:cubicBezTo>
                    <a:pt x="84" y="66"/>
                    <a:pt x="83" y="67"/>
                    <a:pt x="82" y="67"/>
                  </a:cubicBezTo>
                  <a:cubicBezTo>
                    <a:pt x="81" y="68"/>
                    <a:pt x="80" y="70"/>
                    <a:pt x="80" y="71"/>
                  </a:cubicBezTo>
                  <a:cubicBezTo>
                    <a:pt x="78" y="74"/>
                    <a:pt x="76" y="76"/>
                    <a:pt x="74" y="79"/>
                  </a:cubicBezTo>
                  <a:cubicBezTo>
                    <a:pt x="77" y="74"/>
                    <a:pt x="81" y="69"/>
                    <a:pt x="84" y="64"/>
                  </a:cubicBezTo>
                  <a:cubicBezTo>
                    <a:pt x="87" y="61"/>
                    <a:pt x="86" y="58"/>
                    <a:pt x="85" y="55"/>
                  </a:cubicBezTo>
                  <a:cubicBezTo>
                    <a:pt x="94" y="44"/>
                    <a:pt x="102" y="32"/>
                    <a:pt x="109" y="20"/>
                  </a:cubicBezTo>
                  <a:cubicBezTo>
                    <a:pt x="114" y="11"/>
                    <a:pt x="102" y="4"/>
                    <a:pt x="96" y="11"/>
                  </a:cubicBezTo>
                  <a:close/>
                </a:path>
              </a:pathLst>
            </a:custGeom>
            <a:solidFill>
              <a:srgbClr val="F8E57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342830"/>
              <a:endParaRPr lang="zh-CN" altLang="en-US" sz="1400">
                <a:solidFill>
                  <a:prstClr val="black"/>
                </a:solidFill>
              </a:endParaRPr>
            </a:p>
          </p:txBody>
        </p:sp>
        <p:sp>
          <p:nvSpPr>
            <p:cNvPr id="37" name="Freeform 109">
              <a:extLst>
                <a:ext uri="{FF2B5EF4-FFF2-40B4-BE49-F238E27FC236}">
                  <a16:creationId xmlns:a16="http://schemas.microsoft.com/office/drawing/2014/main" id="{FFF1C583-7B42-4D83-A529-4ABB98F80E91}"/>
                </a:ext>
              </a:extLst>
            </p:cNvPr>
            <p:cNvSpPr>
              <a:spLocks noEditPoints="1"/>
            </p:cNvSpPr>
            <p:nvPr/>
          </p:nvSpPr>
          <p:spPr bwMode="auto">
            <a:xfrm>
              <a:off x="10783856" y="4209862"/>
              <a:ext cx="693695" cy="1067602"/>
            </a:xfrm>
            <a:custGeom>
              <a:avLst/>
              <a:gdLst>
                <a:gd name="T0" fmla="*/ 112 w 119"/>
                <a:gd name="T1" fmla="*/ 52 h 183"/>
                <a:gd name="T2" fmla="*/ 91 w 119"/>
                <a:gd name="T3" fmla="*/ 53 h 183"/>
                <a:gd name="T4" fmla="*/ 115 w 119"/>
                <a:gd name="T5" fmla="*/ 9 h 183"/>
                <a:gd name="T6" fmla="*/ 110 w 119"/>
                <a:gd name="T7" fmla="*/ 2 h 183"/>
                <a:gd name="T8" fmla="*/ 49 w 119"/>
                <a:gd name="T9" fmla="*/ 15 h 183"/>
                <a:gd name="T10" fmla="*/ 24 w 119"/>
                <a:gd name="T11" fmla="*/ 55 h 183"/>
                <a:gd name="T12" fmla="*/ 2 w 119"/>
                <a:gd name="T13" fmla="*/ 88 h 183"/>
                <a:gd name="T14" fmla="*/ 8 w 119"/>
                <a:gd name="T15" fmla="*/ 94 h 183"/>
                <a:gd name="T16" fmla="*/ 43 w 119"/>
                <a:gd name="T17" fmla="*/ 87 h 183"/>
                <a:gd name="T18" fmla="*/ 5 w 119"/>
                <a:gd name="T19" fmla="*/ 176 h 183"/>
                <a:gd name="T20" fmla="*/ 12 w 119"/>
                <a:gd name="T21" fmla="*/ 181 h 183"/>
                <a:gd name="T22" fmla="*/ 70 w 119"/>
                <a:gd name="T23" fmla="*/ 126 h 183"/>
                <a:gd name="T24" fmla="*/ 117 w 119"/>
                <a:gd name="T25" fmla="*/ 58 h 183"/>
                <a:gd name="T26" fmla="*/ 112 w 119"/>
                <a:gd name="T27" fmla="*/ 52 h 183"/>
                <a:gd name="T28" fmla="*/ 66 w 119"/>
                <a:gd name="T29" fmla="*/ 116 h 183"/>
                <a:gd name="T30" fmla="*/ 19 w 119"/>
                <a:gd name="T31" fmla="*/ 165 h 183"/>
                <a:gd name="T32" fmla="*/ 56 w 119"/>
                <a:gd name="T33" fmla="*/ 81 h 183"/>
                <a:gd name="T34" fmla="*/ 50 w 119"/>
                <a:gd name="T35" fmla="*/ 75 h 183"/>
                <a:gd name="T36" fmla="*/ 16 w 119"/>
                <a:gd name="T37" fmla="*/ 82 h 183"/>
                <a:gd name="T38" fmla="*/ 18 w 119"/>
                <a:gd name="T39" fmla="*/ 79 h 183"/>
                <a:gd name="T40" fmla="*/ 23 w 119"/>
                <a:gd name="T41" fmla="*/ 78 h 183"/>
                <a:gd name="T42" fmla="*/ 53 w 119"/>
                <a:gd name="T43" fmla="*/ 25 h 183"/>
                <a:gd name="T44" fmla="*/ 103 w 119"/>
                <a:gd name="T45" fmla="*/ 12 h 183"/>
                <a:gd name="T46" fmla="*/ 75 w 119"/>
                <a:gd name="T47" fmla="*/ 56 h 183"/>
                <a:gd name="T48" fmla="*/ 80 w 119"/>
                <a:gd name="T49" fmla="*/ 64 h 183"/>
                <a:gd name="T50" fmla="*/ 106 w 119"/>
                <a:gd name="T51" fmla="*/ 61 h 183"/>
                <a:gd name="T52" fmla="*/ 66 w 119"/>
                <a:gd name="T53" fmla="*/ 116 h 1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19" h="183">
                  <a:moveTo>
                    <a:pt x="112" y="52"/>
                  </a:moveTo>
                  <a:cubicBezTo>
                    <a:pt x="105" y="53"/>
                    <a:pt x="98" y="53"/>
                    <a:pt x="91" y="53"/>
                  </a:cubicBezTo>
                  <a:cubicBezTo>
                    <a:pt x="101" y="40"/>
                    <a:pt x="109" y="25"/>
                    <a:pt x="115" y="9"/>
                  </a:cubicBezTo>
                  <a:cubicBezTo>
                    <a:pt x="116" y="5"/>
                    <a:pt x="113" y="2"/>
                    <a:pt x="110" y="2"/>
                  </a:cubicBezTo>
                  <a:cubicBezTo>
                    <a:pt x="89" y="1"/>
                    <a:pt x="66" y="0"/>
                    <a:pt x="49" y="15"/>
                  </a:cubicBezTo>
                  <a:cubicBezTo>
                    <a:pt x="38" y="24"/>
                    <a:pt x="30" y="39"/>
                    <a:pt x="24" y="55"/>
                  </a:cubicBezTo>
                  <a:cubicBezTo>
                    <a:pt x="16" y="65"/>
                    <a:pt x="9" y="76"/>
                    <a:pt x="2" y="88"/>
                  </a:cubicBezTo>
                  <a:cubicBezTo>
                    <a:pt x="0" y="92"/>
                    <a:pt x="4" y="96"/>
                    <a:pt x="8" y="94"/>
                  </a:cubicBezTo>
                  <a:cubicBezTo>
                    <a:pt x="19" y="89"/>
                    <a:pt x="31" y="90"/>
                    <a:pt x="43" y="87"/>
                  </a:cubicBezTo>
                  <a:cubicBezTo>
                    <a:pt x="31" y="117"/>
                    <a:pt x="15" y="145"/>
                    <a:pt x="5" y="176"/>
                  </a:cubicBezTo>
                  <a:cubicBezTo>
                    <a:pt x="4" y="180"/>
                    <a:pt x="8" y="183"/>
                    <a:pt x="12" y="181"/>
                  </a:cubicBezTo>
                  <a:cubicBezTo>
                    <a:pt x="35" y="168"/>
                    <a:pt x="53" y="146"/>
                    <a:pt x="70" y="126"/>
                  </a:cubicBezTo>
                  <a:cubicBezTo>
                    <a:pt x="87" y="105"/>
                    <a:pt x="105" y="83"/>
                    <a:pt x="117" y="58"/>
                  </a:cubicBezTo>
                  <a:cubicBezTo>
                    <a:pt x="119" y="54"/>
                    <a:pt x="116" y="51"/>
                    <a:pt x="112" y="52"/>
                  </a:cubicBezTo>
                  <a:close/>
                  <a:moveTo>
                    <a:pt x="66" y="116"/>
                  </a:moveTo>
                  <a:cubicBezTo>
                    <a:pt x="52" y="133"/>
                    <a:pt x="37" y="151"/>
                    <a:pt x="19" y="165"/>
                  </a:cubicBezTo>
                  <a:cubicBezTo>
                    <a:pt x="30" y="136"/>
                    <a:pt x="46" y="110"/>
                    <a:pt x="56" y="81"/>
                  </a:cubicBezTo>
                  <a:cubicBezTo>
                    <a:pt x="57" y="78"/>
                    <a:pt x="53" y="74"/>
                    <a:pt x="50" y="75"/>
                  </a:cubicBezTo>
                  <a:cubicBezTo>
                    <a:pt x="39" y="79"/>
                    <a:pt x="27" y="79"/>
                    <a:pt x="16" y="82"/>
                  </a:cubicBezTo>
                  <a:cubicBezTo>
                    <a:pt x="17" y="81"/>
                    <a:pt x="17" y="80"/>
                    <a:pt x="18" y="79"/>
                  </a:cubicBezTo>
                  <a:cubicBezTo>
                    <a:pt x="19" y="80"/>
                    <a:pt x="22" y="80"/>
                    <a:pt x="23" y="78"/>
                  </a:cubicBezTo>
                  <a:cubicBezTo>
                    <a:pt x="35" y="62"/>
                    <a:pt x="39" y="41"/>
                    <a:pt x="53" y="25"/>
                  </a:cubicBezTo>
                  <a:cubicBezTo>
                    <a:pt x="64" y="11"/>
                    <a:pt x="85" y="11"/>
                    <a:pt x="103" y="12"/>
                  </a:cubicBezTo>
                  <a:cubicBezTo>
                    <a:pt x="96" y="28"/>
                    <a:pt x="88" y="43"/>
                    <a:pt x="75" y="56"/>
                  </a:cubicBezTo>
                  <a:cubicBezTo>
                    <a:pt x="72" y="59"/>
                    <a:pt x="75" y="65"/>
                    <a:pt x="80" y="64"/>
                  </a:cubicBezTo>
                  <a:cubicBezTo>
                    <a:pt x="89" y="62"/>
                    <a:pt x="97" y="62"/>
                    <a:pt x="106" y="61"/>
                  </a:cubicBezTo>
                  <a:cubicBezTo>
                    <a:pt x="96" y="81"/>
                    <a:pt x="81" y="100"/>
                    <a:pt x="66" y="116"/>
                  </a:cubicBezTo>
                  <a:close/>
                </a:path>
              </a:pathLst>
            </a:custGeom>
            <a:solidFill>
              <a:srgbClr val="4442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342830"/>
              <a:endParaRPr lang="zh-CN" altLang="en-US" sz="1400">
                <a:solidFill>
                  <a:prstClr val="black"/>
                </a:solidFill>
              </a:endParaRPr>
            </a:p>
          </p:txBody>
        </p:sp>
        <p:sp>
          <p:nvSpPr>
            <p:cNvPr id="38" name="Freeform 110">
              <a:extLst>
                <a:ext uri="{FF2B5EF4-FFF2-40B4-BE49-F238E27FC236}">
                  <a16:creationId xmlns:a16="http://schemas.microsoft.com/office/drawing/2014/main" id="{66D9421D-69AB-4F66-88A1-7C4108BE8200}"/>
                </a:ext>
              </a:extLst>
            </p:cNvPr>
            <p:cNvSpPr>
              <a:spLocks/>
            </p:cNvSpPr>
            <p:nvPr/>
          </p:nvSpPr>
          <p:spPr bwMode="auto">
            <a:xfrm>
              <a:off x="10766636" y="4089326"/>
              <a:ext cx="169734" cy="179575"/>
            </a:xfrm>
            <a:custGeom>
              <a:avLst/>
              <a:gdLst>
                <a:gd name="T0" fmla="*/ 28 w 29"/>
                <a:gd name="T1" fmla="*/ 26 h 31"/>
                <a:gd name="T2" fmla="*/ 12 w 29"/>
                <a:gd name="T3" fmla="*/ 4 h 31"/>
                <a:gd name="T4" fmla="*/ 6 w 29"/>
                <a:gd name="T5" fmla="*/ 0 h 31"/>
                <a:gd name="T6" fmla="*/ 2 w 29"/>
                <a:gd name="T7" fmla="*/ 1 h 31"/>
                <a:gd name="T8" fmla="*/ 1 w 29"/>
                <a:gd name="T9" fmla="*/ 7 h 31"/>
                <a:gd name="T10" fmla="*/ 10 w 29"/>
                <a:gd name="T11" fmla="*/ 23 h 31"/>
                <a:gd name="T12" fmla="*/ 26 w 29"/>
                <a:gd name="T13" fmla="*/ 30 h 31"/>
                <a:gd name="T14" fmla="*/ 28 w 29"/>
                <a:gd name="T15" fmla="*/ 26 h 3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9" h="31">
                  <a:moveTo>
                    <a:pt x="28" y="26"/>
                  </a:moveTo>
                  <a:cubicBezTo>
                    <a:pt x="20" y="21"/>
                    <a:pt x="15" y="12"/>
                    <a:pt x="12" y="4"/>
                  </a:cubicBezTo>
                  <a:cubicBezTo>
                    <a:pt x="11" y="1"/>
                    <a:pt x="9" y="0"/>
                    <a:pt x="6" y="0"/>
                  </a:cubicBezTo>
                  <a:cubicBezTo>
                    <a:pt x="4" y="0"/>
                    <a:pt x="3" y="0"/>
                    <a:pt x="2" y="1"/>
                  </a:cubicBezTo>
                  <a:cubicBezTo>
                    <a:pt x="1" y="3"/>
                    <a:pt x="0" y="5"/>
                    <a:pt x="1" y="7"/>
                  </a:cubicBezTo>
                  <a:cubicBezTo>
                    <a:pt x="3" y="13"/>
                    <a:pt x="6" y="18"/>
                    <a:pt x="10" y="23"/>
                  </a:cubicBezTo>
                  <a:cubicBezTo>
                    <a:pt x="15" y="28"/>
                    <a:pt x="20" y="30"/>
                    <a:pt x="26" y="30"/>
                  </a:cubicBezTo>
                  <a:cubicBezTo>
                    <a:pt x="29" y="31"/>
                    <a:pt x="29" y="27"/>
                    <a:pt x="28" y="26"/>
                  </a:cubicBezTo>
                  <a:close/>
                </a:path>
              </a:pathLst>
            </a:custGeom>
            <a:solidFill>
              <a:srgbClr val="4442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342830"/>
              <a:endParaRPr lang="zh-CN" altLang="en-US" sz="1400">
                <a:solidFill>
                  <a:prstClr val="black"/>
                </a:solidFill>
              </a:endParaRPr>
            </a:p>
          </p:txBody>
        </p:sp>
        <p:sp>
          <p:nvSpPr>
            <p:cNvPr id="39" name="Freeform 111">
              <a:extLst>
                <a:ext uri="{FF2B5EF4-FFF2-40B4-BE49-F238E27FC236}">
                  <a16:creationId xmlns:a16="http://schemas.microsoft.com/office/drawing/2014/main" id="{A09C8C51-01B5-4237-B592-A91A39AE313B}"/>
                </a:ext>
              </a:extLst>
            </p:cNvPr>
            <p:cNvSpPr>
              <a:spLocks/>
            </p:cNvSpPr>
            <p:nvPr/>
          </p:nvSpPr>
          <p:spPr bwMode="auto">
            <a:xfrm>
              <a:off x="10941291" y="3941730"/>
              <a:ext cx="76258" cy="233693"/>
            </a:xfrm>
            <a:custGeom>
              <a:avLst/>
              <a:gdLst>
                <a:gd name="T0" fmla="*/ 11 w 13"/>
                <a:gd name="T1" fmla="*/ 18 h 40"/>
                <a:gd name="T2" fmla="*/ 11 w 13"/>
                <a:gd name="T3" fmla="*/ 4 h 40"/>
                <a:gd name="T4" fmla="*/ 3 w 13"/>
                <a:gd name="T5" fmla="*/ 4 h 40"/>
                <a:gd name="T6" fmla="*/ 8 w 13"/>
                <a:gd name="T7" fmla="*/ 37 h 40"/>
                <a:gd name="T8" fmla="*/ 13 w 13"/>
                <a:gd name="T9" fmla="*/ 35 h 40"/>
                <a:gd name="T10" fmla="*/ 11 w 13"/>
                <a:gd name="T11" fmla="*/ 18 h 40"/>
              </a:gdLst>
              <a:ahLst/>
              <a:cxnLst>
                <a:cxn ang="0">
                  <a:pos x="T0" y="T1"/>
                </a:cxn>
                <a:cxn ang="0">
                  <a:pos x="T2" y="T3"/>
                </a:cxn>
                <a:cxn ang="0">
                  <a:pos x="T4" y="T5"/>
                </a:cxn>
                <a:cxn ang="0">
                  <a:pos x="T6" y="T7"/>
                </a:cxn>
                <a:cxn ang="0">
                  <a:pos x="T8" y="T9"/>
                </a:cxn>
                <a:cxn ang="0">
                  <a:pos x="T10" y="T11"/>
                </a:cxn>
              </a:cxnLst>
              <a:rect l="0" t="0" r="r" b="b"/>
              <a:pathLst>
                <a:path w="13" h="40">
                  <a:moveTo>
                    <a:pt x="11" y="18"/>
                  </a:moveTo>
                  <a:cubicBezTo>
                    <a:pt x="11" y="13"/>
                    <a:pt x="12" y="8"/>
                    <a:pt x="11" y="4"/>
                  </a:cubicBezTo>
                  <a:cubicBezTo>
                    <a:pt x="10" y="0"/>
                    <a:pt x="4" y="0"/>
                    <a:pt x="3" y="4"/>
                  </a:cubicBezTo>
                  <a:cubicBezTo>
                    <a:pt x="0" y="14"/>
                    <a:pt x="3" y="28"/>
                    <a:pt x="8" y="37"/>
                  </a:cubicBezTo>
                  <a:cubicBezTo>
                    <a:pt x="9" y="40"/>
                    <a:pt x="13" y="38"/>
                    <a:pt x="13" y="35"/>
                  </a:cubicBezTo>
                  <a:cubicBezTo>
                    <a:pt x="12" y="30"/>
                    <a:pt x="12" y="24"/>
                    <a:pt x="11" y="18"/>
                  </a:cubicBezTo>
                  <a:close/>
                </a:path>
              </a:pathLst>
            </a:custGeom>
            <a:solidFill>
              <a:srgbClr val="4442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342830"/>
              <a:endParaRPr lang="zh-CN" altLang="en-US" sz="1400">
                <a:solidFill>
                  <a:prstClr val="black"/>
                </a:solidFill>
              </a:endParaRPr>
            </a:p>
          </p:txBody>
        </p:sp>
        <p:sp>
          <p:nvSpPr>
            <p:cNvPr id="40" name="Freeform 112">
              <a:extLst>
                <a:ext uri="{FF2B5EF4-FFF2-40B4-BE49-F238E27FC236}">
                  <a16:creationId xmlns:a16="http://schemas.microsoft.com/office/drawing/2014/main" id="{0417D77B-EF43-4097-8462-2AE3D626A7D9}"/>
                </a:ext>
              </a:extLst>
            </p:cNvPr>
            <p:cNvSpPr>
              <a:spLocks/>
            </p:cNvSpPr>
            <p:nvPr/>
          </p:nvSpPr>
          <p:spPr bwMode="auto">
            <a:xfrm>
              <a:off x="11115943" y="3941730"/>
              <a:ext cx="76258" cy="216472"/>
            </a:xfrm>
            <a:custGeom>
              <a:avLst/>
              <a:gdLst>
                <a:gd name="T0" fmla="*/ 11 w 13"/>
                <a:gd name="T1" fmla="*/ 4 h 37"/>
                <a:gd name="T2" fmla="*/ 4 w 13"/>
                <a:gd name="T3" fmla="*/ 4 h 37"/>
                <a:gd name="T4" fmla="*/ 2 w 13"/>
                <a:gd name="T5" fmla="*/ 32 h 37"/>
                <a:gd name="T6" fmla="*/ 7 w 13"/>
                <a:gd name="T7" fmla="*/ 34 h 37"/>
                <a:gd name="T8" fmla="*/ 11 w 13"/>
                <a:gd name="T9" fmla="*/ 4 h 37"/>
              </a:gdLst>
              <a:ahLst/>
              <a:cxnLst>
                <a:cxn ang="0">
                  <a:pos x="T0" y="T1"/>
                </a:cxn>
                <a:cxn ang="0">
                  <a:pos x="T2" y="T3"/>
                </a:cxn>
                <a:cxn ang="0">
                  <a:pos x="T4" y="T5"/>
                </a:cxn>
                <a:cxn ang="0">
                  <a:pos x="T6" y="T7"/>
                </a:cxn>
                <a:cxn ang="0">
                  <a:pos x="T8" y="T9"/>
                </a:cxn>
              </a:cxnLst>
              <a:rect l="0" t="0" r="r" b="b"/>
              <a:pathLst>
                <a:path w="13" h="37">
                  <a:moveTo>
                    <a:pt x="11" y="4"/>
                  </a:moveTo>
                  <a:cubicBezTo>
                    <a:pt x="11" y="0"/>
                    <a:pt x="5" y="0"/>
                    <a:pt x="4" y="4"/>
                  </a:cubicBezTo>
                  <a:cubicBezTo>
                    <a:pt x="3" y="13"/>
                    <a:pt x="5" y="23"/>
                    <a:pt x="2" y="32"/>
                  </a:cubicBezTo>
                  <a:cubicBezTo>
                    <a:pt x="0" y="35"/>
                    <a:pt x="6" y="37"/>
                    <a:pt x="7" y="34"/>
                  </a:cubicBezTo>
                  <a:cubicBezTo>
                    <a:pt x="12" y="25"/>
                    <a:pt x="13" y="13"/>
                    <a:pt x="11" y="4"/>
                  </a:cubicBezTo>
                  <a:close/>
                </a:path>
              </a:pathLst>
            </a:custGeom>
            <a:solidFill>
              <a:srgbClr val="4442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342830"/>
              <a:endParaRPr lang="zh-CN" altLang="en-US" sz="1400">
                <a:solidFill>
                  <a:prstClr val="black"/>
                </a:solidFill>
              </a:endParaRPr>
            </a:p>
          </p:txBody>
        </p:sp>
        <p:sp>
          <p:nvSpPr>
            <p:cNvPr id="41" name="Freeform 113">
              <a:extLst>
                <a:ext uri="{FF2B5EF4-FFF2-40B4-BE49-F238E27FC236}">
                  <a16:creationId xmlns:a16="http://schemas.microsoft.com/office/drawing/2014/main" id="{26E1E5BE-718E-4287-93FF-C5ECD48A1D79}"/>
                </a:ext>
              </a:extLst>
            </p:cNvPr>
            <p:cNvSpPr>
              <a:spLocks/>
            </p:cNvSpPr>
            <p:nvPr/>
          </p:nvSpPr>
          <p:spPr bwMode="auto">
            <a:xfrm>
              <a:off x="11598086" y="4682166"/>
              <a:ext cx="216472" cy="199254"/>
            </a:xfrm>
            <a:custGeom>
              <a:avLst/>
              <a:gdLst>
                <a:gd name="T0" fmla="*/ 28 w 37"/>
                <a:gd name="T1" fmla="*/ 7 h 34"/>
                <a:gd name="T2" fmla="*/ 21 w 37"/>
                <a:gd name="T3" fmla="*/ 8 h 34"/>
                <a:gd name="T4" fmla="*/ 19 w 37"/>
                <a:gd name="T5" fmla="*/ 4 h 34"/>
                <a:gd name="T6" fmla="*/ 13 w 37"/>
                <a:gd name="T7" fmla="*/ 5 h 34"/>
                <a:gd name="T8" fmla="*/ 13 w 37"/>
                <a:gd name="T9" fmla="*/ 10 h 34"/>
                <a:gd name="T10" fmla="*/ 2 w 37"/>
                <a:gd name="T11" fmla="*/ 14 h 34"/>
                <a:gd name="T12" fmla="*/ 4 w 37"/>
                <a:gd name="T13" fmla="*/ 19 h 34"/>
                <a:gd name="T14" fmla="*/ 15 w 37"/>
                <a:gd name="T15" fmla="*/ 19 h 34"/>
                <a:gd name="T16" fmla="*/ 17 w 37"/>
                <a:gd name="T17" fmla="*/ 28 h 34"/>
                <a:gd name="T18" fmla="*/ 25 w 37"/>
                <a:gd name="T19" fmla="*/ 26 h 34"/>
                <a:gd name="T20" fmla="*/ 23 w 37"/>
                <a:gd name="T21" fmla="*/ 18 h 34"/>
                <a:gd name="T22" fmla="*/ 31 w 37"/>
                <a:gd name="T23" fmla="*/ 16 h 34"/>
                <a:gd name="T24" fmla="*/ 28 w 37"/>
                <a:gd name="T25" fmla="*/ 7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7" h="34">
                  <a:moveTo>
                    <a:pt x="28" y="7"/>
                  </a:moveTo>
                  <a:cubicBezTo>
                    <a:pt x="26" y="7"/>
                    <a:pt x="23" y="8"/>
                    <a:pt x="21" y="8"/>
                  </a:cubicBezTo>
                  <a:cubicBezTo>
                    <a:pt x="20" y="7"/>
                    <a:pt x="19" y="5"/>
                    <a:pt x="19" y="4"/>
                  </a:cubicBezTo>
                  <a:cubicBezTo>
                    <a:pt x="18" y="0"/>
                    <a:pt x="12" y="1"/>
                    <a:pt x="13" y="5"/>
                  </a:cubicBezTo>
                  <a:cubicBezTo>
                    <a:pt x="13" y="7"/>
                    <a:pt x="13" y="9"/>
                    <a:pt x="13" y="10"/>
                  </a:cubicBezTo>
                  <a:cubicBezTo>
                    <a:pt x="10" y="11"/>
                    <a:pt x="6" y="13"/>
                    <a:pt x="2" y="14"/>
                  </a:cubicBezTo>
                  <a:cubicBezTo>
                    <a:pt x="0" y="15"/>
                    <a:pt x="1" y="19"/>
                    <a:pt x="4" y="19"/>
                  </a:cubicBezTo>
                  <a:cubicBezTo>
                    <a:pt x="7" y="20"/>
                    <a:pt x="11" y="19"/>
                    <a:pt x="15" y="19"/>
                  </a:cubicBezTo>
                  <a:cubicBezTo>
                    <a:pt x="15" y="22"/>
                    <a:pt x="16" y="25"/>
                    <a:pt x="17" y="28"/>
                  </a:cubicBezTo>
                  <a:cubicBezTo>
                    <a:pt x="18" y="34"/>
                    <a:pt x="27" y="31"/>
                    <a:pt x="25" y="26"/>
                  </a:cubicBezTo>
                  <a:cubicBezTo>
                    <a:pt x="25" y="23"/>
                    <a:pt x="24" y="21"/>
                    <a:pt x="23" y="18"/>
                  </a:cubicBezTo>
                  <a:cubicBezTo>
                    <a:pt x="26" y="17"/>
                    <a:pt x="28" y="17"/>
                    <a:pt x="31" y="16"/>
                  </a:cubicBezTo>
                  <a:cubicBezTo>
                    <a:pt x="37" y="14"/>
                    <a:pt x="34" y="6"/>
                    <a:pt x="28" y="7"/>
                  </a:cubicBezTo>
                  <a:close/>
                </a:path>
              </a:pathLst>
            </a:custGeom>
            <a:solidFill>
              <a:srgbClr val="4442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342830"/>
              <a:endParaRPr lang="zh-CN" altLang="en-US" sz="1400">
                <a:solidFill>
                  <a:prstClr val="black"/>
                </a:solidFill>
              </a:endParaRPr>
            </a:p>
          </p:txBody>
        </p:sp>
      </p:grpSp>
      <p:grpSp>
        <p:nvGrpSpPr>
          <p:cNvPr id="42" name="组合 41">
            <a:extLst>
              <a:ext uri="{FF2B5EF4-FFF2-40B4-BE49-F238E27FC236}">
                <a16:creationId xmlns:a16="http://schemas.microsoft.com/office/drawing/2014/main" id="{1C73020B-07FD-45ED-8785-FD6618C05225}"/>
              </a:ext>
            </a:extLst>
          </p:cNvPr>
          <p:cNvGrpSpPr/>
          <p:nvPr/>
        </p:nvGrpSpPr>
        <p:grpSpPr>
          <a:xfrm rot="19663740">
            <a:off x="4126420" y="176503"/>
            <a:ext cx="491093" cy="634040"/>
            <a:chOff x="10766636" y="3941730"/>
            <a:chExt cx="1047922" cy="1352954"/>
          </a:xfrm>
        </p:grpSpPr>
        <p:sp>
          <p:nvSpPr>
            <p:cNvPr id="43" name="Freeform 108">
              <a:extLst>
                <a:ext uri="{FF2B5EF4-FFF2-40B4-BE49-F238E27FC236}">
                  <a16:creationId xmlns:a16="http://schemas.microsoft.com/office/drawing/2014/main" id="{E966B753-5462-4BC3-82EF-1D9557D8D7AE}"/>
                </a:ext>
              </a:extLst>
            </p:cNvPr>
            <p:cNvSpPr>
              <a:spLocks/>
            </p:cNvSpPr>
            <p:nvPr/>
          </p:nvSpPr>
          <p:spPr bwMode="auto">
            <a:xfrm>
              <a:off x="10766636" y="4209862"/>
              <a:ext cx="664177" cy="1084822"/>
            </a:xfrm>
            <a:custGeom>
              <a:avLst/>
              <a:gdLst>
                <a:gd name="T0" fmla="*/ 96 w 114"/>
                <a:gd name="T1" fmla="*/ 11 h 186"/>
                <a:gd name="T2" fmla="*/ 91 w 114"/>
                <a:gd name="T3" fmla="*/ 11 h 186"/>
                <a:gd name="T4" fmla="*/ 79 w 114"/>
                <a:gd name="T5" fmla="*/ 8 h 186"/>
                <a:gd name="T6" fmla="*/ 78 w 114"/>
                <a:gd name="T7" fmla="*/ 8 h 186"/>
                <a:gd name="T8" fmla="*/ 2 w 114"/>
                <a:gd name="T9" fmla="*/ 87 h 186"/>
                <a:gd name="T10" fmla="*/ 12 w 114"/>
                <a:gd name="T11" fmla="*/ 98 h 186"/>
                <a:gd name="T12" fmla="*/ 48 w 114"/>
                <a:gd name="T13" fmla="*/ 83 h 186"/>
                <a:gd name="T14" fmla="*/ 11 w 114"/>
                <a:gd name="T15" fmla="*/ 170 h 186"/>
                <a:gd name="T16" fmla="*/ 27 w 114"/>
                <a:gd name="T17" fmla="*/ 177 h 186"/>
                <a:gd name="T18" fmla="*/ 28 w 114"/>
                <a:gd name="T19" fmla="*/ 175 h 186"/>
                <a:gd name="T20" fmla="*/ 32 w 114"/>
                <a:gd name="T21" fmla="*/ 172 h 186"/>
                <a:gd name="T22" fmla="*/ 105 w 114"/>
                <a:gd name="T23" fmla="*/ 71 h 186"/>
                <a:gd name="T24" fmla="*/ 96 w 114"/>
                <a:gd name="T25" fmla="*/ 58 h 186"/>
                <a:gd name="T26" fmla="*/ 89 w 114"/>
                <a:gd name="T27" fmla="*/ 60 h 186"/>
                <a:gd name="T28" fmla="*/ 88 w 114"/>
                <a:gd name="T29" fmla="*/ 62 h 186"/>
                <a:gd name="T30" fmla="*/ 86 w 114"/>
                <a:gd name="T31" fmla="*/ 64 h 186"/>
                <a:gd name="T32" fmla="*/ 85 w 114"/>
                <a:gd name="T33" fmla="*/ 65 h 186"/>
                <a:gd name="T34" fmla="*/ 85 w 114"/>
                <a:gd name="T35" fmla="*/ 65 h 186"/>
                <a:gd name="T36" fmla="*/ 84 w 114"/>
                <a:gd name="T37" fmla="*/ 66 h 186"/>
                <a:gd name="T38" fmla="*/ 84 w 114"/>
                <a:gd name="T39" fmla="*/ 66 h 186"/>
                <a:gd name="T40" fmla="*/ 84 w 114"/>
                <a:gd name="T41" fmla="*/ 66 h 186"/>
                <a:gd name="T42" fmla="*/ 82 w 114"/>
                <a:gd name="T43" fmla="*/ 67 h 186"/>
                <a:gd name="T44" fmla="*/ 80 w 114"/>
                <a:gd name="T45" fmla="*/ 71 h 186"/>
                <a:gd name="T46" fmla="*/ 74 w 114"/>
                <a:gd name="T47" fmla="*/ 79 h 186"/>
                <a:gd name="T48" fmla="*/ 84 w 114"/>
                <a:gd name="T49" fmla="*/ 64 h 186"/>
                <a:gd name="T50" fmla="*/ 85 w 114"/>
                <a:gd name="T51" fmla="*/ 55 h 186"/>
                <a:gd name="T52" fmla="*/ 109 w 114"/>
                <a:gd name="T53" fmla="*/ 20 h 186"/>
                <a:gd name="T54" fmla="*/ 96 w 114"/>
                <a:gd name="T55" fmla="*/ 11 h 1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14" h="186">
                  <a:moveTo>
                    <a:pt x="96" y="11"/>
                  </a:moveTo>
                  <a:cubicBezTo>
                    <a:pt x="94" y="10"/>
                    <a:pt x="93" y="10"/>
                    <a:pt x="91" y="11"/>
                  </a:cubicBezTo>
                  <a:cubicBezTo>
                    <a:pt x="89" y="7"/>
                    <a:pt x="82" y="4"/>
                    <a:pt x="79" y="8"/>
                  </a:cubicBezTo>
                  <a:cubicBezTo>
                    <a:pt x="78" y="8"/>
                    <a:pt x="78" y="8"/>
                    <a:pt x="78" y="8"/>
                  </a:cubicBezTo>
                  <a:cubicBezTo>
                    <a:pt x="34" y="0"/>
                    <a:pt x="14" y="52"/>
                    <a:pt x="2" y="87"/>
                  </a:cubicBezTo>
                  <a:cubicBezTo>
                    <a:pt x="0" y="94"/>
                    <a:pt x="6" y="99"/>
                    <a:pt x="12" y="98"/>
                  </a:cubicBezTo>
                  <a:cubicBezTo>
                    <a:pt x="25" y="95"/>
                    <a:pt x="37" y="89"/>
                    <a:pt x="48" y="83"/>
                  </a:cubicBezTo>
                  <a:cubicBezTo>
                    <a:pt x="33" y="111"/>
                    <a:pt x="18" y="139"/>
                    <a:pt x="11" y="170"/>
                  </a:cubicBezTo>
                  <a:cubicBezTo>
                    <a:pt x="9" y="180"/>
                    <a:pt x="22" y="186"/>
                    <a:pt x="27" y="177"/>
                  </a:cubicBezTo>
                  <a:cubicBezTo>
                    <a:pt x="27" y="176"/>
                    <a:pt x="27" y="175"/>
                    <a:pt x="28" y="175"/>
                  </a:cubicBezTo>
                  <a:cubicBezTo>
                    <a:pt x="29" y="174"/>
                    <a:pt x="31" y="174"/>
                    <a:pt x="32" y="172"/>
                  </a:cubicBezTo>
                  <a:cubicBezTo>
                    <a:pt x="59" y="141"/>
                    <a:pt x="89" y="109"/>
                    <a:pt x="105" y="71"/>
                  </a:cubicBezTo>
                  <a:cubicBezTo>
                    <a:pt x="108" y="64"/>
                    <a:pt x="103" y="57"/>
                    <a:pt x="96" y="58"/>
                  </a:cubicBezTo>
                  <a:cubicBezTo>
                    <a:pt x="94" y="58"/>
                    <a:pt x="91" y="58"/>
                    <a:pt x="89" y="60"/>
                  </a:cubicBezTo>
                  <a:cubicBezTo>
                    <a:pt x="89" y="61"/>
                    <a:pt x="88" y="62"/>
                    <a:pt x="88" y="62"/>
                  </a:cubicBezTo>
                  <a:cubicBezTo>
                    <a:pt x="87" y="63"/>
                    <a:pt x="86" y="64"/>
                    <a:pt x="86" y="64"/>
                  </a:cubicBezTo>
                  <a:cubicBezTo>
                    <a:pt x="85" y="65"/>
                    <a:pt x="85" y="65"/>
                    <a:pt x="85" y="65"/>
                  </a:cubicBezTo>
                  <a:cubicBezTo>
                    <a:pt x="85" y="65"/>
                    <a:pt x="85" y="65"/>
                    <a:pt x="85" y="65"/>
                  </a:cubicBezTo>
                  <a:cubicBezTo>
                    <a:pt x="84" y="66"/>
                    <a:pt x="84" y="66"/>
                    <a:pt x="84" y="66"/>
                  </a:cubicBezTo>
                  <a:cubicBezTo>
                    <a:pt x="84" y="66"/>
                    <a:pt x="84" y="66"/>
                    <a:pt x="84" y="66"/>
                  </a:cubicBezTo>
                  <a:cubicBezTo>
                    <a:pt x="84" y="66"/>
                    <a:pt x="84" y="66"/>
                    <a:pt x="84" y="66"/>
                  </a:cubicBezTo>
                  <a:cubicBezTo>
                    <a:pt x="84" y="66"/>
                    <a:pt x="83" y="67"/>
                    <a:pt x="82" y="67"/>
                  </a:cubicBezTo>
                  <a:cubicBezTo>
                    <a:pt x="81" y="68"/>
                    <a:pt x="80" y="70"/>
                    <a:pt x="80" y="71"/>
                  </a:cubicBezTo>
                  <a:cubicBezTo>
                    <a:pt x="78" y="74"/>
                    <a:pt x="76" y="76"/>
                    <a:pt x="74" y="79"/>
                  </a:cubicBezTo>
                  <a:cubicBezTo>
                    <a:pt x="77" y="74"/>
                    <a:pt x="81" y="69"/>
                    <a:pt x="84" y="64"/>
                  </a:cubicBezTo>
                  <a:cubicBezTo>
                    <a:pt x="87" y="61"/>
                    <a:pt x="86" y="58"/>
                    <a:pt x="85" y="55"/>
                  </a:cubicBezTo>
                  <a:cubicBezTo>
                    <a:pt x="94" y="44"/>
                    <a:pt x="102" y="32"/>
                    <a:pt x="109" y="20"/>
                  </a:cubicBezTo>
                  <a:cubicBezTo>
                    <a:pt x="114" y="11"/>
                    <a:pt x="102" y="4"/>
                    <a:pt x="96" y="11"/>
                  </a:cubicBezTo>
                  <a:close/>
                </a:path>
              </a:pathLst>
            </a:custGeom>
            <a:solidFill>
              <a:srgbClr val="F8E57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342830"/>
              <a:endParaRPr lang="zh-CN" altLang="en-US" sz="1400">
                <a:solidFill>
                  <a:prstClr val="black"/>
                </a:solidFill>
              </a:endParaRPr>
            </a:p>
          </p:txBody>
        </p:sp>
        <p:sp>
          <p:nvSpPr>
            <p:cNvPr id="44" name="Freeform 109">
              <a:extLst>
                <a:ext uri="{FF2B5EF4-FFF2-40B4-BE49-F238E27FC236}">
                  <a16:creationId xmlns:a16="http://schemas.microsoft.com/office/drawing/2014/main" id="{B661C1BC-4A30-4B8F-BE41-4AC2A31E1692}"/>
                </a:ext>
              </a:extLst>
            </p:cNvPr>
            <p:cNvSpPr>
              <a:spLocks noEditPoints="1"/>
            </p:cNvSpPr>
            <p:nvPr/>
          </p:nvSpPr>
          <p:spPr bwMode="auto">
            <a:xfrm>
              <a:off x="10783856" y="4209862"/>
              <a:ext cx="693695" cy="1067602"/>
            </a:xfrm>
            <a:custGeom>
              <a:avLst/>
              <a:gdLst>
                <a:gd name="T0" fmla="*/ 112 w 119"/>
                <a:gd name="T1" fmla="*/ 52 h 183"/>
                <a:gd name="T2" fmla="*/ 91 w 119"/>
                <a:gd name="T3" fmla="*/ 53 h 183"/>
                <a:gd name="T4" fmla="*/ 115 w 119"/>
                <a:gd name="T5" fmla="*/ 9 h 183"/>
                <a:gd name="T6" fmla="*/ 110 w 119"/>
                <a:gd name="T7" fmla="*/ 2 h 183"/>
                <a:gd name="T8" fmla="*/ 49 w 119"/>
                <a:gd name="T9" fmla="*/ 15 h 183"/>
                <a:gd name="T10" fmla="*/ 24 w 119"/>
                <a:gd name="T11" fmla="*/ 55 h 183"/>
                <a:gd name="T12" fmla="*/ 2 w 119"/>
                <a:gd name="T13" fmla="*/ 88 h 183"/>
                <a:gd name="T14" fmla="*/ 8 w 119"/>
                <a:gd name="T15" fmla="*/ 94 h 183"/>
                <a:gd name="T16" fmla="*/ 43 w 119"/>
                <a:gd name="T17" fmla="*/ 87 h 183"/>
                <a:gd name="T18" fmla="*/ 5 w 119"/>
                <a:gd name="T19" fmla="*/ 176 h 183"/>
                <a:gd name="T20" fmla="*/ 12 w 119"/>
                <a:gd name="T21" fmla="*/ 181 h 183"/>
                <a:gd name="T22" fmla="*/ 70 w 119"/>
                <a:gd name="T23" fmla="*/ 126 h 183"/>
                <a:gd name="T24" fmla="*/ 117 w 119"/>
                <a:gd name="T25" fmla="*/ 58 h 183"/>
                <a:gd name="T26" fmla="*/ 112 w 119"/>
                <a:gd name="T27" fmla="*/ 52 h 183"/>
                <a:gd name="T28" fmla="*/ 66 w 119"/>
                <a:gd name="T29" fmla="*/ 116 h 183"/>
                <a:gd name="T30" fmla="*/ 19 w 119"/>
                <a:gd name="T31" fmla="*/ 165 h 183"/>
                <a:gd name="T32" fmla="*/ 56 w 119"/>
                <a:gd name="T33" fmla="*/ 81 h 183"/>
                <a:gd name="T34" fmla="*/ 50 w 119"/>
                <a:gd name="T35" fmla="*/ 75 h 183"/>
                <a:gd name="T36" fmla="*/ 16 w 119"/>
                <a:gd name="T37" fmla="*/ 82 h 183"/>
                <a:gd name="T38" fmla="*/ 18 w 119"/>
                <a:gd name="T39" fmla="*/ 79 h 183"/>
                <a:gd name="T40" fmla="*/ 23 w 119"/>
                <a:gd name="T41" fmla="*/ 78 h 183"/>
                <a:gd name="T42" fmla="*/ 53 w 119"/>
                <a:gd name="T43" fmla="*/ 25 h 183"/>
                <a:gd name="T44" fmla="*/ 103 w 119"/>
                <a:gd name="T45" fmla="*/ 12 h 183"/>
                <a:gd name="T46" fmla="*/ 75 w 119"/>
                <a:gd name="T47" fmla="*/ 56 h 183"/>
                <a:gd name="T48" fmla="*/ 80 w 119"/>
                <a:gd name="T49" fmla="*/ 64 h 183"/>
                <a:gd name="T50" fmla="*/ 106 w 119"/>
                <a:gd name="T51" fmla="*/ 61 h 183"/>
                <a:gd name="T52" fmla="*/ 66 w 119"/>
                <a:gd name="T53" fmla="*/ 116 h 1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19" h="183">
                  <a:moveTo>
                    <a:pt x="112" y="52"/>
                  </a:moveTo>
                  <a:cubicBezTo>
                    <a:pt x="105" y="53"/>
                    <a:pt x="98" y="53"/>
                    <a:pt x="91" y="53"/>
                  </a:cubicBezTo>
                  <a:cubicBezTo>
                    <a:pt x="101" y="40"/>
                    <a:pt x="109" y="25"/>
                    <a:pt x="115" y="9"/>
                  </a:cubicBezTo>
                  <a:cubicBezTo>
                    <a:pt x="116" y="5"/>
                    <a:pt x="113" y="2"/>
                    <a:pt x="110" y="2"/>
                  </a:cubicBezTo>
                  <a:cubicBezTo>
                    <a:pt x="89" y="1"/>
                    <a:pt x="66" y="0"/>
                    <a:pt x="49" y="15"/>
                  </a:cubicBezTo>
                  <a:cubicBezTo>
                    <a:pt x="38" y="24"/>
                    <a:pt x="30" y="39"/>
                    <a:pt x="24" y="55"/>
                  </a:cubicBezTo>
                  <a:cubicBezTo>
                    <a:pt x="16" y="65"/>
                    <a:pt x="9" y="76"/>
                    <a:pt x="2" y="88"/>
                  </a:cubicBezTo>
                  <a:cubicBezTo>
                    <a:pt x="0" y="92"/>
                    <a:pt x="4" y="96"/>
                    <a:pt x="8" y="94"/>
                  </a:cubicBezTo>
                  <a:cubicBezTo>
                    <a:pt x="19" y="89"/>
                    <a:pt x="31" y="90"/>
                    <a:pt x="43" y="87"/>
                  </a:cubicBezTo>
                  <a:cubicBezTo>
                    <a:pt x="31" y="117"/>
                    <a:pt x="15" y="145"/>
                    <a:pt x="5" y="176"/>
                  </a:cubicBezTo>
                  <a:cubicBezTo>
                    <a:pt x="4" y="180"/>
                    <a:pt x="8" y="183"/>
                    <a:pt x="12" y="181"/>
                  </a:cubicBezTo>
                  <a:cubicBezTo>
                    <a:pt x="35" y="168"/>
                    <a:pt x="53" y="146"/>
                    <a:pt x="70" y="126"/>
                  </a:cubicBezTo>
                  <a:cubicBezTo>
                    <a:pt x="87" y="105"/>
                    <a:pt x="105" y="83"/>
                    <a:pt x="117" y="58"/>
                  </a:cubicBezTo>
                  <a:cubicBezTo>
                    <a:pt x="119" y="54"/>
                    <a:pt x="116" y="51"/>
                    <a:pt x="112" y="52"/>
                  </a:cubicBezTo>
                  <a:close/>
                  <a:moveTo>
                    <a:pt x="66" y="116"/>
                  </a:moveTo>
                  <a:cubicBezTo>
                    <a:pt x="52" y="133"/>
                    <a:pt x="37" y="151"/>
                    <a:pt x="19" y="165"/>
                  </a:cubicBezTo>
                  <a:cubicBezTo>
                    <a:pt x="30" y="136"/>
                    <a:pt x="46" y="110"/>
                    <a:pt x="56" y="81"/>
                  </a:cubicBezTo>
                  <a:cubicBezTo>
                    <a:pt x="57" y="78"/>
                    <a:pt x="53" y="74"/>
                    <a:pt x="50" y="75"/>
                  </a:cubicBezTo>
                  <a:cubicBezTo>
                    <a:pt x="39" y="79"/>
                    <a:pt x="27" y="79"/>
                    <a:pt x="16" y="82"/>
                  </a:cubicBezTo>
                  <a:cubicBezTo>
                    <a:pt x="17" y="81"/>
                    <a:pt x="17" y="80"/>
                    <a:pt x="18" y="79"/>
                  </a:cubicBezTo>
                  <a:cubicBezTo>
                    <a:pt x="19" y="80"/>
                    <a:pt x="22" y="80"/>
                    <a:pt x="23" y="78"/>
                  </a:cubicBezTo>
                  <a:cubicBezTo>
                    <a:pt x="35" y="62"/>
                    <a:pt x="39" y="41"/>
                    <a:pt x="53" y="25"/>
                  </a:cubicBezTo>
                  <a:cubicBezTo>
                    <a:pt x="64" y="11"/>
                    <a:pt x="85" y="11"/>
                    <a:pt x="103" y="12"/>
                  </a:cubicBezTo>
                  <a:cubicBezTo>
                    <a:pt x="96" y="28"/>
                    <a:pt x="88" y="43"/>
                    <a:pt x="75" y="56"/>
                  </a:cubicBezTo>
                  <a:cubicBezTo>
                    <a:pt x="72" y="59"/>
                    <a:pt x="75" y="65"/>
                    <a:pt x="80" y="64"/>
                  </a:cubicBezTo>
                  <a:cubicBezTo>
                    <a:pt x="89" y="62"/>
                    <a:pt x="97" y="62"/>
                    <a:pt x="106" y="61"/>
                  </a:cubicBezTo>
                  <a:cubicBezTo>
                    <a:pt x="96" y="81"/>
                    <a:pt x="81" y="100"/>
                    <a:pt x="66" y="116"/>
                  </a:cubicBezTo>
                  <a:close/>
                </a:path>
              </a:pathLst>
            </a:custGeom>
            <a:solidFill>
              <a:srgbClr val="4442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342830"/>
              <a:endParaRPr lang="zh-CN" altLang="en-US" sz="1400">
                <a:solidFill>
                  <a:prstClr val="black"/>
                </a:solidFill>
              </a:endParaRPr>
            </a:p>
          </p:txBody>
        </p:sp>
        <p:sp>
          <p:nvSpPr>
            <p:cNvPr id="45" name="Freeform 110">
              <a:extLst>
                <a:ext uri="{FF2B5EF4-FFF2-40B4-BE49-F238E27FC236}">
                  <a16:creationId xmlns:a16="http://schemas.microsoft.com/office/drawing/2014/main" id="{6E1FE89A-836B-41EA-8FC3-368655DE1DB1}"/>
                </a:ext>
              </a:extLst>
            </p:cNvPr>
            <p:cNvSpPr>
              <a:spLocks/>
            </p:cNvSpPr>
            <p:nvPr/>
          </p:nvSpPr>
          <p:spPr bwMode="auto">
            <a:xfrm>
              <a:off x="10766636" y="4089326"/>
              <a:ext cx="169734" cy="179575"/>
            </a:xfrm>
            <a:custGeom>
              <a:avLst/>
              <a:gdLst>
                <a:gd name="T0" fmla="*/ 28 w 29"/>
                <a:gd name="T1" fmla="*/ 26 h 31"/>
                <a:gd name="T2" fmla="*/ 12 w 29"/>
                <a:gd name="T3" fmla="*/ 4 h 31"/>
                <a:gd name="T4" fmla="*/ 6 w 29"/>
                <a:gd name="T5" fmla="*/ 0 h 31"/>
                <a:gd name="T6" fmla="*/ 2 w 29"/>
                <a:gd name="T7" fmla="*/ 1 h 31"/>
                <a:gd name="T8" fmla="*/ 1 w 29"/>
                <a:gd name="T9" fmla="*/ 7 h 31"/>
                <a:gd name="T10" fmla="*/ 10 w 29"/>
                <a:gd name="T11" fmla="*/ 23 h 31"/>
                <a:gd name="T12" fmla="*/ 26 w 29"/>
                <a:gd name="T13" fmla="*/ 30 h 31"/>
                <a:gd name="T14" fmla="*/ 28 w 29"/>
                <a:gd name="T15" fmla="*/ 26 h 3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9" h="31">
                  <a:moveTo>
                    <a:pt x="28" y="26"/>
                  </a:moveTo>
                  <a:cubicBezTo>
                    <a:pt x="20" y="21"/>
                    <a:pt x="15" y="12"/>
                    <a:pt x="12" y="4"/>
                  </a:cubicBezTo>
                  <a:cubicBezTo>
                    <a:pt x="11" y="1"/>
                    <a:pt x="9" y="0"/>
                    <a:pt x="6" y="0"/>
                  </a:cubicBezTo>
                  <a:cubicBezTo>
                    <a:pt x="4" y="0"/>
                    <a:pt x="3" y="0"/>
                    <a:pt x="2" y="1"/>
                  </a:cubicBezTo>
                  <a:cubicBezTo>
                    <a:pt x="1" y="3"/>
                    <a:pt x="0" y="5"/>
                    <a:pt x="1" y="7"/>
                  </a:cubicBezTo>
                  <a:cubicBezTo>
                    <a:pt x="3" y="13"/>
                    <a:pt x="6" y="18"/>
                    <a:pt x="10" y="23"/>
                  </a:cubicBezTo>
                  <a:cubicBezTo>
                    <a:pt x="15" y="28"/>
                    <a:pt x="20" y="30"/>
                    <a:pt x="26" y="30"/>
                  </a:cubicBezTo>
                  <a:cubicBezTo>
                    <a:pt x="29" y="31"/>
                    <a:pt x="29" y="27"/>
                    <a:pt x="28" y="26"/>
                  </a:cubicBezTo>
                  <a:close/>
                </a:path>
              </a:pathLst>
            </a:custGeom>
            <a:solidFill>
              <a:srgbClr val="4442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342830"/>
              <a:endParaRPr lang="zh-CN" altLang="en-US" sz="1400">
                <a:solidFill>
                  <a:prstClr val="black"/>
                </a:solidFill>
              </a:endParaRPr>
            </a:p>
          </p:txBody>
        </p:sp>
        <p:sp>
          <p:nvSpPr>
            <p:cNvPr id="46" name="Freeform 111">
              <a:extLst>
                <a:ext uri="{FF2B5EF4-FFF2-40B4-BE49-F238E27FC236}">
                  <a16:creationId xmlns:a16="http://schemas.microsoft.com/office/drawing/2014/main" id="{0BF785E8-1FCE-4827-AB3A-A14A66D733BD}"/>
                </a:ext>
              </a:extLst>
            </p:cNvPr>
            <p:cNvSpPr>
              <a:spLocks/>
            </p:cNvSpPr>
            <p:nvPr/>
          </p:nvSpPr>
          <p:spPr bwMode="auto">
            <a:xfrm>
              <a:off x="10941291" y="3941730"/>
              <a:ext cx="76258" cy="233693"/>
            </a:xfrm>
            <a:custGeom>
              <a:avLst/>
              <a:gdLst>
                <a:gd name="T0" fmla="*/ 11 w 13"/>
                <a:gd name="T1" fmla="*/ 18 h 40"/>
                <a:gd name="T2" fmla="*/ 11 w 13"/>
                <a:gd name="T3" fmla="*/ 4 h 40"/>
                <a:gd name="T4" fmla="*/ 3 w 13"/>
                <a:gd name="T5" fmla="*/ 4 h 40"/>
                <a:gd name="T6" fmla="*/ 8 w 13"/>
                <a:gd name="T7" fmla="*/ 37 h 40"/>
                <a:gd name="T8" fmla="*/ 13 w 13"/>
                <a:gd name="T9" fmla="*/ 35 h 40"/>
                <a:gd name="T10" fmla="*/ 11 w 13"/>
                <a:gd name="T11" fmla="*/ 18 h 40"/>
              </a:gdLst>
              <a:ahLst/>
              <a:cxnLst>
                <a:cxn ang="0">
                  <a:pos x="T0" y="T1"/>
                </a:cxn>
                <a:cxn ang="0">
                  <a:pos x="T2" y="T3"/>
                </a:cxn>
                <a:cxn ang="0">
                  <a:pos x="T4" y="T5"/>
                </a:cxn>
                <a:cxn ang="0">
                  <a:pos x="T6" y="T7"/>
                </a:cxn>
                <a:cxn ang="0">
                  <a:pos x="T8" y="T9"/>
                </a:cxn>
                <a:cxn ang="0">
                  <a:pos x="T10" y="T11"/>
                </a:cxn>
              </a:cxnLst>
              <a:rect l="0" t="0" r="r" b="b"/>
              <a:pathLst>
                <a:path w="13" h="40">
                  <a:moveTo>
                    <a:pt x="11" y="18"/>
                  </a:moveTo>
                  <a:cubicBezTo>
                    <a:pt x="11" y="13"/>
                    <a:pt x="12" y="8"/>
                    <a:pt x="11" y="4"/>
                  </a:cubicBezTo>
                  <a:cubicBezTo>
                    <a:pt x="10" y="0"/>
                    <a:pt x="4" y="0"/>
                    <a:pt x="3" y="4"/>
                  </a:cubicBezTo>
                  <a:cubicBezTo>
                    <a:pt x="0" y="14"/>
                    <a:pt x="3" y="28"/>
                    <a:pt x="8" y="37"/>
                  </a:cubicBezTo>
                  <a:cubicBezTo>
                    <a:pt x="9" y="40"/>
                    <a:pt x="13" y="38"/>
                    <a:pt x="13" y="35"/>
                  </a:cubicBezTo>
                  <a:cubicBezTo>
                    <a:pt x="12" y="30"/>
                    <a:pt x="12" y="24"/>
                    <a:pt x="11" y="18"/>
                  </a:cubicBezTo>
                  <a:close/>
                </a:path>
              </a:pathLst>
            </a:custGeom>
            <a:solidFill>
              <a:srgbClr val="4442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342830"/>
              <a:endParaRPr lang="zh-CN" altLang="en-US" sz="1400">
                <a:solidFill>
                  <a:prstClr val="black"/>
                </a:solidFill>
              </a:endParaRPr>
            </a:p>
          </p:txBody>
        </p:sp>
        <p:sp>
          <p:nvSpPr>
            <p:cNvPr id="47" name="Freeform 112">
              <a:extLst>
                <a:ext uri="{FF2B5EF4-FFF2-40B4-BE49-F238E27FC236}">
                  <a16:creationId xmlns:a16="http://schemas.microsoft.com/office/drawing/2014/main" id="{D05E793D-17BF-44FC-9398-173D74A3233E}"/>
                </a:ext>
              </a:extLst>
            </p:cNvPr>
            <p:cNvSpPr>
              <a:spLocks/>
            </p:cNvSpPr>
            <p:nvPr/>
          </p:nvSpPr>
          <p:spPr bwMode="auto">
            <a:xfrm>
              <a:off x="11115943" y="3941730"/>
              <a:ext cx="76258" cy="216472"/>
            </a:xfrm>
            <a:custGeom>
              <a:avLst/>
              <a:gdLst>
                <a:gd name="T0" fmla="*/ 11 w 13"/>
                <a:gd name="T1" fmla="*/ 4 h 37"/>
                <a:gd name="T2" fmla="*/ 4 w 13"/>
                <a:gd name="T3" fmla="*/ 4 h 37"/>
                <a:gd name="T4" fmla="*/ 2 w 13"/>
                <a:gd name="T5" fmla="*/ 32 h 37"/>
                <a:gd name="T6" fmla="*/ 7 w 13"/>
                <a:gd name="T7" fmla="*/ 34 h 37"/>
                <a:gd name="T8" fmla="*/ 11 w 13"/>
                <a:gd name="T9" fmla="*/ 4 h 37"/>
              </a:gdLst>
              <a:ahLst/>
              <a:cxnLst>
                <a:cxn ang="0">
                  <a:pos x="T0" y="T1"/>
                </a:cxn>
                <a:cxn ang="0">
                  <a:pos x="T2" y="T3"/>
                </a:cxn>
                <a:cxn ang="0">
                  <a:pos x="T4" y="T5"/>
                </a:cxn>
                <a:cxn ang="0">
                  <a:pos x="T6" y="T7"/>
                </a:cxn>
                <a:cxn ang="0">
                  <a:pos x="T8" y="T9"/>
                </a:cxn>
              </a:cxnLst>
              <a:rect l="0" t="0" r="r" b="b"/>
              <a:pathLst>
                <a:path w="13" h="37">
                  <a:moveTo>
                    <a:pt x="11" y="4"/>
                  </a:moveTo>
                  <a:cubicBezTo>
                    <a:pt x="11" y="0"/>
                    <a:pt x="5" y="0"/>
                    <a:pt x="4" y="4"/>
                  </a:cubicBezTo>
                  <a:cubicBezTo>
                    <a:pt x="3" y="13"/>
                    <a:pt x="5" y="23"/>
                    <a:pt x="2" y="32"/>
                  </a:cubicBezTo>
                  <a:cubicBezTo>
                    <a:pt x="0" y="35"/>
                    <a:pt x="6" y="37"/>
                    <a:pt x="7" y="34"/>
                  </a:cubicBezTo>
                  <a:cubicBezTo>
                    <a:pt x="12" y="25"/>
                    <a:pt x="13" y="13"/>
                    <a:pt x="11" y="4"/>
                  </a:cubicBezTo>
                  <a:close/>
                </a:path>
              </a:pathLst>
            </a:custGeom>
            <a:solidFill>
              <a:srgbClr val="4442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342830"/>
              <a:endParaRPr lang="zh-CN" altLang="en-US" sz="1400">
                <a:solidFill>
                  <a:prstClr val="black"/>
                </a:solidFill>
              </a:endParaRPr>
            </a:p>
          </p:txBody>
        </p:sp>
        <p:sp>
          <p:nvSpPr>
            <p:cNvPr id="48" name="Freeform 113">
              <a:extLst>
                <a:ext uri="{FF2B5EF4-FFF2-40B4-BE49-F238E27FC236}">
                  <a16:creationId xmlns:a16="http://schemas.microsoft.com/office/drawing/2014/main" id="{98D07796-04F4-4628-916C-E11FDA61D473}"/>
                </a:ext>
              </a:extLst>
            </p:cNvPr>
            <p:cNvSpPr>
              <a:spLocks/>
            </p:cNvSpPr>
            <p:nvPr/>
          </p:nvSpPr>
          <p:spPr bwMode="auto">
            <a:xfrm>
              <a:off x="11598086" y="4682166"/>
              <a:ext cx="216472" cy="199254"/>
            </a:xfrm>
            <a:custGeom>
              <a:avLst/>
              <a:gdLst>
                <a:gd name="T0" fmla="*/ 28 w 37"/>
                <a:gd name="T1" fmla="*/ 7 h 34"/>
                <a:gd name="T2" fmla="*/ 21 w 37"/>
                <a:gd name="T3" fmla="*/ 8 h 34"/>
                <a:gd name="T4" fmla="*/ 19 w 37"/>
                <a:gd name="T5" fmla="*/ 4 h 34"/>
                <a:gd name="T6" fmla="*/ 13 w 37"/>
                <a:gd name="T7" fmla="*/ 5 h 34"/>
                <a:gd name="T8" fmla="*/ 13 w 37"/>
                <a:gd name="T9" fmla="*/ 10 h 34"/>
                <a:gd name="T10" fmla="*/ 2 w 37"/>
                <a:gd name="T11" fmla="*/ 14 h 34"/>
                <a:gd name="T12" fmla="*/ 4 w 37"/>
                <a:gd name="T13" fmla="*/ 19 h 34"/>
                <a:gd name="T14" fmla="*/ 15 w 37"/>
                <a:gd name="T15" fmla="*/ 19 h 34"/>
                <a:gd name="T16" fmla="*/ 17 w 37"/>
                <a:gd name="T17" fmla="*/ 28 h 34"/>
                <a:gd name="T18" fmla="*/ 25 w 37"/>
                <a:gd name="T19" fmla="*/ 26 h 34"/>
                <a:gd name="T20" fmla="*/ 23 w 37"/>
                <a:gd name="T21" fmla="*/ 18 h 34"/>
                <a:gd name="T22" fmla="*/ 31 w 37"/>
                <a:gd name="T23" fmla="*/ 16 h 34"/>
                <a:gd name="T24" fmla="*/ 28 w 37"/>
                <a:gd name="T25" fmla="*/ 7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7" h="34">
                  <a:moveTo>
                    <a:pt x="28" y="7"/>
                  </a:moveTo>
                  <a:cubicBezTo>
                    <a:pt x="26" y="7"/>
                    <a:pt x="23" y="8"/>
                    <a:pt x="21" y="8"/>
                  </a:cubicBezTo>
                  <a:cubicBezTo>
                    <a:pt x="20" y="7"/>
                    <a:pt x="19" y="5"/>
                    <a:pt x="19" y="4"/>
                  </a:cubicBezTo>
                  <a:cubicBezTo>
                    <a:pt x="18" y="0"/>
                    <a:pt x="12" y="1"/>
                    <a:pt x="13" y="5"/>
                  </a:cubicBezTo>
                  <a:cubicBezTo>
                    <a:pt x="13" y="7"/>
                    <a:pt x="13" y="9"/>
                    <a:pt x="13" y="10"/>
                  </a:cubicBezTo>
                  <a:cubicBezTo>
                    <a:pt x="10" y="11"/>
                    <a:pt x="6" y="13"/>
                    <a:pt x="2" y="14"/>
                  </a:cubicBezTo>
                  <a:cubicBezTo>
                    <a:pt x="0" y="15"/>
                    <a:pt x="1" y="19"/>
                    <a:pt x="4" y="19"/>
                  </a:cubicBezTo>
                  <a:cubicBezTo>
                    <a:pt x="7" y="20"/>
                    <a:pt x="11" y="19"/>
                    <a:pt x="15" y="19"/>
                  </a:cubicBezTo>
                  <a:cubicBezTo>
                    <a:pt x="15" y="22"/>
                    <a:pt x="16" y="25"/>
                    <a:pt x="17" y="28"/>
                  </a:cubicBezTo>
                  <a:cubicBezTo>
                    <a:pt x="18" y="34"/>
                    <a:pt x="27" y="31"/>
                    <a:pt x="25" y="26"/>
                  </a:cubicBezTo>
                  <a:cubicBezTo>
                    <a:pt x="25" y="23"/>
                    <a:pt x="24" y="21"/>
                    <a:pt x="23" y="18"/>
                  </a:cubicBezTo>
                  <a:cubicBezTo>
                    <a:pt x="26" y="17"/>
                    <a:pt x="28" y="17"/>
                    <a:pt x="31" y="16"/>
                  </a:cubicBezTo>
                  <a:cubicBezTo>
                    <a:pt x="37" y="14"/>
                    <a:pt x="34" y="6"/>
                    <a:pt x="28" y="7"/>
                  </a:cubicBezTo>
                  <a:close/>
                </a:path>
              </a:pathLst>
            </a:custGeom>
            <a:solidFill>
              <a:srgbClr val="4442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342830"/>
              <a:endParaRPr lang="zh-CN" altLang="en-US" sz="1400">
                <a:solidFill>
                  <a:prstClr val="black"/>
                </a:solidFill>
              </a:endParaRPr>
            </a:p>
          </p:txBody>
        </p:sp>
      </p:grpSp>
      <p:pic>
        <p:nvPicPr>
          <p:cNvPr id="49" name="图片 48">
            <a:extLst>
              <a:ext uri="{FF2B5EF4-FFF2-40B4-BE49-F238E27FC236}">
                <a16:creationId xmlns:a16="http://schemas.microsoft.com/office/drawing/2014/main" id="{2D1E2772-3375-4AB0-BD5B-4D49F48669BA}"/>
              </a:ext>
            </a:extLst>
          </p:cNvPr>
          <p:cNvPicPr>
            <a:picLocks noChangeAspect="1"/>
          </p:cNvPicPr>
          <p:nvPr/>
        </p:nvPicPr>
        <p:blipFill>
          <a:blip r:embed="rId7">
            <a:clrChange>
              <a:clrFrom>
                <a:srgbClr val="FFFFFF"/>
              </a:clrFrom>
              <a:clrTo>
                <a:srgbClr val="FFFFFF">
                  <a:alpha val="0"/>
                </a:srgbClr>
              </a:clrTo>
            </a:clrChange>
          </a:blip>
          <a:stretch>
            <a:fillRect/>
          </a:stretch>
        </p:blipFill>
        <p:spPr>
          <a:xfrm>
            <a:off x="6331987" y="469895"/>
            <a:ext cx="485132" cy="343297"/>
          </a:xfrm>
          <a:prstGeom prst="rect">
            <a:avLst/>
          </a:prstGeom>
        </p:spPr>
      </p:pic>
      <p:pic>
        <p:nvPicPr>
          <p:cNvPr id="51" name="图片 50">
            <a:extLst>
              <a:ext uri="{FF2B5EF4-FFF2-40B4-BE49-F238E27FC236}">
                <a16:creationId xmlns:a16="http://schemas.microsoft.com/office/drawing/2014/main" id="{48E1C5D0-F1F4-413C-873E-6ACA03525794}"/>
              </a:ext>
            </a:extLst>
          </p:cNvPr>
          <p:cNvPicPr>
            <a:picLocks noChangeAspect="1"/>
          </p:cNvPicPr>
          <p:nvPr/>
        </p:nvPicPr>
        <p:blipFill>
          <a:blip r:embed="rId6">
            <a:clrChange>
              <a:clrFrom>
                <a:srgbClr val="FFFFFF"/>
              </a:clrFrom>
              <a:clrTo>
                <a:srgbClr val="FFFFFF">
                  <a:alpha val="0"/>
                </a:srgbClr>
              </a:clrTo>
            </a:clrChange>
          </a:blip>
          <a:stretch>
            <a:fillRect/>
          </a:stretch>
        </p:blipFill>
        <p:spPr>
          <a:xfrm>
            <a:off x="4509799" y="4899211"/>
            <a:ext cx="691814" cy="266048"/>
          </a:xfrm>
          <a:prstGeom prst="rect">
            <a:avLst/>
          </a:prstGeom>
        </p:spPr>
      </p:pic>
      <p:sp>
        <p:nvSpPr>
          <p:cNvPr id="52" name="Freeform 123">
            <a:extLst>
              <a:ext uri="{FF2B5EF4-FFF2-40B4-BE49-F238E27FC236}">
                <a16:creationId xmlns:a16="http://schemas.microsoft.com/office/drawing/2014/main" id="{E6DA48A7-4499-416C-8E40-433159E548B8}"/>
              </a:ext>
            </a:extLst>
          </p:cNvPr>
          <p:cNvSpPr>
            <a:spLocks noEditPoints="1"/>
          </p:cNvSpPr>
          <p:nvPr/>
        </p:nvSpPr>
        <p:spPr bwMode="auto">
          <a:xfrm rot="3896716" flipH="1">
            <a:off x="1943145" y="1119574"/>
            <a:ext cx="258343" cy="770360"/>
          </a:xfrm>
          <a:custGeom>
            <a:avLst/>
            <a:gdLst>
              <a:gd name="T0" fmla="*/ 64 w 70"/>
              <a:gd name="T1" fmla="*/ 114 h 209"/>
              <a:gd name="T2" fmla="*/ 24 w 70"/>
              <a:gd name="T3" fmla="*/ 125 h 209"/>
              <a:gd name="T4" fmla="*/ 19 w 70"/>
              <a:gd name="T5" fmla="*/ 109 h 209"/>
              <a:gd name="T6" fmla="*/ 22 w 70"/>
              <a:gd name="T7" fmla="*/ 81 h 209"/>
              <a:gd name="T8" fmla="*/ 62 w 70"/>
              <a:gd name="T9" fmla="*/ 58 h 209"/>
              <a:gd name="T10" fmla="*/ 57 w 70"/>
              <a:gd name="T11" fmla="*/ 50 h 209"/>
              <a:gd name="T12" fmla="*/ 21 w 70"/>
              <a:gd name="T13" fmla="*/ 62 h 209"/>
              <a:gd name="T14" fmla="*/ 20 w 70"/>
              <a:gd name="T15" fmla="*/ 59 h 209"/>
              <a:gd name="T16" fmla="*/ 48 w 70"/>
              <a:gd name="T17" fmla="*/ 8 h 209"/>
              <a:gd name="T18" fmla="*/ 45 w 70"/>
              <a:gd name="T19" fmla="*/ 2 h 209"/>
              <a:gd name="T20" fmla="*/ 14 w 70"/>
              <a:gd name="T21" fmla="*/ 71 h 209"/>
              <a:gd name="T22" fmla="*/ 14 w 70"/>
              <a:gd name="T23" fmla="*/ 72 h 209"/>
              <a:gd name="T24" fmla="*/ 7 w 70"/>
              <a:gd name="T25" fmla="*/ 115 h 209"/>
              <a:gd name="T26" fmla="*/ 16 w 70"/>
              <a:gd name="T27" fmla="*/ 135 h 209"/>
              <a:gd name="T28" fmla="*/ 32 w 70"/>
              <a:gd name="T29" fmla="*/ 208 h 209"/>
              <a:gd name="T30" fmla="*/ 36 w 70"/>
              <a:gd name="T31" fmla="*/ 197 h 209"/>
              <a:gd name="T32" fmla="*/ 22 w 70"/>
              <a:gd name="T33" fmla="*/ 154 h 209"/>
              <a:gd name="T34" fmla="*/ 27 w 70"/>
              <a:gd name="T35" fmla="*/ 143 h 209"/>
              <a:gd name="T36" fmla="*/ 30 w 70"/>
              <a:gd name="T37" fmla="*/ 145 h 209"/>
              <a:gd name="T38" fmla="*/ 68 w 70"/>
              <a:gd name="T39" fmla="*/ 123 h 209"/>
              <a:gd name="T40" fmla="*/ 64 w 70"/>
              <a:gd name="T41" fmla="*/ 114 h 209"/>
              <a:gd name="T42" fmla="*/ 47 w 70"/>
              <a:gd name="T43" fmla="*/ 62 h 209"/>
              <a:gd name="T44" fmla="*/ 28 w 70"/>
              <a:gd name="T45" fmla="*/ 71 h 209"/>
              <a:gd name="T46" fmla="*/ 47 w 70"/>
              <a:gd name="T47" fmla="*/ 62 h 209"/>
              <a:gd name="T48" fmla="*/ 34 w 70"/>
              <a:gd name="T49" fmla="*/ 132 h 209"/>
              <a:gd name="T50" fmla="*/ 52 w 70"/>
              <a:gd name="T51" fmla="*/ 123 h 209"/>
              <a:gd name="T52" fmla="*/ 34 w 70"/>
              <a:gd name="T53" fmla="*/ 132 h 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70" h="209">
                <a:moveTo>
                  <a:pt x="64" y="114"/>
                </a:moveTo>
                <a:cubicBezTo>
                  <a:pt x="49" y="108"/>
                  <a:pt x="35" y="113"/>
                  <a:pt x="24" y="125"/>
                </a:cubicBezTo>
                <a:cubicBezTo>
                  <a:pt x="21" y="120"/>
                  <a:pt x="20" y="114"/>
                  <a:pt x="19" y="109"/>
                </a:cubicBezTo>
                <a:cubicBezTo>
                  <a:pt x="17" y="99"/>
                  <a:pt x="18" y="89"/>
                  <a:pt x="22" y="81"/>
                </a:cubicBezTo>
                <a:cubicBezTo>
                  <a:pt x="36" y="89"/>
                  <a:pt x="55" y="71"/>
                  <a:pt x="62" y="58"/>
                </a:cubicBezTo>
                <a:cubicBezTo>
                  <a:pt x="64" y="55"/>
                  <a:pt x="61" y="51"/>
                  <a:pt x="57" y="50"/>
                </a:cubicBezTo>
                <a:cubicBezTo>
                  <a:pt x="42" y="49"/>
                  <a:pt x="30" y="54"/>
                  <a:pt x="21" y="62"/>
                </a:cubicBezTo>
                <a:cubicBezTo>
                  <a:pt x="21" y="61"/>
                  <a:pt x="21" y="60"/>
                  <a:pt x="20" y="59"/>
                </a:cubicBezTo>
                <a:cubicBezTo>
                  <a:pt x="14" y="38"/>
                  <a:pt x="33" y="19"/>
                  <a:pt x="48" y="8"/>
                </a:cubicBezTo>
                <a:cubicBezTo>
                  <a:pt x="52" y="5"/>
                  <a:pt x="49" y="0"/>
                  <a:pt x="45" y="2"/>
                </a:cubicBezTo>
                <a:cubicBezTo>
                  <a:pt x="22" y="16"/>
                  <a:pt x="1" y="44"/>
                  <a:pt x="14" y="71"/>
                </a:cubicBezTo>
                <a:cubicBezTo>
                  <a:pt x="14" y="72"/>
                  <a:pt x="14" y="72"/>
                  <a:pt x="14" y="72"/>
                </a:cubicBezTo>
                <a:cubicBezTo>
                  <a:pt x="7" y="84"/>
                  <a:pt x="4" y="99"/>
                  <a:pt x="7" y="115"/>
                </a:cubicBezTo>
                <a:cubicBezTo>
                  <a:pt x="9" y="122"/>
                  <a:pt x="12" y="129"/>
                  <a:pt x="16" y="135"/>
                </a:cubicBezTo>
                <a:cubicBezTo>
                  <a:pt x="0" y="162"/>
                  <a:pt x="0" y="202"/>
                  <a:pt x="32" y="208"/>
                </a:cubicBezTo>
                <a:cubicBezTo>
                  <a:pt x="38" y="209"/>
                  <a:pt x="42" y="201"/>
                  <a:pt x="36" y="197"/>
                </a:cubicBezTo>
                <a:cubicBezTo>
                  <a:pt x="19" y="188"/>
                  <a:pt x="17" y="172"/>
                  <a:pt x="22" y="154"/>
                </a:cubicBezTo>
                <a:cubicBezTo>
                  <a:pt x="23" y="151"/>
                  <a:pt x="25" y="147"/>
                  <a:pt x="27" y="143"/>
                </a:cubicBezTo>
                <a:cubicBezTo>
                  <a:pt x="28" y="144"/>
                  <a:pt x="29" y="144"/>
                  <a:pt x="30" y="145"/>
                </a:cubicBezTo>
                <a:cubicBezTo>
                  <a:pt x="46" y="149"/>
                  <a:pt x="60" y="134"/>
                  <a:pt x="68" y="123"/>
                </a:cubicBezTo>
                <a:cubicBezTo>
                  <a:pt x="70" y="119"/>
                  <a:pt x="67" y="115"/>
                  <a:pt x="64" y="114"/>
                </a:cubicBezTo>
                <a:close/>
                <a:moveTo>
                  <a:pt x="47" y="62"/>
                </a:moveTo>
                <a:cubicBezTo>
                  <a:pt x="41" y="68"/>
                  <a:pt x="34" y="73"/>
                  <a:pt x="28" y="71"/>
                </a:cubicBezTo>
                <a:cubicBezTo>
                  <a:pt x="33" y="66"/>
                  <a:pt x="39" y="63"/>
                  <a:pt x="47" y="62"/>
                </a:cubicBezTo>
                <a:close/>
                <a:moveTo>
                  <a:pt x="34" y="132"/>
                </a:moveTo>
                <a:cubicBezTo>
                  <a:pt x="39" y="127"/>
                  <a:pt x="45" y="123"/>
                  <a:pt x="52" y="123"/>
                </a:cubicBezTo>
                <a:cubicBezTo>
                  <a:pt x="47" y="129"/>
                  <a:pt x="41" y="133"/>
                  <a:pt x="34" y="132"/>
                </a:cubicBezTo>
                <a:close/>
              </a:path>
            </a:pathLst>
          </a:custGeom>
          <a:solidFill>
            <a:srgbClr val="4442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68" tIns="34286" rIns="68568" bIns="34286" numCol="1" anchor="t" anchorCtr="0" compatLnSpc="1">
            <a:prstTxWarp prst="textNoShape">
              <a:avLst/>
            </a:prstTxWarp>
          </a:bodyPr>
          <a:lstStyle/>
          <a:p>
            <a:pPr defTabSz="914190">
              <a:defRPr/>
            </a:pPr>
            <a:endParaRPr lang="zh-CN" altLang="en-US">
              <a:solidFill>
                <a:prstClr val="black"/>
              </a:solidFill>
            </a:endParaRPr>
          </a:p>
        </p:txBody>
      </p:sp>
      <p:sp>
        <p:nvSpPr>
          <p:cNvPr id="53" name="Freeform 123">
            <a:extLst>
              <a:ext uri="{FF2B5EF4-FFF2-40B4-BE49-F238E27FC236}">
                <a16:creationId xmlns:a16="http://schemas.microsoft.com/office/drawing/2014/main" id="{0805132A-6D6C-4F5D-8A4D-FCAFA3152AC3}"/>
              </a:ext>
            </a:extLst>
          </p:cNvPr>
          <p:cNvSpPr>
            <a:spLocks noEditPoints="1"/>
          </p:cNvSpPr>
          <p:nvPr/>
        </p:nvSpPr>
        <p:spPr bwMode="auto">
          <a:xfrm rot="3896716" flipH="1">
            <a:off x="5766278" y="3994456"/>
            <a:ext cx="258343" cy="770360"/>
          </a:xfrm>
          <a:custGeom>
            <a:avLst/>
            <a:gdLst>
              <a:gd name="T0" fmla="*/ 64 w 70"/>
              <a:gd name="T1" fmla="*/ 114 h 209"/>
              <a:gd name="T2" fmla="*/ 24 w 70"/>
              <a:gd name="T3" fmla="*/ 125 h 209"/>
              <a:gd name="T4" fmla="*/ 19 w 70"/>
              <a:gd name="T5" fmla="*/ 109 h 209"/>
              <a:gd name="T6" fmla="*/ 22 w 70"/>
              <a:gd name="T7" fmla="*/ 81 h 209"/>
              <a:gd name="T8" fmla="*/ 62 w 70"/>
              <a:gd name="T9" fmla="*/ 58 h 209"/>
              <a:gd name="T10" fmla="*/ 57 w 70"/>
              <a:gd name="T11" fmla="*/ 50 h 209"/>
              <a:gd name="T12" fmla="*/ 21 w 70"/>
              <a:gd name="T13" fmla="*/ 62 h 209"/>
              <a:gd name="T14" fmla="*/ 20 w 70"/>
              <a:gd name="T15" fmla="*/ 59 h 209"/>
              <a:gd name="T16" fmla="*/ 48 w 70"/>
              <a:gd name="T17" fmla="*/ 8 h 209"/>
              <a:gd name="T18" fmla="*/ 45 w 70"/>
              <a:gd name="T19" fmla="*/ 2 h 209"/>
              <a:gd name="T20" fmla="*/ 14 w 70"/>
              <a:gd name="T21" fmla="*/ 71 h 209"/>
              <a:gd name="T22" fmla="*/ 14 w 70"/>
              <a:gd name="T23" fmla="*/ 72 h 209"/>
              <a:gd name="T24" fmla="*/ 7 w 70"/>
              <a:gd name="T25" fmla="*/ 115 h 209"/>
              <a:gd name="T26" fmla="*/ 16 w 70"/>
              <a:gd name="T27" fmla="*/ 135 h 209"/>
              <a:gd name="T28" fmla="*/ 32 w 70"/>
              <a:gd name="T29" fmla="*/ 208 h 209"/>
              <a:gd name="T30" fmla="*/ 36 w 70"/>
              <a:gd name="T31" fmla="*/ 197 h 209"/>
              <a:gd name="T32" fmla="*/ 22 w 70"/>
              <a:gd name="T33" fmla="*/ 154 h 209"/>
              <a:gd name="T34" fmla="*/ 27 w 70"/>
              <a:gd name="T35" fmla="*/ 143 h 209"/>
              <a:gd name="T36" fmla="*/ 30 w 70"/>
              <a:gd name="T37" fmla="*/ 145 h 209"/>
              <a:gd name="T38" fmla="*/ 68 w 70"/>
              <a:gd name="T39" fmla="*/ 123 h 209"/>
              <a:gd name="T40" fmla="*/ 64 w 70"/>
              <a:gd name="T41" fmla="*/ 114 h 209"/>
              <a:gd name="T42" fmla="*/ 47 w 70"/>
              <a:gd name="T43" fmla="*/ 62 h 209"/>
              <a:gd name="T44" fmla="*/ 28 w 70"/>
              <a:gd name="T45" fmla="*/ 71 h 209"/>
              <a:gd name="T46" fmla="*/ 47 w 70"/>
              <a:gd name="T47" fmla="*/ 62 h 209"/>
              <a:gd name="T48" fmla="*/ 34 w 70"/>
              <a:gd name="T49" fmla="*/ 132 h 209"/>
              <a:gd name="T50" fmla="*/ 52 w 70"/>
              <a:gd name="T51" fmla="*/ 123 h 209"/>
              <a:gd name="T52" fmla="*/ 34 w 70"/>
              <a:gd name="T53" fmla="*/ 132 h 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70" h="209">
                <a:moveTo>
                  <a:pt x="64" y="114"/>
                </a:moveTo>
                <a:cubicBezTo>
                  <a:pt x="49" y="108"/>
                  <a:pt x="35" y="113"/>
                  <a:pt x="24" y="125"/>
                </a:cubicBezTo>
                <a:cubicBezTo>
                  <a:pt x="21" y="120"/>
                  <a:pt x="20" y="114"/>
                  <a:pt x="19" y="109"/>
                </a:cubicBezTo>
                <a:cubicBezTo>
                  <a:pt x="17" y="99"/>
                  <a:pt x="18" y="89"/>
                  <a:pt x="22" y="81"/>
                </a:cubicBezTo>
                <a:cubicBezTo>
                  <a:pt x="36" y="89"/>
                  <a:pt x="55" y="71"/>
                  <a:pt x="62" y="58"/>
                </a:cubicBezTo>
                <a:cubicBezTo>
                  <a:pt x="64" y="55"/>
                  <a:pt x="61" y="51"/>
                  <a:pt x="57" y="50"/>
                </a:cubicBezTo>
                <a:cubicBezTo>
                  <a:pt x="42" y="49"/>
                  <a:pt x="30" y="54"/>
                  <a:pt x="21" y="62"/>
                </a:cubicBezTo>
                <a:cubicBezTo>
                  <a:pt x="21" y="61"/>
                  <a:pt x="21" y="60"/>
                  <a:pt x="20" y="59"/>
                </a:cubicBezTo>
                <a:cubicBezTo>
                  <a:pt x="14" y="38"/>
                  <a:pt x="33" y="19"/>
                  <a:pt x="48" y="8"/>
                </a:cubicBezTo>
                <a:cubicBezTo>
                  <a:pt x="52" y="5"/>
                  <a:pt x="49" y="0"/>
                  <a:pt x="45" y="2"/>
                </a:cubicBezTo>
                <a:cubicBezTo>
                  <a:pt x="22" y="16"/>
                  <a:pt x="1" y="44"/>
                  <a:pt x="14" y="71"/>
                </a:cubicBezTo>
                <a:cubicBezTo>
                  <a:pt x="14" y="72"/>
                  <a:pt x="14" y="72"/>
                  <a:pt x="14" y="72"/>
                </a:cubicBezTo>
                <a:cubicBezTo>
                  <a:pt x="7" y="84"/>
                  <a:pt x="4" y="99"/>
                  <a:pt x="7" y="115"/>
                </a:cubicBezTo>
                <a:cubicBezTo>
                  <a:pt x="9" y="122"/>
                  <a:pt x="12" y="129"/>
                  <a:pt x="16" y="135"/>
                </a:cubicBezTo>
                <a:cubicBezTo>
                  <a:pt x="0" y="162"/>
                  <a:pt x="0" y="202"/>
                  <a:pt x="32" y="208"/>
                </a:cubicBezTo>
                <a:cubicBezTo>
                  <a:pt x="38" y="209"/>
                  <a:pt x="42" y="201"/>
                  <a:pt x="36" y="197"/>
                </a:cubicBezTo>
                <a:cubicBezTo>
                  <a:pt x="19" y="188"/>
                  <a:pt x="17" y="172"/>
                  <a:pt x="22" y="154"/>
                </a:cubicBezTo>
                <a:cubicBezTo>
                  <a:pt x="23" y="151"/>
                  <a:pt x="25" y="147"/>
                  <a:pt x="27" y="143"/>
                </a:cubicBezTo>
                <a:cubicBezTo>
                  <a:pt x="28" y="144"/>
                  <a:pt x="29" y="144"/>
                  <a:pt x="30" y="145"/>
                </a:cubicBezTo>
                <a:cubicBezTo>
                  <a:pt x="46" y="149"/>
                  <a:pt x="60" y="134"/>
                  <a:pt x="68" y="123"/>
                </a:cubicBezTo>
                <a:cubicBezTo>
                  <a:pt x="70" y="119"/>
                  <a:pt x="67" y="115"/>
                  <a:pt x="64" y="114"/>
                </a:cubicBezTo>
                <a:close/>
                <a:moveTo>
                  <a:pt x="47" y="62"/>
                </a:moveTo>
                <a:cubicBezTo>
                  <a:pt x="41" y="68"/>
                  <a:pt x="34" y="73"/>
                  <a:pt x="28" y="71"/>
                </a:cubicBezTo>
                <a:cubicBezTo>
                  <a:pt x="33" y="66"/>
                  <a:pt x="39" y="63"/>
                  <a:pt x="47" y="62"/>
                </a:cubicBezTo>
                <a:close/>
                <a:moveTo>
                  <a:pt x="34" y="132"/>
                </a:moveTo>
                <a:cubicBezTo>
                  <a:pt x="39" y="127"/>
                  <a:pt x="45" y="123"/>
                  <a:pt x="52" y="123"/>
                </a:cubicBezTo>
                <a:cubicBezTo>
                  <a:pt x="47" y="129"/>
                  <a:pt x="41" y="133"/>
                  <a:pt x="34" y="132"/>
                </a:cubicBezTo>
                <a:close/>
              </a:path>
            </a:pathLst>
          </a:custGeom>
          <a:solidFill>
            <a:srgbClr val="4442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68" tIns="34286" rIns="68568" bIns="34286" numCol="1" anchor="t" anchorCtr="0" compatLnSpc="1">
            <a:prstTxWarp prst="textNoShape">
              <a:avLst/>
            </a:prstTxWarp>
          </a:bodyPr>
          <a:lstStyle/>
          <a:p>
            <a:pPr defTabSz="914190">
              <a:defRPr/>
            </a:pPr>
            <a:endParaRPr lang="zh-CN" altLang="en-US">
              <a:solidFill>
                <a:prstClr val="black"/>
              </a:solidFill>
            </a:endParaRPr>
          </a:p>
        </p:txBody>
      </p:sp>
      <p:pic>
        <p:nvPicPr>
          <p:cNvPr id="54" name="Joy Gruttmann-Schnappi">
            <a:hlinkClick r:id="" action="ppaction://media"/>
            <a:extLst>
              <a:ext uri="{FF2B5EF4-FFF2-40B4-BE49-F238E27FC236}">
                <a16:creationId xmlns:a16="http://schemas.microsoft.com/office/drawing/2014/main" id="{C6F573CB-2C81-4179-9EE4-EB990E32AB76}"/>
              </a:ext>
            </a:extLst>
          </p:cNvPr>
          <p:cNvPicPr>
            <a:picLocks noChangeAspect="1"/>
          </p:cNvPicPr>
          <p:nvPr>
            <a:audioFile r:link="rId2"/>
            <p:extLst>
              <p:ext uri="{DAA4B4D4-6D71-4841-9C94-3DE7FCFB9230}">
                <p14:media xmlns:p14="http://schemas.microsoft.com/office/powerpoint/2010/main" r:embed="rId1"/>
              </p:ext>
            </p:extLst>
          </p:nvPr>
        </p:nvPicPr>
        <p:blipFill>
          <a:blip r:embed="rId11"/>
          <a:stretch>
            <a:fillRect/>
          </a:stretch>
        </p:blipFill>
        <p:spPr>
          <a:xfrm>
            <a:off x="-823435" y="1119664"/>
            <a:ext cx="365522" cy="365522"/>
          </a:xfrm>
          <a:prstGeom prst="rect">
            <a:avLst/>
          </a:prstGeom>
        </p:spPr>
      </p:pic>
    </p:spTree>
    <p:extLst>
      <p:ext uri="{BB962C8B-B14F-4D97-AF65-F5344CB8AC3E}">
        <p14:creationId xmlns:p14="http://schemas.microsoft.com/office/powerpoint/2010/main" val="1945671789"/>
      </p:ext>
    </p:extLst>
  </p:cSld>
  <p:clrMapOvr>
    <a:masterClrMapping/>
  </p:clrMapOvr>
  <mc:AlternateContent xmlns:mc="http://schemas.openxmlformats.org/markup-compatibility/2006" xmlns:p14="http://schemas.microsoft.com/office/powerpoint/2010/main">
    <mc:Choice Requires="p14">
      <p:transition spd="slow" p14:dur="2500">
        <p:fad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4"/>
                                        </p:tgtEl>
                                      </p:cBhvr>
                                    </p:cmd>
                                  </p:childTnLst>
                                </p:cTn>
                              </p:par>
                            </p:childTnLst>
                          </p:cTn>
                        </p:par>
                      </p:childTnLst>
                    </p:cTn>
                  </p:par>
                  <p:par>
                    <p:cTn id="7" fill="hold">
                      <p:stCondLst>
                        <p:cond delay="indefinite"/>
                      </p:stCondLst>
                      <p:childTnLst>
                        <p:par>
                          <p:cTn id="8" fill="hold">
                            <p:stCondLst>
                              <p:cond delay="0"/>
                            </p:stCondLst>
                            <p:childTnLst>
                              <p:par>
                                <p:cTn id="9" presetID="14" presetClass="entr" presetSubtype="1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randombar(horizontal)">
                                      <p:cBhvr>
                                        <p:cTn id="11" dur="500"/>
                                        <p:tgtEl>
                                          <p:spTgt spid="5"/>
                                        </p:tgtEl>
                                      </p:cBhvr>
                                    </p:animEffect>
                                  </p:childTnLst>
                                </p:cTn>
                              </p:par>
                              <p:par>
                                <p:cTn id="12" presetID="14" presetClass="entr" presetSubtype="10" fill="hold" nodeType="with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randombar(horizontal)">
                                      <p:cBhvr>
                                        <p:cTn id="14" dur="500"/>
                                        <p:tgtEl>
                                          <p:spTgt spid="6"/>
                                        </p:tgtEl>
                                      </p:cBhvr>
                                    </p:animEffect>
                                  </p:childTnLst>
                                </p:cTn>
                              </p:par>
                              <p:par>
                                <p:cTn id="15" presetID="14" presetClass="entr" presetSubtype="10" fill="hold" nodeType="with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randombar(horizontal)">
                                      <p:cBhvr>
                                        <p:cTn id="17" dur="500"/>
                                        <p:tgtEl>
                                          <p:spTgt spid="7"/>
                                        </p:tgtEl>
                                      </p:cBhvr>
                                    </p:animEffect>
                                  </p:childTnLst>
                                </p:cTn>
                              </p:par>
                              <p:par>
                                <p:cTn id="18" presetID="14" presetClass="entr" presetSubtype="10" fill="hold" nodeType="withEffect">
                                  <p:stCondLst>
                                    <p:cond delay="0"/>
                                  </p:stCondLst>
                                  <p:childTnLst>
                                    <p:set>
                                      <p:cBhvr>
                                        <p:cTn id="19" dur="1" fill="hold">
                                          <p:stCondLst>
                                            <p:cond delay="0"/>
                                          </p:stCondLst>
                                        </p:cTn>
                                        <p:tgtEl>
                                          <p:spTgt spid="8"/>
                                        </p:tgtEl>
                                        <p:attrNameLst>
                                          <p:attrName>style.visibility</p:attrName>
                                        </p:attrNameLst>
                                      </p:cBhvr>
                                      <p:to>
                                        <p:strVal val="visible"/>
                                      </p:to>
                                    </p:set>
                                    <p:animEffect transition="in" filter="randombar(horizontal)">
                                      <p:cBhvr>
                                        <p:cTn id="20" dur="500"/>
                                        <p:tgtEl>
                                          <p:spTgt spid="8"/>
                                        </p:tgtEl>
                                      </p:cBhvr>
                                    </p:animEffect>
                                  </p:childTnLst>
                                </p:cTn>
                              </p:par>
                              <p:par>
                                <p:cTn id="21" presetID="14" presetClass="entr" presetSubtype="10" fill="hold" nodeType="withEffect">
                                  <p:stCondLst>
                                    <p:cond delay="0"/>
                                  </p:stCondLst>
                                  <p:childTnLst>
                                    <p:set>
                                      <p:cBhvr>
                                        <p:cTn id="22" dur="1" fill="hold">
                                          <p:stCondLst>
                                            <p:cond delay="0"/>
                                          </p:stCondLst>
                                        </p:cTn>
                                        <p:tgtEl>
                                          <p:spTgt spid="9"/>
                                        </p:tgtEl>
                                        <p:attrNameLst>
                                          <p:attrName>style.visibility</p:attrName>
                                        </p:attrNameLst>
                                      </p:cBhvr>
                                      <p:to>
                                        <p:strVal val="visible"/>
                                      </p:to>
                                    </p:set>
                                    <p:animEffect transition="in" filter="randombar(horizontal)">
                                      <p:cBhvr>
                                        <p:cTn id="23" dur="500"/>
                                        <p:tgtEl>
                                          <p:spTgt spid="9"/>
                                        </p:tgtEl>
                                      </p:cBhvr>
                                    </p:animEffect>
                                  </p:childTnLst>
                                </p:cTn>
                              </p:par>
                              <p:par>
                                <p:cTn id="24" presetID="14" presetClass="entr" presetSubtype="10" fill="hold" nodeType="withEffect">
                                  <p:stCondLst>
                                    <p:cond delay="0"/>
                                  </p:stCondLst>
                                  <p:childTnLst>
                                    <p:set>
                                      <p:cBhvr>
                                        <p:cTn id="25" dur="1" fill="hold">
                                          <p:stCondLst>
                                            <p:cond delay="0"/>
                                          </p:stCondLst>
                                        </p:cTn>
                                        <p:tgtEl>
                                          <p:spTgt spid="10"/>
                                        </p:tgtEl>
                                        <p:attrNameLst>
                                          <p:attrName>style.visibility</p:attrName>
                                        </p:attrNameLst>
                                      </p:cBhvr>
                                      <p:to>
                                        <p:strVal val="visible"/>
                                      </p:to>
                                    </p:set>
                                    <p:animEffect transition="in" filter="randombar(horizontal)">
                                      <p:cBhvr>
                                        <p:cTn id="26" dur="500"/>
                                        <p:tgtEl>
                                          <p:spTgt spid="10"/>
                                        </p:tgtEl>
                                      </p:cBhvr>
                                    </p:animEffect>
                                  </p:childTnLst>
                                </p:cTn>
                              </p:par>
                              <p:par>
                                <p:cTn id="27" presetID="14" presetClass="entr" presetSubtype="10" fill="hold" nodeType="withEffect">
                                  <p:stCondLst>
                                    <p:cond delay="0"/>
                                  </p:stCondLst>
                                  <p:childTnLst>
                                    <p:set>
                                      <p:cBhvr>
                                        <p:cTn id="28" dur="1" fill="hold">
                                          <p:stCondLst>
                                            <p:cond delay="0"/>
                                          </p:stCondLst>
                                        </p:cTn>
                                        <p:tgtEl>
                                          <p:spTgt spid="19"/>
                                        </p:tgtEl>
                                        <p:attrNameLst>
                                          <p:attrName>style.visibility</p:attrName>
                                        </p:attrNameLst>
                                      </p:cBhvr>
                                      <p:to>
                                        <p:strVal val="visible"/>
                                      </p:to>
                                    </p:set>
                                    <p:animEffect transition="in" filter="randombar(horizontal)">
                                      <p:cBhvr>
                                        <p:cTn id="29" dur="500"/>
                                        <p:tgtEl>
                                          <p:spTgt spid="19"/>
                                        </p:tgtEl>
                                      </p:cBhvr>
                                    </p:animEffect>
                                  </p:childTnLst>
                                </p:cTn>
                              </p:par>
                              <p:par>
                                <p:cTn id="30" presetID="14" presetClass="entr" presetSubtype="10" fill="hold" nodeType="withEffect">
                                  <p:stCondLst>
                                    <p:cond delay="0"/>
                                  </p:stCondLst>
                                  <p:childTnLst>
                                    <p:set>
                                      <p:cBhvr>
                                        <p:cTn id="31" dur="1" fill="hold">
                                          <p:stCondLst>
                                            <p:cond delay="0"/>
                                          </p:stCondLst>
                                        </p:cTn>
                                        <p:tgtEl>
                                          <p:spTgt spid="20"/>
                                        </p:tgtEl>
                                        <p:attrNameLst>
                                          <p:attrName>style.visibility</p:attrName>
                                        </p:attrNameLst>
                                      </p:cBhvr>
                                      <p:to>
                                        <p:strVal val="visible"/>
                                      </p:to>
                                    </p:set>
                                    <p:animEffect transition="in" filter="randombar(horizontal)">
                                      <p:cBhvr>
                                        <p:cTn id="32" dur="500"/>
                                        <p:tgtEl>
                                          <p:spTgt spid="20"/>
                                        </p:tgtEl>
                                      </p:cBhvr>
                                    </p:animEffect>
                                  </p:childTnLst>
                                </p:cTn>
                              </p:par>
                              <p:par>
                                <p:cTn id="33" presetID="14" presetClass="entr" presetSubtype="10" fill="hold" nodeType="withEffect">
                                  <p:stCondLst>
                                    <p:cond delay="0"/>
                                  </p:stCondLst>
                                  <p:childTnLst>
                                    <p:set>
                                      <p:cBhvr>
                                        <p:cTn id="34" dur="1" fill="hold">
                                          <p:stCondLst>
                                            <p:cond delay="0"/>
                                          </p:stCondLst>
                                        </p:cTn>
                                        <p:tgtEl>
                                          <p:spTgt spid="50"/>
                                        </p:tgtEl>
                                        <p:attrNameLst>
                                          <p:attrName>style.visibility</p:attrName>
                                        </p:attrNameLst>
                                      </p:cBhvr>
                                      <p:to>
                                        <p:strVal val="visible"/>
                                      </p:to>
                                    </p:set>
                                    <p:animEffect transition="in" filter="randombar(horizontal)">
                                      <p:cBhvr>
                                        <p:cTn id="35" dur="500"/>
                                        <p:tgtEl>
                                          <p:spTgt spid="50"/>
                                        </p:tgtEl>
                                      </p:cBhvr>
                                    </p:animEffect>
                                  </p:childTnLst>
                                </p:cTn>
                              </p:par>
                              <p:par>
                                <p:cTn id="36" presetID="14" presetClass="entr" presetSubtype="10" fill="hold" nodeType="withEffect">
                                  <p:stCondLst>
                                    <p:cond delay="0"/>
                                  </p:stCondLst>
                                  <p:childTnLst>
                                    <p:set>
                                      <p:cBhvr>
                                        <p:cTn id="37" dur="1" fill="hold">
                                          <p:stCondLst>
                                            <p:cond delay="0"/>
                                          </p:stCondLst>
                                        </p:cTn>
                                        <p:tgtEl>
                                          <p:spTgt spid="33"/>
                                        </p:tgtEl>
                                        <p:attrNameLst>
                                          <p:attrName>style.visibility</p:attrName>
                                        </p:attrNameLst>
                                      </p:cBhvr>
                                      <p:to>
                                        <p:strVal val="visible"/>
                                      </p:to>
                                    </p:set>
                                    <p:animEffect transition="in" filter="randombar(horizontal)">
                                      <p:cBhvr>
                                        <p:cTn id="38" dur="500"/>
                                        <p:tgtEl>
                                          <p:spTgt spid="33"/>
                                        </p:tgtEl>
                                      </p:cBhvr>
                                    </p:animEffect>
                                  </p:childTnLst>
                                </p:cTn>
                              </p:par>
                              <p:par>
                                <p:cTn id="39" presetID="14" presetClass="entr" presetSubtype="10" fill="hold" nodeType="withEffect">
                                  <p:stCondLst>
                                    <p:cond delay="0"/>
                                  </p:stCondLst>
                                  <p:childTnLst>
                                    <p:set>
                                      <p:cBhvr>
                                        <p:cTn id="40" dur="1" fill="hold">
                                          <p:stCondLst>
                                            <p:cond delay="0"/>
                                          </p:stCondLst>
                                        </p:cTn>
                                        <p:tgtEl>
                                          <p:spTgt spid="34"/>
                                        </p:tgtEl>
                                        <p:attrNameLst>
                                          <p:attrName>style.visibility</p:attrName>
                                        </p:attrNameLst>
                                      </p:cBhvr>
                                      <p:to>
                                        <p:strVal val="visible"/>
                                      </p:to>
                                    </p:set>
                                    <p:animEffect transition="in" filter="randombar(horizontal)">
                                      <p:cBhvr>
                                        <p:cTn id="41" dur="500"/>
                                        <p:tgtEl>
                                          <p:spTgt spid="34"/>
                                        </p:tgtEl>
                                      </p:cBhvr>
                                    </p:animEffect>
                                  </p:childTnLst>
                                </p:cTn>
                              </p:par>
                              <p:par>
                                <p:cTn id="42" presetID="14" presetClass="entr" presetSubtype="10" fill="hold" nodeType="withEffect">
                                  <p:stCondLst>
                                    <p:cond delay="0"/>
                                  </p:stCondLst>
                                  <p:childTnLst>
                                    <p:set>
                                      <p:cBhvr>
                                        <p:cTn id="43" dur="1" fill="hold">
                                          <p:stCondLst>
                                            <p:cond delay="0"/>
                                          </p:stCondLst>
                                        </p:cTn>
                                        <p:tgtEl>
                                          <p:spTgt spid="35"/>
                                        </p:tgtEl>
                                        <p:attrNameLst>
                                          <p:attrName>style.visibility</p:attrName>
                                        </p:attrNameLst>
                                      </p:cBhvr>
                                      <p:to>
                                        <p:strVal val="visible"/>
                                      </p:to>
                                    </p:set>
                                    <p:animEffect transition="in" filter="randombar(horizontal)">
                                      <p:cBhvr>
                                        <p:cTn id="44" dur="500"/>
                                        <p:tgtEl>
                                          <p:spTgt spid="35"/>
                                        </p:tgtEl>
                                      </p:cBhvr>
                                    </p:animEffect>
                                  </p:childTnLst>
                                </p:cTn>
                              </p:par>
                              <p:par>
                                <p:cTn id="45" presetID="14" presetClass="entr" presetSubtype="10" fill="hold" nodeType="withEffect">
                                  <p:stCondLst>
                                    <p:cond delay="0"/>
                                  </p:stCondLst>
                                  <p:childTnLst>
                                    <p:set>
                                      <p:cBhvr>
                                        <p:cTn id="46" dur="1" fill="hold">
                                          <p:stCondLst>
                                            <p:cond delay="0"/>
                                          </p:stCondLst>
                                        </p:cTn>
                                        <p:tgtEl>
                                          <p:spTgt spid="42"/>
                                        </p:tgtEl>
                                        <p:attrNameLst>
                                          <p:attrName>style.visibility</p:attrName>
                                        </p:attrNameLst>
                                      </p:cBhvr>
                                      <p:to>
                                        <p:strVal val="visible"/>
                                      </p:to>
                                    </p:set>
                                    <p:animEffect transition="in" filter="randombar(horizontal)">
                                      <p:cBhvr>
                                        <p:cTn id="47" dur="500"/>
                                        <p:tgtEl>
                                          <p:spTgt spid="42"/>
                                        </p:tgtEl>
                                      </p:cBhvr>
                                    </p:animEffect>
                                  </p:childTnLst>
                                </p:cTn>
                              </p:par>
                              <p:par>
                                <p:cTn id="48" presetID="14" presetClass="entr" presetSubtype="10" fill="hold" nodeType="withEffect">
                                  <p:stCondLst>
                                    <p:cond delay="0"/>
                                  </p:stCondLst>
                                  <p:childTnLst>
                                    <p:set>
                                      <p:cBhvr>
                                        <p:cTn id="49" dur="1" fill="hold">
                                          <p:stCondLst>
                                            <p:cond delay="0"/>
                                          </p:stCondLst>
                                        </p:cTn>
                                        <p:tgtEl>
                                          <p:spTgt spid="51"/>
                                        </p:tgtEl>
                                        <p:attrNameLst>
                                          <p:attrName>style.visibility</p:attrName>
                                        </p:attrNameLst>
                                      </p:cBhvr>
                                      <p:to>
                                        <p:strVal val="visible"/>
                                      </p:to>
                                    </p:set>
                                    <p:animEffect transition="in" filter="randombar(horizontal)">
                                      <p:cBhvr>
                                        <p:cTn id="50" dur="500"/>
                                        <p:tgtEl>
                                          <p:spTgt spid="51"/>
                                        </p:tgtEl>
                                      </p:cBhvr>
                                    </p:animEffect>
                                  </p:childTnLst>
                                </p:cTn>
                              </p:par>
                              <p:par>
                                <p:cTn id="51" presetID="14" presetClass="entr" presetSubtype="10" fill="hold" grpId="0" nodeType="withEffect">
                                  <p:stCondLst>
                                    <p:cond delay="0"/>
                                  </p:stCondLst>
                                  <p:childTnLst>
                                    <p:set>
                                      <p:cBhvr>
                                        <p:cTn id="52" dur="1" fill="hold">
                                          <p:stCondLst>
                                            <p:cond delay="0"/>
                                          </p:stCondLst>
                                        </p:cTn>
                                        <p:tgtEl>
                                          <p:spTgt spid="52"/>
                                        </p:tgtEl>
                                        <p:attrNameLst>
                                          <p:attrName>style.visibility</p:attrName>
                                        </p:attrNameLst>
                                      </p:cBhvr>
                                      <p:to>
                                        <p:strVal val="visible"/>
                                      </p:to>
                                    </p:set>
                                    <p:animEffect transition="in" filter="randombar(horizontal)">
                                      <p:cBhvr>
                                        <p:cTn id="53" dur="500"/>
                                        <p:tgtEl>
                                          <p:spTgt spid="52"/>
                                        </p:tgtEl>
                                      </p:cBhvr>
                                    </p:animEffect>
                                  </p:childTnLst>
                                </p:cTn>
                              </p:par>
                              <p:par>
                                <p:cTn id="54" presetID="14" presetClass="entr" presetSubtype="10" fill="hold" grpId="0" nodeType="withEffect">
                                  <p:stCondLst>
                                    <p:cond delay="0"/>
                                  </p:stCondLst>
                                  <p:childTnLst>
                                    <p:set>
                                      <p:cBhvr>
                                        <p:cTn id="55" dur="1" fill="hold">
                                          <p:stCondLst>
                                            <p:cond delay="0"/>
                                          </p:stCondLst>
                                        </p:cTn>
                                        <p:tgtEl>
                                          <p:spTgt spid="53"/>
                                        </p:tgtEl>
                                        <p:attrNameLst>
                                          <p:attrName>style.visibility</p:attrName>
                                        </p:attrNameLst>
                                      </p:cBhvr>
                                      <p:to>
                                        <p:strVal val="visible"/>
                                      </p:to>
                                    </p:set>
                                    <p:animEffect transition="in" filter="randombar(horizontal)">
                                      <p:cBhvr>
                                        <p:cTn id="56" dur="500"/>
                                        <p:tgtEl>
                                          <p:spTgt spid="53"/>
                                        </p:tgtEl>
                                      </p:cBhvr>
                                    </p:animEffect>
                                  </p:childTnLst>
                                </p:cTn>
                              </p:par>
                            </p:childTnLst>
                          </p:cTn>
                        </p:par>
                      </p:childTnLst>
                    </p:cTn>
                  </p:par>
                  <p:par>
                    <p:cTn id="57" fill="hold">
                      <p:stCondLst>
                        <p:cond delay="indefinite"/>
                      </p:stCondLst>
                      <p:childTnLst>
                        <p:par>
                          <p:cTn id="58" fill="hold">
                            <p:stCondLst>
                              <p:cond delay="0"/>
                            </p:stCondLst>
                            <p:childTnLst>
                              <p:par>
                                <p:cTn id="59" presetID="21" presetClass="entr" presetSubtype="1" fill="hold" nodeType="clickEffect">
                                  <p:stCondLst>
                                    <p:cond delay="0"/>
                                  </p:stCondLst>
                                  <p:childTnLst>
                                    <p:set>
                                      <p:cBhvr>
                                        <p:cTn id="60" dur="1" fill="hold">
                                          <p:stCondLst>
                                            <p:cond delay="0"/>
                                          </p:stCondLst>
                                        </p:cTn>
                                        <p:tgtEl>
                                          <p:spTgt spid="26"/>
                                        </p:tgtEl>
                                        <p:attrNameLst>
                                          <p:attrName>style.visibility</p:attrName>
                                        </p:attrNameLst>
                                      </p:cBhvr>
                                      <p:to>
                                        <p:strVal val="visible"/>
                                      </p:to>
                                    </p:set>
                                    <p:animEffect transition="in" filter="wheel(1)">
                                      <p:cBhvr>
                                        <p:cTn id="61" dur="2000"/>
                                        <p:tgtEl>
                                          <p:spTgt spid="26"/>
                                        </p:tgtEl>
                                      </p:cBhvr>
                                    </p:animEffect>
                                  </p:childTnLst>
                                </p:cTn>
                              </p:par>
                              <p:par>
                                <p:cTn id="62" presetID="21" presetClass="entr" presetSubtype="1" fill="hold" nodeType="withEffect">
                                  <p:stCondLst>
                                    <p:cond delay="0"/>
                                  </p:stCondLst>
                                  <p:childTnLst>
                                    <p:set>
                                      <p:cBhvr>
                                        <p:cTn id="63" dur="1" fill="hold">
                                          <p:stCondLst>
                                            <p:cond delay="0"/>
                                          </p:stCondLst>
                                        </p:cTn>
                                        <p:tgtEl>
                                          <p:spTgt spid="11"/>
                                        </p:tgtEl>
                                        <p:attrNameLst>
                                          <p:attrName>style.visibility</p:attrName>
                                        </p:attrNameLst>
                                      </p:cBhvr>
                                      <p:to>
                                        <p:strVal val="visible"/>
                                      </p:to>
                                    </p:set>
                                    <p:animEffect transition="in" filter="wheel(1)">
                                      <p:cBhvr>
                                        <p:cTn id="64" dur="2000"/>
                                        <p:tgtEl>
                                          <p:spTgt spid="11"/>
                                        </p:tgtEl>
                                      </p:cBhvr>
                                    </p:animEffect>
                                  </p:childTnLst>
                                </p:cTn>
                              </p:par>
                            </p:childTnLst>
                          </p:cTn>
                        </p:par>
                      </p:childTnLst>
                    </p:cTn>
                  </p:par>
                  <p:par>
                    <p:cTn id="65" fill="hold">
                      <p:stCondLst>
                        <p:cond delay="indefinite"/>
                      </p:stCondLst>
                      <p:childTnLst>
                        <p:par>
                          <p:cTn id="66" fill="hold">
                            <p:stCondLst>
                              <p:cond delay="0"/>
                            </p:stCondLst>
                            <p:childTnLst>
                              <p:par>
                                <p:cTn id="67" presetID="22" presetClass="entr" presetSubtype="4" fill="hold" nodeType="clickEffect">
                                  <p:stCondLst>
                                    <p:cond delay="0"/>
                                  </p:stCondLst>
                                  <p:childTnLst>
                                    <p:set>
                                      <p:cBhvr>
                                        <p:cTn id="68" dur="1" fill="hold">
                                          <p:stCondLst>
                                            <p:cond delay="0"/>
                                          </p:stCondLst>
                                        </p:cTn>
                                        <p:tgtEl>
                                          <p:spTgt spid="21"/>
                                        </p:tgtEl>
                                        <p:attrNameLst>
                                          <p:attrName>style.visibility</p:attrName>
                                        </p:attrNameLst>
                                      </p:cBhvr>
                                      <p:to>
                                        <p:strVal val="visible"/>
                                      </p:to>
                                    </p:set>
                                    <p:animEffect transition="in" filter="wipe(down)">
                                      <p:cBhvr>
                                        <p:cTn id="69"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showWhenStopped="0">
                <p:cTn id="70" repeatCount="indefinite" fill="remove" display="0">
                  <p:stCondLst>
                    <p:cond delay="indefinite"/>
                  </p:stCondLst>
                  <p:endCondLst>
                    <p:cond evt="onStopAudio" delay="0">
                      <p:tgtEl>
                        <p:sldTgt/>
                      </p:tgtEl>
                    </p:cond>
                  </p:endCondLst>
                </p:cTn>
                <p:tgtEl>
                  <p:spTgt spid="54"/>
                </p:tgtEl>
              </p:cMediaNode>
            </p:audio>
          </p:childTnLst>
        </p:cTn>
      </p:par>
    </p:tnLst>
    <p:bldLst>
      <p:bldP spid="52" grpId="0" animBg="1"/>
      <p:bldP spid="53" grpId="0" animBg="1"/>
    </p:bldLst>
  </p:timing>
</p:sld>
</file>

<file path=ppt/slides/slide17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Rectangle 3"/>
          <p:cNvSpPr/>
          <p:nvPr/>
        </p:nvSpPr>
        <p:spPr>
          <a:xfrm>
            <a:off x="3237245" y="2721"/>
            <a:ext cx="2143855" cy="377024"/>
          </a:xfrm>
          <a:prstGeom prst="rect">
            <a:avLst/>
          </a:prstGeom>
          <a:noFill/>
        </p:spPr>
        <p:txBody>
          <a:bodyPr wrap="none" lIns="68579" tIns="34289" rIns="68579" bIns="34289">
            <a:spAutoFit/>
          </a:bodyPr>
          <a:lstStyle/>
          <a:p>
            <a:pPr algn="ctr" defTabSz="685783">
              <a:defRPr/>
            </a:pPr>
            <a:r>
              <a:rPr lang="en-US" sz="2000" b="1"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b. </a:t>
            </a:r>
            <a:r>
              <a:rPr lang="en-US" sz="2000" b="1"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Phân</a:t>
            </a:r>
            <a:r>
              <a:rPr lang="en-US" sz="2000" b="1"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a:t>
            </a:r>
            <a:r>
              <a:rPr lang="en-US" sz="2000" b="1"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loại</a:t>
            </a:r>
            <a:r>
              <a:rPr lang="en-US" sz="2000" b="1"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thẻ</a:t>
            </a:r>
            <a:endParaRPr lang="en-US" sz="2000" b="1" cap="all"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endParaRPr>
          </a:p>
        </p:txBody>
      </p:sp>
      <p:sp>
        <p:nvSpPr>
          <p:cNvPr id="6" name="TextBox 5"/>
          <p:cNvSpPr txBox="1"/>
          <p:nvPr/>
        </p:nvSpPr>
        <p:spPr>
          <a:xfrm>
            <a:off x="233752" y="379745"/>
            <a:ext cx="8757847" cy="3531734"/>
          </a:xfrm>
          <a:prstGeom prst="rect">
            <a:avLst/>
          </a:prstGeom>
        </p:spPr>
        <p:style>
          <a:lnRef idx="2">
            <a:schemeClr val="accent1"/>
          </a:lnRef>
          <a:fillRef idx="1">
            <a:schemeClr val="lt1"/>
          </a:fillRef>
          <a:effectRef idx="0">
            <a:schemeClr val="accent1"/>
          </a:effectRef>
          <a:fontRef idx="minor">
            <a:schemeClr val="dk1"/>
          </a:fontRef>
        </p:style>
        <p:txBody>
          <a:bodyPr wrap="square" lIns="68579" tIns="34289" rIns="68579" bIns="34289" rtlCol="0">
            <a:spAutoFit/>
          </a:bodyPr>
          <a:lstStyle/>
          <a:p>
            <a:pPr algn="just" defTabSz="685316">
              <a:defRPr/>
            </a:pPr>
            <a:endParaRPr lang="en-US" sz="2500" dirty="0">
              <a:solidFill>
                <a:prstClr val="black"/>
              </a:solidFill>
              <a:latin typeface="Arial" pitchFamily="34" charset="0"/>
              <a:ea typeface="Tahoma" pitchFamily="34" charset="0"/>
              <a:cs typeface="Arial" pitchFamily="34" charset="0"/>
            </a:endParaRPr>
          </a:p>
          <a:p>
            <a:pPr algn="just" defTabSz="685316">
              <a:defRPr/>
            </a:pPr>
            <a:r>
              <a:rPr lang="en-US" sz="2500" dirty="0">
                <a:solidFill>
                  <a:prstClr val="black"/>
                </a:solidFill>
                <a:latin typeface="Arial" pitchFamily="34" charset="0"/>
                <a:ea typeface="Tahoma" pitchFamily="34" charset="0"/>
                <a:cs typeface="Arial" pitchFamily="34" charset="0"/>
              </a:rPr>
              <a:t>	</a:t>
            </a:r>
            <a:r>
              <a:rPr lang="vi-VN" sz="2500" dirty="0">
                <a:solidFill>
                  <a:prstClr val="black"/>
                </a:solidFill>
                <a:latin typeface="Arial" pitchFamily="34" charset="0"/>
                <a:ea typeface="Tahoma" pitchFamily="34" charset="0"/>
                <a:cs typeface="Arial" pitchFamily="34" charset="0"/>
              </a:rPr>
              <a:t>	-	</a:t>
            </a:r>
            <a:r>
              <a:rPr lang="vi-VN" sz="2500" b="1" i="1" dirty="0">
                <a:solidFill>
                  <a:prstClr val="black"/>
                </a:solidFill>
                <a:latin typeface="Arial" pitchFamily="34" charset="0"/>
                <a:ea typeface="Tahoma" pitchFamily="34" charset="0"/>
                <a:cs typeface="Arial" pitchFamily="34" charset="0"/>
              </a:rPr>
              <a:t>Điểm khác biệt lớn nhất giữa hai loại thẻ tín dụng và thẻ ghi nợ là</a:t>
            </a:r>
            <a:r>
              <a:rPr lang="vi-VN" sz="2500" dirty="0">
                <a:solidFill>
                  <a:prstClr val="black"/>
                </a:solidFill>
                <a:latin typeface="Arial" pitchFamily="34" charset="0"/>
                <a:ea typeface="Tahoma" pitchFamily="34" charset="0"/>
                <a:cs typeface="Arial" pitchFamily="34" charset="0"/>
              </a:rPr>
              <a:t>: Với thẻ tín dụng, khách hàng </a:t>
            </a:r>
            <a:r>
              <a:rPr lang="vi-VN" sz="2500" dirty="0">
                <a:solidFill>
                  <a:srgbClr val="FF0000"/>
                </a:solidFill>
                <a:latin typeface="Arial" pitchFamily="34" charset="0"/>
                <a:ea typeface="Tahoma" pitchFamily="34" charset="0"/>
                <a:cs typeface="Arial" pitchFamily="34" charset="0"/>
              </a:rPr>
              <a:t>chi tiêu theo hạn mức tín dụng </a:t>
            </a:r>
            <a:r>
              <a:rPr lang="vi-VN" sz="2500" dirty="0">
                <a:solidFill>
                  <a:prstClr val="black"/>
                </a:solidFill>
                <a:latin typeface="Arial" pitchFamily="34" charset="0"/>
                <a:ea typeface="Tahoma" pitchFamily="34" charset="0"/>
                <a:cs typeface="Arial" pitchFamily="34" charset="0"/>
              </a:rPr>
              <a:t>do Ngân hàng cấp, </a:t>
            </a:r>
            <a:r>
              <a:rPr lang="vi-VN" sz="2500" dirty="0">
                <a:solidFill>
                  <a:srgbClr val="FF0000"/>
                </a:solidFill>
                <a:latin typeface="Arial" pitchFamily="34" charset="0"/>
                <a:ea typeface="Tahoma" pitchFamily="34" charset="0"/>
                <a:cs typeface="Arial" pitchFamily="34" charset="0"/>
              </a:rPr>
              <a:t>còn với thẻ ghi nợ khách hàng chi tiêu trực tiếp </a:t>
            </a:r>
            <a:r>
              <a:rPr lang="vi-VN" sz="2500" dirty="0">
                <a:solidFill>
                  <a:prstClr val="black"/>
                </a:solidFill>
                <a:latin typeface="Arial" pitchFamily="34" charset="0"/>
                <a:ea typeface="Tahoma" pitchFamily="34" charset="0"/>
                <a:cs typeface="Arial" pitchFamily="34" charset="0"/>
              </a:rPr>
              <a:t>trên tài khoản tiền gửi của mình tại ngân hàng. Do đó, việc chuyển đổi từ thẻ này sang thẻ khác là không thể thực hiện, nhưng khách hàng có thể sử dụng nguồn tiền trên tài khoản tiền gửi để trả cho những chi tiêu từ thẻ tín dụng của mình.</a:t>
            </a:r>
          </a:p>
        </p:txBody>
      </p:sp>
    </p:spTree>
    <p:extLst>
      <p:ext uri="{BB962C8B-B14F-4D97-AF65-F5344CB8AC3E}">
        <p14:creationId xmlns:p14="http://schemas.microsoft.com/office/powerpoint/2010/main" val="3429854619"/>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3"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plus(in)">
                                      <p:cBhvr>
                                        <p:cTn id="7" dur="2000"/>
                                        <p:tgtEl>
                                          <p:spTgt spid="4"/>
                                        </p:tgtEl>
                                      </p:cBhvr>
                                    </p:animEffect>
                                  </p:childTnLst>
                                </p:cTn>
                              </p:par>
                              <p:par>
                                <p:cTn id="8" presetID="21" presetClass="entr" presetSubtype="8"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wheel(8)">
                                      <p:cBhvr>
                                        <p:cTn id="10"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animBg="1"/>
    </p:bldLst>
  </p:timing>
</p:sld>
</file>

<file path=ppt/slides/slide17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Rectangle 3"/>
          <p:cNvSpPr/>
          <p:nvPr/>
        </p:nvSpPr>
        <p:spPr>
          <a:xfrm>
            <a:off x="3237245" y="2721"/>
            <a:ext cx="2143855" cy="377024"/>
          </a:xfrm>
          <a:prstGeom prst="rect">
            <a:avLst/>
          </a:prstGeom>
          <a:noFill/>
        </p:spPr>
        <p:txBody>
          <a:bodyPr wrap="none" lIns="68579" tIns="34289" rIns="68579" bIns="34289">
            <a:spAutoFit/>
          </a:bodyPr>
          <a:lstStyle/>
          <a:p>
            <a:pPr algn="ctr" defTabSz="685783">
              <a:defRPr/>
            </a:pPr>
            <a:r>
              <a:rPr lang="en-US" sz="2000" b="1"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b. </a:t>
            </a:r>
            <a:r>
              <a:rPr lang="en-US" sz="2000" b="1"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Phân</a:t>
            </a:r>
            <a:r>
              <a:rPr lang="en-US" sz="2000" b="1"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a:t>
            </a:r>
            <a:r>
              <a:rPr lang="en-US" sz="2000" b="1"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loại</a:t>
            </a:r>
            <a:r>
              <a:rPr lang="en-US" sz="2000" b="1"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thẻ</a:t>
            </a:r>
            <a:endParaRPr lang="en-US" sz="2000" b="1" cap="all"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endParaRPr>
          </a:p>
        </p:txBody>
      </p:sp>
      <p:sp>
        <p:nvSpPr>
          <p:cNvPr id="6" name="TextBox 5"/>
          <p:cNvSpPr txBox="1"/>
          <p:nvPr/>
        </p:nvSpPr>
        <p:spPr>
          <a:xfrm>
            <a:off x="233752" y="379745"/>
            <a:ext cx="8757847" cy="1992851"/>
          </a:xfrm>
          <a:prstGeom prst="rect">
            <a:avLst/>
          </a:prstGeom>
        </p:spPr>
        <p:style>
          <a:lnRef idx="2">
            <a:schemeClr val="accent1"/>
          </a:lnRef>
          <a:fillRef idx="1">
            <a:schemeClr val="lt1"/>
          </a:fillRef>
          <a:effectRef idx="0">
            <a:schemeClr val="accent1"/>
          </a:effectRef>
          <a:fontRef idx="minor">
            <a:schemeClr val="dk1"/>
          </a:fontRef>
        </p:style>
        <p:txBody>
          <a:bodyPr wrap="square" lIns="68579" tIns="34289" rIns="68579" bIns="34289" rtlCol="0">
            <a:spAutoFit/>
          </a:bodyPr>
          <a:lstStyle/>
          <a:p>
            <a:pPr algn="just" defTabSz="685316">
              <a:defRPr/>
            </a:pPr>
            <a:endParaRPr lang="en-US" sz="2500" dirty="0">
              <a:solidFill>
                <a:prstClr val="black"/>
              </a:solidFill>
              <a:latin typeface="Arial" pitchFamily="34" charset="0"/>
              <a:ea typeface="Tahoma" pitchFamily="34" charset="0"/>
              <a:cs typeface="Arial" pitchFamily="34" charset="0"/>
            </a:endParaRPr>
          </a:p>
          <a:p>
            <a:pPr algn="just" defTabSz="685316">
              <a:defRPr/>
            </a:pPr>
            <a:r>
              <a:rPr lang="en-US" sz="2500" dirty="0">
                <a:solidFill>
                  <a:prstClr val="black"/>
                </a:solidFill>
                <a:latin typeface="Arial" pitchFamily="34" charset="0"/>
                <a:ea typeface="Tahoma" pitchFamily="34" charset="0"/>
                <a:cs typeface="Arial" pitchFamily="34" charset="0"/>
              </a:rPr>
              <a:t>	</a:t>
            </a:r>
            <a:r>
              <a:rPr lang="vi-VN" sz="2500" dirty="0">
                <a:solidFill>
                  <a:prstClr val="black"/>
                </a:solidFill>
                <a:latin typeface="Arial" pitchFamily="34" charset="0"/>
                <a:ea typeface="Tahoma" pitchFamily="34" charset="0"/>
                <a:cs typeface="Arial" pitchFamily="34" charset="0"/>
              </a:rPr>
              <a:t>	-	Thẻ ký quỹ (Cash card) : </a:t>
            </a:r>
            <a:r>
              <a:rPr lang="vi-VN" sz="2500" dirty="0">
                <a:solidFill>
                  <a:srgbClr val="FF0000"/>
                </a:solidFill>
                <a:latin typeface="Arial" pitchFamily="34" charset="0"/>
                <a:ea typeface="Tahoma" pitchFamily="34" charset="0"/>
                <a:cs typeface="Arial" pitchFamily="34" charset="0"/>
              </a:rPr>
              <a:t>là loại thẻ mà chủ thẻ phải ký quỹ tiền gửi vào ngân</a:t>
            </a:r>
            <a:r>
              <a:rPr lang="en-US" sz="2500" dirty="0">
                <a:solidFill>
                  <a:srgbClr val="FF0000"/>
                </a:solidFill>
                <a:latin typeface="Arial" pitchFamily="34" charset="0"/>
                <a:ea typeface="Tahoma" pitchFamily="34" charset="0"/>
                <a:cs typeface="Arial" pitchFamily="34" charset="0"/>
              </a:rPr>
              <a:t> </a:t>
            </a:r>
            <a:r>
              <a:rPr lang="vi-VN" sz="2500" dirty="0">
                <a:solidFill>
                  <a:srgbClr val="FF0000"/>
                </a:solidFill>
                <a:latin typeface="Arial" pitchFamily="34" charset="0"/>
                <a:ea typeface="Tahoma" pitchFamily="34" charset="0"/>
                <a:cs typeface="Arial" pitchFamily="34" charset="0"/>
              </a:rPr>
              <a:t>hàng phát hành thẻ với số tiền bằng số tiền ghi trên thẻ. </a:t>
            </a:r>
            <a:r>
              <a:rPr lang="vi-VN" sz="2500" dirty="0">
                <a:solidFill>
                  <a:prstClr val="black"/>
                </a:solidFill>
                <a:latin typeface="Arial" pitchFamily="34" charset="0"/>
                <a:ea typeface="Tahoma" pitchFamily="34" charset="0"/>
                <a:cs typeface="Arial" pitchFamily="34" charset="0"/>
              </a:rPr>
              <a:t>Loại thẻ này thường được sử dụng phổ biến đối với khách du lịch.</a:t>
            </a:r>
          </a:p>
        </p:txBody>
      </p:sp>
    </p:spTree>
    <p:extLst>
      <p:ext uri="{BB962C8B-B14F-4D97-AF65-F5344CB8AC3E}">
        <p14:creationId xmlns:p14="http://schemas.microsoft.com/office/powerpoint/2010/main" val="1800854740"/>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3"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plus(in)">
                                      <p:cBhvr>
                                        <p:cTn id="7" dur="2000"/>
                                        <p:tgtEl>
                                          <p:spTgt spid="4"/>
                                        </p:tgtEl>
                                      </p:cBhvr>
                                    </p:animEffect>
                                  </p:childTnLst>
                                </p:cTn>
                              </p:par>
                              <p:par>
                                <p:cTn id="8" presetID="21" presetClass="entr" presetSubtype="8"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wheel(8)">
                                      <p:cBhvr>
                                        <p:cTn id="10"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animBg="1"/>
    </p:bldLst>
  </p:timing>
</p:sld>
</file>

<file path=ppt/slides/slide17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Rectangle 3"/>
          <p:cNvSpPr/>
          <p:nvPr/>
        </p:nvSpPr>
        <p:spPr>
          <a:xfrm>
            <a:off x="3237245" y="2721"/>
            <a:ext cx="2143855" cy="377024"/>
          </a:xfrm>
          <a:prstGeom prst="rect">
            <a:avLst/>
          </a:prstGeom>
          <a:noFill/>
        </p:spPr>
        <p:txBody>
          <a:bodyPr wrap="none" lIns="68579" tIns="34289" rIns="68579" bIns="34289">
            <a:spAutoFit/>
          </a:bodyPr>
          <a:lstStyle/>
          <a:p>
            <a:pPr algn="ctr" defTabSz="685783">
              <a:defRPr/>
            </a:pPr>
            <a:r>
              <a:rPr lang="en-US" sz="2000" b="1"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b. </a:t>
            </a:r>
            <a:r>
              <a:rPr lang="en-US" sz="2000" b="1"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Phân</a:t>
            </a:r>
            <a:r>
              <a:rPr lang="en-US" sz="2000" b="1"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a:t>
            </a:r>
            <a:r>
              <a:rPr lang="en-US" sz="2000" b="1"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loại</a:t>
            </a:r>
            <a:r>
              <a:rPr lang="en-US" sz="2000" b="1"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thẻ</a:t>
            </a:r>
            <a:endParaRPr lang="en-US" sz="2000" b="1" cap="all"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endParaRPr>
          </a:p>
        </p:txBody>
      </p:sp>
      <p:sp>
        <p:nvSpPr>
          <p:cNvPr id="6" name="TextBox 5"/>
          <p:cNvSpPr txBox="1"/>
          <p:nvPr/>
        </p:nvSpPr>
        <p:spPr>
          <a:xfrm>
            <a:off x="233752" y="379745"/>
            <a:ext cx="8757847" cy="2762293"/>
          </a:xfrm>
          <a:prstGeom prst="rect">
            <a:avLst/>
          </a:prstGeom>
        </p:spPr>
        <p:style>
          <a:lnRef idx="2">
            <a:schemeClr val="accent1"/>
          </a:lnRef>
          <a:fillRef idx="1">
            <a:schemeClr val="lt1"/>
          </a:fillRef>
          <a:effectRef idx="0">
            <a:schemeClr val="accent1"/>
          </a:effectRef>
          <a:fontRef idx="minor">
            <a:schemeClr val="dk1"/>
          </a:fontRef>
        </p:style>
        <p:txBody>
          <a:bodyPr wrap="square" lIns="68579" tIns="34289" rIns="68579" bIns="34289" rtlCol="0">
            <a:spAutoFit/>
          </a:bodyPr>
          <a:lstStyle/>
          <a:p>
            <a:pPr algn="just" defTabSz="685316">
              <a:defRPr/>
            </a:pPr>
            <a:endParaRPr lang="en-US" sz="2500" dirty="0">
              <a:solidFill>
                <a:prstClr val="black"/>
              </a:solidFill>
              <a:latin typeface="Arial" pitchFamily="34" charset="0"/>
              <a:ea typeface="Tahoma" pitchFamily="34" charset="0"/>
              <a:cs typeface="Arial" pitchFamily="34" charset="0"/>
            </a:endParaRPr>
          </a:p>
          <a:p>
            <a:pPr algn="just" defTabSz="685316">
              <a:defRPr/>
            </a:pPr>
            <a:r>
              <a:rPr lang="en-US" sz="2500" dirty="0">
                <a:solidFill>
                  <a:prstClr val="black"/>
                </a:solidFill>
                <a:latin typeface="Arial" pitchFamily="34" charset="0"/>
                <a:ea typeface="Tahoma" pitchFamily="34" charset="0"/>
                <a:cs typeface="Arial" pitchFamily="34" charset="0"/>
              </a:rPr>
              <a:t>	</a:t>
            </a:r>
            <a:r>
              <a:rPr lang="vi-VN" sz="2500" dirty="0">
                <a:solidFill>
                  <a:prstClr val="black"/>
                </a:solidFill>
                <a:latin typeface="Arial" pitchFamily="34" charset="0"/>
                <a:ea typeface="Tahoma" pitchFamily="34" charset="0"/>
                <a:cs typeface="Arial" pitchFamily="34" charset="0"/>
              </a:rPr>
              <a:t>	</a:t>
            </a:r>
            <a:r>
              <a:rPr lang="vi-VN" sz="2500" b="1" i="1" dirty="0">
                <a:solidFill>
                  <a:srgbClr val="FF0000"/>
                </a:solidFill>
                <a:latin typeface="Arial" pitchFamily="34" charset="0"/>
                <a:ea typeface="Tahoma" pitchFamily="34" charset="0"/>
                <a:cs typeface="Arial" pitchFamily="34" charset="0"/>
              </a:rPr>
              <a:t>-Thẻ rút tiền mặt (ATM card </a:t>
            </a:r>
            <a:r>
              <a:rPr lang="en-US" sz="2500" b="1" i="1" dirty="0">
                <a:solidFill>
                  <a:srgbClr val="FF0000"/>
                </a:solidFill>
                <a:latin typeface="Arial" pitchFamily="34" charset="0"/>
                <a:ea typeface="Tahoma" pitchFamily="34" charset="0"/>
                <a:cs typeface="Arial" pitchFamily="34" charset="0"/>
              </a:rPr>
              <a:t>):</a:t>
            </a:r>
            <a:r>
              <a:rPr lang="vi-VN" sz="2500" dirty="0">
                <a:solidFill>
                  <a:prstClr val="black"/>
                </a:solidFill>
                <a:latin typeface="Arial" pitchFamily="34" charset="0"/>
                <a:ea typeface="Tahoma" pitchFamily="34" charset="0"/>
                <a:cs typeface="Arial" pitchFamily="34" charset="0"/>
              </a:rPr>
              <a:t>	Thẻ này dùng để rút tiền có giới hạn ở các máy rút tiền tự động của ngân hàng phát hành thẻ và có loại có chức năng rộng hơn có thể rút tiền tại các máy tự động của các ngân hàng khác cùng tham gia một tổ hợp thanh toán. Ngoài ra nó còn dùng để kiểm tra số tiền trên tài khoản.</a:t>
            </a:r>
          </a:p>
        </p:txBody>
      </p:sp>
    </p:spTree>
    <p:extLst>
      <p:ext uri="{BB962C8B-B14F-4D97-AF65-F5344CB8AC3E}">
        <p14:creationId xmlns:p14="http://schemas.microsoft.com/office/powerpoint/2010/main" val="324829667"/>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3"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plus(in)">
                                      <p:cBhvr>
                                        <p:cTn id="7" dur="2000"/>
                                        <p:tgtEl>
                                          <p:spTgt spid="4"/>
                                        </p:tgtEl>
                                      </p:cBhvr>
                                    </p:animEffect>
                                  </p:childTnLst>
                                </p:cTn>
                              </p:par>
                              <p:par>
                                <p:cTn id="8" presetID="21" presetClass="entr" presetSubtype="8"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wheel(8)">
                                      <p:cBhvr>
                                        <p:cTn id="10"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animBg="1"/>
    </p:bldLst>
  </p:timing>
</p:sld>
</file>

<file path=ppt/slides/slide17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Rectangle 3"/>
          <p:cNvSpPr/>
          <p:nvPr/>
        </p:nvSpPr>
        <p:spPr>
          <a:xfrm>
            <a:off x="3237245" y="2721"/>
            <a:ext cx="2143855" cy="377024"/>
          </a:xfrm>
          <a:prstGeom prst="rect">
            <a:avLst/>
          </a:prstGeom>
          <a:noFill/>
        </p:spPr>
        <p:txBody>
          <a:bodyPr wrap="none" lIns="68579" tIns="34289" rIns="68579" bIns="34289">
            <a:spAutoFit/>
          </a:bodyPr>
          <a:lstStyle/>
          <a:p>
            <a:pPr algn="ctr" defTabSz="685783">
              <a:defRPr/>
            </a:pPr>
            <a:r>
              <a:rPr lang="en-US" sz="2000" b="1"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b. </a:t>
            </a:r>
            <a:r>
              <a:rPr lang="en-US" sz="2000" b="1"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Phân</a:t>
            </a:r>
            <a:r>
              <a:rPr lang="en-US" sz="2000" b="1"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a:t>
            </a:r>
            <a:r>
              <a:rPr lang="en-US" sz="2000" b="1"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loại</a:t>
            </a:r>
            <a:r>
              <a:rPr lang="en-US" sz="2000" b="1"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thẻ</a:t>
            </a:r>
            <a:endParaRPr lang="en-US" sz="2000" b="1" cap="all"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endParaRPr>
          </a:p>
        </p:txBody>
      </p:sp>
      <p:sp>
        <p:nvSpPr>
          <p:cNvPr id="6" name="TextBox 5"/>
          <p:cNvSpPr txBox="1"/>
          <p:nvPr/>
        </p:nvSpPr>
        <p:spPr>
          <a:xfrm>
            <a:off x="233752" y="379745"/>
            <a:ext cx="8757847" cy="2762293"/>
          </a:xfrm>
          <a:prstGeom prst="rect">
            <a:avLst/>
          </a:prstGeom>
        </p:spPr>
        <p:style>
          <a:lnRef idx="2">
            <a:schemeClr val="accent1"/>
          </a:lnRef>
          <a:fillRef idx="1">
            <a:schemeClr val="lt1"/>
          </a:fillRef>
          <a:effectRef idx="0">
            <a:schemeClr val="accent1"/>
          </a:effectRef>
          <a:fontRef idx="minor">
            <a:schemeClr val="dk1"/>
          </a:fontRef>
        </p:style>
        <p:txBody>
          <a:bodyPr wrap="square" lIns="68579" tIns="34289" rIns="68579" bIns="34289" rtlCol="0">
            <a:spAutoFit/>
          </a:bodyPr>
          <a:lstStyle/>
          <a:p>
            <a:pPr algn="just" defTabSz="685316">
              <a:defRPr/>
            </a:pPr>
            <a:endParaRPr lang="en-US" sz="2500" dirty="0">
              <a:solidFill>
                <a:prstClr val="black"/>
              </a:solidFill>
              <a:latin typeface="Arial" pitchFamily="34" charset="0"/>
              <a:ea typeface="Tahoma" pitchFamily="34" charset="0"/>
              <a:cs typeface="Arial" pitchFamily="34" charset="0"/>
            </a:endParaRPr>
          </a:p>
          <a:p>
            <a:pPr algn="just" defTabSz="685316">
              <a:defRPr/>
            </a:pPr>
            <a:r>
              <a:rPr lang="en-US" sz="2500" dirty="0">
                <a:solidFill>
                  <a:prstClr val="black"/>
                </a:solidFill>
                <a:latin typeface="Arial" pitchFamily="34" charset="0"/>
                <a:ea typeface="Tahoma" pitchFamily="34" charset="0"/>
                <a:cs typeface="Arial" pitchFamily="34" charset="0"/>
              </a:rPr>
              <a:t>	</a:t>
            </a:r>
            <a:r>
              <a:rPr lang="vi-VN" sz="2500" dirty="0">
                <a:solidFill>
                  <a:srgbClr val="FF0000"/>
                </a:solidFill>
                <a:latin typeface="Arial" pitchFamily="34" charset="0"/>
                <a:ea typeface="Tahoma" pitchFamily="34" charset="0"/>
                <a:cs typeface="Arial" pitchFamily="34" charset="0"/>
              </a:rPr>
              <a:t>	*	Căn cứ theo công nghệ sản xuất của các loại thẻ :</a:t>
            </a:r>
          </a:p>
          <a:p>
            <a:pPr algn="just" defTabSz="685316">
              <a:defRPr/>
            </a:pPr>
            <a:r>
              <a:rPr lang="vi-VN" sz="2500" dirty="0">
                <a:solidFill>
                  <a:prstClr val="black"/>
                </a:solidFill>
                <a:latin typeface="Arial" pitchFamily="34" charset="0"/>
                <a:ea typeface="Tahoma" pitchFamily="34" charset="0"/>
                <a:cs typeface="Arial" pitchFamily="34" charset="0"/>
              </a:rPr>
              <a:t>-	</a:t>
            </a:r>
            <a:r>
              <a:rPr lang="vi-VN" sz="2500" b="1" i="1" dirty="0">
                <a:solidFill>
                  <a:prstClr val="black"/>
                </a:solidFill>
                <a:latin typeface="Arial" pitchFamily="34" charset="0"/>
                <a:ea typeface="Tahoma" pitchFamily="34" charset="0"/>
                <a:cs typeface="Arial" pitchFamily="34" charset="0"/>
              </a:rPr>
              <a:t>Thẻ khắc chữ nổi (Embossed card) : </a:t>
            </a:r>
            <a:r>
              <a:rPr lang="vi-VN" sz="2500" dirty="0">
                <a:solidFill>
                  <a:prstClr val="black"/>
                </a:solidFill>
                <a:latin typeface="Arial" pitchFamily="34" charset="0"/>
                <a:ea typeface="Tahoma" pitchFamily="34" charset="0"/>
                <a:cs typeface="Arial" pitchFamily="34" charset="0"/>
              </a:rPr>
              <a:t>Là loại thẻ mà trên bề mặt của thẻ được khắc nổi các thông tin cần thiết. Hiện nay, loại thẻ này được kết hợp thêm với những kỹ thuật mới như băng từ, thông minh.</a:t>
            </a:r>
          </a:p>
        </p:txBody>
      </p:sp>
    </p:spTree>
    <p:extLst>
      <p:ext uri="{BB962C8B-B14F-4D97-AF65-F5344CB8AC3E}">
        <p14:creationId xmlns:p14="http://schemas.microsoft.com/office/powerpoint/2010/main" val="2055384301"/>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3"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plus(in)">
                                      <p:cBhvr>
                                        <p:cTn id="7" dur="2000"/>
                                        <p:tgtEl>
                                          <p:spTgt spid="4"/>
                                        </p:tgtEl>
                                      </p:cBhvr>
                                    </p:animEffect>
                                  </p:childTnLst>
                                </p:cTn>
                              </p:par>
                              <p:par>
                                <p:cTn id="8" presetID="21" presetClass="entr" presetSubtype="8"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wheel(8)">
                                      <p:cBhvr>
                                        <p:cTn id="10"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animBg="1"/>
    </p:bldLst>
  </p:timing>
</p:sld>
</file>

<file path=ppt/slides/slide17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Rectangle 3"/>
          <p:cNvSpPr/>
          <p:nvPr/>
        </p:nvSpPr>
        <p:spPr>
          <a:xfrm>
            <a:off x="3237245" y="2721"/>
            <a:ext cx="2143855" cy="377024"/>
          </a:xfrm>
          <a:prstGeom prst="rect">
            <a:avLst/>
          </a:prstGeom>
          <a:noFill/>
        </p:spPr>
        <p:txBody>
          <a:bodyPr wrap="none" lIns="68579" tIns="34289" rIns="68579" bIns="34289">
            <a:spAutoFit/>
          </a:bodyPr>
          <a:lstStyle/>
          <a:p>
            <a:pPr algn="ctr" defTabSz="685783">
              <a:defRPr/>
            </a:pPr>
            <a:r>
              <a:rPr lang="en-US" sz="2000" b="1"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b. </a:t>
            </a:r>
            <a:r>
              <a:rPr lang="en-US" sz="2000" b="1"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Phân</a:t>
            </a:r>
            <a:r>
              <a:rPr lang="en-US" sz="2000" b="1"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a:t>
            </a:r>
            <a:r>
              <a:rPr lang="en-US" sz="2000" b="1"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loại</a:t>
            </a:r>
            <a:r>
              <a:rPr lang="en-US" sz="2000" b="1"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thẻ</a:t>
            </a:r>
            <a:endParaRPr lang="en-US" sz="2000" b="1" cap="all"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endParaRPr>
          </a:p>
        </p:txBody>
      </p:sp>
      <p:sp>
        <p:nvSpPr>
          <p:cNvPr id="6" name="TextBox 5"/>
          <p:cNvSpPr txBox="1"/>
          <p:nvPr/>
        </p:nvSpPr>
        <p:spPr>
          <a:xfrm>
            <a:off x="233752" y="379745"/>
            <a:ext cx="8757847" cy="3147013"/>
          </a:xfrm>
          <a:prstGeom prst="rect">
            <a:avLst/>
          </a:prstGeom>
        </p:spPr>
        <p:style>
          <a:lnRef idx="2">
            <a:schemeClr val="accent1"/>
          </a:lnRef>
          <a:fillRef idx="1">
            <a:schemeClr val="lt1"/>
          </a:fillRef>
          <a:effectRef idx="0">
            <a:schemeClr val="accent1"/>
          </a:effectRef>
          <a:fontRef idx="minor">
            <a:schemeClr val="dk1"/>
          </a:fontRef>
        </p:style>
        <p:txBody>
          <a:bodyPr wrap="square" lIns="68579" tIns="34289" rIns="68579" bIns="34289" rtlCol="0">
            <a:spAutoFit/>
          </a:bodyPr>
          <a:lstStyle/>
          <a:p>
            <a:pPr algn="just" defTabSz="685316">
              <a:defRPr/>
            </a:pPr>
            <a:endParaRPr lang="vi-VN" sz="2500" dirty="0">
              <a:solidFill>
                <a:prstClr val="black"/>
              </a:solidFill>
              <a:latin typeface="Arial" pitchFamily="34" charset="0"/>
              <a:ea typeface="Tahoma" pitchFamily="34" charset="0"/>
              <a:cs typeface="Arial" pitchFamily="34" charset="0"/>
            </a:endParaRPr>
          </a:p>
          <a:p>
            <a:pPr algn="just" defTabSz="685316">
              <a:defRPr/>
            </a:pPr>
            <a:r>
              <a:rPr lang="vi-VN" sz="2500" dirty="0">
                <a:solidFill>
                  <a:prstClr val="black"/>
                </a:solidFill>
                <a:latin typeface="Arial" pitchFamily="34" charset="0"/>
                <a:ea typeface="Tahoma" pitchFamily="34" charset="0"/>
                <a:cs typeface="Arial" pitchFamily="34" charset="0"/>
              </a:rPr>
              <a:t>-	</a:t>
            </a:r>
            <a:r>
              <a:rPr lang="vi-VN" sz="2500" b="1" i="1" dirty="0">
                <a:solidFill>
                  <a:prstClr val="black"/>
                </a:solidFill>
                <a:latin typeface="Arial" pitchFamily="34" charset="0"/>
                <a:ea typeface="Tahoma" pitchFamily="34" charset="0"/>
                <a:cs typeface="Arial" pitchFamily="34" charset="0"/>
              </a:rPr>
              <a:t>Thẻ băng từ (Magnenic stripe) </a:t>
            </a:r>
            <a:r>
              <a:rPr lang="vi-VN" sz="2500" dirty="0">
                <a:solidFill>
                  <a:prstClr val="black"/>
                </a:solidFill>
                <a:latin typeface="Arial" pitchFamily="34" charset="0"/>
                <a:ea typeface="Tahoma" pitchFamily="34" charset="0"/>
                <a:cs typeface="Arial" pitchFamily="34" charset="0"/>
              </a:rPr>
              <a:t>: Thẻ được dựa trên kỹ thuật những thông tin của thẻ và chủ  thẻ được mã hoá trên băng từ ở mặt sau của thẻ. Thẻ này hiện đang được sử dụng rộng rãi, tuy nhiên thẻ có thể bị lợi dụng gây mất tiền do thông tin ghi trên thẻ hẹp mang tính chất cố định áp dụng mã hoá an toàn, có thể đọc được dễ dựng qua hệ thống máy vi tính.</a:t>
            </a:r>
          </a:p>
        </p:txBody>
      </p:sp>
    </p:spTree>
    <p:extLst>
      <p:ext uri="{BB962C8B-B14F-4D97-AF65-F5344CB8AC3E}">
        <p14:creationId xmlns:p14="http://schemas.microsoft.com/office/powerpoint/2010/main" val="3499928676"/>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3"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plus(in)">
                                      <p:cBhvr>
                                        <p:cTn id="7" dur="2000"/>
                                        <p:tgtEl>
                                          <p:spTgt spid="4"/>
                                        </p:tgtEl>
                                      </p:cBhvr>
                                    </p:animEffect>
                                  </p:childTnLst>
                                </p:cTn>
                              </p:par>
                              <p:par>
                                <p:cTn id="8" presetID="21" presetClass="entr" presetSubtype="8"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wheel(8)">
                                      <p:cBhvr>
                                        <p:cTn id="10"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animBg="1"/>
    </p:bldLst>
  </p:timing>
</p:sld>
</file>

<file path=ppt/slides/slide17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Rectangle 3"/>
          <p:cNvSpPr/>
          <p:nvPr/>
        </p:nvSpPr>
        <p:spPr>
          <a:xfrm>
            <a:off x="3237245" y="2721"/>
            <a:ext cx="2143855" cy="377024"/>
          </a:xfrm>
          <a:prstGeom prst="rect">
            <a:avLst/>
          </a:prstGeom>
          <a:noFill/>
        </p:spPr>
        <p:txBody>
          <a:bodyPr wrap="none" lIns="68579" tIns="34289" rIns="68579" bIns="34289">
            <a:spAutoFit/>
          </a:bodyPr>
          <a:lstStyle/>
          <a:p>
            <a:pPr algn="ctr" defTabSz="685783">
              <a:defRPr/>
            </a:pPr>
            <a:r>
              <a:rPr lang="en-US" sz="2000" b="1"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b. </a:t>
            </a:r>
            <a:r>
              <a:rPr lang="en-US" sz="2000" b="1"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Phân</a:t>
            </a:r>
            <a:r>
              <a:rPr lang="en-US" sz="2000" b="1"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a:t>
            </a:r>
            <a:r>
              <a:rPr lang="en-US" sz="2000" b="1"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loại</a:t>
            </a:r>
            <a:r>
              <a:rPr lang="en-US" sz="2000" b="1"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thẻ</a:t>
            </a:r>
            <a:endParaRPr lang="en-US" sz="2000" b="1" cap="all"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endParaRPr>
          </a:p>
        </p:txBody>
      </p:sp>
      <p:sp>
        <p:nvSpPr>
          <p:cNvPr id="6" name="TextBox 5"/>
          <p:cNvSpPr txBox="1"/>
          <p:nvPr/>
        </p:nvSpPr>
        <p:spPr>
          <a:xfrm>
            <a:off x="233752" y="379745"/>
            <a:ext cx="8757847" cy="2377572"/>
          </a:xfrm>
          <a:prstGeom prst="rect">
            <a:avLst/>
          </a:prstGeom>
        </p:spPr>
        <p:style>
          <a:lnRef idx="2">
            <a:schemeClr val="accent1"/>
          </a:lnRef>
          <a:fillRef idx="1">
            <a:schemeClr val="lt1"/>
          </a:fillRef>
          <a:effectRef idx="0">
            <a:schemeClr val="accent1"/>
          </a:effectRef>
          <a:fontRef idx="minor">
            <a:schemeClr val="dk1"/>
          </a:fontRef>
        </p:style>
        <p:txBody>
          <a:bodyPr wrap="square" lIns="68579" tIns="34289" rIns="68579" bIns="34289" rtlCol="0">
            <a:spAutoFit/>
          </a:bodyPr>
          <a:lstStyle/>
          <a:p>
            <a:pPr algn="just" defTabSz="685316">
              <a:defRPr/>
            </a:pPr>
            <a:endParaRPr lang="vi-VN" sz="2500" dirty="0">
              <a:solidFill>
                <a:prstClr val="black"/>
              </a:solidFill>
              <a:latin typeface="Arial" pitchFamily="34" charset="0"/>
              <a:ea typeface="Tahoma" pitchFamily="34" charset="0"/>
              <a:cs typeface="Arial" pitchFamily="34" charset="0"/>
            </a:endParaRPr>
          </a:p>
          <a:p>
            <a:pPr algn="just" defTabSz="685316">
              <a:defRPr/>
            </a:pPr>
            <a:r>
              <a:rPr lang="vi-VN" sz="2500" dirty="0">
                <a:solidFill>
                  <a:prstClr val="black"/>
                </a:solidFill>
                <a:latin typeface="Arial" pitchFamily="34" charset="0"/>
                <a:ea typeface="Tahoma" pitchFamily="34" charset="0"/>
                <a:cs typeface="Arial" pitchFamily="34" charset="0"/>
              </a:rPr>
              <a:t>-	</a:t>
            </a:r>
            <a:r>
              <a:rPr lang="vi-VN" sz="2500" b="1" i="1" dirty="0">
                <a:solidFill>
                  <a:prstClr val="black"/>
                </a:solidFill>
                <a:latin typeface="Arial" pitchFamily="34" charset="0"/>
                <a:ea typeface="Tahoma" pitchFamily="34" charset="0"/>
                <a:cs typeface="Arial" pitchFamily="34" charset="0"/>
              </a:rPr>
              <a:t>Thẻ thông minh (Smart card) </a:t>
            </a:r>
            <a:r>
              <a:rPr lang="vi-VN" sz="2500" dirty="0">
                <a:solidFill>
                  <a:prstClr val="black"/>
                </a:solidFill>
                <a:latin typeface="Arial" pitchFamily="34" charset="0"/>
                <a:ea typeface="Tahoma" pitchFamily="34" charset="0"/>
                <a:cs typeface="Arial" pitchFamily="34" charset="0"/>
              </a:rPr>
              <a:t>: là loại thẻ thế hệ mới, dựa trên kỹ thuật vi sử lýtin học, gắn vào thẻ một “chíp” điện tử có cấu trúc như một máy tính hoàn hảo. Thẻ có tính an toàn và bảo mật rất cao. Tuy vậy giá thành của thẻ rất cao nên thẻ này chỉ mới phổ biến ở những nước phát triển.</a:t>
            </a:r>
          </a:p>
        </p:txBody>
      </p:sp>
    </p:spTree>
    <p:extLst>
      <p:ext uri="{BB962C8B-B14F-4D97-AF65-F5344CB8AC3E}">
        <p14:creationId xmlns:p14="http://schemas.microsoft.com/office/powerpoint/2010/main" val="3854206819"/>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3"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plus(in)">
                                      <p:cBhvr>
                                        <p:cTn id="7" dur="2000"/>
                                        <p:tgtEl>
                                          <p:spTgt spid="4"/>
                                        </p:tgtEl>
                                      </p:cBhvr>
                                    </p:animEffect>
                                  </p:childTnLst>
                                </p:cTn>
                              </p:par>
                              <p:par>
                                <p:cTn id="8" presetID="21" presetClass="entr" presetSubtype="8"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wheel(8)">
                                      <p:cBhvr>
                                        <p:cTn id="10"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animBg="1"/>
    </p:bldLst>
  </p:timing>
</p:sld>
</file>

<file path=ppt/slides/slide17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Rectangle 3"/>
          <p:cNvSpPr/>
          <p:nvPr/>
        </p:nvSpPr>
        <p:spPr>
          <a:xfrm>
            <a:off x="3237245" y="2721"/>
            <a:ext cx="2143855" cy="377024"/>
          </a:xfrm>
          <a:prstGeom prst="rect">
            <a:avLst/>
          </a:prstGeom>
          <a:noFill/>
        </p:spPr>
        <p:txBody>
          <a:bodyPr wrap="none" lIns="68579" tIns="34289" rIns="68579" bIns="34289">
            <a:spAutoFit/>
          </a:bodyPr>
          <a:lstStyle/>
          <a:p>
            <a:pPr algn="ctr" defTabSz="685783">
              <a:defRPr/>
            </a:pPr>
            <a:r>
              <a:rPr lang="en-US" sz="2000" b="1"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b. </a:t>
            </a:r>
            <a:r>
              <a:rPr lang="en-US" sz="2000" b="1"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Phân</a:t>
            </a:r>
            <a:r>
              <a:rPr lang="en-US" sz="2000" b="1"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a:t>
            </a:r>
            <a:r>
              <a:rPr lang="en-US" sz="2000" b="1"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loại</a:t>
            </a:r>
            <a:r>
              <a:rPr lang="en-US" sz="2000" b="1"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thẻ</a:t>
            </a:r>
            <a:endParaRPr lang="en-US" sz="2000" b="1" cap="all"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endParaRPr>
          </a:p>
        </p:txBody>
      </p:sp>
      <p:sp>
        <p:nvSpPr>
          <p:cNvPr id="6" name="TextBox 5"/>
          <p:cNvSpPr txBox="1"/>
          <p:nvPr/>
        </p:nvSpPr>
        <p:spPr>
          <a:xfrm>
            <a:off x="233752" y="379745"/>
            <a:ext cx="8757847" cy="1992851"/>
          </a:xfrm>
          <a:prstGeom prst="rect">
            <a:avLst/>
          </a:prstGeom>
        </p:spPr>
        <p:style>
          <a:lnRef idx="2">
            <a:schemeClr val="accent1"/>
          </a:lnRef>
          <a:fillRef idx="1">
            <a:schemeClr val="lt1"/>
          </a:fillRef>
          <a:effectRef idx="0">
            <a:schemeClr val="accent1"/>
          </a:effectRef>
          <a:fontRef idx="minor">
            <a:schemeClr val="dk1"/>
          </a:fontRef>
        </p:style>
        <p:txBody>
          <a:bodyPr wrap="square" lIns="68579" tIns="34289" rIns="68579" bIns="34289" rtlCol="0">
            <a:spAutoFit/>
          </a:bodyPr>
          <a:lstStyle/>
          <a:p>
            <a:pPr algn="just" defTabSz="685316">
              <a:defRPr/>
            </a:pPr>
            <a:r>
              <a:rPr lang="vi-VN" sz="2500" dirty="0">
                <a:solidFill>
                  <a:prstClr val="black"/>
                </a:solidFill>
                <a:latin typeface="Arial" pitchFamily="34" charset="0"/>
                <a:ea typeface="Tahoma" pitchFamily="34" charset="0"/>
                <a:cs typeface="Arial" pitchFamily="34" charset="0"/>
              </a:rPr>
              <a:t>*</a:t>
            </a:r>
            <a:r>
              <a:rPr lang="vi-VN" sz="2500" b="1" i="1" dirty="0">
                <a:solidFill>
                  <a:srgbClr val="FF0000"/>
                </a:solidFill>
                <a:latin typeface="Arial" pitchFamily="34" charset="0"/>
                <a:ea typeface="Tahoma" pitchFamily="34" charset="0"/>
                <a:cs typeface="Arial" pitchFamily="34" charset="0"/>
              </a:rPr>
              <a:t>	Căn cứ vào chủ thể phát hành thẻ</a:t>
            </a:r>
          </a:p>
          <a:p>
            <a:pPr algn="just" defTabSz="685316">
              <a:defRPr/>
            </a:pPr>
            <a:r>
              <a:rPr lang="vi-VN" sz="2500" dirty="0">
                <a:solidFill>
                  <a:prstClr val="black"/>
                </a:solidFill>
                <a:latin typeface="Arial" pitchFamily="34" charset="0"/>
                <a:ea typeface="Tahoma" pitchFamily="34" charset="0"/>
                <a:cs typeface="Arial" pitchFamily="34" charset="0"/>
              </a:rPr>
              <a:t>-	</a:t>
            </a:r>
            <a:r>
              <a:rPr lang="vi-VN" sz="2500" i="1" dirty="0">
                <a:solidFill>
                  <a:prstClr val="black"/>
                </a:solidFill>
                <a:latin typeface="Arial" pitchFamily="34" charset="0"/>
                <a:ea typeface="Tahoma" pitchFamily="34" charset="0"/>
                <a:cs typeface="Arial" pitchFamily="34" charset="0"/>
              </a:rPr>
              <a:t>Thẻ do ngân hàng phát hành </a:t>
            </a:r>
            <a:r>
              <a:rPr lang="vi-VN" sz="2500" dirty="0">
                <a:solidFill>
                  <a:prstClr val="black"/>
                </a:solidFill>
                <a:latin typeface="Arial" pitchFamily="34" charset="0"/>
                <a:ea typeface="Tahoma" pitchFamily="34" charset="0"/>
                <a:cs typeface="Arial" pitchFamily="34" charset="0"/>
              </a:rPr>
              <a:t>: Loại thẻ này giúp khách hàng sử dụng linh động tài khoản của mình tại ngân hàng, hoặc sử dụng số tiền do ngân hàng cấp cho vay trên tài khoản. Đây là loại thẻ được sử dụng rộng rãi nhất hiện nay.</a:t>
            </a:r>
          </a:p>
        </p:txBody>
      </p:sp>
    </p:spTree>
    <p:extLst>
      <p:ext uri="{BB962C8B-B14F-4D97-AF65-F5344CB8AC3E}">
        <p14:creationId xmlns:p14="http://schemas.microsoft.com/office/powerpoint/2010/main" val="2877978651"/>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3"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plus(in)">
                                      <p:cBhvr>
                                        <p:cTn id="7" dur="2000"/>
                                        <p:tgtEl>
                                          <p:spTgt spid="4"/>
                                        </p:tgtEl>
                                      </p:cBhvr>
                                    </p:animEffect>
                                  </p:childTnLst>
                                </p:cTn>
                              </p:par>
                              <p:par>
                                <p:cTn id="8" presetID="21" presetClass="entr" presetSubtype="8"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wheel(8)">
                                      <p:cBhvr>
                                        <p:cTn id="10"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animBg="1"/>
    </p:bldLst>
  </p:timing>
</p:sld>
</file>

<file path=ppt/slides/slide17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Rectangle 3"/>
          <p:cNvSpPr/>
          <p:nvPr/>
        </p:nvSpPr>
        <p:spPr>
          <a:xfrm>
            <a:off x="3237245" y="2721"/>
            <a:ext cx="2143855" cy="377024"/>
          </a:xfrm>
          <a:prstGeom prst="rect">
            <a:avLst/>
          </a:prstGeom>
          <a:noFill/>
        </p:spPr>
        <p:txBody>
          <a:bodyPr wrap="none" lIns="68579" tIns="34289" rIns="68579" bIns="34289">
            <a:spAutoFit/>
          </a:bodyPr>
          <a:lstStyle/>
          <a:p>
            <a:pPr algn="ctr" defTabSz="685783">
              <a:defRPr/>
            </a:pPr>
            <a:r>
              <a:rPr lang="en-US" sz="2000" b="1"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b. </a:t>
            </a:r>
            <a:r>
              <a:rPr lang="en-US" sz="2000" b="1"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Phân</a:t>
            </a:r>
            <a:r>
              <a:rPr lang="en-US" sz="2000" b="1"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a:t>
            </a:r>
            <a:r>
              <a:rPr lang="en-US" sz="2000" b="1"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loại</a:t>
            </a:r>
            <a:r>
              <a:rPr lang="en-US" sz="2000" b="1"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thẻ</a:t>
            </a:r>
            <a:endParaRPr lang="en-US" sz="2000" b="1" cap="all"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endParaRPr>
          </a:p>
        </p:txBody>
      </p:sp>
      <p:sp>
        <p:nvSpPr>
          <p:cNvPr id="6" name="TextBox 5"/>
          <p:cNvSpPr txBox="1"/>
          <p:nvPr/>
        </p:nvSpPr>
        <p:spPr>
          <a:xfrm>
            <a:off x="233752" y="379745"/>
            <a:ext cx="8757847" cy="1223410"/>
          </a:xfrm>
          <a:prstGeom prst="rect">
            <a:avLst/>
          </a:prstGeom>
        </p:spPr>
        <p:style>
          <a:lnRef idx="2">
            <a:schemeClr val="accent1"/>
          </a:lnRef>
          <a:fillRef idx="1">
            <a:schemeClr val="lt1"/>
          </a:fillRef>
          <a:effectRef idx="0">
            <a:schemeClr val="accent1"/>
          </a:effectRef>
          <a:fontRef idx="minor">
            <a:schemeClr val="dk1"/>
          </a:fontRef>
        </p:style>
        <p:txBody>
          <a:bodyPr wrap="square" lIns="68579" tIns="34289" rIns="68579" bIns="34289" rtlCol="0">
            <a:spAutoFit/>
          </a:bodyPr>
          <a:lstStyle/>
          <a:p>
            <a:pPr algn="just" defTabSz="685316">
              <a:defRPr/>
            </a:pPr>
            <a:r>
              <a:rPr lang="vi-VN" sz="2500" dirty="0">
                <a:solidFill>
                  <a:prstClr val="black"/>
                </a:solidFill>
                <a:latin typeface="Arial" pitchFamily="34" charset="0"/>
                <a:ea typeface="Tahoma" pitchFamily="34" charset="0"/>
                <a:cs typeface="Arial" pitchFamily="34" charset="0"/>
              </a:rPr>
              <a:t>-	</a:t>
            </a:r>
            <a:r>
              <a:rPr lang="vi-VN" sz="2500" i="1" dirty="0">
                <a:solidFill>
                  <a:prstClr val="black"/>
                </a:solidFill>
                <a:latin typeface="Arial" pitchFamily="34" charset="0"/>
                <a:ea typeface="Tahoma" pitchFamily="34" charset="0"/>
                <a:cs typeface="Arial" pitchFamily="34" charset="0"/>
              </a:rPr>
              <a:t>Thẻ do các tổ chức phi ngân hàng phát hành :</a:t>
            </a:r>
            <a:r>
              <a:rPr lang="vi-VN" sz="2500" dirty="0">
                <a:solidFill>
                  <a:prstClr val="black"/>
                </a:solidFill>
                <a:latin typeface="Arial" pitchFamily="34" charset="0"/>
                <a:ea typeface="Tahoma" pitchFamily="34" charset="0"/>
                <a:cs typeface="Arial" pitchFamily="34" charset="0"/>
              </a:rPr>
              <a:t> đó là các loại thẻ du lịch, giải trí do các tập đoàn kinh doanh lớn, các cửa hiệu phát hành, như thẻ Dinners Club, Amex….</a:t>
            </a:r>
          </a:p>
        </p:txBody>
      </p:sp>
    </p:spTree>
    <p:extLst>
      <p:ext uri="{BB962C8B-B14F-4D97-AF65-F5344CB8AC3E}">
        <p14:creationId xmlns:p14="http://schemas.microsoft.com/office/powerpoint/2010/main" val="4246548770"/>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3"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plus(in)">
                                      <p:cBhvr>
                                        <p:cTn id="7" dur="2000"/>
                                        <p:tgtEl>
                                          <p:spTgt spid="4"/>
                                        </p:tgtEl>
                                      </p:cBhvr>
                                    </p:animEffect>
                                  </p:childTnLst>
                                </p:cTn>
                              </p:par>
                              <p:par>
                                <p:cTn id="8" presetID="21" presetClass="entr" presetSubtype="8"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wheel(8)">
                                      <p:cBhvr>
                                        <p:cTn id="10"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animBg="1"/>
    </p:bldLst>
  </p:timing>
</p:sld>
</file>

<file path=ppt/slides/slide17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Rectangle 3"/>
          <p:cNvSpPr/>
          <p:nvPr/>
        </p:nvSpPr>
        <p:spPr>
          <a:xfrm>
            <a:off x="3237245" y="2721"/>
            <a:ext cx="2143855" cy="377024"/>
          </a:xfrm>
          <a:prstGeom prst="rect">
            <a:avLst/>
          </a:prstGeom>
          <a:noFill/>
        </p:spPr>
        <p:txBody>
          <a:bodyPr wrap="none" lIns="68579" tIns="34289" rIns="68579" bIns="34289">
            <a:spAutoFit/>
          </a:bodyPr>
          <a:lstStyle/>
          <a:p>
            <a:pPr algn="ctr" defTabSz="685783">
              <a:defRPr/>
            </a:pPr>
            <a:r>
              <a:rPr lang="en-US" sz="2000" b="1"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b. </a:t>
            </a:r>
            <a:r>
              <a:rPr lang="en-US" sz="2000" b="1"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Phân</a:t>
            </a:r>
            <a:r>
              <a:rPr lang="en-US" sz="2000" b="1"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a:t>
            </a:r>
            <a:r>
              <a:rPr lang="en-US" sz="2000" b="1"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loại</a:t>
            </a:r>
            <a:r>
              <a:rPr lang="en-US" sz="2000" b="1"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thẻ</a:t>
            </a:r>
            <a:endParaRPr lang="en-US" sz="2000" b="1" cap="all"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endParaRPr>
          </a:p>
        </p:txBody>
      </p:sp>
      <p:sp>
        <p:nvSpPr>
          <p:cNvPr id="6" name="TextBox 5"/>
          <p:cNvSpPr txBox="1"/>
          <p:nvPr/>
        </p:nvSpPr>
        <p:spPr>
          <a:xfrm>
            <a:off x="233752" y="379745"/>
            <a:ext cx="8757847" cy="3916455"/>
          </a:xfrm>
          <a:prstGeom prst="rect">
            <a:avLst/>
          </a:prstGeom>
        </p:spPr>
        <p:style>
          <a:lnRef idx="2">
            <a:schemeClr val="accent1"/>
          </a:lnRef>
          <a:fillRef idx="1">
            <a:schemeClr val="lt1"/>
          </a:fillRef>
          <a:effectRef idx="0">
            <a:schemeClr val="accent1"/>
          </a:effectRef>
          <a:fontRef idx="minor">
            <a:schemeClr val="dk1"/>
          </a:fontRef>
        </p:style>
        <p:txBody>
          <a:bodyPr wrap="square" lIns="68579" tIns="34289" rIns="68579" bIns="34289" rtlCol="0">
            <a:spAutoFit/>
          </a:bodyPr>
          <a:lstStyle/>
          <a:p>
            <a:pPr algn="just" defTabSz="685316">
              <a:defRPr/>
            </a:pPr>
            <a:r>
              <a:rPr lang="vi-VN" sz="2500" i="1" dirty="0">
                <a:solidFill>
                  <a:srgbClr val="FF0000"/>
                </a:solidFill>
                <a:latin typeface="Arial" pitchFamily="34" charset="0"/>
                <a:ea typeface="Tahoma" pitchFamily="34" charset="0"/>
                <a:cs typeface="Arial" pitchFamily="34" charset="0"/>
              </a:rPr>
              <a:t>*	Căn cứ vào hạn mức của thẻ </a:t>
            </a:r>
            <a:r>
              <a:rPr lang="vi-VN" sz="2500" dirty="0">
                <a:solidFill>
                  <a:prstClr val="black"/>
                </a:solidFill>
                <a:latin typeface="Arial" pitchFamily="34" charset="0"/>
                <a:ea typeface="Tahoma" pitchFamily="34" charset="0"/>
                <a:cs typeface="Arial" pitchFamily="34" charset="0"/>
              </a:rPr>
              <a:t>:</a:t>
            </a:r>
          </a:p>
          <a:p>
            <a:pPr algn="just" defTabSz="685316">
              <a:defRPr/>
            </a:pPr>
            <a:r>
              <a:rPr lang="vi-VN" sz="2500" dirty="0">
                <a:solidFill>
                  <a:prstClr val="black"/>
                </a:solidFill>
                <a:latin typeface="Arial" pitchFamily="34" charset="0"/>
                <a:ea typeface="Tahoma" pitchFamily="34" charset="0"/>
                <a:cs typeface="Arial" pitchFamily="34" charset="0"/>
              </a:rPr>
              <a:t>-	</a:t>
            </a:r>
            <a:r>
              <a:rPr lang="vi-VN" sz="2500" dirty="0">
                <a:solidFill>
                  <a:srgbClr val="FF0000"/>
                </a:solidFill>
                <a:latin typeface="Arial" pitchFamily="34" charset="0"/>
                <a:ea typeface="Tahoma" pitchFamily="34" charset="0"/>
                <a:cs typeface="Arial" pitchFamily="34" charset="0"/>
              </a:rPr>
              <a:t>Thẻ vàng (Gold card): </a:t>
            </a:r>
            <a:r>
              <a:rPr lang="vi-VN" sz="2500" dirty="0">
                <a:solidFill>
                  <a:prstClr val="black"/>
                </a:solidFill>
                <a:latin typeface="Arial" pitchFamily="34" charset="0"/>
                <a:ea typeface="Tahoma" pitchFamily="34" charset="0"/>
                <a:cs typeface="Arial" pitchFamily="34" charset="0"/>
              </a:rPr>
              <a:t>là loại thẻ hạng ưu, phù hợp với mức sống và nhu cầu tài chính của khách hàng có thu nhập cao. Thẻ được phát hành cho những đối tượng có uy tín, có khả năng tài chính lành mạnh, có nhu cầu chi tiêu lớn. Điểm khác biệt của thẻ vàng so với thẻ thường là hạn mức tín dụng lớn.</a:t>
            </a:r>
          </a:p>
          <a:p>
            <a:pPr algn="just" defTabSz="685316">
              <a:defRPr/>
            </a:pPr>
            <a:r>
              <a:rPr lang="vi-VN" sz="2500" dirty="0">
                <a:solidFill>
                  <a:prstClr val="black"/>
                </a:solidFill>
                <a:latin typeface="Arial" pitchFamily="34" charset="0"/>
                <a:ea typeface="Tahoma" pitchFamily="34" charset="0"/>
                <a:cs typeface="Arial" pitchFamily="34" charset="0"/>
              </a:rPr>
              <a:t>-	</a:t>
            </a:r>
            <a:r>
              <a:rPr lang="vi-VN" sz="2500" dirty="0">
                <a:solidFill>
                  <a:srgbClr val="FF0000"/>
                </a:solidFill>
                <a:latin typeface="Arial" pitchFamily="34" charset="0"/>
                <a:ea typeface="Tahoma" pitchFamily="34" charset="0"/>
                <a:cs typeface="Arial" pitchFamily="34" charset="0"/>
              </a:rPr>
              <a:t>Thẻ thường (Standard card</a:t>
            </a:r>
            <a:r>
              <a:rPr lang="vi-VN" sz="2500" dirty="0">
                <a:solidFill>
                  <a:prstClr val="black"/>
                </a:solidFill>
                <a:latin typeface="Arial" pitchFamily="34" charset="0"/>
                <a:ea typeface="Tahoma" pitchFamily="34" charset="0"/>
                <a:cs typeface="Arial" pitchFamily="34" charset="0"/>
              </a:rPr>
              <a:t>): là loại thẻ tín dụng, hạn mức tín dụng thấp hơn,loại thẻ này mang tính phổ thông, phổ biến được sử dụng rộng rãi trên toàn thế giới.</a:t>
            </a:r>
          </a:p>
        </p:txBody>
      </p:sp>
    </p:spTree>
    <p:extLst>
      <p:ext uri="{BB962C8B-B14F-4D97-AF65-F5344CB8AC3E}">
        <p14:creationId xmlns:p14="http://schemas.microsoft.com/office/powerpoint/2010/main" val="3313510023"/>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3"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plus(in)">
                                      <p:cBhvr>
                                        <p:cTn id="7" dur="2000"/>
                                        <p:tgtEl>
                                          <p:spTgt spid="4"/>
                                        </p:tgtEl>
                                      </p:cBhvr>
                                    </p:animEffect>
                                  </p:childTnLst>
                                </p:cTn>
                              </p:par>
                              <p:par>
                                <p:cTn id="8" presetID="21" presetClass="entr" presetSubtype="8"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wheel(8)">
                                      <p:cBhvr>
                                        <p:cTn id="10"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Rectangle 3"/>
          <p:cNvSpPr/>
          <p:nvPr/>
        </p:nvSpPr>
        <p:spPr>
          <a:xfrm>
            <a:off x="770869" y="141482"/>
            <a:ext cx="7659787" cy="377024"/>
          </a:xfrm>
          <a:prstGeom prst="rect">
            <a:avLst/>
          </a:prstGeom>
          <a:noFill/>
        </p:spPr>
        <p:txBody>
          <a:bodyPr wrap="none" lIns="68579" tIns="34289" rIns="68579" bIns="34289">
            <a:spAutoFit/>
          </a:bodyPr>
          <a:lstStyle/>
          <a:p>
            <a:pPr algn="ctr" defTabSz="685783">
              <a:defRPr/>
            </a:pPr>
            <a:r>
              <a:rPr lang="en-US" sz="2000" b="1" cap="all"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1.1. </a:t>
            </a:r>
            <a:r>
              <a:rPr lang="en-US" sz="2000" b="1" cap="all"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Khái</a:t>
            </a:r>
            <a:r>
              <a:rPr lang="en-US" sz="2000" b="1" cap="all"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a:t>
            </a:r>
            <a:r>
              <a:rPr lang="en-US" sz="2000" b="1" cap="all"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niệm</a:t>
            </a:r>
            <a:r>
              <a:rPr lang="en-US" sz="2000" b="1" cap="all"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a:t>
            </a:r>
            <a:r>
              <a:rPr lang="en-US" sz="2000" b="1" cap="all"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thanh</a:t>
            </a:r>
            <a:r>
              <a:rPr lang="en-US" sz="2000" b="1" cap="all"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a:t>
            </a:r>
            <a:r>
              <a:rPr lang="en-US" sz="2000" b="1" cap="all"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toán</a:t>
            </a:r>
            <a:r>
              <a:rPr lang="en-US" sz="2000" b="1" cap="all"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a:t>
            </a:r>
            <a:r>
              <a:rPr lang="en-US" sz="2000" b="1" cap="all"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tiền</a:t>
            </a:r>
            <a:r>
              <a:rPr lang="en-US" sz="2000" b="1" cap="all"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a:t>
            </a:r>
            <a:r>
              <a:rPr lang="en-US" sz="2000" b="1" cap="all"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mặt</a:t>
            </a:r>
            <a:r>
              <a:rPr lang="en-US" sz="2000" b="1" cap="all"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a:t>
            </a:r>
            <a:r>
              <a:rPr lang="en-US" sz="2000" b="1" cap="all"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trong</a:t>
            </a:r>
            <a:r>
              <a:rPr lang="en-US" sz="2000" b="1" cap="all"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a:t>
            </a:r>
            <a:r>
              <a:rPr lang="en-US" sz="2000" b="1" cap="all"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nền</a:t>
            </a:r>
            <a:r>
              <a:rPr lang="en-US" sz="2000" b="1" cap="all"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a:t>
            </a:r>
            <a:r>
              <a:rPr lang="en-US" sz="2000" b="1" cap="all"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kttt</a:t>
            </a:r>
            <a:endParaRPr lang="en-US" sz="2000" b="1" cap="all"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endParaRPr>
          </a:p>
        </p:txBody>
      </p:sp>
      <p:sp>
        <p:nvSpPr>
          <p:cNvPr id="5" name="TextBox 4"/>
          <p:cNvSpPr txBox="1"/>
          <p:nvPr/>
        </p:nvSpPr>
        <p:spPr>
          <a:xfrm>
            <a:off x="324903" y="742950"/>
            <a:ext cx="8551718" cy="1915907"/>
          </a:xfrm>
          <a:prstGeom prst="rect">
            <a:avLst/>
          </a:prstGeom>
        </p:spPr>
        <p:style>
          <a:lnRef idx="2">
            <a:schemeClr val="accent1"/>
          </a:lnRef>
          <a:fillRef idx="1">
            <a:schemeClr val="lt1"/>
          </a:fillRef>
          <a:effectRef idx="0">
            <a:schemeClr val="accent1"/>
          </a:effectRef>
          <a:fontRef idx="minor">
            <a:schemeClr val="dk1"/>
          </a:fontRef>
        </p:style>
        <p:txBody>
          <a:bodyPr wrap="square" lIns="68579" tIns="34289" rIns="68579" bIns="34289" rtlCol="0">
            <a:spAutoFit/>
          </a:bodyPr>
          <a:lstStyle/>
          <a:p>
            <a:pPr algn="just" defTabSz="685316">
              <a:defRPr/>
            </a:pPr>
            <a:r>
              <a:rPr lang="vi-VN" sz="3000" dirty="0">
                <a:solidFill>
                  <a:prstClr val="black"/>
                </a:solidFill>
                <a:latin typeface="Arial" pitchFamily="34" charset="0"/>
                <a:ea typeface="Tahoma" pitchFamily="34" charset="0"/>
                <a:cs typeface="Arial" pitchFamily="34" charset="0"/>
              </a:rPr>
              <a:t>Thanh toán tiền mặt là hình thức thanh toán mà người mua dùng tiền mặt là nội tệ hoặc ngoại tệ để thanh toán cho người bán tiền mua sản phẩm, dịch vụ tại những địa điểm do hai bên thoả thuận.</a:t>
            </a:r>
          </a:p>
        </p:txBody>
      </p:sp>
    </p:spTree>
    <p:extLst>
      <p:ext uri="{BB962C8B-B14F-4D97-AF65-F5344CB8AC3E}">
        <p14:creationId xmlns:p14="http://schemas.microsoft.com/office/powerpoint/2010/main" val="1637838120"/>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3"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plus(in)">
                                      <p:cBhvr>
                                        <p:cTn id="7" dur="2000"/>
                                        <p:tgtEl>
                                          <p:spTgt spid="4"/>
                                        </p:tgtEl>
                                      </p:cBhvr>
                                    </p:animEffect>
                                  </p:childTnLst>
                                </p:cTn>
                              </p:par>
                              <p:par>
                                <p:cTn id="8" presetID="21" presetClass="entr" presetSubtype="8"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wheel(8)">
                                      <p:cBhvr>
                                        <p:cTn id="10" dur="1000"/>
                                        <p:tgtEl>
                                          <p:spTgt spid="5"/>
                                        </p:tgtEl>
                                      </p:cBhvr>
                                    </p:animEffect>
                                  </p:childTnLst>
                                </p:cTn>
                              </p:par>
                              <p:par>
                                <p:cTn id="11" presetID="2" presetClass="entr" presetSubtype="4" fill="hold" nodeType="withEffect">
                                  <p:stCondLst>
                                    <p:cond delay="0"/>
                                  </p:stCondLst>
                                  <p:childTnLst>
                                    <p:set>
                                      <p:cBhvr>
                                        <p:cTn id="12" dur="1" fill="hold">
                                          <p:stCondLst>
                                            <p:cond delay="0"/>
                                          </p:stCondLst>
                                        </p:cTn>
                                        <p:tgtEl>
                                          <p:spTgt spid="5">
                                            <p:txEl>
                                              <p:pRg st="0" end="0"/>
                                            </p:txEl>
                                          </p:spTgt>
                                        </p:tgtEl>
                                        <p:attrNameLst>
                                          <p:attrName>style.visibility</p:attrName>
                                        </p:attrNameLst>
                                      </p:cBhvr>
                                      <p:to>
                                        <p:strVal val="visible"/>
                                      </p:to>
                                    </p:set>
                                    <p:anim calcmode="lin" valueType="num">
                                      <p:cBhvr additive="base">
                                        <p:cTn id="13"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Rectangle 3"/>
          <p:cNvSpPr/>
          <p:nvPr/>
        </p:nvSpPr>
        <p:spPr>
          <a:xfrm>
            <a:off x="770869" y="141482"/>
            <a:ext cx="7659787" cy="377024"/>
          </a:xfrm>
          <a:prstGeom prst="rect">
            <a:avLst/>
          </a:prstGeom>
          <a:noFill/>
        </p:spPr>
        <p:txBody>
          <a:bodyPr wrap="none" lIns="68579" tIns="34289" rIns="68579" bIns="34289">
            <a:spAutoFit/>
          </a:bodyPr>
          <a:lstStyle/>
          <a:p>
            <a:pPr algn="ctr" defTabSz="685783">
              <a:defRPr/>
            </a:pPr>
            <a:r>
              <a:rPr lang="en-US" sz="2000" b="1" cap="all"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1.1. </a:t>
            </a:r>
            <a:r>
              <a:rPr lang="en-US" sz="2000" b="1" cap="all"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Khái</a:t>
            </a:r>
            <a:r>
              <a:rPr lang="en-US" sz="2000" b="1" cap="all"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a:t>
            </a:r>
            <a:r>
              <a:rPr lang="en-US" sz="2000" b="1" cap="all"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niệm</a:t>
            </a:r>
            <a:r>
              <a:rPr lang="en-US" sz="2000" b="1" cap="all"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a:t>
            </a:r>
            <a:r>
              <a:rPr lang="en-US" sz="2000" b="1" cap="all"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thanh</a:t>
            </a:r>
            <a:r>
              <a:rPr lang="en-US" sz="2000" b="1" cap="all"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a:t>
            </a:r>
            <a:r>
              <a:rPr lang="en-US" sz="2000" b="1" cap="all"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toán</a:t>
            </a:r>
            <a:r>
              <a:rPr lang="en-US" sz="2000" b="1" cap="all"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a:t>
            </a:r>
            <a:r>
              <a:rPr lang="en-US" sz="2000" b="1" cap="all"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tiền</a:t>
            </a:r>
            <a:r>
              <a:rPr lang="en-US" sz="2000" b="1" cap="all"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a:t>
            </a:r>
            <a:r>
              <a:rPr lang="en-US" sz="2000" b="1" cap="all"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mặt</a:t>
            </a:r>
            <a:r>
              <a:rPr lang="en-US" sz="2000" b="1" cap="all"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a:t>
            </a:r>
            <a:r>
              <a:rPr lang="en-US" sz="2000" b="1" cap="all"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trong</a:t>
            </a:r>
            <a:r>
              <a:rPr lang="en-US" sz="2000" b="1" cap="all"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a:t>
            </a:r>
            <a:r>
              <a:rPr lang="en-US" sz="2000" b="1" cap="all"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nền</a:t>
            </a:r>
            <a:r>
              <a:rPr lang="en-US" sz="2000" b="1" cap="all"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a:t>
            </a:r>
            <a:r>
              <a:rPr lang="en-US" sz="2000" b="1" cap="all"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kttt</a:t>
            </a:r>
            <a:endParaRPr lang="en-US" sz="2000" b="1" cap="all"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endParaRPr>
          </a:p>
        </p:txBody>
      </p:sp>
      <p:sp>
        <p:nvSpPr>
          <p:cNvPr id="5" name="TextBox 4"/>
          <p:cNvSpPr txBox="1"/>
          <p:nvPr/>
        </p:nvSpPr>
        <p:spPr>
          <a:xfrm>
            <a:off x="324903" y="742950"/>
            <a:ext cx="8551718" cy="1454242"/>
          </a:xfrm>
          <a:prstGeom prst="rect">
            <a:avLst/>
          </a:prstGeom>
        </p:spPr>
        <p:style>
          <a:lnRef idx="2">
            <a:schemeClr val="accent1"/>
          </a:lnRef>
          <a:fillRef idx="1">
            <a:schemeClr val="lt1"/>
          </a:fillRef>
          <a:effectRef idx="0">
            <a:schemeClr val="accent1"/>
          </a:effectRef>
          <a:fontRef idx="minor">
            <a:schemeClr val="dk1"/>
          </a:fontRef>
        </p:style>
        <p:txBody>
          <a:bodyPr wrap="square" lIns="68579" tIns="34289" rIns="68579" bIns="34289" rtlCol="0">
            <a:spAutoFit/>
          </a:bodyPr>
          <a:lstStyle/>
          <a:p>
            <a:pPr algn="just" defTabSz="685316">
              <a:defRPr/>
            </a:pPr>
            <a:r>
              <a:rPr lang="en-US" sz="3000" dirty="0">
                <a:solidFill>
                  <a:prstClr val="black"/>
                </a:solidFill>
                <a:latin typeface="Arial" pitchFamily="34" charset="0"/>
                <a:ea typeface="Tahoma" pitchFamily="34" charset="0"/>
                <a:cs typeface="Arial" pitchFamily="34" charset="0"/>
              </a:rPr>
              <a:t>- </a:t>
            </a:r>
            <a:r>
              <a:rPr lang="vi-VN" sz="3000" dirty="0">
                <a:solidFill>
                  <a:prstClr val="black"/>
                </a:solidFill>
                <a:latin typeface="Arial" pitchFamily="34" charset="0"/>
                <a:ea typeface="Tahoma" pitchFamily="34" charset="0"/>
                <a:cs typeface="Arial" pitchFamily="34" charset="0"/>
              </a:rPr>
              <a:t>Nội tệ là tiền tệ của một quốc gia lưu hành trong phạm vi quốc gia đó. Đối với Việt Nam nội tệ là VND. Đối với Mỹ nội tệ là USD.</a:t>
            </a:r>
          </a:p>
        </p:txBody>
      </p:sp>
    </p:spTree>
    <p:extLst>
      <p:ext uri="{BB962C8B-B14F-4D97-AF65-F5344CB8AC3E}">
        <p14:creationId xmlns:p14="http://schemas.microsoft.com/office/powerpoint/2010/main" val="2211481838"/>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3"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plus(in)">
                                      <p:cBhvr>
                                        <p:cTn id="7" dur="2000"/>
                                        <p:tgtEl>
                                          <p:spTgt spid="4"/>
                                        </p:tgtEl>
                                      </p:cBhvr>
                                    </p:animEffect>
                                  </p:childTnLst>
                                </p:cTn>
                              </p:par>
                              <p:par>
                                <p:cTn id="8" presetID="21" presetClass="entr" presetSubtype="8"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wheel(8)">
                                      <p:cBhvr>
                                        <p:cTn id="10" dur="1000"/>
                                        <p:tgtEl>
                                          <p:spTgt spid="5"/>
                                        </p:tgtEl>
                                      </p:cBhvr>
                                    </p:animEffect>
                                  </p:childTnLst>
                                </p:cTn>
                              </p:par>
                              <p:par>
                                <p:cTn id="11" presetID="2" presetClass="entr" presetSubtype="4" fill="hold" nodeType="withEffect">
                                  <p:stCondLst>
                                    <p:cond delay="0"/>
                                  </p:stCondLst>
                                  <p:childTnLst>
                                    <p:set>
                                      <p:cBhvr>
                                        <p:cTn id="12" dur="1" fill="hold">
                                          <p:stCondLst>
                                            <p:cond delay="0"/>
                                          </p:stCondLst>
                                        </p:cTn>
                                        <p:tgtEl>
                                          <p:spTgt spid="5">
                                            <p:txEl>
                                              <p:pRg st="0" end="0"/>
                                            </p:txEl>
                                          </p:spTgt>
                                        </p:tgtEl>
                                        <p:attrNameLst>
                                          <p:attrName>style.visibility</p:attrName>
                                        </p:attrNameLst>
                                      </p:cBhvr>
                                      <p:to>
                                        <p:strVal val="visible"/>
                                      </p:to>
                                    </p:set>
                                    <p:anim calcmode="lin" valueType="num">
                                      <p:cBhvr additive="base">
                                        <p:cTn id="13"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Rectangle 3"/>
          <p:cNvSpPr/>
          <p:nvPr/>
        </p:nvSpPr>
        <p:spPr>
          <a:xfrm>
            <a:off x="3184960" y="141482"/>
            <a:ext cx="2831543" cy="377024"/>
          </a:xfrm>
          <a:prstGeom prst="rect">
            <a:avLst/>
          </a:prstGeom>
          <a:noFill/>
        </p:spPr>
        <p:txBody>
          <a:bodyPr wrap="none" lIns="68579" tIns="34289" rIns="68579" bIns="34289">
            <a:spAutoFit/>
          </a:bodyPr>
          <a:lstStyle/>
          <a:p>
            <a:pPr algn="ctr" defTabSz="685783">
              <a:defRPr/>
            </a:pPr>
            <a:r>
              <a:rPr lang="vi-VN" sz="2000" b="1" cap="all"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Mục</a:t>
            </a:r>
            <a:r>
              <a:rPr lang="en-US" sz="2000" b="1" cap="all"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a:t>
            </a:r>
            <a:r>
              <a:rPr lang="en-US" sz="2000" b="1" cap="all"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đích</a:t>
            </a:r>
            <a:r>
              <a:rPr lang="en-US" sz="2000" b="1" cap="all"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a:t>
            </a:r>
            <a:r>
              <a:rPr lang="en-US" sz="2000" b="1" cap="all"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môn</a:t>
            </a:r>
            <a:r>
              <a:rPr lang="en-US" sz="2000" b="1" cap="all"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a:t>
            </a:r>
            <a:r>
              <a:rPr lang="en-US" sz="2000" b="1" cap="all"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học</a:t>
            </a:r>
            <a:endParaRPr lang="en-US" sz="2000" b="1" cap="all"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endParaRPr>
          </a:p>
        </p:txBody>
      </p:sp>
      <p:sp>
        <p:nvSpPr>
          <p:cNvPr id="5" name="TextBox 4"/>
          <p:cNvSpPr txBox="1"/>
          <p:nvPr/>
        </p:nvSpPr>
        <p:spPr>
          <a:xfrm>
            <a:off x="374074" y="510814"/>
            <a:ext cx="8551718" cy="2146740"/>
          </a:xfrm>
          <a:prstGeom prst="rect">
            <a:avLst/>
          </a:prstGeom>
        </p:spPr>
        <p:style>
          <a:lnRef idx="2">
            <a:schemeClr val="accent1"/>
          </a:lnRef>
          <a:fillRef idx="1">
            <a:schemeClr val="lt1"/>
          </a:fillRef>
          <a:effectRef idx="0">
            <a:schemeClr val="accent1"/>
          </a:effectRef>
          <a:fontRef idx="minor">
            <a:schemeClr val="dk1"/>
          </a:fontRef>
        </p:style>
        <p:txBody>
          <a:bodyPr wrap="square" lIns="68579" tIns="34289" rIns="68579" bIns="34289" rtlCol="0">
            <a:spAutoFit/>
          </a:bodyPr>
          <a:lstStyle/>
          <a:p>
            <a:pPr algn="just" defTabSz="685316">
              <a:defRPr/>
            </a:pPr>
            <a:r>
              <a:rPr lang="vi-VN" sz="2700" dirty="0">
                <a:solidFill>
                  <a:prstClr val="black"/>
                </a:solidFill>
              </a:rPr>
              <a:t>Môn học này nhằm trang bị cho học sinh những kiến thức cơ bản nhất về nghiệp vụ thanh toán cần thiết cho chuyên ngành đào tạo và những kỹ năng thực hành cụ thể thông qua các bài tập vận dụng để học sinh có thể thực hiện công việc thanh toán cụ thể.</a:t>
            </a:r>
          </a:p>
        </p:txBody>
      </p:sp>
    </p:spTree>
    <p:extLst>
      <p:ext uri="{BB962C8B-B14F-4D97-AF65-F5344CB8AC3E}">
        <p14:creationId xmlns:p14="http://schemas.microsoft.com/office/powerpoint/2010/main" val="2014294035"/>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3"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plus(in)">
                                      <p:cBhvr>
                                        <p:cTn id="7" dur="2000"/>
                                        <p:tgtEl>
                                          <p:spTgt spid="4"/>
                                        </p:tgtEl>
                                      </p:cBhvr>
                                    </p:animEffect>
                                  </p:childTnLst>
                                </p:cTn>
                              </p:par>
                              <p:par>
                                <p:cTn id="8" presetID="21" presetClass="entr" presetSubtype="8"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wheel(8)">
                                      <p:cBhvr>
                                        <p:cTn id="10" dur="1000"/>
                                        <p:tgtEl>
                                          <p:spTgt spid="5"/>
                                        </p:tgtEl>
                                      </p:cBhvr>
                                    </p:animEffect>
                                  </p:childTnLst>
                                </p:cTn>
                              </p:par>
                              <p:par>
                                <p:cTn id="11" presetID="2" presetClass="entr" presetSubtype="4" fill="hold" nodeType="withEffect">
                                  <p:stCondLst>
                                    <p:cond delay="0"/>
                                  </p:stCondLst>
                                  <p:childTnLst>
                                    <p:set>
                                      <p:cBhvr>
                                        <p:cTn id="12" dur="1" fill="hold">
                                          <p:stCondLst>
                                            <p:cond delay="0"/>
                                          </p:stCondLst>
                                        </p:cTn>
                                        <p:tgtEl>
                                          <p:spTgt spid="5">
                                            <p:txEl>
                                              <p:pRg st="0" end="0"/>
                                            </p:txEl>
                                          </p:spTgt>
                                        </p:tgtEl>
                                        <p:attrNameLst>
                                          <p:attrName>style.visibility</p:attrName>
                                        </p:attrNameLst>
                                      </p:cBhvr>
                                      <p:to>
                                        <p:strVal val="visible"/>
                                      </p:to>
                                    </p:set>
                                    <p:anim calcmode="lin" valueType="num">
                                      <p:cBhvr additive="base">
                                        <p:cTn id="13"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Rectangle 3"/>
          <p:cNvSpPr/>
          <p:nvPr/>
        </p:nvSpPr>
        <p:spPr>
          <a:xfrm>
            <a:off x="770869" y="141482"/>
            <a:ext cx="7659787" cy="377024"/>
          </a:xfrm>
          <a:prstGeom prst="rect">
            <a:avLst/>
          </a:prstGeom>
          <a:noFill/>
        </p:spPr>
        <p:txBody>
          <a:bodyPr wrap="none" lIns="68579" tIns="34289" rIns="68579" bIns="34289">
            <a:spAutoFit/>
          </a:bodyPr>
          <a:lstStyle/>
          <a:p>
            <a:pPr algn="ctr" defTabSz="685783">
              <a:defRPr/>
            </a:pPr>
            <a:r>
              <a:rPr lang="en-US" sz="2000" b="1" cap="all"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1.1. </a:t>
            </a:r>
            <a:r>
              <a:rPr lang="en-US" sz="2000" b="1" cap="all"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Khái</a:t>
            </a:r>
            <a:r>
              <a:rPr lang="en-US" sz="2000" b="1" cap="all"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a:t>
            </a:r>
            <a:r>
              <a:rPr lang="en-US" sz="2000" b="1" cap="all"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niệm</a:t>
            </a:r>
            <a:r>
              <a:rPr lang="en-US" sz="2000" b="1" cap="all"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a:t>
            </a:r>
            <a:r>
              <a:rPr lang="en-US" sz="2000" b="1" cap="all"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thanh</a:t>
            </a:r>
            <a:r>
              <a:rPr lang="en-US" sz="2000" b="1" cap="all"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a:t>
            </a:r>
            <a:r>
              <a:rPr lang="en-US" sz="2000" b="1" cap="all"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toán</a:t>
            </a:r>
            <a:r>
              <a:rPr lang="en-US" sz="2000" b="1" cap="all"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a:t>
            </a:r>
            <a:r>
              <a:rPr lang="en-US" sz="2000" b="1" cap="all"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tiền</a:t>
            </a:r>
            <a:r>
              <a:rPr lang="en-US" sz="2000" b="1" cap="all"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a:t>
            </a:r>
            <a:r>
              <a:rPr lang="en-US" sz="2000" b="1" cap="all"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mặt</a:t>
            </a:r>
            <a:r>
              <a:rPr lang="en-US" sz="2000" b="1" cap="all"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a:t>
            </a:r>
            <a:r>
              <a:rPr lang="en-US" sz="2000" b="1" cap="all"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trong</a:t>
            </a:r>
            <a:r>
              <a:rPr lang="en-US" sz="2000" b="1" cap="all"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a:t>
            </a:r>
            <a:r>
              <a:rPr lang="en-US" sz="2000" b="1" cap="all"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nền</a:t>
            </a:r>
            <a:r>
              <a:rPr lang="en-US" sz="2000" b="1" cap="all"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a:t>
            </a:r>
            <a:r>
              <a:rPr lang="en-US" sz="2000" b="1" cap="all"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kttt</a:t>
            </a:r>
            <a:endParaRPr lang="en-US" sz="2000" b="1" cap="all"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endParaRPr>
          </a:p>
        </p:txBody>
      </p:sp>
      <p:sp>
        <p:nvSpPr>
          <p:cNvPr id="6" name="TextBox 5"/>
          <p:cNvSpPr txBox="1"/>
          <p:nvPr/>
        </p:nvSpPr>
        <p:spPr>
          <a:xfrm>
            <a:off x="299694" y="742950"/>
            <a:ext cx="8551718" cy="4224231"/>
          </a:xfrm>
          <a:prstGeom prst="rect">
            <a:avLst/>
          </a:prstGeom>
        </p:spPr>
        <p:style>
          <a:lnRef idx="2">
            <a:schemeClr val="accent1"/>
          </a:lnRef>
          <a:fillRef idx="1">
            <a:schemeClr val="lt1"/>
          </a:fillRef>
          <a:effectRef idx="0">
            <a:schemeClr val="accent1"/>
          </a:effectRef>
          <a:fontRef idx="minor">
            <a:schemeClr val="dk1"/>
          </a:fontRef>
        </p:style>
        <p:txBody>
          <a:bodyPr wrap="square" lIns="68579" tIns="34289" rIns="68579" bIns="34289" rtlCol="0">
            <a:spAutoFit/>
          </a:bodyPr>
          <a:lstStyle/>
          <a:p>
            <a:pPr algn="just" defTabSz="685316">
              <a:defRPr/>
            </a:pPr>
            <a:r>
              <a:rPr lang="en-US" sz="3000" dirty="0">
                <a:solidFill>
                  <a:prstClr val="black"/>
                </a:solidFill>
                <a:latin typeface="Arial" pitchFamily="34" charset="0"/>
                <a:ea typeface="Tahoma" pitchFamily="34" charset="0"/>
                <a:cs typeface="Arial" pitchFamily="34" charset="0"/>
              </a:rPr>
              <a:t>- </a:t>
            </a:r>
            <a:r>
              <a:rPr lang="vi-VN" sz="3000" dirty="0">
                <a:solidFill>
                  <a:prstClr val="black"/>
                </a:solidFill>
                <a:latin typeface="Arial" pitchFamily="34" charset="0"/>
                <a:ea typeface="Tahoma" pitchFamily="34" charset="0"/>
                <a:cs typeface="Arial" pitchFamily="34" charset="0"/>
              </a:rPr>
              <a:t>Ngoại tệ là tiền tệ của một quốc gia khác sử dụng tại quốc gia này. Đối với Việt Nam tất cả những tiền của các quốc gia khác đều được gọi là ngoại tệ. Các giao dịch trong khách sạn thường sử dụng các ngoại tệ mạnh như: Đô la Mỹ (USD), France Pháp (FRF), bảng Anh (GBP),... Các ngoại tệ được sử dụng để giao dịch trong khách sạn tuỳ theo quy định của từng khách sạn.</a:t>
            </a:r>
          </a:p>
        </p:txBody>
      </p:sp>
    </p:spTree>
    <p:extLst>
      <p:ext uri="{BB962C8B-B14F-4D97-AF65-F5344CB8AC3E}">
        <p14:creationId xmlns:p14="http://schemas.microsoft.com/office/powerpoint/2010/main" val="847641653"/>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3"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plus(in)">
                                      <p:cBhvr>
                                        <p:cTn id="7" dur="2000"/>
                                        <p:tgtEl>
                                          <p:spTgt spid="4"/>
                                        </p:tgtEl>
                                      </p:cBhvr>
                                    </p:animEffect>
                                  </p:childTnLst>
                                </p:cTn>
                              </p:par>
                              <p:par>
                                <p:cTn id="8" presetID="21" presetClass="entr" presetSubtype="8"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wheel(8)">
                                      <p:cBhvr>
                                        <p:cTn id="10" dur="1000"/>
                                        <p:tgtEl>
                                          <p:spTgt spid="6"/>
                                        </p:tgtEl>
                                      </p:cBhvr>
                                    </p:animEffect>
                                  </p:childTnLst>
                                </p:cTn>
                              </p:par>
                              <p:par>
                                <p:cTn id="11" presetID="2" presetClass="entr" presetSubtype="4" fill="hold" nodeType="withEffect">
                                  <p:stCondLst>
                                    <p:cond delay="0"/>
                                  </p:stCondLst>
                                  <p:childTnLst>
                                    <p:set>
                                      <p:cBhvr>
                                        <p:cTn id="12" dur="1" fill="hold">
                                          <p:stCondLst>
                                            <p:cond delay="0"/>
                                          </p:stCondLst>
                                        </p:cTn>
                                        <p:tgtEl>
                                          <p:spTgt spid="6">
                                            <p:txEl>
                                              <p:pRg st="0" end="0"/>
                                            </p:txEl>
                                          </p:spTgt>
                                        </p:tgtEl>
                                        <p:attrNameLst>
                                          <p:attrName>style.visibility</p:attrName>
                                        </p:attrNameLst>
                                      </p:cBhvr>
                                      <p:to>
                                        <p:strVal val="visible"/>
                                      </p:to>
                                    </p:set>
                                    <p:anim calcmode="lin" valueType="num">
                                      <p:cBhvr additive="base">
                                        <p:cTn id="13"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Rectangle 3"/>
          <p:cNvSpPr/>
          <p:nvPr/>
        </p:nvSpPr>
        <p:spPr>
          <a:xfrm>
            <a:off x="1213305" y="141482"/>
            <a:ext cx="6774930" cy="377024"/>
          </a:xfrm>
          <a:prstGeom prst="rect">
            <a:avLst/>
          </a:prstGeom>
          <a:noFill/>
        </p:spPr>
        <p:txBody>
          <a:bodyPr wrap="none" lIns="68579" tIns="34289" rIns="68579" bIns="34289">
            <a:spAutoFit/>
          </a:bodyPr>
          <a:lstStyle/>
          <a:p>
            <a:pPr algn="ctr" defTabSz="685783">
              <a:defRPr/>
            </a:pPr>
            <a:r>
              <a:rPr lang="vi-VN" sz="2000" b="1" cap="all"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1.3. Ưu, nhược điểm của thanh toán tiền mặt</a:t>
            </a:r>
            <a:endParaRPr lang="en-US" sz="2000" b="1" cap="all"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endParaRPr>
          </a:p>
        </p:txBody>
      </p:sp>
      <p:sp>
        <p:nvSpPr>
          <p:cNvPr id="6" name="TextBox 5"/>
          <p:cNvSpPr txBox="1"/>
          <p:nvPr/>
        </p:nvSpPr>
        <p:spPr>
          <a:xfrm>
            <a:off x="299694" y="742950"/>
            <a:ext cx="8551718" cy="2377572"/>
          </a:xfrm>
          <a:prstGeom prst="rect">
            <a:avLst/>
          </a:prstGeom>
        </p:spPr>
        <p:style>
          <a:lnRef idx="2">
            <a:schemeClr val="accent1"/>
          </a:lnRef>
          <a:fillRef idx="1">
            <a:schemeClr val="lt1"/>
          </a:fillRef>
          <a:effectRef idx="0">
            <a:schemeClr val="accent1"/>
          </a:effectRef>
          <a:fontRef idx="minor">
            <a:schemeClr val="dk1"/>
          </a:fontRef>
        </p:style>
        <p:txBody>
          <a:bodyPr wrap="square" lIns="68579" tIns="34289" rIns="68579" bIns="34289" rtlCol="0">
            <a:spAutoFit/>
          </a:bodyPr>
          <a:lstStyle/>
          <a:p>
            <a:pPr algn="just" defTabSz="685316">
              <a:defRPr/>
            </a:pPr>
            <a:r>
              <a:rPr lang="en-US" sz="3000" dirty="0">
                <a:solidFill>
                  <a:prstClr val="black"/>
                </a:solidFill>
                <a:latin typeface="Arial" pitchFamily="34" charset="0"/>
                <a:ea typeface="Tahoma" pitchFamily="34" charset="0"/>
                <a:cs typeface="Arial" pitchFamily="34" charset="0"/>
              </a:rPr>
              <a:t>- </a:t>
            </a:r>
            <a:r>
              <a:rPr lang="vi-VN" sz="3000" dirty="0">
                <a:solidFill>
                  <a:prstClr val="black"/>
                </a:solidFill>
                <a:latin typeface="Arial" pitchFamily="34" charset="0"/>
                <a:ea typeface="Tahoma" pitchFamily="34" charset="0"/>
                <a:cs typeface="Arial" pitchFamily="34" charset="0"/>
              </a:rPr>
              <a:t>a. Ưu điểm</a:t>
            </a:r>
          </a:p>
          <a:p>
            <a:pPr algn="just" defTabSz="685316">
              <a:defRPr/>
            </a:pPr>
            <a:endParaRPr lang="vi-VN" sz="3000" dirty="0">
              <a:solidFill>
                <a:prstClr val="black"/>
              </a:solidFill>
              <a:latin typeface="Arial" pitchFamily="34" charset="0"/>
              <a:ea typeface="Tahoma" pitchFamily="34" charset="0"/>
              <a:cs typeface="Arial" pitchFamily="34" charset="0"/>
            </a:endParaRPr>
          </a:p>
          <a:p>
            <a:pPr algn="just" defTabSz="685316">
              <a:defRPr/>
            </a:pPr>
            <a:r>
              <a:rPr lang="vi-VN" sz="3000" dirty="0">
                <a:solidFill>
                  <a:prstClr val="black"/>
                </a:solidFill>
                <a:latin typeface="Arial" pitchFamily="34" charset="0"/>
                <a:ea typeface="Tahoma" pitchFamily="34" charset="0"/>
                <a:cs typeface="Arial" pitchFamily="34" charset="0"/>
              </a:rPr>
              <a:t>-	Đảm bảo thoả mãn các giao dịch thường xuyên hàng ngày, có giá trị nhỏ của doanh nghiệp, cư dân.</a:t>
            </a:r>
          </a:p>
        </p:txBody>
      </p:sp>
    </p:spTree>
    <p:extLst>
      <p:ext uri="{BB962C8B-B14F-4D97-AF65-F5344CB8AC3E}">
        <p14:creationId xmlns:p14="http://schemas.microsoft.com/office/powerpoint/2010/main" val="3707429515"/>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3"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plus(in)">
                                      <p:cBhvr>
                                        <p:cTn id="7" dur="2000"/>
                                        <p:tgtEl>
                                          <p:spTgt spid="4"/>
                                        </p:tgtEl>
                                      </p:cBhvr>
                                    </p:animEffect>
                                  </p:childTnLst>
                                </p:cTn>
                              </p:par>
                              <p:par>
                                <p:cTn id="8" presetID="21" presetClass="entr" presetSubtype="8"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wheel(8)">
                                      <p:cBhvr>
                                        <p:cTn id="10" dur="1000"/>
                                        <p:tgtEl>
                                          <p:spTgt spid="6"/>
                                        </p:tgtEl>
                                      </p:cBhvr>
                                    </p:animEffect>
                                  </p:childTnLst>
                                </p:cTn>
                              </p:par>
                              <p:par>
                                <p:cTn id="11" presetID="2" presetClass="entr" presetSubtype="4" fill="hold" nodeType="withEffect">
                                  <p:stCondLst>
                                    <p:cond delay="0"/>
                                  </p:stCondLst>
                                  <p:childTnLst>
                                    <p:set>
                                      <p:cBhvr>
                                        <p:cTn id="12" dur="1" fill="hold">
                                          <p:stCondLst>
                                            <p:cond delay="0"/>
                                          </p:stCondLst>
                                        </p:cTn>
                                        <p:tgtEl>
                                          <p:spTgt spid="6">
                                            <p:txEl>
                                              <p:pRg st="0" end="0"/>
                                            </p:txEl>
                                          </p:spTgt>
                                        </p:tgtEl>
                                        <p:attrNameLst>
                                          <p:attrName>style.visibility</p:attrName>
                                        </p:attrNameLst>
                                      </p:cBhvr>
                                      <p:to>
                                        <p:strVal val="visible"/>
                                      </p:to>
                                    </p:set>
                                    <p:anim calcmode="lin" valueType="num">
                                      <p:cBhvr additive="base">
                                        <p:cTn id="13"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6">
                                            <p:txEl>
                                              <p:pRg st="0" end="0"/>
                                            </p:txEl>
                                          </p:spTgt>
                                        </p:tgtEl>
                                        <p:attrNameLst>
                                          <p:attrName>ppt_y</p:attrName>
                                        </p:attrNameLst>
                                      </p:cBhvr>
                                      <p:tavLst>
                                        <p:tav tm="0">
                                          <p:val>
                                            <p:strVal val="1+#ppt_h/2"/>
                                          </p:val>
                                        </p:tav>
                                        <p:tav tm="100000">
                                          <p:val>
                                            <p:strVal val="#ppt_y"/>
                                          </p:val>
                                        </p:tav>
                                      </p:tavLst>
                                    </p:anim>
                                  </p:childTnLst>
                                </p:cTn>
                              </p:par>
                              <p:par>
                                <p:cTn id="15" presetID="2" presetClass="entr" presetSubtype="4" fill="hold" nodeType="withEffect">
                                  <p:stCondLst>
                                    <p:cond delay="0"/>
                                  </p:stCondLst>
                                  <p:childTnLst>
                                    <p:set>
                                      <p:cBhvr>
                                        <p:cTn id="16" dur="1" fill="hold">
                                          <p:stCondLst>
                                            <p:cond delay="0"/>
                                          </p:stCondLst>
                                        </p:cTn>
                                        <p:tgtEl>
                                          <p:spTgt spid="6">
                                            <p:txEl>
                                              <p:pRg st="2" end="2"/>
                                            </p:txEl>
                                          </p:spTgt>
                                        </p:tgtEl>
                                        <p:attrNameLst>
                                          <p:attrName>style.visibility</p:attrName>
                                        </p:attrNameLst>
                                      </p:cBhvr>
                                      <p:to>
                                        <p:strVal val="visible"/>
                                      </p:to>
                                    </p:set>
                                    <p:anim calcmode="lin" valueType="num">
                                      <p:cBhvr additive="base">
                                        <p:cTn id="17" dur="500" fill="hold"/>
                                        <p:tgtEl>
                                          <p:spTgt spid="6">
                                            <p:txEl>
                                              <p:pRg st="2" end="2"/>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6">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Rectangle 3"/>
          <p:cNvSpPr/>
          <p:nvPr/>
        </p:nvSpPr>
        <p:spPr>
          <a:xfrm>
            <a:off x="1213305" y="141482"/>
            <a:ext cx="6774930" cy="377024"/>
          </a:xfrm>
          <a:prstGeom prst="rect">
            <a:avLst/>
          </a:prstGeom>
          <a:noFill/>
        </p:spPr>
        <p:txBody>
          <a:bodyPr wrap="none" lIns="68579" tIns="34289" rIns="68579" bIns="34289">
            <a:spAutoFit/>
          </a:bodyPr>
          <a:lstStyle/>
          <a:p>
            <a:pPr algn="ctr" defTabSz="685783">
              <a:defRPr/>
            </a:pPr>
            <a:r>
              <a:rPr lang="vi-VN" sz="2000" b="1" cap="all"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1.3. Ưu, nhược điểm của thanh toán tiền mặt</a:t>
            </a:r>
            <a:endParaRPr lang="en-US" sz="2000" b="1" cap="all"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endParaRPr>
          </a:p>
        </p:txBody>
      </p:sp>
      <p:sp>
        <p:nvSpPr>
          <p:cNvPr id="6" name="TextBox 5"/>
          <p:cNvSpPr txBox="1"/>
          <p:nvPr/>
        </p:nvSpPr>
        <p:spPr>
          <a:xfrm>
            <a:off x="299694" y="742950"/>
            <a:ext cx="8551718" cy="1454242"/>
          </a:xfrm>
          <a:prstGeom prst="rect">
            <a:avLst/>
          </a:prstGeom>
        </p:spPr>
        <p:style>
          <a:lnRef idx="2">
            <a:schemeClr val="accent1"/>
          </a:lnRef>
          <a:fillRef idx="1">
            <a:schemeClr val="lt1"/>
          </a:fillRef>
          <a:effectRef idx="0">
            <a:schemeClr val="accent1"/>
          </a:effectRef>
          <a:fontRef idx="minor">
            <a:schemeClr val="dk1"/>
          </a:fontRef>
        </p:style>
        <p:txBody>
          <a:bodyPr wrap="square" lIns="68579" tIns="34289" rIns="68579" bIns="34289" rtlCol="0">
            <a:spAutoFit/>
          </a:bodyPr>
          <a:lstStyle/>
          <a:p>
            <a:pPr algn="just" defTabSz="685316">
              <a:defRPr/>
            </a:pPr>
            <a:r>
              <a:rPr lang="en-US" sz="3000" dirty="0">
                <a:solidFill>
                  <a:prstClr val="black"/>
                </a:solidFill>
                <a:latin typeface="Arial" pitchFamily="34" charset="0"/>
                <a:ea typeface="Tahoma" pitchFamily="34" charset="0"/>
                <a:cs typeface="Arial" pitchFamily="34" charset="0"/>
              </a:rPr>
              <a:t>- </a:t>
            </a:r>
            <a:r>
              <a:rPr lang="vi-VN" sz="3000" dirty="0">
                <a:solidFill>
                  <a:prstClr val="black"/>
                </a:solidFill>
                <a:latin typeface="Arial" pitchFamily="34" charset="0"/>
                <a:ea typeface="Tahoma" pitchFamily="34" charset="0"/>
                <a:cs typeface="Arial" pitchFamily="34" charset="0"/>
              </a:rPr>
              <a:t>a. Ưu điểm</a:t>
            </a:r>
          </a:p>
          <a:p>
            <a:pPr algn="just" defTabSz="685316">
              <a:defRPr/>
            </a:pPr>
            <a:endParaRPr lang="vi-VN" sz="3000" dirty="0">
              <a:solidFill>
                <a:prstClr val="black"/>
              </a:solidFill>
              <a:latin typeface="Arial" pitchFamily="34" charset="0"/>
              <a:ea typeface="Tahoma" pitchFamily="34" charset="0"/>
              <a:cs typeface="Arial" pitchFamily="34" charset="0"/>
            </a:endParaRPr>
          </a:p>
          <a:p>
            <a:pPr algn="just" defTabSz="685316">
              <a:defRPr/>
            </a:pPr>
            <a:r>
              <a:rPr lang="vi-VN" sz="3000" dirty="0">
                <a:solidFill>
                  <a:prstClr val="black"/>
                </a:solidFill>
                <a:latin typeface="Arial" pitchFamily="34" charset="0"/>
                <a:ea typeface="Tahoma" pitchFamily="34" charset="0"/>
                <a:cs typeface="Arial" pitchFamily="34" charset="0"/>
              </a:rPr>
              <a:t>-	</a:t>
            </a:r>
            <a:r>
              <a:rPr lang="en-US" sz="3000" dirty="0" err="1">
                <a:solidFill>
                  <a:prstClr val="black"/>
                </a:solidFill>
                <a:latin typeface="Arial" pitchFamily="34" charset="0"/>
                <a:ea typeface="Tahoma" pitchFamily="34" charset="0"/>
                <a:cs typeface="Arial" pitchFamily="34" charset="0"/>
              </a:rPr>
              <a:t>Tốn</a:t>
            </a:r>
            <a:r>
              <a:rPr lang="en-US" sz="3000" dirty="0">
                <a:solidFill>
                  <a:prstClr val="black"/>
                </a:solidFill>
                <a:latin typeface="Arial" pitchFamily="34" charset="0"/>
                <a:ea typeface="Tahoma" pitchFamily="34" charset="0"/>
                <a:cs typeface="Arial" pitchFamily="34" charset="0"/>
              </a:rPr>
              <a:t> </a:t>
            </a:r>
            <a:r>
              <a:rPr lang="en-US" sz="3000" dirty="0" err="1">
                <a:solidFill>
                  <a:prstClr val="black"/>
                </a:solidFill>
                <a:latin typeface="Arial" pitchFamily="34" charset="0"/>
                <a:ea typeface="Tahoma" pitchFamily="34" charset="0"/>
                <a:cs typeface="Arial" pitchFamily="34" charset="0"/>
              </a:rPr>
              <a:t>ít</a:t>
            </a:r>
            <a:r>
              <a:rPr lang="en-US" sz="3000" dirty="0">
                <a:solidFill>
                  <a:prstClr val="black"/>
                </a:solidFill>
                <a:latin typeface="Arial" pitchFamily="34" charset="0"/>
                <a:ea typeface="Tahoma" pitchFamily="34" charset="0"/>
                <a:cs typeface="Arial" pitchFamily="34" charset="0"/>
              </a:rPr>
              <a:t> </a:t>
            </a:r>
            <a:r>
              <a:rPr lang="en-US" sz="3000" dirty="0" err="1">
                <a:solidFill>
                  <a:prstClr val="black"/>
                </a:solidFill>
                <a:latin typeface="Arial" pitchFamily="34" charset="0"/>
                <a:ea typeface="Tahoma" pitchFamily="34" charset="0"/>
                <a:cs typeface="Arial" pitchFamily="34" charset="0"/>
              </a:rPr>
              <a:t>thời</a:t>
            </a:r>
            <a:r>
              <a:rPr lang="en-US" sz="3000" dirty="0">
                <a:solidFill>
                  <a:prstClr val="black"/>
                </a:solidFill>
                <a:latin typeface="Arial" pitchFamily="34" charset="0"/>
                <a:ea typeface="Tahoma" pitchFamily="34" charset="0"/>
                <a:cs typeface="Arial" pitchFamily="34" charset="0"/>
              </a:rPr>
              <a:t> </a:t>
            </a:r>
            <a:r>
              <a:rPr lang="en-US" sz="3000" dirty="0" err="1">
                <a:solidFill>
                  <a:prstClr val="black"/>
                </a:solidFill>
                <a:latin typeface="Arial" pitchFamily="34" charset="0"/>
                <a:ea typeface="Tahoma" pitchFamily="34" charset="0"/>
                <a:cs typeface="Arial" pitchFamily="34" charset="0"/>
              </a:rPr>
              <a:t>gian</a:t>
            </a:r>
            <a:r>
              <a:rPr lang="en-US" sz="3000" dirty="0">
                <a:solidFill>
                  <a:prstClr val="black"/>
                </a:solidFill>
                <a:latin typeface="Arial" pitchFamily="34" charset="0"/>
                <a:ea typeface="Tahoma" pitchFamily="34" charset="0"/>
                <a:cs typeface="Arial" pitchFamily="34" charset="0"/>
              </a:rPr>
              <a:t>, </a:t>
            </a:r>
            <a:r>
              <a:rPr lang="en-US" sz="3000" dirty="0" err="1">
                <a:solidFill>
                  <a:prstClr val="black"/>
                </a:solidFill>
                <a:latin typeface="Arial" pitchFamily="34" charset="0"/>
                <a:ea typeface="Tahoma" pitchFamily="34" charset="0"/>
                <a:cs typeface="Arial" pitchFamily="34" charset="0"/>
              </a:rPr>
              <a:t>thu</a:t>
            </a:r>
            <a:r>
              <a:rPr lang="en-US" sz="3000" dirty="0">
                <a:solidFill>
                  <a:prstClr val="black"/>
                </a:solidFill>
                <a:latin typeface="Arial" pitchFamily="34" charset="0"/>
                <a:ea typeface="Tahoma" pitchFamily="34" charset="0"/>
                <a:cs typeface="Arial" pitchFamily="34" charset="0"/>
              </a:rPr>
              <a:t>̉ </a:t>
            </a:r>
            <a:r>
              <a:rPr lang="en-US" sz="3000" dirty="0" err="1">
                <a:solidFill>
                  <a:prstClr val="black"/>
                </a:solidFill>
                <a:latin typeface="Arial" pitchFamily="34" charset="0"/>
                <a:ea typeface="Tahoma" pitchFamily="34" charset="0"/>
                <a:cs typeface="Arial" pitchFamily="34" charset="0"/>
              </a:rPr>
              <a:t>tục</a:t>
            </a:r>
            <a:endParaRPr lang="vi-VN" sz="3000" dirty="0">
              <a:solidFill>
                <a:prstClr val="black"/>
              </a:solidFill>
              <a:latin typeface="Arial" pitchFamily="34" charset="0"/>
              <a:ea typeface="Tahoma" pitchFamily="34" charset="0"/>
              <a:cs typeface="Arial" pitchFamily="34" charset="0"/>
            </a:endParaRPr>
          </a:p>
        </p:txBody>
      </p:sp>
    </p:spTree>
    <p:extLst>
      <p:ext uri="{BB962C8B-B14F-4D97-AF65-F5344CB8AC3E}">
        <p14:creationId xmlns:p14="http://schemas.microsoft.com/office/powerpoint/2010/main" val="3892219545"/>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3"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plus(in)">
                                      <p:cBhvr>
                                        <p:cTn id="7" dur="2000"/>
                                        <p:tgtEl>
                                          <p:spTgt spid="4"/>
                                        </p:tgtEl>
                                      </p:cBhvr>
                                    </p:animEffect>
                                  </p:childTnLst>
                                </p:cTn>
                              </p:par>
                              <p:par>
                                <p:cTn id="8" presetID="21" presetClass="entr" presetSubtype="8"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wheel(8)">
                                      <p:cBhvr>
                                        <p:cTn id="10" dur="1000"/>
                                        <p:tgtEl>
                                          <p:spTgt spid="6"/>
                                        </p:tgtEl>
                                      </p:cBhvr>
                                    </p:animEffect>
                                  </p:childTnLst>
                                </p:cTn>
                              </p:par>
                              <p:par>
                                <p:cTn id="11" presetID="2" presetClass="entr" presetSubtype="4" fill="hold" nodeType="withEffect">
                                  <p:stCondLst>
                                    <p:cond delay="0"/>
                                  </p:stCondLst>
                                  <p:childTnLst>
                                    <p:set>
                                      <p:cBhvr>
                                        <p:cTn id="12" dur="1" fill="hold">
                                          <p:stCondLst>
                                            <p:cond delay="0"/>
                                          </p:stCondLst>
                                        </p:cTn>
                                        <p:tgtEl>
                                          <p:spTgt spid="6">
                                            <p:txEl>
                                              <p:pRg st="0" end="0"/>
                                            </p:txEl>
                                          </p:spTgt>
                                        </p:tgtEl>
                                        <p:attrNameLst>
                                          <p:attrName>style.visibility</p:attrName>
                                        </p:attrNameLst>
                                      </p:cBhvr>
                                      <p:to>
                                        <p:strVal val="visible"/>
                                      </p:to>
                                    </p:set>
                                    <p:anim calcmode="lin" valueType="num">
                                      <p:cBhvr additive="base">
                                        <p:cTn id="13"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6">
                                            <p:txEl>
                                              <p:pRg st="0" end="0"/>
                                            </p:txEl>
                                          </p:spTgt>
                                        </p:tgtEl>
                                        <p:attrNameLst>
                                          <p:attrName>ppt_y</p:attrName>
                                        </p:attrNameLst>
                                      </p:cBhvr>
                                      <p:tavLst>
                                        <p:tav tm="0">
                                          <p:val>
                                            <p:strVal val="1+#ppt_h/2"/>
                                          </p:val>
                                        </p:tav>
                                        <p:tav tm="100000">
                                          <p:val>
                                            <p:strVal val="#ppt_y"/>
                                          </p:val>
                                        </p:tav>
                                      </p:tavLst>
                                    </p:anim>
                                  </p:childTnLst>
                                </p:cTn>
                              </p:par>
                              <p:par>
                                <p:cTn id="15" presetID="2" presetClass="entr" presetSubtype="4" fill="hold" nodeType="withEffect">
                                  <p:stCondLst>
                                    <p:cond delay="0"/>
                                  </p:stCondLst>
                                  <p:childTnLst>
                                    <p:set>
                                      <p:cBhvr>
                                        <p:cTn id="16" dur="1" fill="hold">
                                          <p:stCondLst>
                                            <p:cond delay="0"/>
                                          </p:stCondLst>
                                        </p:cTn>
                                        <p:tgtEl>
                                          <p:spTgt spid="6">
                                            <p:txEl>
                                              <p:pRg st="2" end="2"/>
                                            </p:txEl>
                                          </p:spTgt>
                                        </p:tgtEl>
                                        <p:attrNameLst>
                                          <p:attrName>style.visibility</p:attrName>
                                        </p:attrNameLst>
                                      </p:cBhvr>
                                      <p:to>
                                        <p:strVal val="visible"/>
                                      </p:to>
                                    </p:set>
                                    <p:anim calcmode="lin" valueType="num">
                                      <p:cBhvr additive="base">
                                        <p:cTn id="17" dur="500" fill="hold"/>
                                        <p:tgtEl>
                                          <p:spTgt spid="6">
                                            <p:txEl>
                                              <p:pRg st="2" end="2"/>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6">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Rectangle 3"/>
          <p:cNvSpPr/>
          <p:nvPr/>
        </p:nvSpPr>
        <p:spPr>
          <a:xfrm>
            <a:off x="1213305" y="141482"/>
            <a:ext cx="6774930" cy="377024"/>
          </a:xfrm>
          <a:prstGeom prst="rect">
            <a:avLst/>
          </a:prstGeom>
          <a:noFill/>
        </p:spPr>
        <p:txBody>
          <a:bodyPr wrap="none" lIns="68579" tIns="34289" rIns="68579" bIns="34289">
            <a:spAutoFit/>
          </a:bodyPr>
          <a:lstStyle/>
          <a:p>
            <a:pPr algn="ctr" defTabSz="685783">
              <a:defRPr/>
            </a:pPr>
            <a:r>
              <a:rPr lang="vi-VN" sz="2000" b="1" cap="all"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1.3. Ưu, nhược điểm của thanh toán tiền mặt</a:t>
            </a:r>
            <a:endParaRPr lang="en-US" sz="2000" b="1" cap="all"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endParaRPr>
          </a:p>
        </p:txBody>
      </p:sp>
      <p:sp>
        <p:nvSpPr>
          <p:cNvPr id="6" name="TextBox 5"/>
          <p:cNvSpPr txBox="1"/>
          <p:nvPr/>
        </p:nvSpPr>
        <p:spPr>
          <a:xfrm>
            <a:off x="299694" y="742950"/>
            <a:ext cx="8551718" cy="2377572"/>
          </a:xfrm>
          <a:prstGeom prst="rect">
            <a:avLst/>
          </a:prstGeom>
        </p:spPr>
        <p:style>
          <a:lnRef idx="2">
            <a:schemeClr val="accent1"/>
          </a:lnRef>
          <a:fillRef idx="1">
            <a:schemeClr val="lt1"/>
          </a:fillRef>
          <a:effectRef idx="0">
            <a:schemeClr val="accent1"/>
          </a:effectRef>
          <a:fontRef idx="minor">
            <a:schemeClr val="dk1"/>
          </a:fontRef>
        </p:style>
        <p:txBody>
          <a:bodyPr wrap="square" lIns="68579" tIns="34289" rIns="68579" bIns="34289" rtlCol="0">
            <a:spAutoFit/>
          </a:bodyPr>
          <a:lstStyle/>
          <a:p>
            <a:pPr algn="just" defTabSz="685316">
              <a:defRPr/>
            </a:pPr>
            <a:r>
              <a:rPr lang="vi-VN" sz="3000" dirty="0">
                <a:solidFill>
                  <a:prstClr val="black"/>
                </a:solidFill>
                <a:latin typeface="Arial" pitchFamily="34" charset="0"/>
                <a:ea typeface="Tahoma" pitchFamily="34" charset="0"/>
                <a:cs typeface="Arial" pitchFamily="34" charset="0"/>
              </a:rPr>
              <a:t>b. Nhược điểm:</a:t>
            </a:r>
          </a:p>
          <a:p>
            <a:pPr algn="just" defTabSz="685316">
              <a:defRPr/>
            </a:pPr>
            <a:endParaRPr lang="vi-VN" sz="3000" dirty="0">
              <a:solidFill>
                <a:prstClr val="black"/>
              </a:solidFill>
              <a:latin typeface="Arial" pitchFamily="34" charset="0"/>
              <a:ea typeface="Tahoma" pitchFamily="34" charset="0"/>
              <a:cs typeface="Arial" pitchFamily="34" charset="0"/>
            </a:endParaRPr>
          </a:p>
          <a:p>
            <a:pPr algn="just" defTabSz="685316">
              <a:defRPr/>
            </a:pPr>
            <a:r>
              <a:rPr lang="vi-VN" sz="3000" dirty="0">
                <a:solidFill>
                  <a:prstClr val="black"/>
                </a:solidFill>
                <a:latin typeface="Arial" pitchFamily="34" charset="0"/>
                <a:ea typeface="Tahoma" pitchFamily="34" charset="0"/>
                <a:cs typeface="Arial" pitchFamily="34" charset="0"/>
              </a:rPr>
              <a:t>-	Chi phí để tổ chức sự vận động của tiền tệ rất tốn kém như: chi phí in ấn, chi phí bảo quản, vận chuyển tiền, chi phí kiểm đếm tiền.</a:t>
            </a:r>
          </a:p>
        </p:txBody>
      </p:sp>
    </p:spTree>
    <p:extLst>
      <p:ext uri="{BB962C8B-B14F-4D97-AF65-F5344CB8AC3E}">
        <p14:creationId xmlns:p14="http://schemas.microsoft.com/office/powerpoint/2010/main" val="54093212"/>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3"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plus(in)">
                                      <p:cBhvr>
                                        <p:cTn id="7" dur="2000"/>
                                        <p:tgtEl>
                                          <p:spTgt spid="4"/>
                                        </p:tgtEl>
                                      </p:cBhvr>
                                    </p:animEffect>
                                  </p:childTnLst>
                                </p:cTn>
                              </p:par>
                              <p:par>
                                <p:cTn id="8" presetID="21" presetClass="entr" presetSubtype="8"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wheel(8)">
                                      <p:cBhvr>
                                        <p:cTn id="10" dur="1000"/>
                                        <p:tgtEl>
                                          <p:spTgt spid="6"/>
                                        </p:tgtEl>
                                      </p:cBhvr>
                                    </p:animEffect>
                                  </p:childTnLst>
                                </p:cTn>
                              </p:par>
                              <p:par>
                                <p:cTn id="11" presetID="2" presetClass="entr" presetSubtype="4" fill="hold" nodeType="withEffect">
                                  <p:stCondLst>
                                    <p:cond delay="0"/>
                                  </p:stCondLst>
                                  <p:childTnLst>
                                    <p:set>
                                      <p:cBhvr>
                                        <p:cTn id="12" dur="1" fill="hold">
                                          <p:stCondLst>
                                            <p:cond delay="0"/>
                                          </p:stCondLst>
                                        </p:cTn>
                                        <p:tgtEl>
                                          <p:spTgt spid="6">
                                            <p:txEl>
                                              <p:pRg st="0" end="0"/>
                                            </p:txEl>
                                          </p:spTgt>
                                        </p:tgtEl>
                                        <p:attrNameLst>
                                          <p:attrName>style.visibility</p:attrName>
                                        </p:attrNameLst>
                                      </p:cBhvr>
                                      <p:to>
                                        <p:strVal val="visible"/>
                                      </p:to>
                                    </p:set>
                                    <p:anim calcmode="lin" valueType="num">
                                      <p:cBhvr additive="base">
                                        <p:cTn id="13"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6">
                                            <p:txEl>
                                              <p:pRg st="0" end="0"/>
                                            </p:txEl>
                                          </p:spTgt>
                                        </p:tgtEl>
                                        <p:attrNameLst>
                                          <p:attrName>ppt_y</p:attrName>
                                        </p:attrNameLst>
                                      </p:cBhvr>
                                      <p:tavLst>
                                        <p:tav tm="0">
                                          <p:val>
                                            <p:strVal val="1+#ppt_h/2"/>
                                          </p:val>
                                        </p:tav>
                                        <p:tav tm="100000">
                                          <p:val>
                                            <p:strVal val="#ppt_y"/>
                                          </p:val>
                                        </p:tav>
                                      </p:tavLst>
                                    </p:anim>
                                  </p:childTnLst>
                                </p:cTn>
                              </p:par>
                              <p:par>
                                <p:cTn id="15" presetID="2" presetClass="entr" presetSubtype="4" fill="hold" nodeType="withEffect">
                                  <p:stCondLst>
                                    <p:cond delay="0"/>
                                  </p:stCondLst>
                                  <p:childTnLst>
                                    <p:set>
                                      <p:cBhvr>
                                        <p:cTn id="16" dur="1" fill="hold">
                                          <p:stCondLst>
                                            <p:cond delay="0"/>
                                          </p:stCondLst>
                                        </p:cTn>
                                        <p:tgtEl>
                                          <p:spTgt spid="6">
                                            <p:txEl>
                                              <p:pRg st="2" end="2"/>
                                            </p:txEl>
                                          </p:spTgt>
                                        </p:tgtEl>
                                        <p:attrNameLst>
                                          <p:attrName>style.visibility</p:attrName>
                                        </p:attrNameLst>
                                      </p:cBhvr>
                                      <p:to>
                                        <p:strVal val="visible"/>
                                      </p:to>
                                    </p:set>
                                    <p:anim calcmode="lin" valueType="num">
                                      <p:cBhvr additive="base">
                                        <p:cTn id="17" dur="500" fill="hold"/>
                                        <p:tgtEl>
                                          <p:spTgt spid="6">
                                            <p:txEl>
                                              <p:pRg st="2" end="2"/>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6">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Rectangle 3"/>
          <p:cNvSpPr/>
          <p:nvPr/>
        </p:nvSpPr>
        <p:spPr>
          <a:xfrm>
            <a:off x="1213305" y="141482"/>
            <a:ext cx="6774930" cy="377024"/>
          </a:xfrm>
          <a:prstGeom prst="rect">
            <a:avLst/>
          </a:prstGeom>
          <a:noFill/>
        </p:spPr>
        <p:txBody>
          <a:bodyPr wrap="none" lIns="68579" tIns="34289" rIns="68579" bIns="34289">
            <a:spAutoFit/>
          </a:bodyPr>
          <a:lstStyle/>
          <a:p>
            <a:pPr algn="ctr" defTabSz="685783">
              <a:defRPr/>
            </a:pPr>
            <a:r>
              <a:rPr lang="vi-VN" sz="2000" b="1" cap="all"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1.3. Ưu, nhược điểm của thanh toán tiền mặt</a:t>
            </a:r>
            <a:endParaRPr lang="en-US" sz="2000" b="1" cap="all"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endParaRPr>
          </a:p>
        </p:txBody>
      </p:sp>
      <p:sp>
        <p:nvSpPr>
          <p:cNvPr id="6" name="TextBox 5"/>
          <p:cNvSpPr txBox="1"/>
          <p:nvPr/>
        </p:nvSpPr>
        <p:spPr>
          <a:xfrm>
            <a:off x="299694" y="742950"/>
            <a:ext cx="8551718" cy="1454242"/>
          </a:xfrm>
          <a:prstGeom prst="rect">
            <a:avLst/>
          </a:prstGeom>
        </p:spPr>
        <p:style>
          <a:lnRef idx="2">
            <a:schemeClr val="accent1"/>
          </a:lnRef>
          <a:fillRef idx="1">
            <a:schemeClr val="lt1"/>
          </a:fillRef>
          <a:effectRef idx="0">
            <a:schemeClr val="accent1"/>
          </a:effectRef>
          <a:fontRef idx="minor">
            <a:schemeClr val="dk1"/>
          </a:fontRef>
        </p:style>
        <p:txBody>
          <a:bodyPr wrap="square" lIns="68579" tIns="34289" rIns="68579" bIns="34289" rtlCol="0">
            <a:spAutoFit/>
          </a:bodyPr>
          <a:lstStyle/>
          <a:p>
            <a:pPr algn="just" defTabSz="685316">
              <a:defRPr/>
            </a:pPr>
            <a:r>
              <a:rPr lang="vi-VN" sz="3000" dirty="0">
                <a:solidFill>
                  <a:prstClr val="black"/>
                </a:solidFill>
                <a:latin typeface="Arial" pitchFamily="34" charset="0"/>
                <a:ea typeface="Tahoma" pitchFamily="34" charset="0"/>
                <a:cs typeface="Arial" pitchFamily="34" charset="0"/>
              </a:rPr>
              <a:t>b. Nhược điểm:</a:t>
            </a:r>
          </a:p>
          <a:p>
            <a:pPr algn="just" defTabSz="685316">
              <a:defRPr/>
            </a:pPr>
            <a:r>
              <a:rPr lang="vi-VN" sz="3000" dirty="0">
                <a:solidFill>
                  <a:prstClr val="black"/>
                </a:solidFill>
                <a:latin typeface="Arial" pitchFamily="34" charset="0"/>
                <a:ea typeface="Tahoma" pitchFamily="34" charset="0"/>
                <a:cs typeface="Arial" pitchFamily="34" charset="0"/>
              </a:rPr>
              <a:t>-	Nhà nước khó giám sát các hoạt động tài chính của doanh nghiệp, cá nhân trong xã hội.</a:t>
            </a:r>
          </a:p>
        </p:txBody>
      </p:sp>
    </p:spTree>
    <p:extLst>
      <p:ext uri="{BB962C8B-B14F-4D97-AF65-F5344CB8AC3E}">
        <p14:creationId xmlns:p14="http://schemas.microsoft.com/office/powerpoint/2010/main" val="426843695"/>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3"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plus(in)">
                                      <p:cBhvr>
                                        <p:cTn id="7" dur="2000"/>
                                        <p:tgtEl>
                                          <p:spTgt spid="4"/>
                                        </p:tgtEl>
                                      </p:cBhvr>
                                    </p:animEffect>
                                  </p:childTnLst>
                                </p:cTn>
                              </p:par>
                              <p:par>
                                <p:cTn id="8" presetID="21" presetClass="entr" presetSubtype="8"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wheel(8)">
                                      <p:cBhvr>
                                        <p:cTn id="10" dur="1000"/>
                                        <p:tgtEl>
                                          <p:spTgt spid="6"/>
                                        </p:tgtEl>
                                      </p:cBhvr>
                                    </p:animEffect>
                                  </p:childTnLst>
                                </p:cTn>
                              </p:par>
                              <p:par>
                                <p:cTn id="11" presetID="2" presetClass="entr" presetSubtype="4" fill="hold" nodeType="withEffect">
                                  <p:stCondLst>
                                    <p:cond delay="0"/>
                                  </p:stCondLst>
                                  <p:childTnLst>
                                    <p:set>
                                      <p:cBhvr>
                                        <p:cTn id="12" dur="1" fill="hold">
                                          <p:stCondLst>
                                            <p:cond delay="0"/>
                                          </p:stCondLst>
                                        </p:cTn>
                                        <p:tgtEl>
                                          <p:spTgt spid="6">
                                            <p:txEl>
                                              <p:pRg st="0" end="0"/>
                                            </p:txEl>
                                          </p:spTgt>
                                        </p:tgtEl>
                                        <p:attrNameLst>
                                          <p:attrName>style.visibility</p:attrName>
                                        </p:attrNameLst>
                                      </p:cBhvr>
                                      <p:to>
                                        <p:strVal val="visible"/>
                                      </p:to>
                                    </p:set>
                                    <p:anim calcmode="lin" valueType="num">
                                      <p:cBhvr additive="base">
                                        <p:cTn id="13"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6">
                                            <p:txEl>
                                              <p:pRg st="0" end="0"/>
                                            </p:txEl>
                                          </p:spTgt>
                                        </p:tgtEl>
                                        <p:attrNameLst>
                                          <p:attrName>ppt_y</p:attrName>
                                        </p:attrNameLst>
                                      </p:cBhvr>
                                      <p:tavLst>
                                        <p:tav tm="0">
                                          <p:val>
                                            <p:strVal val="1+#ppt_h/2"/>
                                          </p:val>
                                        </p:tav>
                                        <p:tav tm="100000">
                                          <p:val>
                                            <p:strVal val="#ppt_y"/>
                                          </p:val>
                                        </p:tav>
                                      </p:tavLst>
                                    </p:anim>
                                  </p:childTnLst>
                                </p:cTn>
                              </p:par>
                              <p:par>
                                <p:cTn id="15" presetID="2" presetClass="entr" presetSubtype="4" fill="hold" nodeType="withEffect">
                                  <p:stCondLst>
                                    <p:cond delay="0"/>
                                  </p:stCondLst>
                                  <p:childTnLst>
                                    <p:set>
                                      <p:cBhvr>
                                        <p:cTn id="16" dur="1" fill="hold">
                                          <p:stCondLst>
                                            <p:cond delay="0"/>
                                          </p:stCondLst>
                                        </p:cTn>
                                        <p:tgtEl>
                                          <p:spTgt spid="6">
                                            <p:txEl>
                                              <p:pRg st="1" end="1"/>
                                            </p:txEl>
                                          </p:spTgt>
                                        </p:tgtEl>
                                        <p:attrNameLst>
                                          <p:attrName>style.visibility</p:attrName>
                                        </p:attrNameLst>
                                      </p:cBhvr>
                                      <p:to>
                                        <p:strVal val="visible"/>
                                      </p:to>
                                    </p:set>
                                    <p:anim calcmode="lin" valueType="num">
                                      <p:cBhvr additive="base">
                                        <p:cTn id="17" dur="500" fill="hold"/>
                                        <p:tgtEl>
                                          <p:spTgt spid="6">
                                            <p:txEl>
                                              <p:pRg st="1" end="1"/>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6">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Rectangle 3"/>
          <p:cNvSpPr/>
          <p:nvPr/>
        </p:nvSpPr>
        <p:spPr>
          <a:xfrm>
            <a:off x="1213305" y="141482"/>
            <a:ext cx="6774930" cy="377024"/>
          </a:xfrm>
          <a:prstGeom prst="rect">
            <a:avLst/>
          </a:prstGeom>
          <a:noFill/>
        </p:spPr>
        <p:txBody>
          <a:bodyPr wrap="none" lIns="68579" tIns="34289" rIns="68579" bIns="34289">
            <a:spAutoFit/>
          </a:bodyPr>
          <a:lstStyle/>
          <a:p>
            <a:pPr algn="ctr" defTabSz="685783">
              <a:defRPr/>
            </a:pPr>
            <a:r>
              <a:rPr lang="vi-VN" sz="2000" b="1" cap="all"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1.3. Ưu, nhược điểm của thanh toán tiền mặt</a:t>
            </a:r>
            <a:endParaRPr lang="en-US" sz="2000" b="1" cap="all"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endParaRPr>
          </a:p>
        </p:txBody>
      </p:sp>
      <p:sp>
        <p:nvSpPr>
          <p:cNvPr id="6" name="TextBox 5"/>
          <p:cNvSpPr txBox="1"/>
          <p:nvPr/>
        </p:nvSpPr>
        <p:spPr>
          <a:xfrm>
            <a:off x="299694" y="742950"/>
            <a:ext cx="8551718" cy="2377572"/>
          </a:xfrm>
          <a:prstGeom prst="rect">
            <a:avLst/>
          </a:prstGeom>
        </p:spPr>
        <p:style>
          <a:lnRef idx="2">
            <a:schemeClr val="accent1"/>
          </a:lnRef>
          <a:fillRef idx="1">
            <a:schemeClr val="lt1"/>
          </a:fillRef>
          <a:effectRef idx="0">
            <a:schemeClr val="accent1"/>
          </a:effectRef>
          <a:fontRef idx="minor">
            <a:schemeClr val="dk1"/>
          </a:fontRef>
        </p:style>
        <p:txBody>
          <a:bodyPr wrap="square" lIns="68579" tIns="34289" rIns="68579" bIns="34289" rtlCol="0">
            <a:spAutoFit/>
          </a:bodyPr>
          <a:lstStyle/>
          <a:p>
            <a:pPr algn="just" defTabSz="685316">
              <a:defRPr/>
            </a:pPr>
            <a:r>
              <a:rPr lang="vi-VN" sz="3000" dirty="0">
                <a:solidFill>
                  <a:prstClr val="black"/>
                </a:solidFill>
                <a:latin typeface="Arial" pitchFamily="34" charset="0"/>
                <a:ea typeface="Tahoma" pitchFamily="34" charset="0"/>
                <a:cs typeface="Arial" pitchFamily="34" charset="0"/>
              </a:rPr>
              <a:t>b. Nhược điểm:</a:t>
            </a:r>
            <a:endParaRPr lang="en-US" sz="3000" dirty="0">
              <a:solidFill>
                <a:prstClr val="black"/>
              </a:solidFill>
              <a:latin typeface="Arial" pitchFamily="34" charset="0"/>
              <a:ea typeface="Tahoma" pitchFamily="34" charset="0"/>
              <a:cs typeface="Arial" pitchFamily="34" charset="0"/>
            </a:endParaRPr>
          </a:p>
          <a:p>
            <a:pPr algn="just" defTabSz="685316">
              <a:defRPr/>
            </a:pPr>
            <a:endParaRPr lang="vi-VN" sz="3000" dirty="0">
              <a:solidFill>
                <a:prstClr val="black"/>
              </a:solidFill>
              <a:latin typeface="Arial" pitchFamily="34" charset="0"/>
              <a:ea typeface="Tahoma" pitchFamily="34" charset="0"/>
              <a:cs typeface="Arial" pitchFamily="34" charset="0"/>
            </a:endParaRPr>
          </a:p>
          <a:p>
            <a:pPr algn="just" defTabSz="685316">
              <a:defRPr/>
            </a:pPr>
            <a:r>
              <a:rPr lang="vi-VN" sz="3000" dirty="0">
                <a:solidFill>
                  <a:prstClr val="black"/>
                </a:solidFill>
                <a:latin typeface="Arial" pitchFamily="34" charset="0"/>
                <a:ea typeface="Tahoma" pitchFamily="34" charset="0"/>
                <a:cs typeface="Arial" pitchFamily="34" charset="0"/>
              </a:rPr>
              <a:t>-	Thói quen thanh toán tiền mặt làm một lượng tiền lớn tồn tại trong dân không được vận động vào quá trình huy động vốn và đầu tư.</a:t>
            </a:r>
          </a:p>
        </p:txBody>
      </p:sp>
    </p:spTree>
    <p:extLst>
      <p:ext uri="{BB962C8B-B14F-4D97-AF65-F5344CB8AC3E}">
        <p14:creationId xmlns:p14="http://schemas.microsoft.com/office/powerpoint/2010/main" val="3428891154"/>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3"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plus(in)">
                                      <p:cBhvr>
                                        <p:cTn id="7" dur="2000"/>
                                        <p:tgtEl>
                                          <p:spTgt spid="4"/>
                                        </p:tgtEl>
                                      </p:cBhvr>
                                    </p:animEffect>
                                  </p:childTnLst>
                                </p:cTn>
                              </p:par>
                              <p:par>
                                <p:cTn id="8" presetID="21" presetClass="entr" presetSubtype="8"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wheel(8)">
                                      <p:cBhvr>
                                        <p:cTn id="10" dur="1000"/>
                                        <p:tgtEl>
                                          <p:spTgt spid="6"/>
                                        </p:tgtEl>
                                      </p:cBhvr>
                                    </p:animEffect>
                                  </p:childTnLst>
                                </p:cTn>
                              </p:par>
                              <p:par>
                                <p:cTn id="11" presetID="2" presetClass="entr" presetSubtype="4" fill="hold" nodeType="withEffect">
                                  <p:stCondLst>
                                    <p:cond delay="0"/>
                                  </p:stCondLst>
                                  <p:childTnLst>
                                    <p:set>
                                      <p:cBhvr>
                                        <p:cTn id="12" dur="1" fill="hold">
                                          <p:stCondLst>
                                            <p:cond delay="0"/>
                                          </p:stCondLst>
                                        </p:cTn>
                                        <p:tgtEl>
                                          <p:spTgt spid="6">
                                            <p:txEl>
                                              <p:pRg st="0" end="0"/>
                                            </p:txEl>
                                          </p:spTgt>
                                        </p:tgtEl>
                                        <p:attrNameLst>
                                          <p:attrName>style.visibility</p:attrName>
                                        </p:attrNameLst>
                                      </p:cBhvr>
                                      <p:to>
                                        <p:strVal val="visible"/>
                                      </p:to>
                                    </p:set>
                                    <p:anim calcmode="lin" valueType="num">
                                      <p:cBhvr additive="base">
                                        <p:cTn id="13"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6">
                                            <p:txEl>
                                              <p:pRg st="0" end="0"/>
                                            </p:txEl>
                                          </p:spTgt>
                                        </p:tgtEl>
                                        <p:attrNameLst>
                                          <p:attrName>ppt_y</p:attrName>
                                        </p:attrNameLst>
                                      </p:cBhvr>
                                      <p:tavLst>
                                        <p:tav tm="0">
                                          <p:val>
                                            <p:strVal val="1+#ppt_h/2"/>
                                          </p:val>
                                        </p:tav>
                                        <p:tav tm="100000">
                                          <p:val>
                                            <p:strVal val="#ppt_y"/>
                                          </p:val>
                                        </p:tav>
                                      </p:tavLst>
                                    </p:anim>
                                  </p:childTnLst>
                                </p:cTn>
                              </p:par>
                              <p:par>
                                <p:cTn id="15" presetID="2" presetClass="entr" presetSubtype="4" fill="hold" nodeType="withEffect">
                                  <p:stCondLst>
                                    <p:cond delay="0"/>
                                  </p:stCondLst>
                                  <p:childTnLst>
                                    <p:set>
                                      <p:cBhvr>
                                        <p:cTn id="16" dur="1" fill="hold">
                                          <p:stCondLst>
                                            <p:cond delay="0"/>
                                          </p:stCondLst>
                                        </p:cTn>
                                        <p:tgtEl>
                                          <p:spTgt spid="6">
                                            <p:txEl>
                                              <p:pRg st="2" end="2"/>
                                            </p:txEl>
                                          </p:spTgt>
                                        </p:tgtEl>
                                        <p:attrNameLst>
                                          <p:attrName>style.visibility</p:attrName>
                                        </p:attrNameLst>
                                      </p:cBhvr>
                                      <p:to>
                                        <p:strVal val="visible"/>
                                      </p:to>
                                    </p:set>
                                    <p:anim calcmode="lin" valueType="num">
                                      <p:cBhvr additive="base">
                                        <p:cTn id="17" dur="500" fill="hold"/>
                                        <p:tgtEl>
                                          <p:spTgt spid="6">
                                            <p:txEl>
                                              <p:pRg st="2" end="2"/>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6">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animBg="1"/>
    </p:bldLst>
  </p:timing>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 name="图片 4">
            <a:extLst>
              <a:ext uri="{FF2B5EF4-FFF2-40B4-BE49-F238E27FC236}">
                <a16:creationId xmlns:a16="http://schemas.microsoft.com/office/drawing/2014/main" id="{D73D06AF-B716-4B07-A040-DFA973366C41}"/>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t="69542" r="77401"/>
          <a:stretch/>
        </p:blipFill>
        <p:spPr>
          <a:xfrm>
            <a:off x="5929772" y="2571750"/>
            <a:ext cx="3816629" cy="2571750"/>
          </a:xfrm>
          <a:prstGeom prst="rect">
            <a:avLst/>
          </a:prstGeom>
        </p:spPr>
      </p:pic>
      <p:pic>
        <p:nvPicPr>
          <p:cNvPr id="6" name="图片 5">
            <a:extLst>
              <a:ext uri="{FF2B5EF4-FFF2-40B4-BE49-F238E27FC236}">
                <a16:creationId xmlns:a16="http://schemas.microsoft.com/office/drawing/2014/main" id="{8D856B30-D53E-47D5-94BA-1CECDC0E4B05}"/>
              </a:ext>
            </a:extLst>
          </p:cNvPr>
          <p:cNvPicPr>
            <a:picLocks noChangeAspect="1"/>
          </p:cNvPicPr>
          <p:nvPr/>
        </p:nvPicPr>
        <p:blipFill>
          <a:blip r:embed="rId6">
            <a:clrChange>
              <a:clrFrom>
                <a:srgbClr val="FFFFFF"/>
              </a:clrFrom>
              <a:clrTo>
                <a:srgbClr val="FFFFFF">
                  <a:alpha val="0"/>
                </a:srgbClr>
              </a:clrTo>
            </a:clrChange>
          </a:blip>
          <a:stretch>
            <a:fillRect/>
          </a:stretch>
        </p:blipFill>
        <p:spPr>
          <a:xfrm>
            <a:off x="2415341" y="4722448"/>
            <a:ext cx="1094874" cy="421052"/>
          </a:xfrm>
          <a:prstGeom prst="rect">
            <a:avLst/>
          </a:prstGeom>
        </p:spPr>
      </p:pic>
      <p:pic>
        <p:nvPicPr>
          <p:cNvPr id="7" name="图片 6">
            <a:extLst>
              <a:ext uri="{FF2B5EF4-FFF2-40B4-BE49-F238E27FC236}">
                <a16:creationId xmlns:a16="http://schemas.microsoft.com/office/drawing/2014/main" id="{48DFE54F-A977-4A9B-8DE0-2925E0E4563D}"/>
              </a:ext>
            </a:extLst>
          </p:cNvPr>
          <p:cNvPicPr>
            <a:picLocks noChangeAspect="1"/>
          </p:cNvPicPr>
          <p:nvPr/>
        </p:nvPicPr>
        <p:blipFill>
          <a:blip r:embed="rId6">
            <a:clrChange>
              <a:clrFrom>
                <a:srgbClr val="FFFFFF"/>
              </a:clrFrom>
              <a:clrTo>
                <a:srgbClr val="FFFFFF">
                  <a:alpha val="0"/>
                </a:srgbClr>
              </a:clrTo>
            </a:clrChange>
          </a:blip>
          <a:stretch>
            <a:fillRect/>
          </a:stretch>
        </p:blipFill>
        <p:spPr>
          <a:xfrm>
            <a:off x="5760121" y="4877452"/>
            <a:ext cx="691814" cy="266048"/>
          </a:xfrm>
          <a:prstGeom prst="rect">
            <a:avLst/>
          </a:prstGeom>
        </p:spPr>
      </p:pic>
      <p:pic>
        <p:nvPicPr>
          <p:cNvPr id="8" name="图片 7">
            <a:extLst>
              <a:ext uri="{FF2B5EF4-FFF2-40B4-BE49-F238E27FC236}">
                <a16:creationId xmlns:a16="http://schemas.microsoft.com/office/drawing/2014/main" id="{8921A5E6-C896-498C-B858-8521BACA5DDD}"/>
              </a:ext>
            </a:extLst>
          </p:cNvPr>
          <p:cNvPicPr>
            <a:picLocks noChangeAspect="1"/>
          </p:cNvPicPr>
          <p:nvPr/>
        </p:nvPicPr>
        <p:blipFill>
          <a:blip r:embed="rId6">
            <a:clrChange>
              <a:clrFrom>
                <a:srgbClr val="FFFFFF"/>
              </a:clrFrom>
              <a:clrTo>
                <a:srgbClr val="FFFFFF">
                  <a:alpha val="0"/>
                </a:srgbClr>
              </a:clrTo>
            </a:clrChange>
          </a:blip>
          <a:stretch>
            <a:fillRect/>
          </a:stretch>
        </p:blipFill>
        <p:spPr>
          <a:xfrm>
            <a:off x="5124103" y="4877452"/>
            <a:ext cx="691814" cy="266048"/>
          </a:xfrm>
          <a:prstGeom prst="rect">
            <a:avLst/>
          </a:prstGeom>
        </p:spPr>
      </p:pic>
      <p:pic>
        <p:nvPicPr>
          <p:cNvPr id="9" name="图片 8">
            <a:extLst>
              <a:ext uri="{FF2B5EF4-FFF2-40B4-BE49-F238E27FC236}">
                <a16:creationId xmlns:a16="http://schemas.microsoft.com/office/drawing/2014/main" id="{E0D04FE2-2A42-4B37-AB52-B34C1F09F6AC}"/>
              </a:ext>
            </a:extLst>
          </p:cNvPr>
          <p:cNvPicPr>
            <a:picLocks noChangeAspect="1"/>
          </p:cNvPicPr>
          <p:nvPr/>
        </p:nvPicPr>
        <p:blipFill>
          <a:blip r:embed="rId6">
            <a:clrChange>
              <a:clrFrom>
                <a:srgbClr val="FFFFFF"/>
              </a:clrFrom>
              <a:clrTo>
                <a:srgbClr val="FFFFFF">
                  <a:alpha val="0"/>
                </a:srgbClr>
              </a:clrTo>
            </a:clrChange>
          </a:blip>
          <a:stretch>
            <a:fillRect/>
          </a:stretch>
        </p:blipFill>
        <p:spPr>
          <a:xfrm>
            <a:off x="3695200" y="4877454"/>
            <a:ext cx="691814" cy="287806"/>
          </a:xfrm>
          <a:prstGeom prst="rect">
            <a:avLst/>
          </a:prstGeom>
        </p:spPr>
      </p:pic>
      <p:pic>
        <p:nvPicPr>
          <p:cNvPr id="10" name="图片 9">
            <a:extLst>
              <a:ext uri="{FF2B5EF4-FFF2-40B4-BE49-F238E27FC236}">
                <a16:creationId xmlns:a16="http://schemas.microsoft.com/office/drawing/2014/main" id="{28FD76E1-B938-4B19-BB49-6A564ACFFBAD}"/>
              </a:ext>
            </a:extLst>
          </p:cNvPr>
          <p:cNvPicPr>
            <a:picLocks noChangeAspect="1"/>
          </p:cNvPicPr>
          <p:nvPr/>
        </p:nvPicPr>
        <p:blipFill>
          <a:blip r:embed="rId7">
            <a:clrChange>
              <a:clrFrom>
                <a:srgbClr val="FFFFFF"/>
              </a:clrFrom>
              <a:clrTo>
                <a:srgbClr val="FFFFFF">
                  <a:alpha val="0"/>
                </a:srgbClr>
              </a:clrTo>
            </a:clrChange>
          </a:blip>
          <a:stretch>
            <a:fillRect/>
          </a:stretch>
        </p:blipFill>
        <p:spPr>
          <a:xfrm>
            <a:off x="255238" y="387071"/>
            <a:ext cx="1174514" cy="831129"/>
          </a:xfrm>
          <a:prstGeom prst="rect">
            <a:avLst/>
          </a:prstGeom>
        </p:spPr>
      </p:pic>
      <p:pic>
        <p:nvPicPr>
          <p:cNvPr id="11" name="图片 10">
            <a:extLst>
              <a:ext uri="{FF2B5EF4-FFF2-40B4-BE49-F238E27FC236}">
                <a16:creationId xmlns:a16="http://schemas.microsoft.com/office/drawing/2014/main" id="{A087FA02-3F22-40AA-9C9F-70C876981084}"/>
              </a:ext>
            </a:extLst>
          </p:cNvPr>
          <p:cNvPicPr>
            <a:picLocks noChangeAspect="1"/>
          </p:cNvPicPr>
          <p:nvPr/>
        </p:nvPicPr>
        <p:blipFill>
          <a:blip r:embed="rId7">
            <a:clrChange>
              <a:clrFrom>
                <a:srgbClr val="FFFFFF"/>
              </a:clrFrom>
              <a:clrTo>
                <a:srgbClr val="FFFFFF">
                  <a:alpha val="0"/>
                </a:srgbClr>
              </a:clrTo>
            </a:clrChange>
          </a:blip>
          <a:stretch>
            <a:fillRect/>
          </a:stretch>
        </p:blipFill>
        <p:spPr>
          <a:xfrm>
            <a:off x="7669699" y="1740626"/>
            <a:ext cx="1174514" cy="831129"/>
          </a:xfrm>
          <a:prstGeom prst="rect">
            <a:avLst/>
          </a:prstGeom>
        </p:spPr>
      </p:pic>
      <p:grpSp>
        <p:nvGrpSpPr>
          <p:cNvPr id="19" name="组合 18">
            <a:extLst>
              <a:ext uri="{FF2B5EF4-FFF2-40B4-BE49-F238E27FC236}">
                <a16:creationId xmlns:a16="http://schemas.microsoft.com/office/drawing/2014/main" id="{9C54BB6F-8F1C-4CB5-B9DF-76E9D0B72A7E}"/>
              </a:ext>
            </a:extLst>
          </p:cNvPr>
          <p:cNvGrpSpPr/>
          <p:nvPr/>
        </p:nvGrpSpPr>
        <p:grpSpPr>
          <a:xfrm>
            <a:off x="720676" y="1563577"/>
            <a:ext cx="785942" cy="1014716"/>
            <a:chOff x="10766636" y="3941730"/>
            <a:chExt cx="1047922" cy="1352954"/>
          </a:xfrm>
        </p:grpSpPr>
        <p:sp>
          <p:nvSpPr>
            <p:cNvPr id="13" name="Freeform 108">
              <a:extLst>
                <a:ext uri="{FF2B5EF4-FFF2-40B4-BE49-F238E27FC236}">
                  <a16:creationId xmlns:a16="http://schemas.microsoft.com/office/drawing/2014/main" id="{92718D15-F6A5-4483-9710-3C60485861CF}"/>
                </a:ext>
              </a:extLst>
            </p:cNvPr>
            <p:cNvSpPr>
              <a:spLocks/>
            </p:cNvSpPr>
            <p:nvPr/>
          </p:nvSpPr>
          <p:spPr bwMode="auto">
            <a:xfrm>
              <a:off x="10766636" y="4209862"/>
              <a:ext cx="664177" cy="1084822"/>
            </a:xfrm>
            <a:custGeom>
              <a:avLst/>
              <a:gdLst>
                <a:gd name="T0" fmla="*/ 96 w 114"/>
                <a:gd name="T1" fmla="*/ 11 h 186"/>
                <a:gd name="T2" fmla="*/ 91 w 114"/>
                <a:gd name="T3" fmla="*/ 11 h 186"/>
                <a:gd name="T4" fmla="*/ 79 w 114"/>
                <a:gd name="T5" fmla="*/ 8 h 186"/>
                <a:gd name="T6" fmla="*/ 78 w 114"/>
                <a:gd name="T7" fmla="*/ 8 h 186"/>
                <a:gd name="T8" fmla="*/ 2 w 114"/>
                <a:gd name="T9" fmla="*/ 87 h 186"/>
                <a:gd name="T10" fmla="*/ 12 w 114"/>
                <a:gd name="T11" fmla="*/ 98 h 186"/>
                <a:gd name="T12" fmla="*/ 48 w 114"/>
                <a:gd name="T13" fmla="*/ 83 h 186"/>
                <a:gd name="T14" fmla="*/ 11 w 114"/>
                <a:gd name="T15" fmla="*/ 170 h 186"/>
                <a:gd name="T16" fmla="*/ 27 w 114"/>
                <a:gd name="T17" fmla="*/ 177 h 186"/>
                <a:gd name="T18" fmla="*/ 28 w 114"/>
                <a:gd name="T19" fmla="*/ 175 h 186"/>
                <a:gd name="T20" fmla="*/ 32 w 114"/>
                <a:gd name="T21" fmla="*/ 172 h 186"/>
                <a:gd name="T22" fmla="*/ 105 w 114"/>
                <a:gd name="T23" fmla="*/ 71 h 186"/>
                <a:gd name="T24" fmla="*/ 96 w 114"/>
                <a:gd name="T25" fmla="*/ 58 h 186"/>
                <a:gd name="T26" fmla="*/ 89 w 114"/>
                <a:gd name="T27" fmla="*/ 60 h 186"/>
                <a:gd name="T28" fmla="*/ 88 w 114"/>
                <a:gd name="T29" fmla="*/ 62 h 186"/>
                <a:gd name="T30" fmla="*/ 86 w 114"/>
                <a:gd name="T31" fmla="*/ 64 h 186"/>
                <a:gd name="T32" fmla="*/ 85 w 114"/>
                <a:gd name="T33" fmla="*/ 65 h 186"/>
                <a:gd name="T34" fmla="*/ 85 w 114"/>
                <a:gd name="T35" fmla="*/ 65 h 186"/>
                <a:gd name="T36" fmla="*/ 84 w 114"/>
                <a:gd name="T37" fmla="*/ 66 h 186"/>
                <a:gd name="T38" fmla="*/ 84 w 114"/>
                <a:gd name="T39" fmla="*/ 66 h 186"/>
                <a:gd name="T40" fmla="*/ 84 w 114"/>
                <a:gd name="T41" fmla="*/ 66 h 186"/>
                <a:gd name="T42" fmla="*/ 82 w 114"/>
                <a:gd name="T43" fmla="*/ 67 h 186"/>
                <a:gd name="T44" fmla="*/ 80 w 114"/>
                <a:gd name="T45" fmla="*/ 71 h 186"/>
                <a:gd name="T46" fmla="*/ 74 w 114"/>
                <a:gd name="T47" fmla="*/ 79 h 186"/>
                <a:gd name="T48" fmla="*/ 84 w 114"/>
                <a:gd name="T49" fmla="*/ 64 h 186"/>
                <a:gd name="T50" fmla="*/ 85 w 114"/>
                <a:gd name="T51" fmla="*/ 55 h 186"/>
                <a:gd name="T52" fmla="*/ 109 w 114"/>
                <a:gd name="T53" fmla="*/ 20 h 186"/>
                <a:gd name="T54" fmla="*/ 96 w 114"/>
                <a:gd name="T55" fmla="*/ 11 h 1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14" h="186">
                  <a:moveTo>
                    <a:pt x="96" y="11"/>
                  </a:moveTo>
                  <a:cubicBezTo>
                    <a:pt x="94" y="10"/>
                    <a:pt x="93" y="10"/>
                    <a:pt x="91" y="11"/>
                  </a:cubicBezTo>
                  <a:cubicBezTo>
                    <a:pt x="89" y="7"/>
                    <a:pt x="82" y="4"/>
                    <a:pt x="79" y="8"/>
                  </a:cubicBezTo>
                  <a:cubicBezTo>
                    <a:pt x="78" y="8"/>
                    <a:pt x="78" y="8"/>
                    <a:pt x="78" y="8"/>
                  </a:cubicBezTo>
                  <a:cubicBezTo>
                    <a:pt x="34" y="0"/>
                    <a:pt x="14" y="52"/>
                    <a:pt x="2" y="87"/>
                  </a:cubicBezTo>
                  <a:cubicBezTo>
                    <a:pt x="0" y="94"/>
                    <a:pt x="6" y="99"/>
                    <a:pt x="12" y="98"/>
                  </a:cubicBezTo>
                  <a:cubicBezTo>
                    <a:pt x="25" y="95"/>
                    <a:pt x="37" y="89"/>
                    <a:pt x="48" y="83"/>
                  </a:cubicBezTo>
                  <a:cubicBezTo>
                    <a:pt x="33" y="111"/>
                    <a:pt x="18" y="139"/>
                    <a:pt x="11" y="170"/>
                  </a:cubicBezTo>
                  <a:cubicBezTo>
                    <a:pt x="9" y="180"/>
                    <a:pt x="22" y="186"/>
                    <a:pt x="27" y="177"/>
                  </a:cubicBezTo>
                  <a:cubicBezTo>
                    <a:pt x="27" y="176"/>
                    <a:pt x="27" y="175"/>
                    <a:pt x="28" y="175"/>
                  </a:cubicBezTo>
                  <a:cubicBezTo>
                    <a:pt x="29" y="174"/>
                    <a:pt x="31" y="174"/>
                    <a:pt x="32" y="172"/>
                  </a:cubicBezTo>
                  <a:cubicBezTo>
                    <a:pt x="59" y="141"/>
                    <a:pt x="89" y="109"/>
                    <a:pt x="105" y="71"/>
                  </a:cubicBezTo>
                  <a:cubicBezTo>
                    <a:pt x="108" y="64"/>
                    <a:pt x="103" y="57"/>
                    <a:pt x="96" y="58"/>
                  </a:cubicBezTo>
                  <a:cubicBezTo>
                    <a:pt x="94" y="58"/>
                    <a:pt x="91" y="58"/>
                    <a:pt x="89" y="60"/>
                  </a:cubicBezTo>
                  <a:cubicBezTo>
                    <a:pt x="89" y="61"/>
                    <a:pt x="88" y="62"/>
                    <a:pt x="88" y="62"/>
                  </a:cubicBezTo>
                  <a:cubicBezTo>
                    <a:pt x="87" y="63"/>
                    <a:pt x="86" y="64"/>
                    <a:pt x="86" y="64"/>
                  </a:cubicBezTo>
                  <a:cubicBezTo>
                    <a:pt x="85" y="65"/>
                    <a:pt x="85" y="65"/>
                    <a:pt x="85" y="65"/>
                  </a:cubicBezTo>
                  <a:cubicBezTo>
                    <a:pt x="85" y="65"/>
                    <a:pt x="85" y="65"/>
                    <a:pt x="85" y="65"/>
                  </a:cubicBezTo>
                  <a:cubicBezTo>
                    <a:pt x="84" y="66"/>
                    <a:pt x="84" y="66"/>
                    <a:pt x="84" y="66"/>
                  </a:cubicBezTo>
                  <a:cubicBezTo>
                    <a:pt x="84" y="66"/>
                    <a:pt x="84" y="66"/>
                    <a:pt x="84" y="66"/>
                  </a:cubicBezTo>
                  <a:cubicBezTo>
                    <a:pt x="84" y="66"/>
                    <a:pt x="84" y="66"/>
                    <a:pt x="84" y="66"/>
                  </a:cubicBezTo>
                  <a:cubicBezTo>
                    <a:pt x="84" y="66"/>
                    <a:pt x="83" y="67"/>
                    <a:pt x="82" y="67"/>
                  </a:cubicBezTo>
                  <a:cubicBezTo>
                    <a:pt x="81" y="68"/>
                    <a:pt x="80" y="70"/>
                    <a:pt x="80" y="71"/>
                  </a:cubicBezTo>
                  <a:cubicBezTo>
                    <a:pt x="78" y="74"/>
                    <a:pt x="76" y="76"/>
                    <a:pt x="74" y="79"/>
                  </a:cubicBezTo>
                  <a:cubicBezTo>
                    <a:pt x="77" y="74"/>
                    <a:pt x="81" y="69"/>
                    <a:pt x="84" y="64"/>
                  </a:cubicBezTo>
                  <a:cubicBezTo>
                    <a:pt x="87" y="61"/>
                    <a:pt x="86" y="58"/>
                    <a:pt x="85" y="55"/>
                  </a:cubicBezTo>
                  <a:cubicBezTo>
                    <a:pt x="94" y="44"/>
                    <a:pt x="102" y="32"/>
                    <a:pt x="109" y="20"/>
                  </a:cubicBezTo>
                  <a:cubicBezTo>
                    <a:pt x="114" y="11"/>
                    <a:pt x="102" y="4"/>
                    <a:pt x="96" y="11"/>
                  </a:cubicBezTo>
                  <a:close/>
                </a:path>
              </a:pathLst>
            </a:custGeom>
            <a:solidFill>
              <a:srgbClr val="F8E57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342830"/>
              <a:endParaRPr lang="zh-CN" altLang="en-US" sz="1400">
                <a:solidFill>
                  <a:prstClr val="black"/>
                </a:solidFill>
              </a:endParaRPr>
            </a:p>
          </p:txBody>
        </p:sp>
        <p:sp>
          <p:nvSpPr>
            <p:cNvPr id="14" name="Freeform 109">
              <a:extLst>
                <a:ext uri="{FF2B5EF4-FFF2-40B4-BE49-F238E27FC236}">
                  <a16:creationId xmlns:a16="http://schemas.microsoft.com/office/drawing/2014/main" id="{3B97E333-1B70-491F-836D-988EDE218845}"/>
                </a:ext>
              </a:extLst>
            </p:cNvPr>
            <p:cNvSpPr>
              <a:spLocks noEditPoints="1"/>
            </p:cNvSpPr>
            <p:nvPr/>
          </p:nvSpPr>
          <p:spPr bwMode="auto">
            <a:xfrm>
              <a:off x="10783856" y="4209862"/>
              <a:ext cx="693695" cy="1067602"/>
            </a:xfrm>
            <a:custGeom>
              <a:avLst/>
              <a:gdLst>
                <a:gd name="T0" fmla="*/ 112 w 119"/>
                <a:gd name="T1" fmla="*/ 52 h 183"/>
                <a:gd name="T2" fmla="*/ 91 w 119"/>
                <a:gd name="T3" fmla="*/ 53 h 183"/>
                <a:gd name="T4" fmla="*/ 115 w 119"/>
                <a:gd name="T5" fmla="*/ 9 h 183"/>
                <a:gd name="T6" fmla="*/ 110 w 119"/>
                <a:gd name="T7" fmla="*/ 2 h 183"/>
                <a:gd name="T8" fmla="*/ 49 w 119"/>
                <a:gd name="T9" fmla="*/ 15 h 183"/>
                <a:gd name="T10" fmla="*/ 24 w 119"/>
                <a:gd name="T11" fmla="*/ 55 h 183"/>
                <a:gd name="T12" fmla="*/ 2 w 119"/>
                <a:gd name="T13" fmla="*/ 88 h 183"/>
                <a:gd name="T14" fmla="*/ 8 w 119"/>
                <a:gd name="T15" fmla="*/ 94 h 183"/>
                <a:gd name="T16" fmla="*/ 43 w 119"/>
                <a:gd name="T17" fmla="*/ 87 h 183"/>
                <a:gd name="T18" fmla="*/ 5 w 119"/>
                <a:gd name="T19" fmla="*/ 176 h 183"/>
                <a:gd name="T20" fmla="*/ 12 w 119"/>
                <a:gd name="T21" fmla="*/ 181 h 183"/>
                <a:gd name="T22" fmla="*/ 70 w 119"/>
                <a:gd name="T23" fmla="*/ 126 h 183"/>
                <a:gd name="T24" fmla="*/ 117 w 119"/>
                <a:gd name="T25" fmla="*/ 58 h 183"/>
                <a:gd name="T26" fmla="*/ 112 w 119"/>
                <a:gd name="T27" fmla="*/ 52 h 183"/>
                <a:gd name="T28" fmla="*/ 66 w 119"/>
                <a:gd name="T29" fmla="*/ 116 h 183"/>
                <a:gd name="T30" fmla="*/ 19 w 119"/>
                <a:gd name="T31" fmla="*/ 165 h 183"/>
                <a:gd name="T32" fmla="*/ 56 w 119"/>
                <a:gd name="T33" fmla="*/ 81 h 183"/>
                <a:gd name="T34" fmla="*/ 50 w 119"/>
                <a:gd name="T35" fmla="*/ 75 h 183"/>
                <a:gd name="T36" fmla="*/ 16 w 119"/>
                <a:gd name="T37" fmla="*/ 82 h 183"/>
                <a:gd name="T38" fmla="*/ 18 w 119"/>
                <a:gd name="T39" fmla="*/ 79 h 183"/>
                <a:gd name="T40" fmla="*/ 23 w 119"/>
                <a:gd name="T41" fmla="*/ 78 h 183"/>
                <a:gd name="T42" fmla="*/ 53 w 119"/>
                <a:gd name="T43" fmla="*/ 25 h 183"/>
                <a:gd name="T44" fmla="*/ 103 w 119"/>
                <a:gd name="T45" fmla="*/ 12 h 183"/>
                <a:gd name="T46" fmla="*/ 75 w 119"/>
                <a:gd name="T47" fmla="*/ 56 h 183"/>
                <a:gd name="T48" fmla="*/ 80 w 119"/>
                <a:gd name="T49" fmla="*/ 64 h 183"/>
                <a:gd name="T50" fmla="*/ 106 w 119"/>
                <a:gd name="T51" fmla="*/ 61 h 183"/>
                <a:gd name="T52" fmla="*/ 66 w 119"/>
                <a:gd name="T53" fmla="*/ 116 h 1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19" h="183">
                  <a:moveTo>
                    <a:pt x="112" y="52"/>
                  </a:moveTo>
                  <a:cubicBezTo>
                    <a:pt x="105" y="53"/>
                    <a:pt x="98" y="53"/>
                    <a:pt x="91" y="53"/>
                  </a:cubicBezTo>
                  <a:cubicBezTo>
                    <a:pt x="101" y="40"/>
                    <a:pt x="109" y="25"/>
                    <a:pt x="115" y="9"/>
                  </a:cubicBezTo>
                  <a:cubicBezTo>
                    <a:pt x="116" y="5"/>
                    <a:pt x="113" y="2"/>
                    <a:pt x="110" y="2"/>
                  </a:cubicBezTo>
                  <a:cubicBezTo>
                    <a:pt x="89" y="1"/>
                    <a:pt x="66" y="0"/>
                    <a:pt x="49" y="15"/>
                  </a:cubicBezTo>
                  <a:cubicBezTo>
                    <a:pt x="38" y="24"/>
                    <a:pt x="30" y="39"/>
                    <a:pt x="24" y="55"/>
                  </a:cubicBezTo>
                  <a:cubicBezTo>
                    <a:pt x="16" y="65"/>
                    <a:pt x="9" y="76"/>
                    <a:pt x="2" y="88"/>
                  </a:cubicBezTo>
                  <a:cubicBezTo>
                    <a:pt x="0" y="92"/>
                    <a:pt x="4" y="96"/>
                    <a:pt x="8" y="94"/>
                  </a:cubicBezTo>
                  <a:cubicBezTo>
                    <a:pt x="19" y="89"/>
                    <a:pt x="31" y="90"/>
                    <a:pt x="43" y="87"/>
                  </a:cubicBezTo>
                  <a:cubicBezTo>
                    <a:pt x="31" y="117"/>
                    <a:pt x="15" y="145"/>
                    <a:pt x="5" y="176"/>
                  </a:cubicBezTo>
                  <a:cubicBezTo>
                    <a:pt x="4" y="180"/>
                    <a:pt x="8" y="183"/>
                    <a:pt x="12" y="181"/>
                  </a:cubicBezTo>
                  <a:cubicBezTo>
                    <a:pt x="35" y="168"/>
                    <a:pt x="53" y="146"/>
                    <a:pt x="70" y="126"/>
                  </a:cubicBezTo>
                  <a:cubicBezTo>
                    <a:pt x="87" y="105"/>
                    <a:pt x="105" y="83"/>
                    <a:pt x="117" y="58"/>
                  </a:cubicBezTo>
                  <a:cubicBezTo>
                    <a:pt x="119" y="54"/>
                    <a:pt x="116" y="51"/>
                    <a:pt x="112" y="52"/>
                  </a:cubicBezTo>
                  <a:close/>
                  <a:moveTo>
                    <a:pt x="66" y="116"/>
                  </a:moveTo>
                  <a:cubicBezTo>
                    <a:pt x="52" y="133"/>
                    <a:pt x="37" y="151"/>
                    <a:pt x="19" y="165"/>
                  </a:cubicBezTo>
                  <a:cubicBezTo>
                    <a:pt x="30" y="136"/>
                    <a:pt x="46" y="110"/>
                    <a:pt x="56" y="81"/>
                  </a:cubicBezTo>
                  <a:cubicBezTo>
                    <a:pt x="57" y="78"/>
                    <a:pt x="53" y="74"/>
                    <a:pt x="50" y="75"/>
                  </a:cubicBezTo>
                  <a:cubicBezTo>
                    <a:pt x="39" y="79"/>
                    <a:pt x="27" y="79"/>
                    <a:pt x="16" y="82"/>
                  </a:cubicBezTo>
                  <a:cubicBezTo>
                    <a:pt x="17" y="81"/>
                    <a:pt x="17" y="80"/>
                    <a:pt x="18" y="79"/>
                  </a:cubicBezTo>
                  <a:cubicBezTo>
                    <a:pt x="19" y="80"/>
                    <a:pt x="22" y="80"/>
                    <a:pt x="23" y="78"/>
                  </a:cubicBezTo>
                  <a:cubicBezTo>
                    <a:pt x="35" y="62"/>
                    <a:pt x="39" y="41"/>
                    <a:pt x="53" y="25"/>
                  </a:cubicBezTo>
                  <a:cubicBezTo>
                    <a:pt x="64" y="11"/>
                    <a:pt x="85" y="11"/>
                    <a:pt x="103" y="12"/>
                  </a:cubicBezTo>
                  <a:cubicBezTo>
                    <a:pt x="96" y="28"/>
                    <a:pt x="88" y="43"/>
                    <a:pt x="75" y="56"/>
                  </a:cubicBezTo>
                  <a:cubicBezTo>
                    <a:pt x="72" y="59"/>
                    <a:pt x="75" y="65"/>
                    <a:pt x="80" y="64"/>
                  </a:cubicBezTo>
                  <a:cubicBezTo>
                    <a:pt x="89" y="62"/>
                    <a:pt x="97" y="62"/>
                    <a:pt x="106" y="61"/>
                  </a:cubicBezTo>
                  <a:cubicBezTo>
                    <a:pt x="96" y="81"/>
                    <a:pt x="81" y="100"/>
                    <a:pt x="66" y="116"/>
                  </a:cubicBezTo>
                  <a:close/>
                </a:path>
              </a:pathLst>
            </a:custGeom>
            <a:solidFill>
              <a:srgbClr val="4442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342830"/>
              <a:endParaRPr lang="zh-CN" altLang="en-US" sz="1400">
                <a:solidFill>
                  <a:prstClr val="black"/>
                </a:solidFill>
              </a:endParaRPr>
            </a:p>
          </p:txBody>
        </p:sp>
        <p:sp>
          <p:nvSpPr>
            <p:cNvPr id="15" name="Freeform 110">
              <a:extLst>
                <a:ext uri="{FF2B5EF4-FFF2-40B4-BE49-F238E27FC236}">
                  <a16:creationId xmlns:a16="http://schemas.microsoft.com/office/drawing/2014/main" id="{247D8A62-15FF-403A-A4D3-CE26AD453BE0}"/>
                </a:ext>
              </a:extLst>
            </p:cNvPr>
            <p:cNvSpPr>
              <a:spLocks/>
            </p:cNvSpPr>
            <p:nvPr/>
          </p:nvSpPr>
          <p:spPr bwMode="auto">
            <a:xfrm>
              <a:off x="10766636" y="4089326"/>
              <a:ext cx="169734" cy="179575"/>
            </a:xfrm>
            <a:custGeom>
              <a:avLst/>
              <a:gdLst>
                <a:gd name="T0" fmla="*/ 28 w 29"/>
                <a:gd name="T1" fmla="*/ 26 h 31"/>
                <a:gd name="T2" fmla="*/ 12 w 29"/>
                <a:gd name="T3" fmla="*/ 4 h 31"/>
                <a:gd name="T4" fmla="*/ 6 w 29"/>
                <a:gd name="T5" fmla="*/ 0 h 31"/>
                <a:gd name="T6" fmla="*/ 2 w 29"/>
                <a:gd name="T7" fmla="*/ 1 h 31"/>
                <a:gd name="T8" fmla="*/ 1 w 29"/>
                <a:gd name="T9" fmla="*/ 7 h 31"/>
                <a:gd name="T10" fmla="*/ 10 w 29"/>
                <a:gd name="T11" fmla="*/ 23 h 31"/>
                <a:gd name="T12" fmla="*/ 26 w 29"/>
                <a:gd name="T13" fmla="*/ 30 h 31"/>
                <a:gd name="T14" fmla="*/ 28 w 29"/>
                <a:gd name="T15" fmla="*/ 26 h 3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9" h="31">
                  <a:moveTo>
                    <a:pt x="28" y="26"/>
                  </a:moveTo>
                  <a:cubicBezTo>
                    <a:pt x="20" y="21"/>
                    <a:pt x="15" y="12"/>
                    <a:pt x="12" y="4"/>
                  </a:cubicBezTo>
                  <a:cubicBezTo>
                    <a:pt x="11" y="1"/>
                    <a:pt x="9" y="0"/>
                    <a:pt x="6" y="0"/>
                  </a:cubicBezTo>
                  <a:cubicBezTo>
                    <a:pt x="4" y="0"/>
                    <a:pt x="3" y="0"/>
                    <a:pt x="2" y="1"/>
                  </a:cubicBezTo>
                  <a:cubicBezTo>
                    <a:pt x="1" y="3"/>
                    <a:pt x="0" y="5"/>
                    <a:pt x="1" y="7"/>
                  </a:cubicBezTo>
                  <a:cubicBezTo>
                    <a:pt x="3" y="13"/>
                    <a:pt x="6" y="18"/>
                    <a:pt x="10" y="23"/>
                  </a:cubicBezTo>
                  <a:cubicBezTo>
                    <a:pt x="15" y="28"/>
                    <a:pt x="20" y="30"/>
                    <a:pt x="26" y="30"/>
                  </a:cubicBezTo>
                  <a:cubicBezTo>
                    <a:pt x="29" y="31"/>
                    <a:pt x="29" y="27"/>
                    <a:pt x="28" y="26"/>
                  </a:cubicBezTo>
                  <a:close/>
                </a:path>
              </a:pathLst>
            </a:custGeom>
            <a:solidFill>
              <a:srgbClr val="4442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342830"/>
              <a:endParaRPr lang="zh-CN" altLang="en-US" sz="1400">
                <a:solidFill>
                  <a:prstClr val="black"/>
                </a:solidFill>
              </a:endParaRPr>
            </a:p>
          </p:txBody>
        </p:sp>
        <p:sp>
          <p:nvSpPr>
            <p:cNvPr id="16" name="Freeform 111">
              <a:extLst>
                <a:ext uri="{FF2B5EF4-FFF2-40B4-BE49-F238E27FC236}">
                  <a16:creationId xmlns:a16="http://schemas.microsoft.com/office/drawing/2014/main" id="{B0B865B7-7307-4C56-A211-B10461B162FA}"/>
                </a:ext>
              </a:extLst>
            </p:cNvPr>
            <p:cNvSpPr>
              <a:spLocks/>
            </p:cNvSpPr>
            <p:nvPr/>
          </p:nvSpPr>
          <p:spPr bwMode="auto">
            <a:xfrm>
              <a:off x="10941291" y="3941730"/>
              <a:ext cx="76258" cy="233693"/>
            </a:xfrm>
            <a:custGeom>
              <a:avLst/>
              <a:gdLst>
                <a:gd name="T0" fmla="*/ 11 w 13"/>
                <a:gd name="T1" fmla="*/ 18 h 40"/>
                <a:gd name="T2" fmla="*/ 11 w 13"/>
                <a:gd name="T3" fmla="*/ 4 h 40"/>
                <a:gd name="T4" fmla="*/ 3 w 13"/>
                <a:gd name="T5" fmla="*/ 4 h 40"/>
                <a:gd name="T6" fmla="*/ 8 w 13"/>
                <a:gd name="T7" fmla="*/ 37 h 40"/>
                <a:gd name="T8" fmla="*/ 13 w 13"/>
                <a:gd name="T9" fmla="*/ 35 h 40"/>
                <a:gd name="T10" fmla="*/ 11 w 13"/>
                <a:gd name="T11" fmla="*/ 18 h 40"/>
              </a:gdLst>
              <a:ahLst/>
              <a:cxnLst>
                <a:cxn ang="0">
                  <a:pos x="T0" y="T1"/>
                </a:cxn>
                <a:cxn ang="0">
                  <a:pos x="T2" y="T3"/>
                </a:cxn>
                <a:cxn ang="0">
                  <a:pos x="T4" y="T5"/>
                </a:cxn>
                <a:cxn ang="0">
                  <a:pos x="T6" y="T7"/>
                </a:cxn>
                <a:cxn ang="0">
                  <a:pos x="T8" y="T9"/>
                </a:cxn>
                <a:cxn ang="0">
                  <a:pos x="T10" y="T11"/>
                </a:cxn>
              </a:cxnLst>
              <a:rect l="0" t="0" r="r" b="b"/>
              <a:pathLst>
                <a:path w="13" h="40">
                  <a:moveTo>
                    <a:pt x="11" y="18"/>
                  </a:moveTo>
                  <a:cubicBezTo>
                    <a:pt x="11" y="13"/>
                    <a:pt x="12" y="8"/>
                    <a:pt x="11" y="4"/>
                  </a:cubicBezTo>
                  <a:cubicBezTo>
                    <a:pt x="10" y="0"/>
                    <a:pt x="4" y="0"/>
                    <a:pt x="3" y="4"/>
                  </a:cubicBezTo>
                  <a:cubicBezTo>
                    <a:pt x="0" y="14"/>
                    <a:pt x="3" y="28"/>
                    <a:pt x="8" y="37"/>
                  </a:cubicBezTo>
                  <a:cubicBezTo>
                    <a:pt x="9" y="40"/>
                    <a:pt x="13" y="38"/>
                    <a:pt x="13" y="35"/>
                  </a:cubicBezTo>
                  <a:cubicBezTo>
                    <a:pt x="12" y="30"/>
                    <a:pt x="12" y="24"/>
                    <a:pt x="11" y="18"/>
                  </a:cubicBezTo>
                  <a:close/>
                </a:path>
              </a:pathLst>
            </a:custGeom>
            <a:solidFill>
              <a:srgbClr val="4442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342830"/>
              <a:endParaRPr lang="zh-CN" altLang="en-US" sz="1400">
                <a:solidFill>
                  <a:prstClr val="black"/>
                </a:solidFill>
              </a:endParaRPr>
            </a:p>
          </p:txBody>
        </p:sp>
        <p:sp>
          <p:nvSpPr>
            <p:cNvPr id="17" name="Freeform 112">
              <a:extLst>
                <a:ext uri="{FF2B5EF4-FFF2-40B4-BE49-F238E27FC236}">
                  <a16:creationId xmlns:a16="http://schemas.microsoft.com/office/drawing/2014/main" id="{3DCCC899-E6AB-42C9-82CF-3B1823263F0B}"/>
                </a:ext>
              </a:extLst>
            </p:cNvPr>
            <p:cNvSpPr>
              <a:spLocks/>
            </p:cNvSpPr>
            <p:nvPr/>
          </p:nvSpPr>
          <p:spPr bwMode="auto">
            <a:xfrm>
              <a:off x="11115943" y="3941730"/>
              <a:ext cx="76258" cy="216472"/>
            </a:xfrm>
            <a:custGeom>
              <a:avLst/>
              <a:gdLst>
                <a:gd name="T0" fmla="*/ 11 w 13"/>
                <a:gd name="T1" fmla="*/ 4 h 37"/>
                <a:gd name="T2" fmla="*/ 4 w 13"/>
                <a:gd name="T3" fmla="*/ 4 h 37"/>
                <a:gd name="T4" fmla="*/ 2 w 13"/>
                <a:gd name="T5" fmla="*/ 32 h 37"/>
                <a:gd name="T6" fmla="*/ 7 w 13"/>
                <a:gd name="T7" fmla="*/ 34 h 37"/>
                <a:gd name="T8" fmla="*/ 11 w 13"/>
                <a:gd name="T9" fmla="*/ 4 h 37"/>
              </a:gdLst>
              <a:ahLst/>
              <a:cxnLst>
                <a:cxn ang="0">
                  <a:pos x="T0" y="T1"/>
                </a:cxn>
                <a:cxn ang="0">
                  <a:pos x="T2" y="T3"/>
                </a:cxn>
                <a:cxn ang="0">
                  <a:pos x="T4" y="T5"/>
                </a:cxn>
                <a:cxn ang="0">
                  <a:pos x="T6" y="T7"/>
                </a:cxn>
                <a:cxn ang="0">
                  <a:pos x="T8" y="T9"/>
                </a:cxn>
              </a:cxnLst>
              <a:rect l="0" t="0" r="r" b="b"/>
              <a:pathLst>
                <a:path w="13" h="37">
                  <a:moveTo>
                    <a:pt x="11" y="4"/>
                  </a:moveTo>
                  <a:cubicBezTo>
                    <a:pt x="11" y="0"/>
                    <a:pt x="5" y="0"/>
                    <a:pt x="4" y="4"/>
                  </a:cubicBezTo>
                  <a:cubicBezTo>
                    <a:pt x="3" y="13"/>
                    <a:pt x="5" y="23"/>
                    <a:pt x="2" y="32"/>
                  </a:cubicBezTo>
                  <a:cubicBezTo>
                    <a:pt x="0" y="35"/>
                    <a:pt x="6" y="37"/>
                    <a:pt x="7" y="34"/>
                  </a:cubicBezTo>
                  <a:cubicBezTo>
                    <a:pt x="12" y="25"/>
                    <a:pt x="13" y="13"/>
                    <a:pt x="11" y="4"/>
                  </a:cubicBezTo>
                  <a:close/>
                </a:path>
              </a:pathLst>
            </a:custGeom>
            <a:solidFill>
              <a:srgbClr val="4442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342830"/>
              <a:endParaRPr lang="zh-CN" altLang="en-US" sz="1400">
                <a:solidFill>
                  <a:prstClr val="black"/>
                </a:solidFill>
              </a:endParaRPr>
            </a:p>
          </p:txBody>
        </p:sp>
        <p:sp>
          <p:nvSpPr>
            <p:cNvPr id="18" name="Freeform 113">
              <a:extLst>
                <a:ext uri="{FF2B5EF4-FFF2-40B4-BE49-F238E27FC236}">
                  <a16:creationId xmlns:a16="http://schemas.microsoft.com/office/drawing/2014/main" id="{710FBFE0-E905-4261-97A2-3630190DC404}"/>
                </a:ext>
              </a:extLst>
            </p:cNvPr>
            <p:cNvSpPr>
              <a:spLocks/>
            </p:cNvSpPr>
            <p:nvPr/>
          </p:nvSpPr>
          <p:spPr bwMode="auto">
            <a:xfrm>
              <a:off x="11598086" y="4682166"/>
              <a:ext cx="216472" cy="199254"/>
            </a:xfrm>
            <a:custGeom>
              <a:avLst/>
              <a:gdLst>
                <a:gd name="T0" fmla="*/ 28 w 37"/>
                <a:gd name="T1" fmla="*/ 7 h 34"/>
                <a:gd name="T2" fmla="*/ 21 w 37"/>
                <a:gd name="T3" fmla="*/ 8 h 34"/>
                <a:gd name="T4" fmla="*/ 19 w 37"/>
                <a:gd name="T5" fmla="*/ 4 h 34"/>
                <a:gd name="T6" fmla="*/ 13 w 37"/>
                <a:gd name="T7" fmla="*/ 5 h 34"/>
                <a:gd name="T8" fmla="*/ 13 w 37"/>
                <a:gd name="T9" fmla="*/ 10 h 34"/>
                <a:gd name="T10" fmla="*/ 2 w 37"/>
                <a:gd name="T11" fmla="*/ 14 h 34"/>
                <a:gd name="T12" fmla="*/ 4 w 37"/>
                <a:gd name="T13" fmla="*/ 19 h 34"/>
                <a:gd name="T14" fmla="*/ 15 w 37"/>
                <a:gd name="T15" fmla="*/ 19 h 34"/>
                <a:gd name="T16" fmla="*/ 17 w 37"/>
                <a:gd name="T17" fmla="*/ 28 h 34"/>
                <a:gd name="T18" fmla="*/ 25 w 37"/>
                <a:gd name="T19" fmla="*/ 26 h 34"/>
                <a:gd name="T20" fmla="*/ 23 w 37"/>
                <a:gd name="T21" fmla="*/ 18 h 34"/>
                <a:gd name="T22" fmla="*/ 31 w 37"/>
                <a:gd name="T23" fmla="*/ 16 h 34"/>
                <a:gd name="T24" fmla="*/ 28 w 37"/>
                <a:gd name="T25" fmla="*/ 7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7" h="34">
                  <a:moveTo>
                    <a:pt x="28" y="7"/>
                  </a:moveTo>
                  <a:cubicBezTo>
                    <a:pt x="26" y="7"/>
                    <a:pt x="23" y="8"/>
                    <a:pt x="21" y="8"/>
                  </a:cubicBezTo>
                  <a:cubicBezTo>
                    <a:pt x="20" y="7"/>
                    <a:pt x="19" y="5"/>
                    <a:pt x="19" y="4"/>
                  </a:cubicBezTo>
                  <a:cubicBezTo>
                    <a:pt x="18" y="0"/>
                    <a:pt x="12" y="1"/>
                    <a:pt x="13" y="5"/>
                  </a:cubicBezTo>
                  <a:cubicBezTo>
                    <a:pt x="13" y="7"/>
                    <a:pt x="13" y="9"/>
                    <a:pt x="13" y="10"/>
                  </a:cubicBezTo>
                  <a:cubicBezTo>
                    <a:pt x="10" y="11"/>
                    <a:pt x="6" y="13"/>
                    <a:pt x="2" y="14"/>
                  </a:cubicBezTo>
                  <a:cubicBezTo>
                    <a:pt x="0" y="15"/>
                    <a:pt x="1" y="19"/>
                    <a:pt x="4" y="19"/>
                  </a:cubicBezTo>
                  <a:cubicBezTo>
                    <a:pt x="7" y="20"/>
                    <a:pt x="11" y="19"/>
                    <a:pt x="15" y="19"/>
                  </a:cubicBezTo>
                  <a:cubicBezTo>
                    <a:pt x="15" y="22"/>
                    <a:pt x="16" y="25"/>
                    <a:pt x="17" y="28"/>
                  </a:cubicBezTo>
                  <a:cubicBezTo>
                    <a:pt x="18" y="34"/>
                    <a:pt x="27" y="31"/>
                    <a:pt x="25" y="26"/>
                  </a:cubicBezTo>
                  <a:cubicBezTo>
                    <a:pt x="25" y="23"/>
                    <a:pt x="24" y="21"/>
                    <a:pt x="23" y="18"/>
                  </a:cubicBezTo>
                  <a:cubicBezTo>
                    <a:pt x="26" y="17"/>
                    <a:pt x="28" y="17"/>
                    <a:pt x="31" y="16"/>
                  </a:cubicBezTo>
                  <a:cubicBezTo>
                    <a:pt x="37" y="14"/>
                    <a:pt x="34" y="6"/>
                    <a:pt x="28" y="7"/>
                  </a:cubicBezTo>
                  <a:close/>
                </a:path>
              </a:pathLst>
            </a:custGeom>
            <a:solidFill>
              <a:srgbClr val="4442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342830"/>
              <a:endParaRPr lang="zh-CN" altLang="en-US" sz="1400">
                <a:solidFill>
                  <a:prstClr val="black"/>
                </a:solidFill>
              </a:endParaRPr>
            </a:p>
          </p:txBody>
        </p:sp>
      </p:grpSp>
      <p:pic>
        <p:nvPicPr>
          <p:cNvPr id="20" name="图片 19">
            <a:extLst>
              <a:ext uri="{FF2B5EF4-FFF2-40B4-BE49-F238E27FC236}">
                <a16:creationId xmlns:a16="http://schemas.microsoft.com/office/drawing/2014/main" id="{38BA56FC-C3F9-4DAE-BD32-91B14E45749E}"/>
              </a:ext>
            </a:extLst>
          </p:cNvPr>
          <p:cNvPicPr>
            <a:picLocks noChangeAspect="1"/>
          </p:cNvPicPr>
          <p:nvPr/>
        </p:nvPicPr>
        <p:blipFill>
          <a:blip r:embed="rId7">
            <a:clrChange>
              <a:clrFrom>
                <a:srgbClr val="FFFFFF"/>
              </a:clrFrom>
              <a:clrTo>
                <a:srgbClr val="FFFFFF">
                  <a:alpha val="0"/>
                </a:srgbClr>
              </a:clrTo>
            </a:clrChange>
          </a:blip>
          <a:stretch>
            <a:fillRect/>
          </a:stretch>
        </p:blipFill>
        <p:spPr>
          <a:xfrm>
            <a:off x="1965730" y="131153"/>
            <a:ext cx="723328" cy="511853"/>
          </a:xfrm>
          <a:prstGeom prst="rect">
            <a:avLst/>
          </a:prstGeom>
        </p:spPr>
      </p:pic>
      <p:pic>
        <p:nvPicPr>
          <p:cNvPr id="21" name="图片 20">
            <a:extLst>
              <a:ext uri="{FF2B5EF4-FFF2-40B4-BE49-F238E27FC236}">
                <a16:creationId xmlns:a16="http://schemas.microsoft.com/office/drawing/2014/main" id="{55767013-D895-42DF-91FC-DA7C59512B9B}"/>
              </a:ext>
            </a:extLst>
          </p:cNvPr>
          <p:cNvPicPr>
            <a:picLocks noChangeAspect="1"/>
          </p:cNvPicPr>
          <p:nvPr/>
        </p:nvPicPr>
        <p:blipFill>
          <a:blip r:embed="rId8"/>
          <a:stretch>
            <a:fillRect/>
          </a:stretch>
        </p:blipFill>
        <p:spPr>
          <a:xfrm>
            <a:off x="1514262" y="10664"/>
            <a:ext cx="5991076" cy="3759569"/>
          </a:xfrm>
          <a:prstGeom prst="rect">
            <a:avLst/>
          </a:prstGeom>
        </p:spPr>
      </p:pic>
      <p:grpSp>
        <p:nvGrpSpPr>
          <p:cNvPr id="50" name="组合 49">
            <a:extLst>
              <a:ext uri="{FF2B5EF4-FFF2-40B4-BE49-F238E27FC236}">
                <a16:creationId xmlns:a16="http://schemas.microsoft.com/office/drawing/2014/main" id="{48E8C827-ECA8-4183-BD13-1FC3314E447A}"/>
              </a:ext>
            </a:extLst>
          </p:cNvPr>
          <p:cNvGrpSpPr/>
          <p:nvPr/>
        </p:nvGrpSpPr>
        <p:grpSpPr>
          <a:xfrm>
            <a:off x="-84111" y="2760006"/>
            <a:ext cx="4680888" cy="2383505"/>
            <a:chOff x="-112148" y="3696816"/>
            <a:chExt cx="6208148" cy="3161184"/>
          </a:xfrm>
        </p:grpSpPr>
        <p:pic>
          <p:nvPicPr>
            <p:cNvPr id="3" name="图片 2">
              <a:extLst>
                <a:ext uri="{FF2B5EF4-FFF2-40B4-BE49-F238E27FC236}">
                  <a16:creationId xmlns:a16="http://schemas.microsoft.com/office/drawing/2014/main" id="{292E376A-5CFE-45D6-80A7-D388EF7315B7}"/>
                </a:ext>
              </a:extLst>
            </p:cNvPr>
            <p:cNvPicPr>
              <a:picLocks noChangeAspect="1"/>
            </p:cNvPicPr>
            <p:nvPr/>
          </p:nvPicPr>
          <p:blipFill rotWithShape="1">
            <a:blip r:embed="rId9" cstate="print">
              <a:extLst>
                <a:ext uri="{28A0092B-C50C-407E-A947-70E740481C1C}">
                  <a14:useLocalDpi xmlns:a14="http://schemas.microsoft.com/office/drawing/2010/main" val="0"/>
                </a:ext>
              </a:extLst>
            </a:blip>
            <a:srcRect l="27336" t="64804" r="35756"/>
            <a:stretch/>
          </p:blipFill>
          <p:spPr>
            <a:xfrm flipH="1">
              <a:off x="-112148" y="3898232"/>
              <a:ext cx="6208148" cy="2959768"/>
            </a:xfrm>
            <a:prstGeom prst="rect">
              <a:avLst/>
            </a:prstGeom>
          </p:spPr>
        </p:pic>
        <p:pic>
          <p:nvPicPr>
            <p:cNvPr id="23" name="图片 22">
              <a:extLst>
                <a:ext uri="{FF2B5EF4-FFF2-40B4-BE49-F238E27FC236}">
                  <a16:creationId xmlns:a16="http://schemas.microsoft.com/office/drawing/2014/main" id="{F7186AA6-B55E-47DE-9CE6-967821EA2448}"/>
                </a:ext>
              </a:extLst>
            </p:cNvPr>
            <p:cNvPicPr>
              <a:picLocks noChangeAspect="1"/>
            </p:cNvPicPr>
            <p:nvPr/>
          </p:nvPicPr>
          <p:blipFill>
            <a:blip r:embed="rId10">
              <a:clrChange>
                <a:clrFrom>
                  <a:srgbClr val="FFFFFF"/>
                </a:clrFrom>
                <a:clrTo>
                  <a:srgbClr val="FFFFFF">
                    <a:alpha val="0"/>
                  </a:srgbClr>
                </a:clrTo>
              </a:clrChange>
            </a:blip>
            <a:stretch>
              <a:fillRect/>
            </a:stretch>
          </p:blipFill>
          <p:spPr>
            <a:xfrm>
              <a:off x="3103191" y="3696816"/>
              <a:ext cx="718453" cy="933733"/>
            </a:xfrm>
            <a:prstGeom prst="rect">
              <a:avLst/>
            </a:prstGeom>
          </p:spPr>
        </p:pic>
      </p:grpSp>
      <p:sp>
        <p:nvSpPr>
          <p:cNvPr id="22" name="文本框 21">
            <a:extLst>
              <a:ext uri="{FF2B5EF4-FFF2-40B4-BE49-F238E27FC236}">
                <a16:creationId xmlns:a16="http://schemas.microsoft.com/office/drawing/2014/main" id="{C0FDC5E2-5A3C-4E23-B8C1-4EE70B6DC6AD}"/>
              </a:ext>
            </a:extLst>
          </p:cNvPr>
          <p:cNvSpPr txBox="1"/>
          <p:nvPr/>
        </p:nvSpPr>
        <p:spPr>
          <a:xfrm>
            <a:off x="2245144" y="1222881"/>
            <a:ext cx="4800600" cy="1200314"/>
          </a:xfrm>
          <a:prstGeom prst="rect">
            <a:avLst/>
          </a:prstGeom>
          <a:noFill/>
        </p:spPr>
        <p:txBody>
          <a:bodyPr wrap="square" lIns="91425" tIns="45713" rIns="91425" bIns="45713" rtlCol="0">
            <a:spAutoFit/>
          </a:bodyPr>
          <a:lstStyle/>
          <a:p>
            <a:pPr algn="ctr" defTabSz="342830"/>
            <a:r>
              <a:rPr lang="en-US" altLang="zh-CN" sz="3600" b="1" dirty="0">
                <a:ln w="12700">
                  <a:noFill/>
                </a:ln>
                <a:solidFill>
                  <a:srgbClr val="444242"/>
                </a:solidFill>
                <a:ea typeface="微软雅黑" panose="020B0503020204020204" pitchFamily="34" charset="-122"/>
              </a:rPr>
              <a:t> 2.	</a:t>
            </a:r>
            <a:r>
              <a:rPr lang="en-US" altLang="zh-CN" sz="3600" b="1" dirty="0" err="1">
                <a:ln w="12700">
                  <a:noFill/>
                </a:ln>
                <a:solidFill>
                  <a:srgbClr val="444242"/>
                </a:solidFill>
                <a:ea typeface="微软雅黑" panose="020B0503020204020204" pitchFamily="34" charset="-122"/>
              </a:rPr>
              <a:t>Thanh</a:t>
            </a:r>
            <a:r>
              <a:rPr lang="en-US" altLang="zh-CN" sz="3600" b="1" dirty="0">
                <a:ln w="12700">
                  <a:noFill/>
                </a:ln>
                <a:solidFill>
                  <a:srgbClr val="444242"/>
                </a:solidFill>
                <a:ea typeface="微软雅黑" panose="020B0503020204020204" pitchFamily="34" charset="-122"/>
              </a:rPr>
              <a:t> </a:t>
            </a:r>
            <a:r>
              <a:rPr lang="en-US" altLang="zh-CN" sz="3600" b="1" dirty="0" err="1">
                <a:ln w="12700">
                  <a:noFill/>
                </a:ln>
                <a:solidFill>
                  <a:srgbClr val="444242"/>
                </a:solidFill>
                <a:ea typeface="微软雅黑" panose="020B0503020204020204" pitchFamily="34" charset="-122"/>
              </a:rPr>
              <a:t>toán</a:t>
            </a:r>
            <a:r>
              <a:rPr lang="en-US" altLang="zh-CN" sz="3600" b="1" dirty="0">
                <a:ln w="12700">
                  <a:noFill/>
                </a:ln>
                <a:solidFill>
                  <a:srgbClr val="444242"/>
                </a:solidFill>
                <a:ea typeface="微软雅黑" panose="020B0503020204020204" pitchFamily="34" charset="-122"/>
              </a:rPr>
              <a:t> </a:t>
            </a:r>
            <a:r>
              <a:rPr lang="en-US" altLang="zh-CN" sz="3600" b="1" dirty="0" err="1">
                <a:ln w="12700">
                  <a:noFill/>
                </a:ln>
                <a:solidFill>
                  <a:srgbClr val="444242"/>
                </a:solidFill>
                <a:ea typeface="微软雅黑" panose="020B0503020204020204" pitchFamily="34" charset="-122"/>
              </a:rPr>
              <a:t>không</a:t>
            </a:r>
            <a:r>
              <a:rPr lang="en-US" altLang="zh-CN" sz="3600" b="1" dirty="0">
                <a:ln w="12700">
                  <a:noFill/>
                </a:ln>
                <a:solidFill>
                  <a:srgbClr val="444242"/>
                </a:solidFill>
                <a:ea typeface="微软雅黑" panose="020B0503020204020204" pitchFamily="34" charset="-122"/>
              </a:rPr>
              <a:t> </a:t>
            </a:r>
            <a:r>
              <a:rPr lang="en-US" altLang="zh-CN" sz="3600" b="1" dirty="0" err="1">
                <a:ln w="12700">
                  <a:noFill/>
                </a:ln>
                <a:solidFill>
                  <a:srgbClr val="444242"/>
                </a:solidFill>
                <a:ea typeface="微软雅黑" panose="020B0503020204020204" pitchFamily="34" charset="-122"/>
              </a:rPr>
              <a:t>dùng</a:t>
            </a:r>
            <a:r>
              <a:rPr lang="en-US" altLang="zh-CN" sz="3600" b="1" dirty="0">
                <a:ln w="12700">
                  <a:noFill/>
                </a:ln>
                <a:solidFill>
                  <a:srgbClr val="444242"/>
                </a:solidFill>
                <a:ea typeface="微软雅黑" panose="020B0503020204020204" pitchFamily="34" charset="-122"/>
              </a:rPr>
              <a:t> </a:t>
            </a:r>
            <a:r>
              <a:rPr lang="en-US" altLang="zh-CN" sz="3600" b="1" dirty="0" err="1">
                <a:ln w="12700">
                  <a:noFill/>
                </a:ln>
                <a:solidFill>
                  <a:srgbClr val="444242"/>
                </a:solidFill>
                <a:ea typeface="微软雅黑" panose="020B0503020204020204" pitchFamily="34" charset="-122"/>
              </a:rPr>
              <a:t>tiền</a:t>
            </a:r>
            <a:r>
              <a:rPr lang="en-US" altLang="zh-CN" sz="3600" b="1" dirty="0">
                <a:ln w="12700">
                  <a:noFill/>
                </a:ln>
                <a:solidFill>
                  <a:srgbClr val="444242"/>
                </a:solidFill>
                <a:ea typeface="微软雅黑" panose="020B0503020204020204" pitchFamily="34" charset="-122"/>
              </a:rPr>
              <a:t> </a:t>
            </a:r>
            <a:r>
              <a:rPr lang="en-US" altLang="zh-CN" sz="3600" b="1" dirty="0" err="1">
                <a:ln w="12700">
                  <a:noFill/>
                </a:ln>
                <a:solidFill>
                  <a:srgbClr val="444242"/>
                </a:solidFill>
                <a:ea typeface="微软雅黑" panose="020B0503020204020204" pitchFamily="34" charset="-122"/>
              </a:rPr>
              <a:t>mặt</a:t>
            </a:r>
            <a:endParaRPr lang="vi-VN" altLang="zh-CN" sz="3600" b="1" dirty="0">
              <a:ln w="12700">
                <a:noFill/>
              </a:ln>
              <a:solidFill>
                <a:srgbClr val="444242"/>
              </a:solidFill>
              <a:ea typeface="微软雅黑" panose="020B0503020204020204" pitchFamily="34" charset="-122"/>
            </a:endParaRPr>
          </a:p>
        </p:txBody>
      </p:sp>
      <p:grpSp>
        <p:nvGrpSpPr>
          <p:cNvPr id="26" name="组合 25">
            <a:extLst>
              <a:ext uri="{FF2B5EF4-FFF2-40B4-BE49-F238E27FC236}">
                <a16:creationId xmlns:a16="http://schemas.microsoft.com/office/drawing/2014/main" id="{BDA80F26-EEDE-484B-8CC7-A98E543C80AB}"/>
              </a:ext>
            </a:extLst>
          </p:cNvPr>
          <p:cNvGrpSpPr/>
          <p:nvPr/>
        </p:nvGrpSpPr>
        <p:grpSpPr>
          <a:xfrm rot="1359389">
            <a:off x="6984253" y="114114"/>
            <a:ext cx="1370892" cy="1324157"/>
            <a:chOff x="10101876" y="4297860"/>
            <a:chExt cx="1826037" cy="1763786"/>
          </a:xfrm>
        </p:grpSpPr>
        <p:sp>
          <p:nvSpPr>
            <p:cNvPr id="27" name="Freeform 26">
              <a:extLst>
                <a:ext uri="{FF2B5EF4-FFF2-40B4-BE49-F238E27FC236}">
                  <a16:creationId xmlns:a16="http://schemas.microsoft.com/office/drawing/2014/main" id="{8823ABAA-D70D-4C59-8203-A068689381E4}"/>
                </a:ext>
              </a:extLst>
            </p:cNvPr>
            <p:cNvSpPr>
              <a:spLocks noEditPoints="1"/>
            </p:cNvSpPr>
            <p:nvPr/>
          </p:nvSpPr>
          <p:spPr bwMode="auto">
            <a:xfrm>
              <a:off x="10122627" y="4297860"/>
              <a:ext cx="1745111" cy="1763786"/>
            </a:xfrm>
            <a:custGeom>
              <a:avLst/>
              <a:gdLst>
                <a:gd name="T0" fmla="*/ 341 w 356"/>
                <a:gd name="T1" fmla="*/ 95 h 359"/>
                <a:gd name="T2" fmla="*/ 210 w 356"/>
                <a:gd name="T3" fmla="*/ 14 h 359"/>
                <a:gd name="T4" fmla="*/ 60 w 356"/>
                <a:gd name="T5" fmla="*/ 72 h 359"/>
                <a:gd name="T6" fmla="*/ 43 w 356"/>
                <a:gd name="T7" fmla="*/ 111 h 359"/>
                <a:gd name="T8" fmla="*/ 37 w 356"/>
                <a:gd name="T9" fmla="*/ 119 h 359"/>
                <a:gd name="T10" fmla="*/ 13 w 356"/>
                <a:gd name="T11" fmla="*/ 165 h 359"/>
                <a:gd name="T12" fmla="*/ 41 w 356"/>
                <a:gd name="T13" fmla="*/ 301 h 359"/>
                <a:gd name="T14" fmla="*/ 213 w 356"/>
                <a:gd name="T15" fmla="*/ 343 h 359"/>
                <a:gd name="T16" fmla="*/ 337 w 356"/>
                <a:gd name="T17" fmla="*/ 217 h 359"/>
                <a:gd name="T18" fmla="*/ 341 w 356"/>
                <a:gd name="T19" fmla="*/ 95 h 359"/>
                <a:gd name="T20" fmla="*/ 278 w 356"/>
                <a:gd name="T21" fmla="*/ 170 h 359"/>
                <a:gd name="T22" fmla="*/ 278 w 356"/>
                <a:gd name="T23" fmla="*/ 159 h 359"/>
                <a:gd name="T24" fmla="*/ 279 w 356"/>
                <a:gd name="T25" fmla="*/ 153 h 359"/>
                <a:gd name="T26" fmla="*/ 280 w 356"/>
                <a:gd name="T27" fmla="*/ 144 h 359"/>
                <a:gd name="T28" fmla="*/ 278 w 356"/>
                <a:gd name="T29" fmla="*/ 170 h 359"/>
                <a:gd name="T30" fmla="*/ 274 w 356"/>
                <a:gd name="T31" fmla="*/ 226 h 359"/>
                <a:gd name="T32" fmla="*/ 276 w 356"/>
                <a:gd name="T33" fmla="*/ 220 h 359"/>
                <a:gd name="T34" fmla="*/ 278 w 356"/>
                <a:gd name="T35" fmla="*/ 211 h 359"/>
                <a:gd name="T36" fmla="*/ 297 w 356"/>
                <a:gd name="T37" fmla="*/ 179 h 359"/>
                <a:gd name="T38" fmla="*/ 298 w 356"/>
                <a:gd name="T39" fmla="*/ 175 h 359"/>
                <a:gd name="T40" fmla="*/ 291 w 356"/>
                <a:gd name="T41" fmla="*/ 199 h 359"/>
                <a:gd name="T42" fmla="*/ 274 w 356"/>
                <a:gd name="T43" fmla="*/ 226 h 359"/>
                <a:gd name="T44" fmla="*/ 325 w 356"/>
                <a:gd name="T45" fmla="*/ 117 h 359"/>
                <a:gd name="T46" fmla="*/ 281 w 356"/>
                <a:gd name="T47" fmla="*/ 54 h 359"/>
                <a:gd name="T48" fmla="*/ 325 w 356"/>
                <a:gd name="T49" fmla="*/ 117 h 359"/>
                <a:gd name="T50" fmla="*/ 31 w 356"/>
                <a:gd name="T51" fmla="*/ 188 h 359"/>
                <a:gd name="T52" fmla="*/ 34 w 356"/>
                <a:gd name="T53" fmla="*/ 188 h 359"/>
                <a:gd name="T54" fmla="*/ 34 w 356"/>
                <a:gd name="T55" fmla="*/ 189 h 359"/>
                <a:gd name="T56" fmla="*/ 42 w 356"/>
                <a:gd name="T57" fmla="*/ 198 h 359"/>
                <a:gd name="T58" fmla="*/ 43 w 356"/>
                <a:gd name="T59" fmla="*/ 198 h 359"/>
                <a:gd name="T60" fmla="*/ 31 w 356"/>
                <a:gd name="T61" fmla="*/ 235 h 359"/>
                <a:gd name="T62" fmla="*/ 31 w 356"/>
                <a:gd name="T63" fmla="*/ 188 h 359"/>
                <a:gd name="T64" fmla="*/ 66 w 356"/>
                <a:gd name="T65" fmla="*/ 296 h 359"/>
                <a:gd name="T66" fmla="*/ 44 w 356"/>
                <a:gd name="T67" fmla="*/ 270 h 359"/>
                <a:gd name="T68" fmla="*/ 50 w 356"/>
                <a:gd name="T69" fmla="*/ 270 h 359"/>
                <a:gd name="T70" fmla="*/ 67 w 356"/>
                <a:gd name="T71" fmla="*/ 285 h 359"/>
                <a:gd name="T72" fmla="*/ 132 w 356"/>
                <a:gd name="T73" fmla="*/ 310 h 359"/>
                <a:gd name="T74" fmla="*/ 159 w 356"/>
                <a:gd name="T75" fmla="*/ 313 h 359"/>
                <a:gd name="T76" fmla="*/ 165 w 356"/>
                <a:gd name="T77" fmla="*/ 313 h 359"/>
                <a:gd name="T78" fmla="*/ 262 w 356"/>
                <a:gd name="T79" fmla="*/ 296 h 359"/>
                <a:gd name="T80" fmla="*/ 253 w 356"/>
                <a:gd name="T81" fmla="*/ 303 h 359"/>
                <a:gd name="T82" fmla="*/ 66 w 356"/>
                <a:gd name="T83" fmla="*/ 296 h 3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356" h="359">
                  <a:moveTo>
                    <a:pt x="341" y="95"/>
                  </a:moveTo>
                  <a:cubicBezTo>
                    <a:pt x="320" y="41"/>
                    <a:pt x="266" y="14"/>
                    <a:pt x="210" y="14"/>
                  </a:cubicBezTo>
                  <a:cubicBezTo>
                    <a:pt x="154" y="0"/>
                    <a:pt x="92" y="22"/>
                    <a:pt x="60" y="72"/>
                  </a:cubicBezTo>
                  <a:cubicBezTo>
                    <a:pt x="52" y="84"/>
                    <a:pt x="47" y="97"/>
                    <a:pt x="43" y="111"/>
                  </a:cubicBezTo>
                  <a:cubicBezTo>
                    <a:pt x="41" y="114"/>
                    <a:pt x="39" y="116"/>
                    <a:pt x="37" y="119"/>
                  </a:cubicBezTo>
                  <a:cubicBezTo>
                    <a:pt x="25" y="133"/>
                    <a:pt x="13" y="149"/>
                    <a:pt x="13" y="165"/>
                  </a:cubicBezTo>
                  <a:cubicBezTo>
                    <a:pt x="0" y="211"/>
                    <a:pt x="9" y="264"/>
                    <a:pt x="41" y="301"/>
                  </a:cubicBezTo>
                  <a:cubicBezTo>
                    <a:pt x="82" y="349"/>
                    <a:pt x="155" y="359"/>
                    <a:pt x="213" y="343"/>
                  </a:cubicBezTo>
                  <a:cubicBezTo>
                    <a:pt x="276" y="327"/>
                    <a:pt x="325" y="279"/>
                    <a:pt x="337" y="217"/>
                  </a:cubicBezTo>
                  <a:cubicBezTo>
                    <a:pt x="354" y="179"/>
                    <a:pt x="356" y="136"/>
                    <a:pt x="341" y="95"/>
                  </a:cubicBezTo>
                  <a:close/>
                  <a:moveTo>
                    <a:pt x="278" y="170"/>
                  </a:moveTo>
                  <a:cubicBezTo>
                    <a:pt x="278" y="166"/>
                    <a:pt x="278" y="163"/>
                    <a:pt x="278" y="159"/>
                  </a:cubicBezTo>
                  <a:cubicBezTo>
                    <a:pt x="279" y="157"/>
                    <a:pt x="279" y="155"/>
                    <a:pt x="279" y="153"/>
                  </a:cubicBezTo>
                  <a:cubicBezTo>
                    <a:pt x="280" y="150"/>
                    <a:pt x="280" y="147"/>
                    <a:pt x="280" y="144"/>
                  </a:cubicBezTo>
                  <a:cubicBezTo>
                    <a:pt x="281" y="153"/>
                    <a:pt x="280" y="162"/>
                    <a:pt x="278" y="170"/>
                  </a:cubicBezTo>
                  <a:close/>
                  <a:moveTo>
                    <a:pt x="274" y="226"/>
                  </a:moveTo>
                  <a:cubicBezTo>
                    <a:pt x="275" y="224"/>
                    <a:pt x="276" y="222"/>
                    <a:pt x="276" y="220"/>
                  </a:cubicBezTo>
                  <a:cubicBezTo>
                    <a:pt x="277" y="217"/>
                    <a:pt x="277" y="214"/>
                    <a:pt x="278" y="211"/>
                  </a:cubicBezTo>
                  <a:cubicBezTo>
                    <a:pt x="286" y="202"/>
                    <a:pt x="293" y="191"/>
                    <a:pt x="297" y="179"/>
                  </a:cubicBezTo>
                  <a:cubicBezTo>
                    <a:pt x="298" y="178"/>
                    <a:pt x="298" y="176"/>
                    <a:pt x="298" y="175"/>
                  </a:cubicBezTo>
                  <a:cubicBezTo>
                    <a:pt x="297" y="183"/>
                    <a:pt x="295" y="191"/>
                    <a:pt x="291" y="199"/>
                  </a:cubicBezTo>
                  <a:cubicBezTo>
                    <a:pt x="287" y="209"/>
                    <a:pt x="281" y="218"/>
                    <a:pt x="274" y="226"/>
                  </a:cubicBezTo>
                  <a:close/>
                  <a:moveTo>
                    <a:pt x="325" y="117"/>
                  </a:moveTo>
                  <a:cubicBezTo>
                    <a:pt x="315" y="93"/>
                    <a:pt x="299" y="71"/>
                    <a:pt x="281" y="54"/>
                  </a:cubicBezTo>
                  <a:cubicBezTo>
                    <a:pt x="304" y="69"/>
                    <a:pt x="318" y="91"/>
                    <a:pt x="325" y="117"/>
                  </a:cubicBezTo>
                  <a:close/>
                  <a:moveTo>
                    <a:pt x="31" y="188"/>
                  </a:moveTo>
                  <a:cubicBezTo>
                    <a:pt x="32" y="188"/>
                    <a:pt x="33" y="188"/>
                    <a:pt x="34" y="188"/>
                  </a:cubicBezTo>
                  <a:cubicBezTo>
                    <a:pt x="34" y="189"/>
                    <a:pt x="34" y="189"/>
                    <a:pt x="34" y="189"/>
                  </a:cubicBezTo>
                  <a:cubicBezTo>
                    <a:pt x="34" y="193"/>
                    <a:pt x="38" y="197"/>
                    <a:pt x="42" y="198"/>
                  </a:cubicBezTo>
                  <a:cubicBezTo>
                    <a:pt x="43" y="198"/>
                    <a:pt x="43" y="198"/>
                    <a:pt x="43" y="198"/>
                  </a:cubicBezTo>
                  <a:cubicBezTo>
                    <a:pt x="36" y="210"/>
                    <a:pt x="32" y="223"/>
                    <a:pt x="31" y="235"/>
                  </a:cubicBezTo>
                  <a:cubicBezTo>
                    <a:pt x="28" y="220"/>
                    <a:pt x="28" y="204"/>
                    <a:pt x="31" y="188"/>
                  </a:cubicBezTo>
                  <a:close/>
                  <a:moveTo>
                    <a:pt x="66" y="296"/>
                  </a:moveTo>
                  <a:cubicBezTo>
                    <a:pt x="57" y="289"/>
                    <a:pt x="50" y="280"/>
                    <a:pt x="44" y="270"/>
                  </a:cubicBezTo>
                  <a:cubicBezTo>
                    <a:pt x="46" y="270"/>
                    <a:pt x="48" y="270"/>
                    <a:pt x="50" y="270"/>
                  </a:cubicBezTo>
                  <a:cubicBezTo>
                    <a:pt x="55" y="275"/>
                    <a:pt x="61" y="280"/>
                    <a:pt x="67" y="285"/>
                  </a:cubicBezTo>
                  <a:cubicBezTo>
                    <a:pt x="84" y="298"/>
                    <a:pt x="109" y="314"/>
                    <a:pt x="132" y="310"/>
                  </a:cubicBezTo>
                  <a:cubicBezTo>
                    <a:pt x="139" y="315"/>
                    <a:pt x="150" y="315"/>
                    <a:pt x="159" y="313"/>
                  </a:cubicBezTo>
                  <a:cubicBezTo>
                    <a:pt x="161" y="313"/>
                    <a:pt x="163" y="313"/>
                    <a:pt x="165" y="313"/>
                  </a:cubicBezTo>
                  <a:cubicBezTo>
                    <a:pt x="198" y="318"/>
                    <a:pt x="232" y="312"/>
                    <a:pt x="262" y="296"/>
                  </a:cubicBezTo>
                  <a:cubicBezTo>
                    <a:pt x="259" y="298"/>
                    <a:pt x="256" y="301"/>
                    <a:pt x="253" y="303"/>
                  </a:cubicBezTo>
                  <a:cubicBezTo>
                    <a:pt x="198" y="338"/>
                    <a:pt x="117" y="340"/>
                    <a:pt x="66" y="296"/>
                  </a:cubicBezTo>
                  <a:close/>
                </a:path>
              </a:pathLst>
            </a:custGeom>
            <a:solidFill>
              <a:srgbClr val="F9E78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190">
                <a:defRPr/>
              </a:pPr>
              <a:endParaRPr lang="zh-CN" altLang="en-US">
                <a:solidFill>
                  <a:prstClr val="black"/>
                </a:solidFill>
                <a:latin typeface="等线" panose="020F0502020204030204"/>
              </a:endParaRPr>
            </a:p>
          </p:txBody>
        </p:sp>
        <p:sp>
          <p:nvSpPr>
            <p:cNvPr id="28" name="Freeform 27">
              <a:extLst>
                <a:ext uri="{FF2B5EF4-FFF2-40B4-BE49-F238E27FC236}">
                  <a16:creationId xmlns:a16="http://schemas.microsoft.com/office/drawing/2014/main" id="{F90831D1-CC77-46C2-BBE1-360AE25D8256}"/>
                </a:ext>
              </a:extLst>
            </p:cNvPr>
            <p:cNvSpPr>
              <a:spLocks noEditPoints="1"/>
            </p:cNvSpPr>
            <p:nvPr/>
          </p:nvSpPr>
          <p:spPr bwMode="auto">
            <a:xfrm>
              <a:off x="10809465" y="5343682"/>
              <a:ext cx="377658" cy="354833"/>
            </a:xfrm>
            <a:custGeom>
              <a:avLst/>
              <a:gdLst>
                <a:gd name="T0" fmla="*/ 75 w 77"/>
                <a:gd name="T1" fmla="*/ 21 h 72"/>
                <a:gd name="T2" fmla="*/ 77 w 77"/>
                <a:gd name="T3" fmla="*/ 14 h 72"/>
                <a:gd name="T4" fmla="*/ 73 w 77"/>
                <a:gd name="T5" fmla="*/ 8 h 72"/>
                <a:gd name="T6" fmla="*/ 36 w 77"/>
                <a:gd name="T7" fmla="*/ 12 h 72"/>
                <a:gd name="T8" fmla="*/ 28 w 77"/>
                <a:gd name="T9" fmla="*/ 17 h 72"/>
                <a:gd name="T10" fmla="*/ 28 w 77"/>
                <a:gd name="T11" fmla="*/ 17 h 72"/>
                <a:gd name="T12" fmla="*/ 27 w 77"/>
                <a:gd name="T13" fmla="*/ 16 h 72"/>
                <a:gd name="T14" fmla="*/ 22 w 77"/>
                <a:gd name="T15" fmla="*/ 13 h 72"/>
                <a:gd name="T16" fmla="*/ 21 w 77"/>
                <a:gd name="T17" fmla="*/ 12 h 72"/>
                <a:gd name="T18" fmla="*/ 10 w 77"/>
                <a:gd name="T19" fmla="*/ 12 h 72"/>
                <a:gd name="T20" fmla="*/ 1 w 77"/>
                <a:gd name="T21" fmla="*/ 18 h 72"/>
                <a:gd name="T22" fmla="*/ 14 w 77"/>
                <a:gd name="T23" fmla="*/ 56 h 72"/>
                <a:gd name="T24" fmla="*/ 30 w 77"/>
                <a:gd name="T25" fmla="*/ 70 h 72"/>
                <a:gd name="T26" fmla="*/ 36 w 77"/>
                <a:gd name="T27" fmla="*/ 69 h 72"/>
                <a:gd name="T28" fmla="*/ 36 w 77"/>
                <a:gd name="T29" fmla="*/ 70 h 72"/>
                <a:gd name="T30" fmla="*/ 43 w 77"/>
                <a:gd name="T31" fmla="*/ 69 h 72"/>
                <a:gd name="T32" fmla="*/ 53 w 77"/>
                <a:gd name="T33" fmla="*/ 69 h 72"/>
                <a:gd name="T34" fmla="*/ 68 w 77"/>
                <a:gd name="T35" fmla="*/ 42 h 72"/>
                <a:gd name="T36" fmla="*/ 73 w 77"/>
                <a:gd name="T37" fmla="*/ 34 h 72"/>
                <a:gd name="T38" fmla="*/ 73 w 77"/>
                <a:gd name="T39" fmla="*/ 29 h 72"/>
                <a:gd name="T40" fmla="*/ 73 w 77"/>
                <a:gd name="T41" fmla="*/ 29 h 72"/>
                <a:gd name="T42" fmla="*/ 75 w 77"/>
                <a:gd name="T43" fmla="*/ 21 h 72"/>
                <a:gd name="T44" fmla="*/ 55 w 77"/>
                <a:gd name="T45" fmla="*/ 23 h 72"/>
                <a:gd name="T46" fmla="*/ 55 w 77"/>
                <a:gd name="T47" fmla="*/ 22 h 72"/>
                <a:gd name="T48" fmla="*/ 48 w 77"/>
                <a:gd name="T49" fmla="*/ 17 h 72"/>
                <a:gd name="T50" fmla="*/ 52 w 77"/>
                <a:gd name="T51" fmla="*/ 16 h 72"/>
                <a:gd name="T52" fmla="*/ 66 w 77"/>
                <a:gd name="T53" fmla="*/ 17 h 72"/>
                <a:gd name="T54" fmla="*/ 65 w 77"/>
                <a:gd name="T55" fmla="*/ 20 h 72"/>
                <a:gd name="T56" fmla="*/ 55 w 77"/>
                <a:gd name="T57" fmla="*/ 23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77" h="72">
                  <a:moveTo>
                    <a:pt x="75" y="21"/>
                  </a:moveTo>
                  <a:cubicBezTo>
                    <a:pt x="76" y="19"/>
                    <a:pt x="77" y="17"/>
                    <a:pt x="77" y="14"/>
                  </a:cubicBezTo>
                  <a:cubicBezTo>
                    <a:pt x="77" y="11"/>
                    <a:pt x="76" y="9"/>
                    <a:pt x="73" y="8"/>
                  </a:cubicBezTo>
                  <a:cubicBezTo>
                    <a:pt x="64" y="4"/>
                    <a:pt x="40" y="0"/>
                    <a:pt x="36" y="12"/>
                  </a:cubicBezTo>
                  <a:cubicBezTo>
                    <a:pt x="32" y="11"/>
                    <a:pt x="29" y="12"/>
                    <a:pt x="28" y="17"/>
                  </a:cubicBezTo>
                  <a:cubicBezTo>
                    <a:pt x="28" y="17"/>
                    <a:pt x="28" y="17"/>
                    <a:pt x="28" y="17"/>
                  </a:cubicBezTo>
                  <a:cubicBezTo>
                    <a:pt x="27" y="17"/>
                    <a:pt x="27" y="16"/>
                    <a:pt x="27" y="16"/>
                  </a:cubicBezTo>
                  <a:cubicBezTo>
                    <a:pt x="27" y="12"/>
                    <a:pt x="24" y="11"/>
                    <a:pt x="22" y="13"/>
                  </a:cubicBezTo>
                  <a:cubicBezTo>
                    <a:pt x="21" y="12"/>
                    <a:pt x="21" y="12"/>
                    <a:pt x="21" y="12"/>
                  </a:cubicBezTo>
                  <a:cubicBezTo>
                    <a:pt x="18" y="8"/>
                    <a:pt x="13" y="8"/>
                    <a:pt x="10" y="12"/>
                  </a:cubicBezTo>
                  <a:cubicBezTo>
                    <a:pt x="6" y="11"/>
                    <a:pt x="2" y="13"/>
                    <a:pt x="1" y="18"/>
                  </a:cubicBezTo>
                  <a:cubicBezTo>
                    <a:pt x="0" y="33"/>
                    <a:pt x="3" y="47"/>
                    <a:pt x="14" y="56"/>
                  </a:cubicBezTo>
                  <a:cubicBezTo>
                    <a:pt x="17" y="62"/>
                    <a:pt x="22" y="67"/>
                    <a:pt x="30" y="70"/>
                  </a:cubicBezTo>
                  <a:cubicBezTo>
                    <a:pt x="32" y="71"/>
                    <a:pt x="34" y="70"/>
                    <a:pt x="36" y="69"/>
                  </a:cubicBezTo>
                  <a:cubicBezTo>
                    <a:pt x="36" y="70"/>
                    <a:pt x="36" y="70"/>
                    <a:pt x="36" y="70"/>
                  </a:cubicBezTo>
                  <a:cubicBezTo>
                    <a:pt x="38" y="71"/>
                    <a:pt x="41" y="71"/>
                    <a:pt x="43" y="69"/>
                  </a:cubicBezTo>
                  <a:cubicBezTo>
                    <a:pt x="46" y="72"/>
                    <a:pt x="50" y="71"/>
                    <a:pt x="53" y="69"/>
                  </a:cubicBezTo>
                  <a:cubicBezTo>
                    <a:pt x="61" y="62"/>
                    <a:pt x="66" y="52"/>
                    <a:pt x="68" y="42"/>
                  </a:cubicBezTo>
                  <a:cubicBezTo>
                    <a:pt x="71" y="40"/>
                    <a:pt x="73" y="37"/>
                    <a:pt x="73" y="34"/>
                  </a:cubicBezTo>
                  <a:cubicBezTo>
                    <a:pt x="74" y="32"/>
                    <a:pt x="73" y="30"/>
                    <a:pt x="73" y="29"/>
                  </a:cubicBezTo>
                  <a:cubicBezTo>
                    <a:pt x="73" y="29"/>
                    <a:pt x="73" y="29"/>
                    <a:pt x="73" y="29"/>
                  </a:cubicBezTo>
                  <a:cubicBezTo>
                    <a:pt x="74" y="26"/>
                    <a:pt x="75" y="23"/>
                    <a:pt x="75" y="21"/>
                  </a:cubicBezTo>
                  <a:close/>
                  <a:moveTo>
                    <a:pt x="55" y="23"/>
                  </a:moveTo>
                  <a:cubicBezTo>
                    <a:pt x="55" y="22"/>
                    <a:pt x="55" y="22"/>
                    <a:pt x="55" y="22"/>
                  </a:cubicBezTo>
                  <a:cubicBezTo>
                    <a:pt x="53" y="19"/>
                    <a:pt x="51" y="17"/>
                    <a:pt x="48" y="17"/>
                  </a:cubicBezTo>
                  <a:cubicBezTo>
                    <a:pt x="49" y="16"/>
                    <a:pt x="50" y="16"/>
                    <a:pt x="52" y="16"/>
                  </a:cubicBezTo>
                  <a:cubicBezTo>
                    <a:pt x="56" y="15"/>
                    <a:pt x="61" y="16"/>
                    <a:pt x="66" y="17"/>
                  </a:cubicBezTo>
                  <a:cubicBezTo>
                    <a:pt x="66" y="18"/>
                    <a:pt x="65" y="19"/>
                    <a:pt x="65" y="20"/>
                  </a:cubicBezTo>
                  <a:cubicBezTo>
                    <a:pt x="62" y="18"/>
                    <a:pt x="57" y="19"/>
                    <a:pt x="55" y="23"/>
                  </a:cubicBezTo>
                  <a:close/>
                </a:path>
              </a:pathLst>
            </a:custGeom>
            <a:solidFill>
              <a:srgbClr val="E580B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190">
                <a:defRPr/>
              </a:pPr>
              <a:endParaRPr lang="zh-CN" altLang="en-US">
                <a:solidFill>
                  <a:prstClr val="black"/>
                </a:solidFill>
                <a:latin typeface="等线" panose="020F0502020204030204"/>
              </a:endParaRPr>
            </a:p>
          </p:txBody>
        </p:sp>
        <p:sp>
          <p:nvSpPr>
            <p:cNvPr id="29" name="Freeform 118">
              <a:extLst>
                <a:ext uri="{FF2B5EF4-FFF2-40B4-BE49-F238E27FC236}">
                  <a16:creationId xmlns:a16="http://schemas.microsoft.com/office/drawing/2014/main" id="{17C423B7-F16A-4057-80A4-D7B19C0061D5}"/>
                </a:ext>
              </a:extLst>
            </p:cNvPr>
            <p:cNvSpPr>
              <a:spLocks noEditPoints="1"/>
            </p:cNvSpPr>
            <p:nvPr/>
          </p:nvSpPr>
          <p:spPr bwMode="auto">
            <a:xfrm>
              <a:off x="10101876" y="4316535"/>
              <a:ext cx="1826037" cy="1740961"/>
            </a:xfrm>
            <a:custGeom>
              <a:avLst/>
              <a:gdLst>
                <a:gd name="T0" fmla="*/ 256 w 372"/>
                <a:gd name="T1" fmla="*/ 37 h 354"/>
                <a:gd name="T2" fmla="*/ 123 w 372"/>
                <a:gd name="T3" fmla="*/ 21 h 354"/>
                <a:gd name="T4" fmla="*/ 17 w 372"/>
                <a:gd name="T5" fmla="*/ 149 h 354"/>
                <a:gd name="T6" fmla="*/ 66 w 372"/>
                <a:gd name="T7" fmla="*/ 301 h 354"/>
                <a:gd name="T8" fmla="*/ 249 w 372"/>
                <a:gd name="T9" fmla="*/ 333 h 354"/>
                <a:gd name="T10" fmla="*/ 369 w 372"/>
                <a:gd name="T11" fmla="*/ 167 h 354"/>
                <a:gd name="T12" fmla="*/ 256 w 372"/>
                <a:gd name="T13" fmla="*/ 37 h 354"/>
                <a:gd name="T14" fmla="*/ 302 w 372"/>
                <a:gd name="T15" fmla="*/ 275 h 354"/>
                <a:gd name="T16" fmla="*/ 141 w 372"/>
                <a:gd name="T17" fmla="*/ 316 h 354"/>
                <a:gd name="T18" fmla="*/ 30 w 372"/>
                <a:gd name="T19" fmla="*/ 175 h 354"/>
                <a:gd name="T20" fmla="*/ 116 w 372"/>
                <a:gd name="T21" fmla="*/ 42 h 354"/>
                <a:gd name="T22" fmla="*/ 239 w 372"/>
                <a:gd name="T23" fmla="*/ 38 h 354"/>
                <a:gd name="T24" fmla="*/ 237 w 372"/>
                <a:gd name="T25" fmla="*/ 38 h 354"/>
                <a:gd name="T26" fmla="*/ 235 w 372"/>
                <a:gd name="T27" fmla="*/ 54 h 354"/>
                <a:gd name="T28" fmla="*/ 268 w 372"/>
                <a:gd name="T29" fmla="*/ 59 h 354"/>
                <a:gd name="T30" fmla="*/ 270 w 372"/>
                <a:gd name="T31" fmla="*/ 61 h 354"/>
                <a:gd name="T32" fmla="*/ 276 w 372"/>
                <a:gd name="T33" fmla="*/ 61 h 354"/>
                <a:gd name="T34" fmla="*/ 312 w 372"/>
                <a:gd name="T35" fmla="*/ 79 h 354"/>
                <a:gd name="T36" fmla="*/ 346 w 372"/>
                <a:gd name="T37" fmla="*/ 136 h 354"/>
                <a:gd name="T38" fmla="*/ 302 w 372"/>
                <a:gd name="T39" fmla="*/ 275 h 3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72" h="354">
                  <a:moveTo>
                    <a:pt x="256" y="37"/>
                  </a:moveTo>
                  <a:cubicBezTo>
                    <a:pt x="218" y="8"/>
                    <a:pt x="170" y="0"/>
                    <a:pt x="123" y="21"/>
                  </a:cubicBezTo>
                  <a:cubicBezTo>
                    <a:pt x="71" y="44"/>
                    <a:pt x="32" y="95"/>
                    <a:pt x="17" y="149"/>
                  </a:cubicBezTo>
                  <a:cubicBezTo>
                    <a:pt x="0" y="207"/>
                    <a:pt x="19" y="264"/>
                    <a:pt x="66" y="301"/>
                  </a:cubicBezTo>
                  <a:cubicBezTo>
                    <a:pt x="116" y="339"/>
                    <a:pt x="189" y="354"/>
                    <a:pt x="249" y="333"/>
                  </a:cubicBezTo>
                  <a:cubicBezTo>
                    <a:pt x="318" y="309"/>
                    <a:pt x="365" y="239"/>
                    <a:pt x="369" y="167"/>
                  </a:cubicBezTo>
                  <a:cubicBezTo>
                    <a:pt x="372" y="99"/>
                    <a:pt x="323" y="39"/>
                    <a:pt x="256" y="37"/>
                  </a:cubicBezTo>
                  <a:close/>
                  <a:moveTo>
                    <a:pt x="302" y="275"/>
                  </a:moveTo>
                  <a:cubicBezTo>
                    <a:pt x="260" y="320"/>
                    <a:pt x="199" y="332"/>
                    <a:pt x="141" y="316"/>
                  </a:cubicBezTo>
                  <a:cubicBezTo>
                    <a:pt x="75" y="296"/>
                    <a:pt x="23" y="248"/>
                    <a:pt x="30" y="175"/>
                  </a:cubicBezTo>
                  <a:cubicBezTo>
                    <a:pt x="35" y="122"/>
                    <a:pt x="72" y="71"/>
                    <a:pt x="116" y="42"/>
                  </a:cubicBezTo>
                  <a:cubicBezTo>
                    <a:pt x="157" y="17"/>
                    <a:pt x="201" y="17"/>
                    <a:pt x="239" y="38"/>
                  </a:cubicBezTo>
                  <a:cubicBezTo>
                    <a:pt x="238" y="38"/>
                    <a:pt x="238" y="38"/>
                    <a:pt x="237" y="38"/>
                  </a:cubicBezTo>
                  <a:cubicBezTo>
                    <a:pt x="229" y="39"/>
                    <a:pt x="225" y="52"/>
                    <a:pt x="235" y="54"/>
                  </a:cubicBezTo>
                  <a:cubicBezTo>
                    <a:pt x="246" y="55"/>
                    <a:pt x="257" y="57"/>
                    <a:pt x="268" y="59"/>
                  </a:cubicBezTo>
                  <a:cubicBezTo>
                    <a:pt x="269" y="60"/>
                    <a:pt x="269" y="61"/>
                    <a:pt x="270" y="61"/>
                  </a:cubicBezTo>
                  <a:cubicBezTo>
                    <a:pt x="272" y="63"/>
                    <a:pt x="274" y="63"/>
                    <a:pt x="276" y="61"/>
                  </a:cubicBezTo>
                  <a:cubicBezTo>
                    <a:pt x="289" y="65"/>
                    <a:pt x="301" y="70"/>
                    <a:pt x="312" y="79"/>
                  </a:cubicBezTo>
                  <a:cubicBezTo>
                    <a:pt x="331" y="93"/>
                    <a:pt x="341" y="113"/>
                    <a:pt x="346" y="136"/>
                  </a:cubicBezTo>
                  <a:cubicBezTo>
                    <a:pt x="356" y="185"/>
                    <a:pt x="335" y="239"/>
                    <a:pt x="302" y="275"/>
                  </a:cubicBezTo>
                  <a:close/>
                </a:path>
              </a:pathLst>
            </a:custGeom>
            <a:solidFill>
              <a:srgbClr val="4442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190">
                <a:defRPr/>
              </a:pPr>
              <a:endParaRPr lang="zh-CN" altLang="en-US">
                <a:solidFill>
                  <a:prstClr val="black"/>
                </a:solidFill>
                <a:latin typeface="等线" panose="020F0502020204030204"/>
              </a:endParaRPr>
            </a:p>
          </p:txBody>
        </p:sp>
        <p:sp>
          <p:nvSpPr>
            <p:cNvPr id="30" name="Freeform 119">
              <a:extLst>
                <a:ext uri="{FF2B5EF4-FFF2-40B4-BE49-F238E27FC236}">
                  <a16:creationId xmlns:a16="http://schemas.microsoft.com/office/drawing/2014/main" id="{9618FBB8-7AC3-4E93-AD38-E9A318C99C8E}"/>
                </a:ext>
              </a:extLst>
            </p:cNvPr>
            <p:cNvSpPr>
              <a:spLocks noEditPoints="1"/>
            </p:cNvSpPr>
            <p:nvPr/>
          </p:nvSpPr>
          <p:spPr bwMode="auto">
            <a:xfrm>
              <a:off x="10469158" y="5078076"/>
              <a:ext cx="1006396" cy="688914"/>
            </a:xfrm>
            <a:custGeom>
              <a:avLst/>
              <a:gdLst>
                <a:gd name="T0" fmla="*/ 193 w 205"/>
                <a:gd name="T1" fmla="*/ 4 h 140"/>
                <a:gd name="T2" fmla="*/ 163 w 205"/>
                <a:gd name="T3" fmla="*/ 36 h 140"/>
                <a:gd name="T4" fmla="*/ 150 w 205"/>
                <a:gd name="T5" fmla="*/ 43 h 140"/>
                <a:gd name="T6" fmla="*/ 144 w 205"/>
                <a:gd name="T7" fmla="*/ 45 h 140"/>
                <a:gd name="T8" fmla="*/ 110 w 205"/>
                <a:gd name="T9" fmla="*/ 52 h 140"/>
                <a:gd name="T10" fmla="*/ 12 w 205"/>
                <a:gd name="T11" fmla="*/ 19 h 140"/>
                <a:gd name="T12" fmla="*/ 3 w 205"/>
                <a:gd name="T13" fmla="*/ 26 h 140"/>
                <a:gd name="T14" fmla="*/ 64 w 205"/>
                <a:gd name="T15" fmla="*/ 65 h 140"/>
                <a:gd name="T16" fmla="*/ 114 w 205"/>
                <a:gd name="T17" fmla="*/ 139 h 140"/>
                <a:gd name="T18" fmla="*/ 158 w 205"/>
                <a:gd name="T19" fmla="*/ 58 h 140"/>
                <a:gd name="T20" fmla="*/ 172 w 205"/>
                <a:gd name="T21" fmla="*/ 51 h 140"/>
                <a:gd name="T22" fmla="*/ 205 w 205"/>
                <a:gd name="T23" fmla="*/ 9 h 140"/>
                <a:gd name="T24" fmla="*/ 193 w 205"/>
                <a:gd name="T25" fmla="*/ 4 h 140"/>
                <a:gd name="T26" fmla="*/ 115 w 205"/>
                <a:gd name="T27" fmla="*/ 123 h 140"/>
                <a:gd name="T28" fmla="*/ 73 w 205"/>
                <a:gd name="T29" fmla="*/ 67 h 140"/>
                <a:gd name="T30" fmla="*/ 108 w 205"/>
                <a:gd name="T31" fmla="*/ 69 h 140"/>
                <a:gd name="T32" fmla="*/ 106 w 205"/>
                <a:gd name="T33" fmla="*/ 105 h 140"/>
                <a:gd name="T34" fmla="*/ 114 w 205"/>
                <a:gd name="T35" fmla="*/ 105 h 140"/>
                <a:gd name="T36" fmla="*/ 112 w 205"/>
                <a:gd name="T37" fmla="*/ 69 h 140"/>
                <a:gd name="T38" fmla="*/ 142 w 205"/>
                <a:gd name="T39" fmla="*/ 64 h 140"/>
                <a:gd name="T40" fmla="*/ 115 w 205"/>
                <a:gd name="T41" fmla="*/ 123 h 1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05" h="140">
                  <a:moveTo>
                    <a:pt x="193" y="4"/>
                  </a:moveTo>
                  <a:cubicBezTo>
                    <a:pt x="182" y="14"/>
                    <a:pt x="177" y="28"/>
                    <a:pt x="163" y="36"/>
                  </a:cubicBezTo>
                  <a:cubicBezTo>
                    <a:pt x="159" y="39"/>
                    <a:pt x="155" y="41"/>
                    <a:pt x="150" y="43"/>
                  </a:cubicBezTo>
                  <a:cubicBezTo>
                    <a:pt x="148" y="43"/>
                    <a:pt x="146" y="44"/>
                    <a:pt x="144" y="45"/>
                  </a:cubicBezTo>
                  <a:cubicBezTo>
                    <a:pt x="133" y="49"/>
                    <a:pt x="122" y="51"/>
                    <a:pt x="110" y="52"/>
                  </a:cubicBezTo>
                  <a:cubicBezTo>
                    <a:pt x="76" y="54"/>
                    <a:pt x="37" y="44"/>
                    <a:pt x="12" y="19"/>
                  </a:cubicBezTo>
                  <a:cubicBezTo>
                    <a:pt x="8" y="15"/>
                    <a:pt x="0" y="20"/>
                    <a:pt x="3" y="26"/>
                  </a:cubicBezTo>
                  <a:cubicBezTo>
                    <a:pt x="17" y="47"/>
                    <a:pt x="40" y="59"/>
                    <a:pt x="64" y="65"/>
                  </a:cubicBezTo>
                  <a:cubicBezTo>
                    <a:pt x="61" y="97"/>
                    <a:pt x="75" y="140"/>
                    <a:pt x="114" y="139"/>
                  </a:cubicBezTo>
                  <a:cubicBezTo>
                    <a:pt x="152" y="137"/>
                    <a:pt x="158" y="89"/>
                    <a:pt x="158" y="58"/>
                  </a:cubicBezTo>
                  <a:cubicBezTo>
                    <a:pt x="163" y="56"/>
                    <a:pt x="167" y="54"/>
                    <a:pt x="172" y="51"/>
                  </a:cubicBezTo>
                  <a:cubicBezTo>
                    <a:pt x="185" y="43"/>
                    <a:pt x="205" y="26"/>
                    <a:pt x="205" y="9"/>
                  </a:cubicBezTo>
                  <a:cubicBezTo>
                    <a:pt x="205" y="3"/>
                    <a:pt x="198" y="0"/>
                    <a:pt x="193" y="4"/>
                  </a:cubicBezTo>
                  <a:close/>
                  <a:moveTo>
                    <a:pt x="115" y="123"/>
                  </a:moveTo>
                  <a:cubicBezTo>
                    <a:pt x="87" y="130"/>
                    <a:pt x="77" y="90"/>
                    <a:pt x="73" y="67"/>
                  </a:cubicBezTo>
                  <a:cubicBezTo>
                    <a:pt x="85" y="68"/>
                    <a:pt x="97" y="69"/>
                    <a:pt x="108" y="69"/>
                  </a:cubicBezTo>
                  <a:cubicBezTo>
                    <a:pt x="107" y="81"/>
                    <a:pt x="106" y="93"/>
                    <a:pt x="106" y="105"/>
                  </a:cubicBezTo>
                  <a:cubicBezTo>
                    <a:pt x="106" y="110"/>
                    <a:pt x="114" y="110"/>
                    <a:pt x="114" y="105"/>
                  </a:cubicBezTo>
                  <a:cubicBezTo>
                    <a:pt x="115" y="93"/>
                    <a:pt x="113" y="81"/>
                    <a:pt x="112" y="69"/>
                  </a:cubicBezTo>
                  <a:cubicBezTo>
                    <a:pt x="122" y="68"/>
                    <a:pt x="132" y="67"/>
                    <a:pt x="142" y="64"/>
                  </a:cubicBezTo>
                  <a:cubicBezTo>
                    <a:pt x="141" y="87"/>
                    <a:pt x="138" y="117"/>
                    <a:pt x="115" y="123"/>
                  </a:cubicBezTo>
                  <a:close/>
                </a:path>
              </a:pathLst>
            </a:custGeom>
            <a:solidFill>
              <a:srgbClr val="4442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190">
                <a:defRPr/>
              </a:pPr>
              <a:endParaRPr lang="zh-CN" altLang="en-US">
                <a:solidFill>
                  <a:prstClr val="black"/>
                </a:solidFill>
                <a:latin typeface="等线" panose="020F0502020204030204"/>
              </a:endParaRPr>
            </a:p>
          </p:txBody>
        </p:sp>
        <p:sp>
          <p:nvSpPr>
            <p:cNvPr id="31" name="Freeform 120">
              <a:extLst>
                <a:ext uri="{FF2B5EF4-FFF2-40B4-BE49-F238E27FC236}">
                  <a16:creationId xmlns:a16="http://schemas.microsoft.com/office/drawing/2014/main" id="{621F8460-FEA2-4D8C-B23D-225DDF826965}"/>
                </a:ext>
              </a:extLst>
            </p:cNvPr>
            <p:cNvSpPr>
              <a:spLocks/>
            </p:cNvSpPr>
            <p:nvPr/>
          </p:nvSpPr>
          <p:spPr bwMode="auto">
            <a:xfrm>
              <a:off x="10601961" y="4995074"/>
              <a:ext cx="83002" cy="107902"/>
            </a:xfrm>
            <a:custGeom>
              <a:avLst/>
              <a:gdLst>
                <a:gd name="T0" fmla="*/ 17 w 17"/>
                <a:gd name="T1" fmla="*/ 5 h 22"/>
                <a:gd name="T2" fmla="*/ 14 w 17"/>
                <a:gd name="T3" fmla="*/ 2 h 22"/>
                <a:gd name="T4" fmla="*/ 12 w 17"/>
                <a:gd name="T5" fmla="*/ 1 h 22"/>
                <a:gd name="T6" fmla="*/ 8 w 17"/>
                <a:gd name="T7" fmla="*/ 0 h 22"/>
                <a:gd name="T8" fmla="*/ 7 w 17"/>
                <a:gd name="T9" fmla="*/ 1 h 22"/>
                <a:gd name="T10" fmla="*/ 5 w 17"/>
                <a:gd name="T11" fmla="*/ 1 h 22"/>
                <a:gd name="T12" fmla="*/ 1 w 17"/>
                <a:gd name="T13" fmla="*/ 4 h 22"/>
                <a:gd name="T14" fmla="*/ 0 w 17"/>
                <a:gd name="T15" fmla="*/ 12 h 22"/>
                <a:gd name="T16" fmla="*/ 2 w 17"/>
                <a:gd name="T17" fmla="*/ 19 h 22"/>
                <a:gd name="T18" fmla="*/ 4 w 17"/>
                <a:gd name="T19" fmla="*/ 21 h 22"/>
                <a:gd name="T20" fmla="*/ 7 w 17"/>
                <a:gd name="T21" fmla="*/ 22 h 22"/>
                <a:gd name="T22" fmla="*/ 10 w 17"/>
                <a:gd name="T23" fmla="*/ 21 h 22"/>
                <a:gd name="T24" fmla="*/ 13 w 17"/>
                <a:gd name="T25" fmla="*/ 19 h 22"/>
                <a:gd name="T26" fmla="*/ 14 w 17"/>
                <a:gd name="T27" fmla="*/ 17 h 22"/>
                <a:gd name="T28" fmla="*/ 16 w 17"/>
                <a:gd name="T29" fmla="*/ 13 h 22"/>
                <a:gd name="T30" fmla="*/ 17 w 17"/>
                <a:gd name="T31" fmla="*/ 5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7" h="22">
                  <a:moveTo>
                    <a:pt x="17" y="5"/>
                  </a:moveTo>
                  <a:cubicBezTo>
                    <a:pt x="17" y="4"/>
                    <a:pt x="15" y="2"/>
                    <a:pt x="14" y="2"/>
                  </a:cubicBezTo>
                  <a:cubicBezTo>
                    <a:pt x="13" y="1"/>
                    <a:pt x="13" y="1"/>
                    <a:pt x="12" y="1"/>
                  </a:cubicBezTo>
                  <a:cubicBezTo>
                    <a:pt x="11" y="0"/>
                    <a:pt x="10" y="0"/>
                    <a:pt x="8" y="0"/>
                  </a:cubicBezTo>
                  <a:cubicBezTo>
                    <a:pt x="8" y="0"/>
                    <a:pt x="7" y="1"/>
                    <a:pt x="7" y="1"/>
                  </a:cubicBezTo>
                  <a:cubicBezTo>
                    <a:pt x="6" y="1"/>
                    <a:pt x="6" y="1"/>
                    <a:pt x="5" y="1"/>
                  </a:cubicBezTo>
                  <a:cubicBezTo>
                    <a:pt x="3" y="2"/>
                    <a:pt x="2" y="3"/>
                    <a:pt x="1" y="4"/>
                  </a:cubicBezTo>
                  <a:cubicBezTo>
                    <a:pt x="0" y="7"/>
                    <a:pt x="0" y="9"/>
                    <a:pt x="0" y="12"/>
                  </a:cubicBezTo>
                  <a:cubicBezTo>
                    <a:pt x="0" y="14"/>
                    <a:pt x="0" y="17"/>
                    <a:pt x="2" y="19"/>
                  </a:cubicBezTo>
                  <a:cubicBezTo>
                    <a:pt x="2" y="20"/>
                    <a:pt x="3" y="21"/>
                    <a:pt x="4" y="21"/>
                  </a:cubicBezTo>
                  <a:cubicBezTo>
                    <a:pt x="5" y="21"/>
                    <a:pt x="6" y="22"/>
                    <a:pt x="7" y="22"/>
                  </a:cubicBezTo>
                  <a:cubicBezTo>
                    <a:pt x="8" y="22"/>
                    <a:pt x="9" y="21"/>
                    <a:pt x="10" y="21"/>
                  </a:cubicBezTo>
                  <a:cubicBezTo>
                    <a:pt x="12" y="20"/>
                    <a:pt x="13" y="20"/>
                    <a:pt x="13" y="19"/>
                  </a:cubicBezTo>
                  <a:cubicBezTo>
                    <a:pt x="14" y="17"/>
                    <a:pt x="14" y="17"/>
                    <a:pt x="14" y="17"/>
                  </a:cubicBezTo>
                  <a:cubicBezTo>
                    <a:pt x="15" y="16"/>
                    <a:pt x="15" y="14"/>
                    <a:pt x="16" y="13"/>
                  </a:cubicBezTo>
                  <a:cubicBezTo>
                    <a:pt x="17" y="10"/>
                    <a:pt x="17" y="8"/>
                    <a:pt x="17" y="5"/>
                  </a:cubicBezTo>
                  <a:close/>
                </a:path>
              </a:pathLst>
            </a:custGeom>
            <a:solidFill>
              <a:srgbClr val="4442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190">
                <a:defRPr/>
              </a:pPr>
              <a:endParaRPr lang="zh-CN" altLang="en-US">
                <a:solidFill>
                  <a:prstClr val="black"/>
                </a:solidFill>
                <a:latin typeface="等线" panose="020F0502020204030204"/>
              </a:endParaRPr>
            </a:p>
          </p:txBody>
        </p:sp>
        <p:sp>
          <p:nvSpPr>
            <p:cNvPr id="32" name="Freeform 121">
              <a:extLst>
                <a:ext uri="{FF2B5EF4-FFF2-40B4-BE49-F238E27FC236}">
                  <a16:creationId xmlns:a16="http://schemas.microsoft.com/office/drawing/2014/main" id="{D46AE70F-1D63-4A0A-A265-5CBE3A839C00}"/>
                </a:ext>
              </a:extLst>
            </p:cNvPr>
            <p:cNvSpPr>
              <a:spLocks/>
            </p:cNvSpPr>
            <p:nvPr/>
          </p:nvSpPr>
          <p:spPr bwMode="auto">
            <a:xfrm>
              <a:off x="11126947" y="4872646"/>
              <a:ext cx="265605" cy="215804"/>
            </a:xfrm>
            <a:custGeom>
              <a:avLst/>
              <a:gdLst>
                <a:gd name="T0" fmla="*/ 52 w 54"/>
                <a:gd name="T1" fmla="*/ 33 h 44"/>
                <a:gd name="T2" fmla="*/ 34 w 54"/>
                <a:gd name="T3" fmla="*/ 26 h 44"/>
                <a:gd name="T4" fmla="*/ 20 w 54"/>
                <a:gd name="T5" fmla="*/ 25 h 44"/>
                <a:gd name="T6" fmla="*/ 44 w 54"/>
                <a:gd name="T7" fmla="*/ 9 h 44"/>
                <a:gd name="T8" fmla="*/ 41 w 54"/>
                <a:gd name="T9" fmla="*/ 1 h 44"/>
                <a:gd name="T10" fmla="*/ 2 w 54"/>
                <a:gd name="T11" fmla="*/ 28 h 44"/>
                <a:gd name="T12" fmla="*/ 8 w 54"/>
                <a:gd name="T13" fmla="*/ 38 h 44"/>
                <a:gd name="T14" fmla="*/ 30 w 54"/>
                <a:gd name="T15" fmla="*/ 40 h 44"/>
                <a:gd name="T16" fmla="*/ 49 w 54"/>
                <a:gd name="T17" fmla="*/ 42 h 44"/>
                <a:gd name="T18" fmla="*/ 52 w 54"/>
                <a:gd name="T19" fmla="*/ 33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4" h="44">
                  <a:moveTo>
                    <a:pt x="52" y="33"/>
                  </a:moveTo>
                  <a:cubicBezTo>
                    <a:pt x="48" y="28"/>
                    <a:pt x="40" y="27"/>
                    <a:pt x="34" y="26"/>
                  </a:cubicBezTo>
                  <a:cubicBezTo>
                    <a:pt x="29" y="25"/>
                    <a:pt x="25" y="25"/>
                    <a:pt x="20" y="25"/>
                  </a:cubicBezTo>
                  <a:cubicBezTo>
                    <a:pt x="26" y="17"/>
                    <a:pt x="35" y="12"/>
                    <a:pt x="44" y="9"/>
                  </a:cubicBezTo>
                  <a:cubicBezTo>
                    <a:pt x="49" y="7"/>
                    <a:pt x="45" y="0"/>
                    <a:pt x="41" y="1"/>
                  </a:cubicBezTo>
                  <a:cubicBezTo>
                    <a:pt x="25" y="4"/>
                    <a:pt x="10" y="12"/>
                    <a:pt x="2" y="28"/>
                  </a:cubicBezTo>
                  <a:cubicBezTo>
                    <a:pt x="0" y="32"/>
                    <a:pt x="3" y="37"/>
                    <a:pt x="8" y="38"/>
                  </a:cubicBezTo>
                  <a:cubicBezTo>
                    <a:pt x="15" y="38"/>
                    <a:pt x="23" y="39"/>
                    <a:pt x="30" y="40"/>
                  </a:cubicBezTo>
                  <a:cubicBezTo>
                    <a:pt x="36" y="41"/>
                    <a:pt x="43" y="44"/>
                    <a:pt x="49" y="42"/>
                  </a:cubicBezTo>
                  <a:cubicBezTo>
                    <a:pt x="54" y="41"/>
                    <a:pt x="54" y="36"/>
                    <a:pt x="52" y="33"/>
                  </a:cubicBezTo>
                  <a:close/>
                </a:path>
              </a:pathLst>
            </a:custGeom>
            <a:solidFill>
              <a:srgbClr val="4442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190">
                <a:defRPr/>
              </a:pPr>
              <a:endParaRPr lang="zh-CN" altLang="en-US">
                <a:solidFill>
                  <a:prstClr val="black"/>
                </a:solidFill>
                <a:latin typeface="等线" panose="020F0502020204030204"/>
              </a:endParaRPr>
            </a:p>
          </p:txBody>
        </p:sp>
      </p:grpSp>
      <p:pic>
        <p:nvPicPr>
          <p:cNvPr id="33" name="图片 32">
            <a:extLst>
              <a:ext uri="{FF2B5EF4-FFF2-40B4-BE49-F238E27FC236}">
                <a16:creationId xmlns:a16="http://schemas.microsoft.com/office/drawing/2014/main" id="{10C63365-7446-4316-ADF7-3CAEBBE549A9}"/>
              </a:ext>
            </a:extLst>
          </p:cNvPr>
          <p:cNvPicPr>
            <a:picLocks noChangeAspect="1"/>
          </p:cNvPicPr>
          <p:nvPr/>
        </p:nvPicPr>
        <p:blipFill>
          <a:blip r:embed="rId7">
            <a:clrChange>
              <a:clrFrom>
                <a:srgbClr val="FFFFFF"/>
              </a:clrFrom>
              <a:clrTo>
                <a:srgbClr val="FFFFFF">
                  <a:alpha val="0"/>
                </a:srgbClr>
              </a:clrTo>
            </a:clrChange>
          </a:blip>
          <a:stretch>
            <a:fillRect/>
          </a:stretch>
        </p:blipFill>
        <p:spPr>
          <a:xfrm>
            <a:off x="4123437" y="3973953"/>
            <a:ext cx="723328" cy="511853"/>
          </a:xfrm>
          <a:prstGeom prst="rect">
            <a:avLst/>
          </a:prstGeom>
        </p:spPr>
      </p:pic>
      <p:pic>
        <p:nvPicPr>
          <p:cNvPr id="34" name="图片 33">
            <a:extLst>
              <a:ext uri="{FF2B5EF4-FFF2-40B4-BE49-F238E27FC236}">
                <a16:creationId xmlns:a16="http://schemas.microsoft.com/office/drawing/2014/main" id="{BAD0429C-4C5C-474F-8B03-39702CD5A2A0}"/>
              </a:ext>
            </a:extLst>
          </p:cNvPr>
          <p:cNvPicPr>
            <a:picLocks noChangeAspect="1"/>
          </p:cNvPicPr>
          <p:nvPr/>
        </p:nvPicPr>
        <p:blipFill>
          <a:blip r:embed="rId7">
            <a:clrChange>
              <a:clrFrom>
                <a:srgbClr val="FFFFFF"/>
              </a:clrFrom>
              <a:clrTo>
                <a:srgbClr val="FFFFFF">
                  <a:alpha val="0"/>
                </a:srgbClr>
              </a:clrTo>
            </a:clrChange>
          </a:blip>
          <a:stretch>
            <a:fillRect/>
          </a:stretch>
        </p:blipFill>
        <p:spPr>
          <a:xfrm>
            <a:off x="2776048" y="1069129"/>
            <a:ext cx="313248" cy="221666"/>
          </a:xfrm>
          <a:prstGeom prst="rect">
            <a:avLst/>
          </a:prstGeom>
        </p:spPr>
      </p:pic>
      <p:grpSp>
        <p:nvGrpSpPr>
          <p:cNvPr id="35" name="组合 34">
            <a:extLst>
              <a:ext uri="{FF2B5EF4-FFF2-40B4-BE49-F238E27FC236}">
                <a16:creationId xmlns:a16="http://schemas.microsoft.com/office/drawing/2014/main" id="{A6F846D5-A625-439D-A002-B7361D14AE9E}"/>
              </a:ext>
            </a:extLst>
          </p:cNvPr>
          <p:cNvGrpSpPr/>
          <p:nvPr/>
        </p:nvGrpSpPr>
        <p:grpSpPr>
          <a:xfrm rot="19663740">
            <a:off x="8524082" y="155390"/>
            <a:ext cx="341595" cy="441027"/>
            <a:chOff x="10766636" y="3941730"/>
            <a:chExt cx="1047922" cy="1352954"/>
          </a:xfrm>
        </p:grpSpPr>
        <p:sp>
          <p:nvSpPr>
            <p:cNvPr id="36" name="Freeform 108">
              <a:extLst>
                <a:ext uri="{FF2B5EF4-FFF2-40B4-BE49-F238E27FC236}">
                  <a16:creationId xmlns:a16="http://schemas.microsoft.com/office/drawing/2014/main" id="{34B6A985-37EF-416E-826D-9A0EC167D1C0}"/>
                </a:ext>
              </a:extLst>
            </p:cNvPr>
            <p:cNvSpPr>
              <a:spLocks/>
            </p:cNvSpPr>
            <p:nvPr/>
          </p:nvSpPr>
          <p:spPr bwMode="auto">
            <a:xfrm>
              <a:off x="10766636" y="4209862"/>
              <a:ext cx="664177" cy="1084822"/>
            </a:xfrm>
            <a:custGeom>
              <a:avLst/>
              <a:gdLst>
                <a:gd name="T0" fmla="*/ 96 w 114"/>
                <a:gd name="T1" fmla="*/ 11 h 186"/>
                <a:gd name="T2" fmla="*/ 91 w 114"/>
                <a:gd name="T3" fmla="*/ 11 h 186"/>
                <a:gd name="T4" fmla="*/ 79 w 114"/>
                <a:gd name="T5" fmla="*/ 8 h 186"/>
                <a:gd name="T6" fmla="*/ 78 w 114"/>
                <a:gd name="T7" fmla="*/ 8 h 186"/>
                <a:gd name="T8" fmla="*/ 2 w 114"/>
                <a:gd name="T9" fmla="*/ 87 h 186"/>
                <a:gd name="T10" fmla="*/ 12 w 114"/>
                <a:gd name="T11" fmla="*/ 98 h 186"/>
                <a:gd name="T12" fmla="*/ 48 w 114"/>
                <a:gd name="T13" fmla="*/ 83 h 186"/>
                <a:gd name="T14" fmla="*/ 11 w 114"/>
                <a:gd name="T15" fmla="*/ 170 h 186"/>
                <a:gd name="T16" fmla="*/ 27 w 114"/>
                <a:gd name="T17" fmla="*/ 177 h 186"/>
                <a:gd name="T18" fmla="*/ 28 w 114"/>
                <a:gd name="T19" fmla="*/ 175 h 186"/>
                <a:gd name="T20" fmla="*/ 32 w 114"/>
                <a:gd name="T21" fmla="*/ 172 h 186"/>
                <a:gd name="T22" fmla="*/ 105 w 114"/>
                <a:gd name="T23" fmla="*/ 71 h 186"/>
                <a:gd name="T24" fmla="*/ 96 w 114"/>
                <a:gd name="T25" fmla="*/ 58 h 186"/>
                <a:gd name="T26" fmla="*/ 89 w 114"/>
                <a:gd name="T27" fmla="*/ 60 h 186"/>
                <a:gd name="T28" fmla="*/ 88 w 114"/>
                <a:gd name="T29" fmla="*/ 62 h 186"/>
                <a:gd name="T30" fmla="*/ 86 w 114"/>
                <a:gd name="T31" fmla="*/ 64 h 186"/>
                <a:gd name="T32" fmla="*/ 85 w 114"/>
                <a:gd name="T33" fmla="*/ 65 h 186"/>
                <a:gd name="T34" fmla="*/ 85 w 114"/>
                <a:gd name="T35" fmla="*/ 65 h 186"/>
                <a:gd name="T36" fmla="*/ 84 w 114"/>
                <a:gd name="T37" fmla="*/ 66 h 186"/>
                <a:gd name="T38" fmla="*/ 84 w 114"/>
                <a:gd name="T39" fmla="*/ 66 h 186"/>
                <a:gd name="T40" fmla="*/ 84 w 114"/>
                <a:gd name="T41" fmla="*/ 66 h 186"/>
                <a:gd name="T42" fmla="*/ 82 w 114"/>
                <a:gd name="T43" fmla="*/ 67 h 186"/>
                <a:gd name="T44" fmla="*/ 80 w 114"/>
                <a:gd name="T45" fmla="*/ 71 h 186"/>
                <a:gd name="T46" fmla="*/ 74 w 114"/>
                <a:gd name="T47" fmla="*/ 79 h 186"/>
                <a:gd name="T48" fmla="*/ 84 w 114"/>
                <a:gd name="T49" fmla="*/ 64 h 186"/>
                <a:gd name="T50" fmla="*/ 85 w 114"/>
                <a:gd name="T51" fmla="*/ 55 h 186"/>
                <a:gd name="T52" fmla="*/ 109 w 114"/>
                <a:gd name="T53" fmla="*/ 20 h 186"/>
                <a:gd name="T54" fmla="*/ 96 w 114"/>
                <a:gd name="T55" fmla="*/ 11 h 1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14" h="186">
                  <a:moveTo>
                    <a:pt x="96" y="11"/>
                  </a:moveTo>
                  <a:cubicBezTo>
                    <a:pt x="94" y="10"/>
                    <a:pt x="93" y="10"/>
                    <a:pt x="91" y="11"/>
                  </a:cubicBezTo>
                  <a:cubicBezTo>
                    <a:pt x="89" y="7"/>
                    <a:pt x="82" y="4"/>
                    <a:pt x="79" y="8"/>
                  </a:cubicBezTo>
                  <a:cubicBezTo>
                    <a:pt x="78" y="8"/>
                    <a:pt x="78" y="8"/>
                    <a:pt x="78" y="8"/>
                  </a:cubicBezTo>
                  <a:cubicBezTo>
                    <a:pt x="34" y="0"/>
                    <a:pt x="14" y="52"/>
                    <a:pt x="2" y="87"/>
                  </a:cubicBezTo>
                  <a:cubicBezTo>
                    <a:pt x="0" y="94"/>
                    <a:pt x="6" y="99"/>
                    <a:pt x="12" y="98"/>
                  </a:cubicBezTo>
                  <a:cubicBezTo>
                    <a:pt x="25" y="95"/>
                    <a:pt x="37" y="89"/>
                    <a:pt x="48" y="83"/>
                  </a:cubicBezTo>
                  <a:cubicBezTo>
                    <a:pt x="33" y="111"/>
                    <a:pt x="18" y="139"/>
                    <a:pt x="11" y="170"/>
                  </a:cubicBezTo>
                  <a:cubicBezTo>
                    <a:pt x="9" y="180"/>
                    <a:pt x="22" y="186"/>
                    <a:pt x="27" y="177"/>
                  </a:cubicBezTo>
                  <a:cubicBezTo>
                    <a:pt x="27" y="176"/>
                    <a:pt x="27" y="175"/>
                    <a:pt x="28" y="175"/>
                  </a:cubicBezTo>
                  <a:cubicBezTo>
                    <a:pt x="29" y="174"/>
                    <a:pt x="31" y="174"/>
                    <a:pt x="32" y="172"/>
                  </a:cubicBezTo>
                  <a:cubicBezTo>
                    <a:pt x="59" y="141"/>
                    <a:pt x="89" y="109"/>
                    <a:pt x="105" y="71"/>
                  </a:cubicBezTo>
                  <a:cubicBezTo>
                    <a:pt x="108" y="64"/>
                    <a:pt x="103" y="57"/>
                    <a:pt x="96" y="58"/>
                  </a:cubicBezTo>
                  <a:cubicBezTo>
                    <a:pt x="94" y="58"/>
                    <a:pt x="91" y="58"/>
                    <a:pt x="89" y="60"/>
                  </a:cubicBezTo>
                  <a:cubicBezTo>
                    <a:pt x="89" y="61"/>
                    <a:pt x="88" y="62"/>
                    <a:pt x="88" y="62"/>
                  </a:cubicBezTo>
                  <a:cubicBezTo>
                    <a:pt x="87" y="63"/>
                    <a:pt x="86" y="64"/>
                    <a:pt x="86" y="64"/>
                  </a:cubicBezTo>
                  <a:cubicBezTo>
                    <a:pt x="85" y="65"/>
                    <a:pt x="85" y="65"/>
                    <a:pt x="85" y="65"/>
                  </a:cubicBezTo>
                  <a:cubicBezTo>
                    <a:pt x="85" y="65"/>
                    <a:pt x="85" y="65"/>
                    <a:pt x="85" y="65"/>
                  </a:cubicBezTo>
                  <a:cubicBezTo>
                    <a:pt x="84" y="66"/>
                    <a:pt x="84" y="66"/>
                    <a:pt x="84" y="66"/>
                  </a:cubicBezTo>
                  <a:cubicBezTo>
                    <a:pt x="84" y="66"/>
                    <a:pt x="84" y="66"/>
                    <a:pt x="84" y="66"/>
                  </a:cubicBezTo>
                  <a:cubicBezTo>
                    <a:pt x="84" y="66"/>
                    <a:pt x="84" y="66"/>
                    <a:pt x="84" y="66"/>
                  </a:cubicBezTo>
                  <a:cubicBezTo>
                    <a:pt x="84" y="66"/>
                    <a:pt x="83" y="67"/>
                    <a:pt x="82" y="67"/>
                  </a:cubicBezTo>
                  <a:cubicBezTo>
                    <a:pt x="81" y="68"/>
                    <a:pt x="80" y="70"/>
                    <a:pt x="80" y="71"/>
                  </a:cubicBezTo>
                  <a:cubicBezTo>
                    <a:pt x="78" y="74"/>
                    <a:pt x="76" y="76"/>
                    <a:pt x="74" y="79"/>
                  </a:cubicBezTo>
                  <a:cubicBezTo>
                    <a:pt x="77" y="74"/>
                    <a:pt x="81" y="69"/>
                    <a:pt x="84" y="64"/>
                  </a:cubicBezTo>
                  <a:cubicBezTo>
                    <a:pt x="87" y="61"/>
                    <a:pt x="86" y="58"/>
                    <a:pt x="85" y="55"/>
                  </a:cubicBezTo>
                  <a:cubicBezTo>
                    <a:pt x="94" y="44"/>
                    <a:pt x="102" y="32"/>
                    <a:pt x="109" y="20"/>
                  </a:cubicBezTo>
                  <a:cubicBezTo>
                    <a:pt x="114" y="11"/>
                    <a:pt x="102" y="4"/>
                    <a:pt x="96" y="11"/>
                  </a:cubicBezTo>
                  <a:close/>
                </a:path>
              </a:pathLst>
            </a:custGeom>
            <a:solidFill>
              <a:srgbClr val="F8E57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342830"/>
              <a:endParaRPr lang="zh-CN" altLang="en-US" sz="1400">
                <a:solidFill>
                  <a:prstClr val="black"/>
                </a:solidFill>
              </a:endParaRPr>
            </a:p>
          </p:txBody>
        </p:sp>
        <p:sp>
          <p:nvSpPr>
            <p:cNvPr id="37" name="Freeform 109">
              <a:extLst>
                <a:ext uri="{FF2B5EF4-FFF2-40B4-BE49-F238E27FC236}">
                  <a16:creationId xmlns:a16="http://schemas.microsoft.com/office/drawing/2014/main" id="{FFF1C583-7B42-4D83-A529-4ABB98F80E91}"/>
                </a:ext>
              </a:extLst>
            </p:cNvPr>
            <p:cNvSpPr>
              <a:spLocks noEditPoints="1"/>
            </p:cNvSpPr>
            <p:nvPr/>
          </p:nvSpPr>
          <p:spPr bwMode="auto">
            <a:xfrm>
              <a:off x="10783856" y="4209862"/>
              <a:ext cx="693695" cy="1067602"/>
            </a:xfrm>
            <a:custGeom>
              <a:avLst/>
              <a:gdLst>
                <a:gd name="T0" fmla="*/ 112 w 119"/>
                <a:gd name="T1" fmla="*/ 52 h 183"/>
                <a:gd name="T2" fmla="*/ 91 w 119"/>
                <a:gd name="T3" fmla="*/ 53 h 183"/>
                <a:gd name="T4" fmla="*/ 115 w 119"/>
                <a:gd name="T5" fmla="*/ 9 h 183"/>
                <a:gd name="T6" fmla="*/ 110 w 119"/>
                <a:gd name="T7" fmla="*/ 2 h 183"/>
                <a:gd name="T8" fmla="*/ 49 w 119"/>
                <a:gd name="T9" fmla="*/ 15 h 183"/>
                <a:gd name="T10" fmla="*/ 24 w 119"/>
                <a:gd name="T11" fmla="*/ 55 h 183"/>
                <a:gd name="T12" fmla="*/ 2 w 119"/>
                <a:gd name="T13" fmla="*/ 88 h 183"/>
                <a:gd name="T14" fmla="*/ 8 w 119"/>
                <a:gd name="T15" fmla="*/ 94 h 183"/>
                <a:gd name="T16" fmla="*/ 43 w 119"/>
                <a:gd name="T17" fmla="*/ 87 h 183"/>
                <a:gd name="T18" fmla="*/ 5 w 119"/>
                <a:gd name="T19" fmla="*/ 176 h 183"/>
                <a:gd name="T20" fmla="*/ 12 w 119"/>
                <a:gd name="T21" fmla="*/ 181 h 183"/>
                <a:gd name="T22" fmla="*/ 70 w 119"/>
                <a:gd name="T23" fmla="*/ 126 h 183"/>
                <a:gd name="T24" fmla="*/ 117 w 119"/>
                <a:gd name="T25" fmla="*/ 58 h 183"/>
                <a:gd name="T26" fmla="*/ 112 w 119"/>
                <a:gd name="T27" fmla="*/ 52 h 183"/>
                <a:gd name="T28" fmla="*/ 66 w 119"/>
                <a:gd name="T29" fmla="*/ 116 h 183"/>
                <a:gd name="T30" fmla="*/ 19 w 119"/>
                <a:gd name="T31" fmla="*/ 165 h 183"/>
                <a:gd name="T32" fmla="*/ 56 w 119"/>
                <a:gd name="T33" fmla="*/ 81 h 183"/>
                <a:gd name="T34" fmla="*/ 50 w 119"/>
                <a:gd name="T35" fmla="*/ 75 h 183"/>
                <a:gd name="T36" fmla="*/ 16 w 119"/>
                <a:gd name="T37" fmla="*/ 82 h 183"/>
                <a:gd name="T38" fmla="*/ 18 w 119"/>
                <a:gd name="T39" fmla="*/ 79 h 183"/>
                <a:gd name="T40" fmla="*/ 23 w 119"/>
                <a:gd name="T41" fmla="*/ 78 h 183"/>
                <a:gd name="T42" fmla="*/ 53 w 119"/>
                <a:gd name="T43" fmla="*/ 25 h 183"/>
                <a:gd name="T44" fmla="*/ 103 w 119"/>
                <a:gd name="T45" fmla="*/ 12 h 183"/>
                <a:gd name="T46" fmla="*/ 75 w 119"/>
                <a:gd name="T47" fmla="*/ 56 h 183"/>
                <a:gd name="T48" fmla="*/ 80 w 119"/>
                <a:gd name="T49" fmla="*/ 64 h 183"/>
                <a:gd name="T50" fmla="*/ 106 w 119"/>
                <a:gd name="T51" fmla="*/ 61 h 183"/>
                <a:gd name="T52" fmla="*/ 66 w 119"/>
                <a:gd name="T53" fmla="*/ 116 h 1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19" h="183">
                  <a:moveTo>
                    <a:pt x="112" y="52"/>
                  </a:moveTo>
                  <a:cubicBezTo>
                    <a:pt x="105" y="53"/>
                    <a:pt x="98" y="53"/>
                    <a:pt x="91" y="53"/>
                  </a:cubicBezTo>
                  <a:cubicBezTo>
                    <a:pt x="101" y="40"/>
                    <a:pt x="109" y="25"/>
                    <a:pt x="115" y="9"/>
                  </a:cubicBezTo>
                  <a:cubicBezTo>
                    <a:pt x="116" y="5"/>
                    <a:pt x="113" y="2"/>
                    <a:pt x="110" y="2"/>
                  </a:cubicBezTo>
                  <a:cubicBezTo>
                    <a:pt x="89" y="1"/>
                    <a:pt x="66" y="0"/>
                    <a:pt x="49" y="15"/>
                  </a:cubicBezTo>
                  <a:cubicBezTo>
                    <a:pt x="38" y="24"/>
                    <a:pt x="30" y="39"/>
                    <a:pt x="24" y="55"/>
                  </a:cubicBezTo>
                  <a:cubicBezTo>
                    <a:pt x="16" y="65"/>
                    <a:pt x="9" y="76"/>
                    <a:pt x="2" y="88"/>
                  </a:cubicBezTo>
                  <a:cubicBezTo>
                    <a:pt x="0" y="92"/>
                    <a:pt x="4" y="96"/>
                    <a:pt x="8" y="94"/>
                  </a:cubicBezTo>
                  <a:cubicBezTo>
                    <a:pt x="19" y="89"/>
                    <a:pt x="31" y="90"/>
                    <a:pt x="43" y="87"/>
                  </a:cubicBezTo>
                  <a:cubicBezTo>
                    <a:pt x="31" y="117"/>
                    <a:pt x="15" y="145"/>
                    <a:pt x="5" y="176"/>
                  </a:cubicBezTo>
                  <a:cubicBezTo>
                    <a:pt x="4" y="180"/>
                    <a:pt x="8" y="183"/>
                    <a:pt x="12" y="181"/>
                  </a:cubicBezTo>
                  <a:cubicBezTo>
                    <a:pt x="35" y="168"/>
                    <a:pt x="53" y="146"/>
                    <a:pt x="70" y="126"/>
                  </a:cubicBezTo>
                  <a:cubicBezTo>
                    <a:pt x="87" y="105"/>
                    <a:pt x="105" y="83"/>
                    <a:pt x="117" y="58"/>
                  </a:cubicBezTo>
                  <a:cubicBezTo>
                    <a:pt x="119" y="54"/>
                    <a:pt x="116" y="51"/>
                    <a:pt x="112" y="52"/>
                  </a:cubicBezTo>
                  <a:close/>
                  <a:moveTo>
                    <a:pt x="66" y="116"/>
                  </a:moveTo>
                  <a:cubicBezTo>
                    <a:pt x="52" y="133"/>
                    <a:pt x="37" y="151"/>
                    <a:pt x="19" y="165"/>
                  </a:cubicBezTo>
                  <a:cubicBezTo>
                    <a:pt x="30" y="136"/>
                    <a:pt x="46" y="110"/>
                    <a:pt x="56" y="81"/>
                  </a:cubicBezTo>
                  <a:cubicBezTo>
                    <a:pt x="57" y="78"/>
                    <a:pt x="53" y="74"/>
                    <a:pt x="50" y="75"/>
                  </a:cubicBezTo>
                  <a:cubicBezTo>
                    <a:pt x="39" y="79"/>
                    <a:pt x="27" y="79"/>
                    <a:pt x="16" y="82"/>
                  </a:cubicBezTo>
                  <a:cubicBezTo>
                    <a:pt x="17" y="81"/>
                    <a:pt x="17" y="80"/>
                    <a:pt x="18" y="79"/>
                  </a:cubicBezTo>
                  <a:cubicBezTo>
                    <a:pt x="19" y="80"/>
                    <a:pt x="22" y="80"/>
                    <a:pt x="23" y="78"/>
                  </a:cubicBezTo>
                  <a:cubicBezTo>
                    <a:pt x="35" y="62"/>
                    <a:pt x="39" y="41"/>
                    <a:pt x="53" y="25"/>
                  </a:cubicBezTo>
                  <a:cubicBezTo>
                    <a:pt x="64" y="11"/>
                    <a:pt x="85" y="11"/>
                    <a:pt x="103" y="12"/>
                  </a:cubicBezTo>
                  <a:cubicBezTo>
                    <a:pt x="96" y="28"/>
                    <a:pt x="88" y="43"/>
                    <a:pt x="75" y="56"/>
                  </a:cubicBezTo>
                  <a:cubicBezTo>
                    <a:pt x="72" y="59"/>
                    <a:pt x="75" y="65"/>
                    <a:pt x="80" y="64"/>
                  </a:cubicBezTo>
                  <a:cubicBezTo>
                    <a:pt x="89" y="62"/>
                    <a:pt x="97" y="62"/>
                    <a:pt x="106" y="61"/>
                  </a:cubicBezTo>
                  <a:cubicBezTo>
                    <a:pt x="96" y="81"/>
                    <a:pt x="81" y="100"/>
                    <a:pt x="66" y="116"/>
                  </a:cubicBezTo>
                  <a:close/>
                </a:path>
              </a:pathLst>
            </a:custGeom>
            <a:solidFill>
              <a:srgbClr val="4442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342830"/>
              <a:endParaRPr lang="zh-CN" altLang="en-US" sz="1400">
                <a:solidFill>
                  <a:prstClr val="black"/>
                </a:solidFill>
              </a:endParaRPr>
            </a:p>
          </p:txBody>
        </p:sp>
        <p:sp>
          <p:nvSpPr>
            <p:cNvPr id="38" name="Freeform 110">
              <a:extLst>
                <a:ext uri="{FF2B5EF4-FFF2-40B4-BE49-F238E27FC236}">
                  <a16:creationId xmlns:a16="http://schemas.microsoft.com/office/drawing/2014/main" id="{66D9421D-69AB-4F66-88A1-7C4108BE8200}"/>
                </a:ext>
              </a:extLst>
            </p:cNvPr>
            <p:cNvSpPr>
              <a:spLocks/>
            </p:cNvSpPr>
            <p:nvPr/>
          </p:nvSpPr>
          <p:spPr bwMode="auto">
            <a:xfrm>
              <a:off x="10766636" y="4089326"/>
              <a:ext cx="169734" cy="179575"/>
            </a:xfrm>
            <a:custGeom>
              <a:avLst/>
              <a:gdLst>
                <a:gd name="T0" fmla="*/ 28 w 29"/>
                <a:gd name="T1" fmla="*/ 26 h 31"/>
                <a:gd name="T2" fmla="*/ 12 w 29"/>
                <a:gd name="T3" fmla="*/ 4 h 31"/>
                <a:gd name="T4" fmla="*/ 6 w 29"/>
                <a:gd name="T5" fmla="*/ 0 h 31"/>
                <a:gd name="T6" fmla="*/ 2 w 29"/>
                <a:gd name="T7" fmla="*/ 1 h 31"/>
                <a:gd name="T8" fmla="*/ 1 w 29"/>
                <a:gd name="T9" fmla="*/ 7 h 31"/>
                <a:gd name="T10" fmla="*/ 10 w 29"/>
                <a:gd name="T11" fmla="*/ 23 h 31"/>
                <a:gd name="T12" fmla="*/ 26 w 29"/>
                <a:gd name="T13" fmla="*/ 30 h 31"/>
                <a:gd name="T14" fmla="*/ 28 w 29"/>
                <a:gd name="T15" fmla="*/ 26 h 3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9" h="31">
                  <a:moveTo>
                    <a:pt x="28" y="26"/>
                  </a:moveTo>
                  <a:cubicBezTo>
                    <a:pt x="20" y="21"/>
                    <a:pt x="15" y="12"/>
                    <a:pt x="12" y="4"/>
                  </a:cubicBezTo>
                  <a:cubicBezTo>
                    <a:pt x="11" y="1"/>
                    <a:pt x="9" y="0"/>
                    <a:pt x="6" y="0"/>
                  </a:cubicBezTo>
                  <a:cubicBezTo>
                    <a:pt x="4" y="0"/>
                    <a:pt x="3" y="0"/>
                    <a:pt x="2" y="1"/>
                  </a:cubicBezTo>
                  <a:cubicBezTo>
                    <a:pt x="1" y="3"/>
                    <a:pt x="0" y="5"/>
                    <a:pt x="1" y="7"/>
                  </a:cubicBezTo>
                  <a:cubicBezTo>
                    <a:pt x="3" y="13"/>
                    <a:pt x="6" y="18"/>
                    <a:pt x="10" y="23"/>
                  </a:cubicBezTo>
                  <a:cubicBezTo>
                    <a:pt x="15" y="28"/>
                    <a:pt x="20" y="30"/>
                    <a:pt x="26" y="30"/>
                  </a:cubicBezTo>
                  <a:cubicBezTo>
                    <a:pt x="29" y="31"/>
                    <a:pt x="29" y="27"/>
                    <a:pt x="28" y="26"/>
                  </a:cubicBezTo>
                  <a:close/>
                </a:path>
              </a:pathLst>
            </a:custGeom>
            <a:solidFill>
              <a:srgbClr val="4442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342830"/>
              <a:endParaRPr lang="zh-CN" altLang="en-US" sz="1400">
                <a:solidFill>
                  <a:prstClr val="black"/>
                </a:solidFill>
              </a:endParaRPr>
            </a:p>
          </p:txBody>
        </p:sp>
        <p:sp>
          <p:nvSpPr>
            <p:cNvPr id="39" name="Freeform 111">
              <a:extLst>
                <a:ext uri="{FF2B5EF4-FFF2-40B4-BE49-F238E27FC236}">
                  <a16:creationId xmlns:a16="http://schemas.microsoft.com/office/drawing/2014/main" id="{A09C8C51-01B5-4237-B592-A91A39AE313B}"/>
                </a:ext>
              </a:extLst>
            </p:cNvPr>
            <p:cNvSpPr>
              <a:spLocks/>
            </p:cNvSpPr>
            <p:nvPr/>
          </p:nvSpPr>
          <p:spPr bwMode="auto">
            <a:xfrm>
              <a:off x="10941291" y="3941730"/>
              <a:ext cx="76258" cy="233693"/>
            </a:xfrm>
            <a:custGeom>
              <a:avLst/>
              <a:gdLst>
                <a:gd name="T0" fmla="*/ 11 w 13"/>
                <a:gd name="T1" fmla="*/ 18 h 40"/>
                <a:gd name="T2" fmla="*/ 11 w 13"/>
                <a:gd name="T3" fmla="*/ 4 h 40"/>
                <a:gd name="T4" fmla="*/ 3 w 13"/>
                <a:gd name="T5" fmla="*/ 4 h 40"/>
                <a:gd name="T6" fmla="*/ 8 w 13"/>
                <a:gd name="T7" fmla="*/ 37 h 40"/>
                <a:gd name="T8" fmla="*/ 13 w 13"/>
                <a:gd name="T9" fmla="*/ 35 h 40"/>
                <a:gd name="T10" fmla="*/ 11 w 13"/>
                <a:gd name="T11" fmla="*/ 18 h 40"/>
              </a:gdLst>
              <a:ahLst/>
              <a:cxnLst>
                <a:cxn ang="0">
                  <a:pos x="T0" y="T1"/>
                </a:cxn>
                <a:cxn ang="0">
                  <a:pos x="T2" y="T3"/>
                </a:cxn>
                <a:cxn ang="0">
                  <a:pos x="T4" y="T5"/>
                </a:cxn>
                <a:cxn ang="0">
                  <a:pos x="T6" y="T7"/>
                </a:cxn>
                <a:cxn ang="0">
                  <a:pos x="T8" y="T9"/>
                </a:cxn>
                <a:cxn ang="0">
                  <a:pos x="T10" y="T11"/>
                </a:cxn>
              </a:cxnLst>
              <a:rect l="0" t="0" r="r" b="b"/>
              <a:pathLst>
                <a:path w="13" h="40">
                  <a:moveTo>
                    <a:pt x="11" y="18"/>
                  </a:moveTo>
                  <a:cubicBezTo>
                    <a:pt x="11" y="13"/>
                    <a:pt x="12" y="8"/>
                    <a:pt x="11" y="4"/>
                  </a:cubicBezTo>
                  <a:cubicBezTo>
                    <a:pt x="10" y="0"/>
                    <a:pt x="4" y="0"/>
                    <a:pt x="3" y="4"/>
                  </a:cubicBezTo>
                  <a:cubicBezTo>
                    <a:pt x="0" y="14"/>
                    <a:pt x="3" y="28"/>
                    <a:pt x="8" y="37"/>
                  </a:cubicBezTo>
                  <a:cubicBezTo>
                    <a:pt x="9" y="40"/>
                    <a:pt x="13" y="38"/>
                    <a:pt x="13" y="35"/>
                  </a:cubicBezTo>
                  <a:cubicBezTo>
                    <a:pt x="12" y="30"/>
                    <a:pt x="12" y="24"/>
                    <a:pt x="11" y="18"/>
                  </a:cubicBezTo>
                  <a:close/>
                </a:path>
              </a:pathLst>
            </a:custGeom>
            <a:solidFill>
              <a:srgbClr val="4442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342830"/>
              <a:endParaRPr lang="zh-CN" altLang="en-US" sz="1400">
                <a:solidFill>
                  <a:prstClr val="black"/>
                </a:solidFill>
              </a:endParaRPr>
            </a:p>
          </p:txBody>
        </p:sp>
        <p:sp>
          <p:nvSpPr>
            <p:cNvPr id="40" name="Freeform 112">
              <a:extLst>
                <a:ext uri="{FF2B5EF4-FFF2-40B4-BE49-F238E27FC236}">
                  <a16:creationId xmlns:a16="http://schemas.microsoft.com/office/drawing/2014/main" id="{0417D77B-EF43-4097-8462-2AE3D626A7D9}"/>
                </a:ext>
              </a:extLst>
            </p:cNvPr>
            <p:cNvSpPr>
              <a:spLocks/>
            </p:cNvSpPr>
            <p:nvPr/>
          </p:nvSpPr>
          <p:spPr bwMode="auto">
            <a:xfrm>
              <a:off x="11115943" y="3941730"/>
              <a:ext cx="76258" cy="216472"/>
            </a:xfrm>
            <a:custGeom>
              <a:avLst/>
              <a:gdLst>
                <a:gd name="T0" fmla="*/ 11 w 13"/>
                <a:gd name="T1" fmla="*/ 4 h 37"/>
                <a:gd name="T2" fmla="*/ 4 w 13"/>
                <a:gd name="T3" fmla="*/ 4 h 37"/>
                <a:gd name="T4" fmla="*/ 2 w 13"/>
                <a:gd name="T5" fmla="*/ 32 h 37"/>
                <a:gd name="T6" fmla="*/ 7 w 13"/>
                <a:gd name="T7" fmla="*/ 34 h 37"/>
                <a:gd name="T8" fmla="*/ 11 w 13"/>
                <a:gd name="T9" fmla="*/ 4 h 37"/>
              </a:gdLst>
              <a:ahLst/>
              <a:cxnLst>
                <a:cxn ang="0">
                  <a:pos x="T0" y="T1"/>
                </a:cxn>
                <a:cxn ang="0">
                  <a:pos x="T2" y="T3"/>
                </a:cxn>
                <a:cxn ang="0">
                  <a:pos x="T4" y="T5"/>
                </a:cxn>
                <a:cxn ang="0">
                  <a:pos x="T6" y="T7"/>
                </a:cxn>
                <a:cxn ang="0">
                  <a:pos x="T8" y="T9"/>
                </a:cxn>
              </a:cxnLst>
              <a:rect l="0" t="0" r="r" b="b"/>
              <a:pathLst>
                <a:path w="13" h="37">
                  <a:moveTo>
                    <a:pt x="11" y="4"/>
                  </a:moveTo>
                  <a:cubicBezTo>
                    <a:pt x="11" y="0"/>
                    <a:pt x="5" y="0"/>
                    <a:pt x="4" y="4"/>
                  </a:cubicBezTo>
                  <a:cubicBezTo>
                    <a:pt x="3" y="13"/>
                    <a:pt x="5" y="23"/>
                    <a:pt x="2" y="32"/>
                  </a:cubicBezTo>
                  <a:cubicBezTo>
                    <a:pt x="0" y="35"/>
                    <a:pt x="6" y="37"/>
                    <a:pt x="7" y="34"/>
                  </a:cubicBezTo>
                  <a:cubicBezTo>
                    <a:pt x="12" y="25"/>
                    <a:pt x="13" y="13"/>
                    <a:pt x="11" y="4"/>
                  </a:cubicBezTo>
                  <a:close/>
                </a:path>
              </a:pathLst>
            </a:custGeom>
            <a:solidFill>
              <a:srgbClr val="4442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342830"/>
              <a:endParaRPr lang="zh-CN" altLang="en-US" sz="1400">
                <a:solidFill>
                  <a:prstClr val="black"/>
                </a:solidFill>
              </a:endParaRPr>
            </a:p>
          </p:txBody>
        </p:sp>
        <p:sp>
          <p:nvSpPr>
            <p:cNvPr id="41" name="Freeform 113">
              <a:extLst>
                <a:ext uri="{FF2B5EF4-FFF2-40B4-BE49-F238E27FC236}">
                  <a16:creationId xmlns:a16="http://schemas.microsoft.com/office/drawing/2014/main" id="{26E1E5BE-718E-4287-93FF-C5ECD48A1D79}"/>
                </a:ext>
              </a:extLst>
            </p:cNvPr>
            <p:cNvSpPr>
              <a:spLocks/>
            </p:cNvSpPr>
            <p:nvPr/>
          </p:nvSpPr>
          <p:spPr bwMode="auto">
            <a:xfrm>
              <a:off x="11598086" y="4682166"/>
              <a:ext cx="216472" cy="199254"/>
            </a:xfrm>
            <a:custGeom>
              <a:avLst/>
              <a:gdLst>
                <a:gd name="T0" fmla="*/ 28 w 37"/>
                <a:gd name="T1" fmla="*/ 7 h 34"/>
                <a:gd name="T2" fmla="*/ 21 w 37"/>
                <a:gd name="T3" fmla="*/ 8 h 34"/>
                <a:gd name="T4" fmla="*/ 19 w 37"/>
                <a:gd name="T5" fmla="*/ 4 h 34"/>
                <a:gd name="T6" fmla="*/ 13 w 37"/>
                <a:gd name="T7" fmla="*/ 5 h 34"/>
                <a:gd name="T8" fmla="*/ 13 w 37"/>
                <a:gd name="T9" fmla="*/ 10 h 34"/>
                <a:gd name="T10" fmla="*/ 2 w 37"/>
                <a:gd name="T11" fmla="*/ 14 h 34"/>
                <a:gd name="T12" fmla="*/ 4 w 37"/>
                <a:gd name="T13" fmla="*/ 19 h 34"/>
                <a:gd name="T14" fmla="*/ 15 w 37"/>
                <a:gd name="T15" fmla="*/ 19 h 34"/>
                <a:gd name="T16" fmla="*/ 17 w 37"/>
                <a:gd name="T17" fmla="*/ 28 h 34"/>
                <a:gd name="T18" fmla="*/ 25 w 37"/>
                <a:gd name="T19" fmla="*/ 26 h 34"/>
                <a:gd name="T20" fmla="*/ 23 w 37"/>
                <a:gd name="T21" fmla="*/ 18 h 34"/>
                <a:gd name="T22" fmla="*/ 31 w 37"/>
                <a:gd name="T23" fmla="*/ 16 h 34"/>
                <a:gd name="T24" fmla="*/ 28 w 37"/>
                <a:gd name="T25" fmla="*/ 7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7" h="34">
                  <a:moveTo>
                    <a:pt x="28" y="7"/>
                  </a:moveTo>
                  <a:cubicBezTo>
                    <a:pt x="26" y="7"/>
                    <a:pt x="23" y="8"/>
                    <a:pt x="21" y="8"/>
                  </a:cubicBezTo>
                  <a:cubicBezTo>
                    <a:pt x="20" y="7"/>
                    <a:pt x="19" y="5"/>
                    <a:pt x="19" y="4"/>
                  </a:cubicBezTo>
                  <a:cubicBezTo>
                    <a:pt x="18" y="0"/>
                    <a:pt x="12" y="1"/>
                    <a:pt x="13" y="5"/>
                  </a:cubicBezTo>
                  <a:cubicBezTo>
                    <a:pt x="13" y="7"/>
                    <a:pt x="13" y="9"/>
                    <a:pt x="13" y="10"/>
                  </a:cubicBezTo>
                  <a:cubicBezTo>
                    <a:pt x="10" y="11"/>
                    <a:pt x="6" y="13"/>
                    <a:pt x="2" y="14"/>
                  </a:cubicBezTo>
                  <a:cubicBezTo>
                    <a:pt x="0" y="15"/>
                    <a:pt x="1" y="19"/>
                    <a:pt x="4" y="19"/>
                  </a:cubicBezTo>
                  <a:cubicBezTo>
                    <a:pt x="7" y="20"/>
                    <a:pt x="11" y="19"/>
                    <a:pt x="15" y="19"/>
                  </a:cubicBezTo>
                  <a:cubicBezTo>
                    <a:pt x="15" y="22"/>
                    <a:pt x="16" y="25"/>
                    <a:pt x="17" y="28"/>
                  </a:cubicBezTo>
                  <a:cubicBezTo>
                    <a:pt x="18" y="34"/>
                    <a:pt x="27" y="31"/>
                    <a:pt x="25" y="26"/>
                  </a:cubicBezTo>
                  <a:cubicBezTo>
                    <a:pt x="25" y="23"/>
                    <a:pt x="24" y="21"/>
                    <a:pt x="23" y="18"/>
                  </a:cubicBezTo>
                  <a:cubicBezTo>
                    <a:pt x="26" y="17"/>
                    <a:pt x="28" y="17"/>
                    <a:pt x="31" y="16"/>
                  </a:cubicBezTo>
                  <a:cubicBezTo>
                    <a:pt x="37" y="14"/>
                    <a:pt x="34" y="6"/>
                    <a:pt x="28" y="7"/>
                  </a:cubicBezTo>
                  <a:close/>
                </a:path>
              </a:pathLst>
            </a:custGeom>
            <a:solidFill>
              <a:srgbClr val="4442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342830"/>
              <a:endParaRPr lang="zh-CN" altLang="en-US" sz="1400">
                <a:solidFill>
                  <a:prstClr val="black"/>
                </a:solidFill>
              </a:endParaRPr>
            </a:p>
          </p:txBody>
        </p:sp>
      </p:grpSp>
      <p:grpSp>
        <p:nvGrpSpPr>
          <p:cNvPr id="42" name="组合 41">
            <a:extLst>
              <a:ext uri="{FF2B5EF4-FFF2-40B4-BE49-F238E27FC236}">
                <a16:creationId xmlns:a16="http://schemas.microsoft.com/office/drawing/2014/main" id="{1C73020B-07FD-45ED-8785-FD6618C05225}"/>
              </a:ext>
            </a:extLst>
          </p:cNvPr>
          <p:cNvGrpSpPr/>
          <p:nvPr/>
        </p:nvGrpSpPr>
        <p:grpSpPr>
          <a:xfrm rot="19663740">
            <a:off x="4126420" y="176503"/>
            <a:ext cx="491093" cy="634040"/>
            <a:chOff x="10766636" y="3941730"/>
            <a:chExt cx="1047922" cy="1352954"/>
          </a:xfrm>
        </p:grpSpPr>
        <p:sp>
          <p:nvSpPr>
            <p:cNvPr id="43" name="Freeform 108">
              <a:extLst>
                <a:ext uri="{FF2B5EF4-FFF2-40B4-BE49-F238E27FC236}">
                  <a16:creationId xmlns:a16="http://schemas.microsoft.com/office/drawing/2014/main" id="{E966B753-5462-4BC3-82EF-1D9557D8D7AE}"/>
                </a:ext>
              </a:extLst>
            </p:cNvPr>
            <p:cNvSpPr>
              <a:spLocks/>
            </p:cNvSpPr>
            <p:nvPr/>
          </p:nvSpPr>
          <p:spPr bwMode="auto">
            <a:xfrm>
              <a:off x="10766636" y="4209862"/>
              <a:ext cx="664177" cy="1084822"/>
            </a:xfrm>
            <a:custGeom>
              <a:avLst/>
              <a:gdLst>
                <a:gd name="T0" fmla="*/ 96 w 114"/>
                <a:gd name="T1" fmla="*/ 11 h 186"/>
                <a:gd name="T2" fmla="*/ 91 w 114"/>
                <a:gd name="T3" fmla="*/ 11 h 186"/>
                <a:gd name="T4" fmla="*/ 79 w 114"/>
                <a:gd name="T5" fmla="*/ 8 h 186"/>
                <a:gd name="T6" fmla="*/ 78 w 114"/>
                <a:gd name="T7" fmla="*/ 8 h 186"/>
                <a:gd name="T8" fmla="*/ 2 w 114"/>
                <a:gd name="T9" fmla="*/ 87 h 186"/>
                <a:gd name="T10" fmla="*/ 12 w 114"/>
                <a:gd name="T11" fmla="*/ 98 h 186"/>
                <a:gd name="T12" fmla="*/ 48 w 114"/>
                <a:gd name="T13" fmla="*/ 83 h 186"/>
                <a:gd name="T14" fmla="*/ 11 w 114"/>
                <a:gd name="T15" fmla="*/ 170 h 186"/>
                <a:gd name="T16" fmla="*/ 27 w 114"/>
                <a:gd name="T17" fmla="*/ 177 h 186"/>
                <a:gd name="T18" fmla="*/ 28 w 114"/>
                <a:gd name="T19" fmla="*/ 175 h 186"/>
                <a:gd name="T20" fmla="*/ 32 w 114"/>
                <a:gd name="T21" fmla="*/ 172 h 186"/>
                <a:gd name="T22" fmla="*/ 105 w 114"/>
                <a:gd name="T23" fmla="*/ 71 h 186"/>
                <a:gd name="T24" fmla="*/ 96 w 114"/>
                <a:gd name="T25" fmla="*/ 58 h 186"/>
                <a:gd name="T26" fmla="*/ 89 w 114"/>
                <a:gd name="T27" fmla="*/ 60 h 186"/>
                <a:gd name="T28" fmla="*/ 88 w 114"/>
                <a:gd name="T29" fmla="*/ 62 h 186"/>
                <a:gd name="T30" fmla="*/ 86 w 114"/>
                <a:gd name="T31" fmla="*/ 64 h 186"/>
                <a:gd name="T32" fmla="*/ 85 w 114"/>
                <a:gd name="T33" fmla="*/ 65 h 186"/>
                <a:gd name="T34" fmla="*/ 85 w 114"/>
                <a:gd name="T35" fmla="*/ 65 h 186"/>
                <a:gd name="T36" fmla="*/ 84 w 114"/>
                <a:gd name="T37" fmla="*/ 66 h 186"/>
                <a:gd name="T38" fmla="*/ 84 w 114"/>
                <a:gd name="T39" fmla="*/ 66 h 186"/>
                <a:gd name="T40" fmla="*/ 84 w 114"/>
                <a:gd name="T41" fmla="*/ 66 h 186"/>
                <a:gd name="T42" fmla="*/ 82 w 114"/>
                <a:gd name="T43" fmla="*/ 67 h 186"/>
                <a:gd name="T44" fmla="*/ 80 w 114"/>
                <a:gd name="T45" fmla="*/ 71 h 186"/>
                <a:gd name="T46" fmla="*/ 74 w 114"/>
                <a:gd name="T47" fmla="*/ 79 h 186"/>
                <a:gd name="T48" fmla="*/ 84 w 114"/>
                <a:gd name="T49" fmla="*/ 64 h 186"/>
                <a:gd name="T50" fmla="*/ 85 w 114"/>
                <a:gd name="T51" fmla="*/ 55 h 186"/>
                <a:gd name="T52" fmla="*/ 109 w 114"/>
                <a:gd name="T53" fmla="*/ 20 h 186"/>
                <a:gd name="T54" fmla="*/ 96 w 114"/>
                <a:gd name="T55" fmla="*/ 11 h 1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14" h="186">
                  <a:moveTo>
                    <a:pt x="96" y="11"/>
                  </a:moveTo>
                  <a:cubicBezTo>
                    <a:pt x="94" y="10"/>
                    <a:pt x="93" y="10"/>
                    <a:pt x="91" y="11"/>
                  </a:cubicBezTo>
                  <a:cubicBezTo>
                    <a:pt x="89" y="7"/>
                    <a:pt x="82" y="4"/>
                    <a:pt x="79" y="8"/>
                  </a:cubicBezTo>
                  <a:cubicBezTo>
                    <a:pt x="78" y="8"/>
                    <a:pt x="78" y="8"/>
                    <a:pt x="78" y="8"/>
                  </a:cubicBezTo>
                  <a:cubicBezTo>
                    <a:pt x="34" y="0"/>
                    <a:pt x="14" y="52"/>
                    <a:pt x="2" y="87"/>
                  </a:cubicBezTo>
                  <a:cubicBezTo>
                    <a:pt x="0" y="94"/>
                    <a:pt x="6" y="99"/>
                    <a:pt x="12" y="98"/>
                  </a:cubicBezTo>
                  <a:cubicBezTo>
                    <a:pt x="25" y="95"/>
                    <a:pt x="37" y="89"/>
                    <a:pt x="48" y="83"/>
                  </a:cubicBezTo>
                  <a:cubicBezTo>
                    <a:pt x="33" y="111"/>
                    <a:pt x="18" y="139"/>
                    <a:pt x="11" y="170"/>
                  </a:cubicBezTo>
                  <a:cubicBezTo>
                    <a:pt x="9" y="180"/>
                    <a:pt x="22" y="186"/>
                    <a:pt x="27" y="177"/>
                  </a:cubicBezTo>
                  <a:cubicBezTo>
                    <a:pt x="27" y="176"/>
                    <a:pt x="27" y="175"/>
                    <a:pt x="28" y="175"/>
                  </a:cubicBezTo>
                  <a:cubicBezTo>
                    <a:pt x="29" y="174"/>
                    <a:pt x="31" y="174"/>
                    <a:pt x="32" y="172"/>
                  </a:cubicBezTo>
                  <a:cubicBezTo>
                    <a:pt x="59" y="141"/>
                    <a:pt x="89" y="109"/>
                    <a:pt x="105" y="71"/>
                  </a:cubicBezTo>
                  <a:cubicBezTo>
                    <a:pt x="108" y="64"/>
                    <a:pt x="103" y="57"/>
                    <a:pt x="96" y="58"/>
                  </a:cubicBezTo>
                  <a:cubicBezTo>
                    <a:pt x="94" y="58"/>
                    <a:pt x="91" y="58"/>
                    <a:pt x="89" y="60"/>
                  </a:cubicBezTo>
                  <a:cubicBezTo>
                    <a:pt x="89" y="61"/>
                    <a:pt x="88" y="62"/>
                    <a:pt x="88" y="62"/>
                  </a:cubicBezTo>
                  <a:cubicBezTo>
                    <a:pt x="87" y="63"/>
                    <a:pt x="86" y="64"/>
                    <a:pt x="86" y="64"/>
                  </a:cubicBezTo>
                  <a:cubicBezTo>
                    <a:pt x="85" y="65"/>
                    <a:pt x="85" y="65"/>
                    <a:pt x="85" y="65"/>
                  </a:cubicBezTo>
                  <a:cubicBezTo>
                    <a:pt x="85" y="65"/>
                    <a:pt x="85" y="65"/>
                    <a:pt x="85" y="65"/>
                  </a:cubicBezTo>
                  <a:cubicBezTo>
                    <a:pt x="84" y="66"/>
                    <a:pt x="84" y="66"/>
                    <a:pt x="84" y="66"/>
                  </a:cubicBezTo>
                  <a:cubicBezTo>
                    <a:pt x="84" y="66"/>
                    <a:pt x="84" y="66"/>
                    <a:pt x="84" y="66"/>
                  </a:cubicBezTo>
                  <a:cubicBezTo>
                    <a:pt x="84" y="66"/>
                    <a:pt x="84" y="66"/>
                    <a:pt x="84" y="66"/>
                  </a:cubicBezTo>
                  <a:cubicBezTo>
                    <a:pt x="84" y="66"/>
                    <a:pt x="83" y="67"/>
                    <a:pt x="82" y="67"/>
                  </a:cubicBezTo>
                  <a:cubicBezTo>
                    <a:pt x="81" y="68"/>
                    <a:pt x="80" y="70"/>
                    <a:pt x="80" y="71"/>
                  </a:cubicBezTo>
                  <a:cubicBezTo>
                    <a:pt x="78" y="74"/>
                    <a:pt x="76" y="76"/>
                    <a:pt x="74" y="79"/>
                  </a:cubicBezTo>
                  <a:cubicBezTo>
                    <a:pt x="77" y="74"/>
                    <a:pt x="81" y="69"/>
                    <a:pt x="84" y="64"/>
                  </a:cubicBezTo>
                  <a:cubicBezTo>
                    <a:pt x="87" y="61"/>
                    <a:pt x="86" y="58"/>
                    <a:pt x="85" y="55"/>
                  </a:cubicBezTo>
                  <a:cubicBezTo>
                    <a:pt x="94" y="44"/>
                    <a:pt x="102" y="32"/>
                    <a:pt x="109" y="20"/>
                  </a:cubicBezTo>
                  <a:cubicBezTo>
                    <a:pt x="114" y="11"/>
                    <a:pt x="102" y="4"/>
                    <a:pt x="96" y="11"/>
                  </a:cubicBezTo>
                  <a:close/>
                </a:path>
              </a:pathLst>
            </a:custGeom>
            <a:solidFill>
              <a:srgbClr val="F8E57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342830"/>
              <a:endParaRPr lang="zh-CN" altLang="en-US" sz="1400">
                <a:solidFill>
                  <a:prstClr val="black"/>
                </a:solidFill>
              </a:endParaRPr>
            </a:p>
          </p:txBody>
        </p:sp>
        <p:sp>
          <p:nvSpPr>
            <p:cNvPr id="44" name="Freeform 109">
              <a:extLst>
                <a:ext uri="{FF2B5EF4-FFF2-40B4-BE49-F238E27FC236}">
                  <a16:creationId xmlns:a16="http://schemas.microsoft.com/office/drawing/2014/main" id="{B661C1BC-4A30-4B8F-BE41-4AC2A31E1692}"/>
                </a:ext>
              </a:extLst>
            </p:cNvPr>
            <p:cNvSpPr>
              <a:spLocks noEditPoints="1"/>
            </p:cNvSpPr>
            <p:nvPr/>
          </p:nvSpPr>
          <p:spPr bwMode="auto">
            <a:xfrm>
              <a:off x="10783856" y="4209862"/>
              <a:ext cx="693695" cy="1067602"/>
            </a:xfrm>
            <a:custGeom>
              <a:avLst/>
              <a:gdLst>
                <a:gd name="T0" fmla="*/ 112 w 119"/>
                <a:gd name="T1" fmla="*/ 52 h 183"/>
                <a:gd name="T2" fmla="*/ 91 w 119"/>
                <a:gd name="T3" fmla="*/ 53 h 183"/>
                <a:gd name="T4" fmla="*/ 115 w 119"/>
                <a:gd name="T5" fmla="*/ 9 h 183"/>
                <a:gd name="T6" fmla="*/ 110 w 119"/>
                <a:gd name="T7" fmla="*/ 2 h 183"/>
                <a:gd name="T8" fmla="*/ 49 w 119"/>
                <a:gd name="T9" fmla="*/ 15 h 183"/>
                <a:gd name="T10" fmla="*/ 24 w 119"/>
                <a:gd name="T11" fmla="*/ 55 h 183"/>
                <a:gd name="T12" fmla="*/ 2 w 119"/>
                <a:gd name="T13" fmla="*/ 88 h 183"/>
                <a:gd name="T14" fmla="*/ 8 w 119"/>
                <a:gd name="T15" fmla="*/ 94 h 183"/>
                <a:gd name="T16" fmla="*/ 43 w 119"/>
                <a:gd name="T17" fmla="*/ 87 h 183"/>
                <a:gd name="T18" fmla="*/ 5 w 119"/>
                <a:gd name="T19" fmla="*/ 176 h 183"/>
                <a:gd name="T20" fmla="*/ 12 w 119"/>
                <a:gd name="T21" fmla="*/ 181 h 183"/>
                <a:gd name="T22" fmla="*/ 70 w 119"/>
                <a:gd name="T23" fmla="*/ 126 h 183"/>
                <a:gd name="T24" fmla="*/ 117 w 119"/>
                <a:gd name="T25" fmla="*/ 58 h 183"/>
                <a:gd name="T26" fmla="*/ 112 w 119"/>
                <a:gd name="T27" fmla="*/ 52 h 183"/>
                <a:gd name="T28" fmla="*/ 66 w 119"/>
                <a:gd name="T29" fmla="*/ 116 h 183"/>
                <a:gd name="T30" fmla="*/ 19 w 119"/>
                <a:gd name="T31" fmla="*/ 165 h 183"/>
                <a:gd name="T32" fmla="*/ 56 w 119"/>
                <a:gd name="T33" fmla="*/ 81 h 183"/>
                <a:gd name="T34" fmla="*/ 50 w 119"/>
                <a:gd name="T35" fmla="*/ 75 h 183"/>
                <a:gd name="T36" fmla="*/ 16 w 119"/>
                <a:gd name="T37" fmla="*/ 82 h 183"/>
                <a:gd name="T38" fmla="*/ 18 w 119"/>
                <a:gd name="T39" fmla="*/ 79 h 183"/>
                <a:gd name="T40" fmla="*/ 23 w 119"/>
                <a:gd name="T41" fmla="*/ 78 h 183"/>
                <a:gd name="T42" fmla="*/ 53 w 119"/>
                <a:gd name="T43" fmla="*/ 25 h 183"/>
                <a:gd name="T44" fmla="*/ 103 w 119"/>
                <a:gd name="T45" fmla="*/ 12 h 183"/>
                <a:gd name="T46" fmla="*/ 75 w 119"/>
                <a:gd name="T47" fmla="*/ 56 h 183"/>
                <a:gd name="T48" fmla="*/ 80 w 119"/>
                <a:gd name="T49" fmla="*/ 64 h 183"/>
                <a:gd name="T50" fmla="*/ 106 w 119"/>
                <a:gd name="T51" fmla="*/ 61 h 183"/>
                <a:gd name="T52" fmla="*/ 66 w 119"/>
                <a:gd name="T53" fmla="*/ 116 h 1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19" h="183">
                  <a:moveTo>
                    <a:pt x="112" y="52"/>
                  </a:moveTo>
                  <a:cubicBezTo>
                    <a:pt x="105" y="53"/>
                    <a:pt x="98" y="53"/>
                    <a:pt x="91" y="53"/>
                  </a:cubicBezTo>
                  <a:cubicBezTo>
                    <a:pt x="101" y="40"/>
                    <a:pt x="109" y="25"/>
                    <a:pt x="115" y="9"/>
                  </a:cubicBezTo>
                  <a:cubicBezTo>
                    <a:pt x="116" y="5"/>
                    <a:pt x="113" y="2"/>
                    <a:pt x="110" y="2"/>
                  </a:cubicBezTo>
                  <a:cubicBezTo>
                    <a:pt x="89" y="1"/>
                    <a:pt x="66" y="0"/>
                    <a:pt x="49" y="15"/>
                  </a:cubicBezTo>
                  <a:cubicBezTo>
                    <a:pt x="38" y="24"/>
                    <a:pt x="30" y="39"/>
                    <a:pt x="24" y="55"/>
                  </a:cubicBezTo>
                  <a:cubicBezTo>
                    <a:pt x="16" y="65"/>
                    <a:pt x="9" y="76"/>
                    <a:pt x="2" y="88"/>
                  </a:cubicBezTo>
                  <a:cubicBezTo>
                    <a:pt x="0" y="92"/>
                    <a:pt x="4" y="96"/>
                    <a:pt x="8" y="94"/>
                  </a:cubicBezTo>
                  <a:cubicBezTo>
                    <a:pt x="19" y="89"/>
                    <a:pt x="31" y="90"/>
                    <a:pt x="43" y="87"/>
                  </a:cubicBezTo>
                  <a:cubicBezTo>
                    <a:pt x="31" y="117"/>
                    <a:pt x="15" y="145"/>
                    <a:pt x="5" y="176"/>
                  </a:cubicBezTo>
                  <a:cubicBezTo>
                    <a:pt x="4" y="180"/>
                    <a:pt x="8" y="183"/>
                    <a:pt x="12" y="181"/>
                  </a:cubicBezTo>
                  <a:cubicBezTo>
                    <a:pt x="35" y="168"/>
                    <a:pt x="53" y="146"/>
                    <a:pt x="70" y="126"/>
                  </a:cubicBezTo>
                  <a:cubicBezTo>
                    <a:pt x="87" y="105"/>
                    <a:pt x="105" y="83"/>
                    <a:pt x="117" y="58"/>
                  </a:cubicBezTo>
                  <a:cubicBezTo>
                    <a:pt x="119" y="54"/>
                    <a:pt x="116" y="51"/>
                    <a:pt x="112" y="52"/>
                  </a:cubicBezTo>
                  <a:close/>
                  <a:moveTo>
                    <a:pt x="66" y="116"/>
                  </a:moveTo>
                  <a:cubicBezTo>
                    <a:pt x="52" y="133"/>
                    <a:pt x="37" y="151"/>
                    <a:pt x="19" y="165"/>
                  </a:cubicBezTo>
                  <a:cubicBezTo>
                    <a:pt x="30" y="136"/>
                    <a:pt x="46" y="110"/>
                    <a:pt x="56" y="81"/>
                  </a:cubicBezTo>
                  <a:cubicBezTo>
                    <a:pt x="57" y="78"/>
                    <a:pt x="53" y="74"/>
                    <a:pt x="50" y="75"/>
                  </a:cubicBezTo>
                  <a:cubicBezTo>
                    <a:pt x="39" y="79"/>
                    <a:pt x="27" y="79"/>
                    <a:pt x="16" y="82"/>
                  </a:cubicBezTo>
                  <a:cubicBezTo>
                    <a:pt x="17" y="81"/>
                    <a:pt x="17" y="80"/>
                    <a:pt x="18" y="79"/>
                  </a:cubicBezTo>
                  <a:cubicBezTo>
                    <a:pt x="19" y="80"/>
                    <a:pt x="22" y="80"/>
                    <a:pt x="23" y="78"/>
                  </a:cubicBezTo>
                  <a:cubicBezTo>
                    <a:pt x="35" y="62"/>
                    <a:pt x="39" y="41"/>
                    <a:pt x="53" y="25"/>
                  </a:cubicBezTo>
                  <a:cubicBezTo>
                    <a:pt x="64" y="11"/>
                    <a:pt x="85" y="11"/>
                    <a:pt x="103" y="12"/>
                  </a:cubicBezTo>
                  <a:cubicBezTo>
                    <a:pt x="96" y="28"/>
                    <a:pt x="88" y="43"/>
                    <a:pt x="75" y="56"/>
                  </a:cubicBezTo>
                  <a:cubicBezTo>
                    <a:pt x="72" y="59"/>
                    <a:pt x="75" y="65"/>
                    <a:pt x="80" y="64"/>
                  </a:cubicBezTo>
                  <a:cubicBezTo>
                    <a:pt x="89" y="62"/>
                    <a:pt x="97" y="62"/>
                    <a:pt x="106" y="61"/>
                  </a:cubicBezTo>
                  <a:cubicBezTo>
                    <a:pt x="96" y="81"/>
                    <a:pt x="81" y="100"/>
                    <a:pt x="66" y="116"/>
                  </a:cubicBezTo>
                  <a:close/>
                </a:path>
              </a:pathLst>
            </a:custGeom>
            <a:solidFill>
              <a:srgbClr val="4442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342830"/>
              <a:endParaRPr lang="zh-CN" altLang="en-US" sz="1400">
                <a:solidFill>
                  <a:prstClr val="black"/>
                </a:solidFill>
              </a:endParaRPr>
            </a:p>
          </p:txBody>
        </p:sp>
        <p:sp>
          <p:nvSpPr>
            <p:cNvPr id="45" name="Freeform 110">
              <a:extLst>
                <a:ext uri="{FF2B5EF4-FFF2-40B4-BE49-F238E27FC236}">
                  <a16:creationId xmlns:a16="http://schemas.microsoft.com/office/drawing/2014/main" id="{6E1FE89A-836B-41EA-8FC3-368655DE1DB1}"/>
                </a:ext>
              </a:extLst>
            </p:cNvPr>
            <p:cNvSpPr>
              <a:spLocks/>
            </p:cNvSpPr>
            <p:nvPr/>
          </p:nvSpPr>
          <p:spPr bwMode="auto">
            <a:xfrm>
              <a:off x="10766636" y="4089326"/>
              <a:ext cx="169734" cy="179575"/>
            </a:xfrm>
            <a:custGeom>
              <a:avLst/>
              <a:gdLst>
                <a:gd name="T0" fmla="*/ 28 w 29"/>
                <a:gd name="T1" fmla="*/ 26 h 31"/>
                <a:gd name="T2" fmla="*/ 12 w 29"/>
                <a:gd name="T3" fmla="*/ 4 h 31"/>
                <a:gd name="T4" fmla="*/ 6 w 29"/>
                <a:gd name="T5" fmla="*/ 0 h 31"/>
                <a:gd name="T6" fmla="*/ 2 w 29"/>
                <a:gd name="T7" fmla="*/ 1 h 31"/>
                <a:gd name="T8" fmla="*/ 1 w 29"/>
                <a:gd name="T9" fmla="*/ 7 h 31"/>
                <a:gd name="T10" fmla="*/ 10 w 29"/>
                <a:gd name="T11" fmla="*/ 23 h 31"/>
                <a:gd name="T12" fmla="*/ 26 w 29"/>
                <a:gd name="T13" fmla="*/ 30 h 31"/>
                <a:gd name="T14" fmla="*/ 28 w 29"/>
                <a:gd name="T15" fmla="*/ 26 h 3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9" h="31">
                  <a:moveTo>
                    <a:pt x="28" y="26"/>
                  </a:moveTo>
                  <a:cubicBezTo>
                    <a:pt x="20" y="21"/>
                    <a:pt x="15" y="12"/>
                    <a:pt x="12" y="4"/>
                  </a:cubicBezTo>
                  <a:cubicBezTo>
                    <a:pt x="11" y="1"/>
                    <a:pt x="9" y="0"/>
                    <a:pt x="6" y="0"/>
                  </a:cubicBezTo>
                  <a:cubicBezTo>
                    <a:pt x="4" y="0"/>
                    <a:pt x="3" y="0"/>
                    <a:pt x="2" y="1"/>
                  </a:cubicBezTo>
                  <a:cubicBezTo>
                    <a:pt x="1" y="3"/>
                    <a:pt x="0" y="5"/>
                    <a:pt x="1" y="7"/>
                  </a:cubicBezTo>
                  <a:cubicBezTo>
                    <a:pt x="3" y="13"/>
                    <a:pt x="6" y="18"/>
                    <a:pt x="10" y="23"/>
                  </a:cubicBezTo>
                  <a:cubicBezTo>
                    <a:pt x="15" y="28"/>
                    <a:pt x="20" y="30"/>
                    <a:pt x="26" y="30"/>
                  </a:cubicBezTo>
                  <a:cubicBezTo>
                    <a:pt x="29" y="31"/>
                    <a:pt x="29" y="27"/>
                    <a:pt x="28" y="26"/>
                  </a:cubicBezTo>
                  <a:close/>
                </a:path>
              </a:pathLst>
            </a:custGeom>
            <a:solidFill>
              <a:srgbClr val="4442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342830"/>
              <a:endParaRPr lang="zh-CN" altLang="en-US" sz="1400">
                <a:solidFill>
                  <a:prstClr val="black"/>
                </a:solidFill>
              </a:endParaRPr>
            </a:p>
          </p:txBody>
        </p:sp>
        <p:sp>
          <p:nvSpPr>
            <p:cNvPr id="46" name="Freeform 111">
              <a:extLst>
                <a:ext uri="{FF2B5EF4-FFF2-40B4-BE49-F238E27FC236}">
                  <a16:creationId xmlns:a16="http://schemas.microsoft.com/office/drawing/2014/main" id="{0BF785E8-1FCE-4827-AB3A-A14A66D733BD}"/>
                </a:ext>
              </a:extLst>
            </p:cNvPr>
            <p:cNvSpPr>
              <a:spLocks/>
            </p:cNvSpPr>
            <p:nvPr/>
          </p:nvSpPr>
          <p:spPr bwMode="auto">
            <a:xfrm>
              <a:off x="10941291" y="3941730"/>
              <a:ext cx="76258" cy="233693"/>
            </a:xfrm>
            <a:custGeom>
              <a:avLst/>
              <a:gdLst>
                <a:gd name="T0" fmla="*/ 11 w 13"/>
                <a:gd name="T1" fmla="*/ 18 h 40"/>
                <a:gd name="T2" fmla="*/ 11 w 13"/>
                <a:gd name="T3" fmla="*/ 4 h 40"/>
                <a:gd name="T4" fmla="*/ 3 w 13"/>
                <a:gd name="T5" fmla="*/ 4 h 40"/>
                <a:gd name="T6" fmla="*/ 8 w 13"/>
                <a:gd name="T7" fmla="*/ 37 h 40"/>
                <a:gd name="T8" fmla="*/ 13 w 13"/>
                <a:gd name="T9" fmla="*/ 35 h 40"/>
                <a:gd name="T10" fmla="*/ 11 w 13"/>
                <a:gd name="T11" fmla="*/ 18 h 40"/>
              </a:gdLst>
              <a:ahLst/>
              <a:cxnLst>
                <a:cxn ang="0">
                  <a:pos x="T0" y="T1"/>
                </a:cxn>
                <a:cxn ang="0">
                  <a:pos x="T2" y="T3"/>
                </a:cxn>
                <a:cxn ang="0">
                  <a:pos x="T4" y="T5"/>
                </a:cxn>
                <a:cxn ang="0">
                  <a:pos x="T6" y="T7"/>
                </a:cxn>
                <a:cxn ang="0">
                  <a:pos x="T8" y="T9"/>
                </a:cxn>
                <a:cxn ang="0">
                  <a:pos x="T10" y="T11"/>
                </a:cxn>
              </a:cxnLst>
              <a:rect l="0" t="0" r="r" b="b"/>
              <a:pathLst>
                <a:path w="13" h="40">
                  <a:moveTo>
                    <a:pt x="11" y="18"/>
                  </a:moveTo>
                  <a:cubicBezTo>
                    <a:pt x="11" y="13"/>
                    <a:pt x="12" y="8"/>
                    <a:pt x="11" y="4"/>
                  </a:cubicBezTo>
                  <a:cubicBezTo>
                    <a:pt x="10" y="0"/>
                    <a:pt x="4" y="0"/>
                    <a:pt x="3" y="4"/>
                  </a:cubicBezTo>
                  <a:cubicBezTo>
                    <a:pt x="0" y="14"/>
                    <a:pt x="3" y="28"/>
                    <a:pt x="8" y="37"/>
                  </a:cubicBezTo>
                  <a:cubicBezTo>
                    <a:pt x="9" y="40"/>
                    <a:pt x="13" y="38"/>
                    <a:pt x="13" y="35"/>
                  </a:cubicBezTo>
                  <a:cubicBezTo>
                    <a:pt x="12" y="30"/>
                    <a:pt x="12" y="24"/>
                    <a:pt x="11" y="18"/>
                  </a:cubicBezTo>
                  <a:close/>
                </a:path>
              </a:pathLst>
            </a:custGeom>
            <a:solidFill>
              <a:srgbClr val="4442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342830"/>
              <a:endParaRPr lang="zh-CN" altLang="en-US" sz="1400">
                <a:solidFill>
                  <a:prstClr val="black"/>
                </a:solidFill>
              </a:endParaRPr>
            </a:p>
          </p:txBody>
        </p:sp>
        <p:sp>
          <p:nvSpPr>
            <p:cNvPr id="47" name="Freeform 112">
              <a:extLst>
                <a:ext uri="{FF2B5EF4-FFF2-40B4-BE49-F238E27FC236}">
                  <a16:creationId xmlns:a16="http://schemas.microsoft.com/office/drawing/2014/main" id="{D05E793D-17BF-44FC-9398-173D74A3233E}"/>
                </a:ext>
              </a:extLst>
            </p:cNvPr>
            <p:cNvSpPr>
              <a:spLocks/>
            </p:cNvSpPr>
            <p:nvPr/>
          </p:nvSpPr>
          <p:spPr bwMode="auto">
            <a:xfrm>
              <a:off x="11115943" y="3941730"/>
              <a:ext cx="76258" cy="216472"/>
            </a:xfrm>
            <a:custGeom>
              <a:avLst/>
              <a:gdLst>
                <a:gd name="T0" fmla="*/ 11 w 13"/>
                <a:gd name="T1" fmla="*/ 4 h 37"/>
                <a:gd name="T2" fmla="*/ 4 w 13"/>
                <a:gd name="T3" fmla="*/ 4 h 37"/>
                <a:gd name="T4" fmla="*/ 2 w 13"/>
                <a:gd name="T5" fmla="*/ 32 h 37"/>
                <a:gd name="T6" fmla="*/ 7 w 13"/>
                <a:gd name="T7" fmla="*/ 34 h 37"/>
                <a:gd name="T8" fmla="*/ 11 w 13"/>
                <a:gd name="T9" fmla="*/ 4 h 37"/>
              </a:gdLst>
              <a:ahLst/>
              <a:cxnLst>
                <a:cxn ang="0">
                  <a:pos x="T0" y="T1"/>
                </a:cxn>
                <a:cxn ang="0">
                  <a:pos x="T2" y="T3"/>
                </a:cxn>
                <a:cxn ang="0">
                  <a:pos x="T4" y="T5"/>
                </a:cxn>
                <a:cxn ang="0">
                  <a:pos x="T6" y="T7"/>
                </a:cxn>
                <a:cxn ang="0">
                  <a:pos x="T8" y="T9"/>
                </a:cxn>
              </a:cxnLst>
              <a:rect l="0" t="0" r="r" b="b"/>
              <a:pathLst>
                <a:path w="13" h="37">
                  <a:moveTo>
                    <a:pt x="11" y="4"/>
                  </a:moveTo>
                  <a:cubicBezTo>
                    <a:pt x="11" y="0"/>
                    <a:pt x="5" y="0"/>
                    <a:pt x="4" y="4"/>
                  </a:cubicBezTo>
                  <a:cubicBezTo>
                    <a:pt x="3" y="13"/>
                    <a:pt x="5" y="23"/>
                    <a:pt x="2" y="32"/>
                  </a:cubicBezTo>
                  <a:cubicBezTo>
                    <a:pt x="0" y="35"/>
                    <a:pt x="6" y="37"/>
                    <a:pt x="7" y="34"/>
                  </a:cubicBezTo>
                  <a:cubicBezTo>
                    <a:pt x="12" y="25"/>
                    <a:pt x="13" y="13"/>
                    <a:pt x="11" y="4"/>
                  </a:cubicBezTo>
                  <a:close/>
                </a:path>
              </a:pathLst>
            </a:custGeom>
            <a:solidFill>
              <a:srgbClr val="4442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342830"/>
              <a:endParaRPr lang="zh-CN" altLang="en-US" sz="1400">
                <a:solidFill>
                  <a:prstClr val="black"/>
                </a:solidFill>
              </a:endParaRPr>
            </a:p>
          </p:txBody>
        </p:sp>
        <p:sp>
          <p:nvSpPr>
            <p:cNvPr id="48" name="Freeform 113">
              <a:extLst>
                <a:ext uri="{FF2B5EF4-FFF2-40B4-BE49-F238E27FC236}">
                  <a16:creationId xmlns:a16="http://schemas.microsoft.com/office/drawing/2014/main" id="{98D07796-04F4-4628-916C-E11FDA61D473}"/>
                </a:ext>
              </a:extLst>
            </p:cNvPr>
            <p:cNvSpPr>
              <a:spLocks/>
            </p:cNvSpPr>
            <p:nvPr/>
          </p:nvSpPr>
          <p:spPr bwMode="auto">
            <a:xfrm>
              <a:off x="11598086" y="4682166"/>
              <a:ext cx="216472" cy="199254"/>
            </a:xfrm>
            <a:custGeom>
              <a:avLst/>
              <a:gdLst>
                <a:gd name="T0" fmla="*/ 28 w 37"/>
                <a:gd name="T1" fmla="*/ 7 h 34"/>
                <a:gd name="T2" fmla="*/ 21 w 37"/>
                <a:gd name="T3" fmla="*/ 8 h 34"/>
                <a:gd name="T4" fmla="*/ 19 w 37"/>
                <a:gd name="T5" fmla="*/ 4 h 34"/>
                <a:gd name="T6" fmla="*/ 13 w 37"/>
                <a:gd name="T7" fmla="*/ 5 h 34"/>
                <a:gd name="T8" fmla="*/ 13 w 37"/>
                <a:gd name="T9" fmla="*/ 10 h 34"/>
                <a:gd name="T10" fmla="*/ 2 w 37"/>
                <a:gd name="T11" fmla="*/ 14 h 34"/>
                <a:gd name="T12" fmla="*/ 4 w 37"/>
                <a:gd name="T13" fmla="*/ 19 h 34"/>
                <a:gd name="T14" fmla="*/ 15 w 37"/>
                <a:gd name="T15" fmla="*/ 19 h 34"/>
                <a:gd name="T16" fmla="*/ 17 w 37"/>
                <a:gd name="T17" fmla="*/ 28 h 34"/>
                <a:gd name="T18" fmla="*/ 25 w 37"/>
                <a:gd name="T19" fmla="*/ 26 h 34"/>
                <a:gd name="T20" fmla="*/ 23 w 37"/>
                <a:gd name="T21" fmla="*/ 18 h 34"/>
                <a:gd name="T22" fmla="*/ 31 w 37"/>
                <a:gd name="T23" fmla="*/ 16 h 34"/>
                <a:gd name="T24" fmla="*/ 28 w 37"/>
                <a:gd name="T25" fmla="*/ 7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7" h="34">
                  <a:moveTo>
                    <a:pt x="28" y="7"/>
                  </a:moveTo>
                  <a:cubicBezTo>
                    <a:pt x="26" y="7"/>
                    <a:pt x="23" y="8"/>
                    <a:pt x="21" y="8"/>
                  </a:cubicBezTo>
                  <a:cubicBezTo>
                    <a:pt x="20" y="7"/>
                    <a:pt x="19" y="5"/>
                    <a:pt x="19" y="4"/>
                  </a:cubicBezTo>
                  <a:cubicBezTo>
                    <a:pt x="18" y="0"/>
                    <a:pt x="12" y="1"/>
                    <a:pt x="13" y="5"/>
                  </a:cubicBezTo>
                  <a:cubicBezTo>
                    <a:pt x="13" y="7"/>
                    <a:pt x="13" y="9"/>
                    <a:pt x="13" y="10"/>
                  </a:cubicBezTo>
                  <a:cubicBezTo>
                    <a:pt x="10" y="11"/>
                    <a:pt x="6" y="13"/>
                    <a:pt x="2" y="14"/>
                  </a:cubicBezTo>
                  <a:cubicBezTo>
                    <a:pt x="0" y="15"/>
                    <a:pt x="1" y="19"/>
                    <a:pt x="4" y="19"/>
                  </a:cubicBezTo>
                  <a:cubicBezTo>
                    <a:pt x="7" y="20"/>
                    <a:pt x="11" y="19"/>
                    <a:pt x="15" y="19"/>
                  </a:cubicBezTo>
                  <a:cubicBezTo>
                    <a:pt x="15" y="22"/>
                    <a:pt x="16" y="25"/>
                    <a:pt x="17" y="28"/>
                  </a:cubicBezTo>
                  <a:cubicBezTo>
                    <a:pt x="18" y="34"/>
                    <a:pt x="27" y="31"/>
                    <a:pt x="25" y="26"/>
                  </a:cubicBezTo>
                  <a:cubicBezTo>
                    <a:pt x="25" y="23"/>
                    <a:pt x="24" y="21"/>
                    <a:pt x="23" y="18"/>
                  </a:cubicBezTo>
                  <a:cubicBezTo>
                    <a:pt x="26" y="17"/>
                    <a:pt x="28" y="17"/>
                    <a:pt x="31" y="16"/>
                  </a:cubicBezTo>
                  <a:cubicBezTo>
                    <a:pt x="37" y="14"/>
                    <a:pt x="34" y="6"/>
                    <a:pt x="28" y="7"/>
                  </a:cubicBezTo>
                  <a:close/>
                </a:path>
              </a:pathLst>
            </a:custGeom>
            <a:solidFill>
              <a:srgbClr val="4442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342830"/>
              <a:endParaRPr lang="zh-CN" altLang="en-US" sz="1400">
                <a:solidFill>
                  <a:prstClr val="black"/>
                </a:solidFill>
              </a:endParaRPr>
            </a:p>
          </p:txBody>
        </p:sp>
      </p:grpSp>
      <p:pic>
        <p:nvPicPr>
          <p:cNvPr id="49" name="图片 48">
            <a:extLst>
              <a:ext uri="{FF2B5EF4-FFF2-40B4-BE49-F238E27FC236}">
                <a16:creationId xmlns:a16="http://schemas.microsoft.com/office/drawing/2014/main" id="{2D1E2772-3375-4AB0-BD5B-4D49F48669BA}"/>
              </a:ext>
            </a:extLst>
          </p:cNvPr>
          <p:cNvPicPr>
            <a:picLocks noChangeAspect="1"/>
          </p:cNvPicPr>
          <p:nvPr/>
        </p:nvPicPr>
        <p:blipFill>
          <a:blip r:embed="rId7">
            <a:clrChange>
              <a:clrFrom>
                <a:srgbClr val="FFFFFF"/>
              </a:clrFrom>
              <a:clrTo>
                <a:srgbClr val="FFFFFF">
                  <a:alpha val="0"/>
                </a:srgbClr>
              </a:clrTo>
            </a:clrChange>
          </a:blip>
          <a:stretch>
            <a:fillRect/>
          </a:stretch>
        </p:blipFill>
        <p:spPr>
          <a:xfrm>
            <a:off x="6331987" y="469895"/>
            <a:ext cx="485132" cy="343297"/>
          </a:xfrm>
          <a:prstGeom prst="rect">
            <a:avLst/>
          </a:prstGeom>
        </p:spPr>
      </p:pic>
      <p:pic>
        <p:nvPicPr>
          <p:cNvPr id="51" name="图片 50">
            <a:extLst>
              <a:ext uri="{FF2B5EF4-FFF2-40B4-BE49-F238E27FC236}">
                <a16:creationId xmlns:a16="http://schemas.microsoft.com/office/drawing/2014/main" id="{48E1C5D0-F1F4-413C-873E-6ACA03525794}"/>
              </a:ext>
            </a:extLst>
          </p:cNvPr>
          <p:cNvPicPr>
            <a:picLocks noChangeAspect="1"/>
          </p:cNvPicPr>
          <p:nvPr/>
        </p:nvPicPr>
        <p:blipFill>
          <a:blip r:embed="rId6">
            <a:clrChange>
              <a:clrFrom>
                <a:srgbClr val="FFFFFF"/>
              </a:clrFrom>
              <a:clrTo>
                <a:srgbClr val="FFFFFF">
                  <a:alpha val="0"/>
                </a:srgbClr>
              </a:clrTo>
            </a:clrChange>
          </a:blip>
          <a:stretch>
            <a:fillRect/>
          </a:stretch>
        </p:blipFill>
        <p:spPr>
          <a:xfrm>
            <a:off x="4509799" y="4899211"/>
            <a:ext cx="691814" cy="266048"/>
          </a:xfrm>
          <a:prstGeom prst="rect">
            <a:avLst/>
          </a:prstGeom>
        </p:spPr>
      </p:pic>
      <p:sp>
        <p:nvSpPr>
          <p:cNvPr id="52" name="Freeform 123">
            <a:extLst>
              <a:ext uri="{FF2B5EF4-FFF2-40B4-BE49-F238E27FC236}">
                <a16:creationId xmlns:a16="http://schemas.microsoft.com/office/drawing/2014/main" id="{E6DA48A7-4499-416C-8E40-433159E548B8}"/>
              </a:ext>
            </a:extLst>
          </p:cNvPr>
          <p:cNvSpPr>
            <a:spLocks noEditPoints="1"/>
          </p:cNvSpPr>
          <p:nvPr/>
        </p:nvSpPr>
        <p:spPr bwMode="auto">
          <a:xfrm rot="3896716" flipH="1">
            <a:off x="1943145" y="1119574"/>
            <a:ext cx="258343" cy="770360"/>
          </a:xfrm>
          <a:custGeom>
            <a:avLst/>
            <a:gdLst>
              <a:gd name="T0" fmla="*/ 64 w 70"/>
              <a:gd name="T1" fmla="*/ 114 h 209"/>
              <a:gd name="T2" fmla="*/ 24 w 70"/>
              <a:gd name="T3" fmla="*/ 125 h 209"/>
              <a:gd name="T4" fmla="*/ 19 w 70"/>
              <a:gd name="T5" fmla="*/ 109 h 209"/>
              <a:gd name="T6" fmla="*/ 22 w 70"/>
              <a:gd name="T7" fmla="*/ 81 h 209"/>
              <a:gd name="T8" fmla="*/ 62 w 70"/>
              <a:gd name="T9" fmla="*/ 58 h 209"/>
              <a:gd name="T10" fmla="*/ 57 w 70"/>
              <a:gd name="T11" fmla="*/ 50 h 209"/>
              <a:gd name="T12" fmla="*/ 21 w 70"/>
              <a:gd name="T13" fmla="*/ 62 h 209"/>
              <a:gd name="T14" fmla="*/ 20 w 70"/>
              <a:gd name="T15" fmla="*/ 59 h 209"/>
              <a:gd name="T16" fmla="*/ 48 w 70"/>
              <a:gd name="T17" fmla="*/ 8 h 209"/>
              <a:gd name="T18" fmla="*/ 45 w 70"/>
              <a:gd name="T19" fmla="*/ 2 h 209"/>
              <a:gd name="T20" fmla="*/ 14 w 70"/>
              <a:gd name="T21" fmla="*/ 71 h 209"/>
              <a:gd name="T22" fmla="*/ 14 w 70"/>
              <a:gd name="T23" fmla="*/ 72 h 209"/>
              <a:gd name="T24" fmla="*/ 7 w 70"/>
              <a:gd name="T25" fmla="*/ 115 h 209"/>
              <a:gd name="T26" fmla="*/ 16 w 70"/>
              <a:gd name="T27" fmla="*/ 135 h 209"/>
              <a:gd name="T28" fmla="*/ 32 w 70"/>
              <a:gd name="T29" fmla="*/ 208 h 209"/>
              <a:gd name="T30" fmla="*/ 36 w 70"/>
              <a:gd name="T31" fmla="*/ 197 h 209"/>
              <a:gd name="T32" fmla="*/ 22 w 70"/>
              <a:gd name="T33" fmla="*/ 154 h 209"/>
              <a:gd name="T34" fmla="*/ 27 w 70"/>
              <a:gd name="T35" fmla="*/ 143 h 209"/>
              <a:gd name="T36" fmla="*/ 30 w 70"/>
              <a:gd name="T37" fmla="*/ 145 h 209"/>
              <a:gd name="T38" fmla="*/ 68 w 70"/>
              <a:gd name="T39" fmla="*/ 123 h 209"/>
              <a:gd name="T40" fmla="*/ 64 w 70"/>
              <a:gd name="T41" fmla="*/ 114 h 209"/>
              <a:gd name="T42" fmla="*/ 47 w 70"/>
              <a:gd name="T43" fmla="*/ 62 h 209"/>
              <a:gd name="T44" fmla="*/ 28 w 70"/>
              <a:gd name="T45" fmla="*/ 71 h 209"/>
              <a:gd name="T46" fmla="*/ 47 w 70"/>
              <a:gd name="T47" fmla="*/ 62 h 209"/>
              <a:gd name="T48" fmla="*/ 34 w 70"/>
              <a:gd name="T49" fmla="*/ 132 h 209"/>
              <a:gd name="T50" fmla="*/ 52 w 70"/>
              <a:gd name="T51" fmla="*/ 123 h 209"/>
              <a:gd name="T52" fmla="*/ 34 w 70"/>
              <a:gd name="T53" fmla="*/ 132 h 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70" h="209">
                <a:moveTo>
                  <a:pt x="64" y="114"/>
                </a:moveTo>
                <a:cubicBezTo>
                  <a:pt x="49" y="108"/>
                  <a:pt x="35" y="113"/>
                  <a:pt x="24" y="125"/>
                </a:cubicBezTo>
                <a:cubicBezTo>
                  <a:pt x="21" y="120"/>
                  <a:pt x="20" y="114"/>
                  <a:pt x="19" y="109"/>
                </a:cubicBezTo>
                <a:cubicBezTo>
                  <a:pt x="17" y="99"/>
                  <a:pt x="18" y="89"/>
                  <a:pt x="22" y="81"/>
                </a:cubicBezTo>
                <a:cubicBezTo>
                  <a:pt x="36" y="89"/>
                  <a:pt x="55" y="71"/>
                  <a:pt x="62" y="58"/>
                </a:cubicBezTo>
                <a:cubicBezTo>
                  <a:pt x="64" y="55"/>
                  <a:pt x="61" y="51"/>
                  <a:pt x="57" y="50"/>
                </a:cubicBezTo>
                <a:cubicBezTo>
                  <a:pt x="42" y="49"/>
                  <a:pt x="30" y="54"/>
                  <a:pt x="21" y="62"/>
                </a:cubicBezTo>
                <a:cubicBezTo>
                  <a:pt x="21" y="61"/>
                  <a:pt x="21" y="60"/>
                  <a:pt x="20" y="59"/>
                </a:cubicBezTo>
                <a:cubicBezTo>
                  <a:pt x="14" y="38"/>
                  <a:pt x="33" y="19"/>
                  <a:pt x="48" y="8"/>
                </a:cubicBezTo>
                <a:cubicBezTo>
                  <a:pt x="52" y="5"/>
                  <a:pt x="49" y="0"/>
                  <a:pt x="45" y="2"/>
                </a:cubicBezTo>
                <a:cubicBezTo>
                  <a:pt x="22" y="16"/>
                  <a:pt x="1" y="44"/>
                  <a:pt x="14" y="71"/>
                </a:cubicBezTo>
                <a:cubicBezTo>
                  <a:pt x="14" y="72"/>
                  <a:pt x="14" y="72"/>
                  <a:pt x="14" y="72"/>
                </a:cubicBezTo>
                <a:cubicBezTo>
                  <a:pt x="7" y="84"/>
                  <a:pt x="4" y="99"/>
                  <a:pt x="7" y="115"/>
                </a:cubicBezTo>
                <a:cubicBezTo>
                  <a:pt x="9" y="122"/>
                  <a:pt x="12" y="129"/>
                  <a:pt x="16" y="135"/>
                </a:cubicBezTo>
                <a:cubicBezTo>
                  <a:pt x="0" y="162"/>
                  <a:pt x="0" y="202"/>
                  <a:pt x="32" y="208"/>
                </a:cubicBezTo>
                <a:cubicBezTo>
                  <a:pt x="38" y="209"/>
                  <a:pt x="42" y="201"/>
                  <a:pt x="36" y="197"/>
                </a:cubicBezTo>
                <a:cubicBezTo>
                  <a:pt x="19" y="188"/>
                  <a:pt x="17" y="172"/>
                  <a:pt x="22" y="154"/>
                </a:cubicBezTo>
                <a:cubicBezTo>
                  <a:pt x="23" y="151"/>
                  <a:pt x="25" y="147"/>
                  <a:pt x="27" y="143"/>
                </a:cubicBezTo>
                <a:cubicBezTo>
                  <a:pt x="28" y="144"/>
                  <a:pt x="29" y="144"/>
                  <a:pt x="30" y="145"/>
                </a:cubicBezTo>
                <a:cubicBezTo>
                  <a:pt x="46" y="149"/>
                  <a:pt x="60" y="134"/>
                  <a:pt x="68" y="123"/>
                </a:cubicBezTo>
                <a:cubicBezTo>
                  <a:pt x="70" y="119"/>
                  <a:pt x="67" y="115"/>
                  <a:pt x="64" y="114"/>
                </a:cubicBezTo>
                <a:close/>
                <a:moveTo>
                  <a:pt x="47" y="62"/>
                </a:moveTo>
                <a:cubicBezTo>
                  <a:pt x="41" y="68"/>
                  <a:pt x="34" y="73"/>
                  <a:pt x="28" y="71"/>
                </a:cubicBezTo>
                <a:cubicBezTo>
                  <a:pt x="33" y="66"/>
                  <a:pt x="39" y="63"/>
                  <a:pt x="47" y="62"/>
                </a:cubicBezTo>
                <a:close/>
                <a:moveTo>
                  <a:pt x="34" y="132"/>
                </a:moveTo>
                <a:cubicBezTo>
                  <a:pt x="39" y="127"/>
                  <a:pt x="45" y="123"/>
                  <a:pt x="52" y="123"/>
                </a:cubicBezTo>
                <a:cubicBezTo>
                  <a:pt x="47" y="129"/>
                  <a:pt x="41" y="133"/>
                  <a:pt x="34" y="132"/>
                </a:cubicBezTo>
                <a:close/>
              </a:path>
            </a:pathLst>
          </a:custGeom>
          <a:solidFill>
            <a:srgbClr val="4442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68" tIns="34286" rIns="68568" bIns="34286" numCol="1" anchor="t" anchorCtr="0" compatLnSpc="1">
            <a:prstTxWarp prst="textNoShape">
              <a:avLst/>
            </a:prstTxWarp>
          </a:bodyPr>
          <a:lstStyle/>
          <a:p>
            <a:pPr defTabSz="914190">
              <a:defRPr/>
            </a:pPr>
            <a:endParaRPr lang="zh-CN" altLang="en-US">
              <a:solidFill>
                <a:prstClr val="black"/>
              </a:solidFill>
            </a:endParaRPr>
          </a:p>
        </p:txBody>
      </p:sp>
      <p:sp>
        <p:nvSpPr>
          <p:cNvPr id="53" name="Freeform 123">
            <a:extLst>
              <a:ext uri="{FF2B5EF4-FFF2-40B4-BE49-F238E27FC236}">
                <a16:creationId xmlns:a16="http://schemas.microsoft.com/office/drawing/2014/main" id="{0805132A-6D6C-4F5D-8A4D-FCAFA3152AC3}"/>
              </a:ext>
            </a:extLst>
          </p:cNvPr>
          <p:cNvSpPr>
            <a:spLocks noEditPoints="1"/>
          </p:cNvSpPr>
          <p:nvPr/>
        </p:nvSpPr>
        <p:spPr bwMode="auto">
          <a:xfrm rot="3896716" flipH="1">
            <a:off x="5766278" y="3994456"/>
            <a:ext cx="258343" cy="770360"/>
          </a:xfrm>
          <a:custGeom>
            <a:avLst/>
            <a:gdLst>
              <a:gd name="T0" fmla="*/ 64 w 70"/>
              <a:gd name="T1" fmla="*/ 114 h 209"/>
              <a:gd name="T2" fmla="*/ 24 w 70"/>
              <a:gd name="T3" fmla="*/ 125 h 209"/>
              <a:gd name="T4" fmla="*/ 19 w 70"/>
              <a:gd name="T5" fmla="*/ 109 h 209"/>
              <a:gd name="T6" fmla="*/ 22 w 70"/>
              <a:gd name="T7" fmla="*/ 81 h 209"/>
              <a:gd name="T8" fmla="*/ 62 w 70"/>
              <a:gd name="T9" fmla="*/ 58 h 209"/>
              <a:gd name="T10" fmla="*/ 57 w 70"/>
              <a:gd name="T11" fmla="*/ 50 h 209"/>
              <a:gd name="T12" fmla="*/ 21 w 70"/>
              <a:gd name="T13" fmla="*/ 62 h 209"/>
              <a:gd name="T14" fmla="*/ 20 w 70"/>
              <a:gd name="T15" fmla="*/ 59 h 209"/>
              <a:gd name="T16" fmla="*/ 48 w 70"/>
              <a:gd name="T17" fmla="*/ 8 h 209"/>
              <a:gd name="T18" fmla="*/ 45 w 70"/>
              <a:gd name="T19" fmla="*/ 2 h 209"/>
              <a:gd name="T20" fmla="*/ 14 w 70"/>
              <a:gd name="T21" fmla="*/ 71 h 209"/>
              <a:gd name="T22" fmla="*/ 14 w 70"/>
              <a:gd name="T23" fmla="*/ 72 h 209"/>
              <a:gd name="T24" fmla="*/ 7 w 70"/>
              <a:gd name="T25" fmla="*/ 115 h 209"/>
              <a:gd name="T26" fmla="*/ 16 w 70"/>
              <a:gd name="T27" fmla="*/ 135 h 209"/>
              <a:gd name="T28" fmla="*/ 32 w 70"/>
              <a:gd name="T29" fmla="*/ 208 h 209"/>
              <a:gd name="T30" fmla="*/ 36 w 70"/>
              <a:gd name="T31" fmla="*/ 197 h 209"/>
              <a:gd name="T32" fmla="*/ 22 w 70"/>
              <a:gd name="T33" fmla="*/ 154 h 209"/>
              <a:gd name="T34" fmla="*/ 27 w 70"/>
              <a:gd name="T35" fmla="*/ 143 h 209"/>
              <a:gd name="T36" fmla="*/ 30 w 70"/>
              <a:gd name="T37" fmla="*/ 145 h 209"/>
              <a:gd name="T38" fmla="*/ 68 w 70"/>
              <a:gd name="T39" fmla="*/ 123 h 209"/>
              <a:gd name="T40" fmla="*/ 64 w 70"/>
              <a:gd name="T41" fmla="*/ 114 h 209"/>
              <a:gd name="T42" fmla="*/ 47 w 70"/>
              <a:gd name="T43" fmla="*/ 62 h 209"/>
              <a:gd name="T44" fmla="*/ 28 w 70"/>
              <a:gd name="T45" fmla="*/ 71 h 209"/>
              <a:gd name="T46" fmla="*/ 47 w 70"/>
              <a:gd name="T47" fmla="*/ 62 h 209"/>
              <a:gd name="T48" fmla="*/ 34 w 70"/>
              <a:gd name="T49" fmla="*/ 132 h 209"/>
              <a:gd name="T50" fmla="*/ 52 w 70"/>
              <a:gd name="T51" fmla="*/ 123 h 209"/>
              <a:gd name="T52" fmla="*/ 34 w 70"/>
              <a:gd name="T53" fmla="*/ 132 h 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70" h="209">
                <a:moveTo>
                  <a:pt x="64" y="114"/>
                </a:moveTo>
                <a:cubicBezTo>
                  <a:pt x="49" y="108"/>
                  <a:pt x="35" y="113"/>
                  <a:pt x="24" y="125"/>
                </a:cubicBezTo>
                <a:cubicBezTo>
                  <a:pt x="21" y="120"/>
                  <a:pt x="20" y="114"/>
                  <a:pt x="19" y="109"/>
                </a:cubicBezTo>
                <a:cubicBezTo>
                  <a:pt x="17" y="99"/>
                  <a:pt x="18" y="89"/>
                  <a:pt x="22" y="81"/>
                </a:cubicBezTo>
                <a:cubicBezTo>
                  <a:pt x="36" y="89"/>
                  <a:pt x="55" y="71"/>
                  <a:pt x="62" y="58"/>
                </a:cubicBezTo>
                <a:cubicBezTo>
                  <a:pt x="64" y="55"/>
                  <a:pt x="61" y="51"/>
                  <a:pt x="57" y="50"/>
                </a:cubicBezTo>
                <a:cubicBezTo>
                  <a:pt x="42" y="49"/>
                  <a:pt x="30" y="54"/>
                  <a:pt x="21" y="62"/>
                </a:cubicBezTo>
                <a:cubicBezTo>
                  <a:pt x="21" y="61"/>
                  <a:pt x="21" y="60"/>
                  <a:pt x="20" y="59"/>
                </a:cubicBezTo>
                <a:cubicBezTo>
                  <a:pt x="14" y="38"/>
                  <a:pt x="33" y="19"/>
                  <a:pt x="48" y="8"/>
                </a:cubicBezTo>
                <a:cubicBezTo>
                  <a:pt x="52" y="5"/>
                  <a:pt x="49" y="0"/>
                  <a:pt x="45" y="2"/>
                </a:cubicBezTo>
                <a:cubicBezTo>
                  <a:pt x="22" y="16"/>
                  <a:pt x="1" y="44"/>
                  <a:pt x="14" y="71"/>
                </a:cubicBezTo>
                <a:cubicBezTo>
                  <a:pt x="14" y="72"/>
                  <a:pt x="14" y="72"/>
                  <a:pt x="14" y="72"/>
                </a:cubicBezTo>
                <a:cubicBezTo>
                  <a:pt x="7" y="84"/>
                  <a:pt x="4" y="99"/>
                  <a:pt x="7" y="115"/>
                </a:cubicBezTo>
                <a:cubicBezTo>
                  <a:pt x="9" y="122"/>
                  <a:pt x="12" y="129"/>
                  <a:pt x="16" y="135"/>
                </a:cubicBezTo>
                <a:cubicBezTo>
                  <a:pt x="0" y="162"/>
                  <a:pt x="0" y="202"/>
                  <a:pt x="32" y="208"/>
                </a:cubicBezTo>
                <a:cubicBezTo>
                  <a:pt x="38" y="209"/>
                  <a:pt x="42" y="201"/>
                  <a:pt x="36" y="197"/>
                </a:cubicBezTo>
                <a:cubicBezTo>
                  <a:pt x="19" y="188"/>
                  <a:pt x="17" y="172"/>
                  <a:pt x="22" y="154"/>
                </a:cubicBezTo>
                <a:cubicBezTo>
                  <a:pt x="23" y="151"/>
                  <a:pt x="25" y="147"/>
                  <a:pt x="27" y="143"/>
                </a:cubicBezTo>
                <a:cubicBezTo>
                  <a:pt x="28" y="144"/>
                  <a:pt x="29" y="144"/>
                  <a:pt x="30" y="145"/>
                </a:cubicBezTo>
                <a:cubicBezTo>
                  <a:pt x="46" y="149"/>
                  <a:pt x="60" y="134"/>
                  <a:pt x="68" y="123"/>
                </a:cubicBezTo>
                <a:cubicBezTo>
                  <a:pt x="70" y="119"/>
                  <a:pt x="67" y="115"/>
                  <a:pt x="64" y="114"/>
                </a:cubicBezTo>
                <a:close/>
                <a:moveTo>
                  <a:pt x="47" y="62"/>
                </a:moveTo>
                <a:cubicBezTo>
                  <a:pt x="41" y="68"/>
                  <a:pt x="34" y="73"/>
                  <a:pt x="28" y="71"/>
                </a:cubicBezTo>
                <a:cubicBezTo>
                  <a:pt x="33" y="66"/>
                  <a:pt x="39" y="63"/>
                  <a:pt x="47" y="62"/>
                </a:cubicBezTo>
                <a:close/>
                <a:moveTo>
                  <a:pt x="34" y="132"/>
                </a:moveTo>
                <a:cubicBezTo>
                  <a:pt x="39" y="127"/>
                  <a:pt x="45" y="123"/>
                  <a:pt x="52" y="123"/>
                </a:cubicBezTo>
                <a:cubicBezTo>
                  <a:pt x="47" y="129"/>
                  <a:pt x="41" y="133"/>
                  <a:pt x="34" y="132"/>
                </a:cubicBezTo>
                <a:close/>
              </a:path>
            </a:pathLst>
          </a:custGeom>
          <a:solidFill>
            <a:srgbClr val="4442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68" tIns="34286" rIns="68568" bIns="34286" numCol="1" anchor="t" anchorCtr="0" compatLnSpc="1">
            <a:prstTxWarp prst="textNoShape">
              <a:avLst/>
            </a:prstTxWarp>
          </a:bodyPr>
          <a:lstStyle/>
          <a:p>
            <a:pPr defTabSz="914190">
              <a:defRPr/>
            </a:pPr>
            <a:endParaRPr lang="zh-CN" altLang="en-US">
              <a:solidFill>
                <a:prstClr val="black"/>
              </a:solidFill>
            </a:endParaRPr>
          </a:p>
        </p:txBody>
      </p:sp>
      <p:pic>
        <p:nvPicPr>
          <p:cNvPr id="54" name="Joy Gruttmann-Schnappi">
            <a:hlinkClick r:id="" action="ppaction://media"/>
            <a:extLst>
              <a:ext uri="{FF2B5EF4-FFF2-40B4-BE49-F238E27FC236}">
                <a16:creationId xmlns:a16="http://schemas.microsoft.com/office/drawing/2014/main" id="{C6F573CB-2C81-4179-9EE4-EB990E32AB76}"/>
              </a:ext>
            </a:extLst>
          </p:cNvPr>
          <p:cNvPicPr>
            <a:picLocks noChangeAspect="1"/>
          </p:cNvPicPr>
          <p:nvPr>
            <a:audioFile r:link="rId2"/>
            <p:extLst>
              <p:ext uri="{DAA4B4D4-6D71-4841-9C94-3DE7FCFB9230}">
                <p14:media xmlns:p14="http://schemas.microsoft.com/office/powerpoint/2010/main" r:embed="rId1"/>
              </p:ext>
            </p:extLst>
          </p:nvPr>
        </p:nvPicPr>
        <p:blipFill>
          <a:blip r:embed="rId11"/>
          <a:stretch>
            <a:fillRect/>
          </a:stretch>
        </p:blipFill>
        <p:spPr>
          <a:xfrm>
            <a:off x="-823435" y="1119664"/>
            <a:ext cx="365522" cy="365522"/>
          </a:xfrm>
          <a:prstGeom prst="rect">
            <a:avLst/>
          </a:prstGeom>
        </p:spPr>
      </p:pic>
    </p:spTree>
    <p:extLst>
      <p:ext uri="{BB962C8B-B14F-4D97-AF65-F5344CB8AC3E}">
        <p14:creationId xmlns:p14="http://schemas.microsoft.com/office/powerpoint/2010/main" val="2748670324"/>
      </p:ext>
    </p:extLst>
  </p:cSld>
  <p:clrMapOvr>
    <a:masterClrMapping/>
  </p:clrMapOvr>
  <mc:AlternateContent xmlns:mc="http://schemas.openxmlformats.org/markup-compatibility/2006" xmlns:p14="http://schemas.microsoft.com/office/powerpoint/2010/main">
    <mc:Choice Requires="p14">
      <p:transition spd="slow" p14:dur="2500">
        <p:fad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4"/>
                                        </p:tgtEl>
                                      </p:cBhvr>
                                    </p:cmd>
                                  </p:childTnLst>
                                </p:cTn>
                              </p:par>
                            </p:childTnLst>
                          </p:cTn>
                        </p:par>
                      </p:childTnLst>
                    </p:cTn>
                  </p:par>
                  <p:par>
                    <p:cTn id="7" fill="hold">
                      <p:stCondLst>
                        <p:cond delay="indefinite"/>
                      </p:stCondLst>
                      <p:childTnLst>
                        <p:par>
                          <p:cTn id="8" fill="hold">
                            <p:stCondLst>
                              <p:cond delay="0"/>
                            </p:stCondLst>
                            <p:childTnLst>
                              <p:par>
                                <p:cTn id="9" presetID="14" presetClass="entr" presetSubtype="1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randombar(horizontal)">
                                      <p:cBhvr>
                                        <p:cTn id="11" dur="500"/>
                                        <p:tgtEl>
                                          <p:spTgt spid="5"/>
                                        </p:tgtEl>
                                      </p:cBhvr>
                                    </p:animEffect>
                                  </p:childTnLst>
                                </p:cTn>
                              </p:par>
                              <p:par>
                                <p:cTn id="12" presetID="14" presetClass="entr" presetSubtype="10" fill="hold" nodeType="with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randombar(horizontal)">
                                      <p:cBhvr>
                                        <p:cTn id="14" dur="500"/>
                                        <p:tgtEl>
                                          <p:spTgt spid="6"/>
                                        </p:tgtEl>
                                      </p:cBhvr>
                                    </p:animEffect>
                                  </p:childTnLst>
                                </p:cTn>
                              </p:par>
                              <p:par>
                                <p:cTn id="15" presetID="14" presetClass="entr" presetSubtype="10" fill="hold" nodeType="with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randombar(horizontal)">
                                      <p:cBhvr>
                                        <p:cTn id="17" dur="500"/>
                                        <p:tgtEl>
                                          <p:spTgt spid="7"/>
                                        </p:tgtEl>
                                      </p:cBhvr>
                                    </p:animEffect>
                                  </p:childTnLst>
                                </p:cTn>
                              </p:par>
                              <p:par>
                                <p:cTn id="18" presetID="14" presetClass="entr" presetSubtype="10" fill="hold" nodeType="withEffect">
                                  <p:stCondLst>
                                    <p:cond delay="0"/>
                                  </p:stCondLst>
                                  <p:childTnLst>
                                    <p:set>
                                      <p:cBhvr>
                                        <p:cTn id="19" dur="1" fill="hold">
                                          <p:stCondLst>
                                            <p:cond delay="0"/>
                                          </p:stCondLst>
                                        </p:cTn>
                                        <p:tgtEl>
                                          <p:spTgt spid="8"/>
                                        </p:tgtEl>
                                        <p:attrNameLst>
                                          <p:attrName>style.visibility</p:attrName>
                                        </p:attrNameLst>
                                      </p:cBhvr>
                                      <p:to>
                                        <p:strVal val="visible"/>
                                      </p:to>
                                    </p:set>
                                    <p:animEffect transition="in" filter="randombar(horizontal)">
                                      <p:cBhvr>
                                        <p:cTn id="20" dur="500"/>
                                        <p:tgtEl>
                                          <p:spTgt spid="8"/>
                                        </p:tgtEl>
                                      </p:cBhvr>
                                    </p:animEffect>
                                  </p:childTnLst>
                                </p:cTn>
                              </p:par>
                              <p:par>
                                <p:cTn id="21" presetID="14" presetClass="entr" presetSubtype="10" fill="hold" nodeType="withEffect">
                                  <p:stCondLst>
                                    <p:cond delay="0"/>
                                  </p:stCondLst>
                                  <p:childTnLst>
                                    <p:set>
                                      <p:cBhvr>
                                        <p:cTn id="22" dur="1" fill="hold">
                                          <p:stCondLst>
                                            <p:cond delay="0"/>
                                          </p:stCondLst>
                                        </p:cTn>
                                        <p:tgtEl>
                                          <p:spTgt spid="9"/>
                                        </p:tgtEl>
                                        <p:attrNameLst>
                                          <p:attrName>style.visibility</p:attrName>
                                        </p:attrNameLst>
                                      </p:cBhvr>
                                      <p:to>
                                        <p:strVal val="visible"/>
                                      </p:to>
                                    </p:set>
                                    <p:animEffect transition="in" filter="randombar(horizontal)">
                                      <p:cBhvr>
                                        <p:cTn id="23" dur="500"/>
                                        <p:tgtEl>
                                          <p:spTgt spid="9"/>
                                        </p:tgtEl>
                                      </p:cBhvr>
                                    </p:animEffect>
                                  </p:childTnLst>
                                </p:cTn>
                              </p:par>
                              <p:par>
                                <p:cTn id="24" presetID="14" presetClass="entr" presetSubtype="10" fill="hold" nodeType="withEffect">
                                  <p:stCondLst>
                                    <p:cond delay="0"/>
                                  </p:stCondLst>
                                  <p:childTnLst>
                                    <p:set>
                                      <p:cBhvr>
                                        <p:cTn id="25" dur="1" fill="hold">
                                          <p:stCondLst>
                                            <p:cond delay="0"/>
                                          </p:stCondLst>
                                        </p:cTn>
                                        <p:tgtEl>
                                          <p:spTgt spid="10"/>
                                        </p:tgtEl>
                                        <p:attrNameLst>
                                          <p:attrName>style.visibility</p:attrName>
                                        </p:attrNameLst>
                                      </p:cBhvr>
                                      <p:to>
                                        <p:strVal val="visible"/>
                                      </p:to>
                                    </p:set>
                                    <p:animEffect transition="in" filter="randombar(horizontal)">
                                      <p:cBhvr>
                                        <p:cTn id="26" dur="500"/>
                                        <p:tgtEl>
                                          <p:spTgt spid="10"/>
                                        </p:tgtEl>
                                      </p:cBhvr>
                                    </p:animEffect>
                                  </p:childTnLst>
                                </p:cTn>
                              </p:par>
                              <p:par>
                                <p:cTn id="27" presetID="14" presetClass="entr" presetSubtype="10" fill="hold" nodeType="withEffect">
                                  <p:stCondLst>
                                    <p:cond delay="0"/>
                                  </p:stCondLst>
                                  <p:childTnLst>
                                    <p:set>
                                      <p:cBhvr>
                                        <p:cTn id="28" dur="1" fill="hold">
                                          <p:stCondLst>
                                            <p:cond delay="0"/>
                                          </p:stCondLst>
                                        </p:cTn>
                                        <p:tgtEl>
                                          <p:spTgt spid="19"/>
                                        </p:tgtEl>
                                        <p:attrNameLst>
                                          <p:attrName>style.visibility</p:attrName>
                                        </p:attrNameLst>
                                      </p:cBhvr>
                                      <p:to>
                                        <p:strVal val="visible"/>
                                      </p:to>
                                    </p:set>
                                    <p:animEffect transition="in" filter="randombar(horizontal)">
                                      <p:cBhvr>
                                        <p:cTn id="29" dur="500"/>
                                        <p:tgtEl>
                                          <p:spTgt spid="19"/>
                                        </p:tgtEl>
                                      </p:cBhvr>
                                    </p:animEffect>
                                  </p:childTnLst>
                                </p:cTn>
                              </p:par>
                              <p:par>
                                <p:cTn id="30" presetID="14" presetClass="entr" presetSubtype="10" fill="hold" nodeType="withEffect">
                                  <p:stCondLst>
                                    <p:cond delay="0"/>
                                  </p:stCondLst>
                                  <p:childTnLst>
                                    <p:set>
                                      <p:cBhvr>
                                        <p:cTn id="31" dur="1" fill="hold">
                                          <p:stCondLst>
                                            <p:cond delay="0"/>
                                          </p:stCondLst>
                                        </p:cTn>
                                        <p:tgtEl>
                                          <p:spTgt spid="20"/>
                                        </p:tgtEl>
                                        <p:attrNameLst>
                                          <p:attrName>style.visibility</p:attrName>
                                        </p:attrNameLst>
                                      </p:cBhvr>
                                      <p:to>
                                        <p:strVal val="visible"/>
                                      </p:to>
                                    </p:set>
                                    <p:animEffect transition="in" filter="randombar(horizontal)">
                                      <p:cBhvr>
                                        <p:cTn id="32" dur="500"/>
                                        <p:tgtEl>
                                          <p:spTgt spid="20"/>
                                        </p:tgtEl>
                                      </p:cBhvr>
                                    </p:animEffect>
                                  </p:childTnLst>
                                </p:cTn>
                              </p:par>
                              <p:par>
                                <p:cTn id="33" presetID="14" presetClass="entr" presetSubtype="10" fill="hold" nodeType="withEffect">
                                  <p:stCondLst>
                                    <p:cond delay="0"/>
                                  </p:stCondLst>
                                  <p:childTnLst>
                                    <p:set>
                                      <p:cBhvr>
                                        <p:cTn id="34" dur="1" fill="hold">
                                          <p:stCondLst>
                                            <p:cond delay="0"/>
                                          </p:stCondLst>
                                        </p:cTn>
                                        <p:tgtEl>
                                          <p:spTgt spid="50"/>
                                        </p:tgtEl>
                                        <p:attrNameLst>
                                          <p:attrName>style.visibility</p:attrName>
                                        </p:attrNameLst>
                                      </p:cBhvr>
                                      <p:to>
                                        <p:strVal val="visible"/>
                                      </p:to>
                                    </p:set>
                                    <p:animEffect transition="in" filter="randombar(horizontal)">
                                      <p:cBhvr>
                                        <p:cTn id="35" dur="500"/>
                                        <p:tgtEl>
                                          <p:spTgt spid="50"/>
                                        </p:tgtEl>
                                      </p:cBhvr>
                                    </p:animEffect>
                                  </p:childTnLst>
                                </p:cTn>
                              </p:par>
                              <p:par>
                                <p:cTn id="36" presetID="14" presetClass="entr" presetSubtype="10" fill="hold" nodeType="withEffect">
                                  <p:stCondLst>
                                    <p:cond delay="0"/>
                                  </p:stCondLst>
                                  <p:childTnLst>
                                    <p:set>
                                      <p:cBhvr>
                                        <p:cTn id="37" dur="1" fill="hold">
                                          <p:stCondLst>
                                            <p:cond delay="0"/>
                                          </p:stCondLst>
                                        </p:cTn>
                                        <p:tgtEl>
                                          <p:spTgt spid="33"/>
                                        </p:tgtEl>
                                        <p:attrNameLst>
                                          <p:attrName>style.visibility</p:attrName>
                                        </p:attrNameLst>
                                      </p:cBhvr>
                                      <p:to>
                                        <p:strVal val="visible"/>
                                      </p:to>
                                    </p:set>
                                    <p:animEffect transition="in" filter="randombar(horizontal)">
                                      <p:cBhvr>
                                        <p:cTn id="38" dur="500"/>
                                        <p:tgtEl>
                                          <p:spTgt spid="33"/>
                                        </p:tgtEl>
                                      </p:cBhvr>
                                    </p:animEffect>
                                  </p:childTnLst>
                                </p:cTn>
                              </p:par>
                              <p:par>
                                <p:cTn id="39" presetID="14" presetClass="entr" presetSubtype="10" fill="hold" nodeType="withEffect">
                                  <p:stCondLst>
                                    <p:cond delay="0"/>
                                  </p:stCondLst>
                                  <p:childTnLst>
                                    <p:set>
                                      <p:cBhvr>
                                        <p:cTn id="40" dur="1" fill="hold">
                                          <p:stCondLst>
                                            <p:cond delay="0"/>
                                          </p:stCondLst>
                                        </p:cTn>
                                        <p:tgtEl>
                                          <p:spTgt spid="34"/>
                                        </p:tgtEl>
                                        <p:attrNameLst>
                                          <p:attrName>style.visibility</p:attrName>
                                        </p:attrNameLst>
                                      </p:cBhvr>
                                      <p:to>
                                        <p:strVal val="visible"/>
                                      </p:to>
                                    </p:set>
                                    <p:animEffect transition="in" filter="randombar(horizontal)">
                                      <p:cBhvr>
                                        <p:cTn id="41" dur="500"/>
                                        <p:tgtEl>
                                          <p:spTgt spid="34"/>
                                        </p:tgtEl>
                                      </p:cBhvr>
                                    </p:animEffect>
                                  </p:childTnLst>
                                </p:cTn>
                              </p:par>
                              <p:par>
                                <p:cTn id="42" presetID="14" presetClass="entr" presetSubtype="10" fill="hold" nodeType="withEffect">
                                  <p:stCondLst>
                                    <p:cond delay="0"/>
                                  </p:stCondLst>
                                  <p:childTnLst>
                                    <p:set>
                                      <p:cBhvr>
                                        <p:cTn id="43" dur="1" fill="hold">
                                          <p:stCondLst>
                                            <p:cond delay="0"/>
                                          </p:stCondLst>
                                        </p:cTn>
                                        <p:tgtEl>
                                          <p:spTgt spid="35"/>
                                        </p:tgtEl>
                                        <p:attrNameLst>
                                          <p:attrName>style.visibility</p:attrName>
                                        </p:attrNameLst>
                                      </p:cBhvr>
                                      <p:to>
                                        <p:strVal val="visible"/>
                                      </p:to>
                                    </p:set>
                                    <p:animEffect transition="in" filter="randombar(horizontal)">
                                      <p:cBhvr>
                                        <p:cTn id="44" dur="500"/>
                                        <p:tgtEl>
                                          <p:spTgt spid="35"/>
                                        </p:tgtEl>
                                      </p:cBhvr>
                                    </p:animEffect>
                                  </p:childTnLst>
                                </p:cTn>
                              </p:par>
                              <p:par>
                                <p:cTn id="45" presetID="14" presetClass="entr" presetSubtype="10" fill="hold" nodeType="withEffect">
                                  <p:stCondLst>
                                    <p:cond delay="0"/>
                                  </p:stCondLst>
                                  <p:childTnLst>
                                    <p:set>
                                      <p:cBhvr>
                                        <p:cTn id="46" dur="1" fill="hold">
                                          <p:stCondLst>
                                            <p:cond delay="0"/>
                                          </p:stCondLst>
                                        </p:cTn>
                                        <p:tgtEl>
                                          <p:spTgt spid="42"/>
                                        </p:tgtEl>
                                        <p:attrNameLst>
                                          <p:attrName>style.visibility</p:attrName>
                                        </p:attrNameLst>
                                      </p:cBhvr>
                                      <p:to>
                                        <p:strVal val="visible"/>
                                      </p:to>
                                    </p:set>
                                    <p:animEffect transition="in" filter="randombar(horizontal)">
                                      <p:cBhvr>
                                        <p:cTn id="47" dur="500"/>
                                        <p:tgtEl>
                                          <p:spTgt spid="42"/>
                                        </p:tgtEl>
                                      </p:cBhvr>
                                    </p:animEffect>
                                  </p:childTnLst>
                                </p:cTn>
                              </p:par>
                              <p:par>
                                <p:cTn id="48" presetID="14" presetClass="entr" presetSubtype="10" fill="hold" nodeType="withEffect">
                                  <p:stCondLst>
                                    <p:cond delay="0"/>
                                  </p:stCondLst>
                                  <p:childTnLst>
                                    <p:set>
                                      <p:cBhvr>
                                        <p:cTn id="49" dur="1" fill="hold">
                                          <p:stCondLst>
                                            <p:cond delay="0"/>
                                          </p:stCondLst>
                                        </p:cTn>
                                        <p:tgtEl>
                                          <p:spTgt spid="51"/>
                                        </p:tgtEl>
                                        <p:attrNameLst>
                                          <p:attrName>style.visibility</p:attrName>
                                        </p:attrNameLst>
                                      </p:cBhvr>
                                      <p:to>
                                        <p:strVal val="visible"/>
                                      </p:to>
                                    </p:set>
                                    <p:animEffect transition="in" filter="randombar(horizontal)">
                                      <p:cBhvr>
                                        <p:cTn id="50" dur="500"/>
                                        <p:tgtEl>
                                          <p:spTgt spid="51"/>
                                        </p:tgtEl>
                                      </p:cBhvr>
                                    </p:animEffect>
                                  </p:childTnLst>
                                </p:cTn>
                              </p:par>
                              <p:par>
                                <p:cTn id="51" presetID="14" presetClass="entr" presetSubtype="10" fill="hold" grpId="0" nodeType="withEffect">
                                  <p:stCondLst>
                                    <p:cond delay="0"/>
                                  </p:stCondLst>
                                  <p:childTnLst>
                                    <p:set>
                                      <p:cBhvr>
                                        <p:cTn id="52" dur="1" fill="hold">
                                          <p:stCondLst>
                                            <p:cond delay="0"/>
                                          </p:stCondLst>
                                        </p:cTn>
                                        <p:tgtEl>
                                          <p:spTgt spid="52"/>
                                        </p:tgtEl>
                                        <p:attrNameLst>
                                          <p:attrName>style.visibility</p:attrName>
                                        </p:attrNameLst>
                                      </p:cBhvr>
                                      <p:to>
                                        <p:strVal val="visible"/>
                                      </p:to>
                                    </p:set>
                                    <p:animEffect transition="in" filter="randombar(horizontal)">
                                      <p:cBhvr>
                                        <p:cTn id="53" dur="500"/>
                                        <p:tgtEl>
                                          <p:spTgt spid="52"/>
                                        </p:tgtEl>
                                      </p:cBhvr>
                                    </p:animEffect>
                                  </p:childTnLst>
                                </p:cTn>
                              </p:par>
                              <p:par>
                                <p:cTn id="54" presetID="14" presetClass="entr" presetSubtype="10" fill="hold" grpId="0" nodeType="withEffect">
                                  <p:stCondLst>
                                    <p:cond delay="0"/>
                                  </p:stCondLst>
                                  <p:childTnLst>
                                    <p:set>
                                      <p:cBhvr>
                                        <p:cTn id="55" dur="1" fill="hold">
                                          <p:stCondLst>
                                            <p:cond delay="0"/>
                                          </p:stCondLst>
                                        </p:cTn>
                                        <p:tgtEl>
                                          <p:spTgt spid="53"/>
                                        </p:tgtEl>
                                        <p:attrNameLst>
                                          <p:attrName>style.visibility</p:attrName>
                                        </p:attrNameLst>
                                      </p:cBhvr>
                                      <p:to>
                                        <p:strVal val="visible"/>
                                      </p:to>
                                    </p:set>
                                    <p:animEffect transition="in" filter="randombar(horizontal)">
                                      <p:cBhvr>
                                        <p:cTn id="56" dur="500"/>
                                        <p:tgtEl>
                                          <p:spTgt spid="53"/>
                                        </p:tgtEl>
                                      </p:cBhvr>
                                    </p:animEffect>
                                  </p:childTnLst>
                                </p:cTn>
                              </p:par>
                            </p:childTnLst>
                          </p:cTn>
                        </p:par>
                      </p:childTnLst>
                    </p:cTn>
                  </p:par>
                  <p:par>
                    <p:cTn id="57" fill="hold">
                      <p:stCondLst>
                        <p:cond delay="indefinite"/>
                      </p:stCondLst>
                      <p:childTnLst>
                        <p:par>
                          <p:cTn id="58" fill="hold">
                            <p:stCondLst>
                              <p:cond delay="0"/>
                            </p:stCondLst>
                            <p:childTnLst>
                              <p:par>
                                <p:cTn id="59" presetID="21" presetClass="entr" presetSubtype="1" fill="hold" nodeType="clickEffect">
                                  <p:stCondLst>
                                    <p:cond delay="0"/>
                                  </p:stCondLst>
                                  <p:childTnLst>
                                    <p:set>
                                      <p:cBhvr>
                                        <p:cTn id="60" dur="1" fill="hold">
                                          <p:stCondLst>
                                            <p:cond delay="0"/>
                                          </p:stCondLst>
                                        </p:cTn>
                                        <p:tgtEl>
                                          <p:spTgt spid="26"/>
                                        </p:tgtEl>
                                        <p:attrNameLst>
                                          <p:attrName>style.visibility</p:attrName>
                                        </p:attrNameLst>
                                      </p:cBhvr>
                                      <p:to>
                                        <p:strVal val="visible"/>
                                      </p:to>
                                    </p:set>
                                    <p:animEffect transition="in" filter="wheel(1)">
                                      <p:cBhvr>
                                        <p:cTn id="61" dur="2000"/>
                                        <p:tgtEl>
                                          <p:spTgt spid="26"/>
                                        </p:tgtEl>
                                      </p:cBhvr>
                                    </p:animEffect>
                                  </p:childTnLst>
                                </p:cTn>
                              </p:par>
                              <p:par>
                                <p:cTn id="62" presetID="21" presetClass="entr" presetSubtype="1" fill="hold" nodeType="withEffect">
                                  <p:stCondLst>
                                    <p:cond delay="0"/>
                                  </p:stCondLst>
                                  <p:childTnLst>
                                    <p:set>
                                      <p:cBhvr>
                                        <p:cTn id="63" dur="1" fill="hold">
                                          <p:stCondLst>
                                            <p:cond delay="0"/>
                                          </p:stCondLst>
                                        </p:cTn>
                                        <p:tgtEl>
                                          <p:spTgt spid="11"/>
                                        </p:tgtEl>
                                        <p:attrNameLst>
                                          <p:attrName>style.visibility</p:attrName>
                                        </p:attrNameLst>
                                      </p:cBhvr>
                                      <p:to>
                                        <p:strVal val="visible"/>
                                      </p:to>
                                    </p:set>
                                    <p:animEffect transition="in" filter="wheel(1)">
                                      <p:cBhvr>
                                        <p:cTn id="64" dur="2000"/>
                                        <p:tgtEl>
                                          <p:spTgt spid="11"/>
                                        </p:tgtEl>
                                      </p:cBhvr>
                                    </p:animEffect>
                                  </p:childTnLst>
                                </p:cTn>
                              </p:par>
                            </p:childTnLst>
                          </p:cTn>
                        </p:par>
                      </p:childTnLst>
                    </p:cTn>
                  </p:par>
                  <p:par>
                    <p:cTn id="65" fill="hold">
                      <p:stCondLst>
                        <p:cond delay="indefinite"/>
                      </p:stCondLst>
                      <p:childTnLst>
                        <p:par>
                          <p:cTn id="66" fill="hold">
                            <p:stCondLst>
                              <p:cond delay="0"/>
                            </p:stCondLst>
                            <p:childTnLst>
                              <p:par>
                                <p:cTn id="67" presetID="22" presetClass="entr" presetSubtype="4" fill="hold" nodeType="clickEffect">
                                  <p:stCondLst>
                                    <p:cond delay="0"/>
                                  </p:stCondLst>
                                  <p:childTnLst>
                                    <p:set>
                                      <p:cBhvr>
                                        <p:cTn id="68" dur="1" fill="hold">
                                          <p:stCondLst>
                                            <p:cond delay="0"/>
                                          </p:stCondLst>
                                        </p:cTn>
                                        <p:tgtEl>
                                          <p:spTgt spid="21"/>
                                        </p:tgtEl>
                                        <p:attrNameLst>
                                          <p:attrName>style.visibility</p:attrName>
                                        </p:attrNameLst>
                                      </p:cBhvr>
                                      <p:to>
                                        <p:strVal val="visible"/>
                                      </p:to>
                                    </p:set>
                                    <p:animEffect transition="in" filter="wipe(down)">
                                      <p:cBhvr>
                                        <p:cTn id="69"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showWhenStopped="0">
                <p:cTn id="70" repeatCount="indefinite" fill="remove" display="0">
                  <p:stCondLst>
                    <p:cond delay="indefinite"/>
                  </p:stCondLst>
                  <p:endCondLst>
                    <p:cond evt="onStopAudio" delay="0">
                      <p:tgtEl>
                        <p:sldTgt/>
                      </p:tgtEl>
                    </p:cond>
                  </p:endCondLst>
                </p:cTn>
                <p:tgtEl>
                  <p:spTgt spid="54"/>
                </p:tgtEl>
              </p:cMediaNode>
            </p:audio>
          </p:childTnLst>
        </p:cTn>
      </p:par>
    </p:tnLst>
    <p:bldLst>
      <p:bldP spid="52" grpId="0" animBg="1"/>
      <p:bldP spid="53"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Rectangle 3"/>
          <p:cNvSpPr/>
          <p:nvPr/>
        </p:nvSpPr>
        <p:spPr>
          <a:xfrm>
            <a:off x="3522422" y="141482"/>
            <a:ext cx="2156679" cy="377024"/>
          </a:xfrm>
          <a:prstGeom prst="rect">
            <a:avLst/>
          </a:prstGeom>
          <a:noFill/>
        </p:spPr>
        <p:txBody>
          <a:bodyPr wrap="none" lIns="68579" tIns="34289" rIns="68579" bIns="34289">
            <a:spAutoFit/>
          </a:bodyPr>
          <a:lstStyle/>
          <a:p>
            <a:pPr algn="ctr" defTabSz="685783">
              <a:defRPr/>
            </a:pPr>
            <a:r>
              <a:rPr lang="en-US" sz="2000" b="1" cap="all"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2.1. </a:t>
            </a:r>
            <a:r>
              <a:rPr lang="en-US" sz="2000" b="1" cap="all"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Khái</a:t>
            </a:r>
            <a:r>
              <a:rPr lang="en-US" sz="2000" b="1" cap="all"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a:t>
            </a:r>
            <a:r>
              <a:rPr lang="en-US" sz="2000" b="1" cap="all"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niệm</a:t>
            </a:r>
            <a:endParaRPr lang="en-US" sz="2000" b="1" cap="all"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endParaRPr>
          </a:p>
        </p:txBody>
      </p:sp>
      <p:sp>
        <p:nvSpPr>
          <p:cNvPr id="5" name="TextBox 4"/>
          <p:cNvSpPr txBox="1"/>
          <p:nvPr/>
        </p:nvSpPr>
        <p:spPr>
          <a:xfrm>
            <a:off x="324903" y="742950"/>
            <a:ext cx="8551718" cy="2839237"/>
          </a:xfrm>
          <a:prstGeom prst="rect">
            <a:avLst/>
          </a:prstGeom>
        </p:spPr>
        <p:style>
          <a:lnRef idx="2">
            <a:schemeClr val="accent1"/>
          </a:lnRef>
          <a:fillRef idx="1">
            <a:schemeClr val="lt1"/>
          </a:fillRef>
          <a:effectRef idx="0">
            <a:schemeClr val="accent1"/>
          </a:effectRef>
          <a:fontRef idx="minor">
            <a:schemeClr val="dk1"/>
          </a:fontRef>
        </p:style>
        <p:txBody>
          <a:bodyPr wrap="square" lIns="68579" tIns="34289" rIns="68579" bIns="34289" rtlCol="0">
            <a:spAutoFit/>
          </a:bodyPr>
          <a:lstStyle/>
          <a:p>
            <a:pPr algn="just" defTabSz="685316">
              <a:defRPr/>
            </a:pPr>
            <a:r>
              <a:rPr lang="vi-VN" sz="3000" dirty="0">
                <a:solidFill>
                  <a:prstClr val="black"/>
                </a:solidFill>
                <a:latin typeface="Arial" pitchFamily="34" charset="0"/>
                <a:ea typeface="Tahoma" pitchFamily="34" charset="0"/>
                <a:cs typeface="Arial" pitchFamily="34" charset="0"/>
              </a:rPr>
              <a:t>Thanh toán không dùng tiền mặt là tổng hợp tất cả các khoản thanh toán tiền tệ trong nền kinh tế quốc dân được thực hiện bằng cách </a:t>
            </a:r>
            <a:r>
              <a:rPr lang="vi-VN" sz="3000" dirty="0">
                <a:solidFill>
                  <a:srgbClr val="FF0000"/>
                </a:solidFill>
                <a:latin typeface="Arial" pitchFamily="34" charset="0"/>
                <a:ea typeface="Tahoma" pitchFamily="34" charset="0"/>
                <a:cs typeface="Arial" pitchFamily="34" charset="0"/>
              </a:rPr>
              <a:t>tính chuyển tiền trên tài khoản hoặc bù trừ lẫn nhau </a:t>
            </a:r>
            <a:r>
              <a:rPr lang="vi-VN" sz="3000" dirty="0">
                <a:solidFill>
                  <a:prstClr val="black"/>
                </a:solidFill>
                <a:latin typeface="Arial" pitchFamily="34" charset="0"/>
                <a:ea typeface="Tahoma" pitchFamily="34" charset="0"/>
                <a:cs typeface="Arial" pitchFamily="34" charset="0"/>
              </a:rPr>
              <a:t>thông qua ngân hàng mà không trực tiếp sử dụng tiền mặt trong khoản thanh toán đó.</a:t>
            </a:r>
          </a:p>
        </p:txBody>
      </p:sp>
    </p:spTree>
    <p:extLst>
      <p:ext uri="{BB962C8B-B14F-4D97-AF65-F5344CB8AC3E}">
        <p14:creationId xmlns:p14="http://schemas.microsoft.com/office/powerpoint/2010/main" val="184325123"/>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3"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plus(in)">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additive="base">
                                        <p:cTn id="12" dur="500" fill="hold"/>
                                        <p:tgtEl>
                                          <p:spTgt spid="5"/>
                                        </p:tgtEl>
                                        <p:attrNameLst>
                                          <p:attrName>ppt_x</p:attrName>
                                        </p:attrNameLst>
                                      </p:cBhvr>
                                      <p:tavLst>
                                        <p:tav tm="0">
                                          <p:val>
                                            <p:strVal val="#ppt_x"/>
                                          </p:val>
                                        </p:tav>
                                        <p:tav tm="100000">
                                          <p:val>
                                            <p:strVal val="#ppt_x"/>
                                          </p:val>
                                        </p:tav>
                                      </p:tavLst>
                                    </p:anim>
                                    <p:anim calcmode="lin" valueType="num">
                                      <p:cBhvr additive="base">
                                        <p:cTn id="13"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Rectangle 3"/>
          <p:cNvSpPr/>
          <p:nvPr/>
        </p:nvSpPr>
        <p:spPr>
          <a:xfrm>
            <a:off x="3522422" y="141482"/>
            <a:ext cx="2156679" cy="377024"/>
          </a:xfrm>
          <a:prstGeom prst="rect">
            <a:avLst/>
          </a:prstGeom>
          <a:noFill/>
        </p:spPr>
        <p:txBody>
          <a:bodyPr wrap="none" lIns="68579" tIns="34289" rIns="68579" bIns="34289">
            <a:spAutoFit/>
          </a:bodyPr>
          <a:lstStyle/>
          <a:p>
            <a:pPr algn="ctr" defTabSz="685783">
              <a:defRPr/>
            </a:pPr>
            <a:r>
              <a:rPr lang="en-US" sz="2000" b="1" cap="all"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2.1. </a:t>
            </a:r>
            <a:r>
              <a:rPr lang="en-US" sz="2000" b="1" cap="all"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Khái</a:t>
            </a:r>
            <a:r>
              <a:rPr lang="en-US" sz="2000" b="1" cap="all"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a:t>
            </a:r>
            <a:r>
              <a:rPr lang="en-US" sz="2000" b="1" cap="all"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niệm</a:t>
            </a:r>
            <a:endParaRPr lang="en-US" sz="2000" b="1" cap="all"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endParaRPr>
          </a:p>
        </p:txBody>
      </p:sp>
      <p:sp>
        <p:nvSpPr>
          <p:cNvPr id="5" name="TextBox 4"/>
          <p:cNvSpPr txBox="1"/>
          <p:nvPr/>
        </p:nvSpPr>
        <p:spPr>
          <a:xfrm>
            <a:off x="324903" y="742950"/>
            <a:ext cx="8551718" cy="2377572"/>
          </a:xfrm>
          <a:prstGeom prst="rect">
            <a:avLst/>
          </a:prstGeom>
        </p:spPr>
        <p:style>
          <a:lnRef idx="2">
            <a:schemeClr val="accent1"/>
          </a:lnRef>
          <a:fillRef idx="1">
            <a:schemeClr val="lt1"/>
          </a:fillRef>
          <a:effectRef idx="0">
            <a:schemeClr val="accent1"/>
          </a:effectRef>
          <a:fontRef idx="minor">
            <a:schemeClr val="dk1"/>
          </a:fontRef>
        </p:style>
        <p:txBody>
          <a:bodyPr wrap="square" lIns="68579" tIns="34289" rIns="68579" bIns="34289" rtlCol="0">
            <a:spAutoFit/>
          </a:bodyPr>
          <a:lstStyle/>
          <a:p>
            <a:pPr algn="just" defTabSz="685316">
              <a:defRPr/>
            </a:pPr>
            <a:r>
              <a:rPr lang="vi-VN" sz="3000" dirty="0">
                <a:solidFill>
                  <a:prstClr val="black"/>
                </a:solidFill>
                <a:latin typeface="Arial" pitchFamily="34" charset="0"/>
                <a:ea typeface="Tahoma" pitchFamily="34" charset="0"/>
                <a:cs typeface="Arial" pitchFamily="34" charset="0"/>
              </a:rPr>
              <a:t>Như vậy, thanh toán không dùng tiền mặt là nghiệp vụ trung gian của Ngân hàng, Ngân hàng chỉ thực hiện thanh toán khi có lệnh của chủ tài khoản bao gồm các tổ chức kinh tế, đơn vị và cá nhân mở tài khoản tại Ngân hàng</a:t>
            </a:r>
          </a:p>
        </p:txBody>
      </p:sp>
    </p:spTree>
    <p:extLst>
      <p:ext uri="{BB962C8B-B14F-4D97-AF65-F5344CB8AC3E}">
        <p14:creationId xmlns:p14="http://schemas.microsoft.com/office/powerpoint/2010/main" val="3100536796"/>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3"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plus(in)">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additive="base">
                                        <p:cTn id="12" dur="500" fill="hold"/>
                                        <p:tgtEl>
                                          <p:spTgt spid="5"/>
                                        </p:tgtEl>
                                        <p:attrNameLst>
                                          <p:attrName>ppt_x</p:attrName>
                                        </p:attrNameLst>
                                      </p:cBhvr>
                                      <p:tavLst>
                                        <p:tav tm="0">
                                          <p:val>
                                            <p:strVal val="#ppt_x"/>
                                          </p:val>
                                        </p:tav>
                                        <p:tav tm="100000">
                                          <p:val>
                                            <p:strVal val="#ppt_x"/>
                                          </p:val>
                                        </p:tav>
                                      </p:tavLst>
                                    </p:anim>
                                    <p:anim calcmode="lin" valueType="num">
                                      <p:cBhvr additive="base">
                                        <p:cTn id="13"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Rectangle 3"/>
          <p:cNvSpPr/>
          <p:nvPr/>
        </p:nvSpPr>
        <p:spPr>
          <a:xfrm>
            <a:off x="3522422" y="141482"/>
            <a:ext cx="2156679" cy="377024"/>
          </a:xfrm>
          <a:prstGeom prst="rect">
            <a:avLst/>
          </a:prstGeom>
          <a:noFill/>
        </p:spPr>
        <p:txBody>
          <a:bodyPr wrap="none" lIns="68579" tIns="34289" rIns="68579" bIns="34289">
            <a:spAutoFit/>
          </a:bodyPr>
          <a:lstStyle/>
          <a:p>
            <a:pPr algn="ctr" defTabSz="685783">
              <a:defRPr/>
            </a:pPr>
            <a:r>
              <a:rPr lang="en-US" sz="2000" b="1" cap="all"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2.1. </a:t>
            </a:r>
            <a:r>
              <a:rPr lang="en-US" sz="2000" b="1" cap="all"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Khái</a:t>
            </a:r>
            <a:r>
              <a:rPr lang="en-US" sz="2000" b="1" cap="all"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a:t>
            </a:r>
            <a:r>
              <a:rPr lang="en-US" sz="2000" b="1" cap="all"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niệm</a:t>
            </a:r>
            <a:endParaRPr lang="en-US" sz="2000" b="1" cap="all"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endParaRPr>
          </a:p>
        </p:txBody>
      </p:sp>
      <p:sp>
        <p:nvSpPr>
          <p:cNvPr id="5" name="TextBox 4"/>
          <p:cNvSpPr txBox="1"/>
          <p:nvPr/>
        </p:nvSpPr>
        <p:spPr>
          <a:xfrm>
            <a:off x="324903" y="742950"/>
            <a:ext cx="8551718" cy="2377572"/>
          </a:xfrm>
          <a:prstGeom prst="rect">
            <a:avLst/>
          </a:prstGeom>
        </p:spPr>
        <p:style>
          <a:lnRef idx="2">
            <a:schemeClr val="accent1"/>
          </a:lnRef>
          <a:fillRef idx="1">
            <a:schemeClr val="lt1"/>
          </a:fillRef>
          <a:effectRef idx="0">
            <a:schemeClr val="accent1"/>
          </a:effectRef>
          <a:fontRef idx="minor">
            <a:schemeClr val="dk1"/>
          </a:fontRef>
        </p:style>
        <p:txBody>
          <a:bodyPr wrap="square" lIns="68579" tIns="34289" rIns="68579" bIns="34289" rtlCol="0">
            <a:spAutoFit/>
          </a:bodyPr>
          <a:lstStyle/>
          <a:p>
            <a:pPr algn="just" defTabSz="685316">
              <a:defRPr/>
            </a:pPr>
            <a:r>
              <a:rPr lang="vi-VN" sz="3000" dirty="0">
                <a:solidFill>
                  <a:prstClr val="black"/>
                </a:solidFill>
                <a:latin typeface="Arial" pitchFamily="34" charset="0"/>
                <a:ea typeface="Tahoma" pitchFamily="34" charset="0"/>
                <a:cs typeface="Arial" pitchFamily="34" charset="0"/>
              </a:rPr>
              <a:t>Thông thường tham gia thanh toán không dùng tiền mặt gồm </a:t>
            </a:r>
            <a:r>
              <a:rPr lang="vi-VN" sz="3000" dirty="0">
                <a:solidFill>
                  <a:srgbClr val="FF0000"/>
                </a:solidFill>
                <a:latin typeface="Arial" pitchFamily="34" charset="0"/>
                <a:ea typeface="Tahoma" pitchFamily="34" charset="0"/>
                <a:cs typeface="Arial" pitchFamily="34" charset="0"/>
              </a:rPr>
              <a:t>có 4 bên</a:t>
            </a:r>
            <a:r>
              <a:rPr lang="vi-VN" sz="3000" dirty="0">
                <a:solidFill>
                  <a:prstClr val="black"/>
                </a:solidFill>
                <a:latin typeface="Arial" pitchFamily="34" charset="0"/>
                <a:ea typeface="Tahoma" pitchFamily="34" charset="0"/>
                <a:cs typeface="Arial" pitchFamily="34" charset="0"/>
              </a:rPr>
              <a:t>:</a:t>
            </a:r>
          </a:p>
          <a:p>
            <a:pPr algn="just" defTabSz="685316">
              <a:defRPr/>
            </a:pPr>
            <a:r>
              <a:rPr lang="vi-VN" sz="3000" dirty="0">
                <a:solidFill>
                  <a:prstClr val="black"/>
                </a:solidFill>
                <a:latin typeface="Arial" pitchFamily="34" charset="0"/>
                <a:ea typeface="Tahoma" pitchFamily="34" charset="0"/>
                <a:cs typeface="Arial" pitchFamily="34" charset="0"/>
              </a:rPr>
              <a:t>-	</a:t>
            </a:r>
            <a:r>
              <a:rPr lang="vi-VN" sz="3000" dirty="0">
                <a:solidFill>
                  <a:srgbClr val="FF0000"/>
                </a:solidFill>
                <a:latin typeface="Arial" pitchFamily="34" charset="0"/>
                <a:ea typeface="Tahoma" pitchFamily="34" charset="0"/>
                <a:cs typeface="Arial" pitchFamily="34" charset="0"/>
              </a:rPr>
              <a:t>Bên mua </a:t>
            </a:r>
            <a:r>
              <a:rPr lang="vi-VN" sz="3000" dirty="0">
                <a:solidFill>
                  <a:prstClr val="black"/>
                </a:solidFill>
                <a:latin typeface="Arial" pitchFamily="34" charset="0"/>
                <a:ea typeface="Tahoma" pitchFamily="34" charset="0"/>
                <a:cs typeface="Arial" pitchFamily="34" charset="0"/>
              </a:rPr>
              <a:t>hay nhận dịch vụ cung ứng.</a:t>
            </a:r>
          </a:p>
          <a:p>
            <a:pPr algn="just" defTabSz="685316">
              <a:defRPr/>
            </a:pPr>
            <a:r>
              <a:rPr lang="vi-VN" sz="3000" dirty="0">
                <a:solidFill>
                  <a:prstClr val="black"/>
                </a:solidFill>
                <a:latin typeface="Arial" pitchFamily="34" charset="0"/>
                <a:ea typeface="Tahoma" pitchFamily="34" charset="0"/>
                <a:cs typeface="Arial" pitchFamily="34" charset="0"/>
              </a:rPr>
              <a:t>-	</a:t>
            </a:r>
            <a:r>
              <a:rPr lang="vi-VN" sz="3000" dirty="0">
                <a:solidFill>
                  <a:srgbClr val="FF0000"/>
                </a:solidFill>
                <a:latin typeface="Arial" pitchFamily="34" charset="0"/>
                <a:ea typeface="Tahoma" pitchFamily="34" charset="0"/>
                <a:cs typeface="Arial" pitchFamily="34" charset="0"/>
              </a:rPr>
              <a:t>Ngân hàng phục vụ bên mua</a:t>
            </a:r>
            <a:r>
              <a:rPr lang="vi-VN" sz="3000" dirty="0">
                <a:solidFill>
                  <a:prstClr val="black"/>
                </a:solidFill>
                <a:latin typeface="Arial" pitchFamily="34" charset="0"/>
                <a:ea typeface="Tahoma" pitchFamily="34" charset="0"/>
                <a:cs typeface="Arial" pitchFamily="34" charset="0"/>
              </a:rPr>
              <a:t>, tức là Ngân hàng nơi đơn vị mua mở tài khoản giao dịch.</a:t>
            </a:r>
          </a:p>
        </p:txBody>
      </p:sp>
    </p:spTree>
    <p:extLst>
      <p:ext uri="{BB962C8B-B14F-4D97-AF65-F5344CB8AC3E}">
        <p14:creationId xmlns:p14="http://schemas.microsoft.com/office/powerpoint/2010/main" val="3318017310"/>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3"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plus(in)">
                                      <p:cBhvr>
                                        <p:cTn id="7" dur="2000"/>
                                        <p:tgtEl>
                                          <p:spTgt spid="4"/>
                                        </p:tgtEl>
                                      </p:cBhvr>
                                    </p:animEffect>
                                  </p:childTnLst>
                                </p:cTn>
                              </p:par>
                              <p:par>
                                <p:cTn id="8" presetID="21" presetClass="entr" presetSubtype="8"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wheel(8)">
                                      <p:cBhvr>
                                        <p:cTn id="10" dur="1000"/>
                                        <p:tgtEl>
                                          <p:spTgt spid="5"/>
                                        </p:tgtEl>
                                      </p:cBhvr>
                                    </p:animEffect>
                                  </p:childTnLst>
                                </p:cTn>
                              </p:par>
                              <p:par>
                                <p:cTn id="11" presetID="2" presetClass="entr" presetSubtype="4" fill="hold" nodeType="withEffect">
                                  <p:stCondLst>
                                    <p:cond delay="0"/>
                                  </p:stCondLst>
                                  <p:childTnLst>
                                    <p:set>
                                      <p:cBhvr>
                                        <p:cTn id="12" dur="1" fill="hold">
                                          <p:stCondLst>
                                            <p:cond delay="0"/>
                                          </p:stCondLst>
                                        </p:cTn>
                                        <p:tgtEl>
                                          <p:spTgt spid="5">
                                            <p:txEl>
                                              <p:pRg st="0" end="0"/>
                                            </p:txEl>
                                          </p:spTgt>
                                        </p:tgtEl>
                                        <p:attrNameLst>
                                          <p:attrName>style.visibility</p:attrName>
                                        </p:attrNameLst>
                                      </p:cBhvr>
                                      <p:to>
                                        <p:strVal val="visible"/>
                                      </p:to>
                                    </p:set>
                                    <p:anim calcmode="lin" valueType="num">
                                      <p:cBhvr additive="base">
                                        <p:cTn id="13"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0" end="0"/>
                                            </p:txEl>
                                          </p:spTgt>
                                        </p:tgtEl>
                                        <p:attrNameLst>
                                          <p:attrName>ppt_y</p:attrName>
                                        </p:attrNameLst>
                                      </p:cBhvr>
                                      <p:tavLst>
                                        <p:tav tm="0">
                                          <p:val>
                                            <p:strVal val="1+#ppt_h/2"/>
                                          </p:val>
                                        </p:tav>
                                        <p:tav tm="100000">
                                          <p:val>
                                            <p:strVal val="#ppt_y"/>
                                          </p:val>
                                        </p:tav>
                                      </p:tavLst>
                                    </p:anim>
                                  </p:childTnLst>
                                </p:cTn>
                              </p:par>
                              <p:par>
                                <p:cTn id="15" presetID="2" presetClass="entr" presetSubtype="4" fill="hold" nodeType="withEffect">
                                  <p:stCondLst>
                                    <p:cond delay="0"/>
                                  </p:stCondLst>
                                  <p:childTnLst>
                                    <p:set>
                                      <p:cBhvr>
                                        <p:cTn id="16" dur="1" fill="hold">
                                          <p:stCondLst>
                                            <p:cond delay="0"/>
                                          </p:stCondLst>
                                        </p:cTn>
                                        <p:tgtEl>
                                          <p:spTgt spid="5">
                                            <p:txEl>
                                              <p:pRg st="1" end="1"/>
                                            </p:txEl>
                                          </p:spTgt>
                                        </p:tgtEl>
                                        <p:attrNameLst>
                                          <p:attrName>style.visibility</p:attrName>
                                        </p:attrNameLst>
                                      </p:cBhvr>
                                      <p:to>
                                        <p:strVal val="visible"/>
                                      </p:to>
                                    </p:set>
                                    <p:anim calcmode="lin" valueType="num">
                                      <p:cBhvr additive="base">
                                        <p:cTn id="17"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5">
                                            <p:txEl>
                                              <p:pRg st="1" end="1"/>
                                            </p:txEl>
                                          </p:spTgt>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0"/>
                                  </p:stCondLst>
                                  <p:childTnLst>
                                    <p:set>
                                      <p:cBhvr>
                                        <p:cTn id="20" dur="1" fill="hold">
                                          <p:stCondLst>
                                            <p:cond delay="0"/>
                                          </p:stCondLst>
                                        </p:cTn>
                                        <p:tgtEl>
                                          <p:spTgt spid="5">
                                            <p:txEl>
                                              <p:pRg st="2" end="2"/>
                                            </p:txEl>
                                          </p:spTgt>
                                        </p:tgtEl>
                                        <p:attrNameLst>
                                          <p:attrName>style.visibility</p:attrName>
                                        </p:attrNameLst>
                                      </p:cBhvr>
                                      <p:to>
                                        <p:strVal val="visible"/>
                                      </p:to>
                                    </p:set>
                                    <p:anim calcmode="lin" valueType="num">
                                      <p:cBhvr additive="base">
                                        <p:cTn id="21"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Rectangle 3"/>
          <p:cNvSpPr/>
          <p:nvPr/>
        </p:nvSpPr>
        <p:spPr>
          <a:xfrm>
            <a:off x="3216219" y="141482"/>
            <a:ext cx="2769026" cy="377024"/>
          </a:xfrm>
          <a:prstGeom prst="rect">
            <a:avLst/>
          </a:prstGeom>
          <a:noFill/>
        </p:spPr>
        <p:txBody>
          <a:bodyPr wrap="none" lIns="68579" tIns="34289" rIns="68579" bIns="34289">
            <a:spAutoFit/>
          </a:bodyPr>
          <a:lstStyle/>
          <a:p>
            <a:pPr algn="ctr" defTabSz="685783">
              <a:defRPr/>
            </a:pPr>
            <a:r>
              <a:rPr lang="vi-VN" sz="2000" b="1" cap="all"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Mục</a:t>
            </a:r>
            <a:r>
              <a:rPr lang="en-US" sz="2000" b="1" cap="all"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a:t>
            </a:r>
            <a:r>
              <a:rPr lang="en-US" sz="2000" b="1" cap="all"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tiêu</a:t>
            </a:r>
            <a:r>
              <a:rPr lang="en-US" sz="2000" b="1" cap="all"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a:t>
            </a:r>
            <a:r>
              <a:rPr lang="en-US" sz="2000" b="1" cap="all"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môn</a:t>
            </a:r>
            <a:r>
              <a:rPr lang="en-US" sz="2000" b="1" cap="all"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a:t>
            </a:r>
            <a:r>
              <a:rPr lang="en-US" sz="2000" b="1" cap="all"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học</a:t>
            </a:r>
            <a:endParaRPr lang="en-US" sz="2000" b="1" cap="all"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endParaRPr>
          </a:p>
        </p:txBody>
      </p:sp>
      <p:sp>
        <p:nvSpPr>
          <p:cNvPr id="5" name="TextBox 4"/>
          <p:cNvSpPr txBox="1"/>
          <p:nvPr/>
        </p:nvSpPr>
        <p:spPr>
          <a:xfrm>
            <a:off x="374074" y="510814"/>
            <a:ext cx="8551718" cy="2562238"/>
          </a:xfrm>
          <a:prstGeom prst="rect">
            <a:avLst/>
          </a:prstGeom>
        </p:spPr>
        <p:style>
          <a:lnRef idx="2">
            <a:schemeClr val="accent1"/>
          </a:lnRef>
          <a:fillRef idx="1">
            <a:schemeClr val="lt1"/>
          </a:fillRef>
          <a:effectRef idx="0">
            <a:schemeClr val="accent1"/>
          </a:effectRef>
          <a:fontRef idx="minor">
            <a:schemeClr val="dk1"/>
          </a:fontRef>
        </p:style>
        <p:txBody>
          <a:bodyPr wrap="square" lIns="68579" tIns="34289" rIns="68579" bIns="34289" rtlCol="0">
            <a:spAutoFit/>
          </a:bodyPr>
          <a:lstStyle/>
          <a:p>
            <a:pPr algn="just" defTabSz="685316">
              <a:defRPr/>
            </a:pPr>
            <a:r>
              <a:rPr lang="vi-VN" sz="2700" dirty="0">
                <a:solidFill>
                  <a:prstClr val="black"/>
                </a:solidFill>
              </a:rPr>
              <a:t>Học xong môn này học sinh sẽ:</a:t>
            </a:r>
          </a:p>
          <a:p>
            <a:pPr algn="just" defTabSz="685316">
              <a:defRPr/>
            </a:pPr>
            <a:endParaRPr lang="vi-VN" sz="2700" dirty="0">
              <a:solidFill>
                <a:prstClr val="black"/>
              </a:solidFill>
            </a:endParaRPr>
          </a:p>
          <a:p>
            <a:pPr algn="just" defTabSz="685316">
              <a:defRPr/>
            </a:pPr>
            <a:r>
              <a:rPr lang="en-US" sz="2700" dirty="0">
                <a:solidFill>
                  <a:srgbClr val="00B050"/>
                </a:solidFill>
              </a:rPr>
              <a:t>- </a:t>
            </a:r>
            <a:r>
              <a:rPr lang="vi-VN" sz="2700" dirty="0">
                <a:solidFill>
                  <a:srgbClr val="00B050"/>
                </a:solidFill>
              </a:rPr>
              <a:t>Biết cách ghi chép, theo dõi và xử lý chứng từ trong nghiệp vụ thanh toán.</a:t>
            </a:r>
          </a:p>
          <a:p>
            <a:pPr algn="just" defTabSz="685316">
              <a:defRPr/>
            </a:pPr>
            <a:r>
              <a:rPr lang="en-US" sz="2700" dirty="0">
                <a:solidFill>
                  <a:srgbClr val="002060"/>
                </a:solidFill>
              </a:rPr>
              <a:t>- </a:t>
            </a:r>
            <a:r>
              <a:rPr lang="vi-VN" sz="2700" dirty="0">
                <a:solidFill>
                  <a:srgbClr val="002060"/>
                </a:solidFill>
              </a:rPr>
              <a:t>Hiểu về các phương tiện thanh toán phổ biến trong du lịch và cách thanh toán.</a:t>
            </a:r>
          </a:p>
        </p:txBody>
      </p:sp>
    </p:spTree>
    <p:extLst>
      <p:ext uri="{BB962C8B-B14F-4D97-AF65-F5344CB8AC3E}">
        <p14:creationId xmlns:p14="http://schemas.microsoft.com/office/powerpoint/2010/main" val="3340865960"/>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3"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plus(in)">
                                      <p:cBhvr>
                                        <p:cTn id="7" dur="2000"/>
                                        <p:tgtEl>
                                          <p:spTgt spid="4"/>
                                        </p:tgtEl>
                                      </p:cBhvr>
                                    </p:animEffect>
                                  </p:childTnLst>
                                </p:cTn>
                              </p:par>
                              <p:par>
                                <p:cTn id="8" presetID="21" presetClass="entr" presetSubtype="8"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wheel(8)">
                                      <p:cBhvr>
                                        <p:cTn id="10" dur="1000"/>
                                        <p:tgtEl>
                                          <p:spTgt spid="5"/>
                                        </p:tgtEl>
                                      </p:cBhvr>
                                    </p:animEffect>
                                  </p:childTnLst>
                                </p:cTn>
                              </p:par>
                              <p:par>
                                <p:cTn id="11" presetID="2" presetClass="entr" presetSubtype="4" fill="hold" nodeType="withEffect">
                                  <p:stCondLst>
                                    <p:cond delay="0"/>
                                  </p:stCondLst>
                                  <p:childTnLst>
                                    <p:set>
                                      <p:cBhvr>
                                        <p:cTn id="12" dur="1" fill="hold">
                                          <p:stCondLst>
                                            <p:cond delay="0"/>
                                          </p:stCondLst>
                                        </p:cTn>
                                        <p:tgtEl>
                                          <p:spTgt spid="5">
                                            <p:txEl>
                                              <p:pRg st="0" end="0"/>
                                            </p:txEl>
                                          </p:spTgt>
                                        </p:tgtEl>
                                        <p:attrNameLst>
                                          <p:attrName>style.visibility</p:attrName>
                                        </p:attrNameLst>
                                      </p:cBhvr>
                                      <p:to>
                                        <p:strVal val="visible"/>
                                      </p:to>
                                    </p:set>
                                    <p:anim calcmode="lin" valueType="num">
                                      <p:cBhvr additive="base">
                                        <p:cTn id="13"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0" end="0"/>
                                            </p:txEl>
                                          </p:spTgt>
                                        </p:tgtEl>
                                        <p:attrNameLst>
                                          <p:attrName>ppt_y</p:attrName>
                                        </p:attrNameLst>
                                      </p:cBhvr>
                                      <p:tavLst>
                                        <p:tav tm="0">
                                          <p:val>
                                            <p:strVal val="1+#ppt_h/2"/>
                                          </p:val>
                                        </p:tav>
                                        <p:tav tm="100000">
                                          <p:val>
                                            <p:strVal val="#ppt_y"/>
                                          </p:val>
                                        </p:tav>
                                      </p:tavLst>
                                    </p:anim>
                                  </p:childTnLst>
                                </p:cTn>
                              </p:par>
                              <p:par>
                                <p:cTn id="15" presetID="2" presetClass="entr" presetSubtype="4" fill="hold" nodeType="with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 calcmode="lin" valueType="num">
                                      <p:cBhvr additive="base">
                                        <p:cTn id="17"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5">
                                            <p:txEl>
                                              <p:pRg st="2" end="2"/>
                                            </p:txEl>
                                          </p:spTgt>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0"/>
                                  </p:stCondLst>
                                  <p:childTnLst>
                                    <p:set>
                                      <p:cBhvr>
                                        <p:cTn id="20" dur="1" fill="hold">
                                          <p:stCondLst>
                                            <p:cond delay="0"/>
                                          </p:stCondLst>
                                        </p:cTn>
                                        <p:tgtEl>
                                          <p:spTgt spid="5">
                                            <p:txEl>
                                              <p:pRg st="3" end="3"/>
                                            </p:txEl>
                                          </p:spTgt>
                                        </p:tgtEl>
                                        <p:attrNameLst>
                                          <p:attrName>style.visibility</p:attrName>
                                        </p:attrNameLst>
                                      </p:cBhvr>
                                      <p:to>
                                        <p:strVal val="visible"/>
                                      </p:to>
                                    </p:set>
                                    <p:anim calcmode="lin" valueType="num">
                                      <p:cBhvr additive="base">
                                        <p:cTn id="21"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5">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Rectangle 3"/>
          <p:cNvSpPr/>
          <p:nvPr/>
        </p:nvSpPr>
        <p:spPr>
          <a:xfrm>
            <a:off x="3522422" y="141482"/>
            <a:ext cx="2156679" cy="377024"/>
          </a:xfrm>
          <a:prstGeom prst="rect">
            <a:avLst/>
          </a:prstGeom>
          <a:noFill/>
        </p:spPr>
        <p:txBody>
          <a:bodyPr wrap="none" lIns="68579" tIns="34289" rIns="68579" bIns="34289">
            <a:spAutoFit/>
          </a:bodyPr>
          <a:lstStyle/>
          <a:p>
            <a:pPr algn="ctr" defTabSz="685783">
              <a:defRPr/>
            </a:pPr>
            <a:r>
              <a:rPr lang="en-US" sz="2000" b="1" cap="all"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2.1. </a:t>
            </a:r>
            <a:r>
              <a:rPr lang="en-US" sz="2000" b="1" cap="all"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Khái</a:t>
            </a:r>
            <a:r>
              <a:rPr lang="en-US" sz="2000" b="1" cap="all"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a:t>
            </a:r>
            <a:r>
              <a:rPr lang="en-US" sz="2000" b="1" cap="all"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niệm</a:t>
            </a:r>
            <a:endParaRPr lang="en-US" sz="2000" b="1" cap="all"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endParaRPr>
          </a:p>
        </p:txBody>
      </p:sp>
      <p:sp>
        <p:nvSpPr>
          <p:cNvPr id="5" name="TextBox 4"/>
          <p:cNvSpPr txBox="1"/>
          <p:nvPr/>
        </p:nvSpPr>
        <p:spPr>
          <a:xfrm>
            <a:off x="324903" y="518506"/>
            <a:ext cx="8551718" cy="2377572"/>
          </a:xfrm>
          <a:prstGeom prst="rect">
            <a:avLst/>
          </a:prstGeom>
        </p:spPr>
        <p:style>
          <a:lnRef idx="2">
            <a:schemeClr val="accent1"/>
          </a:lnRef>
          <a:fillRef idx="1">
            <a:schemeClr val="lt1"/>
          </a:fillRef>
          <a:effectRef idx="0">
            <a:schemeClr val="accent1"/>
          </a:effectRef>
          <a:fontRef idx="minor">
            <a:schemeClr val="dk1"/>
          </a:fontRef>
        </p:style>
        <p:txBody>
          <a:bodyPr wrap="square" lIns="68579" tIns="34289" rIns="68579" bIns="34289" rtlCol="0">
            <a:spAutoFit/>
          </a:bodyPr>
          <a:lstStyle/>
          <a:p>
            <a:pPr algn="just" defTabSz="685316">
              <a:defRPr/>
            </a:pPr>
            <a:r>
              <a:rPr lang="vi-VN" sz="3000" dirty="0">
                <a:solidFill>
                  <a:prstClr val="black"/>
                </a:solidFill>
                <a:latin typeface="Arial" pitchFamily="34" charset="0"/>
                <a:ea typeface="Tahoma" pitchFamily="34" charset="0"/>
                <a:cs typeface="Arial" pitchFamily="34" charset="0"/>
              </a:rPr>
              <a:t>-	Bên bán tức là bên cung ứng hàng hóa hay dịch vụ.</a:t>
            </a:r>
          </a:p>
          <a:p>
            <a:pPr algn="just" defTabSz="685316">
              <a:defRPr/>
            </a:pPr>
            <a:r>
              <a:rPr lang="vi-VN" sz="3000" dirty="0">
                <a:solidFill>
                  <a:prstClr val="black"/>
                </a:solidFill>
                <a:latin typeface="Arial" pitchFamily="34" charset="0"/>
                <a:ea typeface="Tahoma" pitchFamily="34" charset="0"/>
                <a:cs typeface="Arial" pitchFamily="34" charset="0"/>
              </a:rPr>
              <a:t>-	</a:t>
            </a:r>
            <a:r>
              <a:rPr lang="vi-VN" sz="3000" dirty="0">
                <a:solidFill>
                  <a:srgbClr val="FF0000"/>
                </a:solidFill>
                <a:latin typeface="Arial" pitchFamily="34" charset="0"/>
                <a:ea typeface="Tahoma" pitchFamily="34" charset="0"/>
                <a:cs typeface="Arial" pitchFamily="34" charset="0"/>
              </a:rPr>
              <a:t>Ngân hàng phục vụ bên bán </a:t>
            </a:r>
            <a:r>
              <a:rPr lang="vi-VN" sz="3000" dirty="0">
                <a:solidFill>
                  <a:prstClr val="black"/>
                </a:solidFill>
                <a:latin typeface="Arial" pitchFamily="34" charset="0"/>
                <a:ea typeface="Tahoma" pitchFamily="34" charset="0"/>
                <a:cs typeface="Arial" pitchFamily="34" charset="0"/>
              </a:rPr>
              <a:t>là Ngân hàng nơi đơn vị bán mở tài khoản giao dịch trong quan hệ thanh toán không dùng tiền mặt, </a:t>
            </a:r>
          </a:p>
        </p:txBody>
      </p:sp>
    </p:spTree>
    <p:extLst>
      <p:ext uri="{BB962C8B-B14F-4D97-AF65-F5344CB8AC3E}">
        <p14:creationId xmlns:p14="http://schemas.microsoft.com/office/powerpoint/2010/main" val="2006022071"/>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3"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plus(in)">
                                      <p:cBhvr>
                                        <p:cTn id="7" dur="2000"/>
                                        <p:tgtEl>
                                          <p:spTgt spid="4"/>
                                        </p:tgtEl>
                                      </p:cBhvr>
                                    </p:animEffect>
                                  </p:childTnLst>
                                </p:cTn>
                              </p:par>
                              <p:par>
                                <p:cTn id="8" presetID="21" presetClass="entr" presetSubtype="8"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wheel(8)">
                                      <p:cBhvr>
                                        <p:cTn id="10" dur="1000"/>
                                        <p:tgtEl>
                                          <p:spTgt spid="5"/>
                                        </p:tgtEl>
                                      </p:cBhvr>
                                    </p:animEffect>
                                  </p:childTnLst>
                                </p:cTn>
                              </p:par>
                              <p:par>
                                <p:cTn id="11" presetID="2" presetClass="entr" presetSubtype="4" fill="hold" nodeType="withEffect">
                                  <p:stCondLst>
                                    <p:cond delay="0"/>
                                  </p:stCondLst>
                                  <p:childTnLst>
                                    <p:set>
                                      <p:cBhvr>
                                        <p:cTn id="12" dur="1" fill="hold">
                                          <p:stCondLst>
                                            <p:cond delay="0"/>
                                          </p:stCondLst>
                                        </p:cTn>
                                        <p:tgtEl>
                                          <p:spTgt spid="5">
                                            <p:txEl>
                                              <p:pRg st="0" end="0"/>
                                            </p:txEl>
                                          </p:spTgt>
                                        </p:tgtEl>
                                        <p:attrNameLst>
                                          <p:attrName>style.visibility</p:attrName>
                                        </p:attrNameLst>
                                      </p:cBhvr>
                                      <p:to>
                                        <p:strVal val="visible"/>
                                      </p:to>
                                    </p:set>
                                    <p:anim calcmode="lin" valueType="num">
                                      <p:cBhvr additive="base">
                                        <p:cTn id="13"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0" end="0"/>
                                            </p:txEl>
                                          </p:spTgt>
                                        </p:tgtEl>
                                        <p:attrNameLst>
                                          <p:attrName>ppt_y</p:attrName>
                                        </p:attrNameLst>
                                      </p:cBhvr>
                                      <p:tavLst>
                                        <p:tav tm="0">
                                          <p:val>
                                            <p:strVal val="1+#ppt_h/2"/>
                                          </p:val>
                                        </p:tav>
                                        <p:tav tm="100000">
                                          <p:val>
                                            <p:strVal val="#ppt_y"/>
                                          </p:val>
                                        </p:tav>
                                      </p:tavLst>
                                    </p:anim>
                                  </p:childTnLst>
                                </p:cTn>
                              </p:par>
                              <p:par>
                                <p:cTn id="15" presetID="2" presetClass="entr" presetSubtype="4" fill="hold" nodeType="withEffect">
                                  <p:stCondLst>
                                    <p:cond delay="0"/>
                                  </p:stCondLst>
                                  <p:childTnLst>
                                    <p:set>
                                      <p:cBhvr>
                                        <p:cTn id="16" dur="1" fill="hold">
                                          <p:stCondLst>
                                            <p:cond delay="0"/>
                                          </p:stCondLst>
                                        </p:cTn>
                                        <p:tgtEl>
                                          <p:spTgt spid="5">
                                            <p:txEl>
                                              <p:pRg st="1" end="1"/>
                                            </p:txEl>
                                          </p:spTgt>
                                        </p:tgtEl>
                                        <p:attrNameLst>
                                          <p:attrName>style.visibility</p:attrName>
                                        </p:attrNameLst>
                                      </p:cBhvr>
                                      <p:to>
                                        <p:strVal val="visible"/>
                                      </p:to>
                                    </p:set>
                                    <p:anim calcmode="lin" valueType="num">
                                      <p:cBhvr additive="base">
                                        <p:cTn id="17"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Rectangle 3"/>
          <p:cNvSpPr/>
          <p:nvPr/>
        </p:nvSpPr>
        <p:spPr>
          <a:xfrm>
            <a:off x="685800" y="24604"/>
            <a:ext cx="7667803" cy="377024"/>
          </a:xfrm>
          <a:prstGeom prst="rect">
            <a:avLst/>
          </a:prstGeom>
          <a:noFill/>
        </p:spPr>
        <p:txBody>
          <a:bodyPr wrap="none" lIns="68579" tIns="34289" rIns="68579" bIns="34289">
            <a:spAutoFit/>
          </a:bodyPr>
          <a:lstStyle/>
          <a:p>
            <a:pPr algn="ctr" defTabSz="685783">
              <a:defRPr/>
            </a:pPr>
            <a:r>
              <a:rPr lang="en-US" sz="2000" b="1" cap="all"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2.2. </a:t>
            </a:r>
            <a:r>
              <a:rPr lang="en-US" sz="2000" b="1" cap="all"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Bản</a:t>
            </a:r>
            <a:r>
              <a:rPr lang="en-US" sz="2000" b="1" cap="all"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a:t>
            </a:r>
            <a:r>
              <a:rPr lang="en-US" sz="2000" b="1" cap="all"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chất</a:t>
            </a:r>
            <a:r>
              <a:rPr lang="en-US" sz="2000" b="1" cap="all"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a:t>
            </a:r>
            <a:r>
              <a:rPr lang="en-US" sz="2000" b="1" cap="all"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của</a:t>
            </a:r>
            <a:r>
              <a:rPr lang="en-US" sz="2000" b="1" cap="all"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a:t>
            </a:r>
            <a:r>
              <a:rPr lang="en-US" sz="2000" b="1" cap="all"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thanh</a:t>
            </a:r>
            <a:r>
              <a:rPr lang="en-US" sz="2000" b="1" cap="all"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a:t>
            </a:r>
            <a:r>
              <a:rPr lang="en-US" sz="2000" b="1" cap="all"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toán</a:t>
            </a:r>
            <a:r>
              <a:rPr lang="en-US" sz="2000" b="1" cap="all"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a:t>
            </a:r>
            <a:r>
              <a:rPr lang="en-US" sz="2000" b="1" cap="all"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không</a:t>
            </a:r>
            <a:r>
              <a:rPr lang="en-US" sz="2000" b="1" cap="all"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a:t>
            </a:r>
            <a:r>
              <a:rPr lang="en-US" sz="2000" b="1" cap="all"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dùng</a:t>
            </a:r>
            <a:r>
              <a:rPr lang="en-US" sz="2000" b="1" cap="all"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a:t>
            </a:r>
            <a:r>
              <a:rPr lang="en-US" sz="2000" b="1" cap="all"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tiền</a:t>
            </a:r>
            <a:r>
              <a:rPr lang="en-US" sz="2000" b="1" cap="all"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a:t>
            </a:r>
            <a:r>
              <a:rPr lang="en-US" sz="2000" b="1" cap="all"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mặt</a:t>
            </a:r>
            <a:endParaRPr lang="en-US" sz="2000" b="1" cap="all"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endParaRPr>
          </a:p>
        </p:txBody>
      </p:sp>
      <p:sp>
        <p:nvSpPr>
          <p:cNvPr id="5" name="TextBox 4"/>
          <p:cNvSpPr txBox="1"/>
          <p:nvPr/>
        </p:nvSpPr>
        <p:spPr>
          <a:xfrm>
            <a:off x="324903" y="418245"/>
            <a:ext cx="8551718" cy="1608131"/>
          </a:xfrm>
          <a:prstGeom prst="rect">
            <a:avLst/>
          </a:prstGeom>
        </p:spPr>
        <p:style>
          <a:lnRef idx="2">
            <a:schemeClr val="accent1"/>
          </a:lnRef>
          <a:fillRef idx="1">
            <a:schemeClr val="lt1"/>
          </a:fillRef>
          <a:effectRef idx="0">
            <a:schemeClr val="accent1"/>
          </a:effectRef>
          <a:fontRef idx="minor">
            <a:schemeClr val="dk1"/>
          </a:fontRef>
        </p:style>
        <p:txBody>
          <a:bodyPr wrap="square" lIns="68579" tIns="34289" rIns="68579" bIns="34289" rtlCol="0">
            <a:spAutoFit/>
          </a:bodyPr>
          <a:lstStyle/>
          <a:p>
            <a:pPr algn="just" defTabSz="685316">
              <a:defRPr/>
            </a:pPr>
            <a:r>
              <a:rPr lang="en-US" sz="2500" dirty="0">
                <a:solidFill>
                  <a:prstClr val="black"/>
                </a:solidFill>
                <a:latin typeface="Arial" pitchFamily="34" charset="0"/>
                <a:ea typeface="Tahoma" pitchFamily="34" charset="0"/>
                <a:cs typeface="Arial" pitchFamily="34" charset="0"/>
              </a:rPr>
              <a:t>T</a:t>
            </a:r>
            <a:r>
              <a:rPr lang="vi-VN" sz="2500" dirty="0">
                <a:solidFill>
                  <a:prstClr val="black"/>
                </a:solidFill>
                <a:latin typeface="Arial" pitchFamily="34" charset="0"/>
                <a:ea typeface="Tahoma" pitchFamily="34" charset="0"/>
                <a:cs typeface="Arial" pitchFamily="34" charset="0"/>
              </a:rPr>
              <a:t>hanh toán không dùng tiền mặt là </a:t>
            </a:r>
            <a:r>
              <a:rPr lang="vi-VN" sz="2500" dirty="0">
                <a:solidFill>
                  <a:srgbClr val="FF0000"/>
                </a:solidFill>
                <a:latin typeface="Arial" pitchFamily="34" charset="0"/>
                <a:ea typeface="Tahoma" pitchFamily="34" charset="0"/>
                <a:cs typeface="Arial" pitchFamily="34" charset="0"/>
              </a:rPr>
              <a:t>một nghiệp vụ trung gian của Ngân hàng</a:t>
            </a:r>
            <a:r>
              <a:rPr lang="vi-VN" sz="2500" dirty="0">
                <a:solidFill>
                  <a:prstClr val="black"/>
                </a:solidFill>
                <a:latin typeface="Arial" pitchFamily="34" charset="0"/>
                <a:ea typeface="Tahoma" pitchFamily="34" charset="0"/>
                <a:cs typeface="Arial" pitchFamily="34" charset="0"/>
              </a:rPr>
              <a:t>, đây chính là cách thức mang lại hiệu quả cao nhất cho cả hai bên: đơn vị mở tài khoản và Ngân hàng, góp phần thúc đẩy sản xuất và lưu thông hàng</a:t>
            </a:r>
          </a:p>
        </p:txBody>
      </p:sp>
    </p:spTree>
    <p:extLst>
      <p:ext uri="{BB962C8B-B14F-4D97-AF65-F5344CB8AC3E}">
        <p14:creationId xmlns:p14="http://schemas.microsoft.com/office/powerpoint/2010/main" val="44679788"/>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3"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plus(in)">
                                      <p:cBhvr>
                                        <p:cTn id="7" dur="2000"/>
                                        <p:tgtEl>
                                          <p:spTgt spid="4"/>
                                        </p:tgtEl>
                                      </p:cBhvr>
                                    </p:animEffect>
                                  </p:childTnLst>
                                </p:cTn>
                              </p:par>
                              <p:par>
                                <p:cTn id="8" presetID="21" presetClass="entr" presetSubtype="8"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wheel(8)">
                                      <p:cBhvr>
                                        <p:cTn id="10" dur="1000"/>
                                        <p:tgtEl>
                                          <p:spTgt spid="5"/>
                                        </p:tgtEl>
                                      </p:cBhvr>
                                    </p:animEffect>
                                  </p:childTnLst>
                                </p:cTn>
                              </p:par>
                              <p:par>
                                <p:cTn id="11" presetID="2" presetClass="entr" presetSubtype="4" fill="hold" nodeType="withEffect">
                                  <p:stCondLst>
                                    <p:cond delay="0"/>
                                  </p:stCondLst>
                                  <p:childTnLst>
                                    <p:set>
                                      <p:cBhvr>
                                        <p:cTn id="12" dur="1" fill="hold">
                                          <p:stCondLst>
                                            <p:cond delay="0"/>
                                          </p:stCondLst>
                                        </p:cTn>
                                        <p:tgtEl>
                                          <p:spTgt spid="5">
                                            <p:txEl>
                                              <p:pRg st="0" end="0"/>
                                            </p:txEl>
                                          </p:spTgt>
                                        </p:tgtEl>
                                        <p:attrNameLst>
                                          <p:attrName>style.visibility</p:attrName>
                                        </p:attrNameLst>
                                      </p:cBhvr>
                                      <p:to>
                                        <p:strVal val="visible"/>
                                      </p:to>
                                    </p:set>
                                    <p:anim calcmode="lin" valueType="num">
                                      <p:cBhvr additive="base">
                                        <p:cTn id="13"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Rectangle 3"/>
          <p:cNvSpPr/>
          <p:nvPr/>
        </p:nvSpPr>
        <p:spPr>
          <a:xfrm>
            <a:off x="685800" y="24604"/>
            <a:ext cx="7667803" cy="377024"/>
          </a:xfrm>
          <a:prstGeom prst="rect">
            <a:avLst/>
          </a:prstGeom>
          <a:noFill/>
        </p:spPr>
        <p:txBody>
          <a:bodyPr wrap="none" lIns="68579" tIns="34289" rIns="68579" bIns="34289">
            <a:spAutoFit/>
          </a:bodyPr>
          <a:lstStyle/>
          <a:p>
            <a:pPr algn="ctr" defTabSz="685783">
              <a:defRPr/>
            </a:pPr>
            <a:r>
              <a:rPr lang="en-US" sz="2000" b="1" cap="all"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2.2. </a:t>
            </a:r>
            <a:r>
              <a:rPr lang="en-US" sz="2000" b="1" cap="all"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Bản</a:t>
            </a:r>
            <a:r>
              <a:rPr lang="en-US" sz="2000" b="1" cap="all"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a:t>
            </a:r>
            <a:r>
              <a:rPr lang="en-US" sz="2000" b="1" cap="all"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chất</a:t>
            </a:r>
            <a:r>
              <a:rPr lang="en-US" sz="2000" b="1" cap="all"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a:t>
            </a:r>
            <a:r>
              <a:rPr lang="en-US" sz="2000" b="1" cap="all"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của</a:t>
            </a:r>
            <a:r>
              <a:rPr lang="en-US" sz="2000" b="1" cap="all"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a:t>
            </a:r>
            <a:r>
              <a:rPr lang="en-US" sz="2000" b="1" cap="all"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thanh</a:t>
            </a:r>
            <a:r>
              <a:rPr lang="en-US" sz="2000" b="1" cap="all"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a:t>
            </a:r>
            <a:r>
              <a:rPr lang="en-US" sz="2000" b="1" cap="all"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toán</a:t>
            </a:r>
            <a:r>
              <a:rPr lang="en-US" sz="2000" b="1" cap="all"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a:t>
            </a:r>
            <a:r>
              <a:rPr lang="en-US" sz="2000" b="1" cap="all"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không</a:t>
            </a:r>
            <a:r>
              <a:rPr lang="en-US" sz="2000" b="1" cap="all"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a:t>
            </a:r>
            <a:r>
              <a:rPr lang="en-US" sz="2000" b="1" cap="all"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dùng</a:t>
            </a:r>
            <a:r>
              <a:rPr lang="en-US" sz="2000" b="1" cap="all"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a:t>
            </a:r>
            <a:r>
              <a:rPr lang="en-US" sz="2000" b="1" cap="all"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tiền</a:t>
            </a:r>
            <a:r>
              <a:rPr lang="en-US" sz="2000" b="1" cap="all"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a:t>
            </a:r>
            <a:r>
              <a:rPr lang="en-US" sz="2000" b="1" cap="all"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mặt</a:t>
            </a:r>
            <a:endParaRPr lang="en-US" sz="2000" b="1" cap="all"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endParaRPr>
          </a:p>
        </p:txBody>
      </p:sp>
      <p:sp>
        <p:nvSpPr>
          <p:cNvPr id="5" name="TextBox 4"/>
          <p:cNvSpPr txBox="1"/>
          <p:nvPr/>
        </p:nvSpPr>
        <p:spPr>
          <a:xfrm>
            <a:off x="324903" y="418245"/>
            <a:ext cx="8551718" cy="2762293"/>
          </a:xfrm>
          <a:prstGeom prst="rect">
            <a:avLst/>
          </a:prstGeom>
        </p:spPr>
        <p:style>
          <a:lnRef idx="2">
            <a:schemeClr val="accent1"/>
          </a:lnRef>
          <a:fillRef idx="1">
            <a:schemeClr val="lt1"/>
          </a:fillRef>
          <a:effectRef idx="0">
            <a:schemeClr val="accent1"/>
          </a:effectRef>
          <a:fontRef idx="minor">
            <a:schemeClr val="dk1"/>
          </a:fontRef>
        </p:style>
        <p:txBody>
          <a:bodyPr wrap="square" lIns="68579" tIns="34289" rIns="68579" bIns="34289" rtlCol="0">
            <a:spAutoFit/>
          </a:bodyPr>
          <a:lstStyle/>
          <a:p>
            <a:pPr algn="just" defTabSz="685316">
              <a:defRPr/>
            </a:pPr>
            <a:r>
              <a:rPr lang="vi-VN" sz="2500" dirty="0">
                <a:solidFill>
                  <a:prstClr val="black"/>
                </a:solidFill>
                <a:latin typeface="Arial" pitchFamily="34" charset="0"/>
                <a:ea typeface="Tahoma" pitchFamily="34" charset="0"/>
                <a:cs typeface="Arial" pitchFamily="34" charset="0"/>
              </a:rPr>
              <a:t>Việc thay thế thanh toán tiền mặt bằng thanh toán không dùng tiền mặt đã thực sự thu hút dòng tiền mặt chảy vào Ngân hàng, ngân hàng sẽ tăng nguồn thu và nguồn vốn tín dụng đồng thời qua đó Ngân hàng có thể kỉêm soát và điều hành chặt chẽ thông qua công tác thanh tóan. Còn khách hàng đơn vị mở tài khoản tại Ngân hàng đảm bảo được chi trả đúng thời hạn, tiết kiệm thời gian, an toàn nhất.</a:t>
            </a:r>
          </a:p>
        </p:txBody>
      </p:sp>
    </p:spTree>
    <p:extLst>
      <p:ext uri="{BB962C8B-B14F-4D97-AF65-F5344CB8AC3E}">
        <p14:creationId xmlns:p14="http://schemas.microsoft.com/office/powerpoint/2010/main" val="399279229"/>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3"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plus(in)">
                                      <p:cBhvr>
                                        <p:cTn id="7" dur="2000"/>
                                        <p:tgtEl>
                                          <p:spTgt spid="4"/>
                                        </p:tgtEl>
                                      </p:cBhvr>
                                    </p:animEffect>
                                  </p:childTnLst>
                                </p:cTn>
                              </p:par>
                              <p:par>
                                <p:cTn id="8" presetID="21" presetClass="entr" presetSubtype="8"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wheel(8)">
                                      <p:cBhvr>
                                        <p:cTn id="10" dur="1000"/>
                                        <p:tgtEl>
                                          <p:spTgt spid="5"/>
                                        </p:tgtEl>
                                      </p:cBhvr>
                                    </p:animEffect>
                                  </p:childTnLst>
                                </p:cTn>
                              </p:par>
                              <p:par>
                                <p:cTn id="11" presetID="2" presetClass="entr" presetSubtype="4" fill="hold" nodeType="withEffect">
                                  <p:stCondLst>
                                    <p:cond delay="0"/>
                                  </p:stCondLst>
                                  <p:childTnLst>
                                    <p:set>
                                      <p:cBhvr>
                                        <p:cTn id="12" dur="1" fill="hold">
                                          <p:stCondLst>
                                            <p:cond delay="0"/>
                                          </p:stCondLst>
                                        </p:cTn>
                                        <p:tgtEl>
                                          <p:spTgt spid="5">
                                            <p:txEl>
                                              <p:pRg st="0" end="0"/>
                                            </p:txEl>
                                          </p:spTgt>
                                        </p:tgtEl>
                                        <p:attrNameLst>
                                          <p:attrName>style.visibility</p:attrName>
                                        </p:attrNameLst>
                                      </p:cBhvr>
                                      <p:to>
                                        <p:strVal val="visible"/>
                                      </p:to>
                                    </p:set>
                                    <p:anim calcmode="lin" valueType="num">
                                      <p:cBhvr additive="base">
                                        <p:cTn id="13"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Rectangle 3"/>
          <p:cNvSpPr/>
          <p:nvPr/>
        </p:nvSpPr>
        <p:spPr>
          <a:xfrm>
            <a:off x="637712" y="24604"/>
            <a:ext cx="7763983" cy="377024"/>
          </a:xfrm>
          <a:prstGeom prst="rect">
            <a:avLst/>
          </a:prstGeom>
          <a:noFill/>
        </p:spPr>
        <p:txBody>
          <a:bodyPr wrap="none" lIns="68579" tIns="34289" rIns="68579" bIns="34289">
            <a:spAutoFit/>
          </a:bodyPr>
          <a:lstStyle/>
          <a:p>
            <a:pPr algn="ctr" defTabSz="685783">
              <a:defRPr/>
            </a:pPr>
            <a:r>
              <a:rPr lang="en-US" sz="2000" b="1" cap="all"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2.3. </a:t>
            </a:r>
            <a:r>
              <a:rPr lang="en-US" sz="2000" b="1" cap="all"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Các</a:t>
            </a:r>
            <a:r>
              <a:rPr lang="en-US" sz="2000" b="1" cap="all"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NỘI DUNG </a:t>
            </a:r>
            <a:r>
              <a:rPr lang="en-US" sz="2000" b="1" cap="all"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thanh</a:t>
            </a:r>
            <a:r>
              <a:rPr lang="en-US" sz="2000" b="1" cap="all"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a:t>
            </a:r>
            <a:r>
              <a:rPr lang="en-US" sz="2000" b="1" cap="all"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toán</a:t>
            </a:r>
            <a:r>
              <a:rPr lang="en-US" sz="2000" b="1" cap="all"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a:t>
            </a:r>
            <a:r>
              <a:rPr lang="en-US" sz="2000" b="1" cap="all"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không</a:t>
            </a:r>
            <a:r>
              <a:rPr lang="en-US" sz="2000" b="1" cap="all"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a:t>
            </a:r>
            <a:r>
              <a:rPr lang="en-US" sz="2000" b="1" cap="all"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dùng</a:t>
            </a:r>
            <a:r>
              <a:rPr lang="en-US" sz="2000" b="1" cap="all"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a:t>
            </a:r>
            <a:r>
              <a:rPr lang="en-US" sz="2000" b="1" cap="all"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tiền</a:t>
            </a:r>
            <a:r>
              <a:rPr lang="en-US" sz="2000" b="1" cap="all"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a:t>
            </a:r>
            <a:r>
              <a:rPr lang="en-US" sz="2000" b="1" cap="all"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mặt</a:t>
            </a:r>
            <a:r>
              <a:rPr lang="en-US" sz="2000" b="1" cap="all"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a:t>
            </a:r>
          </a:p>
        </p:txBody>
      </p:sp>
      <p:sp>
        <p:nvSpPr>
          <p:cNvPr id="5" name="TextBox 4"/>
          <p:cNvSpPr txBox="1"/>
          <p:nvPr/>
        </p:nvSpPr>
        <p:spPr>
          <a:xfrm>
            <a:off x="324903" y="418245"/>
            <a:ext cx="8551718" cy="1992851"/>
          </a:xfrm>
          <a:prstGeom prst="rect">
            <a:avLst/>
          </a:prstGeom>
        </p:spPr>
        <p:style>
          <a:lnRef idx="2">
            <a:schemeClr val="accent1"/>
          </a:lnRef>
          <a:fillRef idx="1">
            <a:schemeClr val="lt1"/>
          </a:fillRef>
          <a:effectRef idx="0">
            <a:schemeClr val="accent1"/>
          </a:effectRef>
          <a:fontRef idx="minor">
            <a:schemeClr val="dk1"/>
          </a:fontRef>
        </p:style>
        <p:txBody>
          <a:bodyPr wrap="square" lIns="68579" tIns="34289" rIns="68579" bIns="34289" rtlCol="0">
            <a:spAutoFit/>
          </a:bodyPr>
          <a:lstStyle/>
          <a:p>
            <a:pPr algn="just" defTabSz="685316">
              <a:defRPr/>
            </a:pPr>
            <a:r>
              <a:rPr lang="vi-VN" sz="2500" dirty="0">
                <a:solidFill>
                  <a:prstClr val="black"/>
                </a:solidFill>
                <a:latin typeface="Arial" pitchFamily="34" charset="0"/>
                <a:ea typeface="Tahoma" pitchFamily="34" charset="0"/>
                <a:cs typeface="Arial" pitchFamily="34" charset="0"/>
              </a:rPr>
              <a:t>* Đối tượng</a:t>
            </a:r>
          </a:p>
          <a:p>
            <a:pPr algn="just" defTabSz="685316">
              <a:defRPr/>
            </a:pPr>
            <a:endParaRPr lang="vi-VN" sz="2500" dirty="0">
              <a:solidFill>
                <a:prstClr val="black"/>
              </a:solidFill>
              <a:latin typeface="Arial" pitchFamily="34" charset="0"/>
              <a:ea typeface="Tahoma" pitchFamily="34" charset="0"/>
              <a:cs typeface="Arial" pitchFamily="34" charset="0"/>
            </a:endParaRPr>
          </a:p>
          <a:p>
            <a:pPr algn="just" defTabSz="685316">
              <a:defRPr/>
            </a:pPr>
            <a:r>
              <a:rPr lang="vi-VN" sz="2500" dirty="0">
                <a:solidFill>
                  <a:prstClr val="black"/>
                </a:solidFill>
                <a:latin typeface="Arial" pitchFamily="34" charset="0"/>
                <a:ea typeface="Tahoma" pitchFamily="34" charset="0"/>
                <a:cs typeface="Arial" pitchFamily="34" charset="0"/>
              </a:rPr>
              <a:t>Đối tượng của thanh toán không dùng tiền mặt là </a:t>
            </a:r>
            <a:r>
              <a:rPr lang="vi-VN" sz="2500" dirty="0">
                <a:solidFill>
                  <a:srgbClr val="FF0000"/>
                </a:solidFill>
                <a:latin typeface="Arial" pitchFamily="34" charset="0"/>
                <a:ea typeface="Tahoma" pitchFamily="34" charset="0"/>
                <a:cs typeface="Arial" pitchFamily="34" charset="0"/>
              </a:rPr>
              <a:t>các khoản chi trả tiền hàng hoá, dịch vụ và thanh toán các khoản nợ của các tác nhân kinh tế.</a:t>
            </a:r>
          </a:p>
        </p:txBody>
      </p:sp>
    </p:spTree>
    <p:extLst>
      <p:ext uri="{BB962C8B-B14F-4D97-AF65-F5344CB8AC3E}">
        <p14:creationId xmlns:p14="http://schemas.microsoft.com/office/powerpoint/2010/main" val="3043737424"/>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3"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plus(in)">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additive="base">
                                        <p:cTn id="12" dur="500" fill="hold"/>
                                        <p:tgtEl>
                                          <p:spTgt spid="5"/>
                                        </p:tgtEl>
                                        <p:attrNameLst>
                                          <p:attrName>ppt_x</p:attrName>
                                        </p:attrNameLst>
                                      </p:cBhvr>
                                      <p:tavLst>
                                        <p:tav tm="0">
                                          <p:val>
                                            <p:strVal val="#ppt_x"/>
                                          </p:val>
                                        </p:tav>
                                        <p:tav tm="100000">
                                          <p:val>
                                            <p:strVal val="#ppt_x"/>
                                          </p:val>
                                        </p:tav>
                                      </p:tavLst>
                                    </p:anim>
                                    <p:anim calcmode="lin" valueType="num">
                                      <p:cBhvr additive="base">
                                        <p:cTn id="13"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Rectangle 3"/>
          <p:cNvSpPr/>
          <p:nvPr/>
        </p:nvSpPr>
        <p:spPr>
          <a:xfrm>
            <a:off x="637712" y="24604"/>
            <a:ext cx="7763983" cy="377024"/>
          </a:xfrm>
          <a:prstGeom prst="rect">
            <a:avLst/>
          </a:prstGeom>
          <a:noFill/>
        </p:spPr>
        <p:txBody>
          <a:bodyPr wrap="none" lIns="68579" tIns="34289" rIns="68579" bIns="34289">
            <a:spAutoFit/>
          </a:bodyPr>
          <a:lstStyle/>
          <a:p>
            <a:pPr algn="ctr" defTabSz="685783">
              <a:defRPr/>
            </a:pPr>
            <a:r>
              <a:rPr lang="en-US" sz="2000" b="1" cap="all"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2.3. </a:t>
            </a:r>
            <a:r>
              <a:rPr lang="en-US" sz="2000" b="1" cap="all"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Các</a:t>
            </a:r>
            <a:r>
              <a:rPr lang="en-US" sz="2000" b="1" cap="all"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NỘI DUNG </a:t>
            </a:r>
            <a:r>
              <a:rPr lang="en-US" sz="2000" b="1" cap="all"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thanh</a:t>
            </a:r>
            <a:r>
              <a:rPr lang="en-US" sz="2000" b="1" cap="all"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a:t>
            </a:r>
            <a:r>
              <a:rPr lang="en-US" sz="2000" b="1" cap="all"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toán</a:t>
            </a:r>
            <a:r>
              <a:rPr lang="en-US" sz="2000" b="1" cap="all"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a:t>
            </a:r>
            <a:r>
              <a:rPr lang="en-US" sz="2000" b="1" cap="all"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không</a:t>
            </a:r>
            <a:r>
              <a:rPr lang="en-US" sz="2000" b="1" cap="all"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a:t>
            </a:r>
            <a:r>
              <a:rPr lang="en-US" sz="2000" b="1" cap="all"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dùng</a:t>
            </a:r>
            <a:r>
              <a:rPr lang="en-US" sz="2000" b="1" cap="all"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a:t>
            </a:r>
            <a:r>
              <a:rPr lang="en-US" sz="2000" b="1" cap="all"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tiền</a:t>
            </a:r>
            <a:r>
              <a:rPr lang="en-US" sz="2000" b="1" cap="all"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a:t>
            </a:r>
            <a:r>
              <a:rPr lang="en-US" sz="2000" b="1" cap="all"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mặt</a:t>
            </a:r>
            <a:r>
              <a:rPr lang="en-US" sz="2000" b="1" cap="all"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a:t>
            </a:r>
          </a:p>
        </p:txBody>
      </p:sp>
      <p:sp>
        <p:nvSpPr>
          <p:cNvPr id="5" name="TextBox 4"/>
          <p:cNvSpPr txBox="1"/>
          <p:nvPr/>
        </p:nvSpPr>
        <p:spPr>
          <a:xfrm>
            <a:off x="324903" y="418245"/>
            <a:ext cx="8551718" cy="1992851"/>
          </a:xfrm>
          <a:prstGeom prst="rect">
            <a:avLst/>
          </a:prstGeom>
        </p:spPr>
        <p:style>
          <a:lnRef idx="2">
            <a:schemeClr val="accent1"/>
          </a:lnRef>
          <a:fillRef idx="1">
            <a:schemeClr val="lt1"/>
          </a:fillRef>
          <a:effectRef idx="0">
            <a:schemeClr val="accent1"/>
          </a:effectRef>
          <a:fontRef idx="minor">
            <a:schemeClr val="dk1"/>
          </a:fontRef>
        </p:style>
        <p:txBody>
          <a:bodyPr wrap="square" lIns="68579" tIns="34289" rIns="68579" bIns="34289" rtlCol="0">
            <a:spAutoFit/>
          </a:bodyPr>
          <a:lstStyle/>
          <a:p>
            <a:pPr algn="just" defTabSz="685316">
              <a:defRPr/>
            </a:pPr>
            <a:r>
              <a:rPr lang="vi-VN" sz="2500" dirty="0">
                <a:solidFill>
                  <a:prstClr val="black"/>
                </a:solidFill>
                <a:latin typeface="Arial" pitchFamily="34" charset="0"/>
                <a:ea typeface="Tahoma" pitchFamily="34" charset="0"/>
                <a:cs typeface="Arial" pitchFamily="34" charset="0"/>
              </a:rPr>
              <a:t>* Chủ thể</a:t>
            </a:r>
          </a:p>
          <a:p>
            <a:pPr algn="just" defTabSz="685316">
              <a:defRPr/>
            </a:pPr>
            <a:endParaRPr lang="vi-VN" sz="2500" dirty="0">
              <a:solidFill>
                <a:prstClr val="black"/>
              </a:solidFill>
              <a:latin typeface="Arial" pitchFamily="34" charset="0"/>
              <a:ea typeface="Tahoma" pitchFamily="34" charset="0"/>
              <a:cs typeface="Arial" pitchFamily="34" charset="0"/>
            </a:endParaRPr>
          </a:p>
          <a:p>
            <a:pPr algn="just" defTabSz="685316">
              <a:defRPr/>
            </a:pPr>
            <a:r>
              <a:rPr lang="vi-VN" sz="2500" dirty="0">
                <a:solidFill>
                  <a:prstClr val="black"/>
                </a:solidFill>
                <a:latin typeface="Arial" pitchFamily="34" charset="0"/>
                <a:ea typeface="Tahoma" pitchFamily="34" charset="0"/>
                <a:cs typeface="Arial" pitchFamily="34" charset="0"/>
              </a:rPr>
              <a:t>Trong thanh toán không dùng tiền mặt, chủ thể là những bên tham gia vào việc thực hiện một khoản chi trả nhất định.</a:t>
            </a:r>
          </a:p>
        </p:txBody>
      </p:sp>
    </p:spTree>
    <p:extLst>
      <p:ext uri="{BB962C8B-B14F-4D97-AF65-F5344CB8AC3E}">
        <p14:creationId xmlns:p14="http://schemas.microsoft.com/office/powerpoint/2010/main" val="165222802"/>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3"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plus(in)">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additive="base">
                                        <p:cTn id="12" dur="500" fill="hold"/>
                                        <p:tgtEl>
                                          <p:spTgt spid="5"/>
                                        </p:tgtEl>
                                        <p:attrNameLst>
                                          <p:attrName>ppt_x</p:attrName>
                                        </p:attrNameLst>
                                      </p:cBhvr>
                                      <p:tavLst>
                                        <p:tav tm="0">
                                          <p:val>
                                            <p:strVal val="#ppt_x"/>
                                          </p:val>
                                        </p:tav>
                                        <p:tav tm="100000">
                                          <p:val>
                                            <p:strVal val="#ppt_x"/>
                                          </p:val>
                                        </p:tav>
                                      </p:tavLst>
                                    </p:anim>
                                    <p:anim calcmode="lin" valueType="num">
                                      <p:cBhvr additive="base">
                                        <p:cTn id="13"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Rectangle 3"/>
          <p:cNvSpPr/>
          <p:nvPr/>
        </p:nvSpPr>
        <p:spPr>
          <a:xfrm>
            <a:off x="637713" y="24604"/>
            <a:ext cx="7763983" cy="377024"/>
          </a:xfrm>
          <a:prstGeom prst="rect">
            <a:avLst/>
          </a:prstGeom>
          <a:noFill/>
        </p:spPr>
        <p:txBody>
          <a:bodyPr wrap="none" lIns="68579" tIns="34289" rIns="68579" bIns="34289">
            <a:spAutoFit/>
          </a:bodyPr>
          <a:lstStyle/>
          <a:p>
            <a:pPr algn="ctr" defTabSz="685783">
              <a:defRPr/>
            </a:pPr>
            <a:r>
              <a:rPr lang="en-US" sz="2000" b="1" cap="all"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2.3. </a:t>
            </a:r>
            <a:r>
              <a:rPr lang="en-US" sz="2000" b="1" cap="all"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Các</a:t>
            </a:r>
            <a:r>
              <a:rPr lang="en-US" sz="2000" b="1" cap="all"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NỘI DUNG </a:t>
            </a:r>
            <a:r>
              <a:rPr lang="en-US" sz="2000" b="1" cap="all"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thanh</a:t>
            </a:r>
            <a:r>
              <a:rPr lang="en-US" sz="2000" b="1" cap="all"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a:t>
            </a:r>
            <a:r>
              <a:rPr lang="en-US" sz="2000" b="1" cap="all"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toán</a:t>
            </a:r>
            <a:r>
              <a:rPr lang="en-US" sz="2000" b="1" cap="all"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a:t>
            </a:r>
            <a:r>
              <a:rPr lang="en-US" sz="2000" b="1" cap="all"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không</a:t>
            </a:r>
            <a:r>
              <a:rPr lang="en-US" sz="2000" b="1" cap="all"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a:t>
            </a:r>
            <a:r>
              <a:rPr lang="en-US" sz="2000" b="1" cap="all"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dùng</a:t>
            </a:r>
            <a:r>
              <a:rPr lang="en-US" sz="2000" b="1" cap="all"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a:t>
            </a:r>
            <a:r>
              <a:rPr lang="en-US" sz="2000" b="1" cap="all"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tiền</a:t>
            </a:r>
            <a:r>
              <a:rPr lang="en-US" sz="2000" b="1" cap="all"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a:t>
            </a:r>
            <a:r>
              <a:rPr lang="en-US" sz="2000" b="1" cap="all"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mặt</a:t>
            </a:r>
            <a:r>
              <a:rPr lang="en-US" sz="2000" b="1" cap="all"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a:t>
            </a:r>
          </a:p>
        </p:txBody>
      </p:sp>
      <p:sp>
        <p:nvSpPr>
          <p:cNvPr id="5" name="TextBox 4"/>
          <p:cNvSpPr txBox="1"/>
          <p:nvPr/>
        </p:nvSpPr>
        <p:spPr>
          <a:xfrm>
            <a:off x="324903" y="418245"/>
            <a:ext cx="8551718" cy="3531734"/>
          </a:xfrm>
          <a:prstGeom prst="rect">
            <a:avLst/>
          </a:prstGeom>
        </p:spPr>
        <p:style>
          <a:lnRef idx="2">
            <a:schemeClr val="accent1"/>
          </a:lnRef>
          <a:fillRef idx="1">
            <a:schemeClr val="lt1"/>
          </a:fillRef>
          <a:effectRef idx="0">
            <a:schemeClr val="accent1"/>
          </a:effectRef>
          <a:fontRef idx="minor">
            <a:schemeClr val="dk1"/>
          </a:fontRef>
        </p:style>
        <p:txBody>
          <a:bodyPr wrap="square" lIns="68579" tIns="34289" rIns="68579" bIns="34289" rtlCol="0">
            <a:spAutoFit/>
          </a:bodyPr>
          <a:lstStyle/>
          <a:p>
            <a:pPr algn="just" defTabSz="685316">
              <a:defRPr/>
            </a:pPr>
            <a:r>
              <a:rPr lang="vi-VN" sz="2500" dirty="0">
                <a:solidFill>
                  <a:prstClr val="black"/>
                </a:solidFill>
                <a:latin typeface="Arial" pitchFamily="34" charset="0"/>
                <a:ea typeface="Tahoma" pitchFamily="34" charset="0"/>
                <a:cs typeface="Arial" pitchFamily="34" charset="0"/>
              </a:rPr>
              <a:t>-	</a:t>
            </a:r>
            <a:r>
              <a:rPr lang="vi-VN" sz="2500" dirty="0">
                <a:solidFill>
                  <a:srgbClr val="FF0000"/>
                </a:solidFill>
                <a:latin typeface="Arial" pitchFamily="34" charset="0"/>
                <a:ea typeface="Tahoma" pitchFamily="34" charset="0"/>
                <a:cs typeface="Arial" pitchFamily="34" charset="0"/>
              </a:rPr>
              <a:t>Người trả tiền: có thể là người mua hàng hoá, dịch vụ hoặc là người trả nợ. </a:t>
            </a:r>
            <a:r>
              <a:rPr lang="vi-VN" sz="2500" dirty="0">
                <a:solidFill>
                  <a:prstClr val="black"/>
                </a:solidFill>
                <a:latin typeface="Arial" pitchFamily="34" charset="0"/>
                <a:ea typeface="Tahoma" pitchFamily="34" charset="0"/>
                <a:cs typeface="Arial" pitchFamily="34" charset="0"/>
              </a:rPr>
              <a:t>Người trả tiền đóng vai trò quyết định trong quá trình thanh toán và là người mở đầu cho quá trình thanh toán. Người trả tiền phải xác định những điều kiện trả tiền của mình, những điều kiện đó phải phù hợp với những cam kết theo hợp đồng kinh tế hoặc theo luật định. Người trả tiền cũng có quyền khước từ chi trả hoặc khiếu nại đối với số tiền đã trả nếu các chủ thể khác vi phạm những cam kết hay luật định.</a:t>
            </a:r>
          </a:p>
        </p:txBody>
      </p:sp>
    </p:spTree>
    <p:extLst>
      <p:ext uri="{BB962C8B-B14F-4D97-AF65-F5344CB8AC3E}">
        <p14:creationId xmlns:p14="http://schemas.microsoft.com/office/powerpoint/2010/main" val="1660467981"/>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3"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plus(in)">
                                      <p:cBhvr>
                                        <p:cTn id="7" dur="2000"/>
                                        <p:tgtEl>
                                          <p:spTgt spid="4"/>
                                        </p:tgtEl>
                                      </p:cBhvr>
                                    </p:animEffect>
                                  </p:childTnLst>
                                </p:cTn>
                              </p:par>
                              <p:par>
                                <p:cTn id="8" presetID="21" presetClass="entr" presetSubtype="8"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wheel(8)">
                                      <p:cBhvr>
                                        <p:cTn id="10" dur="1000"/>
                                        <p:tgtEl>
                                          <p:spTgt spid="5"/>
                                        </p:tgtEl>
                                      </p:cBhvr>
                                    </p:animEffect>
                                  </p:childTnLst>
                                </p:cTn>
                              </p:par>
                              <p:par>
                                <p:cTn id="11" presetID="2" presetClass="entr" presetSubtype="4" fill="hold" nodeType="withEffect">
                                  <p:stCondLst>
                                    <p:cond delay="0"/>
                                  </p:stCondLst>
                                  <p:childTnLst>
                                    <p:set>
                                      <p:cBhvr>
                                        <p:cTn id="12" dur="1" fill="hold">
                                          <p:stCondLst>
                                            <p:cond delay="0"/>
                                          </p:stCondLst>
                                        </p:cTn>
                                        <p:tgtEl>
                                          <p:spTgt spid="5">
                                            <p:txEl>
                                              <p:pRg st="0" end="0"/>
                                            </p:txEl>
                                          </p:spTgt>
                                        </p:tgtEl>
                                        <p:attrNameLst>
                                          <p:attrName>style.visibility</p:attrName>
                                        </p:attrNameLst>
                                      </p:cBhvr>
                                      <p:to>
                                        <p:strVal val="visible"/>
                                      </p:to>
                                    </p:set>
                                    <p:anim calcmode="lin" valueType="num">
                                      <p:cBhvr additive="base">
                                        <p:cTn id="13"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Rectangle 3"/>
          <p:cNvSpPr/>
          <p:nvPr/>
        </p:nvSpPr>
        <p:spPr>
          <a:xfrm>
            <a:off x="637713" y="24604"/>
            <a:ext cx="7763983" cy="377024"/>
          </a:xfrm>
          <a:prstGeom prst="rect">
            <a:avLst/>
          </a:prstGeom>
          <a:noFill/>
        </p:spPr>
        <p:txBody>
          <a:bodyPr wrap="none" lIns="68579" tIns="34289" rIns="68579" bIns="34289">
            <a:spAutoFit/>
          </a:bodyPr>
          <a:lstStyle/>
          <a:p>
            <a:pPr algn="ctr" defTabSz="685783">
              <a:defRPr/>
            </a:pPr>
            <a:r>
              <a:rPr lang="en-US" sz="2000" b="1" cap="all"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2.3. </a:t>
            </a:r>
            <a:r>
              <a:rPr lang="en-US" sz="2000" b="1" cap="all"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Các</a:t>
            </a:r>
            <a:r>
              <a:rPr lang="en-US" sz="2000" b="1" cap="all"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NỘI DUNG </a:t>
            </a:r>
            <a:r>
              <a:rPr lang="en-US" sz="2000" b="1" cap="all"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thanh</a:t>
            </a:r>
            <a:r>
              <a:rPr lang="en-US" sz="2000" b="1" cap="all"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a:t>
            </a:r>
            <a:r>
              <a:rPr lang="en-US" sz="2000" b="1" cap="all"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toán</a:t>
            </a:r>
            <a:r>
              <a:rPr lang="en-US" sz="2000" b="1" cap="all"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a:t>
            </a:r>
            <a:r>
              <a:rPr lang="en-US" sz="2000" b="1" cap="all"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không</a:t>
            </a:r>
            <a:r>
              <a:rPr lang="en-US" sz="2000" b="1" cap="all"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a:t>
            </a:r>
            <a:r>
              <a:rPr lang="en-US" sz="2000" b="1" cap="all"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dùng</a:t>
            </a:r>
            <a:r>
              <a:rPr lang="en-US" sz="2000" b="1" cap="all"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a:t>
            </a:r>
            <a:r>
              <a:rPr lang="en-US" sz="2000" b="1" cap="all"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tiền</a:t>
            </a:r>
            <a:r>
              <a:rPr lang="en-US" sz="2000" b="1" cap="all"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a:t>
            </a:r>
            <a:r>
              <a:rPr lang="en-US" sz="2000" b="1" cap="all"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mặt</a:t>
            </a:r>
            <a:r>
              <a:rPr lang="en-US" sz="2000" b="1" cap="all"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a:t>
            </a:r>
          </a:p>
        </p:txBody>
      </p:sp>
      <p:sp>
        <p:nvSpPr>
          <p:cNvPr id="5" name="TextBox 4"/>
          <p:cNvSpPr txBox="1"/>
          <p:nvPr/>
        </p:nvSpPr>
        <p:spPr>
          <a:xfrm>
            <a:off x="324903" y="418245"/>
            <a:ext cx="8551718" cy="1992851"/>
          </a:xfrm>
          <a:prstGeom prst="rect">
            <a:avLst/>
          </a:prstGeom>
        </p:spPr>
        <p:style>
          <a:lnRef idx="2">
            <a:schemeClr val="accent1"/>
          </a:lnRef>
          <a:fillRef idx="1">
            <a:schemeClr val="lt1"/>
          </a:fillRef>
          <a:effectRef idx="0">
            <a:schemeClr val="accent1"/>
          </a:effectRef>
          <a:fontRef idx="minor">
            <a:schemeClr val="dk1"/>
          </a:fontRef>
        </p:style>
        <p:txBody>
          <a:bodyPr wrap="square" lIns="68579" tIns="34289" rIns="68579" bIns="34289" rtlCol="0">
            <a:spAutoFit/>
          </a:bodyPr>
          <a:lstStyle/>
          <a:p>
            <a:pPr algn="just" defTabSz="685316">
              <a:defRPr/>
            </a:pPr>
            <a:r>
              <a:rPr lang="vi-VN" sz="2500" dirty="0">
                <a:solidFill>
                  <a:prstClr val="black"/>
                </a:solidFill>
                <a:latin typeface="Arial" pitchFamily="34" charset="0"/>
                <a:ea typeface="Tahoma" pitchFamily="34" charset="0"/>
                <a:cs typeface="Arial" pitchFamily="34" charset="0"/>
              </a:rPr>
              <a:t>-	</a:t>
            </a:r>
            <a:r>
              <a:rPr lang="vi-VN" sz="2500" dirty="0">
                <a:solidFill>
                  <a:srgbClr val="FF0000"/>
                </a:solidFill>
                <a:latin typeface="Arial" pitchFamily="34" charset="0"/>
                <a:ea typeface="Tahoma" pitchFamily="34" charset="0"/>
                <a:cs typeface="Arial" pitchFamily="34" charset="0"/>
              </a:rPr>
              <a:t>Người nhận tiền</a:t>
            </a:r>
            <a:r>
              <a:rPr lang="vi-VN" sz="2500" dirty="0">
                <a:solidFill>
                  <a:prstClr val="black"/>
                </a:solidFill>
                <a:latin typeface="Arial" pitchFamily="34" charset="0"/>
                <a:ea typeface="Tahoma" pitchFamily="34" charset="0"/>
                <a:cs typeface="Arial" pitchFamily="34" charset="0"/>
              </a:rPr>
              <a:t>: là người được hưởng một khoản tiền nào đó do bán hàng hoá hoặc cung cấp dịch vụ sẽ nhận được các khoản tiền theo các hợp đồng hoặc khế ước vay nợ và thường đóng vai trò thụ động trong thanh toán, nghĩa là tiếp nhận tiền từ phía người trả tiền.</a:t>
            </a:r>
          </a:p>
        </p:txBody>
      </p:sp>
    </p:spTree>
    <p:extLst>
      <p:ext uri="{BB962C8B-B14F-4D97-AF65-F5344CB8AC3E}">
        <p14:creationId xmlns:p14="http://schemas.microsoft.com/office/powerpoint/2010/main" val="2195407374"/>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3"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plus(in)">
                                      <p:cBhvr>
                                        <p:cTn id="7" dur="2000"/>
                                        <p:tgtEl>
                                          <p:spTgt spid="4"/>
                                        </p:tgtEl>
                                      </p:cBhvr>
                                    </p:animEffect>
                                  </p:childTnLst>
                                </p:cTn>
                              </p:par>
                              <p:par>
                                <p:cTn id="8" presetID="21" presetClass="entr" presetSubtype="8"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wheel(8)">
                                      <p:cBhvr>
                                        <p:cTn id="10" dur="1000"/>
                                        <p:tgtEl>
                                          <p:spTgt spid="5"/>
                                        </p:tgtEl>
                                      </p:cBhvr>
                                    </p:animEffect>
                                  </p:childTnLst>
                                </p:cTn>
                              </p:par>
                              <p:par>
                                <p:cTn id="11" presetID="2" presetClass="entr" presetSubtype="4" fill="hold" nodeType="withEffect">
                                  <p:stCondLst>
                                    <p:cond delay="0"/>
                                  </p:stCondLst>
                                  <p:childTnLst>
                                    <p:set>
                                      <p:cBhvr>
                                        <p:cTn id="12" dur="1" fill="hold">
                                          <p:stCondLst>
                                            <p:cond delay="0"/>
                                          </p:stCondLst>
                                        </p:cTn>
                                        <p:tgtEl>
                                          <p:spTgt spid="5">
                                            <p:txEl>
                                              <p:pRg st="0" end="0"/>
                                            </p:txEl>
                                          </p:spTgt>
                                        </p:tgtEl>
                                        <p:attrNameLst>
                                          <p:attrName>style.visibility</p:attrName>
                                        </p:attrNameLst>
                                      </p:cBhvr>
                                      <p:to>
                                        <p:strVal val="visible"/>
                                      </p:to>
                                    </p:set>
                                    <p:anim calcmode="lin" valueType="num">
                                      <p:cBhvr additive="base">
                                        <p:cTn id="13"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Rectangle 3"/>
          <p:cNvSpPr/>
          <p:nvPr/>
        </p:nvSpPr>
        <p:spPr>
          <a:xfrm>
            <a:off x="637713" y="24604"/>
            <a:ext cx="7763983" cy="377024"/>
          </a:xfrm>
          <a:prstGeom prst="rect">
            <a:avLst/>
          </a:prstGeom>
          <a:noFill/>
        </p:spPr>
        <p:txBody>
          <a:bodyPr wrap="none" lIns="68579" tIns="34289" rIns="68579" bIns="34289">
            <a:spAutoFit/>
          </a:bodyPr>
          <a:lstStyle/>
          <a:p>
            <a:pPr algn="ctr" defTabSz="685783">
              <a:defRPr/>
            </a:pPr>
            <a:r>
              <a:rPr lang="en-US" sz="2000" b="1" cap="all"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2.3. </a:t>
            </a:r>
            <a:r>
              <a:rPr lang="en-US" sz="2000" b="1" cap="all"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Các</a:t>
            </a:r>
            <a:r>
              <a:rPr lang="en-US" sz="2000" b="1" cap="all"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NỘI DUNG </a:t>
            </a:r>
            <a:r>
              <a:rPr lang="en-US" sz="2000" b="1" cap="all"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thanh</a:t>
            </a:r>
            <a:r>
              <a:rPr lang="en-US" sz="2000" b="1" cap="all"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a:t>
            </a:r>
            <a:r>
              <a:rPr lang="en-US" sz="2000" b="1" cap="all"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toán</a:t>
            </a:r>
            <a:r>
              <a:rPr lang="en-US" sz="2000" b="1" cap="all"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a:t>
            </a:r>
            <a:r>
              <a:rPr lang="en-US" sz="2000" b="1" cap="all"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không</a:t>
            </a:r>
            <a:r>
              <a:rPr lang="en-US" sz="2000" b="1" cap="all"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a:t>
            </a:r>
            <a:r>
              <a:rPr lang="en-US" sz="2000" b="1" cap="all"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dùng</a:t>
            </a:r>
            <a:r>
              <a:rPr lang="en-US" sz="2000" b="1" cap="all"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a:t>
            </a:r>
            <a:r>
              <a:rPr lang="en-US" sz="2000" b="1" cap="all"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tiền</a:t>
            </a:r>
            <a:r>
              <a:rPr lang="en-US" sz="2000" b="1" cap="all"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a:t>
            </a:r>
            <a:r>
              <a:rPr lang="en-US" sz="2000" b="1" cap="all"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mặt</a:t>
            </a:r>
            <a:r>
              <a:rPr lang="en-US" sz="2000" b="1" cap="all"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a:t>
            </a:r>
          </a:p>
        </p:txBody>
      </p:sp>
      <p:sp>
        <p:nvSpPr>
          <p:cNvPr id="5" name="TextBox 4"/>
          <p:cNvSpPr txBox="1"/>
          <p:nvPr/>
        </p:nvSpPr>
        <p:spPr>
          <a:xfrm>
            <a:off x="324902" y="418245"/>
            <a:ext cx="8742897" cy="4685896"/>
          </a:xfrm>
          <a:prstGeom prst="rect">
            <a:avLst/>
          </a:prstGeom>
        </p:spPr>
        <p:style>
          <a:lnRef idx="2">
            <a:schemeClr val="accent1"/>
          </a:lnRef>
          <a:fillRef idx="1">
            <a:schemeClr val="lt1"/>
          </a:fillRef>
          <a:effectRef idx="0">
            <a:schemeClr val="accent1"/>
          </a:effectRef>
          <a:fontRef idx="minor">
            <a:schemeClr val="dk1"/>
          </a:fontRef>
        </p:style>
        <p:txBody>
          <a:bodyPr wrap="square" lIns="68579" tIns="34289" rIns="68579" bIns="34289" rtlCol="0">
            <a:spAutoFit/>
          </a:bodyPr>
          <a:lstStyle/>
          <a:p>
            <a:pPr algn="just" defTabSz="685316">
              <a:defRPr/>
            </a:pPr>
            <a:r>
              <a:rPr lang="vi-VN" sz="2500" dirty="0">
                <a:solidFill>
                  <a:prstClr val="black"/>
                </a:solidFill>
                <a:latin typeface="Arial" pitchFamily="34" charset="0"/>
                <a:ea typeface="Tahoma" pitchFamily="34" charset="0"/>
                <a:cs typeface="Arial" pitchFamily="34" charset="0"/>
              </a:rPr>
              <a:t>- </a:t>
            </a:r>
            <a:r>
              <a:rPr lang="vi-VN" sz="2500" dirty="0">
                <a:solidFill>
                  <a:srgbClr val="FF0000"/>
                </a:solidFill>
                <a:latin typeface="Arial" pitchFamily="34" charset="0"/>
                <a:ea typeface="Tahoma" pitchFamily="34" charset="0"/>
                <a:cs typeface="Arial" pitchFamily="34" charset="0"/>
              </a:rPr>
              <a:t>Các trung gian thanh toán</a:t>
            </a:r>
          </a:p>
          <a:p>
            <a:pPr algn="just" defTabSz="685316">
              <a:defRPr/>
            </a:pPr>
            <a:r>
              <a:rPr lang="vi-VN" sz="2500" dirty="0">
                <a:solidFill>
                  <a:prstClr val="black"/>
                </a:solidFill>
                <a:latin typeface="Arial" pitchFamily="34" charset="0"/>
                <a:ea typeface="Tahoma" pitchFamily="34" charset="0"/>
                <a:cs typeface="Arial" pitchFamily="34" charset="0"/>
              </a:rPr>
              <a:t>Các trung gian thanh toán không dùng tiền mặt gồm các ngân hàng thương mại, ngân hàng đầu tư, các tổ chức tín dụng khác … Những tổ chức này có nghĩa vụ thực hiện đúng đắn những uỷ nhiệm của khách hàng trong phạm vi số dư tiền gửi và được quyền từ chối thanh toán nếu tài khoản không đủ tiền, giám sát các điều kiện thanh toán đã thoả thuận và được hưởng thù lao nhất định. Đồng thời chịu trách nhiệm liên đới với hai bên khách hàng, nếu do thiếu sót trong quá trình thanh toán gây thiệt hại cho khách hàng thì có trách nhiệm phải bồi thường thiệt hại và tuỳ theo mức độ vi phạm mà có thể bị xử lý theo pháp luật Việt Nam.</a:t>
            </a:r>
          </a:p>
        </p:txBody>
      </p:sp>
    </p:spTree>
    <p:extLst>
      <p:ext uri="{BB962C8B-B14F-4D97-AF65-F5344CB8AC3E}">
        <p14:creationId xmlns:p14="http://schemas.microsoft.com/office/powerpoint/2010/main" val="2377766472"/>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3"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plus(in)">
                                      <p:cBhvr>
                                        <p:cTn id="7" dur="2000"/>
                                        <p:tgtEl>
                                          <p:spTgt spid="4"/>
                                        </p:tgtEl>
                                      </p:cBhvr>
                                    </p:animEffect>
                                  </p:childTnLst>
                                </p:cTn>
                              </p:par>
                              <p:par>
                                <p:cTn id="8" presetID="21" presetClass="entr" presetSubtype="8"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wheel(8)">
                                      <p:cBhvr>
                                        <p:cTn id="10" dur="1000"/>
                                        <p:tgtEl>
                                          <p:spTgt spid="5"/>
                                        </p:tgtEl>
                                      </p:cBhvr>
                                    </p:animEffect>
                                  </p:childTnLst>
                                </p:cTn>
                              </p:par>
                              <p:par>
                                <p:cTn id="11" presetID="2" presetClass="entr" presetSubtype="4" fill="hold" nodeType="withEffect">
                                  <p:stCondLst>
                                    <p:cond delay="0"/>
                                  </p:stCondLst>
                                  <p:childTnLst>
                                    <p:set>
                                      <p:cBhvr>
                                        <p:cTn id="12" dur="1" fill="hold">
                                          <p:stCondLst>
                                            <p:cond delay="0"/>
                                          </p:stCondLst>
                                        </p:cTn>
                                        <p:tgtEl>
                                          <p:spTgt spid="5">
                                            <p:txEl>
                                              <p:pRg st="0" end="0"/>
                                            </p:txEl>
                                          </p:spTgt>
                                        </p:tgtEl>
                                        <p:attrNameLst>
                                          <p:attrName>style.visibility</p:attrName>
                                        </p:attrNameLst>
                                      </p:cBhvr>
                                      <p:to>
                                        <p:strVal val="visible"/>
                                      </p:to>
                                    </p:set>
                                    <p:anim calcmode="lin" valueType="num">
                                      <p:cBhvr additive="base">
                                        <p:cTn id="13"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0" end="0"/>
                                            </p:txEl>
                                          </p:spTgt>
                                        </p:tgtEl>
                                        <p:attrNameLst>
                                          <p:attrName>ppt_y</p:attrName>
                                        </p:attrNameLst>
                                      </p:cBhvr>
                                      <p:tavLst>
                                        <p:tav tm="0">
                                          <p:val>
                                            <p:strVal val="1+#ppt_h/2"/>
                                          </p:val>
                                        </p:tav>
                                        <p:tav tm="100000">
                                          <p:val>
                                            <p:strVal val="#ppt_y"/>
                                          </p:val>
                                        </p:tav>
                                      </p:tavLst>
                                    </p:anim>
                                  </p:childTnLst>
                                </p:cTn>
                              </p:par>
                              <p:par>
                                <p:cTn id="15" presetID="2" presetClass="entr" presetSubtype="4" fill="hold" nodeType="withEffect">
                                  <p:stCondLst>
                                    <p:cond delay="0"/>
                                  </p:stCondLst>
                                  <p:childTnLst>
                                    <p:set>
                                      <p:cBhvr>
                                        <p:cTn id="16" dur="1" fill="hold">
                                          <p:stCondLst>
                                            <p:cond delay="0"/>
                                          </p:stCondLst>
                                        </p:cTn>
                                        <p:tgtEl>
                                          <p:spTgt spid="5">
                                            <p:txEl>
                                              <p:pRg st="1" end="1"/>
                                            </p:txEl>
                                          </p:spTgt>
                                        </p:tgtEl>
                                        <p:attrNameLst>
                                          <p:attrName>style.visibility</p:attrName>
                                        </p:attrNameLst>
                                      </p:cBhvr>
                                      <p:to>
                                        <p:strVal val="visible"/>
                                      </p:to>
                                    </p:set>
                                    <p:anim calcmode="lin" valueType="num">
                                      <p:cBhvr additive="base">
                                        <p:cTn id="17"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Rectangle 3"/>
          <p:cNvSpPr/>
          <p:nvPr/>
        </p:nvSpPr>
        <p:spPr>
          <a:xfrm>
            <a:off x="637713" y="24604"/>
            <a:ext cx="7763983" cy="377024"/>
          </a:xfrm>
          <a:prstGeom prst="rect">
            <a:avLst/>
          </a:prstGeom>
          <a:noFill/>
        </p:spPr>
        <p:txBody>
          <a:bodyPr wrap="none" lIns="68579" tIns="34289" rIns="68579" bIns="34289">
            <a:spAutoFit/>
          </a:bodyPr>
          <a:lstStyle/>
          <a:p>
            <a:pPr algn="ctr" defTabSz="685783">
              <a:defRPr/>
            </a:pPr>
            <a:r>
              <a:rPr lang="en-US" sz="2000" b="1" cap="all"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2.3. </a:t>
            </a:r>
            <a:r>
              <a:rPr lang="en-US" sz="2000" b="1" cap="all"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Các</a:t>
            </a:r>
            <a:r>
              <a:rPr lang="en-US" sz="2000" b="1" cap="all"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NỘI DUNG </a:t>
            </a:r>
            <a:r>
              <a:rPr lang="en-US" sz="2000" b="1" cap="all"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thanh</a:t>
            </a:r>
            <a:r>
              <a:rPr lang="en-US" sz="2000" b="1" cap="all"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a:t>
            </a:r>
            <a:r>
              <a:rPr lang="en-US" sz="2000" b="1" cap="all"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toán</a:t>
            </a:r>
            <a:r>
              <a:rPr lang="en-US" sz="2000" b="1" cap="all"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a:t>
            </a:r>
            <a:r>
              <a:rPr lang="en-US" sz="2000" b="1" cap="all"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không</a:t>
            </a:r>
            <a:r>
              <a:rPr lang="en-US" sz="2000" b="1" cap="all"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a:t>
            </a:r>
            <a:r>
              <a:rPr lang="en-US" sz="2000" b="1" cap="all"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dùng</a:t>
            </a:r>
            <a:r>
              <a:rPr lang="en-US" sz="2000" b="1" cap="all"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a:t>
            </a:r>
            <a:r>
              <a:rPr lang="en-US" sz="2000" b="1" cap="all"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tiền</a:t>
            </a:r>
            <a:r>
              <a:rPr lang="en-US" sz="2000" b="1" cap="all"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a:t>
            </a:r>
            <a:r>
              <a:rPr lang="en-US" sz="2000" b="1" cap="all"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mặt</a:t>
            </a:r>
            <a:r>
              <a:rPr lang="en-US" sz="2000" b="1" cap="all"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a:t>
            </a:r>
          </a:p>
        </p:txBody>
      </p:sp>
      <p:sp>
        <p:nvSpPr>
          <p:cNvPr id="5" name="TextBox 4"/>
          <p:cNvSpPr txBox="1"/>
          <p:nvPr/>
        </p:nvSpPr>
        <p:spPr>
          <a:xfrm>
            <a:off x="324902" y="418245"/>
            <a:ext cx="8742897" cy="453968"/>
          </a:xfrm>
          <a:prstGeom prst="rect">
            <a:avLst/>
          </a:prstGeom>
        </p:spPr>
        <p:style>
          <a:lnRef idx="2">
            <a:schemeClr val="accent1"/>
          </a:lnRef>
          <a:fillRef idx="1">
            <a:schemeClr val="lt1"/>
          </a:fillRef>
          <a:effectRef idx="0">
            <a:schemeClr val="accent1"/>
          </a:effectRef>
          <a:fontRef idx="minor">
            <a:schemeClr val="dk1"/>
          </a:fontRef>
        </p:style>
        <p:txBody>
          <a:bodyPr wrap="square" lIns="68579" tIns="34289" rIns="68579" bIns="34289" rtlCol="0">
            <a:spAutoFit/>
          </a:bodyPr>
          <a:lstStyle/>
          <a:p>
            <a:pPr algn="just" defTabSz="685316">
              <a:defRPr/>
            </a:pPr>
            <a:r>
              <a:rPr lang="vi-VN" sz="2500" dirty="0">
                <a:solidFill>
                  <a:srgbClr val="FF0000"/>
                </a:solidFill>
                <a:latin typeface="Arial" pitchFamily="34" charset="0"/>
                <a:ea typeface="Tahoma" pitchFamily="34" charset="0"/>
                <a:cs typeface="Arial" pitchFamily="34" charset="0"/>
              </a:rPr>
              <a:t>* Chứng từ thanh toán</a:t>
            </a:r>
          </a:p>
        </p:txBody>
      </p:sp>
      <p:sp>
        <p:nvSpPr>
          <p:cNvPr id="6" name="TextBox 5"/>
          <p:cNvSpPr txBox="1"/>
          <p:nvPr/>
        </p:nvSpPr>
        <p:spPr>
          <a:xfrm>
            <a:off x="228600" y="1200150"/>
            <a:ext cx="8742897" cy="1608131"/>
          </a:xfrm>
          <a:prstGeom prst="rect">
            <a:avLst/>
          </a:prstGeom>
        </p:spPr>
        <p:style>
          <a:lnRef idx="2">
            <a:schemeClr val="accent1"/>
          </a:lnRef>
          <a:fillRef idx="1">
            <a:schemeClr val="lt1"/>
          </a:fillRef>
          <a:effectRef idx="0">
            <a:schemeClr val="accent1"/>
          </a:effectRef>
          <a:fontRef idx="minor">
            <a:schemeClr val="dk1"/>
          </a:fontRef>
        </p:style>
        <p:txBody>
          <a:bodyPr wrap="square" lIns="68579" tIns="34289" rIns="68579" bIns="34289" rtlCol="0">
            <a:spAutoFit/>
          </a:bodyPr>
          <a:lstStyle/>
          <a:p>
            <a:pPr algn="just" defTabSz="685316">
              <a:defRPr/>
            </a:pPr>
            <a:r>
              <a:rPr lang="en-US" sz="2500" dirty="0">
                <a:solidFill>
                  <a:srgbClr val="FF0000"/>
                </a:solidFill>
                <a:latin typeface="Arial" pitchFamily="34" charset="0"/>
                <a:ea typeface="Tahoma" pitchFamily="34" charset="0"/>
                <a:cs typeface="Arial" pitchFamily="34" charset="0"/>
              </a:rPr>
              <a:t>	- C</a:t>
            </a:r>
            <a:r>
              <a:rPr lang="vi-VN" sz="2500" dirty="0">
                <a:solidFill>
                  <a:srgbClr val="FF0000"/>
                </a:solidFill>
                <a:latin typeface="Arial" pitchFamily="34" charset="0"/>
                <a:ea typeface="Tahoma" pitchFamily="34" charset="0"/>
                <a:cs typeface="Arial" pitchFamily="34" charset="0"/>
              </a:rPr>
              <a:t>hứng từ thanh toán là những phương tiện chuyển tải những điều kiện thanh toán và làm cơ sở để thực hiện việc chi trả tiền</a:t>
            </a:r>
            <a:r>
              <a:rPr lang="vi-VN" sz="2500" dirty="0">
                <a:solidFill>
                  <a:prstClr val="black"/>
                </a:solidFill>
                <a:latin typeface="Arial" pitchFamily="34" charset="0"/>
                <a:ea typeface="Tahoma" pitchFamily="34" charset="0"/>
                <a:cs typeface="Arial" pitchFamily="34" charset="0"/>
              </a:rPr>
              <a:t>. Các chứng từ thanh toán phải có đầy đủ các yếu tố cơ bản của chứng từ kế toán mà Luật kế toán quy định.</a:t>
            </a:r>
          </a:p>
        </p:txBody>
      </p:sp>
    </p:spTree>
    <p:extLst>
      <p:ext uri="{BB962C8B-B14F-4D97-AF65-F5344CB8AC3E}">
        <p14:creationId xmlns:p14="http://schemas.microsoft.com/office/powerpoint/2010/main" val="406319202"/>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3"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plus(in)">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additive="base">
                                        <p:cTn id="12" dur="500" fill="hold"/>
                                        <p:tgtEl>
                                          <p:spTgt spid="5"/>
                                        </p:tgtEl>
                                        <p:attrNameLst>
                                          <p:attrName>ppt_x</p:attrName>
                                        </p:attrNameLst>
                                      </p:cBhvr>
                                      <p:tavLst>
                                        <p:tav tm="0">
                                          <p:val>
                                            <p:strVal val="#ppt_x"/>
                                          </p:val>
                                        </p:tav>
                                        <p:tav tm="100000">
                                          <p:val>
                                            <p:strVal val="#ppt_x"/>
                                          </p:val>
                                        </p:tav>
                                      </p:tavLst>
                                    </p:anim>
                                    <p:anim calcmode="lin" valueType="num">
                                      <p:cBhvr additive="base">
                                        <p:cTn id="13"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6"/>
                                        </p:tgtEl>
                                        <p:attrNameLst>
                                          <p:attrName>style.visibility</p:attrName>
                                        </p:attrNameLst>
                                      </p:cBhvr>
                                      <p:to>
                                        <p:strVal val="visible"/>
                                      </p:to>
                                    </p:set>
                                    <p:anim calcmode="lin" valueType="num">
                                      <p:cBhvr additive="base">
                                        <p:cTn id="18" dur="500" fill="hold"/>
                                        <p:tgtEl>
                                          <p:spTgt spid="6"/>
                                        </p:tgtEl>
                                        <p:attrNameLst>
                                          <p:attrName>ppt_x</p:attrName>
                                        </p:attrNameLst>
                                      </p:cBhvr>
                                      <p:tavLst>
                                        <p:tav tm="0">
                                          <p:val>
                                            <p:strVal val="#ppt_x"/>
                                          </p:val>
                                        </p:tav>
                                        <p:tav tm="100000">
                                          <p:val>
                                            <p:strVal val="#ppt_x"/>
                                          </p:val>
                                        </p:tav>
                                      </p:tavLst>
                                    </p:anim>
                                    <p:anim calcmode="lin" valueType="num">
                                      <p:cBhvr additive="base">
                                        <p:cTn id="19"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animBg="1"/>
      <p:bldP spid="6" grpId="0" animBg="1"/>
    </p:bldLst>
  </p:timing>
</p:sld>
</file>

<file path=ppt/slides/slide3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Rectangle 3"/>
          <p:cNvSpPr/>
          <p:nvPr/>
        </p:nvSpPr>
        <p:spPr>
          <a:xfrm>
            <a:off x="637713" y="24604"/>
            <a:ext cx="7763983" cy="377024"/>
          </a:xfrm>
          <a:prstGeom prst="rect">
            <a:avLst/>
          </a:prstGeom>
          <a:noFill/>
        </p:spPr>
        <p:txBody>
          <a:bodyPr wrap="none" lIns="68579" tIns="34289" rIns="68579" bIns="34289">
            <a:spAutoFit/>
          </a:bodyPr>
          <a:lstStyle/>
          <a:p>
            <a:pPr algn="ctr" defTabSz="685783">
              <a:defRPr/>
            </a:pPr>
            <a:r>
              <a:rPr lang="en-US" sz="2000" b="1" cap="all"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2.3. </a:t>
            </a:r>
            <a:r>
              <a:rPr lang="en-US" sz="2000" b="1" cap="all"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Các</a:t>
            </a:r>
            <a:r>
              <a:rPr lang="en-US" sz="2000" b="1" cap="all"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NỘI DUNG </a:t>
            </a:r>
            <a:r>
              <a:rPr lang="en-US" sz="2000" b="1" cap="all"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thanh</a:t>
            </a:r>
            <a:r>
              <a:rPr lang="en-US" sz="2000" b="1" cap="all"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a:t>
            </a:r>
            <a:r>
              <a:rPr lang="en-US" sz="2000" b="1" cap="all"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toán</a:t>
            </a:r>
            <a:r>
              <a:rPr lang="en-US" sz="2000" b="1" cap="all"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a:t>
            </a:r>
            <a:r>
              <a:rPr lang="en-US" sz="2000" b="1" cap="all"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không</a:t>
            </a:r>
            <a:r>
              <a:rPr lang="en-US" sz="2000" b="1" cap="all"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a:t>
            </a:r>
            <a:r>
              <a:rPr lang="en-US" sz="2000" b="1" cap="all"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dùng</a:t>
            </a:r>
            <a:r>
              <a:rPr lang="en-US" sz="2000" b="1" cap="all"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a:t>
            </a:r>
            <a:r>
              <a:rPr lang="en-US" sz="2000" b="1" cap="all"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tiền</a:t>
            </a:r>
            <a:r>
              <a:rPr lang="en-US" sz="2000" b="1" cap="all"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a:t>
            </a:r>
            <a:r>
              <a:rPr lang="en-US" sz="2000" b="1" cap="all"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mặt</a:t>
            </a:r>
            <a:r>
              <a:rPr lang="en-US" sz="2000" b="1" cap="all"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a:t>
            </a:r>
          </a:p>
        </p:txBody>
      </p:sp>
      <p:pic>
        <p:nvPicPr>
          <p:cNvPr id="1638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8600" y="-323850"/>
            <a:ext cx="11430000" cy="5981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280147326"/>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3"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plus(in)">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85" name="图片 2084" descr="封面"/>
          <p:cNvPicPr>
            <a:picLocks noChangeAspect="1"/>
          </p:cNvPicPr>
          <p:nvPr/>
        </p:nvPicPr>
        <p:blipFill>
          <a:blip r:embed="rId3"/>
          <a:stretch>
            <a:fillRect/>
          </a:stretch>
        </p:blipFill>
        <p:spPr>
          <a:xfrm>
            <a:off x="6921" y="3448"/>
            <a:ext cx="9129292" cy="5135744"/>
          </a:xfrm>
          <a:prstGeom prst="rect">
            <a:avLst/>
          </a:prstGeom>
          <a:noFill/>
          <a:ln w="9525">
            <a:noFill/>
          </a:ln>
        </p:spPr>
      </p:pic>
      <p:pic>
        <p:nvPicPr>
          <p:cNvPr id="2084" name="图片 2083" descr="3"/>
          <p:cNvPicPr>
            <a:picLocks noChangeAspect="1"/>
          </p:cNvPicPr>
          <p:nvPr/>
        </p:nvPicPr>
        <p:blipFill>
          <a:blip r:embed="rId4"/>
          <a:stretch>
            <a:fillRect/>
          </a:stretch>
        </p:blipFill>
        <p:spPr>
          <a:xfrm>
            <a:off x="215426" y="265405"/>
            <a:ext cx="8712279" cy="8644595"/>
          </a:xfrm>
          <a:prstGeom prst="rect">
            <a:avLst/>
          </a:prstGeom>
          <a:noFill/>
          <a:ln w="9525">
            <a:noFill/>
          </a:ln>
        </p:spPr>
      </p:pic>
      <p:sp>
        <p:nvSpPr>
          <p:cNvPr id="2056" name="文本框 2055"/>
          <p:cNvSpPr txBox="1"/>
          <p:nvPr/>
        </p:nvSpPr>
        <p:spPr>
          <a:xfrm>
            <a:off x="1676400" y="2343150"/>
            <a:ext cx="6447484" cy="1672091"/>
          </a:xfrm>
          <a:prstGeom prst="rect">
            <a:avLst/>
          </a:prstGeom>
          <a:noFill/>
          <a:ln w="9525">
            <a:noFill/>
          </a:ln>
        </p:spPr>
        <p:txBody>
          <a:bodyPr wrap="square" lIns="55720" tIns="27860" rIns="55720" bIns="27860">
            <a:spAutoFit/>
          </a:bodyPr>
          <a:lstStyle/>
          <a:p>
            <a:pPr algn="ctr" defTabSz="914343" fontAlgn="base">
              <a:spcBef>
                <a:spcPct val="50000"/>
              </a:spcBef>
              <a:spcAft>
                <a:spcPct val="0"/>
              </a:spcAft>
            </a:pPr>
            <a:r>
              <a:rPr lang="en-US" altLang="zh-CN" sz="3000" b="1" dirty="0">
                <a:solidFill>
                  <a:srgbClr val="000000"/>
                </a:solidFill>
                <a:ea typeface="黑体" panose="02010609060101010101" pitchFamily="2" charset="-122"/>
              </a:rPr>
              <a:t>CHƯƠNG 1. </a:t>
            </a:r>
          </a:p>
          <a:p>
            <a:pPr algn="ctr" defTabSz="914343" fontAlgn="base">
              <a:spcBef>
                <a:spcPct val="50000"/>
              </a:spcBef>
              <a:spcAft>
                <a:spcPct val="0"/>
              </a:spcAft>
            </a:pPr>
            <a:r>
              <a:rPr lang="en-US" altLang="zh-CN" sz="3000" b="1" dirty="0">
                <a:solidFill>
                  <a:srgbClr val="000000"/>
                </a:solidFill>
                <a:ea typeface="黑体" panose="02010609060101010101" pitchFamily="2" charset="-122"/>
              </a:rPr>
              <a:t>TỔNG QUAN VỀ NGHIỆP VỤ THANH TOÁN</a:t>
            </a:r>
          </a:p>
        </p:txBody>
      </p:sp>
      <p:pic>
        <p:nvPicPr>
          <p:cNvPr id="2078" name="图片 2077" descr="2"/>
          <p:cNvPicPr>
            <a:picLocks noChangeAspect="1"/>
          </p:cNvPicPr>
          <p:nvPr/>
        </p:nvPicPr>
        <p:blipFill>
          <a:blip r:embed="rId5"/>
          <a:stretch>
            <a:fillRect/>
          </a:stretch>
        </p:blipFill>
        <p:spPr>
          <a:xfrm>
            <a:off x="451620" y="265405"/>
            <a:ext cx="1681894" cy="560106"/>
          </a:xfrm>
          <a:prstGeom prst="rect">
            <a:avLst/>
          </a:prstGeom>
          <a:noFill/>
          <a:ln w="9525">
            <a:noFill/>
          </a:ln>
        </p:spPr>
      </p:pic>
      <p:pic>
        <p:nvPicPr>
          <p:cNvPr id="2088" name="图片 2087" descr="1-16"/>
          <p:cNvPicPr>
            <a:picLocks noChangeAspect="1"/>
          </p:cNvPicPr>
          <p:nvPr/>
        </p:nvPicPr>
        <p:blipFill>
          <a:blip r:embed="rId6"/>
          <a:stretch>
            <a:fillRect/>
          </a:stretch>
        </p:blipFill>
        <p:spPr>
          <a:xfrm>
            <a:off x="7044229" y="226629"/>
            <a:ext cx="1884344" cy="873766"/>
          </a:xfrm>
          <a:prstGeom prst="rect">
            <a:avLst/>
          </a:prstGeom>
          <a:noFill/>
          <a:ln w="9525">
            <a:noFill/>
          </a:ln>
        </p:spPr>
      </p:pic>
    </p:spTree>
    <p:extLst>
      <p:ext uri="{BB962C8B-B14F-4D97-AF65-F5344CB8AC3E}">
        <p14:creationId xmlns:p14="http://schemas.microsoft.com/office/powerpoint/2010/main" val="3406515422"/>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fill="hold" nodeType="withEffect">
                                  <p:stCondLst>
                                    <p:cond delay="0"/>
                                  </p:stCondLst>
                                  <p:childTnLst>
                                    <p:animRot by="-21600000">
                                      <p:cBhvr>
                                        <p:cTn id="6" dur="5000" fill="hold"/>
                                        <p:tgtEl>
                                          <p:spTgt spid="2084"/>
                                        </p:tgtEl>
                                        <p:attrNameLst>
                                          <p:attrName>r</p:attrName>
                                        </p:attrNameLst>
                                      </p:cBhvr>
                                    </p:animRot>
                                  </p:childTnLst>
                                </p:cTn>
                              </p:par>
                              <p:par>
                                <p:cTn id="7" presetID="22" presetClass="entr" presetSubtype="8" fill="hold" grpId="0" nodeType="withEffect">
                                  <p:stCondLst>
                                    <p:cond delay="0"/>
                                  </p:stCondLst>
                                  <p:childTnLst>
                                    <p:set>
                                      <p:cBhvr>
                                        <p:cTn id="8" dur="1" fill="hold">
                                          <p:stCondLst>
                                            <p:cond delay="0"/>
                                          </p:stCondLst>
                                        </p:cTn>
                                        <p:tgtEl>
                                          <p:spTgt spid="2056"/>
                                        </p:tgtEl>
                                        <p:attrNameLst>
                                          <p:attrName>style.visibility</p:attrName>
                                        </p:attrNameLst>
                                      </p:cBhvr>
                                      <p:to>
                                        <p:strVal val="visible"/>
                                      </p:to>
                                    </p:set>
                                    <p:animEffect transition="in" filter="wipe(left)">
                                      <p:cBhvr>
                                        <p:cTn id="9" dur="500"/>
                                        <p:tgtEl>
                                          <p:spTgt spid="2056"/>
                                        </p:tgtEl>
                                      </p:cBhvr>
                                    </p:animEffect>
                                  </p:childTnLst>
                                </p:cTn>
                              </p:par>
                              <p:par>
                                <p:cTn id="10" presetID="2" presetClass="entr" presetSubtype="2" fill="hold" nodeType="withEffect">
                                  <p:stCondLst>
                                    <p:cond delay="0"/>
                                  </p:stCondLst>
                                  <p:childTnLst>
                                    <p:set>
                                      <p:cBhvr>
                                        <p:cTn id="11" dur="1" fill="hold">
                                          <p:stCondLst>
                                            <p:cond delay="0"/>
                                          </p:stCondLst>
                                        </p:cTn>
                                        <p:tgtEl>
                                          <p:spTgt spid="2078"/>
                                        </p:tgtEl>
                                        <p:attrNameLst>
                                          <p:attrName>style.visibility</p:attrName>
                                        </p:attrNameLst>
                                      </p:cBhvr>
                                      <p:to>
                                        <p:strVal val="visible"/>
                                      </p:to>
                                    </p:set>
                                    <p:anim calcmode="lin" valueType="num">
                                      <p:cBhvr additive="base">
                                        <p:cTn id="12" dur="500" fill="hold"/>
                                        <p:tgtEl>
                                          <p:spTgt spid="2078"/>
                                        </p:tgtEl>
                                        <p:attrNameLst>
                                          <p:attrName>ppt_x</p:attrName>
                                        </p:attrNameLst>
                                      </p:cBhvr>
                                      <p:tavLst>
                                        <p:tav tm="0">
                                          <p:val>
                                            <p:strVal val="1+#ppt_w/2"/>
                                          </p:val>
                                        </p:tav>
                                        <p:tav tm="100000">
                                          <p:val>
                                            <p:strVal val="#ppt_x"/>
                                          </p:val>
                                        </p:tav>
                                      </p:tavLst>
                                    </p:anim>
                                    <p:anim calcmode="lin" valueType="num">
                                      <p:cBhvr additive="base">
                                        <p:cTn id="13" dur="500" fill="hold"/>
                                        <p:tgtEl>
                                          <p:spTgt spid="2078"/>
                                        </p:tgtEl>
                                        <p:attrNameLst>
                                          <p:attrName>ppt_y</p:attrName>
                                        </p:attrNameLst>
                                      </p:cBhvr>
                                      <p:tavLst>
                                        <p:tav tm="0">
                                          <p:val>
                                            <p:strVal val="#ppt_y"/>
                                          </p:val>
                                        </p:tav>
                                        <p:tav tm="100000">
                                          <p:val>
                                            <p:strVal val="#ppt_y"/>
                                          </p:val>
                                        </p:tav>
                                      </p:tavLst>
                                    </p:anim>
                                  </p:childTnLst>
                                </p:cTn>
                              </p:par>
                              <p:par>
                                <p:cTn id="14" presetID="47" presetClass="entr" presetSubtype="0" fill="hold" nodeType="withEffect">
                                  <p:stCondLst>
                                    <p:cond delay="0"/>
                                  </p:stCondLst>
                                  <p:childTnLst>
                                    <p:set>
                                      <p:cBhvr>
                                        <p:cTn id="15" dur="1" fill="hold">
                                          <p:stCondLst>
                                            <p:cond delay="0"/>
                                          </p:stCondLst>
                                        </p:cTn>
                                        <p:tgtEl>
                                          <p:spTgt spid="2088"/>
                                        </p:tgtEl>
                                        <p:attrNameLst>
                                          <p:attrName>style.visibility</p:attrName>
                                        </p:attrNameLst>
                                      </p:cBhvr>
                                      <p:to>
                                        <p:strVal val="visible"/>
                                      </p:to>
                                    </p:set>
                                    <p:animEffect transition="in" filter="fade">
                                      <p:cBhvr>
                                        <p:cTn id="16" dur="1000"/>
                                        <p:tgtEl>
                                          <p:spTgt spid="2088"/>
                                        </p:tgtEl>
                                      </p:cBhvr>
                                    </p:animEffect>
                                    <p:anim calcmode="lin" valueType="num">
                                      <p:cBhvr>
                                        <p:cTn id="17" dur="1000" fill="hold"/>
                                        <p:tgtEl>
                                          <p:spTgt spid="2088"/>
                                        </p:tgtEl>
                                        <p:attrNameLst>
                                          <p:attrName>ppt_x</p:attrName>
                                        </p:attrNameLst>
                                      </p:cBhvr>
                                      <p:tavLst>
                                        <p:tav tm="0">
                                          <p:val>
                                            <p:strVal val="#ppt_x"/>
                                          </p:val>
                                        </p:tav>
                                        <p:tav tm="100000">
                                          <p:val>
                                            <p:strVal val="#ppt_x"/>
                                          </p:val>
                                        </p:tav>
                                      </p:tavLst>
                                    </p:anim>
                                    <p:anim calcmode="lin" valueType="num">
                                      <p:cBhvr>
                                        <p:cTn id="18" dur="1000" fill="hold"/>
                                        <p:tgtEl>
                                          <p:spTgt spid="208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56" grpId="0"/>
    </p:bldLst>
  </p:timing>
</p:sld>
</file>

<file path=ppt/slides/slide4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Rectangle 3"/>
          <p:cNvSpPr/>
          <p:nvPr/>
        </p:nvSpPr>
        <p:spPr>
          <a:xfrm>
            <a:off x="637713" y="24604"/>
            <a:ext cx="7763983" cy="377024"/>
          </a:xfrm>
          <a:prstGeom prst="rect">
            <a:avLst/>
          </a:prstGeom>
          <a:noFill/>
        </p:spPr>
        <p:txBody>
          <a:bodyPr wrap="none" lIns="68579" tIns="34289" rIns="68579" bIns="34289">
            <a:spAutoFit/>
          </a:bodyPr>
          <a:lstStyle/>
          <a:p>
            <a:pPr algn="ctr" defTabSz="685783">
              <a:defRPr/>
            </a:pPr>
            <a:r>
              <a:rPr lang="en-US" sz="2000" b="1" cap="all"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2.3. </a:t>
            </a:r>
            <a:r>
              <a:rPr lang="en-US" sz="2000" b="1" cap="all"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Các</a:t>
            </a:r>
            <a:r>
              <a:rPr lang="en-US" sz="2000" b="1" cap="all"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NỘI DUNG </a:t>
            </a:r>
            <a:r>
              <a:rPr lang="en-US" sz="2000" b="1" cap="all"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thanh</a:t>
            </a:r>
            <a:r>
              <a:rPr lang="en-US" sz="2000" b="1" cap="all"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a:t>
            </a:r>
            <a:r>
              <a:rPr lang="en-US" sz="2000" b="1" cap="all"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toán</a:t>
            </a:r>
            <a:r>
              <a:rPr lang="en-US" sz="2000" b="1" cap="all"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a:t>
            </a:r>
            <a:r>
              <a:rPr lang="en-US" sz="2000" b="1" cap="all"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không</a:t>
            </a:r>
            <a:r>
              <a:rPr lang="en-US" sz="2000" b="1" cap="all"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a:t>
            </a:r>
            <a:r>
              <a:rPr lang="en-US" sz="2000" b="1" cap="all"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dùng</a:t>
            </a:r>
            <a:r>
              <a:rPr lang="en-US" sz="2000" b="1" cap="all"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a:t>
            </a:r>
            <a:r>
              <a:rPr lang="en-US" sz="2000" b="1" cap="all"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tiền</a:t>
            </a:r>
            <a:r>
              <a:rPr lang="en-US" sz="2000" b="1" cap="all"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a:t>
            </a:r>
            <a:r>
              <a:rPr lang="en-US" sz="2000" b="1" cap="all"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mặt</a:t>
            </a:r>
            <a:r>
              <a:rPr lang="en-US" sz="2000" b="1" cap="all"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a:t>
            </a:r>
          </a:p>
        </p:txBody>
      </p:sp>
      <p:sp>
        <p:nvSpPr>
          <p:cNvPr id="5" name="TextBox 4"/>
          <p:cNvSpPr txBox="1"/>
          <p:nvPr/>
        </p:nvSpPr>
        <p:spPr>
          <a:xfrm>
            <a:off x="324902" y="418245"/>
            <a:ext cx="8742897" cy="3531734"/>
          </a:xfrm>
          <a:prstGeom prst="rect">
            <a:avLst/>
          </a:prstGeom>
        </p:spPr>
        <p:style>
          <a:lnRef idx="2">
            <a:schemeClr val="accent1"/>
          </a:lnRef>
          <a:fillRef idx="1">
            <a:schemeClr val="lt1"/>
          </a:fillRef>
          <a:effectRef idx="0">
            <a:schemeClr val="accent1"/>
          </a:effectRef>
          <a:fontRef idx="minor">
            <a:schemeClr val="dk1"/>
          </a:fontRef>
        </p:style>
        <p:txBody>
          <a:bodyPr wrap="square" lIns="68579" tIns="34289" rIns="68579" bIns="34289" rtlCol="0">
            <a:spAutoFit/>
          </a:bodyPr>
          <a:lstStyle/>
          <a:p>
            <a:pPr algn="just" defTabSz="685316">
              <a:defRPr/>
            </a:pPr>
            <a:endParaRPr lang="vi-VN" sz="2500" dirty="0">
              <a:solidFill>
                <a:prstClr val="black"/>
              </a:solidFill>
              <a:latin typeface="Arial" pitchFamily="34" charset="0"/>
              <a:ea typeface="Tahoma" pitchFamily="34" charset="0"/>
              <a:cs typeface="Arial" pitchFamily="34" charset="0"/>
            </a:endParaRPr>
          </a:p>
          <a:p>
            <a:pPr algn="just" defTabSz="685316">
              <a:defRPr/>
            </a:pPr>
            <a:r>
              <a:rPr lang="vi-VN" sz="2500" dirty="0">
                <a:solidFill>
                  <a:prstClr val="black"/>
                </a:solidFill>
                <a:latin typeface="Arial" pitchFamily="34" charset="0"/>
                <a:ea typeface="Tahoma" pitchFamily="34" charset="0"/>
                <a:cs typeface="Arial" pitchFamily="34" charset="0"/>
              </a:rPr>
              <a:t>Tất cả các chứng từ thanh toán của chủ thể tham gia thanh toán đều phải lập trên </a:t>
            </a:r>
            <a:r>
              <a:rPr lang="vi-VN" sz="2500" dirty="0">
                <a:solidFill>
                  <a:srgbClr val="FF0000"/>
                </a:solidFill>
                <a:latin typeface="Arial" pitchFamily="34" charset="0"/>
                <a:ea typeface="Tahoma" pitchFamily="34" charset="0"/>
                <a:cs typeface="Arial" pitchFamily="34" charset="0"/>
              </a:rPr>
              <a:t>mẫu in sẵn do </a:t>
            </a:r>
            <a:r>
              <a:rPr lang="vi-VN" sz="2500" dirty="0">
                <a:solidFill>
                  <a:prstClr val="black"/>
                </a:solidFill>
                <a:latin typeface="Arial" pitchFamily="34" charset="0"/>
                <a:ea typeface="Tahoma" pitchFamily="34" charset="0"/>
                <a:cs typeface="Arial" pitchFamily="34" charset="0"/>
              </a:rPr>
              <a:t>ngân hàng in và nhượng bán. Những chứng từ đó phải được lập đủ </a:t>
            </a:r>
            <a:r>
              <a:rPr lang="en-US" sz="2500" dirty="0">
                <a:solidFill>
                  <a:prstClr val="black"/>
                </a:solidFill>
                <a:latin typeface="Arial" pitchFamily="34" charset="0"/>
                <a:ea typeface="Tahoma" pitchFamily="34" charset="0"/>
                <a:cs typeface="Arial" pitchFamily="34" charset="0"/>
              </a:rPr>
              <a:t>l</a:t>
            </a:r>
            <a:r>
              <a:rPr lang="vi-VN" sz="2500" dirty="0">
                <a:solidFill>
                  <a:prstClr val="black"/>
                </a:solidFill>
                <a:latin typeface="Arial" pitchFamily="34" charset="0"/>
                <a:ea typeface="Tahoma" pitchFamily="34" charset="0"/>
                <a:cs typeface="Arial" pitchFamily="34" charset="0"/>
              </a:rPr>
              <a:t>iên, viết rõ ràng, không được tẩy xoá và phải nộp vào ngân hàng theo đúng quy định. Các ngân hàng có quyền từ chối việc thanh toán hoặc không tiếp nhận các giấy tờ thanh toán trong trường hợp chủ thể thanh toán vi phạm một trong các quy định của chế độ thanh toán hiện hành.</a:t>
            </a:r>
          </a:p>
        </p:txBody>
      </p:sp>
    </p:spTree>
    <p:extLst>
      <p:ext uri="{BB962C8B-B14F-4D97-AF65-F5344CB8AC3E}">
        <p14:creationId xmlns:p14="http://schemas.microsoft.com/office/powerpoint/2010/main" val="2973493363"/>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3"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plus(in)">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additive="base">
                                        <p:cTn id="12" dur="500" fill="hold"/>
                                        <p:tgtEl>
                                          <p:spTgt spid="5"/>
                                        </p:tgtEl>
                                        <p:attrNameLst>
                                          <p:attrName>ppt_x</p:attrName>
                                        </p:attrNameLst>
                                      </p:cBhvr>
                                      <p:tavLst>
                                        <p:tav tm="0">
                                          <p:val>
                                            <p:strVal val="#ppt_x"/>
                                          </p:val>
                                        </p:tav>
                                        <p:tav tm="100000">
                                          <p:val>
                                            <p:strVal val="#ppt_x"/>
                                          </p:val>
                                        </p:tav>
                                      </p:tavLst>
                                    </p:anim>
                                    <p:anim calcmode="lin" valueType="num">
                                      <p:cBhvr additive="base">
                                        <p:cTn id="13"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animBg="1"/>
    </p:bldLst>
  </p:timing>
</p:sld>
</file>

<file path=ppt/slides/slide4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Rectangle 3"/>
          <p:cNvSpPr/>
          <p:nvPr/>
        </p:nvSpPr>
        <p:spPr>
          <a:xfrm>
            <a:off x="637713" y="24604"/>
            <a:ext cx="7763983" cy="377024"/>
          </a:xfrm>
          <a:prstGeom prst="rect">
            <a:avLst/>
          </a:prstGeom>
          <a:noFill/>
        </p:spPr>
        <p:txBody>
          <a:bodyPr wrap="none" lIns="68579" tIns="34289" rIns="68579" bIns="34289">
            <a:spAutoFit/>
          </a:bodyPr>
          <a:lstStyle/>
          <a:p>
            <a:pPr algn="ctr" defTabSz="685783">
              <a:defRPr/>
            </a:pPr>
            <a:r>
              <a:rPr lang="en-US" sz="2000" b="1" cap="all"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2.3. </a:t>
            </a:r>
            <a:r>
              <a:rPr lang="en-US" sz="2000" b="1" cap="all"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Các</a:t>
            </a:r>
            <a:r>
              <a:rPr lang="en-US" sz="2000" b="1" cap="all"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NỘI DUNG </a:t>
            </a:r>
            <a:r>
              <a:rPr lang="en-US" sz="2000" b="1" cap="all"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thanh</a:t>
            </a:r>
            <a:r>
              <a:rPr lang="en-US" sz="2000" b="1" cap="all"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a:t>
            </a:r>
            <a:r>
              <a:rPr lang="en-US" sz="2000" b="1" cap="all"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toán</a:t>
            </a:r>
            <a:r>
              <a:rPr lang="en-US" sz="2000" b="1" cap="all"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a:t>
            </a:r>
            <a:r>
              <a:rPr lang="en-US" sz="2000" b="1" cap="all"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không</a:t>
            </a:r>
            <a:r>
              <a:rPr lang="en-US" sz="2000" b="1" cap="all"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a:t>
            </a:r>
            <a:r>
              <a:rPr lang="en-US" sz="2000" b="1" cap="all"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dùng</a:t>
            </a:r>
            <a:r>
              <a:rPr lang="en-US" sz="2000" b="1" cap="all"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a:t>
            </a:r>
            <a:r>
              <a:rPr lang="en-US" sz="2000" b="1" cap="all"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tiền</a:t>
            </a:r>
            <a:r>
              <a:rPr lang="en-US" sz="2000" b="1" cap="all"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a:t>
            </a:r>
            <a:r>
              <a:rPr lang="en-US" sz="2000" b="1" cap="all"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mặt</a:t>
            </a:r>
            <a:r>
              <a:rPr lang="en-US" sz="2000" b="1" cap="all"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a:t>
            </a:r>
          </a:p>
        </p:txBody>
      </p:sp>
      <p:sp>
        <p:nvSpPr>
          <p:cNvPr id="5" name="TextBox 4"/>
          <p:cNvSpPr txBox="1"/>
          <p:nvPr/>
        </p:nvSpPr>
        <p:spPr>
          <a:xfrm>
            <a:off x="324902" y="418245"/>
            <a:ext cx="8742897" cy="3531734"/>
          </a:xfrm>
          <a:prstGeom prst="rect">
            <a:avLst/>
          </a:prstGeom>
        </p:spPr>
        <p:style>
          <a:lnRef idx="2">
            <a:schemeClr val="accent1"/>
          </a:lnRef>
          <a:fillRef idx="1">
            <a:schemeClr val="lt1"/>
          </a:fillRef>
          <a:effectRef idx="0">
            <a:schemeClr val="accent1"/>
          </a:effectRef>
          <a:fontRef idx="minor">
            <a:schemeClr val="dk1"/>
          </a:fontRef>
        </p:style>
        <p:txBody>
          <a:bodyPr wrap="square" lIns="68579" tIns="34289" rIns="68579" bIns="34289" rtlCol="0">
            <a:spAutoFit/>
          </a:bodyPr>
          <a:lstStyle/>
          <a:p>
            <a:pPr algn="just" defTabSz="685316">
              <a:defRPr/>
            </a:pPr>
            <a:endParaRPr lang="vi-VN" sz="2500" dirty="0">
              <a:solidFill>
                <a:prstClr val="black"/>
              </a:solidFill>
              <a:latin typeface="Arial" pitchFamily="34" charset="0"/>
              <a:ea typeface="Tahoma" pitchFamily="34" charset="0"/>
              <a:cs typeface="Arial" pitchFamily="34" charset="0"/>
            </a:endParaRPr>
          </a:p>
          <a:p>
            <a:pPr algn="just" defTabSz="685316">
              <a:defRPr/>
            </a:pPr>
            <a:r>
              <a:rPr lang="vi-VN" sz="2500" dirty="0">
                <a:solidFill>
                  <a:srgbClr val="FF0000"/>
                </a:solidFill>
                <a:latin typeface="Arial" pitchFamily="34" charset="0"/>
                <a:ea typeface="Tahoma" pitchFamily="34" charset="0"/>
                <a:cs typeface="Arial" pitchFamily="34" charset="0"/>
              </a:rPr>
              <a:t>* Tài khoản thanh toán</a:t>
            </a:r>
          </a:p>
          <a:p>
            <a:pPr algn="just" defTabSz="685316">
              <a:defRPr/>
            </a:pPr>
            <a:r>
              <a:rPr lang="vi-VN" sz="2500" dirty="0">
                <a:solidFill>
                  <a:srgbClr val="FF0000"/>
                </a:solidFill>
                <a:latin typeface="Arial" pitchFamily="34" charset="0"/>
                <a:ea typeface="Tahoma" pitchFamily="34" charset="0"/>
                <a:cs typeface="Arial" pitchFamily="34" charset="0"/>
              </a:rPr>
              <a:t> </a:t>
            </a:r>
          </a:p>
          <a:p>
            <a:pPr algn="just" defTabSz="685316">
              <a:defRPr/>
            </a:pPr>
            <a:r>
              <a:rPr lang="vi-VN" sz="2500" dirty="0">
                <a:solidFill>
                  <a:srgbClr val="FF0000"/>
                </a:solidFill>
                <a:latin typeface="Arial" pitchFamily="34" charset="0"/>
                <a:ea typeface="Tahoma" pitchFamily="34" charset="0"/>
                <a:cs typeface="Arial" pitchFamily="34" charset="0"/>
              </a:rPr>
              <a:t>Các bên trả tiền và nhận tiền phải có tài khoản thanh toán: đây là công cụ để phản ánh việc trả tiền và nhận tiền. </a:t>
            </a:r>
            <a:r>
              <a:rPr lang="vi-VN" sz="2500" dirty="0">
                <a:solidFill>
                  <a:prstClr val="black"/>
                </a:solidFill>
                <a:latin typeface="Arial" pitchFamily="34" charset="0"/>
                <a:ea typeface="Tahoma" pitchFamily="34" charset="0"/>
                <a:cs typeface="Arial" pitchFamily="34" charset="0"/>
              </a:rPr>
              <a:t>Việc mở tài khoản và thực hiện thanh toán qua tài khoản được ghi bằng đồng Việt Nam, trường hợp mở tài khoản và thanh toán bằng ngoại tệ phải thực hiện theo quy chế quản lý ngoại hối của Chính phủ Việt Nam.</a:t>
            </a:r>
          </a:p>
        </p:txBody>
      </p:sp>
    </p:spTree>
    <p:extLst>
      <p:ext uri="{BB962C8B-B14F-4D97-AF65-F5344CB8AC3E}">
        <p14:creationId xmlns:p14="http://schemas.microsoft.com/office/powerpoint/2010/main" val="2779994351"/>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3"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plus(in)">
                                      <p:cBhvr>
                                        <p:cTn id="7" dur="2000"/>
                                        <p:tgtEl>
                                          <p:spTgt spid="4"/>
                                        </p:tgtEl>
                                      </p:cBhvr>
                                    </p:animEffect>
                                  </p:childTnLst>
                                </p:cTn>
                              </p:par>
                              <p:par>
                                <p:cTn id="8" presetID="21" presetClass="entr" presetSubtype="8"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wheel(8)">
                                      <p:cBhvr>
                                        <p:cTn id="10" dur="1000"/>
                                        <p:tgtEl>
                                          <p:spTgt spid="5"/>
                                        </p:tgtEl>
                                      </p:cBhvr>
                                    </p:animEffect>
                                  </p:childTnLst>
                                </p:cTn>
                              </p:par>
                            </p:childTnLst>
                          </p:cTn>
                        </p:par>
                      </p:childTnLst>
                    </p:cTn>
                  </p:par>
                  <p:par>
                    <p:cTn id="11" fill="hold">
                      <p:stCondLst>
                        <p:cond delay="indefinite"/>
                      </p:stCondLst>
                      <p:childTnLst>
                        <p:par>
                          <p:cTn id="12" fill="hold">
                            <p:stCondLst>
                              <p:cond delay="0"/>
                            </p:stCondLst>
                            <p:childTnLst>
                              <p:par>
                                <p:cTn id="13" presetID="42" presetClass="entr" presetSubtype="0" fill="hold" nodeType="clickEffect">
                                  <p:stCondLst>
                                    <p:cond delay="0"/>
                                  </p:stCondLst>
                                  <p:childTnLst>
                                    <p:set>
                                      <p:cBhvr>
                                        <p:cTn id="14" dur="1" fill="hold">
                                          <p:stCondLst>
                                            <p:cond delay="0"/>
                                          </p:stCondLst>
                                        </p:cTn>
                                        <p:tgtEl>
                                          <p:spTgt spid="5">
                                            <p:txEl>
                                              <p:pRg st="3" end="3"/>
                                            </p:txEl>
                                          </p:spTgt>
                                        </p:tgtEl>
                                        <p:attrNameLst>
                                          <p:attrName>style.visibility</p:attrName>
                                        </p:attrNameLst>
                                      </p:cBhvr>
                                      <p:to>
                                        <p:strVal val="visible"/>
                                      </p:to>
                                    </p:set>
                                    <p:animEffect transition="in" filter="fade">
                                      <p:cBhvr>
                                        <p:cTn id="15" dur="1000"/>
                                        <p:tgtEl>
                                          <p:spTgt spid="5">
                                            <p:txEl>
                                              <p:pRg st="3" end="3"/>
                                            </p:txEl>
                                          </p:spTgt>
                                        </p:tgtEl>
                                      </p:cBhvr>
                                    </p:animEffect>
                                    <p:anim calcmode="lin" valueType="num">
                                      <p:cBhvr>
                                        <p:cTn id="16" dur="1000" fill="hold"/>
                                        <p:tgtEl>
                                          <p:spTgt spid="5">
                                            <p:txEl>
                                              <p:pRg st="3" end="3"/>
                                            </p:txEl>
                                          </p:spTgt>
                                        </p:tgtEl>
                                        <p:attrNameLst>
                                          <p:attrName>ppt_x</p:attrName>
                                        </p:attrNameLst>
                                      </p:cBhvr>
                                      <p:tavLst>
                                        <p:tav tm="0">
                                          <p:val>
                                            <p:strVal val="#ppt_x"/>
                                          </p:val>
                                        </p:tav>
                                        <p:tav tm="100000">
                                          <p:val>
                                            <p:strVal val="#ppt_x"/>
                                          </p:val>
                                        </p:tav>
                                      </p:tavLst>
                                    </p:anim>
                                    <p:anim calcmode="lin" valueType="num">
                                      <p:cBhvr>
                                        <p:cTn id="17" dur="1000" fill="hold"/>
                                        <p:tgtEl>
                                          <p:spTgt spid="5">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animBg="1"/>
    </p:bldLst>
  </p:timing>
</p:sld>
</file>

<file path=ppt/slides/slide4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Rectangle 3"/>
          <p:cNvSpPr/>
          <p:nvPr/>
        </p:nvSpPr>
        <p:spPr>
          <a:xfrm>
            <a:off x="637713" y="24604"/>
            <a:ext cx="7763983" cy="377024"/>
          </a:xfrm>
          <a:prstGeom prst="rect">
            <a:avLst/>
          </a:prstGeom>
          <a:noFill/>
        </p:spPr>
        <p:txBody>
          <a:bodyPr wrap="none" lIns="68579" tIns="34289" rIns="68579" bIns="34289">
            <a:spAutoFit/>
          </a:bodyPr>
          <a:lstStyle/>
          <a:p>
            <a:pPr algn="ctr" defTabSz="685783">
              <a:defRPr/>
            </a:pPr>
            <a:r>
              <a:rPr lang="en-US" sz="2000" b="1" cap="all"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2.3. </a:t>
            </a:r>
            <a:r>
              <a:rPr lang="en-US" sz="2000" b="1" cap="all"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Các</a:t>
            </a:r>
            <a:r>
              <a:rPr lang="en-US" sz="2000" b="1" cap="all"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NỘI DUNG </a:t>
            </a:r>
            <a:r>
              <a:rPr lang="en-US" sz="2000" b="1" cap="all"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thanh</a:t>
            </a:r>
            <a:r>
              <a:rPr lang="en-US" sz="2000" b="1" cap="all"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a:t>
            </a:r>
            <a:r>
              <a:rPr lang="en-US" sz="2000" b="1" cap="all"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toán</a:t>
            </a:r>
            <a:r>
              <a:rPr lang="en-US" sz="2000" b="1" cap="all"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a:t>
            </a:r>
            <a:r>
              <a:rPr lang="en-US" sz="2000" b="1" cap="all"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không</a:t>
            </a:r>
            <a:r>
              <a:rPr lang="en-US" sz="2000" b="1" cap="all"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a:t>
            </a:r>
            <a:r>
              <a:rPr lang="en-US" sz="2000" b="1" cap="all"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dùng</a:t>
            </a:r>
            <a:r>
              <a:rPr lang="en-US" sz="2000" b="1" cap="all"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a:t>
            </a:r>
            <a:r>
              <a:rPr lang="en-US" sz="2000" b="1" cap="all"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tiền</a:t>
            </a:r>
            <a:r>
              <a:rPr lang="en-US" sz="2000" b="1" cap="all"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a:t>
            </a:r>
            <a:r>
              <a:rPr lang="en-US" sz="2000" b="1" cap="all"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mặt</a:t>
            </a:r>
            <a:r>
              <a:rPr lang="en-US" sz="2000" b="1" cap="all"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a:t>
            </a:r>
          </a:p>
        </p:txBody>
      </p:sp>
      <p:sp>
        <p:nvSpPr>
          <p:cNvPr id="5" name="TextBox 4"/>
          <p:cNvSpPr txBox="1"/>
          <p:nvPr/>
        </p:nvSpPr>
        <p:spPr>
          <a:xfrm>
            <a:off x="324902" y="418245"/>
            <a:ext cx="8742897" cy="3531734"/>
          </a:xfrm>
          <a:prstGeom prst="rect">
            <a:avLst/>
          </a:prstGeom>
        </p:spPr>
        <p:style>
          <a:lnRef idx="2">
            <a:schemeClr val="accent1"/>
          </a:lnRef>
          <a:fillRef idx="1">
            <a:schemeClr val="lt1"/>
          </a:fillRef>
          <a:effectRef idx="0">
            <a:schemeClr val="accent1"/>
          </a:effectRef>
          <a:fontRef idx="minor">
            <a:schemeClr val="dk1"/>
          </a:fontRef>
        </p:style>
        <p:txBody>
          <a:bodyPr wrap="square" lIns="68579" tIns="34289" rIns="68579" bIns="34289" rtlCol="0">
            <a:spAutoFit/>
          </a:bodyPr>
          <a:lstStyle/>
          <a:p>
            <a:pPr algn="just" defTabSz="685316">
              <a:defRPr/>
            </a:pPr>
            <a:endParaRPr lang="vi-VN" sz="2500" dirty="0">
              <a:solidFill>
                <a:prstClr val="black"/>
              </a:solidFill>
              <a:latin typeface="Arial" pitchFamily="34" charset="0"/>
              <a:ea typeface="Tahoma" pitchFamily="34" charset="0"/>
              <a:cs typeface="Arial" pitchFamily="34" charset="0"/>
            </a:endParaRPr>
          </a:p>
          <a:p>
            <a:pPr algn="just" defTabSz="685316">
              <a:defRPr/>
            </a:pPr>
            <a:r>
              <a:rPr lang="vi-VN" sz="2500" dirty="0">
                <a:solidFill>
                  <a:srgbClr val="FF0000"/>
                </a:solidFill>
                <a:latin typeface="Arial" pitchFamily="34" charset="0"/>
                <a:ea typeface="Tahoma" pitchFamily="34" charset="0"/>
                <a:cs typeface="Arial" pitchFamily="34" charset="0"/>
              </a:rPr>
              <a:t>* Tranh chấp và chế tài</a:t>
            </a:r>
          </a:p>
          <a:p>
            <a:pPr algn="just" defTabSz="685316">
              <a:defRPr/>
            </a:pPr>
            <a:endParaRPr lang="vi-VN" sz="2500" dirty="0">
              <a:solidFill>
                <a:prstClr val="black"/>
              </a:solidFill>
              <a:latin typeface="Arial" pitchFamily="34" charset="0"/>
              <a:ea typeface="Tahoma" pitchFamily="34" charset="0"/>
              <a:cs typeface="Arial" pitchFamily="34" charset="0"/>
            </a:endParaRPr>
          </a:p>
          <a:p>
            <a:pPr algn="just" defTabSz="685316">
              <a:defRPr/>
            </a:pPr>
            <a:r>
              <a:rPr lang="vi-VN" sz="2500" dirty="0">
                <a:solidFill>
                  <a:prstClr val="black"/>
                </a:solidFill>
                <a:latin typeface="Arial" pitchFamily="34" charset="0"/>
                <a:ea typeface="Tahoma" pitchFamily="34" charset="0"/>
                <a:cs typeface="Arial" pitchFamily="34" charset="0"/>
              </a:rPr>
              <a:t>Tranh chấp và chế tài trong thanh toán chủ yếu phát sinh trong quan hệ thanh toán giữa các chủ thể thanh toán.</a:t>
            </a:r>
          </a:p>
          <a:p>
            <a:pPr algn="just" defTabSz="685316">
              <a:defRPr/>
            </a:pPr>
            <a:endParaRPr lang="vi-VN" sz="2500" dirty="0">
              <a:solidFill>
                <a:prstClr val="black"/>
              </a:solidFill>
              <a:latin typeface="Arial" pitchFamily="34" charset="0"/>
              <a:ea typeface="Tahoma" pitchFamily="34" charset="0"/>
              <a:cs typeface="Arial" pitchFamily="34" charset="0"/>
            </a:endParaRPr>
          </a:p>
          <a:p>
            <a:pPr algn="just" defTabSz="685316">
              <a:defRPr/>
            </a:pPr>
            <a:r>
              <a:rPr lang="vi-VN" sz="2500" dirty="0">
                <a:solidFill>
                  <a:srgbClr val="FF0000"/>
                </a:solidFill>
                <a:latin typeface="Arial" pitchFamily="34" charset="0"/>
                <a:ea typeface="Tahoma" pitchFamily="34" charset="0"/>
                <a:cs typeface="Arial" pitchFamily="34" charset="0"/>
              </a:rPr>
              <a:t>Người mua được quyền khiếu nại và bồi thường thiệt hại khi người bán không giao hàng theo đúng hợp đồng kinh tế đã ký kết.</a:t>
            </a:r>
          </a:p>
        </p:txBody>
      </p:sp>
    </p:spTree>
    <p:extLst>
      <p:ext uri="{BB962C8B-B14F-4D97-AF65-F5344CB8AC3E}">
        <p14:creationId xmlns:p14="http://schemas.microsoft.com/office/powerpoint/2010/main" val="1962161418"/>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3"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plus(in)">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down)">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animBg="1"/>
    </p:bldLst>
  </p:timing>
</p:sld>
</file>

<file path=ppt/slides/slide4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Rectangle 3"/>
          <p:cNvSpPr/>
          <p:nvPr/>
        </p:nvSpPr>
        <p:spPr>
          <a:xfrm>
            <a:off x="637713" y="24604"/>
            <a:ext cx="7763983" cy="377024"/>
          </a:xfrm>
          <a:prstGeom prst="rect">
            <a:avLst/>
          </a:prstGeom>
          <a:noFill/>
        </p:spPr>
        <p:txBody>
          <a:bodyPr wrap="none" lIns="68579" tIns="34289" rIns="68579" bIns="34289">
            <a:spAutoFit/>
          </a:bodyPr>
          <a:lstStyle/>
          <a:p>
            <a:pPr algn="ctr" defTabSz="685783">
              <a:defRPr/>
            </a:pPr>
            <a:r>
              <a:rPr lang="en-US" sz="2000" b="1" cap="all"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2.3. </a:t>
            </a:r>
            <a:r>
              <a:rPr lang="en-US" sz="2000" b="1" cap="all"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Các</a:t>
            </a:r>
            <a:r>
              <a:rPr lang="en-US" sz="2000" b="1" cap="all"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NỘI DUNG </a:t>
            </a:r>
            <a:r>
              <a:rPr lang="en-US" sz="2000" b="1" cap="all"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thanh</a:t>
            </a:r>
            <a:r>
              <a:rPr lang="en-US" sz="2000" b="1" cap="all"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a:t>
            </a:r>
            <a:r>
              <a:rPr lang="en-US" sz="2000" b="1" cap="all"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toán</a:t>
            </a:r>
            <a:r>
              <a:rPr lang="en-US" sz="2000" b="1" cap="all"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a:t>
            </a:r>
            <a:r>
              <a:rPr lang="en-US" sz="2000" b="1" cap="all"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không</a:t>
            </a:r>
            <a:r>
              <a:rPr lang="en-US" sz="2000" b="1" cap="all"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a:t>
            </a:r>
            <a:r>
              <a:rPr lang="en-US" sz="2000" b="1" cap="all"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dùng</a:t>
            </a:r>
            <a:r>
              <a:rPr lang="en-US" sz="2000" b="1" cap="all"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a:t>
            </a:r>
            <a:r>
              <a:rPr lang="en-US" sz="2000" b="1" cap="all"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tiền</a:t>
            </a:r>
            <a:r>
              <a:rPr lang="en-US" sz="2000" b="1" cap="all"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a:t>
            </a:r>
            <a:r>
              <a:rPr lang="en-US" sz="2000" b="1" cap="all"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mặt</a:t>
            </a:r>
            <a:r>
              <a:rPr lang="en-US" sz="2000" b="1" cap="all"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a:t>
            </a:r>
          </a:p>
        </p:txBody>
      </p:sp>
      <p:sp>
        <p:nvSpPr>
          <p:cNvPr id="5" name="TextBox 4"/>
          <p:cNvSpPr txBox="1"/>
          <p:nvPr/>
        </p:nvSpPr>
        <p:spPr>
          <a:xfrm>
            <a:off x="324902" y="418245"/>
            <a:ext cx="8742897" cy="3147013"/>
          </a:xfrm>
          <a:prstGeom prst="rect">
            <a:avLst/>
          </a:prstGeom>
        </p:spPr>
        <p:style>
          <a:lnRef idx="2">
            <a:schemeClr val="accent1"/>
          </a:lnRef>
          <a:fillRef idx="1">
            <a:schemeClr val="lt1"/>
          </a:fillRef>
          <a:effectRef idx="0">
            <a:schemeClr val="accent1"/>
          </a:effectRef>
          <a:fontRef idx="minor">
            <a:schemeClr val="dk1"/>
          </a:fontRef>
        </p:style>
        <p:txBody>
          <a:bodyPr wrap="square" lIns="68579" tIns="34289" rIns="68579" bIns="34289" rtlCol="0">
            <a:spAutoFit/>
          </a:bodyPr>
          <a:lstStyle/>
          <a:p>
            <a:pPr algn="just" defTabSz="685316">
              <a:defRPr/>
            </a:pPr>
            <a:endParaRPr lang="vi-VN" sz="2500" dirty="0">
              <a:solidFill>
                <a:prstClr val="black"/>
              </a:solidFill>
              <a:latin typeface="Arial" pitchFamily="34" charset="0"/>
              <a:ea typeface="Tahoma" pitchFamily="34" charset="0"/>
              <a:cs typeface="Arial" pitchFamily="34" charset="0"/>
            </a:endParaRPr>
          </a:p>
          <a:p>
            <a:pPr algn="just" defTabSz="685316">
              <a:defRPr/>
            </a:pPr>
            <a:r>
              <a:rPr lang="vi-VN" sz="2500" dirty="0">
                <a:solidFill>
                  <a:srgbClr val="FF0000"/>
                </a:solidFill>
                <a:latin typeface="Arial" pitchFamily="34" charset="0"/>
                <a:ea typeface="Tahoma" pitchFamily="34" charset="0"/>
                <a:cs typeface="Arial" pitchFamily="34" charset="0"/>
              </a:rPr>
              <a:t>Người bán có quyền đòi bồi thường thiệt hại khi người mua trả tiền chậm so với thời gian quy định trong hợp đồng.</a:t>
            </a:r>
          </a:p>
          <a:p>
            <a:pPr algn="just" defTabSz="685316">
              <a:defRPr/>
            </a:pPr>
            <a:endParaRPr lang="vi-VN" sz="2500" dirty="0">
              <a:solidFill>
                <a:srgbClr val="FF0000"/>
              </a:solidFill>
              <a:latin typeface="Arial" pitchFamily="34" charset="0"/>
              <a:ea typeface="Tahoma" pitchFamily="34" charset="0"/>
              <a:cs typeface="Arial" pitchFamily="34" charset="0"/>
            </a:endParaRPr>
          </a:p>
          <a:p>
            <a:pPr algn="just" defTabSz="685316">
              <a:defRPr/>
            </a:pPr>
            <a:r>
              <a:rPr lang="vi-VN" sz="2500" dirty="0">
                <a:solidFill>
                  <a:prstClr val="black"/>
                </a:solidFill>
                <a:latin typeface="Arial" pitchFamily="34" charset="0"/>
                <a:ea typeface="Tahoma" pitchFamily="34" charset="0"/>
                <a:cs typeface="Arial" pitchFamily="34" charset="0"/>
              </a:rPr>
              <a:t>Chế tài khi có vi phạm thường do ngân hàng thực hiện bằng cách trích tiền một cách cưỡng chế đối với người vi phạm. Trong trường hợp cần thiết thì chế tài do toà án kinh tế thực hiện theo thủ tục tố tụng.</a:t>
            </a:r>
          </a:p>
        </p:txBody>
      </p:sp>
    </p:spTree>
    <p:extLst>
      <p:ext uri="{BB962C8B-B14F-4D97-AF65-F5344CB8AC3E}">
        <p14:creationId xmlns:p14="http://schemas.microsoft.com/office/powerpoint/2010/main" val="1271105202"/>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3"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plus(in)">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1000"/>
                                        <p:tgtEl>
                                          <p:spTgt spid="5"/>
                                        </p:tgtEl>
                                      </p:cBhvr>
                                    </p:animEffect>
                                    <p:anim calcmode="lin" valueType="num">
                                      <p:cBhvr>
                                        <p:cTn id="13" dur="1000" fill="hold"/>
                                        <p:tgtEl>
                                          <p:spTgt spid="5"/>
                                        </p:tgtEl>
                                        <p:attrNameLst>
                                          <p:attrName>ppt_x</p:attrName>
                                        </p:attrNameLst>
                                      </p:cBhvr>
                                      <p:tavLst>
                                        <p:tav tm="0">
                                          <p:val>
                                            <p:strVal val="#ppt_x"/>
                                          </p:val>
                                        </p:tav>
                                        <p:tav tm="100000">
                                          <p:val>
                                            <p:strVal val="#ppt_x"/>
                                          </p:val>
                                        </p:tav>
                                      </p:tavLst>
                                    </p:anim>
                                    <p:anim calcmode="lin" valueType="num">
                                      <p:cBhvr>
                                        <p:cTn id="14"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animBg="1"/>
    </p:bldLst>
  </p:timing>
</p:sld>
</file>

<file path=ppt/slides/slide4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Rectangle 3"/>
          <p:cNvSpPr/>
          <p:nvPr/>
        </p:nvSpPr>
        <p:spPr>
          <a:xfrm>
            <a:off x="515889" y="24604"/>
            <a:ext cx="8007639" cy="377024"/>
          </a:xfrm>
          <a:prstGeom prst="rect">
            <a:avLst/>
          </a:prstGeom>
          <a:noFill/>
        </p:spPr>
        <p:txBody>
          <a:bodyPr wrap="none" lIns="68579" tIns="34289" rIns="68579" bIns="34289">
            <a:spAutoFit/>
          </a:bodyPr>
          <a:lstStyle/>
          <a:p>
            <a:pPr algn="ctr" defTabSz="685783">
              <a:defRPr/>
            </a:pPr>
            <a:r>
              <a:rPr lang="en-US" sz="2000" b="1" cap="all"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2.4. </a:t>
            </a:r>
            <a:r>
              <a:rPr lang="en-US" sz="2000" b="1" cap="all"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Các</a:t>
            </a:r>
            <a:r>
              <a:rPr lang="en-US" sz="2000" b="1" cap="all"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NGUYÊN TẮC </a:t>
            </a:r>
            <a:r>
              <a:rPr lang="en-US" sz="2000" b="1" cap="all"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thanh</a:t>
            </a:r>
            <a:r>
              <a:rPr lang="en-US" sz="2000" b="1" cap="all"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a:t>
            </a:r>
            <a:r>
              <a:rPr lang="en-US" sz="2000" b="1" cap="all"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toán</a:t>
            </a:r>
            <a:r>
              <a:rPr lang="en-US" sz="2000" b="1" cap="all"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a:t>
            </a:r>
            <a:r>
              <a:rPr lang="en-US" sz="2000" b="1" cap="all"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không</a:t>
            </a:r>
            <a:r>
              <a:rPr lang="en-US" sz="2000" b="1" cap="all"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a:t>
            </a:r>
            <a:r>
              <a:rPr lang="en-US" sz="2000" b="1" cap="all"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dùng</a:t>
            </a:r>
            <a:r>
              <a:rPr lang="en-US" sz="2000" b="1" cap="all"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a:t>
            </a:r>
            <a:r>
              <a:rPr lang="en-US" sz="2000" b="1" cap="all"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tiền</a:t>
            </a:r>
            <a:r>
              <a:rPr lang="en-US" sz="2000" b="1" cap="all"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a:t>
            </a:r>
            <a:r>
              <a:rPr lang="en-US" sz="2000" b="1" cap="all"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mặt</a:t>
            </a:r>
            <a:r>
              <a:rPr lang="en-US" sz="2000" b="1" cap="all"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a:t>
            </a:r>
          </a:p>
        </p:txBody>
      </p:sp>
      <p:sp>
        <p:nvSpPr>
          <p:cNvPr id="5" name="TextBox 4"/>
          <p:cNvSpPr txBox="1"/>
          <p:nvPr/>
        </p:nvSpPr>
        <p:spPr>
          <a:xfrm>
            <a:off x="324902" y="418245"/>
            <a:ext cx="8742897" cy="3147013"/>
          </a:xfrm>
          <a:prstGeom prst="rect">
            <a:avLst/>
          </a:prstGeom>
        </p:spPr>
        <p:style>
          <a:lnRef idx="2">
            <a:schemeClr val="accent1"/>
          </a:lnRef>
          <a:fillRef idx="1">
            <a:schemeClr val="lt1"/>
          </a:fillRef>
          <a:effectRef idx="0">
            <a:schemeClr val="accent1"/>
          </a:effectRef>
          <a:fontRef idx="minor">
            <a:schemeClr val="dk1"/>
          </a:fontRef>
        </p:style>
        <p:txBody>
          <a:bodyPr wrap="square" lIns="68579" tIns="34289" rIns="68579" bIns="34289" rtlCol="0">
            <a:spAutoFit/>
          </a:bodyPr>
          <a:lstStyle/>
          <a:p>
            <a:pPr algn="just" defTabSz="685316">
              <a:defRPr/>
            </a:pPr>
            <a:endParaRPr lang="vi-VN" sz="2500" dirty="0">
              <a:solidFill>
                <a:prstClr val="black"/>
              </a:solidFill>
              <a:latin typeface="Arial" pitchFamily="34" charset="0"/>
              <a:ea typeface="Tahoma" pitchFamily="34" charset="0"/>
              <a:cs typeface="Arial" pitchFamily="34" charset="0"/>
            </a:endParaRPr>
          </a:p>
          <a:p>
            <a:pPr algn="just" defTabSz="685316">
              <a:defRPr/>
            </a:pPr>
            <a:r>
              <a:rPr lang="vi-VN" sz="2500" dirty="0">
                <a:solidFill>
                  <a:prstClr val="black"/>
                </a:solidFill>
                <a:latin typeface="Arial" pitchFamily="34" charset="0"/>
                <a:ea typeface="Tahoma" pitchFamily="34" charset="0"/>
                <a:cs typeface="Arial" pitchFamily="34" charset="0"/>
              </a:rPr>
              <a:t>Để công tác thanh toán không dùng tiền mặt qua Ngân hàng có thể thực hịên nhanh chóng, chính xác thì các bên mua, bên bán và Ngân hàng phải tuân thủ một số nguyên tắc cơ bản sau:</a:t>
            </a:r>
          </a:p>
          <a:p>
            <a:pPr algn="just" defTabSz="685316">
              <a:defRPr/>
            </a:pPr>
            <a:r>
              <a:rPr lang="vi-VN" sz="2500" dirty="0">
                <a:solidFill>
                  <a:prstClr val="black"/>
                </a:solidFill>
                <a:latin typeface="Arial" pitchFamily="34" charset="0"/>
                <a:ea typeface="Tahoma" pitchFamily="34" charset="0"/>
                <a:cs typeface="Arial" pitchFamily="34" charset="0"/>
              </a:rPr>
              <a:t> </a:t>
            </a:r>
            <a:r>
              <a:rPr lang="vi-VN" sz="2500" i="1" dirty="0">
                <a:solidFill>
                  <a:srgbClr val="FF0000"/>
                </a:solidFill>
                <a:latin typeface="Arial" pitchFamily="34" charset="0"/>
                <a:ea typeface="Tahoma" pitchFamily="34" charset="0"/>
                <a:cs typeface="Arial" pitchFamily="34" charset="0"/>
              </a:rPr>
              <a:t>Thứ nhất: </a:t>
            </a:r>
            <a:r>
              <a:rPr lang="vi-VN" sz="2500" dirty="0">
                <a:solidFill>
                  <a:srgbClr val="FF0000"/>
                </a:solidFill>
                <a:latin typeface="Arial" pitchFamily="34" charset="0"/>
                <a:ea typeface="Tahoma" pitchFamily="34" charset="0"/>
                <a:cs typeface="Arial" pitchFamily="34" charset="0"/>
              </a:rPr>
              <a:t>Khách hàng có quyền lựa chọn Ngân hàng để mở tài khoản giao dịch và thực hiện thanh toán tại một Ngân hàng có cung cấp dịch vụ thanh toán.</a:t>
            </a:r>
          </a:p>
        </p:txBody>
      </p:sp>
    </p:spTree>
    <p:extLst>
      <p:ext uri="{BB962C8B-B14F-4D97-AF65-F5344CB8AC3E}">
        <p14:creationId xmlns:p14="http://schemas.microsoft.com/office/powerpoint/2010/main" val="1862891758"/>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3"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plus(in)">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arn(inVertical)">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animBg="1"/>
    </p:bldLst>
  </p:timing>
</p:sld>
</file>

<file path=ppt/slides/slide4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Rectangle 3"/>
          <p:cNvSpPr/>
          <p:nvPr/>
        </p:nvSpPr>
        <p:spPr>
          <a:xfrm>
            <a:off x="515889" y="24604"/>
            <a:ext cx="8007639" cy="377024"/>
          </a:xfrm>
          <a:prstGeom prst="rect">
            <a:avLst/>
          </a:prstGeom>
          <a:noFill/>
        </p:spPr>
        <p:txBody>
          <a:bodyPr wrap="none" lIns="68579" tIns="34289" rIns="68579" bIns="34289">
            <a:spAutoFit/>
          </a:bodyPr>
          <a:lstStyle/>
          <a:p>
            <a:pPr algn="ctr" defTabSz="685783">
              <a:defRPr/>
            </a:pPr>
            <a:r>
              <a:rPr lang="en-US" sz="2000" b="1" cap="all"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2.4. </a:t>
            </a:r>
            <a:r>
              <a:rPr lang="en-US" sz="2000" b="1" cap="all"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Các</a:t>
            </a:r>
            <a:r>
              <a:rPr lang="en-US" sz="2000" b="1" cap="all"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NGUYÊN TẮC </a:t>
            </a:r>
            <a:r>
              <a:rPr lang="en-US" sz="2000" b="1" cap="all"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thanh</a:t>
            </a:r>
            <a:r>
              <a:rPr lang="en-US" sz="2000" b="1" cap="all"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a:t>
            </a:r>
            <a:r>
              <a:rPr lang="en-US" sz="2000" b="1" cap="all"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toán</a:t>
            </a:r>
            <a:r>
              <a:rPr lang="en-US" sz="2000" b="1" cap="all"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a:t>
            </a:r>
            <a:r>
              <a:rPr lang="en-US" sz="2000" b="1" cap="all"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không</a:t>
            </a:r>
            <a:r>
              <a:rPr lang="en-US" sz="2000" b="1" cap="all"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a:t>
            </a:r>
            <a:r>
              <a:rPr lang="en-US" sz="2000" b="1" cap="all"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dùng</a:t>
            </a:r>
            <a:r>
              <a:rPr lang="en-US" sz="2000" b="1" cap="all"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a:t>
            </a:r>
            <a:r>
              <a:rPr lang="en-US" sz="2000" b="1" cap="all"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tiền</a:t>
            </a:r>
            <a:r>
              <a:rPr lang="en-US" sz="2000" b="1" cap="all"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a:t>
            </a:r>
            <a:r>
              <a:rPr lang="en-US" sz="2000" b="1" cap="all"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mặt</a:t>
            </a:r>
            <a:r>
              <a:rPr lang="en-US" sz="2000" b="1" cap="all"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a:t>
            </a:r>
          </a:p>
        </p:txBody>
      </p:sp>
      <p:sp>
        <p:nvSpPr>
          <p:cNvPr id="5" name="TextBox 4"/>
          <p:cNvSpPr txBox="1"/>
          <p:nvPr/>
        </p:nvSpPr>
        <p:spPr>
          <a:xfrm>
            <a:off x="324902" y="418245"/>
            <a:ext cx="8742897" cy="2377572"/>
          </a:xfrm>
          <a:prstGeom prst="rect">
            <a:avLst/>
          </a:prstGeom>
        </p:spPr>
        <p:style>
          <a:lnRef idx="2">
            <a:schemeClr val="accent1"/>
          </a:lnRef>
          <a:fillRef idx="1">
            <a:schemeClr val="lt1"/>
          </a:fillRef>
          <a:effectRef idx="0">
            <a:schemeClr val="accent1"/>
          </a:effectRef>
          <a:fontRef idx="minor">
            <a:schemeClr val="dk1"/>
          </a:fontRef>
        </p:style>
        <p:txBody>
          <a:bodyPr wrap="square" lIns="68579" tIns="34289" rIns="68579" bIns="34289" rtlCol="0">
            <a:spAutoFit/>
          </a:bodyPr>
          <a:lstStyle/>
          <a:p>
            <a:pPr algn="just" defTabSz="685316">
              <a:defRPr/>
            </a:pPr>
            <a:endParaRPr lang="vi-VN" sz="2500" dirty="0">
              <a:solidFill>
                <a:prstClr val="black"/>
              </a:solidFill>
              <a:latin typeface="Arial" pitchFamily="34" charset="0"/>
              <a:ea typeface="Tahoma" pitchFamily="34" charset="0"/>
              <a:cs typeface="Arial" pitchFamily="34" charset="0"/>
            </a:endParaRPr>
          </a:p>
          <a:p>
            <a:pPr algn="just" defTabSz="685316">
              <a:defRPr/>
            </a:pPr>
            <a:r>
              <a:rPr lang="vi-VN" sz="2500" i="1" dirty="0">
                <a:solidFill>
                  <a:srgbClr val="FF0000"/>
                </a:solidFill>
                <a:latin typeface="Arial" pitchFamily="34" charset="0"/>
                <a:ea typeface="Tahoma" pitchFamily="34" charset="0"/>
                <a:cs typeface="Arial" pitchFamily="34" charset="0"/>
              </a:rPr>
              <a:t>Thứ hai: </a:t>
            </a:r>
            <a:r>
              <a:rPr lang="vi-VN" sz="2500" dirty="0">
                <a:solidFill>
                  <a:srgbClr val="FF0000"/>
                </a:solidFill>
                <a:latin typeface="Arial" pitchFamily="34" charset="0"/>
                <a:ea typeface="Tahoma" pitchFamily="34" charset="0"/>
                <a:cs typeface="Arial" pitchFamily="34" charset="0"/>
              </a:rPr>
              <a:t>Việc mở tài khoản tại Ngân hàng, Kho bạc nhà nước và thực hiện thanh toán qua tài khoản được ghi bằng đồng Việt Nam. </a:t>
            </a:r>
            <a:r>
              <a:rPr lang="vi-VN" sz="2500" dirty="0">
                <a:solidFill>
                  <a:prstClr val="black"/>
                </a:solidFill>
                <a:latin typeface="Arial" pitchFamily="34" charset="0"/>
                <a:ea typeface="Tahoma" pitchFamily="34" charset="0"/>
                <a:cs typeface="Arial" pitchFamily="34" charset="0"/>
              </a:rPr>
              <a:t>Trường hợp mở và thanh toán bằng ngoại tệ phải được thực hiện theo cơ chế quản lý ngoại hối của Chính phủ Việt Nam ban hành.</a:t>
            </a:r>
          </a:p>
        </p:txBody>
      </p:sp>
    </p:spTree>
    <p:extLst>
      <p:ext uri="{BB962C8B-B14F-4D97-AF65-F5344CB8AC3E}">
        <p14:creationId xmlns:p14="http://schemas.microsoft.com/office/powerpoint/2010/main" val="647400080"/>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3"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plus(in)">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arn(inVertical)">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animBg="1"/>
    </p:bldLst>
  </p:timing>
</p:sld>
</file>

<file path=ppt/slides/slide4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Rectangle 3"/>
          <p:cNvSpPr/>
          <p:nvPr/>
        </p:nvSpPr>
        <p:spPr>
          <a:xfrm>
            <a:off x="515889" y="24604"/>
            <a:ext cx="8007639" cy="377024"/>
          </a:xfrm>
          <a:prstGeom prst="rect">
            <a:avLst/>
          </a:prstGeom>
          <a:noFill/>
        </p:spPr>
        <p:txBody>
          <a:bodyPr wrap="none" lIns="68579" tIns="34289" rIns="68579" bIns="34289">
            <a:spAutoFit/>
          </a:bodyPr>
          <a:lstStyle/>
          <a:p>
            <a:pPr algn="ctr" defTabSz="685783">
              <a:defRPr/>
            </a:pPr>
            <a:r>
              <a:rPr lang="en-US" sz="2000" b="1" cap="all"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2.4. </a:t>
            </a:r>
            <a:r>
              <a:rPr lang="en-US" sz="2000" b="1" cap="all"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Các</a:t>
            </a:r>
            <a:r>
              <a:rPr lang="en-US" sz="2000" b="1" cap="all"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NGUYÊN TẮC </a:t>
            </a:r>
            <a:r>
              <a:rPr lang="en-US" sz="2000" b="1" cap="all"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thanh</a:t>
            </a:r>
            <a:r>
              <a:rPr lang="en-US" sz="2000" b="1" cap="all"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a:t>
            </a:r>
            <a:r>
              <a:rPr lang="en-US" sz="2000" b="1" cap="all"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toán</a:t>
            </a:r>
            <a:r>
              <a:rPr lang="en-US" sz="2000" b="1" cap="all"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a:t>
            </a:r>
            <a:r>
              <a:rPr lang="en-US" sz="2000" b="1" cap="all"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không</a:t>
            </a:r>
            <a:r>
              <a:rPr lang="en-US" sz="2000" b="1" cap="all"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a:t>
            </a:r>
            <a:r>
              <a:rPr lang="en-US" sz="2000" b="1" cap="all"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dùng</a:t>
            </a:r>
            <a:r>
              <a:rPr lang="en-US" sz="2000" b="1" cap="all"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a:t>
            </a:r>
            <a:r>
              <a:rPr lang="en-US" sz="2000" b="1" cap="all"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tiền</a:t>
            </a:r>
            <a:r>
              <a:rPr lang="en-US" sz="2000" b="1" cap="all"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a:t>
            </a:r>
            <a:r>
              <a:rPr lang="en-US" sz="2000" b="1" cap="all"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mặt</a:t>
            </a:r>
            <a:r>
              <a:rPr lang="en-US" sz="2000" b="1" cap="all"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a:t>
            </a:r>
          </a:p>
        </p:txBody>
      </p:sp>
      <p:sp>
        <p:nvSpPr>
          <p:cNvPr id="5" name="TextBox 4"/>
          <p:cNvSpPr txBox="1"/>
          <p:nvPr/>
        </p:nvSpPr>
        <p:spPr>
          <a:xfrm>
            <a:off x="324902" y="418245"/>
            <a:ext cx="8742897" cy="1223410"/>
          </a:xfrm>
          <a:prstGeom prst="rect">
            <a:avLst/>
          </a:prstGeom>
        </p:spPr>
        <p:style>
          <a:lnRef idx="2">
            <a:schemeClr val="accent1"/>
          </a:lnRef>
          <a:fillRef idx="1">
            <a:schemeClr val="lt1"/>
          </a:fillRef>
          <a:effectRef idx="0">
            <a:schemeClr val="accent1"/>
          </a:effectRef>
          <a:fontRef idx="minor">
            <a:schemeClr val="dk1"/>
          </a:fontRef>
        </p:style>
        <p:txBody>
          <a:bodyPr wrap="square" lIns="68579" tIns="34289" rIns="68579" bIns="34289" rtlCol="0">
            <a:spAutoFit/>
          </a:bodyPr>
          <a:lstStyle/>
          <a:p>
            <a:pPr algn="just" defTabSz="685316">
              <a:defRPr/>
            </a:pPr>
            <a:endParaRPr lang="vi-VN" sz="2500" dirty="0">
              <a:solidFill>
                <a:prstClr val="black"/>
              </a:solidFill>
              <a:latin typeface="Arial" pitchFamily="34" charset="0"/>
              <a:ea typeface="Tahoma" pitchFamily="34" charset="0"/>
              <a:cs typeface="Arial" pitchFamily="34" charset="0"/>
            </a:endParaRPr>
          </a:p>
          <a:p>
            <a:pPr algn="just" defTabSz="685316">
              <a:defRPr/>
            </a:pPr>
            <a:r>
              <a:rPr lang="vi-VN" sz="2500" i="1" dirty="0">
                <a:solidFill>
                  <a:prstClr val="black"/>
                </a:solidFill>
                <a:latin typeface="Arial" pitchFamily="34" charset="0"/>
                <a:ea typeface="Tahoma" pitchFamily="34" charset="0"/>
                <a:cs typeface="Arial" pitchFamily="34" charset="0"/>
              </a:rPr>
              <a:t> </a:t>
            </a:r>
            <a:r>
              <a:rPr lang="vi-VN" sz="2500" i="1" dirty="0">
                <a:solidFill>
                  <a:srgbClr val="FF0000"/>
                </a:solidFill>
                <a:latin typeface="Arial" pitchFamily="34" charset="0"/>
                <a:ea typeface="Tahoma" pitchFamily="34" charset="0"/>
                <a:cs typeface="Arial" pitchFamily="34" charset="0"/>
              </a:rPr>
              <a:t>Thứ ba : </a:t>
            </a:r>
            <a:r>
              <a:rPr lang="vi-VN" sz="2500" dirty="0">
                <a:solidFill>
                  <a:srgbClr val="FF0000"/>
                </a:solidFill>
                <a:latin typeface="Arial" pitchFamily="34" charset="0"/>
                <a:ea typeface="Tahoma" pitchFamily="34" charset="0"/>
                <a:cs typeface="Arial" pitchFamily="34" charset="0"/>
              </a:rPr>
              <a:t>Để đảm bảo thanh toán đầy đủ kịp thời các chủ tài khoản (bên trả tiền) phải có đủ tiền trên tài khoản.</a:t>
            </a:r>
          </a:p>
        </p:txBody>
      </p:sp>
    </p:spTree>
    <p:extLst>
      <p:ext uri="{BB962C8B-B14F-4D97-AF65-F5344CB8AC3E}">
        <p14:creationId xmlns:p14="http://schemas.microsoft.com/office/powerpoint/2010/main" val="1311619358"/>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3"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plus(in)">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down)">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animBg="1"/>
    </p:bldLst>
  </p:timing>
</p:sld>
</file>

<file path=ppt/slides/slide4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Rectangle 3"/>
          <p:cNvSpPr/>
          <p:nvPr/>
        </p:nvSpPr>
        <p:spPr>
          <a:xfrm>
            <a:off x="515889" y="24604"/>
            <a:ext cx="8007639" cy="377024"/>
          </a:xfrm>
          <a:prstGeom prst="rect">
            <a:avLst/>
          </a:prstGeom>
          <a:noFill/>
        </p:spPr>
        <p:txBody>
          <a:bodyPr wrap="none" lIns="68579" tIns="34289" rIns="68579" bIns="34289">
            <a:spAutoFit/>
          </a:bodyPr>
          <a:lstStyle/>
          <a:p>
            <a:pPr algn="ctr" defTabSz="685783">
              <a:defRPr/>
            </a:pPr>
            <a:r>
              <a:rPr lang="en-US" sz="2000" b="1" cap="all"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2.4. </a:t>
            </a:r>
            <a:r>
              <a:rPr lang="en-US" sz="2000" b="1" cap="all"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Các</a:t>
            </a:r>
            <a:r>
              <a:rPr lang="en-US" sz="2000" b="1" cap="all"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NGUYÊN TẮC </a:t>
            </a:r>
            <a:r>
              <a:rPr lang="en-US" sz="2000" b="1" cap="all"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thanh</a:t>
            </a:r>
            <a:r>
              <a:rPr lang="en-US" sz="2000" b="1" cap="all"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a:t>
            </a:r>
            <a:r>
              <a:rPr lang="en-US" sz="2000" b="1" cap="all"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toán</a:t>
            </a:r>
            <a:r>
              <a:rPr lang="en-US" sz="2000" b="1" cap="all"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a:t>
            </a:r>
            <a:r>
              <a:rPr lang="en-US" sz="2000" b="1" cap="all"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không</a:t>
            </a:r>
            <a:r>
              <a:rPr lang="en-US" sz="2000" b="1" cap="all"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a:t>
            </a:r>
            <a:r>
              <a:rPr lang="en-US" sz="2000" b="1" cap="all"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dùng</a:t>
            </a:r>
            <a:r>
              <a:rPr lang="en-US" sz="2000" b="1" cap="all"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a:t>
            </a:r>
            <a:r>
              <a:rPr lang="en-US" sz="2000" b="1" cap="all"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tiền</a:t>
            </a:r>
            <a:r>
              <a:rPr lang="en-US" sz="2000" b="1" cap="all"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a:t>
            </a:r>
            <a:r>
              <a:rPr lang="en-US" sz="2000" b="1" cap="all"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mặt</a:t>
            </a:r>
            <a:r>
              <a:rPr lang="en-US" sz="2000" b="1" cap="all"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a:t>
            </a:r>
          </a:p>
        </p:txBody>
      </p:sp>
      <p:sp>
        <p:nvSpPr>
          <p:cNvPr id="5" name="TextBox 4"/>
          <p:cNvSpPr txBox="1"/>
          <p:nvPr/>
        </p:nvSpPr>
        <p:spPr>
          <a:xfrm>
            <a:off x="324902" y="418245"/>
            <a:ext cx="8742897" cy="4301175"/>
          </a:xfrm>
          <a:prstGeom prst="rect">
            <a:avLst/>
          </a:prstGeom>
        </p:spPr>
        <p:style>
          <a:lnRef idx="2">
            <a:schemeClr val="accent1"/>
          </a:lnRef>
          <a:fillRef idx="1">
            <a:schemeClr val="lt1"/>
          </a:fillRef>
          <a:effectRef idx="0">
            <a:schemeClr val="accent1"/>
          </a:effectRef>
          <a:fontRef idx="minor">
            <a:schemeClr val="dk1"/>
          </a:fontRef>
        </p:style>
        <p:txBody>
          <a:bodyPr wrap="square" lIns="68579" tIns="34289" rIns="68579" bIns="34289" rtlCol="0">
            <a:spAutoFit/>
          </a:bodyPr>
          <a:lstStyle/>
          <a:p>
            <a:pPr algn="just" defTabSz="685316">
              <a:defRPr/>
            </a:pPr>
            <a:endParaRPr lang="vi-VN" sz="2500" dirty="0">
              <a:solidFill>
                <a:prstClr val="black"/>
              </a:solidFill>
              <a:latin typeface="Arial" pitchFamily="34" charset="0"/>
              <a:ea typeface="Tahoma" pitchFamily="34" charset="0"/>
              <a:cs typeface="Arial" pitchFamily="34" charset="0"/>
            </a:endParaRPr>
          </a:p>
          <a:p>
            <a:pPr algn="just" defTabSz="685316">
              <a:defRPr/>
            </a:pPr>
            <a:r>
              <a:rPr lang="vi-VN" sz="2500" i="1" dirty="0">
                <a:solidFill>
                  <a:prstClr val="black"/>
                </a:solidFill>
                <a:latin typeface="Arial" pitchFamily="34" charset="0"/>
                <a:ea typeface="Tahoma" pitchFamily="34" charset="0"/>
                <a:cs typeface="Arial" pitchFamily="34" charset="0"/>
              </a:rPr>
              <a:t> Thứ tư: Ngân hàng và Kho bạc Nhà nước phải có trách nhiệm.</a:t>
            </a:r>
          </a:p>
          <a:p>
            <a:pPr algn="just" defTabSz="685316">
              <a:defRPr/>
            </a:pPr>
            <a:r>
              <a:rPr lang="vi-VN" sz="2500" i="1" dirty="0">
                <a:solidFill>
                  <a:prstClr val="black"/>
                </a:solidFill>
                <a:latin typeface="Arial" pitchFamily="34" charset="0"/>
                <a:ea typeface="Tahoma" pitchFamily="34" charset="0"/>
                <a:cs typeface="Arial" pitchFamily="34" charset="0"/>
              </a:rPr>
              <a:t> </a:t>
            </a:r>
            <a:r>
              <a:rPr lang="vi-VN" sz="2500" dirty="0">
                <a:solidFill>
                  <a:srgbClr val="FF0000"/>
                </a:solidFill>
                <a:latin typeface="Arial" pitchFamily="34" charset="0"/>
                <a:ea typeface="Tahoma" pitchFamily="34" charset="0"/>
                <a:cs typeface="Arial" pitchFamily="34" charset="0"/>
              </a:rPr>
              <a:t>-Thực hiện các ủy nhiệm thanh toán của khách hàng</a:t>
            </a:r>
            <a:r>
              <a:rPr lang="en-US" sz="2500" dirty="0">
                <a:solidFill>
                  <a:srgbClr val="FF0000"/>
                </a:solidFill>
                <a:latin typeface="Arial" pitchFamily="34" charset="0"/>
                <a:ea typeface="Tahoma" pitchFamily="34" charset="0"/>
                <a:cs typeface="Arial" pitchFamily="34" charset="0"/>
              </a:rPr>
              <a:t>,</a:t>
            </a:r>
            <a:r>
              <a:rPr lang="vi-VN" sz="2500" dirty="0">
                <a:solidFill>
                  <a:srgbClr val="FF0000"/>
                </a:solidFill>
                <a:latin typeface="Arial" pitchFamily="34" charset="0"/>
                <a:ea typeface="Tahoma" pitchFamily="34" charset="0"/>
                <a:cs typeface="Arial" pitchFamily="34" charset="0"/>
              </a:rPr>
              <a:t> </a:t>
            </a:r>
            <a:r>
              <a:rPr lang="vi-VN" sz="2500" dirty="0">
                <a:solidFill>
                  <a:schemeClr val="tx1"/>
                </a:solidFill>
                <a:latin typeface="Arial" pitchFamily="34" charset="0"/>
                <a:ea typeface="Tahoma" pitchFamily="34" charset="0"/>
                <a:cs typeface="Arial" pitchFamily="34" charset="0"/>
              </a:rPr>
              <a:t>phải chính xác, an toàn, nhanh chóng và thuận tiện, chi trả bằng tiền mặt hoặc chuyển khoản trong phạm vi số dư tiền gửi theo yêu cầu của khách hàng.</a:t>
            </a:r>
          </a:p>
          <a:p>
            <a:pPr algn="just" defTabSz="685316">
              <a:defRPr/>
            </a:pPr>
            <a:r>
              <a:rPr lang="vi-VN" sz="2500" dirty="0">
                <a:solidFill>
                  <a:prstClr val="black"/>
                </a:solidFill>
                <a:latin typeface="Arial" pitchFamily="34" charset="0"/>
                <a:ea typeface="Tahoma" pitchFamily="34" charset="0"/>
                <a:cs typeface="Arial" pitchFamily="34" charset="0"/>
              </a:rPr>
              <a:t>- Nếu có thiếu sót trong quá trình thanh toán gây thiệt hại cho khách hàng thì </a:t>
            </a:r>
            <a:r>
              <a:rPr lang="vi-VN" sz="2500" dirty="0">
                <a:solidFill>
                  <a:srgbClr val="FF0000"/>
                </a:solidFill>
                <a:latin typeface="Arial" pitchFamily="34" charset="0"/>
                <a:ea typeface="Tahoma" pitchFamily="34" charset="0"/>
                <a:cs typeface="Arial" pitchFamily="34" charset="0"/>
              </a:rPr>
              <a:t>Ngân hàng và Kho bạc Nhà nước phải bồi thường thiệt hại</a:t>
            </a:r>
            <a:r>
              <a:rPr lang="vi-VN" sz="2500" dirty="0">
                <a:solidFill>
                  <a:prstClr val="black"/>
                </a:solidFill>
                <a:latin typeface="Arial" pitchFamily="34" charset="0"/>
                <a:ea typeface="Tahoma" pitchFamily="34" charset="0"/>
                <a:cs typeface="Arial" pitchFamily="34" charset="0"/>
              </a:rPr>
              <a:t> và tùy theo mức độ vi phạm có thể bị xử lý theo pháp luật.</a:t>
            </a:r>
          </a:p>
        </p:txBody>
      </p:sp>
    </p:spTree>
    <p:extLst>
      <p:ext uri="{BB962C8B-B14F-4D97-AF65-F5344CB8AC3E}">
        <p14:creationId xmlns:p14="http://schemas.microsoft.com/office/powerpoint/2010/main" val="3642237304"/>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arn(inVertical)">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animBg="1"/>
    </p:bldLst>
  </p:timing>
</p:sld>
</file>

<file path=ppt/slides/slide4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Rectangle 3"/>
          <p:cNvSpPr/>
          <p:nvPr/>
        </p:nvSpPr>
        <p:spPr>
          <a:xfrm>
            <a:off x="515889" y="24604"/>
            <a:ext cx="8007639" cy="377024"/>
          </a:xfrm>
          <a:prstGeom prst="rect">
            <a:avLst/>
          </a:prstGeom>
          <a:noFill/>
        </p:spPr>
        <p:txBody>
          <a:bodyPr wrap="none" lIns="68579" tIns="34289" rIns="68579" bIns="34289">
            <a:spAutoFit/>
          </a:bodyPr>
          <a:lstStyle/>
          <a:p>
            <a:pPr algn="ctr" defTabSz="685783">
              <a:defRPr/>
            </a:pPr>
            <a:r>
              <a:rPr lang="en-US" sz="2000" b="1" cap="all"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2.4. </a:t>
            </a:r>
            <a:r>
              <a:rPr lang="en-US" sz="2000" b="1" cap="all"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Các</a:t>
            </a:r>
            <a:r>
              <a:rPr lang="en-US" sz="2000" b="1" cap="all"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NGUYÊN TẮC </a:t>
            </a:r>
            <a:r>
              <a:rPr lang="en-US" sz="2000" b="1" cap="all"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thanh</a:t>
            </a:r>
            <a:r>
              <a:rPr lang="en-US" sz="2000" b="1" cap="all"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a:t>
            </a:r>
            <a:r>
              <a:rPr lang="en-US" sz="2000" b="1" cap="all"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toán</a:t>
            </a:r>
            <a:r>
              <a:rPr lang="en-US" sz="2000" b="1" cap="all"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a:t>
            </a:r>
            <a:r>
              <a:rPr lang="en-US" sz="2000" b="1" cap="all"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không</a:t>
            </a:r>
            <a:r>
              <a:rPr lang="en-US" sz="2000" b="1" cap="all"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a:t>
            </a:r>
            <a:r>
              <a:rPr lang="en-US" sz="2000" b="1" cap="all"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dùng</a:t>
            </a:r>
            <a:r>
              <a:rPr lang="en-US" sz="2000" b="1" cap="all"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a:t>
            </a:r>
            <a:r>
              <a:rPr lang="en-US" sz="2000" b="1" cap="all"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tiền</a:t>
            </a:r>
            <a:r>
              <a:rPr lang="en-US" sz="2000" b="1" cap="all"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a:t>
            </a:r>
            <a:r>
              <a:rPr lang="en-US" sz="2000" b="1" cap="all"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mặt</a:t>
            </a:r>
            <a:r>
              <a:rPr lang="en-US" sz="2000" b="1" cap="all"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a:t>
            </a:r>
          </a:p>
        </p:txBody>
      </p:sp>
      <p:sp>
        <p:nvSpPr>
          <p:cNvPr id="5" name="TextBox 4"/>
          <p:cNvSpPr txBox="1"/>
          <p:nvPr/>
        </p:nvSpPr>
        <p:spPr>
          <a:xfrm>
            <a:off x="324902" y="418245"/>
            <a:ext cx="8742897" cy="1992851"/>
          </a:xfrm>
          <a:prstGeom prst="rect">
            <a:avLst/>
          </a:prstGeom>
        </p:spPr>
        <p:style>
          <a:lnRef idx="2">
            <a:schemeClr val="accent1"/>
          </a:lnRef>
          <a:fillRef idx="1">
            <a:schemeClr val="lt1"/>
          </a:fillRef>
          <a:effectRef idx="0">
            <a:schemeClr val="accent1"/>
          </a:effectRef>
          <a:fontRef idx="minor">
            <a:schemeClr val="dk1"/>
          </a:fontRef>
        </p:style>
        <p:txBody>
          <a:bodyPr wrap="square" lIns="68579" tIns="34289" rIns="68579" bIns="34289" rtlCol="0">
            <a:spAutoFit/>
          </a:bodyPr>
          <a:lstStyle/>
          <a:p>
            <a:pPr algn="just" defTabSz="685316">
              <a:defRPr/>
            </a:pPr>
            <a:endParaRPr lang="vi-VN" sz="2500" dirty="0">
              <a:solidFill>
                <a:prstClr val="black"/>
              </a:solidFill>
              <a:latin typeface="Arial" pitchFamily="34" charset="0"/>
              <a:ea typeface="Tahoma" pitchFamily="34" charset="0"/>
              <a:cs typeface="Arial" pitchFamily="34" charset="0"/>
            </a:endParaRPr>
          </a:p>
          <a:p>
            <a:pPr algn="just" defTabSz="685316">
              <a:defRPr/>
            </a:pPr>
            <a:r>
              <a:rPr lang="vi-VN" sz="2500" i="1" dirty="0">
                <a:solidFill>
                  <a:prstClr val="black"/>
                </a:solidFill>
                <a:latin typeface="Arial" pitchFamily="34" charset="0"/>
                <a:ea typeface="Tahoma" pitchFamily="34" charset="0"/>
                <a:cs typeface="Arial" pitchFamily="34" charset="0"/>
              </a:rPr>
              <a:t> Thứ năm: </a:t>
            </a:r>
            <a:r>
              <a:rPr lang="vi-VN" sz="2500" dirty="0">
                <a:solidFill>
                  <a:prstClr val="black"/>
                </a:solidFill>
                <a:latin typeface="Arial" pitchFamily="34" charset="0"/>
                <a:ea typeface="Tahoma" pitchFamily="34" charset="0"/>
                <a:cs typeface="Arial" pitchFamily="34" charset="0"/>
              </a:rPr>
              <a:t>Ngân hàng và Kho bạc Nhà nước chỉ cung cấp </a:t>
            </a:r>
            <a:r>
              <a:rPr lang="vi-VN" sz="2500" dirty="0">
                <a:solidFill>
                  <a:srgbClr val="FF0000"/>
                </a:solidFill>
                <a:latin typeface="Arial" pitchFamily="34" charset="0"/>
                <a:ea typeface="Tahoma" pitchFamily="34" charset="0"/>
                <a:cs typeface="Arial" pitchFamily="34" charset="0"/>
              </a:rPr>
              <a:t>số liệu trên tài khoản khách hàng </a:t>
            </a:r>
            <a:r>
              <a:rPr lang="vi-VN" sz="2500" dirty="0">
                <a:solidFill>
                  <a:prstClr val="black"/>
                </a:solidFill>
                <a:latin typeface="Arial" pitchFamily="34" charset="0"/>
                <a:ea typeface="Tahoma" pitchFamily="34" charset="0"/>
                <a:cs typeface="Arial" pitchFamily="34" charset="0"/>
              </a:rPr>
              <a:t>cho cơ quan ngoài Ngân hàng và Kho bạc nhà nước khi có văn bản của các cơ quan có thẩm quyền theo quy định của pháp luật.</a:t>
            </a:r>
          </a:p>
        </p:txBody>
      </p:sp>
    </p:spTree>
    <p:extLst>
      <p:ext uri="{BB962C8B-B14F-4D97-AF65-F5344CB8AC3E}">
        <p14:creationId xmlns:p14="http://schemas.microsoft.com/office/powerpoint/2010/main" val="1427101861"/>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3"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plus(in)">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additive="base">
                                        <p:cTn id="12" dur="500" fill="hold"/>
                                        <p:tgtEl>
                                          <p:spTgt spid="5"/>
                                        </p:tgtEl>
                                        <p:attrNameLst>
                                          <p:attrName>ppt_x</p:attrName>
                                        </p:attrNameLst>
                                      </p:cBhvr>
                                      <p:tavLst>
                                        <p:tav tm="0">
                                          <p:val>
                                            <p:strVal val="#ppt_x"/>
                                          </p:val>
                                        </p:tav>
                                        <p:tav tm="100000">
                                          <p:val>
                                            <p:strVal val="#ppt_x"/>
                                          </p:val>
                                        </p:tav>
                                      </p:tavLst>
                                    </p:anim>
                                    <p:anim calcmode="lin" valueType="num">
                                      <p:cBhvr additive="base">
                                        <p:cTn id="13"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animBg="1"/>
    </p:bldLst>
  </p:timing>
</p:sld>
</file>

<file path=ppt/slides/slide4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Rectangle 3"/>
          <p:cNvSpPr/>
          <p:nvPr/>
        </p:nvSpPr>
        <p:spPr>
          <a:xfrm>
            <a:off x="515889" y="24604"/>
            <a:ext cx="8007639" cy="377024"/>
          </a:xfrm>
          <a:prstGeom prst="rect">
            <a:avLst/>
          </a:prstGeom>
          <a:noFill/>
        </p:spPr>
        <p:txBody>
          <a:bodyPr wrap="none" lIns="68579" tIns="34289" rIns="68579" bIns="34289">
            <a:spAutoFit/>
          </a:bodyPr>
          <a:lstStyle/>
          <a:p>
            <a:pPr algn="ctr" defTabSz="685783">
              <a:defRPr/>
            </a:pPr>
            <a:r>
              <a:rPr lang="en-US" sz="2000" b="1" cap="all"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2.4. </a:t>
            </a:r>
            <a:r>
              <a:rPr lang="en-US" sz="2000" b="1" cap="all"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Các</a:t>
            </a:r>
            <a:r>
              <a:rPr lang="en-US" sz="2000" b="1" cap="all"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NGUYÊN TẮC </a:t>
            </a:r>
            <a:r>
              <a:rPr lang="en-US" sz="2000" b="1" cap="all"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thanh</a:t>
            </a:r>
            <a:r>
              <a:rPr lang="en-US" sz="2000" b="1" cap="all"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a:t>
            </a:r>
            <a:r>
              <a:rPr lang="en-US" sz="2000" b="1" cap="all"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toán</a:t>
            </a:r>
            <a:r>
              <a:rPr lang="en-US" sz="2000" b="1" cap="all"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a:t>
            </a:r>
            <a:r>
              <a:rPr lang="en-US" sz="2000" b="1" cap="all"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không</a:t>
            </a:r>
            <a:r>
              <a:rPr lang="en-US" sz="2000" b="1" cap="all"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a:t>
            </a:r>
            <a:r>
              <a:rPr lang="en-US" sz="2000" b="1" cap="all"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dùng</a:t>
            </a:r>
            <a:r>
              <a:rPr lang="en-US" sz="2000" b="1" cap="all"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a:t>
            </a:r>
            <a:r>
              <a:rPr lang="en-US" sz="2000" b="1" cap="all"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tiền</a:t>
            </a:r>
            <a:r>
              <a:rPr lang="en-US" sz="2000" b="1" cap="all"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a:t>
            </a:r>
            <a:r>
              <a:rPr lang="en-US" sz="2000" b="1" cap="all"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mặt</a:t>
            </a:r>
            <a:r>
              <a:rPr lang="en-US" sz="2000" b="1" cap="all"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a:t>
            </a:r>
          </a:p>
        </p:txBody>
      </p:sp>
      <p:sp>
        <p:nvSpPr>
          <p:cNvPr id="5" name="TextBox 4"/>
          <p:cNvSpPr txBox="1"/>
          <p:nvPr/>
        </p:nvSpPr>
        <p:spPr>
          <a:xfrm>
            <a:off x="324902" y="418245"/>
            <a:ext cx="8742897" cy="1608131"/>
          </a:xfrm>
          <a:prstGeom prst="rect">
            <a:avLst/>
          </a:prstGeom>
        </p:spPr>
        <p:style>
          <a:lnRef idx="2">
            <a:schemeClr val="accent1"/>
          </a:lnRef>
          <a:fillRef idx="1">
            <a:schemeClr val="lt1"/>
          </a:fillRef>
          <a:effectRef idx="0">
            <a:schemeClr val="accent1"/>
          </a:effectRef>
          <a:fontRef idx="minor">
            <a:schemeClr val="dk1"/>
          </a:fontRef>
        </p:style>
        <p:txBody>
          <a:bodyPr wrap="square" lIns="68579" tIns="34289" rIns="68579" bIns="34289" rtlCol="0">
            <a:spAutoFit/>
          </a:bodyPr>
          <a:lstStyle/>
          <a:p>
            <a:pPr algn="just" defTabSz="685316">
              <a:defRPr/>
            </a:pPr>
            <a:endParaRPr lang="vi-VN" sz="2500" dirty="0">
              <a:solidFill>
                <a:srgbClr val="FF0000"/>
              </a:solidFill>
              <a:latin typeface="Arial" pitchFamily="34" charset="0"/>
              <a:ea typeface="Tahoma" pitchFamily="34" charset="0"/>
              <a:cs typeface="Arial" pitchFamily="34" charset="0"/>
            </a:endParaRPr>
          </a:p>
          <a:p>
            <a:pPr algn="just" defTabSz="685316">
              <a:defRPr/>
            </a:pPr>
            <a:r>
              <a:rPr lang="vi-VN" sz="2500" i="1" dirty="0">
                <a:solidFill>
                  <a:srgbClr val="FF0000"/>
                </a:solidFill>
                <a:latin typeface="Arial" pitchFamily="34" charset="0"/>
                <a:ea typeface="Tahoma" pitchFamily="34" charset="0"/>
                <a:cs typeface="Arial" pitchFamily="34" charset="0"/>
              </a:rPr>
              <a:t> Thứ sáu: </a:t>
            </a:r>
            <a:r>
              <a:rPr lang="vi-VN" sz="2500" dirty="0">
                <a:solidFill>
                  <a:srgbClr val="FF0000"/>
                </a:solidFill>
                <a:latin typeface="Arial" pitchFamily="34" charset="0"/>
                <a:ea typeface="Tahoma" pitchFamily="34" charset="0"/>
                <a:cs typeface="Arial" pitchFamily="34" charset="0"/>
              </a:rPr>
              <a:t>Khi thực hiện các dịch vụ thanh toán cho khách hàng, Ngân hàng được thu phí theo quy định của Thống đốc Ngân hàng Nhà nước Việt Nam.</a:t>
            </a:r>
          </a:p>
        </p:txBody>
      </p:sp>
    </p:spTree>
    <p:extLst>
      <p:ext uri="{BB962C8B-B14F-4D97-AF65-F5344CB8AC3E}">
        <p14:creationId xmlns:p14="http://schemas.microsoft.com/office/powerpoint/2010/main" val="3922453557"/>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3"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plus(in)">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arn(inVertical)">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animBg="1"/>
    </p:bldLst>
  </p:timing>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 name="图片 4">
            <a:extLst>
              <a:ext uri="{FF2B5EF4-FFF2-40B4-BE49-F238E27FC236}">
                <a16:creationId xmlns:a16="http://schemas.microsoft.com/office/drawing/2014/main" id="{D73D06AF-B716-4B07-A040-DFA973366C41}"/>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t="69542" r="77401"/>
          <a:stretch/>
        </p:blipFill>
        <p:spPr>
          <a:xfrm>
            <a:off x="5929772" y="2571750"/>
            <a:ext cx="3816629" cy="2571750"/>
          </a:xfrm>
          <a:prstGeom prst="rect">
            <a:avLst/>
          </a:prstGeom>
        </p:spPr>
      </p:pic>
      <p:pic>
        <p:nvPicPr>
          <p:cNvPr id="6" name="图片 5">
            <a:extLst>
              <a:ext uri="{FF2B5EF4-FFF2-40B4-BE49-F238E27FC236}">
                <a16:creationId xmlns:a16="http://schemas.microsoft.com/office/drawing/2014/main" id="{8D856B30-D53E-47D5-94BA-1CECDC0E4B05}"/>
              </a:ext>
            </a:extLst>
          </p:cNvPr>
          <p:cNvPicPr>
            <a:picLocks noChangeAspect="1"/>
          </p:cNvPicPr>
          <p:nvPr/>
        </p:nvPicPr>
        <p:blipFill>
          <a:blip r:embed="rId6">
            <a:clrChange>
              <a:clrFrom>
                <a:srgbClr val="FFFFFF"/>
              </a:clrFrom>
              <a:clrTo>
                <a:srgbClr val="FFFFFF">
                  <a:alpha val="0"/>
                </a:srgbClr>
              </a:clrTo>
            </a:clrChange>
          </a:blip>
          <a:stretch>
            <a:fillRect/>
          </a:stretch>
        </p:blipFill>
        <p:spPr>
          <a:xfrm>
            <a:off x="2415341" y="4722448"/>
            <a:ext cx="1094874" cy="421052"/>
          </a:xfrm>
          <a:prstGeom prst="rect">
            <a:avLst/>
          </a:prstGeom>
        </p:spPr>
      </p:pic>
      <p:pic>
        <p:nvPicPr>
          <p:cNvPr id="7" name="图片 6">
            <a:extLst>
              <a:ext uri="{FF2B5EF4-FFF2-40B4-BE49-F238E27FC236}">
                <a16:creationId xmlns:a16="http://schemas.microsoft.com/office/drawing/2014/main" id="{48DFE54F-A977-4A9B-8DE0-2925E0E4563D}"/>
              </a:ext>
            </a:extLst>
          </p:cNvPr>
          <p:cNvPicPr>
            <a:picLocks noChangeAspect="1"/>
          </p:cNvPicPr>
          <p:nvPr/>
        </p:nvPicPr>
        <p:blipFill>
          <a:blip r:embed="rId6">
            <a:clrChange>
              <a:clrFrom>
                <a:srgbClr val="FFFFFF"/>
              </a:clrFrom>
              <a:clrTo>
                <a:srgbClr val="FFFFFF">
                  <a:alpha val="0"/>
                </a:srgbClr>
              </a:clrTo>
            </a:clrChange>
          </a:blip>
          <a:stretch>
            <a:fillRect/>
          </a:stretch>
        </p:blipFill>
        <p:spPr>
          <a:xfrm>
            <a:off x="5760121" y="4877452"/>
            <a:ext cx="691814" cy="266048"/>
          </a:xfrm>
          <a:prstGeom prst="rect">
            <a:avLst/>
          </a:prstGeom>
        </p:spPr>
      </p:pic>
      <p:pic>
        <p:nvPicPr>
          <p:cNvPr id="8" name="图片 7">
            <a:extLst>
              <a:ext uri="{FF2B5EF4-FFF2-40B4-BE49-F238E27FC236}">
                <a16:creationId xmlns:a16="http://schemas.microsoft.com/office/drawing/2014/main" id="{8921A5E6-C896-498C-B858-8521BACA5DDD}"/>
              </a:ext>
            </a:extLst>
          </p:cNvPr>
          <p:cNvPicPr>
            <a:picLocks noChangeAspect="1"/>
          </p:cNvPicPr>
          <p:nvPr/>
        </p:nvPicPr>
        <p:blipFill>
          <a:blip r:embed="rId6">
            <a:clrChange>
              <a:clrFrom>
                <a:srgbClr val="FFFFFF"/>
              </a:clrFrom>
              <a:clrTo>
                <a:srgbClr val="FFFFFF">
                  <a:alpha val="0"/>
                </a:srgbClr>
              </a:clrTo>
            </a:clrChange>
          </a:blip>
          <a:stretch>
            <a:fillRect/>
          </a:stretch>
        </p:blipFill>
        <p:spPr>
          <a:xfrm>
            <a:off x="5124103" y="4877452"/>
            <a:ext cx="691814" cy="266048"/>
          </a:xfrm>
          <a:prstGeom prst="rect">
            <a:avLst/>
          </a:prstGeom>
        </p:spPr>
      </p:pic>
      <p:pic>
        <p:nvPicPr>
          <p:cNvPr id="9" name="图片 8">
            <a:extLst>
              <a:ext uri="{FF2B5EF4-FFF2-40B4-BE49-F238E27FC236}">
                <a16:creationId xmlns:a16="http://schemas.microsoft.com/office/drawing/2014/main" id="{E0D04FE2-2A42-4B37-AB52-B34C1F09F6AC}"/>
              </a:ext>
            </a:extLst>
          </p:cNvPr>
          <p:cNvPicPr>
            <a:picLocks noChangeAspect="1"/>
          </p:cNvPicPr>
          <p:nvPr/>
        </p:nvPicPr>
        <p:blipFill>
          <a:blip r:embed="rId6">
            <a:clrChange>
              <a:clrFrom>
                <a:srgbClr val="FFFFFF"/>
              </a:clrFrom>
              <a:clrTo>
                <a:srgbClr val="FFFFFF">
                  <a:alpha val="0"/>
                </a:srgbClr>
              </a:clrTo>
            </a:clrChange>
          </a:blip>
          <a:stretch>
            <a:fillRect/>
          </a:stretch>
        </p:blipFill>
        <p:spPr>
          <a:xfrm>
            <a:off x="3695200" y="4877454"/>
            <a:ext cx="691814" cy="287806"/>
          </a:xfrm>
          <a:prstGeom prst="rect">
            <a:avLst/>
          </a:prstGeom>
        </p:spPr>
      </p:pic>
      <p:pic>
        <p:nvPicPr>
          <p:cNvPr id="10" name="图片 9">
            <a:extLst>
              <a:ext uri="{FF2B5EF4-FFF2-40B4-BE49-F238E27FC236}">
                <a16:creationId xmlns:a16="http://schemas.microsoft.com/office/drawing/2014/main" id="{28FD76E1-B938-4B19-BB49-6A564ACFFBAD}"/>
              </a:ext>
            </a:extLst>
          </p:cNvPr>
          <p:cNvPicPr>
            <a:picLocks noChangeAspect="1"/>
          </p:cNvPicPr>
          <p:nvPr/>
        </p:nvPicPr>
        <p:blipFill>
          <a:blip r:embed="rId7">
            <a:clrChange>
              <a:clrFrom>
                <a:srgbClr val="FFFFFF"/>
              </a:clrFrom>
              <a:clrTo>
                <a:srgbClr val="FFFFFF">
                  <a:alpha val="0"/>
                </a:srgbClr>
              </a:clrTo>
            </a:clrChange>
          </a:blip>
          <a:stretch>
            <a:fillRect/>
          </a:stretch>
        </p:blipFill>
        <p:spPr>
          <a:xfrm>
            <a:off x="255238" y="387071"/>
            <a:ext cx="1174514" cy="831129"/>
          </a:xfrm>
          <a:prstGeom prst="rect">
            <a:avLst/>
          </a:prstGeom>
        </p:spPr>
      </p:pic>
      <p:pic>
        <p:nvPicPr>
          <p:cNvPr id="11" name="图片 10">
            <a:extLst>
              <a:ext uri="{FF2B5EF4-FFF2-40B4-BE49-F238E27FC236}">
                <a16:creationId xmlns:a16="http://schemas.microsoft.com/office/drawing/2014/main" id="{A087FA02-3F22-40AA-9C9F-70C876981084}"/>
              </a:ext>
            </a:extLst>
          </p:cNvPr>
          <p:cNvPicPr>
            <a:picLocks noChangeAspect="1"/>
          </p:cNvPicPr>
          <p:nvPr/>
        </p:nvPicPr>
        <p:blipFill>
          <a:blip r:embed="rId7">
            <a:clrChange>
              <a:clrFrom>
                <a:srgbClr val="FFFFFF"/>
              </a:clrFrom>
              <a:clrTo>
                <a:srgbClr val="FFFFFF">
                  <a:alpha val="0"/>
                </a:srgbClr>
              </a:clrTo>
            </a:clrChange>
          </a:blip>
          <a:stretch>
            <a:fillRect/>
          </a:stretch>
        </p:blipFill>
        <p:spPr>
          <a:xfrm>
            <a:off x="7669699" y="1740626"/>
            <a:ext cx="1174514" cy="831129"/>
          </a:xfrm>
          <a:prstGeom prst="rect">
            <a:avLst/>
          </a:prstGeom>
        </p:spPr>
      </p:pic>
      <p:grpSp>
        <p:nvGrpSpPr>
          <p:cNvPr id="19" name="组合 18">
            <a:extLst>
              <a:ext uri="{FF2B5EF4-FFF2-40B4-BE49-F238E27FC236}">
                <a16:creationId xmlns:a16="http://schemas.microsoft.com/office/drawing/2014/main" id="{9C54BB6F-8F1C-4CB5-B9DF-76E9D0B72A7E}"/>
              </a:ext>
            </a:extLst>
          </p:cNvPr>
          <p:cNvGrpSpPr/>
          <p:nvPr/>
        </p:nvGrpSpPr>
        <p:grpSpPr>
          <a:xfrm>
            <a:off x="720676" y="1563577"/>
            <a:ext cx="785942" cy="1014716"/>
            <a:chOff x="10766636" y="3941730"/>
            <a:chExt cx="1047922" cy="1352954"/>
          </a:xfrm>
        </p:grpSpPr>
        <p:sp>
          <p:nvSpPr>
            <p:cNvPr id="13" name="Freeform 108">
              <a:extLst>
                <a:ext uri="{FF2B5EF4-FFF2-40B4-BE49-F238E27FC236}">
                  <a16:creationId xmlns:a16="http://schemas.microsoft.com/office/drawing/2014/main" id="{92718D15-F6A5-4483-9710-3C60485861CF}"/>
                </a:ext>
              </a:extLst>
            </p:cNvPr>
            <p:cNvSpPr>
              <a:spLocks/>
            </p:cNvSpPr>
            <p:nvPr/>
          </p:nvSpPr>
          <p:spPr bwMode="auto">
            <a:xfrm>
              <a:off x="10766636" y="4209862"/>
              <a:ext cx="664177" cy="1084822"/>
            </a:xfrm>
            <a:custGeom>
              <a:avLst/>
              <a:gdLst>
                <a:gd name="T0" fmla="*/ 96 w 114"/>
                <a:gd name="T1" fmla="*/ 11 h 186"/>
                <a:gd name="T2" fmla="*/ 91 w 114"/>
                <a:gd name="T3" fmla="*/ 11 h 186"/>
                <a:gd name="T4" fmla="*/ 79 w 114"/>
                <a:gd name="T5" fmla="*/ 8 h 186"/>
                <a:gd name="T6" fmla="*/ 78 w 114"/>
                <a:gd name="T7" fmla="*/ 8 h 186"/>
                <a:gd name="T8" fmla="*/ 2 w 114"/>
                <a:gd name="T9" fmla="*/ 87 h 186"/>
                <a:gd name="T10" fmla="*/ 12 w 114"/>
                <a:gd name="T11" fmla="*/ 98 h 186"/>
                <a:gd name="T12" fmla="*/ 48 w 114"/>
                <a:gd name="T13" fmla="*/ 83 h 186"/>
                <a:gd name="T14" fmla="*/ 11 w 114"/>
                <a:gd name="T15" fmla="*/ 170 h 186"/>
                <a:gd name="T16" fmla="*/ 27 w 114"/>
                <a:gd name="T17" fmla="*/ 177 h 186"/>
                <a:gd name="T18" fmla="*/ 28 w 114"/>
                <a:gd name="T19" fmla="*/ 175 h 186"/>
                <a:gd name="T20" fmla="*/ 32 w 114"/>
                <a:gd name="T21" fmla="*/ 172 h 186"/>
                <a:gd name="T22" fmla="*/ 105 w 114"/>
                <a:gd name="T23" fmla="*/ 71 h 186"/>
                <a:gd name="T24" fmla="*/ 96 w 114"/>
                <a:gd name="T25" fmla="*/ 58 h 186"/>
                <a:gd name="T26" fmla="*/ 89 w 114"/>
                <a:gd name="T27" fmla="*/ 60 h 186"/>
                <a:gd name="T28" fmla="*/ 88 w 114"/>
                <a:gd name="T29" fmla="*/ 62 h 186"/>
                <a:gd name="T30" fmla="*/ 86 w 114"/>
                <a:gd name="T31" fmla="*/ 64 h 186"/>
                <a:gd name="T32" fmla="*/ 85 w 114"/>
                <a:gd name="T33" fmla="*/ 65 h 186"/>
                <a:gd name="T34" fmla="*/ 85 w 114"/>
                <a:gd name="T35" fmla="*/ 65 h 186"/>
                <a:gd name="T36" fmla="*/ 84 w 114"/>
                <a:gd name="T37" fmla="*/ 66 h 186"/>
                <a:gd name="T38" fmla="*/ 84 w 114"/>
                <a:gd name="T39" fmla="*/ 66 h 186"/>
                <a:gd name="T40" fmla="*/ 84 w 114"/>
                <a:gd name="T41" fmla="*/ 66 h 186"/>
                <a:gd name="T42" fmla="*/ 82 w 114"/>
                <a:gd name="T43" fmla="*/ 67 h 186"/>
                <a:gd name="T44" fmla="*/ 80 w 114"/>
                <a:gd name="T45" fmla="*/ 71 h 186"/>
                <a:gd name="T46" fmla="*/ 74 w 114"/>
                <a:gd name="T47" fmla="*/ 79 h 186"/>
                <a:gd name="T48" fmla="*/ 84 w 114"/>
                <a:gd name="T49" fmla="*/ 64 h 186"/>
                <a:gd name="T50" fmla="*/ 85 w 114"/>
                <a:gd name="T51" fmla="*/ 55 h 186"/>
                <a:gd name="T52" fmla="*/ 109 w 114"/>
                <a:gd name="T53" fmla="*/ 20 h 186"/>
                <a:gd name="T54" fmla="*/ 96 w 114"/>
                <a:gd name="T55" fmla="*/ 11 h 1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14" h="186">
                  <a:moveTo>
                    <a:pt x="96" y="11"/>
                  </a:moveTo>
                  <a:cubicBezTo>
                    <a:pt x="94" y="10"/>
                    <a:pt x="93" y="10"/>
                    <a:pt x="91" y="11"/>
                  </a:cubicBezTo>
                  <a:cubicBezTo>
                    <a:pt x="89" y="7"/>
                    <a:pt x="82" y="4"/>
                    <a:pt x="79" y="8"/>
                  </a:cubicBezTo>
                  <a:cubicBezTo>
                    <a:pt x="78" y="8"/>
                    <a:pt x="78" y="8"/>
                    <a:pt x="78" y="8"/>
                  </a:cubicBezTo>
                  <a:cubicBezTo>
                    <a:pt x="34" y="0"/>
                    <a:pt x="14" y="52"/>
                    <a:pt x="2" y="87"/>
                  </a:cubicBezTo>
                  <a:cubicBezTo>
                    <a:pt x="0" y="94"/>
                    <a:pt x="6" y="99"/>
                    <a:pt x="12" y="98"/>
                  </a:cubicBezTo>
                  <a:cubicBezTo>
                    <a:pt x="25" y="95"/>
                    <a:pt x="37" y="89"/>
                    <a:pt x="48" y="83"/>
                  </a:cubicBezTo>
                  <a:cubicBezTo>
                    <a:pt x="33" y="111"/>
                    <a:pt x="18" y="139"/>
                    <a:pt x="11" y="170"/>
                  </a:cubicBezTo>
                  <a:cubicBezTo>
                    <a:pt x="9" y="180"/>
                    <a:pt x="22" y="186"/>
                    <a:pt x="27" y="177"/>
                  </a:cubicBezTo>
                  <a:cubicBezTo>
                    <a:pt x="27" y="176"/>
                    <a:pt x="27" y="175"/>
                    <a:pt x="28" y="175"/>
                  </a:cubicBezTo>
                  <a:cubicBezTo>
                    <a:pt x="29" y="174"/>
                    <a:pt x="31" y="174"/>
                    <a:pt x="32" y="172"/>
                  </a:cubicBezTo>
                  <a:cubicBezTo>
                    <a:pt x="59" y="141"/>
                    <a:pt x="89" y="109"/>
                    <a:pt x="105" y="71"/>
                  </a:cubicBezTo>
                  <a:cubicBezTo>
                    <a:pt x="108" y="64"/>
                    <a:pt x="103" y="57"/>
                    <a:pt x="96" y="58"/>
                  </a:cubicBezTo>
                  <a:cubicBezTo>
                    <a:pt x="94" y="58"/>
                    <a:pt x="91" y="58"/>
                    <a:pt x="89" y="60"/>
                  </a:cubicBezTo>
                  <a:cubicBezTo>
                    <a:pt x="89" y="61"/>
                    <a:pt x="88" y="62"/>
                    <a:pt x="88" y="62"/>
                  </a:cubicBezTo>
                  <a:cubicBezTo>
                    <a:pt x="87" y="63"/>
                    <a:pt x="86" y="64"/>
                    <a:pt x="86" y="64"/>
                  </a:cubicBezTo>
                  <a:cubicBezTo>
                    <a:pt x="85" y="65"/>
                    <a:pt x="85" y="65"/>
                    <a:pt x="85" y="65"/>
                  </a:cubicBezTo>
                  <a:cubicBezTo>
                    <a:pt x="85" y="65"/>
                    <a:pt x="85" y="65"/>
                    <a:pt x="85" y="65"/>
                  </a:cubicBezTo>
                  <a:cubicBezTo>
                    <a:pt x="84" y="66"/>
                    <a:pt x="84" y="66"/>
                    <a:pt x="84" y="66"/>
                  </a:cubicBezTo>
                  <a:cubicBezTo>
                    <a:pt x="84" y="66"/>
                    <a:pt x="84" y="66"/>
                    <a:pt x="84" y="66"/>
                  </a:cubicBezTo>
                  <a:cubicBezTo>
                    <a:pt x="84" y="66"/>
                    <a:pt x="84" y="66"/>
                    <a:pt x="84" y="66"/>
                  </a:cubicBezTo>
                  <a:cubicBezTo>
                    <a:pt x="84" y="66"/>
                    <a:pt x="83" y="67"/>
                    <a:pt x="82" y="67"/>
                  </a:cubicBezTo>
                  <a:cubicBezTo>
                    <a:pt x="81" y="68"/>
                    <a:pt x="80" y="70"/>
                    <a:pt x="80" y="71"/>
                  </a:cubicBezTo>
                  <a:cubicBezTo>
                    <a:pt x="78" y="74"/>
                    <a:pt x="76" y="76"/>
                    <a:pt x="74" y="79"/>
                  </a:cubicBezTo>
                  <a:cubicBezTo>
                    <a:pt x="77" y="74"/>
                    <a:pt x="81" y="69"/>
                    <a:pt x="84" y="64"/>
                  </a:cubicBezTo>
                  <a:cubicBezTo>
                    <a:pt x="87" y="61"/>
                    <a:pt x="86" y="58"/>
                    <a:pt x="85" y="55"/>
                  </a:cubicBezTo>
                  <a:cubicBezTo>
                    <a:pt x="94" y="44"/>
                    <a:pt x="102" y="32"/>
                    <a:pt x="109" y="20"/>
                  </a:cubicBezTo>
                  <a:cubicBezTo>
                    <a:pt x="114" y="11"/>
                    <a:pt x="102" y="4"/>
                    <a:pt x="96" y="11"/>
                  </a:cubicBezTo>
                  <a:close/>
                </a:path>
              </a:pathLst>
            </a:custGeom>
            <a:solidFill>
              <a:srgbClr val="F8E57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342830"/>
              <a:endParaRPr lang="zh-CN" altLang="en-US" sz="1400">
                <a:solidFill>
                  <a:prstClr val="black"/>
                </a:solidFill>
              </a:endParaRPr>
            </a:p>
          </p:txBody>
        </p:sp>
        <p:sp>
          <p:nvSpPr>
            <p:cNvPr id="14" name="Freeform 109">
              <a:extLst>
                <a:ext uri="{FF2B5EF4-FFF2-40B4-BE49-F238E27FC236}">
                  <a16:creationId xmlns:a16="http://schemas.microsoft.com/office/drawing/2014/main" id="{3B97E333-1B70-491F-836D-988EDE218845}"/>
                </a:ext>
              </a:extLst>
            </p:cNvPr>
            <p:cNvSpPr>
              <a:spLocks noEditPoints="1"/>
            </p:cNvSpPr>
            <p:nvPr/>
          </p:nvSpPr>
          <p:spPr bwMode="auto">
            <a:xfrm>
              <a:off x="10783856" y="4209862"/>
              <a:ext cx="693695" cy="1067602"/>
            </a:xfrm>
            <a:custGeom>
              <a:avLst/>
              <a:gdLst>
                <a:gd name="T0" fmla="*/ 112 w 119"/>
                <a:gd name="T1" fmla="*/ 52 h 183"/>
                <a:gd name="T2" fmla="*/ 91 w 119"/>
                <a:gd name="T3" fmla="*/ 53 h 183"/>
                <a:gd name="T4" fmla="*/ 115 w 119"/>
                <a:gd name="T5" fmla="*/ 9 h 183"/>
                <a:gd name="T6" fmla="*/ 110 w 119"/>
                <a:gd name="T7" fmla="*/ 2 h 183"/>
                <a:gd name="T8" fmla="*/ 49 w 119"/>
                <a:gd name="T9" fmla="*/ 15 h 183"/>
                <a:gd name="T10" fmla="*/ 24 w 119"/>
                <a:gd name="T11" fmla="*/ 55 h 183"/>
                <a:gd name="T12" fmla="*/ 2 w 119"/>
                <a:gd name="T13" fmla="*/ 88 h 183"/>
                <a:gd name="T14" fmla="*/ 8 w 119"/>
                <a:gd name="T15" fmla="*/ 94 h 183"/>
                <a:gd name="T16" fmla="*/ 43 w 119"/>
                <a:gd name="T17" fmla="*/ 87 h 183"/>
                <a:gd name="T18" fmla="*/ 5 w 119"/>
                <a:gd name="T19" fmla="*/ 176 h 183"/>
                <a:gd name="T20" fmla="*/ 12 w 119"/>
                <a:gd name="T21" fmla="*/ 181 h 183"/>
                <a:gd name="T22" fmla="*/ 70 w 119"/>
                <a:gd name="T23" fmla="*/ 126 h 183"/>
                <a:gd name="T24" fmla="*/ 117 w 119"/>
                <a:gd name="T25" fmla="*/ 58 h 183"/>
                <a:gd name="T26" fmla="*/ 112 w 119"/>
                <a:gd name="T27" fmla="*/ 52 h 183"/>
                <a:gd name="T28" fmla="*/ 66 w 119"/>
                <a:gd name="T29" fmla="*/ 116 h 183"/>
                <a:gd name="T30" fmla="*/ 19 w 119"/>
                <a:gd name="T31" fmla="*/ 165 h 183"/>
                <a:gd name="T32" fmla="*/ 56 w 119"/>
                <a:gd name="T33" fmla="*/ 81 h 183"/>
                <a:gd name="T34" fmla="*/ 50 w 119"/>
                <a:gd name="T35" fmla="*/ 75 h 183"/>
                <a:gd name="T36" fmla="*/ 16 w 119"/>
                <a:gd name="T37" fmla="*/ 82 h 183"/>
                <a:gd name="T38" fmla="*/ 18 w 119"/>
                <a:gd name="T39" fmla="*/ 79 h 183"/>
                <a:gd name="T40" fmla="*/ 23 w 119"/>
                <a:gd name="T41" fmla="*/ 78 h 183"/>
                <a:gd name="T42" fmla="*/ 53 w 119"/>
                <a:gd name="T43" fmla="*/ 25 h 183"/>
                <a:gd name="T44" fmla="*/ 103 w 119"/>
                <a:gd name="T45" fmla="*/ 12 h 183"/>
                <a:gd name="T46" fmla="*/ 75 w 119"/>
                <a:gd name="T47" fmla="*/ 56 h 183"/>
                <a:gd name="T48" fmla="*/ 80 w 119"/>
                <a:gd name="T49" fmla="*/ 64 h 183"/>
                <a:gd name="T50" fmla="*/ 106 w 119"/>
                <a:gd name="T51" fmla="*/ 61 h 183"/>
                <a:gd name="T52" fmla="*/ 66 w 119"/>
                <a:gd name="T53" fmla="*/ 116 h 1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19" h="183">
                  <a:moveTo>
                    <a:pt x="112" y="52"/>
                  </a:moveTo>
                  <a:cubicBezTo>
                    <a:pt x="105" y="53"/>
                    <a:pt x="98" y="53"/>
                    <a:pt x="91" y="53"/>
                  </a:cubicBezTo>
                  <a:cubicBezTo>
                    <a:pt x="101" y="40"/>
                    <a:pt x="109" y="25"/>
                    <a:pt x="115" y="9"/>
                  </a:cubicBezTo>
                  <a:cubicBezTo>
                    <a:pt x="116" y="5"/>
                    <a:pt x="113" y="2"/>
                    <a:pt x="110" y="2"/>
                  </a:cubicBezTo>
                  <a:cubicBezTo>
                    <a:pt x="89" y="1"/>
                    <a:pt x="66" y="0"/>
                    <a:pt x="49" y="15"/>
                  </a:cubicBezTo>
                  <a:cubicBezTo>
                    <a:pt x="38" y="24"/>
                    <a:pt x="30" y="39"/>
                    <a:pt x="24" y="55"/>
                  </a:cubicBezTo>
                  <a:cubicBezTo>
                    <a:pt x="16" y="65"/>
                    <a:pt x="9" y="76"/>
                    <a:pt x="2" y="88"/>
                  </a:cubicBezTo>
                  <a:cubicBezTo>
                    <a:pt x="0" y="92"/>
                    <a:pt x="4" y="96"/>
                    <a:pt x="8" y="94"/>
                  </a:cubicBezTo>
                  <a:cubicBezTo>
                    <a:pt x="19" y="89"/>
                    <a:pt x="31" y="90"/>
                    <a:pt x="43" y="87"/>
                  </a:cubicBezTo>
                  <a:cubicBezTo>
                    <a:pt x="31" y="117"/>
                    <a:pt x="15" y="145"/>
                    <a:pt x="5" y="176"/>
                  </a:cubicBezTo>
                  <a:cubicBezTo>
                    <a:pt x="4" y="180"/>
                    <a:pt x="8" y="183"/>
                    <a:pt x="12" y="181"/>
                  </a:cubicBezTo>
                  <a:cubicBezTo>
                    <a:pt x="35" y="168"/>
                    <a:pt x="53" y="146"/>
                    <a:pt x="70" y="126"/>
                  </a:cubicBezTo>
                  <a:cubicBezTo>
                    <a:pt x="87" y="105"/>
                    <a:pt x="105" y="83"/>
                    <a:pt x="117" y="58"/>
                  </a:cubicBezTo>
                  <a:cubicBezTo>
                    <a:pt x="119" y="54"/>
                    <a:pt x="116" y="51"/>
                    <a:pt x="112" y="52"/>
                  </a:cubicBezTo>
                  <a:close/>
                  <a:moveTo>
                    <a:pt x="66" y="116"/>
                  </a:moveTo>
                  <a:cubicBezTo>
                    <a:pt x="52" y="133"/>
                    <a:pt x="37" y="151"/>
                    <a:pt x="19" y="165"/>
                  </a:cubicBezTo>
                  <a:cubicBezTo>
                    <a:pt x="30" y="136"/>
                    <a:pt x="46" y="110"/>
                    <a:pt x="56" y="81"/>
                  </a:cubicBezTo>
                  <a:cubicBezTo>
                    <a:pt x="57" y="78"/>
                    <a:pt x="53" y="74"/>
                    <a:pt x="50" y="75"/>
                  </a:cubicBezTo>
                  <a:cubicBezTo>
                    <a:pt x="39" y="79"/>
                    <a:pt x="27" y="79"/>
                    <a:pt x="16" y="82"/>
                  </a:cubicBezTo>
                  <a:cubicBezTo>
                    <a:pt x="17" y="81"/>
                    <a:pt x="17" y="80"/>
                    <a:pt x="18" y="79"/>
                  </a:cubicBezTo>
                  <a:cubicBezTo>
                    <a:pt x="19" y="80"/>
                    <a:pt x="22" y="80"/>
                    <a:pt x="23" y="78"/>
                  </a:cubicBezTo>
                  <a:cubicBezTo>
                    <a:pt x="35" y="62"/>
                    <a:pt x="39" y="41"/>
                    <a:pt x="53" y="25"/>
                  </a:cubicBezTo>
                  <a:cubicBezTo>
                    <a:pt x="64" y="11"/>
                    <a:pt x="85" y="11"/>
                    <a:pt x="103" y="12"/>
                  </a:cubicBezTo>
                  <a:cubicBezTo>
                    <a:pt x="96" y="28"/>
                    <a:pt x="88" y="43"/>
                    <a:pt x="75" y="56"/>
                  </a:cubicBezTo>
                  <a:cubicBezTo>
                    <a:pt x="72" y="59"/>
                    <a:pt x="75" y="65"/>
                    <a:pt x="80" y="64"/>
                  </a:cubicBezTo>
                  <a:cubicBezTo>
                    <a:pt x="89" y="62"/>
                    <a:pt x="97" y="62"/>
                    <a:pt x="106" y="61"/>
                  </a:cubicBezTo>
                  <a:cubicBezTo>
                    <a:pt x="96" y="81"/>
                    <a:pt x="81" y="100"/>
                    <a:pt x="66" y="116"/>
                  </a:cubicBezTo>
                  <a:close/>
                </a:path>
              </a:pathLst>
            </a:custGeom>
            <a:solidFill>
              <a:srgbClr val="4442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342830"/>
              <a:endParaRPr lang="zh-CN" altLang="en-US" sz="1400">
                <a:solidFill>
                  <a:prstClr val="black"/>
                </a:solidFill>
              </a:endParaRPr>
            </a:p>
          </p:txBody>
        </p:sp>
        <p:sp>
          <p:nvSpPr>
            <p:cNvPr id="15" name="Freeform 110">
              <a:extLst>
                <a:ext uri="{FF2B5EF4-FFF2-40B4-BE49-F238E27FC236}">
                  <a16:creationId xmlns:a16="http://schemas.microsoft.com/office/drawing/2014/main" id="{247D8A62-15FF-403A-A4D3-CE26AD453BE0}"/>
                </a:ext>
              </a:extLst>
            </p:cNvPr>
            <p:cNvSpPr>
              <a:spLocks/>
            </p:cNvSpPr>
            <p:nvPr/>
          </p:nvSpPr>
          <p:spPr bwMode="auto">
            <a:xfrm>
              <a:off x="10766636" y="4089326"/>
              <a:ext cx="169734" cy="179575"/>
            </a:xfrm>
            <a:custGeom>
              <a:avLst/>
              <a:gdLst>
                <a:gd name="T0" fmla="*/ 28 w 29"/>
                <a:gd name="T1" fmla="*/ 26 h 31"/>
                <a:gd name="T2" fmla="*/ 12 w 29"/>
                <a:gd name="T3" fmla="*/ 4 h 31"/>
                <a:gd name="T4" fmla="*/ 6 w 29"/>
                <a:gd name="T5" fmla="*/ 0 h 31"/>
                <a:gd name="T6" fmla="*/ 2 w 29"/>
                <a:gd name="T7" fmla="*/ 1 h 31"/>
                <a:gd name="T8" fmla="*/ 1 w 29"/>
                <a:gd name="T9" fmla="*/ 7 h 31"/>
                <a:gd name="T10" fmla="*/ 10 w 29"/>
                <a:gd name="T11" fmla="*/ 23 h 31"/>
                <a:gd name="T12" fmla="*/ 26 w 29"/>
                <a:gd name="T13" fmla="*/ 30 h 31"/>
                <a:gd name="T14" fmla="*/ 28 w 29"/>
                <a:gd name="T15" fmla="*/ 26 h 3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9" h="31">
                  <a:moveTo>
                    <a:pt x="28" y="26"/>
                  </a:moveTo>
                  <a:cubicBezTo>
                    <a:pt x="20" y="21"/>
                    <a:pt x="15" y="12"/>
                    <a:pt x="12" y="4"/>
                  </a:cubicBezTo>
                  <a:cubicBezTo>
                    <a:pt x="11" y="1"/>
                    <a:pt x="9" y="0"/>
                    <a:pt x="6" y="0"/>
                  </a:cubicBezTo>
                  <a:cubicBezTo>
                    <a:pt x="4" y="0"/>
                    <a:pt x="3" y="0"/>
                    <a:pt x="2" y="1"/>
                  </a:cubicBezTo>
                  <a:cubicBezTo>
                    <a:pt x="1" y="3"/>
                    <a:pt x="0" y="5"/>
                    <a:pt x="1" y="7"/>
                  </a:cubicBezTo>
                  <a:cubicBezTo>
                    <a:pt x="3" y="13"/>
                    <a:pt x="6" y="18"/>
                    <a:pt x="10" y="23"/>
                  </a:cubicBezTo>
                  <a:cubicBezTo>
                    <a:pt x="15" y="28"/>
                    <a:pt x="20" y="30"/>
                    <a:pt x="26" y="30"/>
                  </a:cubicBezTo>
                  <a:cubicBezTo>
                    <a:pt x="29" y="31"/>
                    <a:pt x="29" y="27"/>
                    <a:pt x="28" y="26"/>
                  </a:cubicBezTo>
                  <a:close/>
                </a:path>
              </a:pathLst>
            </a:custGeom>
            <a:solidFill>
              <a:srgbClr val="4442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342830"/>
              <a:endParaRPr lang="zh-CN" altLang="en-US" sz="1400">
                <a:solidFill>
                  <a:prstClr val="black"/>
                </a:solidFill>
              </a:endParaRPr>
            </a:p>
          </p:txBody>
        </p:sp>
        <p:sp>
          <p:nvSpPr>
            <p:cNvPr id="16" name="Freeform 111">
              <a:extLst>
                <a:ext uri="{FF2B5EF4-FFF2-40B4-BE49-F238E27FC236}">
                  <a16:creationId xmlns:a16="http://schemas.microsoft.com/office/drawing/2014/main" id="{B0B865B7-7307-4C56-A211-B10461B162FA}"/>
                </a:ext>
              </a:extLst>
            </p:cNvPr>
            <p:cNvSpPr>
              <a:spLocks/>
            </p:cNvSpPr>
            <p:nvPr/>
          </p:nvSpPr>
          <p:spPr bwMode="auto">
            <a:xfrm>
              <a:off x="10941291" y="3941730"/>
              <a:ext cx="76258" cy="233693"/>
            </a:xfrm>
            <a:custGeom>
              <a:avLst/>
              <a:gdLst>
                <a:gd name="T0" fmla="*/ 11 w 13"/>
                <a:gd name="T1" fmla="*/ 18 h 40"/>
                <a:gd name="T2" fmla="*/ 11 w 13"/>
                <a:gd name="T3" fmla="*/ 4 h 40"/>
                <a:gd name="T4" fmla="*/ 3 w 13"/>
                <a:gd name="T5" fmla="*/ 4 h 40"/>
                <a:gd name="T6" fmla="*/ 8 w 13"/>
                <a:gd name="T7" fmla="*/ 37 h 40"/>
                <a:gd name="T8" fmla="*/ 13 w 13"/>
                <a:gd name="T9" fmla="*/ 35 h 40"/>
                <a:gd name="T10" fmla="*/ 11 w 13"/>
                <a:gd name="T11" fmla="*/ 18 h 40"/>
              </a:gdLst>
              <a:ahLst/>
              <a:cxnLst>
                <a:cxn ang="0">
                  <a:pos x="T0" y="T1"/>
                </a:cxn>
                <a:cxn ang="0">
                  <a:pos x="T2" y="T3"/>
                </a:cxn>
                <a:cxn ang="0">
                  <a:pos x="T4" y="T5"/>
                </a:cxn>
                <a:cxn ang="0">
                  <a:pos x="T6" y="T7"/>
                </a:cxn>
                <a:cxn ang="0">
                  <a:pos x="T8" y="T9"/>
                </a:cxn>
                <a:cxn ang="0">
                  <a:pos x="T10" y="T11"/>
                </a:cxn>
              </a:cxnLst>
              <a:rect l="0" t="0" r="r" b="b"/>
              <a:pathLst>
                <a:path w="13" h="40">
                  <a:moveTo>
                    <a:pt x="11" y="18"/>
                  </a:moveTo>
                  <a:cubicBezTo>
                    <a:pt x="11" y="13"/>
                    <a:pt x="12" y="8"/>
                    <a:pt x="11" y="4"/>
                  </a:cubicBezTo>
                  <a:cubicBezTo>
                    <a:pt x="10" y="0"/>
                    <a:pt x="4" y="0"/>
                    <a:pt x="3" y="4"/>
                  </a:cubicBezTo>
                  <a:cubicBezTo>
                    <a:pt x="0" y="14"/>
                    <a:pt x="3" y="28"/>
                    <a:pt x="8" y="37"/>
                  </a:cubicBezTo>
                  <a:cubicBezTo>
                    <a:pt x="9" y="40"/>
                    <a:pt x="13" y="38"/>
                    <a:pt x="13" y="35"/>
                  </a:cubicBezTo>
                  <a:cubicBezTo>
                    <a:pt x="12" y="30"/>
                    <a:pt x="12" y="24"/>
                    <a:pt x="11" y="18"/>
                  </a:cubicBezTo>
                  <a:close/>
                </a:path>
              </a:pathLst>
            </a:custGeom>
            <a:solidFill>
              <a:srgbClr val="4442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342830"/>
              <a:endParaRPr lang="zh-CN" altLang="en-US" sz="1400">
                <a:solidFill>
                  <a:prstClr val="black"/>
                </a:solidFill>
              </a:endParaRPr>
            </a:p>
          </p:txBody>
        </p:sp>
        <p:sp>
          <p:nvSpPr>
            <p:cNvPr id="17" name="Freeform 112">
              <a:extLst>
                <a:ext uri="{FF2B5EF4-FFF2-40B4-BE49-F238E27FC236}">
                  <a16:creationId xmlns:a16="http://schemas.microsoft.com/office/drawing/2014/main" id="{3DCCC899-E6AB-42C9-82CF-3B1823263F0B}"/>
                </a:ext>
              </a:extLst>
            </p:cNvPr>
            <p:cNvSpPr>
              <a:spLocks/>
            </p:cNvSpPr>
            <p:nvPr/>
          </p:nvSpPr>
          <p:spPr bwMode="auto">
            <a:xfrm>
              <a:off x="11115943" y="3941730"/>
              <a:ext cx="76258" cy="216472"/>
            </a:xfrm>
            <a:custGeom>
              <a:avLst/>
              <a:gdLst>
                <a:gd name="T0" fmla="*/ 11 w 13"/>
                <a:gd name="T1" fmla="*/ 4 h 37"/>
                <a:gd name="T2" fmla="*/ 4 w 13"/>
                <a:gd name="T3" fmla="*/ 4 h 37"/>
                <a:gd name="T4" fmla="*/ 2 w 13"/>
                <a:gd name="T5" fmla="*/ 32 h 37"/>
                <a:gd name="T6" fmla="*/ 7 w 13"/>
                <a:gd name="T7" fmla="*/ 34 h 37"/>
                <a:gd name="T8" fmla="*/ 11 w 13"/>
                <a:gd name="T9" fmla="*/ 4 h 37"/>
              </a:gdLst>
              <a:ahLst/>
              <a:cxnLst>
                <a:cxn ang="0">
                  <a:pos x="T0" y="T1"/>
                </a:cxn>
                <a:cxn ang="0">
                  <a:pos x="T2" y="T3"/>
                </a:cxn>
                <a:cxn ang="0">
                  <a:pos x="T4" y="T5"/>
                </a:cxn>
                <a:cxn ang="0">
                  <a:pos x="T6" y="T7"/>
                </a:cxn>
                <a:cxn ang="0">
                  <a:pos x="T8" y="T9"/>
                </a:cxn>
              </a:cxnLst>
              <a:rect l="0" t="0" r="r" b="b"/>
              <a:pathLst>
                <a:path w="13" h="37">
                  <a:moveTo>
                    <a:pt x="11" y="4"/>
                  </a:moveTo>
                  <a:cubicBezTo>
                    <a:pt x="11" y="0"/>
                    <a:pt x="5" y="0"/>
                    <a:pt x="4" y="4"/>
                  </a:cubicBezTo>
                  <a:cubicBezTo>
                    <a:pt x="3" y="13"/>
                    <a:pt x="5" y="23"/>
                    <a:pt x="2" y="32"/>
                  </a:cubicBezTo>
                  <a:cubicBezTo>
                    <a:pt x="0" y="35"/>
                    <a:pt x="6" y="37"/>
                    <a:pt x="7" y="34"/>
                  </a:cubicBezTo>
                  <a:cubicBezTo>
                    <a:pt x="12" y="25"/>
                    <a:pt x="13" y="13"/>
                    <a:pt x="11" y="4"/>
                  </a:cubicBezTo>
                  <a:close/>
                </a:path>
              </a:pathLst>
            </a:custGeom>
            <a:solidFill>
              <a:srgbClr val="4442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342830"/>
              <a:endParaRPr lang="zh-CN" altLang="en-US" sz="1400">
                <a:solidFill>
                  <a:prstClr val="black"/>
                </a:solidFill>
              </a:endParaRPr>
            </a:p>
          </p:txBody>
        </p:sp>
        <p:sp>
          <p:nvSpPr>
            <p:cNvPr id="18" name="Freeform 113">
              <a:extLst>
                <a:ext uri="{FF2B5EF4-FFF2-40B4-BE49-F238E27FC236}">
                  <a16:creationId xmlns:a16="http://schemas.microsoft.com/office/drawing/2014/main" id="{710FBFE0-E905-4261-97A2-3630190DC404}"/>
                </a:ext>
              </a:extLst>
            </p:cNvPr>
            <p:cNvSpPr>
              <a:spLocks/>
            </p:cNvSpPr>
            <p:nvPr/>
          </p:nvSpPr>
          <p:spPr bwMode="auto">
            <a:xfrm>
              <a:off x="11598086" y="4682166"/>
              <a:ext cx="216472" cy="199254"/>
            </a:xfrm>
            <a:custGeom>
              <a:avLst/>
              <a:gdLst>
                <a:gd name="T0" fmla="*/ 28 w 37"/>
                <a:gd name="T1" fmla="*/ 7 h 34"/>
                <a:gd name="T2" fmla="*/ 21 w 37"/>
                <a:gd name="T3" fmla="*/ 8 h 34"/>
                <a:gd name="T4" fmla="*/ 19 w 37"/>
                <a:gd name="T5" fmla="*/ 4 h 34"/>
                <a:gd name="T6" fmla="*/ 13 w 37"/>
                <a:gd name="T7" fmla="*/ 5 h 34"/>
                <a:gd name="T8" fmla="*/ 13 w 37"/>
                <a:gd name="T9" fmla="*/ 10 h 34"/>
                <a:gd name="T10" fmla="*/ 2 w 37"/>
                <a:gd name="T11" fmla="*/ 14 h 34"/>
                <a:gd name="T12" fmla="*/ 4 w 37"/>
                <a:gd name="T13" fmla="*/ 19 h 34"/>
                <a:gd name="T14" fmla="*/ 15 w 37"/>
                <a:gd name="T15" fmla="*/ 19 h 34"/>
                <a:gd name="T16" fmla="*/ 17 w 37"/>
                <a:gd name="T17" fmla="*/ 28 h 34"/>
                <a:gd name="T18" fmla="*/ 25 w 37"/>
                <a:gd name="T19" fmla="*/ 26 h 34"/>
                <a:gd name="T20" fmla="*/ 23 w 37"/>
                <a:gd name="T21" fmla="*/ 18 h 34"/>
                <a:gd name="T22" fmla="*/ 31 w 37"/>
                <a:gd name="T23" fmla="*/ 16 h 34"/>
                <a:gd name="T24" fmla="*/ 28 w 37"/>
                <a:gd name="T25" fmla="*/ 7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7" h="34">
                  <a:moveTo>
                    <a:pt x="28" y="7"/>
                  </a:moveTo>
                  <a:cubicBezTo>
                    <a:pt x="26" y="7"/>
                    <a:pt x="23" y="8"/>
                    <a:pt x="21" y="8"/>
                  </a:cubicBezTo>
                  <a:cubicBezTo>
                    <a:pt x="20" y="7"/>
                    <a:pt x="19" y="5"/>
                    <a:pt x="19" y="4"/>
                  </a:cubicBezTo>
                  <a:cubicBezTo>
                    <a:pt x="18" y="0"/>
                    <a:pt x="12" y="1"/>
                    <a:pt x="13" y="5"/>
                  </a:cubicBezTo>
                  <a:cubicBezTo>
                    <a:pt x="13" y="7"/>
                    <a:pt x="13" y="9"/>
                    <a:pt x="13" y="10"/>
                  </a:cubicBezTo>
                  <a:cubicBezTo>
                    <a:pt x="10" y="11"/>
                    <a:pt x="6" y="13"/>
                    <a:pt x="2" y="14"/>
                  </a:cubicBezTo>
                  <a:cubicBezTo>
                    <a:pt x="0" y="15"/>
                    <a:pt x="1" y="19"/>
                    <a:pt x="4" y="19"/>
                  </a:cubicBezTo>
                  <a:cubicBezTo>
                    <a:pt x="7" y="20"/>
                    <a:pt x="11" y="19"/>
                    <a:pt x="15" y="19"/>
                  </a:cubicBezTo>
                  <a:cubicBezTo>
                    <a:pt x="15" y="22"/>
                    <a:pt x="16" y="25"/>
                    <a:pt x="17" y="28"/>
                  </a:cubicBezTo>
                  <a:cubicBezTo>
                    <a:pt x="18" y="34"/>
                    <a:pt x="27" y="31"/>
                    <a:pt x="25" y="26"/>
                  </a:cubicBezTo>
                  <a:cubicBezTo>
                    <a:pt x="25" y="23"/>
                    <a:pt x="24" y="21"/>
                    <a:pt x="23" y="18"/>
                  </a:cubicBezTo>
                  <a:cubicBezTo>
                    <a:pt x="26" y="17"/>
                    <a:pt x="28" y="17"/>
                    <a:pt x="31" y="16"/>
                  </a:cubicBezTo>
                  <a:cubicBezTo>
                    <a:pt x="37" y="14"/>
                    <a:pt x="34" y="6"/>
                    <a:pt x="28" y="7"/>
                  </a:cubicBezTo>
                  <a:close/>
                </a:path>
              </a:pathLst>
            </a:custGeom>
            <a:solidFill>
              <a:srgbClr val="4442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342830"/>
              <a:endParaRPr lang="zh-CN" altLang="en-US" sz="1400">
                <a:solidFill>
                  <a:prstClr val="black"/>
                </a:solidFill>
              </a:endParaRPr>
            </a:p>
          </p:txBody>
        </p:sp>
      </p:grpSp>
      <p:pic>
        <p:nvPicPr>
          <p:cNvPr id="20" name="图片 19">
            <a:extLst>
              <a:ext uri="{FF2B5EF4-FFF2-40B4-BE49-F238E27FC236}">
                <a16:creationId xmlns:a16="http://schemas.microsoft.com/office/drawing/2014/main" id="{38BA56FC-C3F9-4DAE-BD32-91B14E45749E}"/>
              </a:ext>
            </a:extLst>
          </p:cNvPr>
          <p:cNvPicPr>
            <a:picLocks noChangeAspect="1"/>
          </p:cNvPicPr>
          <p:nvPr/>
        </p:nvPicPr>
        <p:blipFill>
          <a:blip r:embed="rId7">
            <a:clrChange>
              <a:clrFrom>
                <a:srgbClr val="FFFFFF"/>
              </a:clrFrom>
              <a:clrTo>
                <a:srgbClr val="FFFFFF">
                  <a:alpha val="0"/>
                </a:srgbClr>
              </a:clrTo>
            </a:clrChange>
          </a:blip>
          <a:stretch>
            <a:fillRect/>
          </a:stretch>
        </p:blipFill>
        <p:spPr>
          <a:xfrm>
            <a:off x="1965730" y="131153"/>
            <a:ext cx="723328" cy="511853"/>
          </a:xfrm>
          <a:prstGeom prst="rect">
            <a:avLst/>
          </a:prstGeom>
        </p:spPr>
      </p:pic>
      <p:pic>
        <p:nvPicPr>
          <p:cNvPr id="21" name="图片 20">
            <a:extLst>
              <a:ext uri="{FF2B5EF4-FFF2-40B4-BE49-F238E27FC236}">
                <a16:creationId xmlns:a16="http://schemas.microsoft.com/office/drawing/2014/main" id="{55767013-D895-42DF-91FC-DA7C59512B9B}"/>
              </a:ext>
            </a:extLst>
          </p:cNvPr>
          <p:cNvPicPr>
            <a:picLocks noChangeAspect="1"/>
          </p:cNvPicPr>
          <p:nvPr/>
        </p:nvPicPr>
        <p:blipFill>
          <a:blip r:embed="rId8"/>
          <a:stretch>
            <a:fillRect/>
          </a:stretch>
        </p:blipFill>
        <p:spPr>
          <a:xfrm>
            <a:off x="1514262" y="10664"/>
            <a:ext cx="5991076" cy="3759569"/>
          </a:xfrm>
          <a:prstGeom prst="rect">
            <a:avLst/>
          </a:prstGeom>
        </p:spPr>
      </p:pic>
      <p:grpSp>
        <p:nvGrpSpPr>
          <p:cNvPr id="50" name="组合 49">
            <a:extLst>
              <a:ext uri="{FF2B5EF4-FFF2-40B4-BE49-F238E27FC236}">
                <a16:creationId xmlns:a16="http://schemas.microsoft.com/office/drawing/2014/main" id="{48E8C827-ECA8-4183-BD13-1FC3314E447A}"/>
              </a:ext>
            </a:extLst>
          </p:cNvPr>
          <p:cNvGrpSpPr/>
          <p:nvPr/>
        </p:nvGrpSpPr>
        <p:grpSpPr>
          <a:xfrm>
            <a:off x="-84111" y="2760006"/>
            <a:ext cx="4680888" cy="2383505"/>
            <a:chOff x="-112148" y="3696816"/>
            <a:chExt cx="6208148" cy="3161184"/>
          </a:xfrm>
        </p:grpSpPr>
        <p:pic>
          <p:nvPicPr>
            <p:cNvPr id="3" name="图片 2">
              <a:extLst>
                <a:ext uri="{FF2B5EF4-FFF2-40B4-BE49-F238E27FC236}">
                  <a16:creationId xmlns:a16="http://schemas.microsoft.com/office/drawing/2014/main" id="{292E376A-5CFE-45D6-80A7-D388EF7315B7}"/>
                </a:ext>
              </a:extLst>
            </p:cNvPr>
            <p:cNvPicPr>
              <a:picLocks noChangeAspect="1"/>
            </p:cNvPicPr>
            <p:nvPr/>
          </p:nvPicPr>
          <p:blipFill rotWithShape="1">
            <a:blip r:embed="rId9" cstate="print">
              <a:extLst>
                <a:ext uri="{28A0092B-C50C-407E-A947-70E740481C1C}">
                  <a14:useLocalDpi xmlns:a14="http://schemas.microsoft.com/office/drawing/2010/main" val="0"/>
                </a:ext>
              </a:extLst>
            </a:blip>
            <a:srcRect l="27336" t="64804" r="35756"/>
            <a:stretch/>
          </p:blipFill>
          <p:spPr>
            <a:xfrm flipH="1">
              <a:off x="-112148" y="3898232"/>
              <a:ext cx="6208148" cy="2959768"/>
            </a:xfrm>
            <a:prstGeom prst="rect">
              <a:avLst/>
            </a:prstGeom>
          </p:spPr>
        </p:pic>
        <p:pic>
          <p:nvPicPr>
            <p:cNvPr id="23" name="图片 22">
              <a:extLst>
                <a:ext uri="{FF2B5EF4-FFF2-40B4-BE49-F238E27FC236}">
                  <a16:creationId xmlns:a16="http://schemas.microsoft.com/office/drawing/2014/main" id="{F7186AA6-B55E-47DE-9CE6-967821EA2448}"/>
                </a:ext>
              </a:extLst>
            </p:cNvPr>
            <p:cNvPicPr>
              <a:picLocks noChangeAspect="1"/>
            </p:cNvPicPr>
            <p:nvPr/>
          </p:nvPicPr>
          <p:blipFill>
            <a:blip r:embed="rId10">
              <a:clrChange>
                <a:clrFrom>
                  <a:srgbClr val="FFFFFF"/>
                </a:clrFrom>
                <a:clrTo>
                  <a:srgbClr val="FFFFFF">
                    <a:alpha val="0"/>
                  </a:srgbClr>
                </a:clrTo>
              </a:clrChange>
            </a:blip>
            <a:stretch>
              <a:fillRect/>
            </a:stretch>
          </p:blipFill>
          <p:spPr>
            <a:xfrm>
              <a:off x="3103191" y="3696816"/>
              <a:ext cx="718453" cy="933733"/>
            </a:xfrm>
            <a:prstGeom prst="rect">
              <a:avLst/>
            </a:prstGeom>
          </p:spPr>
        </p:pic>
      </p:grpSp>
      <p:sp>
        <p:nvSpPr>
          <p:cNvPr id="22" name="文本框 21">
            <a:extLst>
              <a:ext uri="{FF2B5EF4-FFF2-40B4-BE49-F238E27FC236}">
                <a16:creationId xmlns:a16="http://schemas.microsoft.com/office/drawing/2014/main" id="{C0FDC5E2-5A3C-4E23-B8C1-4EE70B6DC6AD}"/>
              </a:ext>
            </a:extLst>
          </p:cNvPr>
          <p:cNvSpPr txBox="1"/>
          <p:nvPr/>
        </p:nvSpPr>
        <p:spPr>
          <a:xfrm>
            <a:off x="2245144" y="1222881"/>
            <a:ext cx="4800600" cy="1200314"/>
          </a:xfrm>
          <a:prstGeom prst="rect">
            <a:avLst/>
          </a:prstGeom>
          <a:noFill/>
        </p:spPr>
        <p:txBody>
          <a:bodyPr wrap="square" lIns="91425" tIns="45713" rIns="91425" bIns="45713" rtlCol="0">
            <a:spAutoFit/>
          </a:bodyPr>
          <a:lstStyle/>
          <a:p>
            <a:pPr algn="ctr" defTabSz="342830"/>
            <a:r>
              <a:rPr lang="vi-VN" altLang="zh-CN" sz="3600" b="1" dirty="0">
                <a:ln w="12700">
                  <a:noFill/>
                </a:ln>
                <a:solidFill>
                  <a:srgbClr val="444242"/>
                </a:solidFill>
                <a:ea typeface="微软雅黑" panose="020B0503020204020204" pitchFamily="34" charset="-122"/>
              </a:rPr>
              <a:t>1</a:t>
            </a:r>
            <a:r>
              <a:rPr lang="en-US" altLang="zh-CN" sz="3600" b="1" dirty="0">
                <a:ln w="12700">
                  <a:noFill/>
                </a:ln>
                <a:solidFill>
                  <a:srgbClr val="444242"/>
                </a:solidFill>
                <a:ea typeface="微软雅黑" panose="020B0503020204020204" pitchFamily="34" charset="-122"/>
              </a:rPr>
              <a:t>. </a:t>
            </a:r>
            <a:r>
              <a:rPr lang="vi-VN" altLang="zh-CN" sz="3600" b="1" dirty="0">
                <a:ln w="12700">
                  <a:noFill/>
                </a:ln>
                <a:solidFill>
                  <a:srgbClr val="444242"/>
                </a:solidFill>
                <a:ea typeface="微软雅黑" panose="020B0503020204020204" pitchFamily="34" charset="-122"/>
              </a:rPr>
              <a:t>Vài</a:t>
            </a:r>
            <a:r>
              <a:rPr lang="en-US" altLang="zh-CN" sz="3600" b="1" dirty="0">
                <a:ln w="12700">
                  <a:noFill/>
                </a:ln>
                <a:solidFill>
                  <a:srgbClr val="444242"/>
                </a:solidFill>
                <a:ea typeface="微软雅黑" panose="020B0503020204020204" pitchFamily="34" charset="-122"/>
              </a:rPr>
              <a:t> </a:t>
            </a:r>
            <a:r>
              <a:rPr lang="en-US" altLang="zh-CN" sz="3600" b="1" dirty="0" err="1">
                <a:ln w="12700">
                  <a:noFill/>
                </a:ln>
                <a:solidFill>
                  <a:srgbClr val="444242"/>
                </a:solidFill>
                <a:ea typeface="微软雅黑" panose="020B0503020204020204" pitchFamily="34" charset="-122"/>
              </a:rPr>
              <a:t>nét</a:t>
            </a:r>
            <a:r>
              <a:rPr lang="en-US" altLang="zh-CN" sz="3600" b="1" dirty="0">
                <a:ln w="12700">
                  <a:noFill/>
                </a:ln>
                <a:solidFill>
                  <a:srgbClr val="444242"/>
                </a:solidFill>
                <a:ea typeface="微软雅黑" panose="020B0503020204020204" pitchFamily="34" charset="-122"/>
              </a:rPr>
              <a:t> </a:t>
            </a:r>
            <a:r>
              <a:rPr lang="en-US" altLang="zh-CN" sz="3600" b="1" dirty="0" err="1">
                <a:ln w="12700">
                  <a:noFill/>
                </a:ln>
                <a:solidFill>
                  <a:srgbClr val="444242"/>
                </a:solidFill>
                <a:ea typeface="微软雅黑" panose="020B0503020204020204" pitchFamily="34" charset="-122"/>
              </a:rPr>
              <a:t>sơ</a:t>
            </a:r>
            <a:r>
              <a:rPr lang="en-US" altLang="zh-CN" sz="3600" b="1" dirty="0">
                <a:ln w="12700">
                  <a:noFill/>
                </a:ln>
                <a:solidFill>
                  <a:srgbClr val="444242"/>
                </a:solidFill>
                <a:ea typeface="微软雅黑" panose="020B0503020204020204" pitchFamily="34" charset="-122"/>
              </a:rPr>
              <a:t> </a:t>
            </a:r>
            <a:r>
              <a:rPr lang="en-US" altLang="zh-CN" sz="3600" b="1" dirty="0" err="1">
                <a:ln w="12700">
                  <a:noFill/>
                </a:ln>
                <a:solidFill>
                  <a:srgbClr val="444242"/>
                </a:solidFill>
                <a:ea typeface="微软雅黑" panose="020B0503020204020204" pitchFamily="34" charset="-122"/>
              </a:rPr>
              <a:t>lược</a:t>
            </a:r>
            <a:r>
              <a:rPr lang="en-US" altLang="zh-CN" sz="3600" b="1" dirty="0">
                <a:ln w="12700">
                  <a:noFill/>
                </a:ln>
                <a:solidFill>
                  <a:srgbClr val="444242"/>
                </a:solidFill>
                <a:ea typeface="微软雅黑" panose="020B0503020204020204" pitchFamily="34" charset="-122"/>
              </a:rPr>
              <a:t> </a:t>
            </a:r>
            <a:r>
              <a:rPr lang="en-US" altLang="zh-CN" sz="3600" b="1" dirty="0" err="1">
                <a:ln w="12700">
                  <a:noFill/>
                </a:ln>
                <a:solidFill>
                  <a:srgbClr val="444242"/>
                </a:solidFill>
                <a:ea typeface="微软雅黑" panose="020B0503020204020204" pitchFamily="34" charset="-122"/>
              </a:rPr>
              <a:t>vê</a:t>
            </a:r>
            <a:r>
              <a:rPr lang="en-US" altLang="zh-CN" sz="3600" b="1" dirty="0">
                <a:ln w="12700">
                  <a:noFill/>
                </a:ln>
                <a:solidFill>
                  <a:srgbClr val="444242"/>
                </a:solidFill>
                <a:ea typeface="微软雅黑" panose="020B0503020204020204" pitchFamily="34" charset="-122"/>
              </a:rPr>
              <a:t>̀̀ </a:t>
            </a:r>
            <a:r>
              <a:rPr lang="en-US" altLang="zh-CN" sz="3600" b="1" dirty="0" err="1">
                <a:ln w="12700">
                  <a:noFill/>
                </a:ln>
                <a:solidFill>
                  <a:srgbClr val="444242"/>
                </a:solidFill>
                <a:ea typeface="微软雅黑" panose="020B0503020204020204" pitchFamily="34" charset="-122"/>
              </a:rPr>
              <a:t>nghiệp</a:t>
            </a:r>
            <a:r>
              <a:rPr lang="en-US" altLang="zh-CN" sz="3600" b="1" dirty="0">
                <a:ln w="12700">
                  <a:noFill/>
                </a:ln>
                <a:solidFill>
                  <a:srgbClr val="444242"/>
                </a:solidFill>
                <a:ea typeface="微软雅黑" panose="020B0503020204020204" pitchFamily="34" charset="-122"/>
              </a:rPr>
              <a:t> vụ </a:t>
            </a:r>
            <a:r>
              <a:rPr lang="en-US" altLang="zh-CN" sz="3600" b="1" dirty="0" err="1">
                <a:ln w="12700">
                  <a:noFill/>
                </a:ln>
                <a:solidFill>
                  <a:srgbClr val="444242"/>
                </a:solidFill>
                <a:ea typeface="微软雅黑" panose="020B0503020204020204" pitchFamily="34" charset="-122"/>
              </a:rPr>
              <a:t>thanh</a:t>
            </a:r>
            <a:r>
              <a:rPr lang="en-US" altLang="zh-CN" sz="3600" b="1" dirty="0">
                <a:ln w="12700">
                  <a:noFill/>
                </a:ln>
                <a:solidFill>
                  <a:srgbClr val="444242"/>
                </a:solidFill>
                <a:ea typeface="微软雅黑" panose="020B0503020204020204" pitchFamily="34" charset="-122"/>
              </a:rPr>
              <a:t> </a:t>
            </a:r>
            <a:r>
              <a:rPr lang="en-US" altLang="zh-CN" sz="3600" b="1" dirty="0" err="1">
                <a:ln w="12700">
                  <a:noFill/>
                </a:ln>
                <a:solidFill>
                  <a:srgbClr val="444242"/>
                </a:solidFill>
                <a:ea typeface="微软雅黑" panose="020B0503020204020204" pitchFamily="34" charset="-122"/>
              </a:rPr>
              <a:t>toán</a:t>
            </a:r>
            <a:endParaRPr lang="vi-VN" altLang="zh-CN" sz="3600" b="1" dirty="0">
              <a:ln w="12700">
                <a:noFill/>
              </a:ln>
              <a:solidFill>
                <a:srgbClr val="444242"/>
              </a:solidFill>
              <a:ea typeface="微软雅黑" panose="020B0503020204020204" pitchFamily="34" charset="-122"/>
            </a:endParaRPr>
          </a:p>
        </p:txBody>
      </p:sp>
      <p:grpSp>
        <p:nvGrpSpPr>
          <p:cNvPr id="26" name="组合 25">
            <a:extLst>
              <a:ext uri="{FF2B5EF4-FFF2-40B4-BE49-F238E27FC236}">
                <a16:creationId xmlns:a16="http://schemas.microsoft.com/office/drawing/2014/main" id="{BDA80F26-EEDE-484B-8CC7-A98E543C80AB}"/>
              </a:ext>
            </a:extLst>
          </p:cNvPr>
          <p:cNvGrpSpPr/>
          <p:nvPr/>
        </p:nvGrpSpPr>
        <p:grpSpPr>
          <a:xfrm rot="1359389">
            <a:off x="6984253" y="114114"/>
            <a:ext cx="1370892" cy="1324157"/>
            <a:chOff x="10101876" y="4297860"/>
            <a:chExt cx="1826037" cy="1763786"/>
          </a:xfrm>
        </p:grpSpPr>
        <p:sp>
          <p:nvSpPr>
            <p:cNvPr id="27" name="Freeform 26">
              <a:extLst>
                <a:ext uri="{FF2B5EF4-FFF2-40B4-BE49-F238E27FC236}">
                  <a16:creationId xmlns:a16="http://schemas.microsoft.com/office/drawing/2014/main" id="{8823ABAA-D70D-4C59-8203-A068689381E4}"/>
                </a:ext>
              </a:extLst>
            </p:cNvPr>
            <p:cNvSpPr>
              <a:spLocks noEditPoints="1"/>
            </p:cNvSpPr>
            <p:nvPr/>
          </p:nvSpPr>
          <p:spPr bwMode="auto">
            <a:xfrm>
              <a:off x="10122627" y="4297860"/>
              <a:ext cx="1745111" cy="1763786"/>
            </a:xfrm>
            <a:custGeom>
              <a:avLst/>
              <a:gdLst>
                <a:gd name="T0" fmla="*/ 341 w 356"/>
                <a:gd name="T1" fmla="*/ 95 h 359"/>
                <a:gd name="T2" fmla="*/ 210 w 356"/>
                <a:gd name="T3" fmla="*/ 14 h 359"/>
                <a:gd name="T4" fmla="*/ 60 w 356"/>
                <a:gd name="T5" fmla="*/ 72 h 359"/>
                <a:gd name="T6" fmla="*/ 43 w 356"/>
                <a:gd name="T7" fmla="*/ 111 h 359"/>
                <a:gd name="T8" fmla="*/ 37 w 356"/>
                <a:gd name="T9" fmla="*/ 119 h 359"/>
                <a:gd name="T10" fmla="*/ 13 w 356"/>
                <a:gd name="T11" fmla="*/ 165 h 359"/>
                <a:gd name="T12" fmla="*/ 41 w 356"/>
                <a:gd name="T13" fmla="*/ 301 h 359"/>
                <a:gd name="T14" fmla="*/ 213 w 356"/>
                <a:gd name="T15" fmla="*/ 343 h 359"/>
                <a:gd name="T16" fmla="*/ 337 w 356"/>
                <a:gd name="T17" fmla="*/ 217 h 359"/>
                <a:gd name="T18" fmla="*/ 341 w 356"/>
                <a:gd name="T19" fmla="*/ 95 h 359"/>
                <a:gd name="T20" fmla="*/ 278 w 356"/>
                <a:gd name="T21" fmla="*/ 170 h 359"/>
                <a:gd name="T22" fmla="*/ 278 w 356"/>
                <a:gd name="T23" fmla="*/ 159 h 359"/>
                <a:gd name="T24" fmla="*/ 279 w 356"/>
                <a:gd name="T25" fmla="*/ 153 h 359"/>
                <a:gd name="T26" fmla="*/ 280 w 356"/>
                <a:gd name="T27" fmla="*/ 144 h 359"/>
                <a:gd name="T28" fmla="*/ 278 w 356"/>
                <a:gd name="T29" fmla="*/ 170 h 359"/>
                <a:gd name="T30" fmla="*/ 274 w 356"/>
                <a:gd name="T31" fmla="*/ 226 h 359"/>
                <a:gd name="T32" fmla="*/ 276 w 356"/>
                <a:gd name="T33" fmla="*/ 220 h 359"/>
                <a:gd name="T34" fmla="*/ 278 w 356"/>
                <a:gd name="T35" fmla="*/ 211 h 359"/>
                <a:gd name="T36" fmla="*/ 297 w 356"/>
                <a:gd name="T37" fmla="*/ 179 h 359"/>
                <a:gd name="T38" fmla="*/ 298 w 356"/>
                <a:gd name="T39" fmla="*/ 175 h 359"/>
                <a:gd name="T40" fmla="*/ 291 w 356"/>
                <a:gd name="T41" fmla="*/ 199 h 359"/>
                <a:gd name="T42" fmla="*/ 274 w 356"/>
                <a:gd name="T43" fmla="*/ 226 h 359"/>
                <a:gd name="T44" fmla="*/ 325 w 356"/>
                <a:gd name="T45" fmla="*/ 117 h 359"/>
                <a:gd name="T46" fmla="*/ 281 w 356"/>
                <a:gd name="T47" fmla="*/ 54 h 359"/>
                <a:gd name="T48" fmla="*/ 325 w 356"/>
                <a:gd name="T49" fmla="*/ 117 h 359"/>
                <a:gd name="T50" fmla="*/ 31 w 356"/>
                <a:gd name="T51" fmla="*/ 188 h 359"/>
                <a:gd name="T52" fmla="*/ 34 w 356"/>
                <a:gd name="T53" fmla="*/ 188 h 359"/>
                <a:gd name="T54" fmla="*/ 34 w 356"/>
                <a:gd name="T55" fmla="*/ 189 h 359"/>
                <a:gd name="T56" fmla="*/ 42 w 356"/>
                <a:gd name="T57" fmla="*/ 198 h 359"/>
                <a:gd name="T58" fmla="*/ 43 w 356"/>
                <a:gd name="T59" fmla="*/ 198 h 359"/>
                <a:gd name="T60" fmla="*/ 31 w 356"/>
                <a:gd name="T61" fmla="*/ 235 h 359"/>
                <a:gd name="T62" fmla="*/ 31 w 356"/>
                <a:gd name="T63" fmla="*/ 188 h 359"/>
                <a:gd name="T64" fmla="*/ 66 w 356"/>
                <a:gd name="T65" fmla="*/ 296 h 359"/>
                <a:gd name="T66" fmla="*/ 44 w 356"/>
                <a:gd name="T67" fmla="*/ 270 h 359"/>
                <a:gd name="T68" fmla="*/ 50 w 356"/>
                <a:gd name="T69" fmla="*/ 270 h 359"/>
                <a:gd name="T70" fmla="*/ 67 w 356"/>
                <a:gd name="T71" fmla="*/ 285 h 359"/>
                <a:gd name="T72" fmla="*/ 132 w 356"/>
                <a:gd name="T73" fmla="*/ 310 h 359"/>
                <a:gd name="T74" fmla="*/ 159 w 356"/>
                <a:gd name="T75" fmla="*/ 313 h 359"/>
                <a:gd name="T76" fmla="*/ 165 w 356"/>
                <a:gd name="T77" fmla="*/ 313 h 359"/>
                <a:gd name="T78" fmla="*/ 262 w 356"/>
                <a:gd name="T79" fmla="*/ 296 h 359"/>
                <a:gd name="T80" fmla="*/ 253 w 356"/>
                <a:gd name="T81" fmla="*/ 303 h 359"/>
                <a:gd name="T82" fmla="*/ 66 w 356"/>
                <a:gd name="T83" fmla="*/ 296 h 3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356" h="359">
                  <a:moveTo>
                    <a:pt x="341" y="95"/>
                  </a:moveTo>
                  <a:cubicBezTo>
                    <a:pt x="320" y="41"/>
                    <a:pt x="266" y="14"/>
                    <a:pt x="210" y="14"/>
                  </a:cubicBezTo>
                  <a:cubicBezTo>
                    <a:pt x="154" y="0"/>
                    <a:pt x="92" y="22"/>
                    <a:pt x="60" y="72"/>
                  </a:cubicBezTo>
                  <a:cubicBezTo>
                    <a:pt x="52" y="84"/>
                    <a:pt x="47" y="97"/>
                    <a:pt x="43" y="111"/>
                  </a:cubicBezTo>
                  <a:cubicBezTo>
                    <a:pt x="41" y="114"/>
                    <a:pt x="39" y="116"/>
                    <a:pt x="37" y="119"/>
                  </a:cubicBezTo>
                  <a:cubicBezTo>
                    <a:pt x="25" y="133"/>
                    <a:pt x="13" y="149"/>
                    <a:pt x="13" y="165"/>
                  </a:cubicBezTo>
                  <a:cubicBezTo>
                    <a:pt x="0" y="211"/>
                    <a:pt x="9" y="264"/>
                    <a:pt x="41" y="301"/>
                  </a:cubicBezTo>
                  <a:cubicBezTo>
                    <a:pt x="82" y="349"/>
                    <a:pt x="155" y="359"/>
                    <a:pt x="213" y="343"/>
                  </a:cubicBezTo>
                  <a:cubicBezTo>
                    <a:pt x="276" y="327"/>
                    <a:pt x="325" y="279"/>
                    <a:pt x="337" y="217"/>
                  </a:cubicBezTo>
                  <a:cubicBezTo>
                    <a:pt x="354" y="179"/>
                    <a:pt x="356" y="136"/>
                    <a:pt x="341" y="95"/>
                  </a:cubicBezTo>
                  <a:close/>
                  <a:moveTo>
                    <a:pt x="278" y="170"/>
                  </a:moveTo>
                  <a:cubicBezTo>
                    <a:pt x="278" y="166"/>
                    <a:pt x="278" y="163"/>
                    <a:pt x="278" y="159"/>
                  </a:cubicBezTo>
                  <a:cubicBezTo>
                    <a:pt x="279" y="157"/>
                    <a:pt x="279" y="155"/>
                    <a:pt x="279" y="153"/>
                  </a:cubicBezTo>
                  <a:cubicBezTo>
                    <a:pt x="280" y="150"/>
                    <a:pt x="280" y="147"/>
                    <a:pt x="280" y="144"/>
                  </a:cubicBezTo>
                  <a:cubicBezTo>
                    <a:pt x="281" y="153"/>
                    <a:pt x="280" y="162"/>
                    <a:pt x="278" y="170"/>
                  </a:cubicBezTo>
                  <a:close/>
                  <a:moveTo>
                    <a:pt x="274" y="226"/>
                  </a:moveTo>
                  <a:cubicBezTo>
                    <a:pt x="275" y="224"/>
                    <a:pt x="276" y="222"/>
                    <a:pt x="276" y="220"/>
                  </a:cubicBezTo>
                  <a:cubicBezTo>
                    <a:pt x="277" y="217"/>
                    <a:pt x="277" y="214"/>
                    <a:pt x="278" y="211"/>
                  </a:cubicBezTo>
                  <a:cubicBezTo>
                    <a:pt x="286" y="202"/>
                    <a:pt x="293" y="191"/>
                    <a:pt x="297" y="179"/>
                  </a:cubicBezTo>
                  <a:cubicBezTo>
                    <a:pt x="298" y="178"/>
                    <a:pt x="298" y="176"/>
                    <a:pt x="298" y="175"/>
                  </a:cubicBezTo>
                  <a:cubicBezTo>
                    <a:pt x="297" y="183"/>
                    <a:pt x="295" y="191"/>
                    <a:pt x="291" y="199"/>
                  </a:cubicBezTo>
                  <a:cubicBezTo>
                    <a:pt x="287" y="209"/>
                    <a:pt x="281" y="218"/>
                    <a:pt x="274" y="226"/>
                  </a:cubicBezTo>
                  <a:close/>
                  <a:moveTo>
                    <a:pt x="325" y="117"/>
                  </a:moveTo>
                  <a:cubicBezTo>
                    <a:pt x="315" y="93"/>
                    <a:pt x="299" y="71"/>
                    <a:pt x="281" y="54"/>
                  </a:cubicBezTo>
                  <a:cubicBezTo>
                    <a:pt x="304" y="69"/>
                    <a:pt x="318" y="91"/>
                    <a:pt x="325" y="117"/>
                  </a:cubicBezTo>
                  <a:close/>
                  <a:moveTo>
                    <a:pt x="31" y="188"/>
                  </a:moveTo>
                  <a:cubicBezTo>
                    <a:pt x="32" y="188"/>
                    <a:pt x="33" y="188"/>
                    <a:pt x="34" y="188"/>
                  </a:cubicBezTo>
                  <a:cubicBezTo>
                    <a:pt x="34" y="189"/>
                    <a:pt x="34" y="189"/>
                    <a:pt x="34" y="189"/>
                  </a:cubicBezTo>
                  <a:cubicBezTo>
                    <a:pt x="34" y="193"/>
                    <a:pt x="38" y="197"/>
                    <a:pt x="42" y="198"/>
                  </a:cubicBezTo>
                  <a:cubicBezTo>
                    <a:pt x="43" y="198"/>
                    <a:pt x="43" y="198"/>
                    <a:pt x="43" y="198"/>
                  </a:cubicBezTo>
                  <a:cubicBezTo>
                    <a:pt x="36" y="210"/>
                    <a:pt x="32" y="223"/>
                    <a:pt x="31" y="235"/>
                  </a:cubicBezTo>
                  <a:cubicBezTo>
                    <a:pt x="28" y="220"/>
                    <a:pt x="28" y="204"/>
                    <a:pt x="31" y="188"/>
                  </a:cubicBezTo>
                  <a:close/>
                  <a:moveTo>
                    <a:pt x="66" y="296"/>
                  </a:moveTo>
                  <a:cubicBezTo>
                    <a:pt x="57" y="289"/>
                    <a:pt x="50" y="280"/>
                    <a:pt x="44" y="270"/>
                  </a:cubicBezTo>
                  <a:cubicBezTo>
                    <a:pt x="46" y="270"/>
                    <a:pt x="48" y="270"/>
                    <a:pt x="50" y="270"/>
                  </a:cubicBezTo>
                  <a:cubicBezTo>
                    <a:pt x="55" y="275"/>
                    <a:pt x="61" y="280"/>
                    <a:pt x="67" y="285"/>
                  </a:cubicBezTo>
                  <a:cubicBezTo>
                    <a:pt x="84" y="298"/>
                    <a:pt x="109" y="314"/>
                    <a:pt x="132" y="310"/>
                  </a:cubicBezTo>
                  <a:cubicBezTo>
                    <a:pt x="139" y="315"/>
                    <a:pt x="150" y="315"/>
                    <a:pt x="159" y="313"/>
                  </a:cubicBezTo>
                  <a:cubicBezTo>
                    <a:pt x="161" y="313"/>
                    <a:pt x="163" y="313"/>
                    <a:pt x="165" y="313"/>
                  </a:cubicBezTo>
                  <a:cubicBezTo>
                    <a:pt x="198" y="318"/>
                    <a:pt x="232" y="312"/>
                    <a:pt x="262" y="296"/>
                  </a:cubicBezTo>
                  <a:cubicBezTo>
                    <a:pt x="259" y="298"/>
                    <a:pt x="256" y="301"/>
                    <a:pt x="253" y="303"/>
                  </a:cubicBezTo>
                  <a:cubicBezTo>
                    <a:pt x="198" y="338"/>
                    <a:pt x="117" y="340"/>
                    <a:pt x="66" y="296"/>
                  </a:cubicBezTo>
                  <a:close/>
                </a:path>
              </a:pathLst>
            </a:custGeom>
            <a:solidFill>
              <a:srgbClr val="F9E78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190">
                <a:defRPr/>
              </a:pPr>
              <a:endParaRPr lang="zh-CN" altLang="en-US">
                <a:solidFill>
                  <a:prstClr val="black"/>
                </a:solidFill>
                <a:latin typeface="等线" panose="020F0502020204030204"/>
              </a:endParaRPr>
            </a:p>
          </p:txBody>
        </p:sp>
        <p:sp>
          <p:nvSpPr>
            <p:cNvPr id="28" name="Freeform 27">
              <a:extLst>
                <a:ext uri="{FF2B5EF4-FFF2-40B4-BE49-F238E27FC236}">
                  <a16:creationId xmlns:a16="http://schemas.microsoft.com/office/drawing/2014/main" id="{F90831D1-CC77-46C2-BBE1-360AE25D8256}"/>
                </a:ext>
              </a:extLst>
            </p:cNvPr>
            <p:cNvSpPr>
              <a:spLocks noEditPoints="1"/>
            </p:cNvSpPr>
            <p:nvPr/>
          </p:nvSpPr>
          <p:spPr bwMode="auto">
            <a:xfrm>
              <a:off x="10809465" y="5343682"/>
              <a:ext cx="377658" cy="354833"/>
            </a:xfrm>
            <a:custGeom>
              <a:avLst/>
              <a:gdLst>
                <a:gd name="T0" fmla="*/ 75 w 77"/>
                <a:gd name="T1" fmla="*/ 21 h 72"/>
                <a:gd name="T2" fmla="*/ 77 w 77"/>
                <a:gd name="T3" fmla="*/ 14 h 72"/>
                <a:gd name="T4" fmla="*/ 73 w 77"/>
                <a:gd name="T5" fmla="*/ 8 h 72"/>
                <a:gd name="T6" fmla="*/ 36 w 77"/>
                <a:gd name="T7" fmla="*/ 12 h 72"/>
                <a:gd name="T8" fmla="*/ 28 w 77"/>
                <a:gd name="T9" fmla="*/ 17 h 72"/>
                <a:gd name="T10" fmla="*/ 28 w 77"/>
                <a:gd name="T11" fmla="*/ 17 h 72"/>
                <a:gd name="T12" fmla="*/ 27 w 77"/>
                <a:gd name="T13" fmla="*/ 16 h 72"/>
                <a:gd name="T14" fmla="*/ 22 w 77"/>
                <a:gd name="T15" fmla="*/ 13 h 72"/>
                <a:gd name="T16" fmla="*/ 21 w 77"/>
                <a:gd name="T17" fmla="*/ 12 h 72"/>
                <a:gd name="T18" fmla="*/ 10 w 77"/>
                <a:gd name="T19" fmla="*/ 12 h 72"/>
                <a:gd name="T20" fmla="*/ 1 w 77"/>
                <a:gd name="T21" fmla="*/ 18 h 72"/>
                <a:gd name="T22" fmla="*/ 14 w 77"/>
                <a:gd name="T23" fmla="*/ 56 h 72"/>
                <a:gd name="T24" fmla="*/ 30 w 77"/>
                <a:gd name="T25" fmla="*/ 70 h 72"/>
                <a:gd name="T26" fmla="*/ 36 w 77"/>
                <a:gd name="T27" fmla="*/ 69 h 72"/>
                <a:gd name="T28" fmla="*/ 36 w 77"/>
                <a:gd name="T29" fmla="*/ 70 h 72"/>
                <a:gd name="T30" fmla="*/ 43 w 77"/>
                <a:gd name="T31" fmla="*/ 69 h 72"/>
                <a:gd name="T32" fmla="*/ 53 w 77"/>
                <a:gd name="T33" fmla="*/ 69 h 72"/>
                <a:gd name="T34" fmla="*/ 68 w 77"/>
                <a:gd name="T35" fmla="*/ 42 h 72"/>
                <a:gd name="T36" fmla="*/ 73 w 77"/>
                <a:gd name="T37" fmla="*/ 34 h 72"/>
                <a:gd name="T38" fmla="*/ 73 w 77"/>
                <a:gd name="T39" fmla="*/ 29 h 72"/>
                <a:gd name="T40" fmla="*/ 73 w 77"/>
                <a:gd name="T41" fmla="*/ 29 h 72"/>
                <a:gd name="T42" fmla="*/ 75 w 77"/>
                <a:gd name="T43" fmla="*/ 21 h 72"/>
                <a:gd name="T44" fmla="*/ 55 w 77"/>
                <a:gd name="T45" fmla="*/ 23 h 72"/>
                <a:gd name="T46" fmla="*/ 55 w 77"/>
                <a:gd name="T47" fmla="*/ 22 h 72"/>
                <a:gd name="T48" fmla="*/ 48 w 77"/>
                <a:gd name="T49" fmla="*/ 17 h 72"/>
                <a:gd name="T50" fmla="*/ 52 w 77"/>
                <a:gd name="T51" fmla="*/ 16 h 72"/>
                <a:gd name="T52" fmla="*/ 66 w 77"/>
                <a:gd name="T53" fmla="*/ 17 h 72"/>
                <a:gd name="T54" fmla="*/ 65 w 77"/>
                <a:gd name="T55" fmla="*/ 20 h 72"/>
                <a:gd name="T56" fmla="*/ 55 w 77"/>
                <a:gd name="T57" fmla="*/ 23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77" h="72">
                  <a:moveTo>
                    <a:pt x="75" y="21"/>
                  </a:moveTo>
                  <a:cubicBezTo>
                    <a:pt x="76" y="19"/>
                    <a:pt x="77" y="17"/>
                    <a:pt x="77" y="14"/>
                  </a:cubicBezTo>
                  <a:cubicBezTo>
                    <a:pt x="77" y="11"/>
                    <a:pt x="76" y="9"/>
                    <a:pt x="73" y="8"/>
                  </a:cubicBezTo>
                  <a:cubicBezTo>
                    <a:pt x="64" y="4"/>
                    <a:pt x="40" y="0"/>
                    <a:pt x="36" y="12"/>
                  </a:cubicBezTo>
                  <a:cubicBezTo>
                    <a:pt x="32" y="11"/>
                    <a:pt x="29" y="12"/>
                    <a:pt x="28" y="17"/>
                  </a:cubicBezTo>
                  <a:cubicBezTo>
                    <a:pt x="28" y="17"/>
                    <a:pt x="28" y="17"/>
                    <a:pt x="28" y="17"/>
                  </a:cubicBezTo>
                  <a:cubicBezTo>
                    <a:pt x="27" y="17"/>
                    <a:pt x="27" y="16"/>
                    <a:pt x="27" y="16"/>
                  </a:cubicBezTo>
                  <a:cubicBezTo>
                    <a:pt x="27" y="12"/>
                    <a:pt x="24" y="11"/>
                    <a:pt x="22" y="13"/>
                  </a:cubicBezTo>
                  <a:cubicBezTo>
                    <a:pt x="21" y="12"/>
                    <a:pt x="21" y="12"/>
                    <a:pt x="21" y="12"/>
                  </a:cubicBezTo>
                  <a:cubicBezTo>
                    <a:pt x="18" y="8"/>
                    <a:pt x="13" y="8"/>
                    <a:pt x="10" y="12"/>
                  </a:cubicBezTo>
                  <a:cubicBezTo>
                    <a:pt x="6" y="11"/>
                    <a:pt x="2" y="13"/>
                    <a:pt x="1" y="18"/>
                  </a:cubicBezTo>
                  <a:cubicBezTo>
                    <a:pt x="0" y="33"/>
                    <a:pt x="3" y="47"/>
                    <a:pt x="14" y="56"/>
                  </a:cubicBezTo>
                  <a:cubicBezTo>
                    <a:pt x="17" y="62"/>
                    <a:pt x="22" y="67"/>
                    <a:pt x="30" y="70"/>
                  </a:cubicBezTo>
                  <a:cubicBezTo>
                    <a:pt x="32" y="71"/>
                    <a:pt x="34" y="70"/>
                    <a:pt x="36" y="69"/>
                  </a:cubicBezTo>
                  <a:cubicBezTo>
                    <a:pt x="36" y="70"/>
                    <a:pt x="36" y="70"/>
                    <a:pt x="36" y="70"/>
                  </a:cubicBezTo>
                  <a:cubicBezTo>
                    <a:pt x="38" y="71"/>
                    <a:pt x="41" y="71"/>
                    <a:pt x="43" y="69"/>
                  </a:cubicBezTo>
                  <a:cubicBezTo>
                    <a:pt x="46" y="72"/>
                    <a:pt x="50" y="71"/>
                    <a:pt x="53" y="69"/>
                  </a:cubicBezTo>
                  <a:cubicBezTo>
                    <a:pt x="61" y="62"/>
                    <a:pt x="66" y="52"/>
                    <a:pt x="68" y="42"/>
                  </a:cubicBezTo>
                  <a:cubicBezTo>
                    <a:pt x="71" y="40"/>
                    <a:pt x="73" y="37"/>
                    <a:pt x="73" y="34"/>
                  </a:cubicBezTo>
                  <a:cubicBezTo>
                    <a:pt x="74" y="32"/>
                    <a:pt x="73" y="30"/>
                    <a:pt x="73" y="29"/>
                  </a:cubicBezTo>
                  <a:cubicBezTo>
                    <a:pt x="73" y="29"/>
                    <a:pt x="73" y="29"/>
                    <a:pt x="73" y="29"/>
                  </a:cubicBezTo>
                  <a:cubicBezTo>
                    <a:pt x="74" y="26"/>
                    <a:pt x="75" y="23"/>
                    <a:pt x="75" y="21"/>
                  </a:cubicBezTo>
                  <a:close/>
                  <a:moveTo>
                    <a:pt x="55" y="23"/>
                  </a:moveTo>
                  <a:cubicBezTo>
                    <a:pt x="55" y="22"/>
                    <a:pt x="55" y="22"/>
                    <a:pt x="55" y="22"/>
                  </a:cubicBezTo>
                  <a:cubicBezTo>
                    <a:pt x="53" y="19"/>
                    <a:pt x="51" y="17"/>
                    <a:pt x="48" y="17"/>
                  </a:cubicBezTo>
                  <a:cubicBezTo>
                    <a:pt x="49" y="16"/>
                    <a:pt x="50" y="16"/>
                    <a:pt x="52" y="16"/>
                  </a:cubicBezTo>
                  <a:cubicBezTo>
                    <a:pt x="56" y="15"/>
                    <a:pt x="61" y="16"/>
                    <a:pt x="66" y="17"/>
                  </a:cubicBezTo>
                  <a:cubicBezTo>
                    <a:pt x="66" y="18"/>
                    <a:pt x="65" y="19"/>
                    <a:pt x="65" y="20"/>
                  </a:cubicBezTo>
                  <a:cubicBezTo>
                    <a:pt x="62" y="18"/>
                    <a:pt x="57" y="19"/>
                    <a:pt x="55" y="23"/>
                  </a:cubicBezTo>
                  <a:close/>
                </a:path>
              </a:pathLst>
            </a:custGeom>
            <a:solidFill>
              <a:srgbClr val="E580B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190">
                <a:defRPr/>
              </a:pPr>
              <a:endParaRPr lang="zh-CN" altLang="en-US">
                <a:solidFill>
                  <a:prstClr val="black"/>
                </a:solidFill>
                <a:latin typeface="等线" panose="020F0502020204030204"/>
              </a:endParaRPr>
            </a:p>
          </p:txBody>
        </p:sp>
        <p:sp>
          <p:nvSpPr>
            <p:cNvPr id="29" name="Freeform 118">
              <a:extLst>
                <a:ext uri="{FF2B5EF4-FFF2-40B4-BE49-F238E27FC236}">
                  <a16:creationId xmlns:a16="http://schemas.microsoft.com/office/drawing/2014/main" id="{17C423B7-F16A-4057-80A4-D7B19C0061D5}"/>
                </a:ext>
              </a:extLst>
            </p:cNvPr>
            <p:cNvSpPr>
              <a:spLocks noEditPoints="1"/>
            </p:cNvSpPr>
            <p:nvPr/>
          </p:nvSpPr>
          <p:spPr bwMode="auto">
            <a:xfrm>
              <a:off x="10101876" y="4316535"/>
              <a:ext cx="1826037" cy="1740961"/>
            </a:xfrm>
            <a:custGeom>
              <a:avLst/>
              <a:gdLst>
                <a:gd name="T0" fmla="*/ 256 w 372"/>
                <a:gd name="T1" fmla="*/ 37 h 354"/>
                <a:gd name="T2" fmla="*/ 123 w 372"/>
                <a:gd name="T3" fmla="*/ 21 h 354"/>
                <a:gd name="T4" fmla="*/ 17 w 372"/>
                <a:gd name="T5" fmla="*/ 149 h 354"/>
                <a:gd name="T6" fmla="*/ 66 w 372"/>
                <a:gd name="T7" fmla="*/ 301 h 354"/>
                <a:gd name="T8" fmla="*/ 249 w 372"/>
                <a:gd name="T9" fmla="*/ 333 h 354"/>
                <a:gd name="T10" fmla="*/ 369 w 372"/>
                <a:gd name="T11" fmla="*/ 167 h 354"/>
                <a:gd name="T12" fmla="*/ 256 w 372"/>
                <a:gd name="T13" fmla="*/ 37 h 354"/>
                <a:gd name="T14" fmla="*/ 302 w 372"/>
                <a:gd name="T15" fmla="*/ 275 h 354"/>
                <a:gd name="T16" fmla="*/ 141 w 372"/>
                <a:gd name="T17" fmla="*/ 316 h 354"/>
                <a:gd name="T18" fmla="*/ 30 w 372"/>
                <a:gd name="T19" fmla="*/ 175 h 354"/>
                <a:gd name="T20" fmla="*/ 116 w 372"/>
                <a:gd name="T21" fmla="*/ 42 h 354"/>
                <a:gd name="T22" fmla="*/ 239 w 372"/>
                <a:gd name="T23" fmla="*/ 38 h 354"/>
                <a:gd name="T24" fmla="*/ 237 w 372"/>
                <a:gd name="T25" fmla="*/ 38 h 354"/>
                <a:gd name="T26" fmla="*/ 235 w 372"/>
                <a:gd name="T27" fmla="*/ 54 h 354"/>
                <a:gd name="T28" fmla="*/ 268 w 372"/>
                <a:gd name="T29" fmla="*/ 59 h 354"/>
                <a:gd name="T30" fmla="*/ 270 w 372"/>
                <a:gd name="T31" fmla="*/ 61 h 354"/>
                <a:gd name="T32" fmla="*/ 276 w 372"/>
                <a:gd name="T33" fmla="*/ 61 h 354"/>
                <a:gd name="T34" fmla="*/ 312 w 372"/>
                <a:gd name="T35" fmla="*/ 79 h 354"/>
                <a:gd name="T36" fmla="*/ 346 w 372"/>
                <a:gd name="T37" fmla="*/ 136 h 354"/>
                <a:gd name="T38" fmla="*/ 302 w 372"/>
                <a:gd name="T39" fmla="*/ 275 h 3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72" h="354">
                  <a:moveTo>
                    <a:pt x="256" y="37"/>
                  </a:moveTo>
                  <a:cubicBezTo>
                    <a:pt x="218" y="8"/>
                    <a:pt x="170" y="0"/>
                    <a:pt x="123" y="21"/>
                  </a:cubicBezTo>
                  <a:cubicBezTo>
                    <a:pt x="71" y="44"/>
                    <a:pt x="32" y="95"/>
                    <a:pt x="17" y="149"/>
                  </a:cubicBezTo>
                  <a:cubicBezTo>
                    <a:pt x="0" y="207"/>
                    <a:pt x="19" y="264"/>
                    <a:pt x="66" y="301"/>
                  </a:cubicBezTo>
                  <a:cubicBezTo>
                    <a:pt x="116" y="339"/>
                    <a:pt x="189" y="354"/>
                    <a:pt x="249" y="333"/>
                  </a:cubicBezTo>
                  <a:cubicBezTo>
                    <a:pt x="318" y="309"/>
                    <a:pt x="365" y="239"/>
                    <a:pt x="369" y="167"/>
                  </a:cubicBezTo>
                  <a:cubicBezTo>
                    <a:pt x="372" y="99"/>
                    <a:pt x="323" y="39"/>
                    <a:pt x="256" y="37"/>
                  </a:cubicBezTo>
                  <a:close/>
                  <a:moveTo>
                    <a:pt x="302" y="275"/>
                  </a:moveTo>
                  <a:cubicBezTo>
                    <a:pt x="260" y="320"/>
                    <a:pt x="199" y="332"/>
                    <a:pt x="141" y="316"/>
                  </a:cubicBezTo>
                  <a:cubicBezTo>
                    <a:pt x="75" y="296"/>
                    <a:pt x="23" y="248"/>
                    <a:pt x="30" y="175"/>
                  </a:cubicBezTo>
                  <a:cubicBezTo>
                    <a:pt x="35" y="122"/>
                    <a:pt x="72" y="71"/>
                    <a:pt x="116" y="42"/>
                  </a:cubicBezTo>
                  <a:cubicBezTo>
                    <a:pt x="157" y="17"/>
                    <a:pt x="201" y="17"/>
                    <a:pt x="239" y="38"/>
                  </a:cubicBezTo>
                  <a:cubicBezTo>
                    <a:pt x="238" y="38"/>
                    <a:pt x="238" y="38"/>
                    <a:pt x="237" y="38"/>
                  </a:cubicBezTo>
                  <a:cubicBezTo>
                    <a:pt x="229" y="39"/>
                    <a:pt x="225" y="52"/>
                    <a:pt x="235" y="54"/>
                  </a:cubicBezTo>
                  <a:cubicBezTo>
                    <a:pt x="246" y="55"/>
                    <a:pt x="257" y="57"/>
                    <a:pt x="268" y="59"/>
                  </a:cubicBezTo>
                  <a:cubicBezTo>
                    <a:pt x="269" y="60"/>
                    <a:pt x="269" y="61"/>
                    <a:pt x="270" y="61"/>
                  </a:cubicBezTo>
                  <a:cubicBezTo>
                    <a:pt x="272" y="63"/>
                    <a:pt x="274" y="63"/>
                    <a:pt x="276" y="61"/>
                  </a:cubicBezTo>
                  <a:cubicBezTo>
                    <a:pt x="289" y="65"/>
                    <a:pt x="301" y="70"/>
                    <a:pt x="312" y="79"/>
                  </a:cubicBezTo>
                  <a:cubicBezTo>
                    <a:pt x="331" y="93"/>
                    <a:pt x="341" y="113"/>
                    <a:pt x="346" y="136"/>
                  </a:cubicBezTo>
                  <a:cubicBezTo>
                    <a:pt x="356" y="185"/>
                    <a:pt x="335" y="239"/>
                    <a:pt x="302" y="275"/>
                  </a:cubicBezTo>
                  <a:close/>
                </a:path>
              </a:pathLst>
            </a:custGeom>
            <a:solidFill>
              <a:srgbClr val="4442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190">
                <a:defRPr/>
              </a:pPr>
              <a:endParaRPr lang="zh-CN" altLang="en-US">
                <a:solidFill>
                  <a:prstClr val="black"/>
                </a:solidFill>
                <a:latin typeface="等线" panose="020F0502020204030204"/>
              </a:endParaRPr>
            </a:p>
          </p:txBody>
        </p:sp>
        <p:sp>
          <p:nvSpPr>
            <p:cNvPr id="30" name="Freeform 119">
              <a:extLst>
                <a:ext uri="{FF2B5EF4-FFF2-40B4-BE49-F238E27FC236}">
                  <a16:creationId xmlns:a16="http://schemas.microsoft.com/office/drawing/2014/main" id="{9618FBB8-7AC3-4E93-AD38-E9A318C99C8E}"/>
                </a:ext>
              </a:extLst>
            </p:cNvPr>
            <p:cNvSpPr>
              <a:spLocks noEditPoints="1"/>
            </p:cNvSpPr>
            <p:nvPr/>
          </p:nvSpPr>
          <p:spPr bwMode="auto">
            <a:xfrm>
              <a:off x="10469158" y="5078076"/>
              <a:ext cx="1006396" cy="688914"/>
            </a:xfrm>
            <a:custGeom>
              <a:avLst/>
              <a:gdLst>
                <a:gd name="T0" fmla="*/ 193 w 205"/>
                <a:gd name="T1" fmla="*/ 4 h 140"/>
                <a:gd name="T2" fmla="*/ 163 w 205"/>
                <a:gd name="T3" fmla="*/ 36 h 140"/>
                <a:gd name="T4" fmla="*/ 150 w 205"/>
                <a:gd name="T5" fmla="*/ 43 h 140"/>
                <a:gd name="T6" fmla="*/ 144 w 205"/>
                <a:gd name="T7" fmla="*/ 45 h 140"/>
                <a:gd name="T8" fmla="*/ 110 w 205"/>
                <a:gd name="T9" fmla="*/ 52 h 140"/>
                <a:gd name="T10" fmla="*/ 12 w 205"/>
                <a:gd name="T11" fmla="*/ 19 h 140"/>
                <a:gd name="T12" fmla="*/ 3 w 205"/>
                <a:gd name="T13" fmla="*/ 26 h 140"/>
                <a:gd name="T14" fmla="*/ 64 w 205"/>
                <a:gd name="T15" fmla="*/ 65 h 140"/>
                <a:gd name="T16" fmla="*/ 114 w 205"/>
                <a:gd name="T17" fmla="*/ 139 h 140"/>
                <a:gd name="T18" fmla="*/ 158 w 205"/>
                <a:gd name="T19" fmla="*/ 58 h 140"/>
                <a:gd name="T20" fmla="*/ 172 w 205"/>
                <a:gd name="T21" fmla="*/ 51 h 140"/>
                <a:gd name="T22" fmla="*/ 205 w 205"/>
                <a:gd name="T23" fmla="*/ 9 h 140"/>
                <a:gd name="T24" fmla="*/ 193 w 205"/>
                <a:gd name="T25" fmla="*/ 4 h 140"/>
                <a:gd name="T26" fmla="*/ 115 w 205"/>
                <a:gd name="T27" fmla="*/ 123 h 140"/>
                <a:gd name="T28" fmla="*/ 73 w 205"/>
                <a:gd name="T29" fmla="*/ 67 h 140"/>
                <a:gd name="T30" fmla="*/ 108 w 205"/>
                <a:gd name="T31" fmla="*/ 69 h 140"/>
                <a:gd name="T32" fmla="*/ 106 w 205"/>
                <a:gd name="T33" fmla="*/ 105 h 140"/>
                <a:gd name="T34" fmla="*/ 114 w 205"/>
                <a:gd name="T35" fmla="*/ 105 h 140"/>
                <a:gd name="T36" fmla="*/ 112 w 205"/>
                <a:gd name="T37" fmla="*/ 69 h 140"/>
                <a:gd name="T38" fmla="*/ 142 w 205"/>
                <a:gd name="T39" fmla="*/ 64 h 140"/>
                <a:gd name="T40" fmla="*/ 115 w 205"/>
                <a:gd name="T41" fmla="*/ 123 h 1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05" h="140">
                  <a:moveTo>
                    <a:pt x="193" y="4"/>
                  </a:moveTo>
                  <a:cubicBezTo>
                    <a:pt x="182" y="14"/>
                    <a:pt x="177" y="28"/>
                    <a:pt x="163" y="36"/>
                  </a:cubicBezTo>
                  <a:cubicBezTo>
                    <a:pt x="159" y="39"/>
                    <a:pt x="155" y="41"/>
                    <a:pt x="150" y="43"/>
                  </a:cubicBezTo>
                  <a:cubicBezTo>
                    <a:pt x="148" y="43"/>
                    <a:pt x="146" y="44"/>
                    <a:pt x="144" y="45"/>
                  </a:cubicBezTo>
                  <a:cubicBezTo>
                    <a:pt x="133" y="49"/>
                    <a:pt x="122" y="51"/>
                    <a:pt x="110" y="52"/>
                  </a:cubicBezTo>
                  <a:cubicBezTo>
                    <a:pt x="76" y="54"/>
                    <a:pt x="37" y="44"/>
                    <a:pt x="12" y="19"/>
                  </a:cubicBezTo>
                  <a:cubicBezTo>
                    <a:pt x="8" y="15"/>
                    <a:pt x="0" y="20"/>
                    <a:pt x="3" y="26"/>
                  </a:cubicBezTo>
                  <a:cubicBezTo>
                    <a:pt x="17" y="47"/>
                    <a:pt x="40" y="59"/>
                    <a:pt x="64" y="65"/>
                  </a:cubicBezTo>
                  <a:cubicBezTo>
                    <a:pt x="61" y="97"/>
                    <a:pt x="75" y="140"/>
                    <a:pt x="114" y="139"/>
                  </a:cubicBezTo>
                  <a:cubicBezTo>
                    <a:pt x="152" y="137"/>
                    <a:pt x="158" y="89"/>
                    <a:pt x="158" y="58"/>
                  </a:cubicBezTo>
                  <a:cubicBezTo>
                    <a:pt x="163" y="56"/>
                    <a:pt x="167" y="54"/>
                    <a:pt x="172" y="51"/>
                  </a:cubicBezTo>
                  <a:cubicBezTo>
                    <a:pt x="185" y="43"/>
                    <a:pt x="205" y="26"/>
                    <a:pt x="205" y="9"/>
                  </a:cubicBezTo>
                  <a:cubicBezTo>
                    <a:pt x="205" y="3"/>
                    <a:pt x="198" y="0"/>
                    <a:pt x="193" y="4"/>
                  </a:cubicBezTo>
                  <a:close/>
                  <a:moveTo>
                    <a:pt x="115" y="123"/>
                  </a:moveTo>
                  <a:cubicBezTo>
                    <a:pt x="87" y="130"/>
                    <a:pt x="77" y="90"/>
                    <a:pt x="73" y="67"/>
                  </a:cubicBezTo>
                  <a:cubicBezTo>
                    <a:pt x="85" y="68"/>
                    <a:pt x="97" y="69"/>
                    <a:pt x="108" y="69"/>
                  </a:cubicBezTo>
                  <a:cubicBezTo>
                    <a:pt x="107" y="81"/>
                    <a:pt x="106" y="93"/>
                    <a:pt x="106" y="105"/>
                  </a:cubicBezTo>
                  <a:cubicBezTo>
                    <a:pt x="106" y="110"/>
                    <a:pt x="114" y="110"/>
                    <a:pt x="114" y="105"/>
                  </a:cubicBezTo>
                  <a:cubicBezTo>
                    <a:pt x="115" y="93"/>
                    <a:pt x="113" y="81"/>
                    <a:pt x="112" y="69"/>
                  </a:cubicBezTo>
                  <a:cubicBezTo>
                    <a:pt x="122" y="68"/>
                    <a:pt x="132" y="67"/>
                    <a:pt x="142" y="64"/>
                  </a:cubicBezTo>
                  <a:cubicBezTo>
                    <a:pt x="141" y="87"/>
                    <a:pt x="138" y="117"/>
                    <a:pt x="115" y="123"/>
                  </a:cubicBezTo>
                  <a:close/>
                </a:path>
              </a:pathLst>
            </a:custGeom>
            <a:solidFill>
              <a:srgbClr val="4442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190">
                <a:defRPr/>
              </a:pPr>
              <a:endParaRPr lang="zh-CN" altLang="en-US">
                <a:solidFill>
                  <a:prstClr val="black"/>
                </a:solidFill>
                <a:latin typeface="等线" panose="020F0502020204030204"/>
              </a:endParaRPr>
            </a:p>
          </p:txBody>
        </p:sp>
        <p:sp>
          <p:nvSpPr>
            <p:cNvPr id="31" name="Freeform 120">
              <a:extLst>
                <a:ext uri="{FF2B5EF4-FFF2-40B4-BE49-F238E27FC236}">
                  <a16:creationId xmlns:a16="http://schemas.microsoft.com/office/drawing/2014/main" id="{621F8460-FEA2-4D8C-B23D-225DDF826965}"/>
                </a:ext>
              </a:extLst>
            </p:cNvPr>
            <p:cNvSpPr>
              <a:spLocks/>
            </p:cNvSpPr>
            <p:nvPr/>
          </p:nvSpPr>
          <p:spPr bwMode="auto">
            <a:xfrm>
              <a:off x="10601961" y="4995074"/>
              <a:ext cx="83002" cy="107902"/>
            </a:xfrm>
            <a:custGeom>
              <a:avLst/>
              <a:gdLst>
                <a:gd name="T0" fmla="*/ 17 w 17"/>
                <a:gd name="T1" fmla="*/ 5 h 22"/>
                <a:gd name="T2" fmla="*/ 14 w 17"/>
                <a:gd name="T3" fmla="*/ 2 h 22"/>
                <a:gd name="T4" fmla="*/ 12 w 17"/>
                <a:gd name="T5" fmla="*/ 1 h 22"/>
                <a:gd name="T6" fmla="*/ 8 w 17"/>
                <a:gd name="T7" fmla="*/ 0 h 22"/>
                <a:gd name="T8" fmla="*/ 7 w 17"/>
                <a:gd name="T9" fmla="*/ 1 h 22"/>
                <a:gd name="T10" fmla="*/ 5 w 17"/>
                <a:gd name="T11" fmla="*/ 1 h 22"/>
                <a:gd name="T12" fmla="*/ 1 w 17"/>
                <a:gd name="T13" fmla="*/ 4 h 22"/>
                <a:gd name="T14" fmla="*/ 0 w 17"/>
                <a:gd name="T15" fmla="*/ 12 h 22"/>
                <a:gd name="T16" fmla="*/ 2 w 17"/>
                <a:gd name="T17" fmla="*/ 19 h 22"/>
                <a:gd name="T18" fmla="*/ 4 w 17"/>
                <a:gd name="T19" fmla="*/ 21 h 22"/>
                <a:gd name="T20" fmla="*/ 7 w 17"/>
                <a:gd name="T21" fmla="*/ 22 h 22"/>
                <a:gd name="T22" fmla="*/ 10 w 17"/>
                <a:gd name="T23" fmla="*/ 21 h 22"/>
                <a:gd name="T24" fmla="*/ 13 w 17"/>
                <a:gd name="T25" fmla="*/ 19 h 22"/>
                <a:gd name="T26" fmla="*/ 14 w 17"/>
                <a:gd name="T27" fmla="*/ 17 h 22"/>
                <a:gd name="T28" fmla="*/ 16 w 17"/>
                <a:gd name="T29" fmla="*/ 13 h 22"/>
                <a:gd name="T30" fmla="*/ 17 w 17"/>
                <a:gd name="T31" fmla="*/ 5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7" h="22">
                  <a:moveTo>
                    <a:pt x="17" y="5"/>
                  </a:moveTo>
                  <a:cubicBezTo>
                    <a:pt x="17" y="4"/>
                    <a:pt x="15" y="2"/>
                    <a:pt x="14" y="2"/>
                  </a:cubicBezTo>
                  <a:cubicBezTo>
                    <a:pt x="13" y="1"/>
                    <a:pt x="13" y="1"/>
                    <a:pt x="12" y="1"/>
                  </a:cubicBezTo>
                  <a:cubicBezTo>
                    <a:pt x="11" y="0"/>
                    <a:pt x="10" y="0"/>
                    <a:pt x="8" y="0"/>
                  </a:cubicBezTo>
                  <a:cubicBezTo>
                    <a:pt x="8" y="0"/>
                    <a:pt x="7" y="1"/>
                    <a:pt x="7" y="1"/>
                  </a:cubicBezTo>
                  <a:cubicBezTo>
                    <a:pt x="6" y="1"/>
                    <a:pt x="6" y="1"/>
                    <a:pt x="5" y="1"/>
                  </a:cubicBezTo>
                  <a:cubicBezTo>
                    <a:pt x="3" y="2"/>
                    <a:pt x="2" y="3"/>
                    <a:pt x="1" y="4"/>
                  </a:cubicBezTo>
                  <a:cubicBezTo>
                    <a:pt x="0" y="7"/>
                    <a:pt x="0" y="9"/>
                    <a:pt x="0" y="12"/>
                  </a:cubicBezTo>
                  <a:cubicBezTo>
                    <a:pt x="0" y="14"/>
                    <a:pt x="0" y="17"/>
                    <a:pt x="2" y="19"/>
                  </a:cubicBezTo>
                  <a:cubicBezTo>
                    <a:pt x="2" y="20"/>
                    <a:pt x="3" y="21"/>
                    <a:pt x="4" y="21"/>
                  </a:cubicBezTo>
                  <a:cubicBezTo>
                    <a:pt x="5" y="21"/>
                    <a:pt x="6" y="22"/>
                    <a:pt x="7" y="22"/>
                  </a:cubicBezTo>
                  <a:cubicBezTo>
                    <a:pt x="8" y="22"/>
                    <a:pt x="9" y="21"/>
                    <a:pt x="10" y="21"/>
                  </a:cubicBezTo>
                  <a:cubicBezTo>
                    <a:pt x="12" y="20"/>
                    <a:pt x="13" y="20"/>
                    <a:pt x="13" y="19"/>
                  </a:cubicBezTo>
                  <a:cubicBezTo>
                    <a:pt x="14" y="17"/>
                    <a:pt x="14" y="17"/>
                    <a:pt x="14" y="17"/>
                  </a:cubicBezTo>
                  <a:cubicBezTo>
                    <a:pt x="15" y="16"/>
                    <a:pt x="15" y="14"/>
                    <a:pt x="16" y="13"/>
                  </a:cubicBezTo>
                  <a:cubicBezTo>
                    <a:pt x="17" y="10"/>
                    <a:pt x="17" y="8"/>
                    <a:pt x="17" y="5"/>
                  </a:cubicBezTo>
                  <a:close/>
                </a:path>
              </a:pathLst>
            </a:custGeom>
            <a:solidFill>
              <a:srgbClr val="4442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190">
                <a:defRPr/>
              </a:pPr>
              <a:endParaRPr lang="zh-CN" altLang="en-US">
                <a:solidFill>
                  <a:prstClr val="black"/>
                </a:solidFill>
                <a:latin typeface="等线" panose="020F0502020204030204"/>
              </a:endParaRPr>
            </a:p>
          </p:txBody>
        </p:sp>
        <p:sp>
          <p:nvSpPr>
            <p:cNvPr id="32" name="Freeform 121">
              <a:extLst>
                <a:ext uri="{FF2B5EF4-FFF2-40B4-BE49-F238E27FC236}">
                  <a16:creationId xmlns:a16="http://schemas.microsoft.com/office/drawing/2014/main" id="{D46AE70F-1D63-4A0A-A265-5CBE3A839C00}"/>
                </a:ext>
              </a:extLst>
            </p:cNvPr>
            <p:cNvSpPr>
              <a:spLocks/>
            </p:cNvSpPr>
            <p:nvPr/>
          </p:nvSpPr>
          <p:spPr bwMode="auto">
            <a:xfrm>
              <a:off x="11126947" y="4872646"/>
              <a:ext cx="265605" cy="215804"/>
            </a:xfrm>
            <a:custGeom>
              <a:avLst/>
              <a:gdLst>
                <a:gd name="T0" fmla="*/ 52 w 54"/>
                <a:gd name="T1" fmla="*/ 33 h 44"/>
                <a:gd name="T2" fmla="*/ 34 w 54"/>
                <a:gd name="T3" fmla="*/ 26 h 44"/>
                <a:gd name="T4" fmla="*/ 20 w 54"/>
                <a:gd name="T5" fmla="*/ 25 h 44"/>
                <a:gd name="T6" fmla="*/ 44 w 54"/>
                <a:gd name="T7" fmla="*/ 9 h 44"/>
                <a:gd name="T8" fmla="*/ 41 w 54"/>
                <a:gd name="T9" fmla="*/ 1 h 44"/>
                <a:gd name="T10" fmla="*/ 2 w 54"/>
                <a:gd name="T11" fmla="*/ 28 h 44"/>
                <a:gd name="T12" fmla="*/ 8 w 54"/>
                <a:gd name="T13" fmla="*/ 38 h 44"/>
                <a:gd name="T14" fmla="*/ 30 w 54"/>
                <a:gd name="T15" fmla="*/ 40 h 44"/>
                <a:gd name="T16" fmla="*/ 49 w 54"/>
                <a:gd name="T17" fmla="*/ 42 h 44"/>
                <a:gd name="T18" fmla="*/ 52 w 54"/>
                <a:gd name="T19" fmla="*/ 33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4" h="44">
                  <a:moveTo>
                    <a:pt x="52" y="33"/>
                  </a:moveTo>
                  <a:cubicBezTo>
                    <a:pt x="48" y="28"/>
                    <a:pt x="40" y="27"/>
                    <a:pt x="34" y="26"/>
                  </a:cubicBezTo>
                  <a:cubicBezTo>
                    <a:pt x="29" y="25"/>
                    <a:pt x="25" y="25"/>
                    <a:pt x="20" y="25"/>
                  </a:cubicBezTo>
                  <a:cubicBezTo>
                    <a:pt x="26" y="17"/>
                    <a:pt x="35" y="12"/>
                    <a:pt x="44" y="9"/>
                  </a:cubicBezTo>
                  <a:cubicBezTo>
                    <a:pt x="49" y="7"/>
                    <a:pt x="45" y="0"/>
                    <a:pt x="41" y="1"/>
                  </a:cubicBezTo>
                  <a:cubicBezTo>
                    <a:pt x="25" y="4"/>
                    <a:pt x="10" y="12"/>
                    <a:pt x="2" y="28"/>
                  </a:cubicBezTo>
                  <a:cubicBezTo>
                    <a:pt x="0" y="32"/>
                    <a:pt x="3" y="37"/>
                    <a:pt x="8" y="38"/>
                  </a:cubicBezTo>
                  <a:cubicBezTo>
                    <a:pt x="15" y="38"/>
                    <a:pt x="23" y="39"/>
                    <a:pt x="30" y="40"/>
                  </a:cubicBezTo>
                  <a:cubicBezTo>
                    <a:pt x="36" y="41"/>
                    <a:pt x="43" y="44"/>
                    <a:pt x="49" y="42"/>
                  </a:cubicBezTo>
                  <a:cubicBezTo>
                    <a:pt x="54" y="41"/>
                    <a:pt x="54" y="36"/>
                    <a:pt x="52" y="33"/>
                  </a:cubicBezTo>
                  <a:close/>
                </a:path>
              </a:pathLst>
            </a:custGeom>
            <a:solidFill>
              <a:srgbClr val="4442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190">
                <a:defRPr/>
              </a:pPr>
              <a:endParaRPr lang="zh-CN" altLang="en-US">
                <a:solidFill>
                  <a:prstClr val="black"/>
                </a:solidFill>
                <a:latin typeface="等线" panose="020F0502020204030204"/>
              </a:endParaRPr>
            </a:p>
          </p:txBody>
        </p:sp>
      </p:grpSp>
      <p:pic>
        <p:nvPicPr>
          <p:cNvPr id="33" name="图片 32">
            <a:extLst>
              <a:ext uri="{FF2B5EF4-FFF2-40B4-BE49-F238E27FC236}">
                <a16:creationId xmlns:a16="http://schemas.microsoft.com/office/drawing/2014/main" id="{10C63365-7446-4316-ADF7-3CAEBBE549A9}"/>
              </a:ext>
            </a:extLst>
          </p:cNvPr>
          <p:cNvPicPr>
            <a:picLocks noChangeAspect="1"/>
          </p:cNvPicPr>
          <p:nvPr/>
        </p:nvPicPr>
        <p:blipFill>
          <a:blip r:embed="rId7">
            <a:clrChange>
              <a:clrFrom>
                <a:srgbClr val="FFFFFF"/>
              </a:clrFrom>
              <a:clrTo>
                <a:srgbClr val="FFFFFF">
                  <a:alpha val="0"/>
                </a:srgbClr>
              </a:clrTo>
            </a:clrChange>
          </a:blip>
          <a:stretch>
            <a:fillRect/>
          </a:stretch>
        </p:blipFill>
        <p:spPr>
          <a:xfrm>
            <a:off x="4123437" y="3973953"/>
            <a:ext cx="723328" cy="511853"/>
          </a:xfrm>
          <a:prstGeom prst="rect">
            <a:avLst/>
          </a:prstGeom>
        </p:spPr>
      </p:pic>
      <p:pic>
        <p:nvPicPr>
          <p:cNvPr id="34" name="图片 33">
            <a:extLst>
              <a:ext uri="{FF2B5EF4-FFF2-40B4-BE49-F238E27FC236}">
                <a16:creationId xmlns:a16="http://schemas.microsoft.com/office/drawing/2014/main" id="{BAD0429C-4C5C-474F-8B03-39702CD5A2A0}"/>
              </a:ext>
            </a:extLst>
          </p:cNvPr>
          <p:cNvPicPr>
            <a:picLocks noChangeAspect="1"/>
          </p:cNvPicPr>
          <p:nvPr/>
        </p:nvPicPr>
        <p:blipFill>
          <a:blip r:embed="rId7">
            <a:clrChange>
              <a:clrFrom>
                <a:srgbClr val="FFFFFF"/>
              </a:clrFrom>
              <a:clrTo>
                <a:srgbClr val="FFFFFF">
                  <a:alpha val="0"/>
                </a:srgbClr>
              </a:clrTo>
            </a:clrChange>
          </a:blip>
          <a:stretch>
            <a:fillRect/>
          </a:stretch>
        </p:blipFill>
        <p:spPr>
          <a:xfrm>
            <a:off x="2776048" y="1069129"/>
            <a:ext cx="313248" cy="221666"/>
          </a:xfrm>
          <a:prstGeom prst="rect">
            <a:avLst/>
          </a:prstGeom>
        </p:spPr>
      </p:pic>
      <p:grpSp>
        <p:nvGrpSpPr>
          <p:cNvPr id="35" name="组合 34">
            <a:extLst>
              <a:ext uri="{FF2B5EF4-FFF2-40B4-BE49-F238E27FC236}">
                <a16:creationId xmlns:a16="http://schemas.microsoft.com/office/drawing/2014/main" id="{A6F846D5-A625-439D-A002-B7361D14AE9E}"/>
              </a:ext>
            </a:extLst>
          </p:cNvPr>
          <p:cNvGrpSpPr/>
          <p:nvPr/>
        </p:nvGrpSpPr>
        <p:grpSpPr>
          <a:xfrm rot="19663740">
            <a:off x="8524082" y="155390"/>
            <a:ext cx="341595" cy="441027"/>
            <a:chOff x="10766636" y="3941730"/>
            <a:chExt cx="1047922" cy="1352954"/>
          </a:xfrm>
        </p:grpSpPr>
        <p:sp>
          <p:nvSpPr>
            <p:cNvPr id="36" name="Freeform 108">
              <a:extLst>
                <a:ext uri="{FF2B5EF4-FFF2-40B4-BE49-F238E27FC236}">
                  <a16:creationId xmlns:a16="http://schemas.microsoft.com/office/drawing/2014/main" id="{34B6A985-37EF-416E-826D-9A0EC167D1C0}"/>
                </a:ext>
              </a:extLst>
            </p:cNvPr>
            <p:cNvSpPr>
              <a:spLocks/>
            </p:cNvSpPr>
            <p:nvPr/>
          </p:nvSpPr>
          <p:spPr bwMode="auto">
            <a:xfrm>
              <a:off x="10766636" y="4209862"/>
              <a:ext cx="664177" cy="1084822"/>
            </a:xfrm>
            <a:custGeom>
              <a:avLst/>
              <a:gdLst>
                <a:gd name="T0" fmla="*/ 96 w 114"/>
                <a:gd name="T1" fmla="*/ 11 h 186"/>
                <a:gd name="T2" fmla="*/ 91 w 114"/>
                <a:gd name="T3" fmla="*/ 11 h 186"/>
                <a:gd name="T4" fmla="*/ 79 w 114"/>
                <a:gd name="T5" fmla="*/ 8 h 186"/>
                <a:gd name="T6" fmla="*/ 78 w 114"/>
                <a:gd name="T7" fmla="*/ 8 h 186"/>
                <a:gd name="T8" fmla="*/ 2 w 114"/>
                <a:gd name="T9" fmla="*/ 87 h 186"/>
                <a:gd name="T10" fmla="*/ 12 w 114"/>
                <a:gd name="T11" fmla="*/ 98 h 186"/>
                <a:gd name="T12" fmla="*/ 48 w 114"/>
                <a:gd name="T13" fmla="*/ 83 h 186"/>
                <a:gd name="T14" fmla="*/ 11 w 114"/>
                <a:gd name="T15" fmla="*/ 170 h 186"/>
                <a:gd name="T16" fmla="*/ 27 w 114"/>
                <a:gd name="T17" fmla="*/ 177 h 186"/>
                <a:gd name="T18" fmla="*/ 28 w 114"/>
                <a:gd name="T19" fmla="*/ 175 h 186"/>
                <a:gd name="T20" fmla="*/ 32 w 114"/>
                <a:gd name="T21" fmla="*/ 172 h 186"/>
                <a:gd name="T22" fmla="*/ 105 w 114"/>
                <a:gd name="T23" fmla="*/ 71 h 186"/>
                <a:gd name="T24" fmla="*/ 96 w 114"/>
                <a:gd name="T25" fmla="*/ 58 h 186"/>
                <a:gd name="T26" fmla="*/ 89 w 114"/>
                <a:gd name="T27" fmla="*/ 60 h 186"/>
                <a:gd name="T28" fmla="*/ 88 w 114"/>
                <a:gd name="T29" fmla="*/ 62 h 186"/>
                <a:gd name="T30" fmla="*/ 86 w 114"/>
                <a:gd name="T31" fmla="*/ 64 h 186"/>
                <a:gd name="T32" fmla="*/ 85 w 114"/>
                <a:gd name="T33" fmla="*/ 65 h 186"/>
                <a:gd name="T34" fmla="*/ 85 w 114"/>
                <a:gd name="T35" fmla="*/ 65 h 186"/>
                <a:gd name="T36" fmla="*/ 84 w 114"/>
                <a:gd name="T37" fmla="*/ 66 h 186"/>
                <a:gd name="T38" fmla="*/ 84 w 114"/>
                <a:gd name="T39" fmla="*/ 66 h 186"/>
                <a:gd name="T40" fmla="*/ 84 w 114"/>
                <a:gd name="T41" fmla="*/ 66 h 186"/>
                <a:gd name="T42" fmla="*/ 82 w 114"/>
                <a:gd name="T43" fmla="*/ 67 h 186"/>
                <a:gd name="T44" fmla="*/ 80 w 114"/>
                <a:gd name="T45" fmla="*/ 71 h 186"/>
                <a:gd name="T46" fmla="*/ 74 w 114"/>
                <a:gd name="T47" fmla="*/ 79 h 186"/>
                <a:gd name="T48" fmla="*/ 84 w 114"/>
                <a:gd name="T49" fmla="*/ 64 h 186"/>
                <a:gd name="T50" fmla="*/ 85 w 114"/>
                <a:gd name="T51" fmla="*/ 55 h 186"/>
                <a:gd name="T52" fmla="*/ 109 w 114"/>
                <a:gd name="T53" fmla="*/ 20 h 186"/>
                <a:gd name="T54" fmla="*/ 96 w 114"/>
                <a:gd name="T55" fmla="*/ 11 h 1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14" h="186">
                  <a:moveTo>
                    <a:pt x="96" y="11"/>
                  </a:moveTo>
                  <a:cubicBezTo>
                    <a:pt x="94" y="10"/>
                    <a:pt x="93" y="10"/>
                    <a:pt x="91" y="11"/>
                  </a:cubicBezTo>
                  <a:cubicBezTo>
                    <a:pt x="89" y="7"/>
                    <a:pt x="82" y="4"/>
                    <a:pt x="79" y="8"/>
                  </a:cubicBezTo>
                  <a:cubicBezTo>
                    <a:pt x="78" y="8"/>
                    <a:pt x="78" y="8"/>
                    <a:pt x="78" y="8"/>
                  </a:cubicBezTo>
                  <a:cubicBezTo>
                    <a:pt x="34" y="0"/>
                    <a:pt x="14" y="52"/>
                    <a:pt x="2" y="87"/>
                  </a:cubicBezTo>
                  <a:cubicBezTo>
                    <a:pt x="0" y="94"/>
                    <a:pt x="6" y="99"/>
                    <a:pt x="12" y="98"/>
                  </a:cubicBezTo>
                  <a:cubicBezTo>
                    <a:pt x="25" y="95"/>
                    <a:pt x="37" y="89"/>
                    <a:pt x="48" y="83"/>
                  </a:cubicBezTo>
                  <a:cubicBezTo>
                    <a:pt x="33" y="111"/>
                    <a:pt x="18" y="139"/>
                    <a:pt x="11" y="170"/>
                  </a:cubicBezTo>
                  <a:cubicBezTo>
                    <a:pt x="9" y="180"/>
                    <a:pt x="22" y="186"/>
                    <a:pt x="27" y="177"/>
                  </a:cubicBezTo>
                  <a:cubicBezTo>
                    <a:pt x="27" y="176"/>
                    <a:pt x="27" y="175"/>
                    <a:pt x="28" y="175"/>
                  </a:cubicBezTo>
                  <a:cubicBezTo>
                    <a:pt x="29" y="174"/>
                    <a:pt x="31" y="174"/>
                    <a:pt x="32" y="172"/>
                  </a:cubicBezTo>
                  <a:cubicBezTo>
                    <a:pt x="59" y="141"/>
                    <a:pt x="89" y="109"/>
                    <a:pt x="105" y="71"/>
                  </a:cubicBezTo>
                  <a:cubicBezTo>
                    <a:pt x="108" y="64"/>
                    <a:pt x="103" y="57"/>
                    <a:pt x="96" y="58"/>
                  </a:cubicBezTo>
                  <a:cubicBezTo>
                    <a:pt x="94" y="58"/>
                    <a:pt x="91" y="58"/>
                    <a:pt x="89" y="60"/>
                  </a:cubicBezTo>
                  <a:cubicBezTo>
                    <a:pt x="89" y="61"/>
                    <a:pt x="88" y="62"/>
                    <a:pt x="88" y="62"/>
                  </a:cubicBezTo>
                  <a:cubicBezTo>
                    <a:pt x="87" y="63"/>
                    <a:pt x="86" y="64"/>
                    <a:pt x="86" y="64"/>
                  </a:cubicBezTo>
                  <a:cubicBezTo>
                    <a:pt x="85" y="65"/>
                    <a:pt x="85" y="65"/>
                    <a:pt x="85" y="65"/>
                  </a:cubicBezTo>
                  <a:cubicBezTo>
                    <a:pt x="85" y="65"/>
                    <a:pt x="85" y="65"/>
                    <a:pt x="85" y="65"/>
                  </a:cubicBezTo>
                  <a:cubicBezTo>
                    <a:pt x="84" y="66"/>
                    <a:pt x="84" y="66"/>
                    <a:pt x="84" y="66"/>
                  </a:cubicBezTo>
                  <a:cubicBezTo>
                    <a:pt x="84" y="66"/>
                    <a:pt x="84" y="66"/>
                    <a:pt x="84" y="66"/>
                  </a:cubicBezTo>
                  <a:cubicBezTo>
                    <a:pt x="84" y="66"/>
                    <a:pt x="84" y="66"/>
                    <a:pt x="84" y="66"/>
                  </a:cubicBezTo>
                  <a:cubicBezTo>
                    <a:pt x="84" y="66"/>
                    <a:pt x="83" y="67"/>
                    <a:pt x="82" y="67"/>
                  </a:cubicBezTo>
                  <a:cubicBezTo>
                    <a:pt x="81" y="68"/>
                    <a:pt x="80" y="70"/>
                    <a:pt x="80" y="71"/>
                  </a:cubicBezTo>
                  <a:cubicBezTo>
                    <a:pt x="78" y="74"/>
                    <a:pt x="76" y="76"/>
                    <a:pt x="74" y="79"/>
                  </a:cubicBezTo>
                  <a:cubicBezTo>
                    <a:pt x="77" y="74"/>
                    <a:pt x="81" y="69"/>
                    <a:pt x="84" y="64"/>
                  </a:cubicBezTo>
                  <a:cubicBezTo>
                    <a:pt x="87" y="61"/>
                    <a:pt x="86" y="58"/>
                    <a:pt x="85" y="55"/>
                  </a:cubicBezTo>
                  <a:cubicBezTo>
                    <a:pt x="94" y="44"/>
                    <a:pt x="102" y="32"/>
                    <a:pt x="109" y="20"/>
                  </a:cubicBezTo>
                  <a:cubicBezTo>
                    <a:pt x="114" y="11"/>
                    <a:pt x="102" y="4"/>
                    <a:pt x="96" y="11"/>
                  </a:cubicBezTo>
                  <a:close/>
                </a:path>
              </a:pathLst>
            </a:custGeom>
            <a:solidFill>
              <a:srgbClr val="F8E57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342830"/>
              <a:endParaRPr lang="zh-CN" altLang="en-US" sz="1400">
                <a:solidFill>
                  <a:prstClr val="black"/>
                </a:solidFill>
              </a:endParaRPr>
            </a:p>
          </p:txBody>
        </p:sp>
        <p:sp>
          <p:nvSpPr>
            <p:cNvPr id="37" name="Freeform 109">
              <a:extLst>
                <a:ext uri="{FF2B5EF4-FFF2-40B4-BE49-F238E27FC236}">
                  <a16:creationId xmlns:a16="http://schemas.microsoft.com/office/drawing/2014/main" id="{FFF1C583-7B42-4D83-A529-4ABB98F80E91}"/>
                </a:ext>
              </a:extLst>
            </p:cNvPr>
            <p:cNvSpPr>
              <a:spLocks noEditPoints="1"/>
            </p:cNvSpPr>
            <p:nvPr/>
          </p:nvSpPr>
          <p:spPr bwMode="auto">
            <a:xfrm>
              <a:off x="10783856" y="4209862"/>
              <a:ext cx="693695" cy="1067602"/>
            </a:xfrm>
            <a:custGeom>
              <a:avLst/>
              <a:gdLst>
                <a:gd name="T0" fmla="*/ 112 w 119"/>
                <a:gd name="T1" fmla="*/ 52 h 183"/>
                <a:gd name="T2" fmla="*/ 91 w 119"/>
                <a:gd name="T3" fmla="*/ 53 h 183"/>
                <a:gd name="T4" fmla="*/ 115 w 119"/>
                <a:gd name="T5" fmla="*/ 9 h 183"/>
                <a:gd name="T6" fmla="*/ 110 w 119"/>
                <a:gd name="T7" fmla="*/ 2 h 183"/>
                <a:gd name="T8" fmla="*/ 49 w 119"/>
                <a:gd name="T9" fmla="*/ 15 h 183"/>
                <a:gd name="T10" fmla="*/ 24 w 119"/>
                <a:gd name="T11" fmla="*/ 55 h 183"/>
                <a:gd name="T12" fmla="*/ 2 w 119"/>
                <a:gd name="T13" fmla="*/ 88 h 183"/>
                <a:gd name="T14" fmla="*/ 8 w 119"/>
                <a:gd name="T15" fmla="*/ 94 h 183"/>
                <a:gd name="T16" fmla="*/ 43 w 119"/>
                <a:gd name="T17" fmla="*/ 87 h 183"/>
                <a:gd name="T18" fmla="*/ 5 w 119"/>
                <a:gd name="T19" fmla="*/ 176 h 183"/>
                <a:gd name="T20" fmla="*/ 12 w 119"/>
                <a:gd name="T21" fmla="*/ 181 h 183"/>
                <a:gd name="T22" fmla="*/ 70 w 119"/>
                <a:gd name="T23" fmla="*/ 126 h 183"/>
                <a:gd name="T24" fmla="*/ 117 w 119"/>
                <a:gd name="T25" fmla="*/ 58 h 183"/>
                <a:gd name="T26" fmla="*/ 112 w 119"/>
                <a:gd name="T27" fmla="*/ 52 h 183"/>
                <a:gd name="T28" fmla="*/ 66 w 119"/>
                <a:gd name="T29" fmla="*/ 116 h 183"/>
                <a:gd name="T30" fmla="*/ 19 w 119"/>
                <a:gd name="T31" fmla="*/ 165 h 183"/>
                <a:gd name="T32" fmla="*/ 56 w 119"/>
                <a:gd name="T33" fmla="*/ 81 h 183"/>
                <a:gd name="T34" fmla="*/ 50 w 119"/>
                <a:gd name="T35" fmla="*/ 75 h 183"/>
                <a:gd name="T36" fmla="*/ 16 w 119"/>
                <a:gd name="T37" fmla="*/ 82 h 183"/>
                <a:gd name="T38" fmla="*/ 18 w 119"/>
                <a:gd name="T39" fmla="*/ 79 h 183"/>
                <a:gd name="T40" fmla="*/ 23 w 119"/>
                <a:gd name="T41" fmla="*/ 78 h 183"/>
                <a:gd name="T42" fmla="*/ 53 w 119"/>
                <a:gd name="T43" fmla="*/ 25 h 183"/>
                <a:gd name="T44" fmla="*/ 103 w 119"/>
                <a:gd name="T45" fmla="*/ 12 h 183"/>
                <a:gd name="T46" fmla="*/ 75 w 119"/>
                <a:gd name="T47" fmla="*/ 56 h 183"/>
                <a:gd name="T48" fmla="*/ 80 w 119"/>
                <a:gd name="T49" fmla="*/ 64 h 183"/>
                <a:gd name="T50" fmla="*/ 106 w 119"/>
                <a:gd name="T51" fmla="*/ 61 h 183"/>
                <a:gd name="T52" fmla="*/ 66 w 119"/>
                <a:gd name="T53" fmla="*/ 116 h 1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19" h="183">
                  <a:moveTo>
                    <a:pt x="112" y="52"/>
                  </a:moveTo>
                  <a:cubicBezTo>
                    <a:pt x="105" y="53"/>
                    <a:pt x="98" y="53"/>
                    <a:pt x="91" y="53"/>
                  </a:cubicBezTo>
                  <a:cubicBezTo>
                    <a:pt x="101" y="40"/>
                    <a:pt x="109" y="25"/>
                    <a:pt x="115" y="9"/>
                  </a:cubicBezTo>
                  <a:cubicBezTo>
                    <a:pt x="116" y="5"/>
                    <a:pt x="113" y="2"/>
                    <a:pt x="110" y="2"/>
                  </a:cubicBezTo>
                  <a:cubicBezTo>
                    <a:pt x="89" y="1"/>
                    <a:pt x="66" y="0"/>
                    <a:pt x="49" y="15"/>
                  </a:cubicBezTo>
                  <a:cubicBezTo>
                    <a:pt x="38" y="24"/>
                    <a:pt x="30" y="39"/>
                    <a:pt x="24" y="55"/>
                  </a:cubicBezTo>
                  <a:cubicBezTo>
                    <a:pt x="16" y="65"/>
                    <a:pt x="9" y="76"/>
                    <a:pt x="2" y="88"/>
                  </a:cubicBezTo>
                  <a:cubicBezTo>
                    <a:pt x="0" y="92"/>
                    <a:pt x="4" y="96"/>
                    <a:pt x="8" y="94"/>
                  </a:cubicBezTo>
                  <a:cubicBezTo>
                    <a:pt x="19" y="89"/>
                    <a:pt x="31" y="90"/>
                    <a:pt x="43" y="87"/>
                  </a:cubicBezTo>
                  <a:cubicBezTo>
                    <a:pt x="31" y="117"/>
                    <a:pt x="15" y="145"/>
                    <a:pt x="5" y="176"/>
                  </a:cubicBezTo>
                  <a:cubicBezTo>
                    <a:pt x="4" y="180"/>
                    <a:pt x="8" y="183"/>
                    <a:pt x="12" y="181"/>
                  </a:cubicBezTo>
                  <a:cubicBezTo>
                    <a:pt x="35" y="168"/>
                    <a:pt x="53" y="146"/>
                    <a:pt x="70" y="126"/>
                  </a:cubicBezTo>
                  <a:cubicBezTo>
                    <a:pt x="87" y="105"/>
                    <a:pt x="105" y="83"/>
                    <a:pt x="117" y="58"/>
                  </a:cubicBezTo>
                  <a:cubicBezTo>
                    <a:pt x="119" y="54"/>
                    <a:pt x="116" y="51"/>
                    <a:pt x="112" y="52"/>
                  </a:cubicBezTo>
                  <a:close/>
                  <a:moveTo>
                    <a:pt x="66" y="116"/>
                  </a:moveTo>
                  <a:cubicBezTo>
                    <a:pt x="52" y="133"/>
                    <a:pt x="37" y="151"/>
                    <a:pt x="19" y="165"/>
                  </a:cubicBezTo>
                  <a:cubicBezTo>
                    <a:pt x="30" y="136"/>
                    <a:pt x="46" y="110"/>
                    <a:pt x="56" y="81"/>
                  </a:cubicBezTo>
                  <a:cubicBezTo>
                    <a:pt x="57" y="78"/>
                    <a:pt x="53" y="74"/>
                    <a:pt x="50" y="75"/>
                  </a:cubicBezTo>
                  <a:cubicBezTo>
                    <a:pt x="39" y="79"/>
                    <a:pt x="27" y="79"/>
                    <a:pt x="16" y="82"/>
                  </a:cubicBezTo>
                  <a:cubicBezTo>
                    <a:pt x="17" y="81"/>
                    <a:pt x="17" y="80"/>
                    <a:pt x="18" y="79"/>
                  </a:cubicBezTo>
                  <a:cubicBezTo>
                    <a:pt x="19" y="80"/>
                    <a:pt x="22" y="80"/>
                    <a:pt x="23" y="78"/>
                  </a:cubicBezTo>
                  <a:cubicBezTo>
                    <a:pt x="35" y="62"/>
                    <a:pt x="39" y="41"/>
                    <a:pt x="53" y="25"/>
                  </a:cubicBezTo>
                  <a:cubicBezTo>
                    <a:pt x="64" y="11"/>
                    <a:pt x="85" y="11"/>
                    <a:pt x="103" y="12"/>
                  </a:cubicBezTo>
                  <a:cubicBezTo>
                    <a:pt x="96" y="28"/>
                    <a:pt x="88" y="43"/>
                    <a:pt x="75" y="56"/>
                  </a:cubicBezTo>
                  <a:cubicBezTo>
                    <a:pt x="72" y="59"/>
                    <a:pt x="75" y="65"/>
                    <a:pt x="80" y="64"/>
                  </a:cubicBezTo>
                  <a:cubicBezTo>
                    <a:pt x="89" y="62"/>
                    <a:pt x="97" y="62"/>
                    <a:pt x="106" y="61"/>
                  </a:cubicBezTo>
                  <a:cubicBezTo>
                    <a:pt x="96" y="81"/>
                    <a:pt x="81" y="100"/>
                    <a:pt x="66" y="116"/>
                  </a:cubicBezTo>
                  <a:close/>
                </a:path>
              </a:pathLst>
            </a:custGeom>
            <a:solidFill>
              <a:srgbClr val="4442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342830"/>
              <a:endParaRPr lang="zh-CN" altLang="en-US" sz="1400">
                <a:solidFill>
                  <a:prstClr val="black"/>
                </a:solidFill>
              </a:endParaRPr>
            </a:p>
          </p:txBody>
        </p:sp>
        <p:sp>
          <p:nvSpPr>
            <p:cNvPr id="38" name="Freeform 110">
              <a:extLst>
                <a:ext uri="{FF2B5EF4-FFF2-40B4-BE49-F238E27FC236}">
                  <a16:creationId xmlns:a16="http://schemas.microsoft.com/office/drawing/2014/main" id="{66D9421D-69AB-4F66-88A1-7C4108BE8200}"/>
                </a:ext>
              </a:extLst>
            </p:cNvPr>
            <p:cNvSpPr>
              <a:spLocks/>
            </p:cNvSpPr>
            <p:nvPr/>
          </p:nvSpPr>
          <p:spPr bwMode="auto">
            <a:xfrm>
              <a:off x="10766636" y="4089326"/>
              <a:ext cx="169734" cy="179575"/>
            </a:xfrm>
            <a:custGeom>
              <a:avLst/>
              <a:gdLst>
                <a:gd name="T0" fmla="*/ 28 w 29"/>
                <a:gd name="T1" fmla="*/ 26 h 31"/>
                <a:gd name="T2" fmla="*/ 12 w 29"/>
                <a:gd name="T3" fmla="*/ 4 h 31"/>
                <a:gd name="T4" fmla="*/ 6 w 29"/>
                <a:gd name="T5" fmla="*/ 0 h 31"/>
                <a:gd name="T6" fmla="*/ 2 w 29"/>
                <a:gd name="T7" fmla="*/ 1 h 31"/>
                <a:gd name="T8" fmla="*/ 1 w 29"/>
                <a:gd name="T9" fmla="*/ 7 h 31"/>
                <a:gd name="T10" fmla="*/ 10 w 29"/>
                <a:gd name="T11" fmla="*/ 23 h 31"/>
                <a:gd name="T12" fmla="*/ 26 w 29"/>
                <a:gd name="T13" fmla="*/ 30 h 31"/>
                <a:gd name="T14" fmla="*/ 28 w 29"/>
                <a:gd name="T15" fmla="*/ 26 h 3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9" h="31">
                  <a:moveTo>
                    <a:pt x="28" y="26"/>
                  </a:moveTo>
                  <a:cubicBezTo>
                    <a:pt x="20" y="21"/>
                    <a:pt x="15" y="12"/>
                    <a:pt x="12" y="4"/>
                  </a:cubicBezTo>
                  <a:cubicBezTo>
                    <a:pt x="11" y="1"/>
                    <a:pt x="9" y="0"/>
                    <a:pt x="6" y="0"/>
                  </a:cubicBezTo>
                  <a:cubicBezTo>
                    <a:pt x="4" y="0"/>
                    <a:pt x="3" y="0"/>
                    <a:pt x="2" y="1"/>
                  </a:cubicBezTo>
                  <a:cubicBezTo>
                    <a:pt x="1" y="3"/>
                    <a:pt x="0" y="5"/>
                    <a:pt x="1" y="7"/>
                  </a:cubicBezTo>
                  <a:cubicBezTo>
                    <a:pt x="3" y="13"/>
                    <a:pt x="6" y="18"/>
                    <a:pt x="10" y="23"/>
                  </a:cubicBezTo>
                  <a:cubicBezTo>
                    <a:pt x="15" y="28"/>
                    <a:pt x="20" y="30"/>
                    <a:pt x="26" y="30"/>
                  </a:cubicBezTo>
                  <a:cubicBezTo>
                    <a:pt x="29" y="31"/>
                    <a:pt x="29" y="27"/>
                    <a:pt x="28" y="26"/>
                  </a:cubicBezTo>
                  <a:close/>
                </a:path>
              </a:pathLst>
            </a:custGeom>
            <a:solidFill>
              <a:srgbClr val="4442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342830"/>
              <a:endParaRPr lang="zh-CN" altLang="en-US" sz="1400">
                <a:solidFill>
                  <a:prstClr val="black"/>
                </a:solidFill>
              </a:endParaRPr>
            </a:p>
          </p:txBody>
        </p:sp>
        <p:sp>
          <p:nvSpPr>
            <p:cNvPr id="39" name="Freeform 111">
              <a:extLst>
                <a:ext uri="{FF2B5EF4-FFF2-40B4-BE49-F238E27FC236}">
                  <a16:creationId xmlns:a16="http://schemas.microsoft.com/office/drawing/2014/main" id="{A09C8C51-01B5-4237-B592-A91A39AE313B}"/>
                </a:ext>
              </a:extLst>
            </p:cNvPr>
            <p:cNvSpPr>
              <a:spLocks/>
            </p:cNvSpPr>
            <p:nvPr/>
          </p:nvSpPr>
          <p:spPr bwMode="auto">
            <a:xfrm>
              <a:off x="10941291" y="3941730"/>
              <a:ext cx="76258" cy="233693"/>
            </a:xfrm>
            <a:custGeom>
              <a:avLst/>
              <a:gdLst>
                <a:gd name="T0" fmla="*/ 11 w 13"/>
                <a:gd name="T1" fmla="*/ 18 h 40"/>
                <a:gd name="T2" fmla="*/ 11 w 13"/>
                <a:gd name="T3" fmla="*/ 4 h 40"/>
                <a:gd name="T4" fmla="*/ 3 w 13"/>
                <a:gd name="T5" fmla="*/ 4 h 40"/>
                <a:gd name="T6" fmla="*/ 8 w 13"/>
                <a:gd name="T7" fmla="*/ 37 h 40"/>
                <a:gd name="T8" fmla="*/ 13 w 13"/>
                <a:gd name="T9" fmla="*/ 35 h 40"/>
                <a:gd name="T10" fmla="*/ 11 w 13"/>
                <a:gd name="T11" fmla="*/ 18 h 40"/>
              </a:gdLst>
              <a:ahLst/>
              <a:cxnLst>
                <a:cxn ang="0">
                  <a:pos x="T0" y="T1"/>
                </a:cxn>
                <a:cxn ang="0">
                  <a:pos x="T2" y="T3"/>
                </a:cxn>
                <a:cxn ang="0">
                  <a:pos x="T4" y="T5"/>
                </a:cxn>
                <a:cxn ang="0">
                  <a:pos x="T6" y="T7"/>
                </a:cxn>
                <a:cxn ang="0">
                  <a:pos x="T8" y="T9"/>
                </a:cxn>
                <a:cxn ang="0">
                  <a:pos x="T10" y="T11"/>
                </a:cxn>
              </a:cxnLst>
              <a:rect l="0" t="0" r="r" b="b"/>
              <a:pathLst>
                <a:path w="13" h="40">
                  <a:moveTo>
                    <a:pt x="11" y="18"/>
                  </a:moveTo>
                  <a:cubicBezTo>
                    <a:pt x="11" y="13"/>
                    <a:pt x="12" y="8"/>
                    <a:pt x="11" y="4"/>
                  </a:cubicBezTo>
                  <a:cubicBezTo>
                    <a:pt x="10" y="0"/>
                    <a:pt x="4" y="0"/>
                    <a:pt x="3" y="4"/>
                  </a:cubicBezTo>
                  <a:cubicBezTo>
                    <a:pt x="0" y="14"/>
                    <a:pt x="3" y="28"/>
                    <a:pt x="8" y="37"/>
                  </a:cubicBezTo>
                  <a:cubicBezTo>
                    <a:pt x="9" y="40"/>
                    <a:pt x="13" y="38"/>
                    <a:pt x="13" y="35"/>
                  </a:cubicBezTo>
                  <a:cubicBezTo>
                    <a:pt x="12" y="30"/>
                    <a:pt x="12" y="24"/>
                    <a:pt x="11" y="18"/>
                  </a:cubicBezTo>
                  <a:close/>
                </a:path>
              </a:pathLst>
            </a:custGeom>
            <a:solidFill>
              <a:srgbClr val="4442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342830"/>
              <a:endParaRPr lang="zh-CN" altLang="en-US" sz="1400">
                <a:solidFill>
                  <a:prstClr val="black"/>
                </a:solidFill>
              </a:endParaRPr>
            </a:p>
          </p:txBody>
        </p:sp>
        <p:sp>
          <p:nvSpPr>
            <p:cNvPr id="40" name="Freeform 112">
              <a:extLst>
                <a:ext uri="{FF2B5EF4-FFF2-40B4-BE49-F238E27FC236}">
                  <a16:creationId xmlns:a16="http://schemas.microsoft.com/office/drawing/2014/main" id="{0417D77B-EF43-4097-8462-2AE3D626A7D9}"/>
                </a:ext>
              </a:extLst>
            </p:cNvPr>
            <p:cNvSpPr>
              <a:spLocks/>
            </p:cNvSpPr>
            <p:nvPr/>
          </p:nvSpPr>
          <p:spPr bwMode="auto">
            <a:xfrm>
              <a:off x="11115943" y="3941730"/>
              <a:ext cx="76258" cy="216472"/>
            </a:xfrm>
            <a:custGeom>
              <a:avLst/>
              <a:gdLst>
                <a:gd name="T0" fmla="*/ 11 w 13"/>
                <a:gd name="T1" fmla="*/ 4 h 37"/>
                <a:gd name="T2" fmla="*/ 4 w 13"/>
                <a:gd name="T3" fmla="*/ 4 h 37"/>
                <a:gd name="T4" fmla="*/ 2 w 13"/>
                <a:gd name="T5" fmla="*/ 32 h 37"/>
                <a:gd name="T6" fmla="*/ 7 w 13"/>
                <a:gd name="T7" fmla="*/ 34 h 37"/>
                <a:gd name="T8" fmla="*/ 11 w 13"/>
                <a:gd name="T9" fmla="*/ 4 h 37"/>
              </a:gdLst>
              <a:ahLst/>
              <a:cxnLst>
                <a:cxn ang="0">
                  <a:pos x="T0" y="T1"/>
                </a:cxn>
                <a:cxn ang="0">
                  <a:pos x="T2" y="T3"/>
                </a:cxn>
                <a:cxn ang="0">
                  <a:pos x="T4" y="T5"/>
                </a:cxn>
                <a:cxn ang="0">
                  <a:pos x="T6" y="T7"/>
                </a:cxn>
                <a:cxn ang="0">
                  <a:pos x="T8" y="T9"/>
                </a:cxn>
              </a:cxnLst>
              <a:rect l="0" t="0" r="r" b="b"/>
              <a:pathLst>
                <a:path w="13" h="37">
                  <a:moveTo>
                    <a:pt x="11" y="4"/>
                  </a:moveTo>
                  <a:cubicBezTo>
                    <a:pt x="11" y="0"/>
                    <a:pt x="5" y="0"/>
                    <a:pt x="4" y="4"/>
                  </a:cubicBezTo>
                  <a:cubicBezTo>
                    <a:pt x="3" y="13"/>
                    <a:pt x="5" y="23"/>
                    <a:pt x="2" y="32"/>
                  </a:cubicBezTo>
                  <a:cubicBezTo>
                    <a:pt x="0" y="35"/>
                    <a:pt x="6" y="37"/>
                    <a:pt x="7" y="34"/>
                  </a:cubicBezTo>
                  <a:cubicBezTo>
                    <a:pt x="12" y="25"/>
                    <a:pt x="13" y="13"/>
                    <a:pt x="11" y="4"/>
                  </a:cubicBezTo>
                  <a:close/>
                </a:path>
              </a:pathLst>
            </a:custGeom>
            <a:solidFill>
              <a:srgbClr val="4442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342830"/>
              <a:endParaRPr lang="zh-CN" altLang="en-US" sz="1400">
                <a:solidFill>
                  <a:prstClr val="black"/>
                </a:solidFill>
              </a:endParaRPr>
            </a:p>
          </p:txBody>
        </p:sp>
        <p:sp>
          <p:nvSpPr>
            <p:cNvPr id="41" name="Freeform 113">
              <a:extLst>
                <a:ext uri="{FF2B5EF4-FFF2-40B4-BE49-F238E27FC236}">
                  <a16:creationId xmlns:a16="http://schemas.microsoft.com/office/drawing/2014/main" id="{26E1E5BE-718E-4287-93FF-C5ECD48A1D79}"/>
                </a:ext>
              </a:extLst>
            </p:cNvPr>
            <p:cNvSpPr>
              <a:spLocks/>
            </p:cNvSpPr>
            <p:nvPr/>
          </p:nvSpPr>
          <p:spPr bwMode="auto">
            <a:xfrm>
              <a:off x="11598086" y="4682166"/>
              <a:ext cx="216472" cy="199254"/>
            </a:xfrm>
            <a:custGeom>
              <a:avLst/>
              <a:gdLst>
                <a:gd name="T0" fmla="*/ 28 w 37"/>
                <a:gd name="T1" fmla="*/ 7 h 34"/>
                <a:gd name="T2" fmla="*/ 21 w 37"/>
                <a:gd name="T3" fmla="*/ 8 h 34"/>
                <a:gd name="T4" fmla="*/ 19 w 37"/>
                <a:gd name="T5" fmla="*/ 4 h 34"/>
                <a:gd name="T6" fmla="*/ 13 w 37"/>
                <a:gd name="T7" fmla="*/ 5 h 34"/>
                <a:gd name="T8" fmla="*/ 13 w 37"/>
                <a:gd name="T9" fmla="*/ 10 h 34"/>
                <a:gd name="T10" fmla="*/ 2 w 37"/>
                <a:gd name="T11" fmla="*/ 14 h 34"/>
                <a:gd name="T12" fmla="*/ 4 w 37"/>
                <a:gd name="T13" fmla="*/ 19 h 34"/>
                <a:gd name="T14" fmla="*/ 15 w 37"/>
                <a:gd name="T15" fmla="*/ 19 h 34"/>
                <a:gd name="T16" fmla="*/ 17 w 37"/>
                <a:gd name="T17" fmla="*/ 28 h 34"/>
                <a:gd name="T18" fmla="*/ 25 w 37"/>
                <a:gd name="T19" fmla="*/ 26 h 34"/>
                <a:gd name="T20" fmla="*/ 23 w 37"/>
                <a:gd name="T21" fmla="*/ 18 h 34"/>
                <a:gd name="T22" fmla="*/ 31 w 37"/>
                <a:gd name="T23" fmla="*/ 16 h 34"/>
                <a:gd name="T24" fmla="*/ 28 w 37"/>
                <a:gd name="T25" fmla="*/ 7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7" h="34">
                  <a:moveTo>
                    <a:pt x="28" y="7"/>
                  </a:moveTo>
                  <a:cubicBezTo>
                    <a:pt x="26" y="7"/>
                    <a:pt x="23" y="8"/>
                    <a:pt x="21" y="8"/>
                  </a:cubicBezTo>
                  <a:cubicBezTo>
                    <a:pt x="20" y="7"/>
                    <a:pt x="19" y="5"/>
                    <a:pt x="19" y="4"/>
                  </a:cubicBezTo>
                  <a:cubicBezTo>
                    <a:pt x="18" y="0"/>
                    <a:pt x="12" y="1"/>
                    <a:pt x="13" y="5"/>
                  </a:cubicBezTo>
                  <a:cubicBezTo>
                    <a:pt x="13" y="7"/>
                    <a:pt x="13" y="9"/>
                    <a:pt x="13" y="10"/>
                  </a:cubicBezTo>
                  <a:cubicBezTo>
                    <a:pt x="10" y="11"/>
                    <a:pt x="6" y="13"/>
                    <a:pt x="2" y="14"/>
                  </a:cubicBezTo>
                  <a:cubicBezTo>
                    <a:pt x="0" y="15"/>
                    <a:pt x="1" y="19"/>
                    <a:pt x="4" y="19"/>
                  </a:cubicBezTo>
                  <a:cubicBezTo>
                    <a:pt x="7" y="20"/>
                    <a:pt x="11" y="19"/>
                    <a:pt x="15" y="19"/>
                  </a:cubicBezTo>
                  <a:cubicBezTo>
                    <a:pt x="15" y="22"/>
                    <a:pt x="16" y="25"/>
                    <a:pt x="17" y="28"/>
                  </a:cubicBezTo>
                  <a:cubicBezTo>
                    <a:pt x="18" y="34"/>
                    <a:pt x="27" y="31"/>
                    <a:pt x="25" y="26"/>
                  </a:cubicBezTo>
                  <a:cubicBezTo>
                    <a:pt x="25" y="23"/>
                    <a:pt x="24" y="21"/>
                    <a:pt x="23" y="18"/>
                  </a:cubicBezTo>
                  <a:cubicBezTo>
                    <a:pt x="26" y="17"/>
                    <a:pt x="28" y="17"/>
                    <a:pt x="31" y="16"/>
                  </a:cubicBezTo>
                  <a:cubicBezTo>
                    <a:pt x="37" y="14"/>
                    <a:pt x="34" y="6"/>
                    <a:pt x="28" y="7"/>
                  </a:cubicBezTo>
                  <a:close/>
                </a:path>
              </a:pathLst>
            </a:custGeom>
            <a:solidFill>
              <a:srgbClr val="4442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342830"/>
              <a:endParaRPr lang="zh-CN" altLang="en-US" sz="1400">
                <a:solidFill>
                  <a:prstClr val="black"/>
                </a:solidFill>
              </a:endParaRPr>
            </a:p>
          </p:txBody>
        </p:sp>
      </p:grpSp>
      <p:grpSp>
        <p:nvGrpSpPr>
          <p:cNvPr id="42" name="组合 41">
            <a:extLst>
              <a:ext uri="{FF2B5EF4-FFF2-40B4-BE49-F238E27FC236}">
                <a16:creationId xmlns:a16="http://schemas.microsoft.com/office/drawing/2014/main" id="{1C73020B-07FD-45ED-8785-FD6618C05225}"/>
              </a:ext>
            </a:extLst>
          </p:cNvPr>
          <p:cNvGrpSpPr/>
          <p:nvPr/>
        </p:nvGrpSpPr>
        <p:grpSpPr>
          <a:xfrm rot="19663740">
            <a:off x="4126420" y="176503"/>
            <a:ext cx="491093" cy="634040"/>
            <a:chOff x="10766636" y="3941730"/>
            <a:chExt cx="1047922" cy="1352954"/>
          </a:xfrm>
        </p:grpSpPr>
        <p:sp>
          <p:nvSpPr>
            <p:cNvPr id="43" name="Freeform 108">
              <a:extLst>
                <a:ext uri="{FF2B5EF4-FFF2-40B4-BE49-F238E27FC236}">
                  <a16:creationId xmlns:a16="http://schemas.microsoft.com/office/drawing/2014/main" id="{E966B753-5462-4BC3-82EF-1D9557D8D7AE}"/>
                </a:ext>
              </a:extLst>
            </p:cNvPr>
            <p:cNvSpPr>
              <a:spLocks/>
            </p:cNvSpPr>
            <p:nvPr/>
          </p:nvSpPr>
          <p:spPr bwMode="auto">
            <a:xfrm>
              <a:off x="10766636" y="4209862"/>
              <a:ext cx="664177" cy="1084822"/>
            </a:xfrm>
            <a:custGeom>
              <a:avLst/>
              <a:gdLst>
                <a:gd name="T0" fmla="*/ 96 w 114"/>
                <a:gd name="T1" fmla="*/ 11 h 186"/>
                <a:gd name="T2" fmla="*/ 91 w 114"/>
                <a:gd name="T3" fmla="*/ 11 h 186"/>
                <a:gd name="T4" fmla="*/ 79 w 114"/>
                <a:gd name="T5" fmla="*/ 8 h 186"/>
                <a:gd name="T6" fmla="*/ 78 w 114"/>
                <a:gd name="T7" fmla="*/ 8 h 186"/>
                <a:gd name="T8" fmla="*/ 2 w 114"/>
                <a:gd name="T9" fmla="*/ 87 h 186"/>
                <a:gd name="T10" fmla="*/ 12 w 114"/>
                <a:gd name="T11" fmla="*/ 98 h 186"/>
                <a:gd name="T12" fmla="*/ 48 w 114"/>
                <a:gd name="T13" fmla="*/ 83 h 186"/>
                <a:gd name="T14" fmla="*/ 11 w 114"/>
                <a:gd name="T15" fmla="*/ 170 h 186"/>
                <a:gd name="T16" fmla="*/ 27 w 114"/>
                <a:gd name="T17" fmla="*/ 177 h 186"/>
                <a:gd name="T18" fmla="*/ 28 w 114"/>
                <a:gd name="T19" fmla="*/ 175 h 186"/>
                <a:gd name="T20" fmla="*/ 32 w 114"/>
                <a:gd name="T21" fmla="*/ 172 h 186"/>
                <a:gd name="T22" fmla="*/ 105 w 114"/>
                <a:gd name="T23" fmla="*/ 71 h 186"/>
                <a:gd name="T24" fmla="*/ 96 w 114"/>
                <a:gd name="T25" fmla="*/ 58 h 186"/>
                <a:gd name="T26" fmla="*/ 89 w 114"/>
                <a:gd name="T27" fmla="*/ 60 h 186"/>
                <a:gd name="T28" fmla="*/ 88 w 114"/>
                <a:gd name="T29" fmla="*/ 62 h 186"/>
                <a:gd name="T30" fmla="*/ 86 w 114"/>
                <a:gd name="T31" fmla="*/ 64 h 186"/>
                <a:gd name="T32" fmla="*/ 85 w 114"/>
                <a:gd name="T33" fmla="*/ 65 h 186"/>
                <a:gd name="T34" fmla="*/ 85 w 114"/>
                <a:gd name="T35" fmla="*/ 65 h 186"/>
                <a:gd name="T36" fmla="*/ 84 w 114"/>
                <a:gd name="T37" fmla="*/ 66 h 186"/>
                <a:gd name="T38" fmla="*/ 84 w 114"/>
                <a:gd name="T39" fmla="*/ 66 h 186"/>
                <a:gd name="T40" fmla="*/ 84 w 114"/>
                <a:gd name="T41" fmla="*/ 66 h 186"/>
                <a:gd name="T42" fmla="*/ 82 w 114"/>
                <a:gd name="T43" fmla="*/ 67 h 186"/>
                <a:gd name="T44" fmla="*/ 80 w 114"/>
                <a:gd name="T45" fmla="*/ 71 h 186"/>
                <a:gd name="T46" fmla="*/ 74 w 114"/>
                <a:gd name="T47" fmla="*/ 79 h 186"/>
                <a:gd name="T48" fmla="*/ 84 w 114"/>
                <a:gd name="T49" fmla="*/ 64 h 186"/>
                <a:gd name="T50" fmla="*/ 85 w 114"/>
                <a:gd name="T51" fmla="*/ 55 h 186"/>
                <a:gd name="T52" fmla="*/ 109 w 114"/>
                <a:gd name="T53" fmla="*/ 20 h 186"/>
                <a:gd name="T54" fmla="*/ 96 w 114"/>
                <a:gd name="T55" fmla="*/ 11 h 1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14" h="186">
                  <a:moveTo>
                    <a:pt x="96" y="11"/>
                  </a:moveTo>
                  <a:cubicBezTo>
                    <a:pt x="94" y="10"/>
                    <a:pt x="93" y="10"/>
                    <a:pt x="91" y="11"/>
                  </a:cubicBezTo>
                  <a:cubicBezTo>
                    <a:pt x="89" y="7"/>
                    <a:pt x="82" y="4"/>
                    <a:pt x="79" y="8"/>
                  </a:cubicBezTo>
                  <a:cubicBezTo>
                    <a:pt x="78" y="8"/>
                    <a:pt x="78" y="8"/>
                    <a:pt x="78" y="8"/>
                  </a:cubicBezTo>
                  <a:cubicBezTo>
                    <a:pt x="34" y="0"/>
                    <a:pt x="14" y="52"/>
                    <a:pt x="2" y="87"/>
                  </a:cubicBezTo>
                  <a:cubicBezTo>
                    <a:pt x="0" y="94"/>
                    <a:pt x="6" y="99"/>
                    <a:pt x="12" y="98"/>
                  </a:cubicBezTo>
                  <a:cubicBezTo>
                    <a:pt x="25" y="95"/>
                    <a:pt x="37" y="89"/>
                    <a:pt x="48" y="83"/>
                  </a:cubicBezTo>
                  <a:cubicBezTo>
                    <a:pt x="33" y="111"/>
                    <a:pt x="18" y="139"/>
                    <a:pt x="11" y="170"/>
                  </a:cubicBezTo>
                  <a:cubicBezTo>
                    <a:pt x="9" y="180"/>
                    <a:pt x="22" y="186"/>
                    <a:pt x="27" y="177"/>
                  </a:cubicBezTo>
                  <a:cubicBezTo>
                    <a:pt x="27" y="176"/>
                    <a:pt x="27" y="175"/>
                    <a:pt x="28" y="175"/>
                  </a:cubicBezTo>
                  <a:cubicBezTo>
                    <a:pt x="29" y="174"/>
                    <a:pt x="31" y="174"/>
                    <a:pt x="32" y="172"/>
                  </a:cubicBezTo>
                  <a:cubicBezTo>
                    <a:pt x="59" y="141"/>
                    <a:pt x="89" y="109"/>
                    <a:pt x="105" y="71"/>
                  </a:cubicBezTo>
                  <a:cubicBezTo>
                    <a:pt x="108" y="64"/>
                    <a:pt x="103" y="57"/>
                    <a:pt x="96" y="58"/>
                  </a:cubicBezTo>
                  <a:cubicBezTo>
                    <a:pt x="94" y="58"/>
                    <a:pt x="91" y="58"/>
                    <a:pt x="89" y="60"/>
                  </a:cubicBezTo>
                  <a:cubicBezTo>
                    <a:pt x="89" y="61"/>
                    <a:pt x="88" y="62"/>
                    <a:pt x="88" y="62"/>
                  </a:cubicBezTo>
                  <a:cubicBezTo>
                    <a:pt x="87" y="63"/>
                    <a:pt x="86" y="64"/>
                    <a:pt x="86" y="64"/>
                  </a:cubicBezTo>
                  <a:cubicBezTo>
                    <a:pt x="85" y="65"/>
                    <a:pt x="85" y="65"/>
                    <a:pt x="85" y="65"/>
                  </a:cubicBezTo>
                  <a:cubicBezTo>
                    <a:pt x="85" y="65"/>
                    <a:pt x="85" y="65"/>
                    <a:pt x="85" y="65"/>
                  </a:cubicBezTo>
                  <a:cubicBezTo>
                    <a:pt x="84" y="66"/>
                    <a:pt x="84" y="66"/>
                    <a:pt x="84" y="66"/>
                  </a:cubicBezTo>
                  <a:cubicBezTo>
                    <a:pt x="84" y="66"/>
                    <a:pt x="84" y="66"/>
                    <a:pt x="84" y="66"/>
                  </a:cubicBezTo>
                  <a:cubicBezTo>
                    <a:pt x="84" y="66"/>
                    <a:pt x="84" y="66"/>
                    <a:pt x="84" y="66"/>
                  </a:cubicBezTo>
                  <a:cubicBezTo>
                    <a:pt x="84" y="66"/>
                    <a:pt x="83" y="67"/>
                    <a:pt x="82" y="67"/>
                  </a:cubicBezTo>
                  <a:cubicBezTo>
                    <a:pt x="81" y="68"/>
                    <a:pt x="80" y="70"/>
                    <a:pt x="80" y="71"/>
                  </a:cubicBezTo>
                  <a:cubicBezTo>
                    <a:pt x="78" y="74"/>
                    <a:pt x="76" y="76"/>
                    <a:pt x="74" y="79"/>
                  </a:cubicBezTo>
                  <a:cubicBezTo>
                    <a:pt x="77" y="74"/>
                    <a:pt x="81" y="69"/>
                    <a:pt x="84" y="64"/>
                  </a:cubicBezTo>
                  <a:cubicBezTo>
                    <a:pt x="87" y="61"/>
                    <a:pt x="86" y="58"/>
                    <a:pt x="85" y="55"/>
                  </a:cubicBezTo>
                  <a:cubicBezTo>
                    <a:pt x="94" y="44"/>
                    <a:pt x="102" y="32"/>
                    <a:pt x="109" y="20"/>
                  </a:cubicBezTo>
                  <a:cubicBezTo>
                    <a:pt x="114" y="11"/>
                    <a:pt x="102" y="4"/>
                    <a:pt x="96" y="11"/>
                  </a:cubicBezTo>
                  <a:close/>
                </a:path>
              </a:pathLst>
            </a:custGeom>
            <a:solidFill>
              <a:srgbClr val="F8E57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342830"/>
              <a:endParaRPr lang="zh-CN" altLang="en-US" sz="1400">
                <a:solidFill>
                  <a:prstClr val="black"/>
                </a:solidFill>
              </a:endParaRPr>
            </a:p>
          </p:txBody>
        </p:sp>
        <p:sp>
          <p:nvSpPr>
            <p:cNvPr id="44" name="Freeform 109">
              <a:extLst>
                <a:ext uri="{FF2B5EF4-FFF2-40B4-BE49-F238E27FC236}">
                  <a16:creationId xmlns:a16="http://schemas.microsoft.com/office/drawing/2014/main" id="{B661C1BC-4A30-4B8F-BE41-4AC2A31E1692}"/>
                </a:ext>
              </a:extLst>
            </p:cNvPr>
            <p:cNvSpPr>
              <a:spLocks noEditPoints="1"/>
            </p:cNvSpPr>
            <p:nvPr/>
          </p:nvSpPr>
          <p:spPr bwMode="auto">
            <a:xfrm>
              <a:off x="10783856" y="4209862"/>
              <a:ext cx="693695" cy="1067602"/>
            </a:xfrm>
            <a:custGeom>
              <a:avLst/>
              <a:gdLst>
                <a:gd name="T0" fmla="*/ 112 w 119"/>
                <a:gd name="T1" fmla="*/ 52 h 183"/>
                <a:gd name="T2" fmla="*/ 91 w 119"/>
                <a:gd name="T3" fmla="*/ 53 h 183"/>
                <a:gd name="T4" fmla="*/ 115 w 119"/>
                <a:gd name="T5" fmla="*/ 9 h 183"/>
                <a:gd name="T6" fmla="*/ 110 w 119"/>
                <a:gd name="T7" fmla="*/ 2 h 183"/>
                <a:gd name="T8" fmla="*/ 49 w 119"/>
                <a:gd name="T9" fmla="*/ 15 h 183"/>
                <a:gd name="T10" fmla="*/ 24 w 119"/>
                <a:gd name="T11" fmla="*/ 55 h 183"/>
                <a:gd name="T12" fmla="*/ 2 w 119"/>
                <a:gd name="T13" fmla="*/ 88 h 183"/>
                <a:gd name="T14" fmla="*/ 8 w 119"/>
                <a:gd name="T15" fmla="*/ 94 h 183"/>
                <a:gd name="T16" fmla="*/ 43 w 119"/>
                <a:gd name="T17" fmla="*/ 87 h 183"/>
                <a:gd name="T18" fmla="*/ 5 w 119"/>
                <a:gd name="T19" fmla="*/ 176 h 183"/>
                <a:gd name="T20" fmla="*/ 12 w 119"/>
                <a:gd name="T21" fmla="*/ 181 h 183"/>
                <a:gd name="T22" fmla="*/ 70 w 119"/>
                <a:gd name="T23" fmla="*/ 126 h 183"/>
                <a:gd name="T24" fmla="*/ 117 w 119"/>
                <a:gd name="T25" fmla="*/ 58 h 183"/>
                <a:gd name="T26" fmla="*/ 112 w 119"/>
                <a:gd name="T27" fmla="*/ 52 h 183"/>
                <a:gd name="T28" fmla="*/ 66 w 119"/>
                <a:gd name="T29" fmla="*/ 116 h 183"/>
                <a:gd name="T30" fmla="*/ 19 w 119"/>
                <a:gd name="T31" fmla="*/ 165 h 183"/>
                <a:gd name="T32" fmla="*/ 56 w 119"/>
                <a:gd name="T33" fmla="*/ 81 h 183"/>
                <a:gd name="T34" fmla="*/ 50 w 119"/>
                <a:gd name="T35" fmla="*/ 75 h 183"/>
                <a:gd name="T36" fmla="*/ 16 w 119"/>
                <a:gd name="T37" fmla="*/ 82 h 183"/>
                <a:gd name="T38" fmla="*/ 18 w 119"/>
                <a:gd name="T39" fmla="*/ 79 h 183"/>
                <a:gd name="T40" fmla="*/ 23 w 119"/>
                <a:gd name="T41" fmla="*/ 78 h 183"/>
                <a:gd name="T42" fmla="*/ 53 w 119"/>
                <a:gd name="T43" fmla="*/ 25 h 183"/>
                <a:gd name="T44" fmla="*/ 103 w 119"/>
                <a:gd name="T45" fmla="*/ 12 h 183"/>
                <a:gd name="T46" fmla="*/ 75 w 119"/>
                <a:gd name="T47" fmla="*/ 56 h 183"/>
                <a:gd name="T48" fmla="*/ 80 w 119"/>
                <a:gd name="T49" fmla="*/ 64 h 183"/>
                <a:gd name="T50" fmla="*/ 106 w 119"/>
                <a:gd name="T51" fmla="*/ 61 h 183"/>
                <a:gd name="T52" fmla="*/ 66 w 119"/>
                <a:gd name="T53" fmla="*/ 116 h 1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19" h="183">
                  <a:moveTo>
                    <a:pt x="112" y="52"/>
                  </a:moveTo>
                  <a:cubicBezTo>
                    <a:pt x="105" y="53"/>
                    <a:pt x="98" y="53"/>
                    <a:pt x="91" y="53"/>
                  </a:cubicBezTo>
                  <a:cubicBezTo>
                    <a:pt x="101" y="40"/>
                    <a:pt x="109" y="25"/>
                    <a:pt x="115" y="9"/>
                  </a:cubicBezTo>
                  <a:cubicBezTo>
                    <a:pt x="116" y="5"/>
                    <a:pt x="113" y="2"/>
                    <a:pt x="110" y="2"/>
                  </a:cubicBezTo>
                  <a:cubicBezTo>
                    <a:pt x="89" y="1"/>
                    <a:pt x="66" y="0"/>
                    <a:pt x="49" y="15"/>
                  </a:cubicBezTo>
                  <a:cubicBezTo>
                    <a:pt x="38" y="24"/>
                    <a:pt x="30" y="39"/>
                    <a:pt x="24" y="55"/>
                  </a:cubicBezTo>
                  <a:cubicBezTo>
                    <a:pt x="16" y="65"/>
                    <a:pt x="9" y="76"/>
                    <a:pt x="2" y="88"/>
                  </a:cubicBezTo>
                  <a:cubicBezTo>
                    <a:pt x="0" y="92"/>
                    <a:pt x="4" y="96"/>
                    <a:pt x="8" y="94"/>
                  </a:cubicBezTo>
                  <a:cubicBezTo>
                    <a:pt x="19" y="89"/>
                    <a:pt x="31" y="90"/>
                    <a:pt x="43" y="87"/>
                  </a:cubicBezTo>
                  <a:cubicBezTo>
                    <a:pt x="31" y="117"/>
                    <a:pt x="15" y="145"/>
                    <a:pt x="5" y="176"/>
                  </a:cubicBezTo>
                  <a:cubicBezTo>
                    <a:pt x="4" y="180"/>
                    <a:pt x="8" y="183"/>
                    <a:pt x="12" y="181"/>
                  </a:cubicBezTo>
                  <a:cubicBezTo>
                    <a:pt x="35" y="168"/>
                    <a:pt x="53" y="146"/>
                    <a:pt x="70" y="126"/>
                  </a:cubicBezTo>
                  <a:cubicBezTo>
                    <a:pt x="87" y="105"/>
                    <a:pt x="105" y="83"/>
                    <a:pt x="117" y="58"/>
                  </a:cubicBezTo>
                  <a:cubicBezTo>
                    <a:pt x="119" y="54"/>
                    <a:pt x="116" y="51"/>
                    <a:pt x="112" y="52"/>
                  </a:cubicBezTo>
                  <a:close/>
                  <a:moveTo>
                    <a:pt x="66" y="116"/>
                  </a:moveTo>
                  <a:cubicBezTo>
                    <a:pt x="52" y="133"/>
                    <a:pt x="37" y="151"/>
                    <a:pt x="19" y="165"/>
                  </a:cubicBezTo>
                  <a:cubicBezTo>
                    <a:pt x="30" y="136"/>
                    <a:pt x="46" y="110"/>
                    <a:pt x="56" y="81"/>
                  </a:cubicBezTo>
                  <a:cubicBezTo>
                    <a:pt x="57" y="78"/>
                    <a:pt x="53" y="74"/>
                    <a:pt x="50" y="75"/>
                  </a:cubicBezTo>
                  <a:cubicBezTo>
                    <a:pt x="39" y="79"/>
                    <a:pt x="27" y="79"/>
                    <a:pt x="16" y="82"/>
                  </a:cubicBezTo>
                  <a:cubicBezTo>
                    <a:pt x="17" y="81"/>
                    <a:pt x="17" y="80"/>
                    <a:pt x="18" y="79"/>
                  </a:cubicBezTo>
                  <a:cubicBezTo>
                    <a:pt x="19" y="80"/>
                    <a:pt x="22" y="80"/>
                    <a:pt x="23" y="78"/>
                  </a:cubicBezTo>
                  <a:cubicBezTo>
                    <a:pt x="35" y="62"/>
                    <a:pt x="39" y="41"/>
                    <a:pt x="53" y="25"/>
                  </a:cubicBezTo>
                  <a:cubicBezTo>
                    <a:pt x="64" y="11"/>
                    <a:pt x="85" y="11"/>
                    <a:pt x="103" y="12"/>
                  </a:cubicBezTo>
                  <a:cubicBezTo>
                    <a:pt x="96" y="28"/>
                    <a:pt x="88" y="43"/>
                    <a:pt x="75" y="56"/>
                  </a:cubicBezTo>
                  <a:cubicBezTo>
                    <a:pt x="72" y="59"/>
                    <a:pt x="75" y="65"/>
                    <a:pt x="80" y="64"/>
                  </a:cubicBezTo>
                  <a:cubicBezTo>
                    <a:pt x="89" y="62"/>
                    <a:pt x="97" y="62"/>
                    <a:pt x="106" y="61"/>
                  </a:cubicBezTo>
                  <a:cubicBezTo>
                    <a:pt x="96" y="81"/>
                    <a:pt x="81" y="100"/>
                    <a:pt x="66" y="116"/>
                  </a:cubicBezTo>
                  <a:close/>
                </a:path>
              </a:pathLst>
            </a:custGeom>
            <a:solidFill>
              <a:srgbClr val="4442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342830"/>
              <a:endParaRPr lang="zh-CN" altLang="en-US" sz="1400">
                <a:solidFill>
                  <a:prstClr val="black"/>
                </a:solidFill>
              </a:endParaRPr>
            </a:p>
          </p:txBody>
        </p:sp>
        <p:sp>
          <p:nvSpPr>
            <p:cNvPr id="45" name="Freeform 110">
              <a:extLst>
                <a:ext uri="{FF2B5EF4-FFF2-40B4-BE49-F238E27FC236}">
                  <a16:creationId xmlns:a16="http://schemas.microsoft.com/office/drawing/2014/main" id="{6E1FE89A-836B-41EA-8FC3-368655DE1DB1}"/>
                </a:ext>
              </a:extLst>
            </p:cNvPr>
            <p:cNvSpPr>
              <a:spLocks/>
            </p:cNvSpPr>
            <p:nvPr/>
          </p:nvSpPr>
          <p:spPr bwMode="auto">
            <a:xfrm>
              <a:off x="10766636" y="4089326"/>
              <a:ext cx="169734" cy="179575"/>
            </a:xfrm>
            <a:custGeom>
              <a:avLst/>
              <a:gdLst>
                <a:gd name="T0" fmla="*/ 28 w 29"/>
                <a:gd name="T1" fmla="*/ 26 h 31"/>
                <a:gd name="T2" fmla="*/ 12 w 29"/>
                <a:gd name="T3" fmla="*/ 4 h 31"/>
                <a:gd name="T4" fmla="*/ 6 w 29"/>
                <a:gd name="T5" fmla="*/ 0 h 31"/>
                <a:gd name="T6" fmla="*/ 2 w 29"/>
                <a:gd name="T7" fmla="*/ 1 h 31"/>
                <a:gd name="T8" fmla="*/ 1 w 29"/>
                <a:gd name="T9" fmla="*/ 7 h 31"/>
                <a:gd name="T10" fmla="*/ 10 w 29"/>
                <a:gd name="T11" fmla="*/ 23 h 31"/>
                <a:gd name="T12" fmla="*/ 26 w 29"/>
                <a:gd name="T13" fmla="*/ 30 h 31"/>
                <a:gd name="T14" fmla="*/ 28 w 29"/>
                <a:gd name="T15" fmla="*/ 26 h 3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9" h="31">
                  <a:moveTo>
                    <a:pt x="28" y="26"/>
                  </a:moveTo>
                  <a:cubicBezTo>
                    <a:pt x="20" y="21"/>
                    <a:pt x="15" y="12"/>
                    <a:pt x="12" y="4"/>
                  </a:cubicBezTo>
                  <a:cubicBezTo>
                    <a:pt x="11" y="1"/>
                    <a:pt x="9" y="0"/>
                    <a:pt x="6" y="0"/>
                  </a:cubicBezTo>
                  <a:cubicBezTo>
                    <a:pt x="4" y="0"/>
                    <a:pt x="3" y="0"/>
                    <a:pt x="2" y="1"/>
                  </a:cubicBezTo>
                  <a:cubicBezTo>
                    <a:pt x="1" y="3"/>
                    <a:pt x="0" y="5"/>
                    <a:pt x="1" y="7"/>
                  </a:cubicBezTo>
                  <a:cubicBezTo>
                    <a:pt x="3" y="13"/>
                    <a:pt x="6" y="18"/>
                    <a:pt x="10" y="23"/>
                  </a:cubicBezTo>
                  <a:cubicBezTo>
                    <a:pt x="15" y="28"/>
                    <a:pt x="20" y="30"/>
                    <a:pt x="26" y="30"/>
                  </a:cubicBezTo>
                  <a:cubicBezTo>
                    <a:pt x="29" y="31"/>
                    <a:pt x="29" y="27"/>
                    <a:pt x="28" y="26"/>
                  </a:cubicBezTo>
                  <a:close/>
                </a:path>
              </a:pathLst>
            </a:custGeom>
            <a:solidFill>
              <a:srgbClr val="4442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342830"/>
              <a:endParaRPr lang="zh-CN" altLang="en-US" sz="1400">
                <a:solidFill>
                  <a:prstClr val="black"/>
                </a:solidFill>
              </a:endParaRPr>
            </a:p>
          </p:txBody>
        </p:sp>
        <p:sp>
          <p:nvSpPr>
            <p:cNvPr id="46" name="Freeform 111">
              <a:extLst>
                <a:ext uri="{FF2B5EF4-FFF2-40B4-BE49-F238E27FC236}">
                  <a16:creationId xmlns:a16="http://schemas.microsoft.com/office/drawing/2014/main" id="{0BF785E8-1FCE-4827-AB3A-A14A66D733BD}"/>
                </a:ext>
              </a:extLst>
            </p:cNvPr>
            <p:cNvSpPr>
              <a:spLocks/>
            </p:cNvSpPr>
            <p:nvPr/>
          </p:nvSpPr>
          <p:spPr bwMode="auto">
            <a:xfrm>
              <a:off x="10941291" y="3941730"/>
              <a:ext cx="76258" cy="233693"/>
            </a:xfrm>
            <a:custGeom>
              <a:avLst/>
              <a:gdLst>
                <a:gd name="T0" fmla="*/ 11 w 13"/>
                <a:gd name="T1" fmla="*/ 18 h 40"/>
                <a:gd name="T2" fmla="*/ 11 w 13"/>
                <a:gd name="T3" fmla="*/ 4 h 40"/>
                <a:gd name="T4" fmla="*/ 3 w 13"/>
                <a:gd name="T5" fmla="*/ 4 h 40"/>
                <a:gd name="T6" fmla="*/ 8 w 13"/>
                <a:gd name="T7" fmla="*/ 37 h 40"/>
                <a:gd name="T8" fmla="*/ 13 w 13"/>
                <a:gd name="T9" fmla="*/ 35 h 40"/>
                <a:gd name="T10" fmla="*/ 11 w 13"/>
                <a:gd name="T11" fmla="*/ 18 h 40"/>
              </a:gdLst>
              <a:ahLst/>
              <a:cxnLst>
                <a:cxn ang="0">
                  <a:pos x="T0" y="T1"/>
                </a:cxn>
                <a:cxn ang="0">
                  <a:pos x="T2" y="T3"/>
                </a:cxn>
                <a:cxn ang="0">
                  <a:pos x="T4" y="T5"/>
                </a:cxn>
                <a:cxn ang="0">
                  <a:pos x="T6" y="T7"/>
                </a:cxn>
                <a:cxn ang="0">
                  <a:pos x="T8" y="T9"/>
                </a:cxn>
                <a:cxn ang="0">
                  <a:pos x="T10" y="T11"/>
                </a:cxn>
              </a:cxnLst>
              <a:rect l="0" t="0" r="r" b="b"/>
              <a:pathLst>
                <a:path w="13" h="40">
                  <a:moveTo>
                    <a:pt x="11" y="18"/>
                  </a:moveTo>
                  <a:cubicBezTo>
                    <a:pt x="11" y="13"/>
                    <a:pt x="12" y="8"/>
                    <a:pt x="11" y="4"/>
                  </a:cubicBezTo>
                  <a:cubicBezTo>
                    <a:pt x="10" y="0"/>
                    <a:pt x="4" y="0"/>
                    <a:pt x="3" y="4"/>
                  </a:cubicBezTo>
                  <a:cubicBezTo>
                    <a:pt x="0" y="14"/>
                    <a:pt x="3" y="28"/>
                    <a:pt x="8" y="37"/>
                  </a:cubicBezTo>
                  <a:cubicBezTo>
                    <a:pt x="9" y="40"/>
                    <a:pt x="13" y="38"/>
                    <a:pt x="13" y="35"/>
                  </a:cubicBezTo>
                  <a:cubicBezTo>
                    <a:pt x="12" y="30"/>
                    <a:pt x="12" y="24"/>
                    <a:pt x="11" y="18"/>
                  </a:cubicBezTo>
                  <a:close/>
                </a:path>
              </a:pathLst>
            </a:custGeom>
            <a:solidFill>
              <a:srgbClr val="4442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342830"/>
              <a:endParaRPr lang="zh-CN" altLang="en-US" sz="1400">
                <a:solidFill>
                  <a:prstClr val="black"/>
                </a:solidFill>
              </a:endParaRPr>
            </a:p>
          </p:txBody>
        </p:sp>
        <p:sp>
          <p:nvSpPr>
            <p:cNvPr id="47" name="Freeform 112">
              <a:extLst>
                <a:ext uri="{FF2B5EF4-FFF2-40B4-BE49-F238E27FC236}">
                  <a16:creationId xmlns:a16="http://schemas.microsoft.com/office/drawing/2014/main" id="{D05E793D-17BF-44FC-9398-173D74A3233E}"/>
                </a:ext>
              </a:extLst>
            </p:cNvPr>
            <p:cNvSpPr>
              <a:spLocks/>
            </p:cNvSpPr>
            <p:nvPr/>
          </p:nvSpPr>
          <p:spPr bwMode="auto">
            <a:xfrm>
              <a:off x="11115943" y="3941730"/>
              <a:ext cx="76258" cy="216472"/>
            </a:xfrm>
            <a:custGeom>
              <a:avLst/>
              <a:gdLst>
                <a:gd name="T0" fmla="*/ 11 w 13"/>
                <a:gd name="T1" fmla="*/ 4 h 37"/>
                <a:gd name="T2" fmla="*/ 4 w 13"/>
                <a:gd name="T3" fmla="*/ 4 h 37"/>
                <a:gd name="T4" fmla="*/ 2 w 13"/>
                <a:gd name="T5" fmla="*/ 32 h 37"/>
                <a:gd name="T6" fmla="*/ 7 w 13"/>
                <a:gd name="T7" fmla="*/ 34 h 37"/>
                <a:gd name="T8" fmla="*/ 11 w 13"/>
                <a:gd name="T9" fmla="*/ 4 h 37"/>
              </a:gdLst>
              <a:ahLst/>
              <a:cxnLst>
                <a:cxn ang="0">
                  <a:pos x="T0" y="T1"/>
                </a:cxn>
                <a:cxn ang="0">
                  <a:pos x="T2" y="T3"/>
                </a:cxn>
                <a:cxn ang="0">
                  <a:pos x="T4" y="T5"/>
                </a:cxn>
                <a:cxn ang="0">
                  <a:pos x="T6" y="T7"/>
                </a:cxn>
                <a:cxn ang="0">
                  <a:pos x="T8" y="T9"/>
                </a:cxn>
              </a:cxnLst>
              <a:rect l="0" t="0" r="r" b="b"/>
              <a:pathLst>
                <a:path w="13" h="37">
                  <a:moveTo>
                    <a:pt x="11" y="4"/>
                  </a:moveTo>
                  <a:cubicBezTo>
                    <a:pt x="11" y="0"/>
                    <a:pt x="5" y="0"/>
                    <a:pt x="4" y="4"/>
                  </a:cubicBezTo>
                  <a:cubicBezTo>
                    <a:pt x="3" y="13"/>
                    <a:pt x="5" y="23"/>
                    <a:pt x="2" y="32"/>
                  </a:cubicBezTo>
                  <a:cubicBezTo>
                    <a:pt x="0" y="35"/>
                    <a:pt x="6" y="37"/>
                    <a:pt x="7" y="34"/>
                  </a:cubicBezTo>
                  <a:cubicBezTo>
                    <a:pt x="12" y="25"/>
                    <a:pt x="13" y="13"/>
                    <a:pt x="11" y="4"/>
                  </a:cubicBezTo>
                  <a:close/>
                </a:path>
              </a:pathLst>
            </a:custGeom>
            <a:solidFill>
              <a:srgbClr val="4442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342830"/>
              <a:endParaRPr lang="zh-CN" altLang="en-US" sz="1400">
                <a:solidFill>
                  <a:prstClr val="black"/>
                </a:solidFill>
              </a:endParaRPr>
            </a:p>
          </p:txBody>
        </p:sp>
        <p:sp>
          <p:nvSpPr>
            <p:cNvPr id="48" name="Freeform 113">
              <a:extLst>
                <a:ext uri="{FF2B5EF4-FFF2-40B4-BE49-F238E27FC236}">
                  <a16:creationId xmlns:a16="http://schemas.microsoft.com/office/drawing/2014/main" id="{98D07796-04F4-4628-916C-E11FDA61D473}"/>
                </a:ext>
              </a:extLst>
            </p:cNvPr>
            <p:cNvSpPr>
              <a:spLocks/>
            </p:cNvSpPr>
            <p:nvPr/>
          </p:nvSpPr>
          <p:spPr bwMode="auto">
            <a:xfrm>
              <a:off x="11598086" y="4682166"/>
              <a:ext cx="216472" cy="199254"/>
            </a:xfrm>
            <a:custGeom>
              <a:avLst/>
              <a:gdLst>
                <a:gd name="T0" fmla="*/ 28 w 37"/>
                <a:gd name="T1" fmla="*/ 7 h 34"/>
                <a:gd name="T2" fmla="*/ 21 w 37"/>
                <a:gd name="T3" fmla="*/ 8 h 34"/>
                <a:gd name="T4" fmla="*/ 19 w 37"/>
                <a:gd name="T5" fmla="*/ 4 h 34"/>
                <a:gd name="T6" fmla="*/ 13 w 37"/>
                <a:gd name="T7" fmla="*/ 5 h 34"/>
                <a:gd name="T8" fmla="*/ 13 w 37"/>
                <a:gd name="T9" fmla="*/ 10 h 34"/>
                <a:gd name="T10" fmla="*/ 2 w 37"/>
                <a:gd name="T11" fmla="*/ 14 h 34"/>
                <a:gd name="T12" fmla="*/ 4 w 37"/>
                <a:gd name="T13" fmla="*/ 19 h 34"/>
                <a:gd name="T14" fmla="*/ 15 w 37"/>
                <a:gd name="T15" fmla="*/ 19 h 34"/>
                <a:gd name="T16" fmla="*/ 17 w 37"/>
                <a:gd name="T17" fmla="*/ 28 h 34"/>
                <a:gd name="T18" fmla="*/ 25 w 37"/>
                <a:gd name="T19" fmla="*/ 26 h 34"/>
                <a:gd name="T20" fmla="*/ 23 w 37"/>
                <a:gd name="T21" fmla="*/ 18 h 34"/>
                <a:gd name="T22" fmla="*/ 31 w 37"/>
                <a:gd name="T23" fmla="*/ 16 h 34"/>
                <a:gd name="T24" fmla="*/ 28 w 37"/>
                <a:gd name="T25" fmla="*/ 7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7" h="34">
                  <a:moveTo>
                    <a:pt x="28" y="7"/>
                  </a:moveTo>
                  <a:cubicBezTo>
                    <a:pt x="26" y="7"/>
                    <a:pt x="23" y="8"/>
                    <a:pt x="21" y="8"/>
                  </a:cubicBezTo>
                  <a:cubicBezTo>
                    <a:pt x="20" y="7"/>
                    <a:pt x="19" y="5"/>
                    <a:pt x="19" y="4"/>
                  </a:cubicBezTo>
                  <a:cubicBezTo>
                    <a:pt x="18" y="0"/>
                    <a:pt x="12" y="1"/>
                    <a:pt x="13" y="5"/>
                  </a:cubicBezTo>
                  <a:cubicBezTo>
                    <a:pt x="13" y="7"/>
                    <a:pt x="13" y="9"/>
                    <a:pt x="13" y="10"/>
                  </a:cubicBezTo>
                  <a:cubicBezTo>
                    <a:pt x="10" y="11"/>
                    <a:pt x="6" y="13"/>
                    <a:pt x="2" y="14"/>
                  </a:cubicBezTo>
                  <a:cubicBezTo>
                    <a:pt x="0" y="15"/>
                    <a:pt x="1" y="19"/>
                    <a:pt x="4" y="19"/>
                  </a:cubicBezTo>
                  <a:cubicBezTo>
                    <a:pt x="7" y="20"/>
                    <a:pt x="11" y="19"/>
                    <a:pt x="15" y="19"/>
                  </a:cubicBezTo>
                  <a:cubicBezTo>
                    <a:pt x="15" y="22"/>
                    <a:pt x="16" y="25"/>
                    <a:pt x="17" y="28"/>
                  </a:cubicBezTo>
                  <a:cubicBezTo>
                    <a:pt x="18" y="34"/>
                    <a:pt x="27" y="31"/>
                    <a:pt x="25" y="26"/>
                  </a:cubicBezTo>
                  <a:cubicBezTo>
                    <a:pt x="25" y="23"/>
                    <a:pt x="24" y="21"/>
                    <a:pt x="23" y="18"/>
                  </a:cubicBezTo>
                  <a:cubicBezTo>
                    <a:pt x="26" y="17"/>
                    <a:pt x="28" y="17"/>
                    <a:pt x="31" y="16"/>
                  </a:cubicBezTo>
                  <a:cubicBezTo>
                    <a:pt x="37" y="14"/>
                    <a:pt x="34" y="6"/>
                    <a:pt x="28" y="7"/>
                  </a:cubicBezTo>
                  <a:close/>
                </a:path>
              </a:pathLst>
            </a:custGeom>
            <a:solidFill>
              <a:srgbClr val="4442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342830"/>
              <a:endParaRPr lang="zh-CN" altLang="en-US" sz="1400">
                <a:solidFill>
                  <a:prstClr val="black"/>
                </a:solidFill>
              </a:endParaRPr>
            </a:p>
          </p:txBody>
        </p:sp>
      </p:grpSp>
      <p:pic>
        <p:nvPicPr>
          <p:cNvPr id="49" name="图片 48">
            <a:extLst>
              <a:ext uri="{FF2B5EF4-FFF2-40B4-BE49-F238E27FC236}">
                <a16:creationId xmlns:a16="http://schemas.microsoft.com/office/drawing/2014/main" id="{2D1E2772-3375-4AB0-BD5B-4D49F48669BA}"/>
              </a:ext>
            </a:extLst>
          </p:cNvPr>
          <p:cNvPicPr>
            <a:picLocks noChangeAspect="1"/>
          </p:cNvPicPr>
          <p:nvPr/>
        </p:nvPicPr>
        <p:blipFill>
          <a:blip r:embed="rId7">
            <a:clrChange>
              <a:clrFrom>
                <a:srgbClr val="FFFFFF"/>
              </a:clrFrom>
              <a:clrTo>
                <a:srgbClr val="FFFFFF">
                  <a:alpha val="0"/>
                </a:srgbClr>
              </a:clrTo>
            </a:clrChange>
          </a:blip>
          <a:stretch>
            <a:fillRect/>
          </a:stretch>
        </p:blipFill>
        <p:spPr>
          <a:xfrm>
            <a:off x="6331987" y="469895"/>
            <a:ext cx="485132" cy="343297"/>
          </a:xfrm>
          <a:prstGeom prst="rect">
            <a:avLst/>
          </a:prstGeom>
        </p:spPr>
      </p:pic>
      <p:pic>
        <p:nvPicPr>
          <p:cNvPr id="51" name="图片 50">
            <a:extLst>
              <a:ext uri="{FF2B5EF4-FFF2-40B4-BE49-F238E27FC236}">
                <a16:creationId xmlns:a16="http://schemas.microsoft.com/office/drawing/2014/main" id="{48E1C5D0-F1F4-413C-873E-6ACA03525794}"/>
              </a:ext>
            </a:extLst>
          </p:cNvPr>
          <p:cNvPicPr>
            <a:picLocks noChangeAspect="1"/>
          </p:cNvPicPr>
          <p:nvPr/>
        </p:nvPicPr>
        <p:blipFill>
          <a:blip r:embed="rId6">
            <a:clrChange>
              <a:clrFrom>
                <a:srgbClr val="FFFFFF"/>
              </a:clrFrom>
              <a:clrTo>
                <a:srgbClr val="FFFFFF">
                  <a:alpha val="0"/>
                </a:srgbClr>
              </a:clrTo>
            </a:clrChange>
          </a:blip>
          <a:stretch>
            <a:fillRect/>
          </a:stretch>
        </p:blipFill>
        <p:spPr>
          <a:xfrm>
            <a:off x="4509799" y="4899211"/>
            <a:ext cx="691814" cy="266048"/>
          </a:xfrm>
          <a:prstGeom prst="rect">
            <a:avLst/>
          </a:prstGeom>
        </p:spPr>
      </p:pic>
      <p:sp>
        <p:nvSpPr>
          <p:cNvPr id="52" name="Freeform 123">
            <a:extLst>
              <a:ext uri="{FF2B5EF4-FFF2-40B4-BE49-F238E27FC236}">
                <a16:creationId xmlns:a16="http://schemas.microsoft.com/office/drawing/2014/main" id="{E6DA48A7-4499-416C-8E40-433159E548B8}"/>
              </a:ext>
            </a:extLst>
          </p:cNvPr>
          <p:cNvSpPr>
            <a:spLocks noEditPoints="1"/>
          </p:cNvSpPr>
          <p:nvPr/>
        </p:nvSpPr>
        <p:spPr bwMode="auto">
          <a:xfrm rot="3896716" flipH="1">
            <a:off x="1943145" y="1119574"/>
            <a:ext cx="258343" cy="770360"/>
          </a:xfrm>
          <a:custGeom>
            <a:avLst/>
            <a:gdLst>
              <a:gd name="T0" fmla="*/ 64 w 70"/>
              <a:gd name="T1" fmla="*/ 114 h 209"/>
              <a:gd name="T2" fmla="*/ 24 w 70"/>
              <a:gd name="T3" fmla="*/ 125 h 209"/>
              <a:gd name="T4" fmla="*/ 19 w 70"/>
              <a:gd name="T5" fmla="*/ 109 h 209"/>
              <a:gd name="T6" fmla="*/ 22 w 70"/>
              <a:gd name="T7" fmla="*/ 81 h 209"/>
              <a:gd name="T8" fmla="*/ 62 w 70"/>
              <a:gd name="T9" fmla="*/ 58 h 209"/>
              <a:gd name="T10" fmla="*/ 57 w 70"/>
              <a:gd name="T11" fmla="*/ 50 h 209"/>
              <a:gd name="T12" fmla="*/ 21 w 70"/>
              <a:gd name="T13" fmla="*/ 62 h 209"/>
              <a:gd name="T14" fmla="*/ 20 w 70"/>
              <a:gd name="T15" fmla="*/ 59 h 209"/>
              <a:gd name="T16" fmla="*/ 48 w 70"/>
              <a:gd name="T17" fmla="*/ 8 h 209"/>
              <a:gd name="T18" fmla="*/ 45 w 70"/>
              <a:gd name="T19" fmla="*/ 2 h 209"/>
              <a:gd name="T20" fmla="*/ 14 w 70"/>
              <a:gd name="T21" fmla="*/ 71 h 209"/>
              <a:gd name="T22" fmla="*/ 14 w 70"/>
              <a:gd name="T23" fmla="*/ 72 h 209"/>
              <a:gd name="T24" fmla="*/ 7 w 70"/>
              <a:gd name="T25" fmla="*/ 115 h 209"/>
              <a:gd name="T26" fmla="*/ 16 w 70"/>
              <a:gd name="T27" fmla="*/ 135 h 209"/>
              <a:gd name="T28" fmla="*/ 32 w 70"/>
              <a:gd name="T29" fmla="*/ 208 h 209"/>
              <a:gd name="T30" fmla="*/ 36 w 70"/>
              <a:gd name="T31" fmla="*/ 197 h 209"/>
              <a:gd name="T32" fmla="*/ 22 w 70"/>
              <a:gd name="T33" fmla="*/ 154 h 209"/>
              <a:gd name="T34" fmla="*/ 27 w 70"/>
              <a:gd name="T35" fmla="*/ 143 h 209"/>
              <a:gd name="T36" fmla="*/ 30 w 70"/>
              <a:gd name="T37" fmla="*/ 145 h 209"/>
              <a:gd name="T38" fmla="*/ 68 w 70"/>
              <a:gd name="T39" fmla="*/ 123 h 209"/>
              <a:gd name="T40" fmla="*/ 64 w 70"/>
              <a:gd name="T41" fmla="*/ 114 h 209"/>
              <a:gd name="T42" fmla="*/ 47 w 70"/>
              <a:gd name="T43" fmla="*/ 62 h 209"/>
              <a:gd name="T44" fmla="*/ 28 w 70"/>
              <a:gd name="T45" fmla="*/ 71 h 209"/>
              <a:gd name="T46" fmla="*/ 47 w 70"/>
              <a:gd name="T47" fmla="*/ 62 h 209"/>
              <a:gd name="T48" fmla="*/ 34 w 70"/>
              <a:gd name="T49" fmla="*/ 132 h 209"/>
              <a:gd name="T50" fmla="*/ 52 w 70"/>
              <a:gd name="T51" fmla="*/ 123 h 209"/>
              <a:gd name="T52" fmla="*/ 34 w 70"/>
              <a:gd name="T53" fmla="*/ 132 h 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70" h="209">
                <a:moveTo>
                  <a:pt x="64" y="114"/>
                </a:moveTo>
                <a:cubicBezTo>
                  <a:pt x="49" y="108"/>
                  <a:pt x="35" y="113"/>
                  <a:pt x="24" y="125"/>
                </a:cubicBezTo>
                <a:cubicBezTo>
                  <a:pt x="21" y="120"/>
                  <a:pt x="20" y="114"/>
                  <a:pt x="19" y="109"/>
                </a:cubicBezTo>
                <a:cubicBezTo>
                  <a:pt x="17" y="99"/>
                  <a:pt x="18" y="89"/>
                  <a:pt x="22" y="81"/>
                </a:cubicBezTo>
                <a:cubicBezTo>
                  <a:pt x="36" y="89"/>
                  <a:pt x="55" y="71"/>
                  <a:pt x="62" y="58"/>
                </a:cubicBezTo>
                <a:cubicBezTo>
                  <a:pt x="64" y="55"/>
                  <a:pt x="61" y="51"/>
                  <a:pt x="57" y="50"/>
                </a:cubicBezTo>
                <a:cubicBezTo>
                  <a:pt x="42" y="49"/>
                  <a:pt x="30" y="54"/>
                  <a:pt x="21" y="62"/>
                </a:cubicBezTo>
                <a:cubicBezTo>
                  <a:pt x="21" y="61"/>
                  <a:pt x="21" y="60"/>
                  <a:pt x="20" y="59"/>
                </a:cubicBezTo>
                <a:cubicBezTo>
                  <a:pt x="14" y="38"/>
                  <a:pt x="33" y="19"/>
                  <a:pt x="48" y="8"/>
                </a:cubicBezTo>
                <a:cubicBezTo>
                  <a:pt x="52" y="5"/>
                  <a:pt x="49" y="0"/>
                  <a:pt x="45" y="2"/>
                </a:cubicBezTo>
                <a:cubicBezTo>
                  <a:pt x="22" y="16"/>
                  <a:pt x="1" y="44"/>
                  <a:pt x="14" y="71"/>
                </a:cubicBezTo>
                <a:cubicBezTo>
                  <a:pt x="14" y="72"/>
                  <a:pt x="14" y="72"/>
                  <a:pt x="14" y="72"/>
                </a:cubicBezTo>
                <a:cubicBezTo>
                  <a:pt x="7" y="84"/>
                  <a:pt x="4" y="99"/>
                  <a:pt x="7" y="115"/>
                </a:cubicBezTo>
                <a:cubicBezTo>
                  <a:pt x="9" y="122"/>
                  <a:pt x="12" y="129"/>
                  <a:pt x="16" y="135"/>
                </a:cubicBezTo>
                <a:cubicBezTo>
                  <a:pt x="0" y="162"/>
                  <a:pt x="0" y="202"/>
                  <a:pt x="32" y="208"/>
                </a:cubicBezTo>
                <a:cubicBezTo>
                  <a:pt x="38" y="209"/>
                  <a:pt x="42" y="201"/>
                  <a:pt x="36" y="197"/>
                </a:cubicBezTo>
                <a:cubicBezTo>
                  <a:pt x="19" y="188"/>
                  <a:pt x="17" y="172"/>
                  <a:pt x="22" y="154"/>
                </a:cubicBezTo>
                <a:cubicBezTo>
                  <a:pt x="23" y="151"/>
                  <a:pt x="25" y="147"/>
                  <a:pt x="27" y="143"/>
                </a:cubicBezTo>
                <a:cubicBezTo>
                  <a:pt x="28" y="144"/>
                  <a:pt x="29" y="144"/>
                  <a:pt x="30" y="145"/>
                </a:cubicBezTo>
                <a:cubicBezTo>
                  <a:pt x="46" y="149"/>
                  <a:pt x="60" y="134"/>
                  <a:pt x="68" y="123"/>
                </a:cubicBezTo>
                <a:cubicBezTo>
                  <a:pt x="70" y="119"/>
                  <a:pt x="67" y="115"/>
                  <a:pt x="64" y="114"/>
                </a:cubicBezTo>
                <a:close/>
                <a:moveTo>
                  <a:pt x="47" y="62"/>
                </a:moveTo>
                <a:cubicBezTo>
                  <a:pt x="41" y="68"/>
                  <a:pt x="34" y="73"/>
                  <a:pt x="28" y="71"/>
                </a:cubicBezTo>
                <a:cubicBezTo>
                  <a:pt x="33" y="66"/>
                  <a:pt x="39" y="63"/>
                  <a:pt x="47" y="62"/>
                </a:cubicBezTo>
                <a:close/>
                <a:moveTo>
                  <a:pt x="34" y="132"/>
                </a:moveTo>
                <a:cubicBezTo>
                  <a:pt x="39" y="127"/>
                  <a:pt x="45" y="123"/>
                  <a:pt x="52" y="123"/>
                </a:cubicBezTo>
                <a:cubicBezTo>
                  <a:pt x="47" y="129"/>
                  <a:pt x="41" y="133"/>
                  <a:pt x="34" y="132"/>
                </a:cubicBezTo>
                <a:close/>
              </a:path>
            </a:pathLst>
          </a:custGeom>
          <a:solidFill>
            <a:srgbClr val="4442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68" tIns="34286" rIns="68568" bIns="34286" numCol="1" anchor="t" anchorCtr="0" compatLnSpc="1">
            <a:prstTxWarp prst="textNoShape">
              <a:avLst/>
            </a:prstTxWarp>
          </a:bodyPr>
          <a:lstStyle/>
          <a:p>
            <a:pPr defTabSz="914190">
              <a:defRPr/>
            </a:pPr>
            <a:endParaRPr lang="zh-CN" altLang="en-US">
              <a:solidFill>
                <a:prstClr val="black"/>
              </a:solidFill>
            </a:endParaRPr>
          </a:p>
        </p:txBody>
      </p:sp>
      <p:sp>
        <p:nvSpPr>
          <p:cNvPr id="53" name="Freeform 123">
            <a:extLst>
              <a:ext uri="{FF2B5EF4-FFF2-40B4-BE49-F238E27FC236}">
                <a16:creationId xmlns:a16="http://schemas.microsoft.com/office/drawing/2014/main" id="{0805132A-6D6C-4F5D-8A4D-FCAFA3152AC3}"/>
              </a:ext>
            </a:extLst>
          </p:cNvPr>
          <p:cNvSpPr>
            <a:spLocks noEditPoints="1"/>
          </p:cNvSpPr>
          <p:nvPr/>
        </p:nvSpPr>
        <p:spPr bwMode="auto">
          <a:xfrm rot="3896716" flipH="1">
            <a:off x="5766278" y="3994456"/>
            <a:ext cx="258343" cy="770360"/>
          </a:xfrm>
          <a:custGeom>
            <a:avLst/>
            <a:gdLst>
              <a:gd name="T0" fmla="*/ 64 w 70"/>
              <a:gd name="T1" fmla="*/ 114 h 209"/>
              <a:gd name="T2" fmla="*/ 24 w 70"/>
              <a:gd name="T3" fmla="*/ 125 h 209"/>
              <a:gd name="T4" fmla="*/ 19 w 70"/>
              <a:gd name="T5" fmla="*/ 109 h 209"/>
              <a:gd name="T6" fmla="*/ 22 w 70"/>
              <a:gd name="T7" fmla="*/ 81 h 209"/>
              <a:gd name="T8" fmla="*/ 62 w 70"/>
              <a:gd name="T9" fmla="*/ 58 h 209"/>
              <a:gd name="T10" fmla="*/ 57 w 70"/>
              <a:gd name="T11" fmla="*/ 50 h 209"/>
              <a:gd name="T12" fmla="*/ 21 w 70"/>
              <a:gd name="T13" fmla="*/ 62 h 209"/>
              <a:gd name="T14" fmla="*/ 20 w 70"/>
              <a:gd name="T15" fmla="*/ 59 h 209"/>
              <a:gd name="T16" fmla="*/ 48 w 70"/>
              <a:gd name="T17" fmla="*/ 8 h 209"/>
              <a:gd name="T18" fmla="*/ 45 w 70"/>
              <a:gd name="T19" fmla="*/ 2 h 209"/>
              <a:gd name="T20" fmla="*/ 14 w 70"/>
              <a:gd name="T21" fmla="*/ 71 h 209"/>
              <a:gd name="T22" fmla="*/ 14 w 70"/>
              <a:gd name="T23" fmla="*/ 72 h 209"/>
              <a:gd name="T24" fmla="*/ 7 w 70"/>
              <a:gd name="T25" fmla="*/ 115 h 209"/>
              <a:gd name="T26" fmla="*/ 16 w 70"/>
              <a:gd name="T27" fmla="*/ 135 h 209"/>
              <a:gd name="T28" fmla="*/ 32 w 70"/>
              <a:gd name="T29" fmla="*/ 208 h 209"/>
              <a:gd name="T30" fmla="*/ 36 w 70"/>
              <a:gd name="T31" fmla="*/ 197 h 209"/>
              <a:gd name="T32" fmla="*/ 22 w 70"/>
              <a:gd name="T33" fmla="*/ 154 h 209"/>
              <a:gd name="T34" fmla="*/ 27 w 70"/>
              <a:gd name="T35" fmla="*/ 143 h 209"/>
              <a:gd name="T36" fmla="*/ 30 w 70"/>
              <a:gd name="T37" fmla="*/ 145 h 209"/>
              <a:gd name="T38" fmla="*/ 68 w 70"/>
              <a:gd name="T39" fmla="*/ 123 h 209"/>
              <a:gd name="T40" fmla="*/ 64 w 70"/>
              <a:gd name="T41" fmla="*/ 114 h 209"/>
              <a:gd name="T42" fmla="*/ 47 w 70"/>
              <a:gd name="T43" fmla="*/ 62 h 209"/>
              <a:gd name="T44" fmla="*/ 28 w 70"/>
              <a:gd name="T45" fmla="*/ 71 h 209"/>
              <a:gd name="T46" fmla="*/ 47 w 70"/>
              <a:gd name="T47" fmla="*/ 62 h 209"/>
              <a:gd name="T48" fmla="*/ 34 w 70"/>
              <a:gd name="T49" fmla="*/ 132 h 209"/>
              <a:gd name="T50" fmla="*/ 52 w 70"/>
              <a:gd name="T51" fmla="*/ 123 h 209"/>
              <a:gd name="T52" fmla="*/ 34 w 70"/>
              <a:gd name="T53" fmla="*/ 132 h 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70" h="209">
                <a:moveTo>
                  <a:pt x="64" y="114"/>
                </a:moveTo>
                <a:cubicBezTo>
                  <a:pt x="49" y="108"/>
                  <a:pt x="35" y="113"/>
                  <a:pt x="24" y="125"/>
                </a:cubicBezTo>
                <a:cubicBezTo>
                  <a:pt x="21" y="120"/>
                  <a:pt x="20" y="114"/>
                  <a:pt x="19" y="109"/>
                </a:cubicBezTo>
                <a:cubicBezTo>
                  <a:pt x="17" y="99"/>
                  <a:pt x="18" y="89"/>
                  <a:pt x="22" y="81"/>
                </a:cubicBezTo>
                <a:cubicBezTo>
                  <a:pt x="36" y="89"/>
                  <a:pt x="55" y="71"/>
                  <a:pt x="62" y="58"/>
                </a:cubicBezTo>
                <a:cubicBezTo>
                  <a:pt x="64" y="55"/>
                  <a:pt x="61" y="51"/>
                  <a:pt x="57" y="50"/>
                </a:cubicBezTo>
                <a:cubicBezTo>
                  <a:pt x="42" y="49"/>
                  <a:pt x="30" y="54"/>
                  <a:pt x="21" y="62"/>
                </a:cubicBezTo>
                <a:cubicBezTo>
                  <a:pt x="21" y="61"/>
                  <a:pt x="21" y="60"/>
                  <a:pt x="20" y="59"/>
                </a:cubicBezTo>
                <a:cubicBezTo>
                  <a:pt x="14" y="38"/>
                  <a:pt x="33" y="19"/>
                  <a:pt x="48" y="8"/>
                </a:cubicBezTo>
                <a:cubicBezTo>
                  <a:pt x="52" y="5"/>
                  <a:pt x="49" y="0"/>
                  <a:pt x="45" y="2"/>
                </a:cubicBezTo>
                <a:cubicBezTo>
                  <a:pt x="22" y="16"/>
                  <a:pt x="1" y="44"/>
                  <a:pt x="14" y="71"/>
                </a:cubicBezTo>
                <a:cubicBezTo>
                  <a:pt x="14" y="72"/>
                  <a:pt x="14" y="72"/>
                  <a:pt x="14" y="72"/>
                </a:cubicBezTo>
                <a:cubicBezTo>
                  <a:pt x="7" y="84"/>
                  <a:pt x="4" y="99"/>
                  <a:pt x="7" y="115"/>
                </a:cubicBezTo>
                <a:cubicBezTo>
                  <a:pt x="9" y="122"/>
                  <a:pt x="12" y="129"/>
                  <a:pt x="16" y="135"/>
                </a:cubicBezTo>
                <a:cubicBezTo>
                  <a:pt x="0" y="162"/>
                  <a:pt x="0" y="202"/>
                  <a:pt x="32" y="208"/>
                </a:cubicBezTo>
                <a:cubicBezTo>
                  <a:pt x="38" y="209"/>
                  <a:pt x="42" y="201"/>
                  <a:pt x="36" y="197"/>
                </a:cubicBezTo>
                <a:cubicBezTo>
                  <a:pt x="19" y="188"/>
                  <a:pt x="17" y="172"/>
                  <a:pt x="22" y="154"/>
                </a:cubicBezTo>
                <a:cubicBezTo>
                  <a:pt x="23" y="151"/>
                  <a:pt x="25" y="147"/>
                  <a:pt x="27" y="143"/>
                </a:cubicBezTo>
                <a:cubicBezTo>
                  <a:pt x="28" y="144"/>
                  <a:pt x="29" y="144"/>
                  <a:pt x="30" y="145"/>
                </a:cubicBezTo>
                <a:cubicBezTo>
                  <a:pt x="46" y="149"/>
                  <a:pt x="60" y="134"/>
                  <a:pt x="68" y="123"/>
                </a:cubicBezTo>
                <a:cubicBezTo>
                  <a:pt x="70" y="119"/>
                  <a:pt x="67" y="115"/>
                  <a:pt x="64" y="114"/>
                </a:cubicBezTo>
                <a:close/>
                <a:moveTo>
                  <a:pt x="47" y="62"/>
                </a:moveTo>
                <a:cubicBezTo>
                  <a:pt x="41" y="68"/>
                  <a:pt x="34" y="73"/>
                  <a:pt x="28" y="71"/>
                </a:cubicBezTo>
                <a:cubicBezTo>
                  <a:pt x="33" y="66"/>
                  <a:pt x="39" y="63"/>
                  <a:pt x="47" y="62"/>
                </a:cubicBezTo>
                <a:close/>
                <a:moveTo>
                  <a:pt x="34" y="132"/>
                </a:moveTo>
                <a:cubicBezTo>
                  <a:pt x="39" y="127"/>
                  <a:pt x="45" y="123"/>
                  <a:pt x="52" y="123"/>
                </a:cubicBezTo>
                <a:cubicBezTo>
                  <a:pt x="47" y="129"/>
                  <a:pt x="41" y="133"/>
                  <a:pt x="34" y="132"/>
                </a:cubicBezTo>
                <a:close/>
              </a:path>
            </a:pathLst>
          </a:custGeom>
          <a:solidFill>
            <a:srgbClr val="4442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68" tIns="34286" rIns="68568" bIns="34286" numCol="1" anchor="t" anchorCtr="0" compatLnSpc="1">
            <a:prstTxWarp prst="textNoShape">
              <a:avLst/>
            </a:prstTxWarp>
          </a:bodyPr>
          <a:lstStyle/>
          <a:p>
            <a:pPr defTabSz="914190">
              <a:defRPr/>
            </a:pPr>
            <a:endParaRPr lang="zh-CN" altLang="en-US">
              <a:solidFill>
                <a:prstClr val="black"/>
              </a:solidFill>
            </a:endParaRPr>
          </a:p>
        </p:txBody>
      </p:sp>
      <p:pic>
        <p:nvPicPr>
          <p:cNvPr id="54" name="Joy Gruttmann-Schnappi">
            <a:hlinkClick r:id="" action="ppaction://media"/>
            <a:extLst>
              <a:ext uri="{FF2B5EF4-FFF2-40B4-BE49-F238E27FC236}">
                <a16:creationId xmlns:a16="http://schemas.microsoft.com/office/drawing/2014/main" id="{C6F573CB-2C81-4179-9EE4-EB990E32AB76}"/>
              </a:ext>
            </a:extLst>
          </p:cNvPr>
          <p:cNvPicPr>
            <a:picLocks noChangeAspect="1"/>
          </p:cNvPicPr>
          <p:nvPr>
            <a:audioFile r:link="rId2"/>
            <p:extLst>
              <p:ext uri="{DAA4B4D4-6D71-4841-9C94-3DE7FCFB9230}">
                <p14:media xmlns:p14="http://schemas.microsoft.com/office/powerpoint/2010/main" r:embed="rId1"/>
              </p:ext>
            </p:extLst>
          </p:nvPr>
        </p:nvPicPr>
        <p:blipFill>
          <a:blip r:embed="rId11"/>
          <a:stretch>
            <a:fillRect/>
          </a:stretch>
        </p:blipFill>
        <p:spPr>
          <a:xfrm>
            <a:off x="-823435" y="1119664"/>
            <a:ext cx="365522" cy="365522"/>
          </a:xfrm>
          <a:prstGeom prst="rect">
            <a:avLst/>
          </a:prstGeom>
        </p:spPr>
      </p:pic>
    </p:spTree>
    <p:extLst>
      <p:ext uri="{BB962C8B-B14F-4D97-AF65-F5344CB8AC3E}">
        <p14:creationId xmlns:p14="http://schemas.microsoft.com/office/powerpoint/2010/main" val="2501974112"/>
      </p:ext>
    </p:extLst>
  </p:cSld>
  <p:clrMapOvr>
    <a:masterClrMapping/>
  </p:clrMapOvr>
  <mc:AlternateContent xmlns:mc="http://schemas.openxmlformats.org/markup-compatibility/2006" xmlns:p14="http://schemas.microsoft.com/office/powerpoint/2010/main">
    <mc:Choice Requires="p14">
      <p:transition spd="slow" p14:dur="2500">
        <p:fad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4"/>
                                        </p:tgtEl>
                                      </p:cBhvr>
                                    </p:cmd>
                                  </p:childTnLst>
                                </p:cTn>
                              </p:par>
                            </p:childTnLst>
                          </p:cTn>
                        </p:par>
                      </p:childTnLst>
                    </p:cTn>
                  </p:par>
                  <p:par>
                    <p:cTn id="7" fill="hold">
                      <p:stCondLst>
                        <p:cond delay="indefinite"/>
                      </p:stCondLst>
                      <p:childTnLst>
                        <p:par>
                          <p:cTn id="8" fill="hold">
                            <p:stCondLst>
                              <p:cond delay="0"/>
                            </p:stCondLst>
                            <p:childTnLst>
                              <p:par>
                                <p:cTn id="9" presetID="14" presetClass="entr" presetSubtype="1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randombar(horizontal)">
                                      <p:cBhvr>
                                        <p:cTn id="11" dur="500"/>
                                        <p:tgtEl>
                                          <p:spTgt spid="5"/>
                                        </p:tgtEl>
                                      </p:cBhvr>
                                    </p:animEffect>
                                  </p:childTnLst>
                                </p:cTn>
                              </p:par>
                              <p:par>
                                <p:cTn id="12" presetID="14" presetClass="entr" presetSubtype="10" fill="hold" nodeType="with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randombar(horizontal)">
                                      <p:cBhvr>
                                        <p:cTn id="14" dur="500"/>
                                        <p:tgtEl>
                                          <p:spTgt spid="6"/>
                                        </p:tgtEl>
                                      </p:cBhvr>
                                    </p:animEffect>
                                  </p:childTnLst>
                                </p:cTn>
                              </p:par>
                              <p:par>
                                <p:cTn id="15" presetID="14" presetClass="entr" presetSubtype="10" fill="hold" nodeType="with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randombar(horizontal)">
                                      <p:cBhvr>
                                        <p:cTn id="17" dur="500"/>
                                        <p:tgtEl>
                                          <p:spTgt spid="7"/>
                                        </p:tgtEl>
                                      </p:cBhvr>
                                    </p:animEffect>
                                  </p:childTnLst>
                                </p:cTn>
                              </p:par>
                              <p:par>
                                <p:cTn id="18" presetID="14" presetClass="entr" presetSubtype="10" fill="hold" nodeType="withEffect">
                                  <p:stCondLst>
                                    <p:cond delay="0"/>
                                  </p:stCondLst>
                                  <p:childTnLst>
                                    <p:set>
                                      <p:cBhvr>
                                        <p:cTn id="19" dur="1" fill="hold">
                                          <p:stCondLst>
                                            <p:cond delay="0"/>
                                          </p:stCondLst>
                                        </p:cTn>
                                        <p:tgtEl>
                                          <p:spTgt spid="8"/>
                                        </p:tgtEl>
                                        <p:attrNameLst>
                                          <p:attrName>style.visibility</p:attrName>
                                        </p:attrNameLst>
                                      </p:cBhvr>
                                      <p:to>
                                        <p:strVal val="visible"/>
                                      </p:to>
                                    </p:set>
                                    <p:animEffect transition="in" filter="randombar(horizontal)">
                                      <p:cBhvr>
                                        <p:cTn id="20" dur="500"/>
                                        <p:tgtEl>
                                          <p:spTgt spid="8"/>
                                        </p:tgtEl>
                                      </p:cBhvr>
                                    </p:animEffect>
                                  </p:childTnLst>
                                </p:cTn>
                              </p:par>
                              <p:par>
                                <p:cTn id="21" presetID="14" presetClass="entr" presetSubtype="10" fill="hold" nodeType="withEffect">
                                  <p:stCondLst>
                                    <p:cond delay="0"/>
                                  </p:stCondLst>
                                  <p:childTnLst>
                                    <p:set>
                                      <p:cBhvr>
                                        <p:cTn id="22" dur="1" fill="hold">
                                          <p:stCondLst>
                                            <p:cond delay="0"/>
                                          </p:stCondLst>
                                        </p:cTn>
                                        <p:tgtEl>
                                          <p:spTgt spid="9"/>
                                        </p:tgtEl>
                                        <p:attrNameLst>
                                          <p:attrName>style.visibility</p:attrName>
                                        </p:attrNameLst>
                                      </p:cBhvr>
                                      <p:to>
                                        <p:strVal val="visible"/>
                                      </p:to>
                                    </p:set>
                                    <p:animEffect transition="in" filter="randombar(horizontal)">
                                      <p:cBhvr>
                                        <p:cTn id="23" dur="500"/>
                                        <p:tgtEl>
                                          <p:spTgt spid="9"/>
                                        </p:tgtEl>
                                      </p:cBhvr>
                                    </p:animEffect>
                                  </p:childTnLst>
                                </p:cTn>
                              </p:par>
                              <p:par>
                                <p:cTn id="24" presetID="14" presetClass="entr" presetSubtype="10" fill="hold" nodeType="withEffect">
                                  <p:stCondLst>
                                    <p:cond delay="0"/>
                                  </p:stCondLst>
                                  <p:childTnLst>
                                    <p:set>
                                      <p:cBhvr>
                                        <p:cTn id="25" dur="1" fill="hold">
                                          <p:stCondLst>
                                            <p:cond delay="0"/>
                                          </p:stCondLst>
                                        </p:cTn>
                                        <p:tgtEl>
                                          <p:spTgt spid="10"/>
                                        </p:tgtEl>
                                        <p:attrNameLst>
                                          <p:attrName>style.visibility</p:attrName>
                                        </p:attrNameLst>
                                      </p:cBhvr>
                                      <p:to>
                                        <p:strVal val="visible"/>
                                      </p:to>
                                    </p:set>
                                    <p:animEffect transition="in" filter="randombar(horizontal)">
                                      <p:cBhvr>
                                        <p:cTn id="26" dur="500"/>
                                        <p:tgtEl>
                                          <p:spTgt spid="10"/>
                                        </p:tgtEl>
                                      </p:cBhvr>
                                    </p:animEffect>
                                  </p:childTnLst>
                                </p:cTn>
                              </p:par>
                              <p:par>
                                <p:cTn id="27" presetID="14" presetClass="entr" presetSubtype="10" fill="hold" nodeType="withEffect">
                                  <p:stCondLst>
                                    <p:cond delay="0"/>
                                  </p:stCondLst>
                                  <p:childTnLst>
                                    <p:set>
                                      <p:cBhvr>
                                        <p:cTn id="28" dur="1" fill="hold">
                                          <p:stCondLst>
                                            <p:cond delay="0"/>
                                          </p:stCondLst>
                                        </p:cTn>
                                        <p:tgtEl>
                                          <p:spTgt spid="19"/>
                                        </p:tgtEl>
                                        <p:attrNameLst>
                                          <p:attrName>style.visibility</p:attrName>
                                        </p:attrNameLst>
                                      </p:cBhvr>
                                      <p:to>
                                        <p:strVal val="visible"/>
                                      </p:to>
                                    </p:set>
                                    <p:animEffect transition="in" filter="randombar(horizontal)">
                                      <p:cBhvr>
                                        <p:cTn id="29" dur="500"/>
                                        <p:tgtEl>
                                          <p:spTgt spid="19"/>
                                        </p:tgtEl>
                                      </p:cBhvr>
                                    </p:animEffect>
                                  </p:childTnLst>
                                </p:cTn>
                              </p:par>
                              <p:par>
                                <p:cTn id="30" presetID="14" presetClass="entr" presetSubtype="10" fill="hold" nodeType="withEffect">
                                  <p:stCondLst>
                                    <p:cond delay="0"/>
                                  </p:stCondLst>
                                  <p:childTnLst>
                                    <p:set>
                                      <p:cBhvr>
                                        <p:cTn id="31" dur="1" fill="hold">
                                          <p:stCondLst>
                                            <p:cond delay="0"/>
                                          </p:stCondLst>
                                        </p:cTn>
                                        <p:tgtEl>
                                          <p:spTgt spid="20"/>
                                        </p:tgtEl>
                                        <p:attrNameLst>
                                          <p:attrName>style.visibility</p:attrName>
                                        </p:attrNameLst>
                                      </p:cBhvr>
                                      <p:to>
                                        <p:strVal val="visible"/>
                                      </p:to>
                                    </p:set>
                                    <p:animEffect transition="in" filter="randombar(horizontal)">
                                      <p:cBhvr>
                                        <p:cTn id="32" dur="500"/>
                                        <p:tgtEl>
                                          <p:spTgt spid="20"/>
                                        </p:tgtEl>
                                      </p:cBhvr>
                                    </p:animEffect>
                                  </p:childTnLst>
                                </p:cTn>
                              </p:par>
                              <p:par>
                                <p:cTn id="33" presetID="14" presetClass="entr" presetSubtype="10" fill="hold" nodeType="withEffect">
                                  <p:stCondLst>
                                    <p:cond delay="0"/>
                                  </p:stCondLst>
                                  <p:childTnLst>
                                    <p:set>
                                      <p:cBhvr>
                                        <p:cTn id="34" dur="1" fill="hold">
                                          <p:stCondLst>
                                            <p:cond delay="0"/>
                                          </p:stCondLst>
                                        </p:cTn>
                                        <p:tgtEl>
                                          <p:spTgt spid="50"/>
                                        </p:tgtEl>
                                        <p:attrNameLst>
                                          <p:attrName>style.visibility</p:attrName>
                                        </p:attrNameLst>
                                      </p:cBhvr>
                                      <p:to>
                                        <p:strVal val="visible"/>
                                      </p:to>
                                    </p:set>
                                    <p:animEffect transition="in" filter="randombar(horizontal)">
                                      <p:cBhvr>
                                        <p:cTn id="35" dur="500"/>
                                        <p:tgtEl>
                                          <p:spTgt spid="50"/>
                                        </p:tgtEl>
                                      </p:cBhvr>
                                    </p:animEffect>
                                  </p:childTnLst>
                                </p:cTn>
                              </p:par>
                              <p:par>
                                <p:cTn id="36" presetID="14" presetClass="entr" presetSubtype="10" fill="hold" nodeType="withEffect">
                                  <p:stCondLst>
                                    <p:cond delay="0"/>
                                  </p:stCondLst>
                                  <p:childTnLst>
                                    <p:set>
                                      <p:cBhvr>
                                        <p:cTn id="37" dur="1" fill="hold">
                                          <p:stCondLst>
                                            <p:cond delay="0"/>
                                          </p:stCondLst>
                                        </p:cTn>
                                        <p:tgtEl>
                                          <p:spTgt spid="33"/>
                                        </p:tgtEl>
                                        <p:attrNameLst>
                                          <p:attrName>style.visibility</p:attrName>
                                        </p:attrNameLst>
                                      </p:cBhvr>
                                      <p:to>
                                        <p:strVal val="visible"/>
                                      </p:to>
                                    </p:set>
                                    <p:animEffect transition="in" filter="randombar(horizontal)">
                                      <p:cBhvr>
                                        <p:cTn id="38" dur="500"/>
                                        <p:tgtEl>
                                          <p:spTgt spid="33"/>
                                        </p:tgtEl>
                                      </p:cBhvr>
                                    </p:animEffect>
                                  </p:childTnLst>
                                </p:cTn>
                              </p:par>
                              <p:par>
                                <p:cTn id="39" presetID="14" presetClass="entr" presetSubtype="10" fill="hold" nodeType="withEffect">
                                  <p:stCondLst>
                                    <p:cond delay="0"/>
                                  </p:stCondLst>
                                  <p:childTnLst>
                                    <p:set>
                                      <p:cBhvr>
                                        <p:cTn id="40" dur="1" fill="hold">
                                          <p:stCondLst>
                                            <p:cond delay="0"/>
                                          </p:stCondLst>
                                        </p:cTn>
                                        <p:tgtEl>
                                          <p:spTgt spid="34"/>
                                        </p:tgtEl>
                                        <p:attrNameLst>
                                          <p:attrName>style.visibility</p:attrName>
                                        </p:attrNameLst>
                                      </p:cBhvr>
                                      <p:to>
                                        <p:strVal val="visible"/>
                                      </p:to>
                                    </p:set>
                                    <p:animEffect transition="in" filter="randombar(horizontal)">
                                      <p:cBhvr>
                                        <p:cTn id="41" dur="500"/>
                                        <p:tgtEl>
                                          <p:spTgt spid="34"/>
                                        </p:tgtEl>
                                      </p:cBhvr>
                                    </p:animEffect>
                                  </p:childTnLst>
                                </p:cTn>
                              </p:par>
                              <p:par>
                                <p:cTn id="42" presetID="14" presetClass="entr" presetSubtype="10" fill="hold" nodeType="withEffect">
                                  <p:stCondLst>
                                    <p:cond delay="0"/>
                                  </p:stCondLst>
                                  <p:childTnLst>
                                    <p:set>
                                      <p:cBhvr>
                                        <p:cTn id="43" dur="1" fill="hold">
                                          <p:stCondLst>
                                            <p:cond delay="0"/>
                                          </p:stCondLst>
                                        </p:cTn>
                                        <p:tgtEl>
                                          <p:spTgt spid="35"/>
                                        </p:tgtEl>
                                        <p:attrNameLst>
                                          <p:attrName>style.visibility</p:attrName>
                                        </p:attrNameLst>
                                      </p:cBhvr>
                                      <p:to>
                                        <p:strVal val="visible"/>
                                      </p:to>
                                    </p:set>
                                    <p:animEffect transition="in" filter="randombar(horizontal)">
                                      <p:cBhvr>
                                        <p:cTn id="44" dur="500"/>
                                        <p:tgtEl>
                                          <p:spTgt spid="35"/>
                                        </p:tgtEl>
                                      </p:cBhvr>
                                    </p:animEffect>
                                  </p:childTnLst>
                                </p:cTn>
                              </p:par>
                              <p:par>
                                <p:cTn id="45" presetID="14" presetClass="entr" presetSubtype="10" fill="hold" nodeType="withEffect">
                                  <p:stCondLst>
                                    <p:cond delay="0"/>
                                  </p:stCondLst>
                                  <p:childTnLst>
                                    <p:set>
                                      <p:cBhvr>
                                        <p:cTn id="46" dur="1" fill="hold">
                                          <p:stCondLst>
                                            <p:cond delay="0"/>
                                          </p:stCondLst>
                                        </p:cTn>
                                        <p:tgtEl>
                                          <p:spTgt spid="42"/>
                                        </p:tgtEl>
                                        <p:attrNameLst>
                                          <p:attrName>style.visibility</p:attrName>
                                        </p:attrNameLst>
                                      </p:cBhvr>
                                      <p:to>
                                        <p:strVal val="visible"/>
                                      </p:to>
                                    </p:set>
                                    <p:animEffect transition="in" filter="randombar(horizontal)">
                                      <p:cBhvr>
                                        <p:cTn id="47" dur="500"/>
                                        <p:tgtEl>
                                          <p:spTgt spid="42"/>
                                        </p:tgtEl>
                                      </p:cBhvr>
                                    </p:animEffect>
                                  </p:childTnLst>
                                </p:cTn>
                              </p:par>
                              <p:par>
                                <p:cTn id="48" presetID="14" presetClass="entr" presetSubtype="10" fill="hold" nodeType="withEffect">
                                  <p:stCondLst>
                                    <p:cond delay="0"/>
                                  </p:stCondLst>
                                  <p:childTnLst>
                                    <p:set>
                                      <p:cBhvr>
                                        <p:cTn id="49" dur="1" fill="hold">
                                          <p:stCondLst>
                                            <p:cond delay="0"/>
                                          </p:stCondLst>
                                        </p:cTn>
                                        <p:tgtEl>
                                          <p:spTgt spid="51"/>
                                        </p:tgtEl>
                                        <p:attrNameLst>
                                          <p:attrName>style.visibility</p:attrName>
                                        </p:attrNameLst>
                                      </p:cBhvr>
                                      <p:to>
                                        <p:strVal val="visible"/>
                                      </p:to>
                                    </p:set>
                                    <p:animEffect transition="in" filter="randombar(horizontal)">
                                      <p:cBhvr>
                                        <p:cTn id="50" dur="500"/>
                                        <p:tgtEl>
                                          <p:spTgt spid="51"/>
                                        </p:tgtEl>
                                      </p:cBhvr>
                                    </p:animEffect>
                                  </p:childTnLst>
                                </p:cTn>
                              </p:par>
                              <p:par>
                                <p:cTn id="51" presetID="14" presetClass="entr" presetSubtype="10" fill="hold" grpId="0" nodeType="withEffect">
                                  <p:stCondLst>
                                    <p:cond delay="0"/>
                                  </p:stCondLst>
                                  <p:childTnLst>
                                    <p:set>
                                      <p:cBhvr>
                                        <p:cTn id="52" dur="1" fill="hold">
                                          <p:stCondLst>
                                            <p:cond delay="0"/>
                                          </p:stCondLst>
                                        </p:cTn>
                                        <p:tgtEl>
                                          <p:spTgt spid="52"/>
                                        </p:tgtEl>
                                        <p:attrNameLst>
                                          <p:attrName>style.visibility</p:attrName>
                                        </p:attrNameLst>
                                      </p:cBhvr>
                                      <p:to>
                                        <p:strVal val="visible"/>
                                      </p:to>
                                    </p:set>
                                    <p:animEffect transition="in" filter="randombar(horizontal)">
                                      <p:cBhvr>
                                        <p:cTn id="53" dur="500"/>
                                        <p:tgtEl>
                                          <p:spTgt spid="52"/>
                                        </p:tgtEl>
                                      </p:cBhvr>
                                    </p:animEffect>
                                  </p:childTnLst>
                                </p:cTn>
                              </p:par>
                              <p:par>
                                <p:cTn id="54" presetID="14" presetClass="entr" presetSubtype="10" fill="hold" grpId="0" nodeType="withEffect">
                                  <p:stCondLst>
                                    <p:cond delay="0"/>
                                  </p:stCondLst>
                                  <p:childTnLst>
                                    <p:set>
                                      <p:cBhvr>
                                        <p:cTn id="55" dur="1" fill="hold">
                                          <p:stCondLst>
                                            <p:cond delay="0"/>
                                          </p:stCondLst>
                                        </p:cTn>
                                        <p:tgtEl>
                                          <p:spTgt spid="53"/>
                                        </p:tgtEl>
                                        <p:attrNameLst>
                                          <p:attrName>style.visibility</p:attrName>
                                        </p:attrNameLst>
                                      </p:cBhvr>
                                      <p:to>
                                        <p:strVal val="visible"/>
                                      </p:to>
                                    </p:set>
                                    <p:animEffect transition="in" filter="randombar(horizontal)">
                                      <p:cBhvr>
                                        <p:cTn id="56" dur="500"/>
                                        <p:tgtEl>
                                          <p:spTgt spid="53"/>
                                        </p:tgtEl>
                                      </p:cBhvr>
                                    </p:animEffect>
                                  </p:childTnLst>
                                </p:cTn>
                              </p:par>
                            </p:childTnLst>
                          </p:cTn>
                        </p:par>
                      </p:childTnLst>
                    </p:cTn>
                  </p:par>
                  <p:par>
                    <p:cTn id="57" fill="hold">
                      <p:stCondLst>
                        <p:cond delay="indefinite"/>
                      </p:stCondLst>
                      <p:childTnLst>
                        <p:par>
                          <p:cTn id="58" fill="hold">
                            <p:stCondLst>
                              <p:cond delay="0"/>
                            </p:stCondLst>
                            <p:childTnLst>
                              <p:par>
                                <p:cTn id="59" presetID="21" presetClass="entr" presetSubtype="1" fill="hold" nodeType="clickEffect">
                                  <p:stCondLst>
                                    <p:cond delay="0"/>
                                  </p:stCondLst>
                                  <p:childTnLst>
                                    <p:set>
                                      <p:cBhvr>
                                        <p:cTn id="60" dur="1" fill="hold">
                                          <p:stCondLst>
                                            <p:cond delay="0"/>
                                          </p:stCondLst>
                                        </p:cTn>
                                        <p:tgtEl>
                                          <p:spTgt spid="26"/>
                                        </p:tgtEl>
                                        <p:attrNameLst>
                                          <p:attrName>style.visibility</p:attrName>
                                        </p:attrNameLst>
                                      </p:cBhvr>
                                      <p:to>
                                        <p:strVal val="visible"/>
                                      </p:to>
                                    </p:set>
                                    <p:animEffect transition="in" filter="wheel(1)">
                                      <p:cBhvr>
                                        <p:cTn id="61" dur="2000"/>
                                        <p:tgtEl>
                                          <p:spTgt spid="26"/>
                                        </p:tgtEl>
                                      </p:cBhvr>
                                    </p:animEffect>
                                  </p:childTnLst>
                                </p:cTn>
                              </p:par>
                              <p:par>
                                <p:cTn id="62" presetID="21" presetClass="entr" presetSubtype="1" fill="hold" nodeType="withEffect">
                                  <p:stCondLst>
                                    <p:cond delay="0"/>
                                  </p:stCondLst>
                                  <p:childTnLst>
                                    <p:set>
                                      <p:cBhvr>
                                        <p:cTn id="63" dur="1" fill="hold">
                                          <p:stCondLst>
                                            <p:cond delay="0"/>
                                          </p:stCondLst>
                                        </p:cTn>
                                        <p:tgtEl>
                                          <p:spTgt spid="11"/>
                                        </p:tgtEl>
                                        <p:attrNameLst>
                                          <p:attrName>style.visibility</p:attrName>
                                        </p:attrNameLst>
                                      </p:cBhvr>
                                      <p:to>
                                        <p:strVal val="visible"/>
                                      </p:to>
                                    </p:set>
                                    <p:animEffect transition="in" filter="wheel(1)">
                                      <p:cBhvr>
                                        <p:cTn id="64" dur="2000"/>
                                        <p:tgtEl>
                                          <p:spTgt spid="11"/>
                                        </p:tgtEl>
                                      </p:cBhvr>
                                    </p:animEffect>
                                  </p:childTnLst>
                                </p:cTn>
                              </p:par>
                            </p:childTnLst>
                          </p:cTn>
                        </p:par>
                      </p:childTnLst>
                    </p:cTn>
                  </p:par>
                  <p:par>
                    <p:cTn id="65" fill="hold">
                      <p:stCondLst>
                        <p:cond delay="indefinite"/>
                      </p:stCondLst>
                      <p:childTnLst>
                        <p:par>
                          <p:cTn id="66" fill="hold">
                            <p:stCondLst>
                              <p:cond delay="0"/>
                            </p:stCondLst>
                            <p:childTnLst>
                              <p:par>
                                <p:cTn id="67" presetID="22" presetClass="entr" presetSubtype="4" fill="hold" nodeType="clickEffect">
                                  <p:stCondLst>
                                    <p:cond delay="0"/>
                                  </p:stCondLst>
                                  <p:childTnLst>
                                    <p:set>
                                      <p:cBhvr>
                                        <p:cTn id="68" dur="1" fill="hold">
                                          <p:stCondLst>
                                            <p:cond delay="0"/>
                                          </p:stCondLst>
                                        </p:cTn>
                                        <p:tgtEl>
                                          <p:spTgt spid="21"/>
                                        </p:tgtEl>
                                        <p:attrNameLst>
                                          <p:attrName>style.visibility</p:attrName>
                                        </p:attrNameLst>
                                      </p:cBhvr>
                                      <p:to>
                                        <p:strVal val="visible"/>
                                      </p:to>
                                    </p:set>
                                    <p:animEffect transition="in" filter="wipe(down)">
                                      <p:cBhvr>
                                        <p:cTn id="69"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showWhenStopped="0">
                <p:cTn id="70" repeatCount="indefinite" fill="remove" display="0">
                  <p:stCondLst>
                    <p:cond delay="indefinite"/>
                  </p:stCondLst>
                  <p:endCondLst>
                    <p:cond evt="onStopAudio" delay="0">
                      <p:tgtEl>
                        <p:sldTgt/>
                      </p:tgtEl>
                    </p:cond>
                  </p:endCondLst>
                </p:cTn>
                <p:tgtEl>
                  <p:spTgt spid="54"/>
                </p:tgtEl>
              </p:cMediaNode>
            </p:audio>
          </p:childTnLst>
        </p:cTn>
      </p:par>
    </p:tnLst>
    <p:bldLst>
      <p:bldP spid="52" grpId="0" animBg="1"/>
      <p:bldP spid="53" grpId="0" animBg="1"/>
    </p:bldLst>
  </p:timing>
</p:sld>
</file>

<file path=ppt/slides/slide5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Rectangle 3"/>
          <p:cNvSpPr/>
          <p:nvPr/>
        </p:nvSpPr>
        <p:spPr>
          <a:xfrm>
            <a:off x="864664" y="141482"/>
            <a:ext cx="7472236" cy="377024"/>
          </a:xfrm>
          <a:prstGeom prst="rect">
            <a:avLst/>
          </a:prstGeom>
          <a:noFill/>
        </p:spPr>
        <p:txBody>
          <a:bodyPr wrap="none" lIns="68579" tIns="34289" rIns="68579" bIns="34289">
            <a:spAutoFit/>
          </a:bodyPr>
          <a:lstStyle/>
          <a:p>
            <a:pPr algn="ctr" defTabSz="685783">
              <a:defRPr/>
            </a:pPr>
            <a:r>
              <a:rPr lang="en-US" sz="2000" b="1" cap="all"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2.5. ý NGHĨA CỦA THANH TOÁN KHÔNG DÙNG TIỀN MẶT</a:t>
            </a:r>
          </a:p>
        </p:txBody>
      </p:sp>
      <p:sp>
        <p:nvSpPr>
          <p:cNvPr id="6" name="TextBox 5"/>
          <p:cNvSpPr txBox="1"/>
          <p:nvPr/>
        </p:nvSpPr>
        <p:spPr>
          <a:xfrm>
            <a:off x="299694" y="742950"/>
            <a:ext cx="8551718" cy="2377572"/>
          </a:xfrm>
          <a:prstGeom prst="rect">
            <a:avLst/>
          </a:prstGeom>
        </p:spPr>
        <p:style>
          <a:lnRef idx="2">
            <a:schemeClr val="accent1"/>
          </a:lnRef>
          <a:fillRef idx="1">
            <a:schemeClr val="lt1"/>
          </a:fillRef>
          <a:effectRef idx="0">
            <a:schemeClr val="accent1"/>
          </a:effectRef>
          <a:fontRef idx="minor">
            <a:schemeClr val="dk1"/>
          </a:fontRef>
        </p:style>
        <p:txBody>
          <a:bodyPr wrap="square" lIns="68579" tIns="34289" rIns="68579" bIns="34289" rtlCol="0">
            <a:spAutoFit/>
          </a:bodyPr>
          <a:lstStyle/>
          <a:p>
            <a:pPr algn="just" defTabSz="685316">
              <a:defRPr/>
            </a:pPr>
            <a:r>
              <a:rPr lang="vi-VN" sz="3000" dirty="0">
                <a:solidFill>
                  <a:prstClr val="black"/>
                </a:solidFill>
                <a:latin typeface="Arial" pitchFamily="34" charset="0"/>
                <a:ea typeface="Tahoma" pitchFamily="34" charset="0"/>
                <a:cs typeface="Arial" pitchFamily="34" charset="0"/>
              </a:rPr>
              <a:t>*</a:t>
            </a:r>
            <a:r>
              <a:rPr lang="vi-VN" sz="3000" dirty="0">
                <a:solidFill>
                  <a:srgbClr val="FF0000"/>
                </a:solidFill>
                <a:latin typeface="Arial" pitchFamily="34" charset="0"/>
                <a:ea typeface="Tahoma" pitchFamily="34" charset="0"/>
                <a:cs typeface="Arial" pitchFamily="34" charset="0"/>
              </a:rPr>
              <a:t>	Đối với Ngân hàng:  </a:t>
            </a:r>
          </a:p>
          <a:p>
            <a:pPr algn="just" defTabSz="685316">
              <a:defRPr/>
            </a:pPr>
            <a:r>
              <a:rPr lang="vi-VN" sz="3000" dirty="0">
                <a:solidFill>
                  <a:prstClr val="black"/>
                </a:solidFill>
                <a:latin typeface="Arial" pitchFamily="34" charset="0"/>
                <a:ea typeface="Tahoma" pitchFamily="34" charset="0"/>
                <a:cs typeface="Arial" pitchFamily="34" charset="0"/>
              </a:rPr>
              <a:t>Thanh toán không dùng tiền mặt góp phần tăng nhanh nguồn vốn của Ngân hàng, mở rộng nghiệp vụ kinh doanh</a:t>
            </a:r>
            <a:r>
              <a:rPr lang="en-US" sz="3000" dirty="0">
                <a:solidFill>
                  <a:prstClr val="black"/>
                </a:solidFill>
                <a:latin typeface="Arial" pitchFamily="34" charset="0"/>
                <a:ea typeface="Tahoma" pitchFamily="34" charset="0"/>
                <a:cs typeface="Arial" pitchFamily="34" charset="0"/>
              </a:rPr>
              <a:t>, </a:t>
            </a:r>
            <a:r>
              <a:rPr lang="vi-VN" sz="3000" dirty="0">
                <a:solidFill>
                  <a:prstClr val="black"/>
                </a:solidFill>
                <a:latin typeface="Arial" pitchFamily="34" charset="0"/>
                <a:ea typeface="Tahoma" pitchFamily="34" charset="0"/>
                <a:cs typeface="Arial" pitchFamily="34" charset="0"/>
              </a:rPr>
              <a:t>để cho vay, đầu tư phát triển kinh tế. </a:t>
            </a:r>
            <a:endParaRPr lang="en-US" sz="3000" dirty="0">
              <a:solidFill>
                <a:prstClr val="black"/>
              </a:solidFill>
              <a:latin typeface="Arial" pitchFamily="34" charset="0"/>
              <a:ea typeface="Tahoma" pitchFamily="34" charset="0"/>
              <a:cs typeface="Arial" pitchFamily="34" charset="0"/>
            </a:endParaRPr>
          </a:p>
        </p:txBody>
      </p:sp>
    </p:spTree>
    <p:extLst>
      <p:ext uri="{BB962C8B-B14F-4D97-AF65-F5344CB8AC3E}">
        <p14:creationId xmlns:p14="http://schemas.microsoft.com/office/powerpoint/2010/main" val="661886817"/>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3"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plus(in)">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additive="base">
                                        <p:cTn id="12" dur="500" fill="hold"/>
                                        <p:tgtEl>
                                          <p:spTgt spid="6"/>
                                        </p:tgtEl>
                                        <p:attrNameLst>
                                          <p:attrName>ppt_x</p:attrName>
                                        </p:attrNameLst>
                                      </p:cBhvr>
                                      <p:tavLst>
                                        <p:tav tm="0">
                                          <p:val>
                                            <p:strVal val="#ppt_x"/>
                                          </p:val>
                                        </p:tav>
                                        <p:tav tm="100000">
                                          <p:val>
                                            <p:strVal val="#ppt_x"/>
                                          </p:val>
                                        </p:tav>
                                      </p:tavLst>
                                    </p:anim>
                                    <p:anim calcmode="lin" valueType="num">
                                      <p:cBhvr additive="base">
                                        <p:cTn id="13"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animBg="1"/>
    </p:bldLst>
  </p:timing>
</p:sld>
</file>

<file path=ppt/slides/slide5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Rectangle 3"/>
          <p:cNvSpPr/>
          <p:nvPr/>
        </p:nvSpPr>
        <p:spPr>
          <a:xfrm>
            <a:off x="864664" y="141482"/>
            <a:ext cx="7472236" cy="377024"/>
          </a:xfrm>
          <a:prstGeom prst="rect">
            <a:avLst/>
          </a:prstGeom>
          <a:noFill/>
        </p:spPr>
        <p:txBody>
          <a:bodyPr wrap="none" lIns="68579" tIns="34289" rIns="68579" bIns="34289">
            <a:spAutoFit/>
          </a:bodyPr>
          <a:lstStyle/>
          <a:p>
            <a:pPr algn="ctr" defTabSz="685783">
              <a:defRPr/>
            </a:pPr>
            <a:r>
              <a:rPr lang="en-US" sz="2000" b="1" cap="all"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2.5. ý NGHĨA CỦA THANH TOÁN KHÔNG DÙNG TIỀN MẶT</a:t>
            </a:r>
          </a:p>
        </p:txBody>
      </p:sp>
      <p:sp>
        <p:nvSpPr>
          <p:cNvPr id="6" name="TextBox 5"/>
          <p:cNvSpPr txBox="1"/>
          <p:nvPr/>
        </p:nvSpPr>
        <p:spPr>
          <a:xfrm>
            <a:off x="299694" y="666750"/>
            <a:ext cx="8551718" cy="1792796"/>
          </a:xfrm>
          <a:prstGeom prst="rect">
            <a:avLst/>
          </a:prstGeom>
        </p:spPr>
        <p:style>
          <a:lnRef idx="2">
            <a:schemeClr val="accent1"/>
          </a:lnRef>
          <a:fillRef idx="1">
            <a:schemeClr val="lt1"/>
          </a:fillRef>
          <a:effectRef idx="0">
            <a:schemeClr val="accent1"/>
          </a:effectRef>
          <a:fontRef idx="minor">
            <a:schemeClr val="dk1"/>
          </a:fontRef>
        </p:style>
        <p:txBody>
          <a:bodyPr wrap="square" lIns="68579" tIns="34289" rIns="68579" bIns="34289" rtlCol="0">
            <a:spAutoFit/>
          </a:bodyPr>
          <a:lstStyle/>
          <a:p>
            <a:pPr algn="just" defTabSz="685316">
              <a:defRPr/>
            </a:pPr>
            <a:r>
              <a:rPr lang="vi-VN" sz="2800" i="1" dirty="0">
                <a:solidFill>
                  <a:prstClr val="black"/>
                </a:solidFill>
                <a:latin typeface="Arial" pitchFamily="34" charset="0"/>
                <a:ea typeface="Tahoma" pitchFamily="34" charset="0"/>
                <a:cs typeface="Arial" pitchFamily="34" charset="0"/>
              </a:rPr>
              <a:t>*</a:t>
            </a:r>
            <a:r>
              <a:rPr lang="vi-VN" sz="2800" i="1" dirty="0">
                <a:solidFill>
                  <a:srgbClr val="FF0000"/>
                </a:solidFill>
                <a:latin typeface="Arial" pitchFamily="34" charset="0"/>
                <a:ea typeface="Tahoma" pitchFamily="34" charset="0"/>
                <a:cs typeface="Arial" pitchFamily="34" charset="0"/>
              </a:rPr>
              <a:t>	Đối với chủ thể giao dịch:</a:t>
            </a:r>
          </a:p>
          <a:p>
            <a:pPr algn="just" defTabSz="685316">
              <a:defRPr/>
            </a:pPr>
            <a:r>
              <a:rPr lang="vi-VN" sz="2800" dirty="0">
                <a:solidFill>
                  <a:prstClr val="black"/>
                </a:solidFill>
                <a:latin typeface="Arial" pitchFamily="34" charset="0"/>
                <a:ea typeface="Tahoma" pitchFamily="34" charset="0"/>
                <a:cs typeface="Arial" pitchFamily="34" charset="0"/>
              </a:rPr>
              <a:t>Thanh toán không dùng tiền mặt góp phần thúc đẩy nhanh tốc độ thanh toán, tốc độ chu chuyển vốn và quá trình tái sản xuất trong hoạt động kinh doanh.</a:t>
            </a:r>
          </a:p>
        </p:txBody>
      </p:sp>
    </p:spTree>
    <p:extLst>
      <p:ext uri="{BB962C8B-B14F-4D97-AF65-F5344CB8AC3E}">
        <p14:creationId xmlns:p14="http://schemas.microsoft.com/office/powerpoint/2010/main" val="2022120177"/>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3"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plus(in)">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additive="base">
                                        <p:cTn id="12" dur="500" fill="hold"/>
                                        <p:tgtEl>
                                          <p:spTgt spid="6"/>
                                        </p:tgtEl>
                                        <p:attrNameLst>
                                          <p:attrName>ppt_x</p:attrName>
                                        </p:attrNameLst>
                                      </p:cBhvr>
                                      <p:tavLst>
                                        <p:tav tm="0">
                                          <p:val>
                                            <p:strVal val="#ppt_x"/>
                                          </p:val>
                                        </p:tav>
                                        <p:tav tm="100000">
                                          <p:val>
                                            <p:strVal val="#ppt_x"/>
                                          </p:val>
                                        </p:tav>
                                      </p:tavLst>
                                    </p:anim>
                                    <p:anim calcmode="lin" valueType="num">
                                      <p:cBhvr additive="base">
                                        <p:cTn id="13"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animBg="1"/>
    </p:bldLst>
  </p:timing>
</p:sld>
</file>

<file path=ppt/slides/slide5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Rectangle 3"/>
          <p:cNvSpPr/>
          <p:nvPr/>
        </p:nvSpPr>
        <p:spPr>
          <a:xfrm>
            <a:off x="864664" y="141482"/>
            <a:ext cx="7472236" cy="377024"/>
          </a:xfrm>
          <a:prstGeom prst="rect">
            <a:avLst/>
          </a:prstGeom>
          <a:noFill/>
        </p:spPr>
        <p:txBody>
          <a:bodyPr wrap="none" lIns="68579" tIns="34289" rIns="68579" bIns="34289">
            <a:spAutoFit/>
          </a:bodyPr>
          <a:lstStyle/>
          <a:p>
            <a:pPr algn="ctr" defTabSz="685783">
              <a:defRPr/>
            </a:pPr>
            <a:r>
              <a:rPr lang="en-US" sz="2000" b="1" cap="all"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2.5. ý NGHĨA CỦA THANH TOÁN KHÔNG DÙNG TIỀN MẶT</a:t>
            </a:r>
          </a:p>
        </p:txBody>
      </p:sp>
      <p:sp>
        <p:nvSpPr>
          <p:cNvPr id="6" name="TextBox 5"/>
          <p:cNvSpPr txBox="1"/>
          <p:nvPr/>
        </p:nvSpPr>
        <p:spPr>
          <a:xfrm>
            <a:off x="299694" y="666750"/>
            <a:ext cx="8551718" cy="1792796"/>
          </a:xfrm>
          <a:prstGeom prst="rect">
            <a:avLst/>
          </a:prstGeom>
        </p:spPr>
        <p:style>
          <a:lnRef idx="2">
            <a:schemeClr val="accent1"/>
          </a:lnRef>
          <a:fillRef idx="1">
            <a:schemeClr val="lt1"/>
          </a:fillRef>
          <a:effectRef idx="0">
            <a:schemeClr val="accent1"/>
          </a:effectRef>
          <a:fontRef idx="minor">
            <a:schemeClr val="dk1"/>
          </a:fontRef>
        </p:style>
        <p:txBody>
          <a:bodyPr wrap="square" lIns="68579" tIns="34289" rIns="68579" bIns="34289" rtlCol="0">
            <a:spAutoFit/>
          </a:bodyPr>
          <a:lstStyle/>
          <a:p>
            <a:pPr algn="just" defTabSz="685316">
              <a:defRPr/>
            </a:pPr>
            <a:r>
              <a:rPr lang="en-US" sz="2800" dirty="0">
                <a:solidFill>
                  <a:prstClr val="black"/>
                </a:solidFill>
                <a:latin typeface="Arial" pitchFamily="34" charset="0"/>
                <a:ea typeface="Tahoma" pitchFamily="34" charset="0"/>
                <a:cs typeface="Arial" pitchFamily="34" charset="0"/>
              </a:rPr>
              <a:t>	- G</a:t>
            </a:r>
            <a:r>
              <a:rPr lang="vi-VN" sz="2800" dirty="0">
                <a:solidFill>
                  <a:prstClr val="black"/>
                </a:solidFill>
                <a:latin typeface="Arial" pitchFamily="34" charset="0"/>
                <a:ea typeface="Tahoma" pitchFamily="34" charset="0"/>
                <a:cs typeface="Arial" pitchFamily="34" charset="0"/>
              </a:rPr>
              <a:t>iúp việc thanh toán đảm bảo sự an toàn về vốn cũng như tài sản của cá nhân, đơn vị, doanh nghiệp... tránh được những rủi ro đáng tiếc có thể xảy ra trong quá trình thanh toán.</a:t>
            </a:r>
          </a:p>
        </p:txBody>
      </p:sp>
    </p:spTree>
    <p:extLst>
      <p:ext uri="{BB962C8B-B14F-4D97-AF65-F5344CB8AC3E}">
        <p14:creationId xmlns:p14="http://schemas.microsoft.com/office/powerpoint/2010/main" val="444644703"/>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3"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plus(in)">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additive="base">
                                        <p:cTn id="12" dur="500" fill="hold"/>
                                        <p:tgtEl>
                                          <p:spTgt spid="6"/>
                                        </p:tgtEl>
                                        <p:attrNameLst>
                                          <p:attrName>ppt_x</p:attrName>
                                        </p:attrNameLst>
                                      </p:cBhvr>
                                      <p:tavLst>
                                        <p:tav tm="0">
                                          <p:val>
                                            <p:strVal val="#ppt_x"/>
                                          </p:val>
                                        </p:tav>
                                        <p:tav tm="100000">
                                          <p:val>
                                            <p:strVal val="#ppt_x"/>
                                          </p:val>
                                        </p:tav>
                                      </p:tavLst>
                                    </p:anim>
                                    <p:anim calcmode="lin" valueType="num">
                                      <p:cBhvr additive="base">
                                        <p:cTn id="13"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animBg="1"/>
    </p:bldLst>
  </p:timing>
</p:sld>
</file>

<file path=ppt/slides/slide5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Rectangle 3"/>
          <p:cNvSpPr/>
          <p:nvPr/>
        </p:nvSpPr>
        <p:spPr>
          <a:xfrm>
            <a:off x="864664" y="141482"/>
            <a:ext cx="7472236" cy="377024"/>
          </a:xfrm>
          <a:prstGeom prst="rect">
            <a:avLst/>
          </a:prstGeom>
          <a:noFill/>
        </p:spPr>
        <p:txBody>
          <a:bodyPr wrap="none" lIns="68579" tIns="34289" rIns="68579" bIns="34289">
            <a:spAutoFit/>
          </a:bodyPr>
          <a:lstStyle/>
          <a:p>
            <a:pPr algn="ctr" defTabSz="685783">
              <a:defRPr/>
            </a:pPr>
            <a:r>
              <a:rPr lang="en-US" sz="2000" b="1" cap="all"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2.5. ý NGHĨA CỦA THANH TOÁN KHÔNG DÙNG TIỀN MẶT</a:t>
            </a:r>
          </a:p>
        </p:txBody>
      </p:sp>
      <p:sp>
        <p:nvSpPr>
          <p:cNvPr id="6" name="TextBox 5"/>
          <p:cNvSpPr txBox="1"/>
          <p:nvPr/>
        </p:nvSpPr>
        <p:spPr>
          <a:xfrm>
            <a:off x="299694" y="666750"/>
            <a:ext cx="8551718" cy="2223684"/>
          </a:xfrm>
          <a:prstGeom prst="rect">
            <a:avLst/>
          </a:prstGeom>
        </p:spPr>
        <p:style>
          <a:lnRef idx="2">
            <a:schemeClr val="accent1"/>
          </a:lnRef>
          <a:fillRef idx="1">
            <a:schemeClr val="lt1"/>
          </a:fillRef>
          <a:effectRef idx="0">
            <a:schemeClr val="accent1"/>
          </a:effectRef>
          <a:fontRef idx="minor">
            <a:schemeClr val="dk1"/>
          </a:fontRef>
        </p:style>
        <p:txBody>
          <a:bodyPr wrap="square" lIns="68579" tIns="34289" rIns="68579" bIns="34289" rtlCol="0">
            <a:spAutoFit/>
          </a:bodyPr>
          <a:lstStyle/>
          <a:p>
            <a:pPr algn="just" defTabSz="685316">
              <a:defRPr/>
            </a:pPr>
            <a:r>
              <a:rPr lang="vi-VN" sz="2800" i="1" dirty="0">
                <a:solidFill>
                  <a:prstClr val="black"/>
                </a:solidFill>
                <a:latin typeface="Arial" pitchFamily="34" charset="0"/>
                <a:ea typeface="Tahoma" pitchFamily="34" charset="0"/>
                <a:cs typeface="Arial" pitchFamily="34" charset="0"/>
              </a:rPr>
              <a:t>*</a:t>
            </a:r>
            <a:r>
              <a:rPr lang="vi-VN" sz="2800" i="1" dirty="0">
                <a:solidFill>
                  <a:srgbClr val="FF0000"/>
                </a:solidFill>
                <a:latin typeface="Arial" pitchFamily="34" charset="0"/>
                <a:ea typeface="Tahoma" pitchFamily="34" charset="0"/>
                <a:cs typeface="Arial" pitchFamily="34" charset="0"/>
              </a:rPr>
              <a:t>Xét trên góc độ quản lý vĩ mô của Nhà nước</a:t>
            </a:r>
          </a:p>
          <a:p>
            <a:pPr algn="just" defTabSz="685316">
              <a:defRPr/>
            </a:pPr>
            <a:r>
              <a:rPr lang="vi-VN" sz="2800" dirty="0">
                <a:solidFill>
                  <a:prstClr val="black"/>
                </a:solidFill>
                <a:latin typeface="Arial" pitchFamily="34" charset="0"/>
                <a:ea typeface="Tahoma" pitchFamily="34" charset="0"/>
                <a:cs typeface="Arial" pitchFamily="34" charset="0"/>
              </a:rPr>
              <a:t>-	Hình thức thanh toán này cho phép rút bớt một lượng tiền mặt trong lưu thông, tiết kiệm nhiều chi phí cho xã hội (chi phí in ấn, bảo quản, vận chuyển tiền) tạo điều kiện làm tốt công tác quản lý tiền tệ.</a:t>
            </a:r>
          </a:p>
        </p:txBody>
      </p:sp>
    </p:spTree>
    <p:extLst>
      <p:ext uri="{BB962C8B-B14F-4D97-AF65-F5344CB8AC3E}">
        <p14:creationId xmlns:p14="http://schemas.microsoft.com/office/powerpoint/2010/main" val="1218914681"/>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3"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plus(in)">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additive="base">
                                        <p:cTn id="12" dur="500" fill="hold"/>
                                        <p:tgtEl>
                                          <p:spTgt spid="6"/>
                                        </p:tgtEl>
                                        <p:attrNameLst>
                                          <p:attrName>ppt_x</p:attrName>
                                        </p:attrNameLst>
                                      </p:cBhvr>
                                      <p:tavLst>
                                        <p:tav tm="0">
                                          <p:val>
                                            <p:strVal val="#ppt_x"/>
                                          </p:val>
                                        </p:tav>
                                        <p:tav tm="100000">
                                          <p:val>
                                            <p:strVal val="#ppt_x"/>
                                          </p:val>
                                        </p:tav>
                                      </p:tavLst>
                                    </p:anim>
                                    <p:anim calcmode="lin" valueType="num">
                                      <p:cBhvr additive="base">
                                        <p:cTn id="13"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animBg="1"/>
    </p:bldLst>
  </p:timing>
</p:sld>
</file>

<file path=ppt/slides/slide5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Rectangle 3"/>
          <p:cNvSpPr/>
          <p:nvPr/>
        </p:nvSpPr>
        <p:spPr>
          <a:xfrm>
            <a:off x="864664" y="141482"/>
            <a:ext cx="7472236" cy="377024"/>
          </a:xfrm>
          <a:prstGeom prst="rect">
            <a:avLst/>
          </a:prstGeom>
          <a:noFill/>
        </p:spPr>
        <p:txBody>
          <a:bodyPr wrap="none" lIns="68579" tIns="34289" rIns="68579" bIns="34289">
            <a:spAutoFit/>
          </a:bodyPr>
          <a:lstStyle/>
          <a:p>
            <a:pPr algn="ctr" defTabSz="685783">
              <a:defRPr/>
            </a:pPr>
            <a:r>
              <a:rPr lang="en-US" sz="2000" b="1" cap="all"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2.5. ý NGHĨA CỦA THANH TOÁN KHÔNG DÙNG TIỀN MẶT</a:t>
            </a:r>
          </a:p>
        </p:txBody>
      </p:sp>
      <p:sp>
        <p:nvSpPr>
          <p:cNvPr id="6" name="TextBox 5"/>
          <p:cNvSpPr txBox="1"/>
          <p:nvPr/>
        </p:nvSpPr>
        <p:spPr>
          <a:xfrm>
            <a:off x="299694" y="666750"/>
            <a:ext cx="8551718" cy="1792796"/>
          </a:xfrm>
          <a:prstGeom prst="rect">
            <a:avLst/>
          </a:prstGeom>
        </p:spPr>
        <p:style>
          <a:lnRef idx="2">
            <a:schemeClr val="accent1"/>
          </a:lnRef>
          <a:fillRef idx="1">
            <a:schemeClr val="lt1"/>
          </a:fillRef>
          <a:effectRef idx="0">
            <a:schemeClr val="accent1"/>
          </a:effectRef>
          <a:fontRef idx="minor">
            <a:schemeClr val="dk1"/>
          </a:fontRef>
        </p:style>
        <p:txBody>
          <a:bodyPr wrap="square" lIns="68579" tIns="34289" rIns="68579" bIns="34289" rtlCol="0">
            <a:spAutoFit/>
          </a:bodyPr>
          <a:lstStyle/>
          <a:p>
            <a:pPr algn="just" defTabSz="685316">
              <a:defRPr/>
            </a:pPr>
            <a:r>
              <a:rPr lang="en-US" sz="2800" dirty="0">
                <a:solidFill>
                  <a:prstClr val="black"/>
                </a:solidFill>
                <a:latin typeface="Arial" pitchFamily="34" charset="0"/>
                <a:ea typeface="Tahoma" pitchFamily="34" charset="0"/>
                <a:cs typeface="Arial" pitchFamily="34" charset="0"/>
              </a:rPr>
              <a:t>- G</a:t>
            </a:r>
            <a:r>
              <a:rPr lang="vi-VN" sz="2800" dirty="0">
                <a:solidFill>
                  <a:prstClr val="black"/>
                </a:solidFill>
                <a:latin typeface="Arial" pitchFamily="34" charset="0"/>
                <a:ea typeface="Tahoma" pitchFamily="34" charset="0"/>
                <a:cs typeface="Arial" pitchFamily="34" charset="0"/>
              </a:rPr>
              <a:t>iúp Ngân hàng trung ương có khả năng điều tiết cung ứng tiền tệ cho phù hợp với nhu cầu thông qua việc tăng giảm tỷ lệ dự trữ bắt buộc của các Ngân hàng, đảm bảo ổn định sức mua của đồng tiền.</a:t>
            </a:r>
          </a:p>
        </p:txBody>
      </p:sp>
    </p:spTree>
    <p:extLst>
      <p:ext uri="{BB962C8B-B14F-4D97-AF65-F5344CB8AC3E}">
        <p14:creationId xmlns:p14="http://schemas.microsoft.com/office/powerpoint/2010/main" val="3136073435"/>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3"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plus(in)">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animBg="1"/>
    </p:bldLst>
  </p:timing>
</p:sld>
</file>

<file path=ppt/slides/slide5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Rectangle 3"/>
          <p:cNvSpPr/>
          <p:nvPr/>
        </p:nvSpPr>
        <p:spPr>
          <a:xfrm>
            <a:off x="864664" y="141482"/>
            <a:ext cx="7472236" cy="377024"/>
          </a:xfrm>
          <a:prstGeom prst="rect">
            <a:avLst/>
          </a:prstGeom>
          <a:noFill/>
        </p:spPr>
        <p:txBody>
          <a:bodyPr wrap="none" lIns="68579" tIns="34289" rIns="68579" bIns="34289">
            <a:spAutoFit/>
          </a:bodyPr>
          <a:lstStyle/>
          <a:p>
            <a:pPr algn="ctr" defTabSz="685783">
              <a:defRPr/>
            </a:pPr>
            <a:r>
              <a:rPr lang="en-US" sz="2000" b="1" cap="all"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2.5. ý NGHĨA CỦA THANH TOÁN KHÔNG DÙNG TIỀN MẶT</a:t>
            </a:r>
          </a:p>
        </p:txBody>
      </p:sp>
      <p:sp>
        <p:nvSpPr>
          <p:cNvPr id="6" name="TextBox 5"/>
          <p:cNvSpPr txBox="1"/>
          <p:nvPr/>
        </p:nvSpPr>
        <p:spPr>
          <a:xfrm>
            <a:off x="299694" y="666750"/>
            <a:ext cx="8551718" cy="1792796"/>
          </a:xfrm>
          <a:prstGeom prst="rect">
            <a:avLst/>
          </a:prstGeom>
        </p:spPr>
        <p:style>
          <a:lnRef idx="2">
            <a:schemeClr val="accent1"/>
          </a:lnRef>
          <a:fillRef idx="1">
            <a:schemeClr val="lt1"/>
          </a:fillRef>
          <a:effectRef idx="0">
            <a:schemeClr val="accent1"/>
          </a:effectRef>
          <a:fontRef idx="minor">
            <a:schemeClr val="dk1"/>
          </a:fontRef>
        </p:style>
        <p:txBody>
          <a:bodyPr wrap="square" lIns="68579" tIns="34289" rIns="68579" bIns="34289" rtlCol="0">
            <a:spAutoFit/>
          </a:bodyPr>
          <a:lstStyle/>
          <a:p>
            <a:pPr algn="just" defTabSz="685316">
              <a:defRPr/>
            </a:pPr>
            <a:r>
              <a:rPr lang="vi-VN" sz="2800" dirty="0">
                <a:solidFill>
                  <a:prstClr val="black"/>
                </a:solidFill>
                <a:latin typeface="Arial" pitchFamily="34" charset="0"/>
                <a:ea typeface="Tahoma" pitchFamily="34" charset="0"/>
                <a:cs typeface="Arial" pitchFamily="34" charset="0"/>
              </a:rPr>
              <a:t>Thực hiện tốt công tác thanh toán không dùng tiền mặt sẽ giúp </a:t>
            </a:r>
            <a:r>
              <a:rPr lang="en-US" sz="2800" dirty="0">
                <a:solidFill>
                  <a:prstClr val="black"/>
                </a:solidFill>
                <a:latin typeface="Arial" pitchFamily="34" charset="0"/>
                <a:ea typeface="Tahoma" pitchFamily="34" charset="0"/>
                <a:cs typeface="Arial" pitchFamily="34" charset="0"/>
              </a:rPr>
              <a:t>DN, NH, </a:t>
            </a:r>
            <a:r>
              <a:rPr lang="en-US" sz="2800" dirty="0" err="1">
                <a:solidFill>
                  <a:prstClr val="black"/>
                </a:solidFill>
                <a:latin typeface="Arial" pitchFamily="34" charset="0"/>
                <a:ea typeface="Tahoma" pitchFamily="34" charset="0"/>
                <a:cs typeface="Arial" pitchFamily="34" charset="0"/>
              </a:rPr>
              <a:t>Nha</a:t>
            </a:r>
            <a:r>
              <a:rPr lang="en-US" sz="2800" dirty="0">
                <a:solidFill>
                  <a:prstClr val="black"/>
                </a:solidFill>
                <a:latin typeface="Arial" pitchFamily="34" charset="0"/>
                <a:ea typeface="Tahoma" pitchFamily="34" charset="0"/>
                <a:cs typeface="Arial" pitchFamily="34" charset="0"/>
              </a:rPr>
              <a:t>̀ </a:t>
            </a:r>
            <a:r>
              <a:rPr lang="en-US" sz="2800" dirty="0" err="1">
                <a:solidFill>
                  <a:prstClr val="black"/>
                </a:solidFill>
                <a:latin typeface="Arial" pitchFamily="34" charset="0"/>
                <a:ea typeface="Tahoma" pitchFamily="34" charset="0"/>
                <a:cs typeface="Arial" pitchFamily="34" charset="0"/>
              </a:rPr>
              <a:t>nước</a:t>
            </a:r>
            <a:r>
              <a:rPr lang="en-US" sz="2800" dirty="0">
                <a:solidFill>
                  <a:prstClr val="black"/>
                </a:solidFill>
                <a:latin typeface="Arial" pitchFamily="34" charset="0"/>
                <a:ea typeface="Tahoma" pitchFamily="34" charset="0"/>
                <a:cs typeface="Arial" pitchFamily="34" charset="0"/>
              </a:rPr>
              <a:t> </a:t>
            </a:r>
            <a:r>
              <a:rPr lang="vi-VN" sz="2800" dirty="0">
                <a:solidFill>
                  <a:prstClr val="black"/>
                </a:solidFill>
                <a:latin typeface="Arial" pitchFamily="34" charset="0"/>
                <a:ea typeface="Tahoma" pitchFamily="34" charset="0"/>
                <a:cs typeface="Arial" pitchFamily="34" charset="0"/>
              </a:rPr>
              <a:t>đạt hiệu quả cao trong hoạt động của mình, đồng thời thúc đẩy nền kinh tế nước ta ngày càng phát triển.</a:t>
            </a:r>
          </a:p>
        </p:txBody>
      </p:sp>
    </p:spTree>
    <p:extLst>
      <p:ext uri="{BB962C8B-B14F-4D97-AF65-F5344CB8AC3E}">
        <p14:creationId xmlns:p14="http://schemas.microsoft.com/office/powerpoint/2010/main" val="2689953629"/>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3"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plus(in)">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animBg="1"/>
    </p:bldLst>
  </p:timing>
</p:sld>
</file>

<file path=ppt/slides/slide5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Rectangle 3"/>
          <p:cNvSpPr/>
          <p:nvPr/>
        </p:nvSpPr>
        <p:spPr>
          <a:xfrm>
            <a:off x="3191124" y="703531"/>
            <a:ext cx="2369878" cy="377024"/>
          </a:xfrm>
          <a:prstGeom prst="rect">
            <a:avLst/>
          </a:prstGeom>
          <a:noFill/>
        </p:spPr>
        <p:txBody>
          <a:bodyPr wrap="none" lIns="68579" tIns="34289" rIns="68579" bIns="34289">
            <a:spAutoFit/>
          </a:bodyPr>
          <a:lstStyle/>
          <a:p>
            <a:pPr algn="ctr" defTabSz="685783">
              <a:defRPr/>
            </a:pPr>
            <a:r>
              <a:rPr lang="en-US" sz="2000" b="1" cap="all"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2.6.1. </a:t>
            </a:r>
            <a:r>
              <a:rPr lang="en-US" sz="2000" b="1" cap="all"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hối</a:t>
            </a:r>
            <a:r>
              <a:rPr lang="en-US" sz="2000" b="1" cap="all"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a:t>
            </a:r>
            <a:r>
              <a:rPr lang="en-US" sz="2000" b="1" cap="all"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phiếu</a:t>
            </a:r>
            <a:endParaRPr lang="en-US" sz="2000" b="1" cap="all"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endParaRPr>
          </a:p>
        </p:txBody>
      </p:sp>
      <p:sp>
        <p:nvSpPr>
          <p:cNvPr id="6" name="TextBox 5"/>
          <p:cNvSpPr txBox="1"/>
          <p:nvPr/>
        </p:nvSpPr>
        <p:spPr>
          <a:xfrm>
            <a:off x="294538" y="1276350"/>
            <a:ext cx="8551718" cy="3516345"/>
          </a:xfrm>
          <a:prstGeom prst="rect">
            <a:avLst/>
          </a:prstGeom>
        </p:spPr>
        <p:style>
          <a:lnRef idx="2">
            <a:schemeClr val="accent1"/>
          </a:lnRef>
          <a:fillRef idx="1">
            <a:schemeClr val="lt1"/>
          </a:fillRef>
          <a:effectRef idx="0">
            <a:schemeClr val="accent1"/>
          </a:effectRef>
          <a:fontRef idx="minor">
            <a:schemeClr val="dk1"/>
          </a:fontRef>
        </p:style>
        <p:txBody>
          <a:bodyPr wrap="square" lIns="68579" tIns="34289" rIns="68579" bIns="34289" rtlCol="0">
            <a:spAutoFit/>
          </a:bodyPr>
          <a:lstStyle/>
          <a:p>
            <a:pPr marL="514350" indent="-514350" algn="just" defTabSz="685316">
              <a:buAutoNum type="alphaLcPeriod"/>
              <a:defRPr/>
            </a:pPr>
            <a:r>
              <a:rPr lang="en-US" sz="2800" dirty="0" err="1">
                <a:solidFill>
                  <a:prstClr val="black"/>
                </a:solidFill>
                <a:latin typeface="Arial" pitchFamily="34" charset="0"/>
                <a:ea typeface="Tahoma" pitchFamily="34" charset="0"/>
                <a:cs typeface="Arial" pitchFamily="34" charset="0"/>
              </a:rPr>
              <a:t>Khái</a:t>
            </a:r>
            <a:r>
              <a:rPr lang="en-US" sz="2800" dirty="0">
                <a:solidFill>
                  <a:prstClr val="black"/>
                </a:solidFill>
                <a:latin typeface="Arial" pitchFamily="34" charset="0"/>
                <a:ea typeface="Tahoma" pitchFamily="34" charset="0"/>
                <a:cs typeface="Arial" pitchFamily="34" charset="0"/>
              </a:rPr>
              <a:t> </a:t>
            </a:r>
            <a:r>
              <a:rPr lang="en-US" sz="2800" dirty="0" err="1">
                <a:solidFill>
                  <a:prstClr val="black"/>
                </a:solidFill>
                <a:latin typeface="Arial" pitchFamily="34" charset="0"/>
                <a:ea typeface="Tahoma" pitchFamily="34" charset="0"/>
                <a:cs typeface="Arial" pitchFamily="34" charset="0"/>
              </a:rPr>
              <a:t>niệm</a:t>
            </a:r>
            <a:r>
              <a:rPr lang="en-US" sz="2800" dirty="0">
                <a:solidFill>
                  <a:prstClr val="black"/>
                </a:solidFill>
                <a:latin typeface="Arial" pitchFamily="34" charset="0"/>
                <a:ea typeface="Tahoma" pitchFamily="34" charset="0"/>
                <a:cs typeface="Arial" pitchFamily="34" charset="0"/>
              </a:rPr>
              <a:t>:</a:t>
            </a:r>
          </a:p>
          <a:p>
            <a:pPr algn="just" defTabSz="685316">
              <a:defRPr/>
            </a:pPr>
            <a:r>
              <a:rPr lang="en-US" sz="2800" dirty="0">
                <a:solidFill>
                  <a:prstClr val="black"/>
                </a:solidFill>
                <a:latin typeface="Arial" pitchFamily="34" charset="0"/>
                <a:ea typeface="Tahoma" pitchFamily="34" charset="0"/>
                <a:cs typeface="Arial" pitchFamily="34" charset="0"/>
              </a:rPr>
              <a:t>	</a:t>
            </a:r>
            <a:r>
              <a:rPr lang="vi-VN" sz="2800" dirty="0">
                <a:solidFill>
                  <a:prstClr val="black"/>
                </a:solidFill>
                <a:latin typeface="Arial" pitchFamily="34" charset="0"/>
                <a:ea typeface="Tahoma" pitchFamily="34" charset="0"/>
                <a:cs typeface="Arial" pitchFamily="34" charset="0"/>
              </a:rPr>
              <a:t>Hối phiếu là tờ </a:t>
            </a:r>
            <a:r>
              <a:rPr lang="vi-VN" sz="2800" dirty="0">
                <a:solidFill>
                  <a:srgbClr val="FF0000"/>
                </a:solidFill>
                <a:latin typeface="Arial" pitchFamily="34" charset="0"/>
                <a:ea typeface="Tahoma" pitchFamily="34" charset="0"/>
                <a:cs typeface="Arial" pitchFamily="34" charset="0"/>
              </a:rPr>
              <a:t>mệnh lệnh trả tiền </a:t>
            </a:r>
            <a:r>
              <a:rPr lang="vi-VN" sz="2800" dirty="0">
                <a:solidFill>
                  <a:prstClr val="black"/>
                </a:solidFill>
                <a:latin typeface="Arial" pitchFamily="34" charset="0"/>
                <a:ea typeface="Tahoma" pitchFamily="34" charset="0"/>
                <a:cs typeface="Arial" pitchFamily="34" charset="0"/>
              </a:rPr>
              <a:t>vô điều kiện do một người ký phát cho người khác, yêu cầu người này khi </a:t>
            </a:r>
            <a:r>
              <a:rPr lang="vi-VN" sz="2800" dirty="0">
                <a:solidFill>
                  <a:srgbClr val="FF0000"/>
                </a:solidFill>
                <a:latin typeface="Arial" pitchFamily="34" charset="0"/>
                <a:ea typeface="Tahoma" pitchFamily="34" charset="0"/>
                <a:cs typeface="Arial" pitchFamily="34" charset="0"/>
              </a:rPr>
              <a:t>nhìn thấy </a:t>
            </a:r>
            <a:r>
              <a:rPr lang="vi-VN" sz="2800" dirty="0">
                <a:solidFill>
                  <a:prstClr val="black"/>
                </a:solidFill>
                <a:latin typeface="Arial" pitchFamily="34" charset="0"/>
                <a:ea typeface="Tahoma" pitchFamily="34" charset="0"/>
                <a:cs typeface="Arial" pitchFamily="34" charset="0"/>
              </a:rPr>
              <a:t>hối phiếu hoặc </a:t>
            </a:r>
            <a:r>
              <a:rPr lang="vi-VN" sz="2800" dirty="0">
                <a:solidFill>
                  <a:srgbClr val="FF0000"/>
                </a:solidFill>
                <a:latin typeface="Arial" pitchFamily="34" charset="0"/>
                <a:ea typeface="Tahoma" pitchFamily="34" charset="0"/>
                <a:cs typeface="Arial" pitchFamily="34" charset="0"/>
              </a:rPr>
              <a:t>đến một ngày cụ thể</a:t>
            </a:r>
            <a:r>
              <a:rPr lang="vi-VN" sz="2800" dirty="0">
                <a:solidFill>
                  <a:prstClr val="black"/>
                </a:solidFill>
                <a:latin typeface="Arial" pitchFamily="34" charset="0"/>
                <a:ea typeface="Tahoma" pitchFamily="34" charset="0"/>
                <a:cs typeface="Arial" pitchFamily="34" charset="0"/>
              </a:rPr>
              <a:t> xác định trong tương lai phải trả một số tiền nhất định cho một người nào đó hoặc theo lệnh của người này để trả cho người khác hoặc trả cho người cầm phiếu.</a:t>
            </a:r>
          </a:p>
        </p:txBody>
      </p:sp>
      <p:sp>
        <p:nvSpPr>
          <p:cNvPr id="5" name="Rectangle 4"/>
          <p:cNvSpPr/>
          <p:nvPr/>
        </p:nvSpPr>
        <p:spPr>
          <a:xfrm>
            <a:off x="834329" y="293882"/>
            <a:ext cx="7837721" cy="377024"/>
          </a:xfrm>
          <a:prstGeom prst="rect">
            <a:avLst/>
          </a:prstGeom>
          <a:noFill/>
        </p:spPr>
        <p:txBody>
          <a:bodyPr wrap="none" lIns="68579" tIns="34289" rIns="68579" bIns="34289">
            <a:spAutoFit/>
          </a:bodyPr>
          <a:lstStyle/>
          <a:p>
            <a:pPr algn="ctr" defTabSz="685783">
              <a:defRPr/>
            </a:pPr>
            <a:r>
              <a:rPr lang="en-US" sz="2000" b="1" cap="all"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2.6. </a:t>
            </a:r>
            <a:r>
              <a:rPr lang="en-US" sz="2000" b="1" cap="all"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các</a:t>
            </a:r>
            <a:r>
              <a:rPr lang="en-US" sz="2000" b="1" cap="all"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a:t>
            </a:r>
            <a:r>
              <a:rPr lang="en-US" sz="2000" b="1" cap="all"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hình</a:t>
            </a:r>
            <a:r>
              <a:rPr lang="en-US" sz="2000" b="1" cap="all"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a:t>
            </a:r>
            <a:r>
              <a:rPr lang="en-US" sz="2000" b="1" cap="all"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thức</a:t>
            </a:r>
            <a:r>
              <a:rPr lang="en-US" sz="2000" b="1" cap="all"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a:t>
            </a:r>
            <a:r>
              <a:rPr lang="en-US" sz="2000" b="1" cap="all"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thanh</a:t>
            </a:r>
            <a:r>
              <a:rPr lang="en-US" sz="2000" b="1" cap="all"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a:t>
            </a:r>
            <a:r>
              <a:rPr lang="en-US" sz="2000" b="1" cap="all"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toán</a:t>
            </a:r>
            <a:r>
              <a:rPr lang="en-US" sz="2000" b="1" cap="all"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a:t>
            </a:r>
            <a:r>
              <a:rPr lang="en-US" sz="2000" b="1" cap="all"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không</a:t>
            </a:r>
            <a:r>
              <a:rPr lang="en-US" sz="2000" b="1" cap="all"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a:t>
            </a:r>
            <a:r>
              <a:rPr lang="en-US" sz="2000" b="1" cap="all"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dùng</a:t>
            </a:r>
            <a:r>
              <a:rPr lang="en-US" sz="2000" b="1" cap="all"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a:t>
            </a:r>
            <a:r>
              <a:rPr lang="en-US" sz="2000" b="1" cap="all"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tiền</a:t>
            </a:r>
            <a:r>
              <a:rPr lang="en-US" sz="2000" b="1" cap="all"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a:t>
            </a:r>
            <a:r>
              <a:rPr lang="en-US" sz="2000" b="1" cap="all"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mặt</a:t>
            </a:r>
            <a:endParaRPr lang="en-US" sz="2000" b="1" cap="all"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endParaRPr>
          </a:p>
        </p:txBody>
      </p:sp>
    </p:spTree>
    <p:extLst>
      <p:ext uri="{BB962C8B-B14F-4D97-AF65-F5344CB8AC3E}">
        <p14:creationId xmlns:p14="http://schemas.microsoft.com/office/powerpoint/2010/main" val="3405723534"/>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ipe(down)">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barn(inVertical)">
                                      <p:cBhvr>
                                        <p:cTn id="1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animBg="1"/>
      <p:bldP spid="5" grpId="0"/>
    </p:bldLst>
  </p:timing>
</p:sld>
</file>

<file path=ppt/slides/slide5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1843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00" y="217428"/>
            <a:ext cx="8247185" cy="4800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019940700"/>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spd="slow">
        <p:fade/>
      </p:transition>
    </mc:Fallback>
  </mc:AlternateContent>
</p:sld>
</file>

<file path=ppt/slides/slide5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Rectangle 3"/>
          <p:cNvSpPr/>
          <p:nvPr/>
        </p:nvSpPr>
        <p:spPr>
          <a:xfrm>
            <a:off x="1462693" y="285750"/>
            <a:ext cx="5692903" cy="377024"/>
          </a:xfrm>
          <a:prstGeom prst="rect">
            <a:avLst/>
          </a:prstGeom>
          <a:noFill/>
        </p:spPr>
        <p:txBody>
          <a:bodyPr wrap="none" lIns="68579" tIns="34289" rIns="68579" bIns="34289">
            <a:spAutoFit/>
          </a:bodyPr>
          <a:lstStyle/>
          <a:p>
            <a:pPr algn="ctr" defTabSz="685783">
              <a:defRPr/>
            </a:pPr>
            <a:r>
              <a:rPr lang="en-US" sz="2000" b="1"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b</a:t>
            </a:r>
            <a:r>
              <a:rPr lang="en-US" sz="2000" b="1" cap="all"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a:t>
            </a:r>
            <a:r>
              <a:rPr lang="en-US" sz="2000" b="1" cap="all"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Đối</a:t>
            </a:r>
            <a:r>
              <a:rPr lang="en-US" sz="2000" b="1" cap="all"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a:t>
            </a:r>
            <a:r>
              <a:rPr lang="en-US" sz="2000" b="1" cap="all"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tượng</a:t>
            </a:r>
            <a:r>
              <a:rPr lang="en-US" sz="2000" b="1" cap="all"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a:t>
            </a:r>
            <a:r>
              <a:rPr lang="en-US" sz="2000" b="1" cap="all"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liên</a:t>
            </a:r>
            <a:r>
              <a:rPr lang="en-US" sz="2000" b="1" cap="all"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a:t>
            </a:r>
            <a:r>
              <a:rPr lang="en-US" sz="2000" b="1" cap="all"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quan</a:t>
            </a:r>
            <a:r>
              <a:rPr lang="en-US" sz="2000" b="1" cap="all"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a:t>
            </a:r>
            <a:r>
              <a:rPr lang="en-US" sz="2000" b="1" cap="all"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đến</a:t>
            </a:r>
            <a:r>
              <a:rPr lang="en-US" sz="2000" b="1" cap="all"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a:t>
            </a:r>
            <a:r>
              <a:rPr lang="en-US" sz="2000" b="1" cap="all"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hối</a:t>
            </a:r>
            <a:r>
              <a:rPr lang="en-US" sz="2000" b="1" cap="all"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a:t>
            </a:r>
            <a:r>
              <a:rPr lang="en-US" sz="2000" b="1" cap="all"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phiếu</a:t>
            </a:r>
            <a:endParaRPr lang="en-US" sz="2000" b="1" cap="all"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endParaRPr>
          </a:p>
        </p:txBody>
      </p:sp>
      <p:sp>
        <p:nvSpPr>
          <p:cNvPr id="6" name="TextBox 5"/>
          <p:cNvSpPr txBox="1"/>
          <p:nvPr/>
        </p:nvSpPr>
        <p:spPr>
          <a:xfrm>
            <a:off x="233753" y="765380"/>
            <a:ext cx="8551718" cy="4809007"/>
          </a:xfrm>
          <a:prstGeom prst="rect">
            <a:avLst/>
          </a:prstGeom>
        </p:spPr>
        <p:style>
          <a:lnRef idx="2">
            <a:schemeClr val="accent1"/>
          </a:lnRef>
          <a:fillRef idx="1">
            <a:schemeClr val="lt1"/>
          </a:fillRef>
          <a:effectRef idx="0">
            <a:schemeClr val="accent1"/>
          </a:effectRef>
          <a:fontRef idx="minor">
            <a:schemeClr val="dk1"/>
          </a:fontRef>
        </p:style>
        <p:txBody>
          <a:bodyPr wrap="square" lIns="68579" tIns="34289" rIns="68579" bIns="34289" rtlCol="0">
            <a:spAutoFit/>
          </a:bodyPr>
          <a:lstStyle/>
          <a:p>
            <a:pPr marL="457200" indent="-457200" algn="just" defTabSz="685316">
              <a:buFontTx/>
              <a:buChar char="-"/>
              <a:defRPr/>
            </a:pPr>
            <a:r>
              <a:rPr lang="vi-VN" sz="2800" dirty="0">
                <a:solidFill>
                  <a:srgbClr val="FF0000"/>
                </a:solidFill>
                <a:latin typeface="Arial" pitchFamily="34" charset="0"/>
                <a:ea typeface="Tahoma" pitchFamily="34" charset="0"/>
                <a:cs typeface="Arial" pitchFamily="34" charset="0"/>
              </a:rPr>
              <a:t>Người ký phát hối phiếu: </a:t>
            </a:r>
            <a:endParaRPr lang="en-US" sz="2800" dirty="0">
              <a:solidFill>
                <a:srgbClr val="FF0000"/>
              </a:solidFill>
              <a:latin typeface="Arial" pitchFamily="34" charset="0"/>
              <a:ea typeface="Tahoma" pitchFamily="34" charset="0"/>
              <a:cs typeface="Arial" pitchFamily="34" charset="0"/>
            </a:endParaRPr>
          </a:p>
          <a:p>
            <a:pPr algn="just" defTabSz="685316">
              <a:defRPr/>
            </a:pPr>
            <a:r>
              <a:rPr lang="en-US" sz="2800" dirty="0">
                <a:solidFill>
                  <a:srgbClr val="FF0000"/>
                </a:solidFill>
                <a:latin typeface="Arial" pitchFamily="34" charset="0"/>
                <a:ea typeface="Tahoma" pitchFamily="34" charset="0"/>
                <a:cs typeface="Arial" pitchFamily="34" charset="0"/>
              </a:rPr>
              <a:t>	</a:t>
            </a:r>
            <a:r>
              <a:rPr lang="vi-VN" sz="2800" dirty="0">
                <a:solidFill>
                  <a:srgbClr val="FF0000"/>
                </a:solidFill>
                <a:latin typeface="Arial" pitchFamily="34" charset="0"/>
                <a:ea typeface="Tahoma" pitchFamily="34" charset="0"/>
                <a:cs typeface="Arial" pitchFamily="34" charset="0"/>
              </a:rPr>
              <a:t>Trong quan hệ thương mại, người ký phát hối phiếu là người xuất khẩu hàng hoá, dịch vụ</a:t>
            </a:r>
            <a:r>
              <a:rPr lang="vi-VN" sz="2800" dirty="0">
                <a:solidFill>
                  <a:prstClr val="black"/>
                </a:solidFill>
                <a:latin typeface="Arial" pitchFamily="34" charset="0"/>
                <a:ea typeface="Tahoma" pitchFamily="34" charset="0"/>
                <a:cs typeface="Arial" pitchFamily="34" charset="0"/>
              </a:rPr>
              <a:t>. Để ký phát, người đó phải ký vào góc dưới bên phải mặt trước của tờ hối phiếu. Người ký phát hối phiếu là người đầu tiên được hưởng số tiền ghi trên hối phiếu, nếu không người đó có thể chuyển nhượng hối phiếu cho người khác. Trong trường hợp hối phiếu đã chuyển nhượng bị từ chối thanh toán, người ký phát hối phiếu phải có trách nhiệm hoàn trả tiền cho người thụ hưởng hối phiếu.</a:t>
            </a:r>
          </a:p>
        </p:txBody>
      </p:sp>
    </p:spTree>
    <p:extLst>
      <p:ext uri="{BB962C8B-B14F-4D97-AF65-F5344CB8AC3E}">
        <p14:creationId xmlns:p14="http://schemas.microsoft.com/office/powerpoint/2010/main" val="2940532412"/>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3"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plus(in)">
                                      <p:cBhvr>
                                        <p:cTn id="7" dur="2000"/>
                                        <p:tgtEl>
                                          <p:spTgt spid="4"/>
                                        </p:tgtEl>
                                      </p:cBhvr>
                                    </p:animEffect>
                                  </p:childTnLst>
                                </p:cTn>
                              </p:par>
                              <p:par>
                                <p:cTn id="8" presetID="21" presetClass="entr" presetSubtype="8"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wheel(8)">
                                      <p:cBhvr>
                                        <p:cTn id="10" dur="1000"/>
                                        <p:tgtEl>
                                          <p:spTgt spid="6"/>
                                        </p:tgtEl>
                                      </p:cBhvr>
                                    </p:animEffect>
                                  </p:childTnLst>
                                </p:cTn>
                              </p:par>
                            </p:childTnLst>
                          </p:cTn>
                        </p:par>
                      </p:childTnLst>
                    </p:cTn>
                  </p:par>
                  <p:par>
                    <p:cTn id="11" fill="hold">
                      <p:stCondLst>
                        <p:cond delay="indefinite"/>
                      </p:stCondLst>
                      <p:childTnLst>
                        <p:par>
                          <p:cTn id="12" fill="hold">
                            <p:stCondLst>
                              <p:cond delay="0"/>
                            </p:stCondLst>
                            <p:childTnLst>
                              <p:par>
                                <p:cTn id="13" presetID="42" presetClass="entr" presetSubtype="0" fill="hold" nodeType="clickEffect">
                                  <p:stCondLst>
                                    <p:cond delay="0"/>
                                  </p:stCondLst>
                                  <p:childTnLst>
                                    <p:set>
                                      <p:cBhvr>
                                        <p:cTn id="14" dur="1" fill="hold">
                                          <p:stCondLst>
                                            <p:cond delay="0"/>
                                          </p:stCondLst>
                                        </p:cTn>
                                        <p:tgtEl>
                                          <p:spTgt spid="6">
                                            <p:txEl>
                                              <p:pRg st="0" end="0"/>
                                            </p:txEl>
                                          </p:spTgt>
                                        </p:tgtEl>
                                        <p:attrNameLst>
                                          <p:attrName>style.visibility</p:attrName>
                                        </p:attrNameLst>
                                      </p:cBhvr>
                                      <p:to>
                                        <p:strVal val="visible"/>
                                      </p:to>
                                    </p:set>
                                    <p:animEffect transition="in" filter="fade">
                                      <p:cBhvr>
                                        <p:cTn id="15" dur="1000"/>
                                        <p:tgtEl>
                                          <p:spTgt spid="6">
                                            <p:txEl>
                                              <p:pRg st="0" end="0"/>
                                            </p:txEl>
                                          </p:spTgt>
                                        </p:tgtEl>
                                      </p:cBhvr>
                                    </p:animEffect>
                                    <p:anim calcmode="lin" valueType="num">
                                      <p:cBhvr>
                                        <p:cTn id="16" dur="1000" fill="hold"/>
                                        <p:tgtEl>
                                          <p:spTgt spid="6">
                                            <p:txEl>
                                              <p:pRg st="0" end="0"/>
                                            </p:txEl>
                                          </p:spTgt>
                                        </p:tgtEl>
                                        <p:attrNameLst>
                                          <p:attrName>ppt_x</p:attrName>
                                        </p:attrNameLst>
                                      </p:cBhvr>
                                      <p:tavLst>
                                        <p:tav tm="0">
                                          <p:val>
                                            <p:strVal val="#ppt_x"/>
                                          </p:val>
                                        </p:tav>
                                        <p:tav tm="100000">
                                          <p:val>
                                            <p:strVal val="#ppt_x"/>
                                          </p:val>
                                        </p:tav>
                                      </p:tavLst>
                                    </p:anim>
                                    <p:anim calcmode="lin" valueType="num">
                                      <p:cBhvr>
                                        <p:cTn id="17" dur="1000" fill="hold"/>
                                        <p:tgtEl>
                                          <p:spTgt spid="6">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42" presetClass="entr" presetSubtype="0" fill="hold" nodeType="clickEffect">
                                  <p:stCondLst>
                                    <p:cond delay="0"/>
                                  </p:stCondLst>
                                  <p:childTnLst>
                                    <p:set>
                                      <p:cBhvr>
                                        <p:cTn id="21" dur="1" fill="hold">
                                          <p:stCondLst>
                                            <p:cond delay="0"/>
                                          </p:stCondLst>
                                        </p:cTn>
                                        <p:tgtEl>
                                          <p:spTgt spid="6">
                                            <p:txEl>
                                              <p:pRg st="1" end="1"/>
                                            </p:txEl>
                                          </p:spTgt>
                                        </p:tgtEl>
                                        <p:attrNameLst>
                                          <p:attrName>style.visibility</p:attrName>
                                        </p:attrNameLst>
                                      </p:cBhvr>
                                      <p:to>
                                        <p:strVal val="visible"/>
                                      </p:to>
                                    </p:set>
                                    <p:animEffect transition="in" filter="fade">
                                      <p:cBhvr>
                                        <p:cTn id="22" dur="1000"/>
                                        <p:tgtEl>
                                          <p:spTgt spid="6">
                                            <p:txEl>
                                              <p:pRg st="1" end="1"/>
                                            </p:txEl>
                                          </p:spTgt>
                                        </p:tgtEl>
                                      </p:cBhvr>
                                    </p:animEffect>
                                    <p:anim calcmode="lin" valueType="num">
                                      <p:cBhvr>
                                        <p:cTn id="23" dur="1000" fill="hold"/>
                                        <p:tgtEl>
                                          <p:spTgt spid="6">
                                            <p:txEl>
                                              <p:pRg st="1" end="1"/>
                                            </p:txEl>
                                          </p:spTgt>
                                        </p:tgtEl>
                                        <p:attrNameLst>
                                          <p:attrName>ppt_x</p:attrName>
                                        </p:attrNameLst>
                                      </p:cBhvr>
                                      <p:tavLst>
                                        <p:tav tm="0">
                                          <p:val>
                                            <p:strVal val="#ppt_x"/>
                                          </p:val>
                                        </p:tav>
                                        <p:tav tm="100000">
                                          <p:val>
                                            <p:strVal val="#ppt_x"/>
                                          </p:val>
                                        </p:tav>
                                      </p:tavLst>
                                    </p:anim>
                                    <p:anim calcmode="lin" valueType="num">
                                      <p:cBhvr>
                                        <p:cTn id="24" dur="1000" fill="hold"/>
                                        <p:tgtEl>
                                          <p:spTgt spid="6">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animBg="1"/>
    </p:bldLst>
  </p:timing>
</p:sld>
</file>

<file path=ppt/slides/slide5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1843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00" y="217428"/>
            <a:ext cx="8247185" cy="4800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961359737"/>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Rectangle 3"/>
          <p:cNvSpPr/>
          <p:nvPr/>
        </p:nvSpPr>
        <p:spPr>
          <a:xfrm>
            <a:off x="3522387" y="141482"/>
            <a:ext cx="2156679" cy="377024"/>
          </a:xfrm>
          <a:prstGeom prst="rect">
            <a:avLst/>
          </a:prstGeom>
          <a:noFill/>
        </p:spPr>
        <p:txBody>
          <a:bodyPr wrap="none" lIns="68579" tIns="34289" rIns="68579" bIns="34289">
            <a:spAutoFit/>
          </a:bodyPr>
          <a:lstStyle/>
          <a:p>
            <a:pPr algn="ctr" defTabSz="685783">
              <a:defRPr/>
            </a:pPr>
            <a:r>
              <a:rPr lang="en-US" sz="2000" b="1" cap="all"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1.1. </a:t>
            </a:r>
            <a:r>
              <a:rPr lang="en-US" sz="2000" b="1" cap="all"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Khái</a:t>
            </a:r>
            <a:r>
              <a:rPr lang="en-US" sz="2000" b="1" cap="all"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a:t>
            </a:r>
            <a:r>
              <a:rPr lang="en-US" sz="2000" b="1" cap="all"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niệm</a:t>
            </a:r>
            <a:endParaRPr lang="en-US" sz="2000" b="1" cap="all"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endParaRPr>
          </a:p>
        </p:txBody>
      </p:sp>
      <p:sp>
        <p:nvSpPr>
          <p:cNvPr id="5" name="TextBox 4"/>
          <p:cNvSpPr txBox="1"/>
          <p:nvPr/>
        </p:nvSpPr>
        <p:spPr>
          <a:xfrm>
            <a:off x="374074" y="510814"/>
            <a:ext cx="8551718" cy="2100573"/>
          </a:xfrm>
          <a:prstGeom prst="rect">
            <a:avLst/>
          </a:prstGeom>
        </p:spPr>
        <p:style>
          <a:lnRef idx="2">
            <a:schemeClr val="accent1"/>
          </a:lnRef>
          <a:fillRef idx="1">
            <a:schemeClr val="lt1"/>
          </a:fillRef>
          <a:effectRef idx="0">
            <a:schemeClr val="accent1"/>
          </a:effectRef>
          <a:fontRef idx="minor">
            <a:schemeClr val="dk1"/>
          </a:fontRef>
        </p:style>
        <p:txBody>
          <a:bodyPr wrap="square" lIns="68579" tIns="34289" rIns="68579" bIns="34289" rtlCol="0">
            <a:spAutoFit/>
          </a:bodyPr>
          <a:lstStyle/>
          <a:p>
            <a:pPr algn="just" defTabSz="685316">
              <a:defRPr/>
            </a:pPr>
            <a:r>
              <a:rPr lang="en-US" sz="3300" dirty="0" err="1">
                <a:solidFill>
                  <a:prstClr val="black"/>
                </a:solidFill>
                <a:latin typeface="Arial" pitchFamily="34" charset="0"/>
                <a:ea typeface="Tahoma" pitchFamily="34" charset="0"/>
                <a:cs typeface="Arial" pitchFamily="34" charset="0"/>
              </a:rPr>
              <a:t>Quan</a:t>
            </a:r>
            <a:r>
              <a:rPr lang="en-US" sz="3300" dirty="0">
                <a:solidFill>
                  <a:prstClr val="black"/>
                </a:solidFill>
                <a:latin typeface="Arial" pitchFamily="34" charset="0"/>
                <a:ea typeface="Tahoma" pitchFamily="34" charset="0"/>
                <a:cs typeface="Arial" pitchFamily="34" charset="0"/>
              </a:rPr>
              <a:t> </a:t>
            </a:r>
            <a:r>
              <a:rPr lang="en-US" sz="3300" dirty="0" err="1">
                <a:solidFill>
                  <a:prstClr val="black"/>
                </a:solidFill>
                <a:latin typeface="Arial" pitchFamily="34" charset="0"/>
                <a:ea typeface="Tahoma" pitchFamily="34" charset="0"/>
                <a:cs typeface="Arial" pitchFamily="34" charset="0"/>
              </a:rPr>
              <a:t>hê</a:t>
            </a:r>
            <a:r>
              <a:rPr lang="en-US" sz="3300" dirty="0">
                <a:solidFill>
                  <a:prstClr val="black"/>
                </a:solidFill>
                <a:latin typeface="Arial" pitchFamily="34" charset="0"/>
                <a:ea typeface="Tahoma" pitchFamily="34" charset="0"/>
                <a:cs typeface="Arial" pitchFamily="34" charset="0"/>
              </a:rPr>
              <a:t>̣ </a:t>
            </a:r>
            <a:r>
              <a:rPr lang="en-US" sz="3300" dirty="0" err="1">
                <a:solidFill>
                  <a:prstClr val="black"/>
                </a:solidFill>
                <a:latin typeface="Arial" pitchFamily="34" charset="0"/>
                <a:ea typeface="Tahoma" pitchFamily="34" charset="0"/>
                <a:cs typeface="Arial" pitchFamily="34" charset="0"/>
              </a:rPr>
              <a:t>thanh</a:t>
            </a:r>
            <a:r>
              <a:rPr lang="en-US" sz="3300" dirty="0">
                <a:solidFill>
                  <a:prstClr val="black"/>
                </a:solidFill>
                <a:latin typeface="Arial" pitchFamily="34" charset="0"/>
                <a:ea typeface="Tahoma" pitchFamily="34" charset="0"/>
                <a:cs typeface="Arial" pitchFamily="34" charset="0"/>
              </a:rPr>
              <a:t> </a:t>
            </a:r>
            <a:r>
              <a:rPr lang="en-US" sz="3300" dirty="0" err="1">
                <a:solidFill>
                  <a:prstClr val="black"/>
                </a:solidFill>
                <a:latin typeface="Arial" pitchFamily="34" charset="0"/>
                <a:ea typeface="Tahoma" pitchFamily="34" charset="0"/>
                <a:cs typeface="Arial" pitchFamily="34" charset="0"/>
              </a:rPr>
              <a:t>toán</a:t>
            </a:r>
            <a:r>
              <a:rPr lang="en-US" sz="3300" dirty="0">
                <a:solidFill>
                  <a:prstClr val="black"/>
                </a:solidFill>
                <a:latin typeface="Arial" pitchFamily="34" charset="0"/>
                <a:ea typeface="Tahoma" pitchFamily="34" charset="0"/>
                <a:cs typeface="Arial" pitchFamily="34" charset="0"/>
              </a:rPr>
              <a:t> </a:t>
            </a:r>
            <a:r>
              <a:rPr lang="en-US" sz="3300" dirty="0" err="1">
                <a:solidFill>
                  <a:prstClr val="black"/>
                </a:solidFill>
                <a:latin typeface="Arial" pitchFamily="34" charset="0"/>
                <a:ea typeface="Tahoma" pitchFamily="34" charset="0"/>
                <a:cs typeface="Arial" pitchFamily="34" charset="0"/>
              </a:rPr>
              <a:t>được</a:t>
            </a:r>
            <a:r>
              <a:rPr lang="en-US" sz="3300" dirty="0">
                <a:solidFill>
                  <a:prstClr val="black"/>
                </a:solidFill>
                <a:latin typeface="Arial" pitchFamily="34" charset="0"/>
                <a:ea typeface="Tahoma" pitchFamily="34" charset="0"/>
                <a:cs typeface="Arial" pitchFamily="34" charset="0"/>
              </a:rPr>
              <a:t> </a:t>
            </a:r>
            <a:r>
              <a:rPr lang="en-US" sz="3300" dirty="0" err="1">
                <a:solidFill>
                  <a:prstClr val="black"/>
                </a:solidFill>
                <a:latin typeface="Arial" pitchFamily="34" charset="0"/>
                <a:ea typeface="Tahoma" pitchFamily="34" charset="0"/>
                <a:cs typeface="Arial" pitchFamily="34" charset="0"/>
              </a:rPr>
              <a:t>hiểu</a:t>
            </a:r>
            <a:r>
              <a:rPr lang="en-US" sz="3300" dirty="0">
                <a:solidFill>
                  <a:prstClr val="black"/>
                </a:solidFill>
                <a:latin typeface="Arial" pitchFamily="34" charset="0"/>
                <a:ea typeface="Tahoma" pitchFamily="34" charset="0"/>
                <a:cs typeface="Arial" pitchFamily="34" charset="0"/>
              </a:rPr>
              <a:t> là </a:t>
            </a:r>
            <a:r>
              <a:rPr lang="en-US" sz="3300" dirty="0" err="1">
                <a:solidFill>
                  <a:prstClr val="black"/>
                </a:solidFill>
                <a:latin typeface="Arial" pitchFamily="34" charset="0"/>
                <a:ea typeface="Tahoma" pitchFamily="34" charset="0"/>
                <a:cs typeface="Arial" pitchFamily="34" charset="0"/>
              </a:rPr>
              <a:t>một</a:t>
            </a:r>
            <a:r>
              <a:rPr lang="en-US" sz="3300" dirty="0">
                <a:solidFill>
                  <a:prstClr val="black"/>
                </a:solidFill>
                <a:latin typeface="Arial" pitchFamily="34" charset="0"/>
                <a:ea typeface="Tahoma" pitchFamily="34" charset="0"/>
                <a:cs typeface="Arial" pitchFamily="34" charset="0"/>
              </a:rPr>
              <a:t> </a:t>
            </a:r>
            <a:r>
              <a:rPr lang="en-US" sz="3300" dirty="0" err="1">
                <a:solidFill>
                  <a:prstClr val="black"/>
                </a:solidFill>
                <a:latin typeface="Arial" pitchFamily="34" charset="0"/>
                <a:ea typeface="Tahoma" pitchFamily="34" charset="0"/>
                <a:cs typeface="Arial" pitchFamily="34" charset="0"/>
              </a:rPr>
              <a:t>quan</a:t>
            </a:r>
            <a:r>
              <a:rPr lang="en-US" sz="3300" dirty="0">
                <a:solidFill>
                  <a:prstClr val="black"/>
                </a:solidFill>
                <a:latin typeface="Arial" pitchFamily="34" charset="0"/>
                <a:ea typeface="Tahoma" pitchFamily="34" charset="0"/>
                <a:cs typeface="Arial" pitchFamily="34" charset="0"/>
              </a:rPr>
              <a:t> </a:t>
            </a:r>
            <a:r>
              <a:rPr lang="en-US" sz="3300" dirty="0" err="1">
                <a:solidFill>
                  <a:prstClr val="black"/>
                </a:solidFill>
                <a:latin typeface="Arial" pitchFamily="34" charset="0"/>
                <a:ea typeface="Tahoma" pitchFamily="34" charset="0"/>
                <a:cs typeface="Arial" pitchFamily="34" charset="0"/>
              </a:rPr>
              <a:t>hê</a:t>
            </a:r>
            <a:r>
              <a:rPr lang="en-US" sz="3300" dirty="0">
                <a:solidFill>
                  <a:prstClr val="black"/>
                </a:solidFill>
                <a:latin typeface="Arial" pitchFamily="34" charset="0"/>
                <a:ea typeface="Tahoma" pitchFamily="34" charset="0"/>
                <a:cs typeface="Arial" pitchFamily="34" charset="0"/>
              </a:rPr>
              <a:t>̣ </a:t>
            </a:r>
            <a:r>
              <a:rPr lang="en-US" sz="3300" dirty="0" err="1">
                <a:solidFill>
                  <a:prstClr val="black"/>
                </a:solidFill>
                <a:latin typeface="Arial" pitchFamily="34" charset="0"/>
                <a:ea typeface="Tahoma" pitchFamily="34" charset="0"/>
                <a:cs typeface="Arial" pitchFamily="34" charset="0"/>
              </a:rPr>
              <a:t>kinh</a:t>
            </a:r>
            <a:r>
              <a:rPr lang="en-US" sz="3300" dirty="0">
                <a:solidFill>
                  <a:prstClr val="black"/>
                </a:solidFill>
                <a:latin typeface="Arial" pitchFamily="34" charset="0"/>
                <a:ea typeface="Tahoma" pitchFamily="34" charset="0"/>
                <a:cs typeface="Arial" pitchFamily="34" charset="0"/>
              </a:rPr>
              <a:t> </a:t>
            </a:r>
            <a:r>
              <a:rPr lang="en-US" sz="3300" dirty="0" err="1">
                <a:solidFill>
                  <a:prstClr val="black"/>
                </a:solidFill>
                <a:latin typeface="Arial" pitchFamily="34" charset="0"/>
                <a:ea typeface="Tahoma" pitchFamily="34" charset="0"/>
                <a:cs typeface="Arial" pitchFamily="34" charset="0"/>
              </a:rPr>
              <a:t>doanh</a:t>
            </a:r>
            <a:r>
              <a:rPr lang="en-US" sz="3300" dirty="0">
                <a:solidFill>
                  <a:prstClr val="black"/>
                </a:solidFill>
                <a:latin typeface="Arial" pitchFamily="34" charset="0"/>
                <a:ea typeface="Tahoma" pitchFamily="34" charset="0"/>
                <a:cs typeface="Arial" pitchFamily="34" charset="0"/>
              </a:rPr>
              <a:t> </a:t>
            </a:r>
            <a:r>
              <a:rPr lang="en-US" sz="3300" dirty="0" err="1">
                <a:solidFill>
                  <a:prstClr val="black"/>
                </a:solidFill>
                <a:latin typeface="Arial" pitchFamily="34" charset="0"/>
                <a:ea typeface="Tahoma" pitchFamily="34" charset="0"/>
                <a:cs typeface="Arial" pitchFamily="34" charset="0"/>
              </a:rPr>
              <a:t>xảy</a:t>
            </a:r>
            <a:r>
              <a:rPr lang="en-US" sz="3300" dirty="0">
                <a:solidFill>
                  <a:prstClr val="black"/>
                </a:solidFill>
                <a:latin typeface="Arial" pitchFamily="34" charset="0"/>
                <a:ea typeface="Tahoma" pitchFamily="34" charset="0"/>
                <a:cs typeface="Arial" pitchFamily="34" charset="0"/>
              </a:rPr>
              <a:t> </a:t>
            </a:r>
            <a:r>
              <a:rPr lang="en-US" sz="3300" dirty="0" err="1">
                <a:solidFill>
                  <a:prstClr val="black"/>
                </a:solidFill>
                <a:latin typeface="Arial" pitchFamily="34" charset="0"/>
                <a:ea typeface="Tahoma" pitchFamily="34" charset="0"/>
                <a:cs typeface="Arial" pitchFamily="34" charset="0"/>
              </a:rPr>
              <a:t>ra</a:t>
            </a:r>
            <a:r>
              <a:rPr lang="en-US" sz="3300" dirty="0">
                <a:solidFill>
                  <a:prstClr val="black"/>
                </a:solidFill>
                <a:latin typeface="Arial" pitchFamily="34" charset="0"/>
                <a:ea typeface="Tahoma" pitchFamily="34" charset="0"/>
                <a:cs typeface="Arial" pitchFamily="34" charset="0"/>
              </a:rPr>
              <a:t> </a:t>
            </a:r>
            <a:r>
              <a:rPr lang="en-US" sz="3300" dirty="0" err="1">
                <a:solidFill>
                  <a:prstClr val="black"/>
                </a:solidFill>
                <a:latin typeface="Arial" pitchFamily="34" charset="0"/>
                <a:ea typeface="Tahoma" pitchFamily="34" charset="0"/>
                <a:cs typeface="Arial" pitchFamily="34" charset="0"/>
              </a:rPr>
              <a:t>khi</a:t>
            </a:r>
            <a:r>
              <a:rPr lang="en-US" sz="3300" dirty="0">
                <a:solidFill>
                  <a:prstClr val="black"/>
                </a:solidFill>
                <a:latin typeface="Arial" pitchFamily="34" charset="0"/>
                <a:ea typeface="Tahoma" pitchFamily="34" charset="0"/>
                <a:cs typeface="Arial" pitchFamily="34" charset="0"/>
              </a:rPr>
              <a:t> </a:t>
            </a:r>
            <a:r>
              <a:rPr lang="en-US" sz="3300" dirty="0" err="1">
                <a:solidFill>
                  <a:prstClr val="black"/>
                </a:solidFill>
                <a:latin typeface="Arial" pitchFamily="34" charset="0"/>
                <a:ea typeface="Tahoma" pitchFamily="34" charset="0"/>
                <a:cs typeface="Arial" pitchFamily="34" charset="0"/>
              </a:rPr>
              <a:t>doanh</a:t>
            </a:r>
            <a:r>
              <a:rPr lang="en-US" sz="3300" dirty="0">
                <a:solidFill>
                  <a:prstClr val="black"/>
                </a:solidFill>
                <a:latin typeface="Arial" pitchFamily="34" charset="0"/>
                <a:ea typeface="Tahoma" pitchFamily="34" charset="0"/>
                <a:cs typeface="Arial" pitchFamily="34" charset="0"/>
              </a:rPr>
              <a:t> </a:t>
            </a:r>
            <a:r>
              <a:rPr lang="en-US" sz="3300" dirty="0" err="1">
                <a:solidFill>
                  <a:prstClr val="black"/>
                </a:solidFill>
                <a:latin typeface="Arial" pitchFamily="34" charset="0"/>
                <a:ea typeface="Tahoma" pitchFamily="34" charset="0"/>
                <a:cs typeface="Arial" pitchFamily="34" charset="0"/>
              </a:rPr>
              <a:t>nghiệp</a:t>
            </a:r>
            <a:r>
              <a:rPr lang="en-US" sz="3300" dirty="0">
                <a:solidFill>
                  <a:prstClr val="black"/>
                </a:solidFill>
                <a:latin typeface="Arial" pitchFamily="34" charset="0"/>
                <a:ea typeface="Tahoma" pitchFamily="34" charset="0"/>
                <a:cs typeface="Arial" pitchFamily="34" charset="0"/>
              </a:rPr>
              <a:t> có </a:t>
            </a:r>
            <a:r>
              <a:rPr lang="en-US" sz="3300" dirty="0" err="1">
                <a:solidFill>
                  <a:prstClr val="black"/>
                </a:solidFill>
                <a:latin typeface="Arial" pitchFamily="34" charset="0"/>
                <a:ea typeface="Tahoma" pitchFamily="34" charset="0"/>
                <a:cs typeface="Arial" pitchFamily="34" charset="0"/>
              </a:rPr>
              <a:t>quan</a:t>
            </a:r>
            <a:r>
              <a:rPr lang="en-US" sz="3300" dirty="0">
                <a:solidFill>
                  <a:prstClr val="black"/>
                </a:solidFill>
                <a:latin typeface="Arial" pitchFamily="34" charset="0"/>
                <a:ea typeface="Tahoma" pitchFamily="34" charset="0"/>
                <a:cs typeface="Arial" pitchFamily="34" charset="0"/>
              </a:rPr>
              <a:t> </a:t>
            </a:r>
            <a:r>
              <a:rPr lang="en-US" sz="3300" dirty="0" err="1">
                <a:solidFill>
                  <a:prstClr val="black"/>
                </a:solidFill>
                <a:latin typeface="Arial" pitchFamily="34" charset="0"/>
                <a:ea typeface="Tahoma" pitchFamily="34" charset="0"/>
                <a:cs typeface="Arial" pitchFamily="34" charset="0"/>
              </a:rPr>
              <a:t>hê</a:t>
            </a:r>
            <a:r>
              <a:rPr lang="en-US" sz="3300" dirty="0">
                <a:solidFill>
                  <a:prstClr val="black"/>
                </a:solidFill>
                <a:latin typeface="Arial" pitchFamily="34" charset="0"/>
                <a:ea typeface="Tahoma" pitchFamily="34" charset="0"/>
                <a:cs typeface="Arial" pitchFamily="34" charset="0"/>
              </a:rPr>
              <a:t>̣ </a:t>
            </a:r>
            <a:r>
              <a:rPr lang="en-US" sz="3300" dirty="0" err="1">
                <a:solidFill>
                  <a:prstClr val="black"/>
                </a:solidFill>
                <a:latin typeface="Arial" pitchFamily="34" charset="0"/>
                <a:ea typeface="Tahoma" pitchFamily="34" charset="0"/>
                <a:cs typeface="Arial" pitchFamily="34" charset="0"/>
              </a:rPr>
              <a:t>mua</a:t>
            </a:r>
            <a:r>
              <a:rPr lang="en-US" sz="3300" dirty="0">
                <a:solidFill>
                  <a:prstClr val="black"/>
                </a:solidFill>
                <a:latin typeface="Arial" pitchFamily="34" charset="0"/>
                <a:ea typeface="Tahoma" pitchFamily="34" charset="0"/>
                <a:cs typeface="Arial" pitchFamily="34" charset="0"/>
              </a:rPr>
              <a:t> </a:t>
            </a:r>
            <a:r>
              <a:rPr lang="en-US" sz="3300" dirty="0" err="1">
                <a:solidFill>
                  <a:prstClr val="black"/>
                </a:solidFill>
                <a:latin typeface="Arial" pitchFamily="34" charset="0"/>
                <a:ea typeface="Tahoma" pitchFamily="34" charset="0"/>
                <a:cs typeface="Arial" pitchFamily="34" charset="0"/>
              </a:rPr>
              <a:t>bán</a:t>
            </a:r>
            <a:r>
              <a:rPr lang="en-US" sz="3300" dirty="0">
                <a:solidFill>
                  <a:prstClr val="black"/>
                </a:solidFill>
                <a:latin typeface="Arial" pitchFamily="34" charset="0"/>
                <a:ea typeface="Tahoma" pitchFamily="34" charset="0"/>
                <a:cs typeface="Arial" pitchFamily="34" charset="0"/>
              </a:rPr>
              <a:t> </a:t>
            </a:r>
            <a:r>
              <a:rPr lang="en-US" sz="3300" dirty="0" err="1">
                <a:solidFill>
                  <a:prstClr val="black"/>
                </a:solidFill>
                <a:latin typeface="Arial" pitchFamily="34" charset="0"/>
                <a:ea typeface="Tahoma" pitchFamily="34" charset="0"/>
                <a:cs typeface="Arial" pitchFamily="34" charset="0"/>
              </a:rPr>
              <a:t>va</a:t>
            </a:r>
            <a:r>
              <a:rPr lang="en-US" sz="3300" dirty="0">
                <a:solidFill>
                  <a:prstClr val="black"/>
                </a:solidFill>
                <a:latin typeface="Arial" pitchFamily="34" charset="0"/>
                <a:ea typeface="Tahoma" pitchFamily="34" charset="0"/>
                <a:cs typeface="Arial" pitchFamily="34" charset="0"/>
              </a:rPr>
              <a:t>̀ có </a:t>
            </a:r>
            <a:r>
              <a:rPr lang="en-US" sz="3300" dirty="0" err="1">
                <a:solidFill>
                  <a:prstClr val="black"/>
                </a:solidFill>
                <a:latin typeface="Arial" pitchFamily="34" charset="0"/>
                <a:ea typeface="Tahoma" pitchFamily="34" charset="0"/>
                <a:cs typeface="Arial" pitchFamily="34" charset="0"/>
              </a:rPr>
              <a:t>sư</a:t>
            </a:r>
            <a:r>
              <a:rPr lang="en-US" sz="3300" dirty="0">
                <a:solidFill>
                  <a:prstClr val="black"/>
                </a:solidFill>
                <a:latin typeface="Arial" pitchFamily="34" charset="0"/>
                <a:ea typeface="Tahoma" pitchFamily="34" charset="0"/>
                <a:cs typeface="Arial" pitchFamily="34" charset="0"/>
              </a:rPr>
              <a:t>̣ </a:t>
            </a:r>
            <a:r>
              <a:rPr lang="en-US" sz="3300" dirty="0" err="1">
                <a:solidFill>
                  <a:prstClr val="black"/>
                </a:solidFill>
                <a:latin typeface="Arial" pitchFamily="34" charset="0"/>
                <a:ea typeface="Tahoma" pitchFamily="34" charset="0"/>
                <a:cs typeface="Arial" pitchFamily="34" charset="0"/>
              </a:rPr>
              <a:t>trao</a:t>
            </a:r>
            <a:r>
              <a:rPr lang="en-US" sz="3300" dirty="0">
                <a:solidFill>
                  <a:prstClr val="black"/>
                </a:solidFill>
                <a:latin typeface="Arial" pitchFamily="34" charset="0"/>
                <a:ea typeface="Tahoma" pitchFamily="34" charset="0"/>
                <a:cs typeface="Arial" pitchFamily="34" charset="0"/>
              </a:rPr>
              <a:t> </a:t>
            </a:r>
            <a:r>
              <a:rPr lang="en-US" sz="3300" dirty="0" err="1">
                <a:solidFill>
                  <a:prstClr val="black"/>
                </a:solidFill>
                <a:latin typeface="Arial" pitchFamily="34" charset="0"/>
                <a:ea typeface="Tahoma" pitchFamily="34" charset="0"/>
                <a:cs typeface="Arial" pitchFamily="34" charset="0"/>
              </a:rPr>
              <a:t>đổi</a:t>
            </a:r>
            <a:r>
              <a:rPr lang="en-US" sz="3300" dirty="0">
                <a:solidFill>
                  <a:prstClr val="black"/>
                </a:solidFill>
                <a:latin typeface="Arial" pitchFamily="34" charset="0"/>
                <a:ea typeface="Tahoma" pitchFamily="34" charset="0"/>
                <a:cs typeface="Arial" pitchFamily="34" charset="0"/>
              </a:rPr>
              <a:t> </a:t>
            </a:r>
            <a:r>
              <a:rPr lang="en-US" sz="3300" dirty="0" err="1">
                <a:solidFill>
                  <a:prstClr val="black"/>
                </a:solidFill>
                <a:latin typeface="Arial" pitchFamily="34" charset="0"/>
                <a:ea typeface="Tahoma" pitchFamily="34" charset="0"/>
                <a:cs typeface="Arial" pitchFamily="34" charset="0"/>
              </a:rPr>
              <a:t>vê</a:t>
            </a:r>
            <a:r>
              <a:rPr lang="en-US" sz="3300" dirty="0">
                <a:solidFill>
                  <a:prstClr val="black"/>
                </a:solidFill>
                <a:latin typeface="Arial" pitchFamily="34" charset="0"/>
                <a:ea typeface="Tahoma" pitchFamily="34" charset="0"/>
                <a:cs typeface="Arial" pitchFamily="34" charset="0"/>
              </a:rPr>
              <a:t>̀ </a:t>
            </a:r>
            <a:r>
              <a:rPr lang="en-US" sz="3300" dirty="0" err="1">
                <a:solidFill>
                  <a:prstClr val="black"/>
                </a:solidFill>
                <a:latin typeface="Arial" pitchFamily="34" charset="0"/>
                <a:ea typeface="Tahoma" pitchFamily="34" charset="0"/>
                <a:cs typeface="Arial" pitchFamily="34" charset="0"/>
              </a:rPr>
              <a:t>một</a:t>
            </a:r>
            <a:r>
              <a:rPr lang="en-US" sz="3300" dirty="0">
                <a:solidFill>
                  <a:prstClr val="black"/>
                </a:solidFill>
                <a:latin typeface="Arial" pitchFamily="34" charset="0"/>
                <a:ea typeface="Tahoma" pitchFamily="34" charset="0"/>
                <a:cs typeface="Arial" pitchFamily="34" charset="0"/>
              </a:rPr>
              <a:t> </a:t>
            </a:r>
            <a:r>
              <a:rPr lang="en-US" sz="3300" dirty="0" err="1">
                <a:solidFill>
                  <a:prstClr val="black"/>
                </a:solidFill>
                <a:latin typeface="Arial" pitchFamily="34" charset="0"/>
                <a:ea typeface="Tahoma" pitchFamily="34" charset="0"/>
                <a:cs typeface="Arial" pitchFamily="34" charset="0"/>
              </a:rPr>
              <a:t>khoản</a:t>
            </a:r>
            <a:r>
              <a:rPr lang="en-US" sz="3300" dirty="0">
                <a:solidFill>
                  <a:prstClr val="black"/>
                </a:solidFill>
                <a:latin typeface="Arial" pitchFamily="34" charset="0"/>
                <a:ea typeface="Tahoma" pitchFamily="34" charset="0"/>
                <a:cs typeface="Arial" pitchFamily="34" charset="0"/>
              </a:rPr>
              <a:t> </a:t>
            </a:r>
            <a:r>
              <a:rPr lang="en-US" sz="3300" dirty="0" err="1">
                <a:solidFill>
                  <a:prstClr val="black"/>
                </a:solidFill>
                <a:latin typeface="Arial" pitchFamily="34" charset="0"/>
                <a:ea typeface="Tahoma" pitchFamily="34" charset="0"/>
                <a:cs typeface="Arial" pitchFamily="34" charset="0"/>
              </a:rPr>
              <a:t>vay</a:t>
            </a:r>
            <a:r>
              <a:rPr lang="en-US" sz="3300" dirty="0">
                <a:solidFill>
                  <a:prstClr val="black"/>
                </a:solidFill>
                <a:latin typeface="Arial" pitchFamily="34" charset="0"/>
                <a:ea typeface="Tahoma" pitchFamily="34" charset="0"/>
                <a:cs typeface="Arial" pitchFamily="34" charset="0"/>
              </a:rPr>
              <a:t> </a:t>
            </a:r>
            <a:r>
              <a:rPr lang="en-US" sz="3300" dirty="0" err="1">
                <a:solidFill>
                  <a:prstClr val="black"/>
                </a:solidFill>
                <a:latin typeface="Arial" pitchFamily="34" charset="0"/>
                <a:ea typeface="Tahoma" pitchFamily="34" charset="0"/>
                <a:cs typeface="Arial" pitchFamily="34" charset="0"/>
              </a:rPr>
              <a:t>nơ</a:t>
            </a:r>
            <a:r>
              <a:rPr lang="en-US" sz="3300" dirty="0">
                <a:solidFill>
                  <a:prstClr val="black"/>
                </a:solidFill>
                <a:latin typeface="Arial" pitchFamily="34" charset="0"/>
                <a:ea typeface="Tahoma" pitchFamily="34" charset="0"/>
                <a:cs typeface="Arial" pitchFamily="34" charset="0"/>
              </a:rPr>
              <a:t>̣ </a:t>
            </a:r>
            <a:r>
              <a:rPr lang="en-US" sz="3300" dirty="0" err="1">
                <a:solidFill>
                  <a:prstClr val="black"/>
                </a:solidFill>
                <a:latin typeface="Arial" pitchFamily="34" charset="0"/>
                <a:ea typeface="Tahoma" pitchFamily="34" charset="0"/>
                <a:cs typeface="Arial" pitchFamily="34" charset="0"/>
              </a:rPr>
              <a:t>tiền</a:t>
            </a:r>
            <a:r>
              <a:rPr lang="en-US" sz="3300" dirty="0">
                <a:solidFill>
                  <a:prstClr val="black"/>
                </a:solidFill>
                <a:latin typeface="Arial" pitchFamily="34" charset="0"/>
                <a:ea typeface="Tahoma" pitchFamily="34" charset="0"/>
                <a:cs typeface="Arial" pitchFamily="34" charset="0"/>
              </a:rPr>
              <a:t> </a:t>
            </a:r>
            <a:r>
              <a:rPr lang="en-US" sz="3300" dirty="0" err="1">
                <a:solidFill>
                  <a:prstClr val="black"/>
                </a:solidFill>
                <a:latin typeface="Arial" pitchFamily="34" charset="0"/>
                <a:ea typeface="Tahoma" pitchFamily="34" charset="0"/>
                <a:cs typeface="Arial" pitchFamily="34" charset="0"/>
              </a:rPr>
              <a:t>vốn</a:t>
            </a:r>
            <a:r>
              <a:rPr lang="en-US" sz="3300" dirty="0">
                <a:solidFill>
                  <a:prstClr val="black"/>
                </a:solidFill>
                <a:latin typeface="Arial" pitchFamily="34" charset="0"/>
                <a:ea typeface="Tahoma" pitchFamily="34" charset="0"/>
                <a:cs typeface="Arial" pitchFamily="34" charset="0"/>
              </a:rPr>
              <a:t> </a:t>
            </a:r>
            <a:r>
              <a:rPr lang="en-US" sz="3300" dirty="0" err="1">
                <a:solidFill>
                  <a:prstClr val="black"/>
                </a:solidFill>
                <a:latin typeface="Arial" pitchFamily="34" charset="0"/>
                <a:ea typeface="Tahoma" pitchFamily="34" charset="0"/>
                <a:cs typeface="Arial" pitchFamily="34" charset="0"/>
              </a:rPr>
              <a:t>cho</a:t>
            </a:r>
            <a:r>
              <a:rPr lang="en-US" sz="3300" dirty="0">
                <a:solidFill>
                  <a:prstClr val="black"/>
                </a:solidFill>
                <a:latin typeface="Arial" pitchFamily="34" charset="0"/>
                <a:ea typeface="Tahoma" pitchFamily="34" charset="0"/>
                <a:cs typeface="Arial" pitchFamily="34" charset="0"/>
              </a:rPr>
              <a:t> </a:t>
            </a:r>
            <a:r>
              <a:rPr lang="en-US" sz="3300" dirty="0" err="1">
                <a:solidFill>
                  <a:prstClr val="black"/>
                </a:solidFill>
                <a:latin typeface="Arial" pitchFamily="34" charset="0"/>
                <a:ea typeface="Tahoma" pitchFamily="34" charset="0"/>
                <a:cs typeface="Arial" pitchFamily="34" charset="0"/>
              </a:rPr>
              <a:t>kinh</a:t>
            </a:r>
            <a:r>
              <a:rPr lang="en-US" sz="3300" dirty="0">
                <a:solidFill>
                  <a:prstClr val="black"/>
                </a:solidFill>
                <a:latin typeface="Arial" pitchFamily="34" charset="0"/>
                <a:ea typeface="Tahoma" pitchFamily="34" charset="0"/>
                <a:cs typeface="Arial" pitchFamily="34" charset="0"/>
              </a:rPr>
              <a:t> </a:t>
            </a:r>
            <a:r>
              <a:rPr lang="en-US" sz="3300" dirty="0" err="1">
                <a:solidFill>
                  <a:prstClr val="black"/>
                </a:solidFill>
                <a:latin typeface="Arial" pitchFamily="34" charset="0"/>
                <a:ea typeface="Tahoma" pitchFamily="34" charset="0"/>
                <a:cs typeface="Arial" pitchFamily="34" charset="0"/>
              </a:rPr>
              <a:t>doanh</a:t>
            </a:r>
            <a:r>
              <a:rPr lang="en-US" sz="3300" dirty="0">
                <a:solidFill>
                  <a:prstClr val="black"/>
                </a:solidFill>
                <a:latin typeface="Arial" pitchFamily="34" charset="0"/>
                <a:ea typeface="Tahoma" pitchFamily="34" charset="0"/>
                <a:cs typeface="Arial" pitchFamily="34" charset="0"/>
              </a:rPr>
              <a:t>.</a:t>
            </a:r>
            <a:endParaRPr lang="vi-VN" sz="3300" dirty="0">
              <a:solidFill>
                <a:prstClr val="black"/>
              </a:solidFill>
              <a:latin typeface="Arial" pitchFamily="34" charset="0"/>
              <a:ea typeface="Tahoma" pitchFamily="34" charset="0"/>
              <a:cs typeface="Arial" pitchFamily="34" charset="0"/>
            </a:endParaRPr>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14600" y="2620411"/>
            <a:ext cx="4648200" cy="2324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440924732"/>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3"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plus(in)">
                                      <p:cBhvr>
                                        <p:cTn id="7" dur="2000"/>
                                        <p:tgtEl>
                                          <p:spTgt spid="4"/>
                                        </p:tgtEl>
                                      </p:cBhvr>
                                    </p:animEffect>
                                  </p:childTnLst>
                                </p:cTn>
                              </p:par>
                              <p:par>
                                <p:cTn id="8" presetID="21" presetClass="entr" presetSubtype="8"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wheel(8)">
                                      <p:cBhvr>
                                        <p:cTn id="10" dur="1000"/>
                                        <p:tgtEl>
                                          <p:spTgt spid="5"/>
                                        </p:tgtEl>
                                      </p:cBhvr>
                                    </p:animEffect>
                                  </p:childTnLst>
                                </p:cTn>
                              </p:par>
                              <p:par>
                                <p:cTn id="11" presetID="2" presetClass="entr" presetSubtype="4" fill="hold" nodeType="withEffect">
                                  <p:stCondLst>
                                    <p:cond delay="0"/>
                                  </p:stCondLst>
                                  <p:childTnLst>
                                    <p:set>
                                      <p:cBhvr>
                                        <p:cTn id="12" dur="1" fill="hold">
                                          <p:stCondLst>
                                            <p:cond delay="0"/>
                                          </p:stCondLst>
                                        </p:cTn>
                                        <p:tgtEl>
                                          <p:spTgt spid="5">
                                            <p:txEl>
                                              <p:pRg st="0" end="0"/>
                                            </p:txEl>
                                          </p:spTgt>
                                        </p:tgtEl>
                                        <p:attrNameLst>
                                          <p:attrName>style.visibility</p:attrName>
                                        </p:attrNameLst>
                                      </p:cBhvr>
                                      <p:to>
                                        <p:strVal val="visible"/>
                                      </p:to>
                                    </p:set>
                                    <p:anim calcmode="lin" valueType="num">
                                      <p:cBhvr additive="base">
                                        <p:cTn id="13"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animBg="1"/>
    </p:bldLst>
  </p:timing>
</p:sld>
</file>

<file path=ppt/slides/slide6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Rectangle 3"/>
          <p:cNvSpPr/>
          <p:nvPr/>
        </p:nvSpPr>
        <p:spPr>
          <a:xfrm>
            <a:off x="1462693" y="285750"/>
            <a:ext cx="5692903" cy="377024"/>
          </a:xfrm>
          <a:prstGeom prst="rect">
            <a:avLst/>
          </a:prstGeom>
          <a:noFill/>
        </p:spPr>
        <p:txBody>
          <a:bodyPr wrap="none" lIns="68579" tIns="34289" rIns="68579" bIns="34289">
            <a:spAutoFit/>
          </a:bodyPr>
          <a:lstStyle/>
          <a:p>
            <a:pPr algn="ctr" defTabSz="685783">
              <a:defRPr/>
            </a:pPr>
            <a:r>
              <a:rPr lang="en-US" sz="2000" b="1"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b. </a:t>
            </a:r>
            <a:r>
              <a:rPr lang="en-US" sz="2000" b="1" cap="all"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Đối</a:t>
            </a:r>
            <a:r>
              <a:rPr lang="en-US" sz="2000" b="1" cap="all"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a:t>
            </a:r>
            <a:r>
              <a:rPr lang="en-US" sz="2000" b="1" cap="all"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tượng</a:t>
            </a:r>
            <a:r>
              <a:rPr lang="en-US" sz="2000" b="1" cap="all"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a:t>
            </a:r>
            <a:r>
              <a:rPr lang="en-US" sz="2000" b="1" cap="all"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liên</a:t>
            </a:r>
            <a:r>
              <a:rPr lang="en-US" sz="2000" b="1" cap="all"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a:t>
            </a:r>
            <a:r>
              <a:rPr lang="en-US" sz="2000" b="1" cap="all"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quan</a:t>
            </a:r>
            <a:r>
              <a:rPr lang="en-US" sz="2000" b="1" cap="all"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a:t>
            </a:r>
            <a:r>
              <a:rPr lang="en-US" sz="2000" b="1" cap="all"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đến</a:t>
            </a:r>
            <a:r>
              <a:rPr lang="en-US" sz="2000" b="1" cap="all"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a:t>
            </a:r>
            <a:r>
              <a:rPr lang="en-US" sz="2000" b="1" cap="all"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hối</a:t>
            </a:r>
            <a:r>
              <a:rPr lang="en-US" sz="2000" b="1" cap="all"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a:t>
            </a:r>
            <a:r>
              <a:rPr lang="en-US" sz="2000" b="1" cap="all"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phiếu</a:t>
            </a:r>
            <a:endParaRPr lang="en-US" sz="2000" b="1" cap="all"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endParaRPr>
          </a:p>
        </p:txBody>
      </p:sp>
      <p:sp>
        <p:nvSpPr>
          <p:cNvPr id="6" name="TextBox 5"/>
          <p:cNvSpPr txBox="1"/>
          <p:nvPr/>
        </p:nvSpPr>
        <p:spPr>
          <a:xfrm>
            <a:off x="233753" y="765380"/>
            <a:ext cx="8551718" cy="3085458"/>
          </a:xfrm>
          <a:prstGeom prst="rect">
            <a:avLst/>
          </a:prstGeom>
        </p:spPr>
        <p:style>
          <a:lnRef idx="2">
            <a:schemeClr val="accent1"/>
          </a:lnRef>
          <a:fillRef idx="1">
            <a:schemeClr val="lt1"/>
          </a:fillRef>
          <a:effectRef idx="0">
            <a:schemeClr val="accent1"/>
          </a:effectRef>
          <a:fontRef idx="minor">
            <a:schemeClr val="dk1"/>
          </a:fontRef>
        </p:style>
        <p:txBody>
          <a:bodyPr wrap="square" lIns="68579" tIns="34289" rIns="68579" bIns="34289" rtlCol="0">
            <a:spAutoFit/>
          </a:bodyPr>
          <a:lstStyle/>
          <a:p>
            <a:pPr algn="just" defTabSz="685316">
              <a:defRPr/>
            </a:pPr>
            <a:r>
              <a:rPr lang="en-US" sz="2800" dirty="0">
                <a:solidFill>
                  <a:prstClr val="black"/>
                </a:solidFill>
                <a:latin typeface="Arial" pitchFamily="34" charset="0"/>
                <a:ea typeface="Tahoma" pitchFamily="34" charset="0"/>
                <a:cs typeface="Arial" pitchFamily="34" charset="0"/>
              </a:rPr>
              <a:t>-</a:t>
            </a:r>
            <a:r>
              <a:rPr lang="vi-VN" sz="2800" dirty="0">
                <a:solidFill>
                  <a:srgbClr val="FF0000"/>
                </a:solidFill>
                <a:latin typeface="Arial" pitchFamily="34" charset="0"/>
                <a:ea typeface="Tahoma" pitchFamily="34" charset="0"/>
                <a:cs typeface="Arial" pitchFamily="34" charset="0"/>
              </a:rPr>
              <a:t>	Người trả tiền hối phiếu (người bị trả tiền hối phiếu): là người nhận hối phiếu gửi tới - là người có trách nhiệm trả tiền cho hối phiếu khi đến hạn thanh toán </a:t>
            </a:r>
            <a:r>
              <a:rPr lang="vi-VN" sz="2800" dirty="0">
                <a:solidFill>
                  <a:prstClr val="black"/>
                </a:solidFill>
                <a:latin typeface="Arial" pitchFamily="34" charset="0"/>
                <a:ea typeface="Tahoma" pitchFamily="34" charset="0"/>
                <a:cs typeface="Arial" pitchFamily="34" charset="0"/>
              </a:rPr>
              <a:t>(thông thường là người nhập khẩu hàng hoá, dịch vụ). Đối với hối phiếu sử dụng trong phương thức tín dụng chứng từ, người trả tiền của hối phiếu lại là một ngân hàng do người nhập khẩu uỷ thác.</a:t>
            </a:r>
          </a:p>
        </p:txBody>
      </p:sp>
    </p:spTree>
    <p:extLst>
      <p:ext uri="{BB962C8B-B14F-4D97-AF65-F5344CB8AC3E}">
        <p14:creationId xmlns:p14="http://schemas.microsoft.com/office/powerpoint/2010/main" val="3862081643"/>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3"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plus(in)">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additive="base">
                                        <p:cTn id="12" dur="500" fill="hold"/>
                                        <p:tgtEl>
                                          <p:spTgt spid="6"/>
                                        </p:tgtEl>
                                        <p:attrNameLst>
                                          <p:attrName>ppt_x</p:attrName>
                                        </p:attrNameLst>
                                      </p:cBhvr>
                                      <p:tavLst>
                                        <p:tav tm="0">
                                          <p:val>
                                            <p:strVal val="#ppt_x"/>
                                          </p:val>
                                        </p:tav>
                                        <p:tav tm="100000">
                                          <p:val>
                                            <p:strVal val="#ppt_x"/>
                                          </p:val>
                                        </p:tav>
                                      </p:tavLst>
                                    </p:anim>
                                    <p:anim calcmode="lin" valueType="num">
                                      <p:cBhvr additive="base">
                                        <p:cTn id="13"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animBg="1"/>
    </p:bldLst>
  </p:timing>
</p:sld>
</file>

<file path=ppt/slides/slide6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1843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00" y="217428"/>
            <a:ext cx="8247185" cy="4800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961359737"/>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spd="slow">
        <p:fade/>
      </p:transition>
    </mc:Fallback>
  </mc:AlternateContent>
</p:sld>
</file>

<file path=ppt/slides/slide6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Rectangle 3"/>
          <p:cNvSpPr/>
          <p:nvPr/>
        </p:nvSpPr>
        <p:spPr>
          <a:xfrm>
            <a:off x="1462693" y="285750"/>
            <a:ext cx="5692903" cy="377024"/>
          </a:xfrm>
          <a:prstGeom prst="rect">
            <a:avLst/>
          </a:prstGeom>
          <a:noFill/>
        </p:spPr>
        <p:txBody>
          <a:bodyPr wrap="none" lIns="68579" tIns="34289" rIns="68579" bIns="34289">
            <a:spAutoFit/>
          </a:bodyPr>
          <a:lstStyle/>
          <a:p>
            <a:pPr algn="ctr" defTabSz="685783">
              <a:defRPr/>
            </a:pPr>
            <a:r>
              <a:rPr lang="en-US" sz="2000" b="1"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b. </a:t>
            </a:r>
            <a:r>
              <a:rPr lang="en-US" sz="2000" b="1" cap="all"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Đối</a:t>
            </a:r>
            <a:r>
              <a:rPr lang="en-US" sz="2000" b="1" cap="all"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a:t>
            </a:r>
            <a:r>
              <a:rPr lang="en-US" sz="2000" b="1" cap="all"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tượng</a:t>
            </a:r>
            <a:r>
              <a:rPr lang="en-US" sz="2000" b="1" cap="all"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a:t>
            </a:r>
            <a:r>
              <a:rPr lang="en-US" sz="2000" b="1" cap="all"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liên</a:t>
            </a:r>
            <a:r>
              <a:rPr lang="en-US" sz="2000" b="1" cap="all"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a:t>
            </a:r>
            <a:r>
              <a:rPr lang="en-US" sz="2000" b="1" cap="all"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quan</a:t>
            </a:r>
            <a:r>
              <a:rPr lang="en-US" sz="2000" b="1" cap="all"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a:t>
            </a:r>
            <a:r>
              <a:rPr lang="en-US" sz="2000" b="1" cap="all"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đến</a:t>
            </a:r>
            <a:r>
              <a:rPr lang="en-US" sz="2000" b="1" cap="all"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a:t>
            </a:r>
            <a:r>
              <a:rPr lang="en-US" sz="2000" b="1" cap="all"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hối</a:t>
            </a:r>
            <a:r>
              <a:rPr lang="en-US" sz="2000" b="1" cap="all"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a:t>
            </a:r>
            <a:r>
              <a:rPr lang="en-US" sz="2000" b="1" cap="all"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phiếu</a:t>
            </a:r>
            <a:endParaRPr lang="en-US" sz="2000" b="1" cap="all"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endParaRPr>
          </a:p>
        </p:txBody>
      </p:sp>
      <p:sp>
        <p:nvSpPr>
          <p:cNvPr id="6" name="TextBox 5"/>
          <p:cNvSpPr txBox="1"/>
          <p:nvPr/>
        </p:nvSpPr>
        <p:spPr>
          <a:xfrm>
            <a:off x="233753" y="765380"/>
            <a:ext cx="8551718" cy="3085458"/>
          </a:xfrm>
          <a:prstGeom prst="rect">
            <a:avLst/>
          </a:prstGeom>
        </p:spPr>
        <p:style>
          <a:lnRef idx="2">
            <a:schemeClr val="accent1"/>
          </a:lnRef>
          <a:fillRef idx="1">
            <a:schemeClr val="lt1"/>
          </a:fillRef>
          <a:effectRef idx="0">
            <a:schemeClr val="accent1"/>
          </a:effectRef>
          <a:fontRef idx="minor">
            <a:schemeClr val="dk1"/>
          </a:fontRef>
        </p:style>
        <p:txBody>
          <a:bodyPr wrap="square" lIns="68579" tIns="34289" rIns="68579" bIns="34289" rtlCol="0">
            <a:spAutoFit/>
          </a:bodyPr>
          <a:lstStyle/>
          <a:p>
            <a:pPr marL="457200" indent="-457200" algn="just" defTabSz="685316">
              <a:buFontTx/>
              <a:buChar char="-"/>
              <a:defRPr/>
            </a:pPr>
            <a:r>
              <a:rPr lang="vi-VN" sz="2800" dirty="0">
                <a:solidFill>
                  <a:srgbClr val="FF0000"/>
                </a:solidFill>
                <a:latin typeface="Arial" pitchFamily="34" charset="0"/>
                <a:ea typeface="Tahoma" pitchFamily="34" charset="0"/>
                <a:cs typeface="Arial" pitchFamily="34" charset="0"/>
              </a:rPr>
              <a:t>Người thụ hưởng hối phiếu: là người có quyền nhận số tiền ghi trên hối phiếu. </a:t>
            </a:r>
            <a:endParaRPr lang="en-US" sz="2800" dirty="0">
              <a:solidFill>
                <a:srgbClr val="FF0000"/>
              </a:solidFill>
              <a:latin typeface="Arial" pitchFamily="34" charset="0"/>
              <a:ea typeface="Tahoma" pitchFamily="34" charset="0"/>
              <a:cs typeface="Arial" pitchFamily="34" charset="0"/>
            </a:endParaRPr>
          </a:p>
          <a:p>
            <a:pPr algn="just" defTabSz="685316">
              <a:defRPr/>
            </a:pPr>
            <a:r>
              <a:rPr lang="en-US" sz="2800" dirty="0">
                <a:solidFill>
                  <a:srgbClr val="FF0000"/>
                </a:solidFill>
                <a:latin typeface="Arial" pitchFamily="34" charset="0"/>
                <a:ea typeface="Tahoma" pitchFamily="34" charset="0"/>
                <a:cs typeface="Arial" pitchFamily="34" charset="0"/>
              </a:rPr>
              <a:t>	</a:t>
            </a:r>
            <a:r>
              <a:rPr lang="vi-VN" sz="2800" dirty="0">
                <a:solidFill>
                  <a:prstClr val="black"/>
                </a:solidFill>
                <a:latin typeface="Arial" pitchFamily="34" charset="0"/>
                <a:ea typeface="Tahoma" pitchFamily="34" charset="0"/>
                <a:cs typeface="Arial" pitchFamily="34" charset="0"/>
              </a:rPr>
              <a:t>Như vậy, người thụ hưởng hối phiếu có thể là người ký phát hối phiếu, hoặc có thể là người khác do người ký phát chỉ định, hoặc do người thụ hưởng chuyển nhượng quyền hưởng lợi hối phiếu cho người hưởng lợi tiếp theo bằng thủ tục ký hậu.</a:t>
            </a:r>
          </a:p>
        </p:txBody>
      </p:sp>
    </p:spTree>
    <p:extLst>
      <p:ext uri="{BB962C8B-B14F-4D97-AF65-F5344CB8AC3E}">
        <p14:creationId xmlns:p14="http://schemas.microsoft.com/office/powerpoint/2010/main" val="3180210297"/>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3"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plus(in)">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additive="base">
                                        <p:cTn id="12" dur="500" fill="hold"/>
                                        <p:tgtEl>
                                          <p:spTgt spid="6"/>
                                        </p:tgtEl>
                                        <p:attrNameLst>
                                          <p:attrName>ppt_x</p:attrName>
                                        </p:attrNameLst>
                                      </p:cBhvr>
                                      <p:tavLst>
                                        <p:tav tm="0">
                                          <p:val>
                                            <p:strVal val="#ppt_x"/>
                                          </p:val>
                                        </p:tav>
                                        <p:tav tm="100000">
                                          <p:val>
                                            <p:strVal val="#ppt_x"/>
                                          </p:val>
                                        </p:tav>
                                      </p:tavLst>
                                    </p:anim>
                                    <p:anim calcmode="lin" valueType="num">
                                      <p:cBhvr additive="base">
                                        <p:cTn id="13"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animBg="1"/>
    </p:bldLst>
  </p:timing>
</p:sld>
</file>

<file path=ppt/slides/slide6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Rectangle 3"/>
          <p:cNvSpPr/>
          <p:nvPr/>
        </p:nvSpPr>
        <p:spPr>
          <a:xfrm>
            <a:off x="1776882" y="285750"/>
            <a:ext cx="5064526" cy="377024"/>
          </a:xfrm>
          <a:prstGeom prst="rect">
            <a:avLst/>
          </a:prstGeom>
          <a:noFill/>
        </p:spPr>
        <p:txBody>
          <a:bodyPr wrap="none" lIns="68579" tIns="34289" rIns="68579" bIns="34289">
            <a:spAutoFit/>
          </a:bodyPr>
          <a:lstStyle/>
          <a:p>
            <a:pPr algn="ctr" defTabSz="685783">
              <a:defRPr/>
            </a:pPr>
            <a:r>
              <a:rPr lang="en-US" sz="2000" b="1"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c. </a:t>
            </a:r>
            <a:r>
              <a:rPr lang="en-US" sz="2000" b="1"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Hình</a:t>
            </a:r>
            <a:r>
              <a:rPr lang="en-US" sz="2000" b="1"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a:t>
            </a:r>
            <a:r>
              <a:rPr lang="en-US" sz="2000" b="1"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thức</a:t>
            </a:r>
            <a:r>
              <a:rPr lang="en-US" sz="2000" b="1"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a:t>
            </a:r>
            <a:r>
              <a:rPr lang="en-US" sz="2000" b="1"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và</a:t>
            </a:r>
            <a:r>
              <a:rPr lang="en-US" sz="2000" b="1"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a:t>
            </a:r>
            <a:r>
              <a:rPr lang="en-US" sz="2000" b="1"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nội</a:t>
            </a:r>
            <a:r>
              <a:rPr lang="en-US" sz="2000" b="1"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dung </a:t>
            </a:r>
            <a:r>
              <a:rPr lang="en-US" sz="2000" b="1"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của</a:t>
            </a:r>
            <a:r>
              <a:rPr lang="en-US" sz="2000" b="1"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a:t>
            </a:r>
            <a:r>
              <a:rPr lang="en-US" sz="2000" b="1"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hối</a:t>
            </a:r>
            <a:r>
              <a:rPr lang="en-US" sz="2000" b="1"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a:t>
            </a:r>
            <a:r>
              <a:rPr lang="en-US" sz="2000" b="1"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phiếu</a:t>
            </a:r>
            <a:endParaRPr lang="en-US" sz="2000" b="1" cap="all"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endParaRPr>
          </a:p>
        </p:txBody>
      </p:sp>
      <p:sp>
        <p:nvSpPr>
          <p:cNvPr id="6" name="TextBox 5"/>
          <p:cNvSpPr txBox="1"/>
          <p:nvPr/>
        </p:nvSpPr>
        <p:spPr>
          <a:xfrm>
            <a:off x="233753" y="765380"/>
            <a:ext cx="8551718" cy="2654571"/>
          </a:xfrm>
          <a:prstGeom prst="rect">
            <a:avLst/>
          </a:prstGeom>
        </p:spPr>
        <p:style>
          <a:lnRef idx="2">
            <a:schemeClr val="accent1"/>
          </a:lnRef>
          <a:fillRef idx="1">
            <a:schemeClr val="lt1"/>
          </a:fillRef>
          <a:effectRef idx="0">
            <a:schemeClr val="accent1"/>
          </a:effectRef>
          <a:fontRef idx="minor">
            <a:schemeClr val="dk1"/>
          </a:fontRef>
        </p:style>
        <p:txBody>
          <a:bodyPr wrap="square" lIns="68579" tIns="34289" rIns="68579" bIns="34289" rtlCol="0">
            <a:spAutoFit/>
          </a:bodyPr>
          <a:lstStyle/>
          <a:p>
            <a:pPr algn="just" defTabSz="685316">
              <a:defRPr/>
            </a:pPr>
            <a:r>
              <a:rPr lang="en-US" sz="2800" dirty="0">
                <a:solidFill>
                  <a:srgbClr val="FF0000"/>
                </a:solidFill>
                <a:latin typeface="Arial" pitchFamily="34" charset="0"/>
                <a:ea typeface="Tahoma" pitchFamily="34" charset="0"/>
                <a:cs typeface="Arial" pitchFamily="34" charset="0"/>
              </a:rPr>
              <a:t>* </a:t>
            </a:r>
            <a:r>
              <a:rPr lang="vi-VN" sz="2800" dirty="0">
                <a:solidFill>
                  <a:srgbClr val="FF0000"/>
                </a:solidFill>
                <a:latin typeface="Arial" pitchFamily="34" charset="0"/>
                <a:ea typeface="Tahoma" pitchFamily="34" charset="0"/>
                <a:cs typeface="Arial" pitchFamily="34" charset="0"/>
              </a:rPr>
              <a:t>Hình thức</a:t>
            </a:r>
          </a:p>
          <a:p>
            <a:pPr algn="just" defTabSz="685316">
              <a:defRPr/>
            </a:pPr>
            <a:endParaRPr lang="vi-VN" sz="2800" dirty="0">
              <a:solidFill>
                <a:prstClr val="black"/>
              </a:solidFill>
              <a:latin typeface="Arial" pitchFamily="34" charset="0"/>
              <a:ea typeface="Tahoma" pitchFamily="34" charset="0"/>
              <a:cs typeface="Arial" pitchFamily="34" charset="0"/>
            </a:endParaRPr>
          </a:p>
          <a:p>
            <a:pPr algn="just" defTabSz="685316">
              <a:defRPr/>
            </a:pPr>
            <a:r>
              <a:rPr lang="vi-VN" sz="2800" dirty="0">
                <a:solidFill>
                  <a:prstClr val="black"/>
                </a:solidFill>
                <a:latin typeface="Arial" pitchFamily="34" charset="0"/>
                <a:ea typeface="Tahoma" pitchFamily="34" charset="0"/>
                <a:cs typeface="Arial" pitchFamily="34" charset="0"/>
              </a:rPr>
              <a:t>-	Hối phiếu phải được lập thành văn bản dưới hình thức chứng thư, gọn nhẹ, không cồng kềnh, đơn giản, rõ ràng, dễ nhận biết, mọi người có thể hiểu về nó như nhau.</a:t>
            </a:r>
          </a:p>
        </p:txBody>
      </p:sp>
    </p:spTree>
    <p:extLst>
      <p:ext uri="{BB962C8B-B14F-4D97-AF65-F5344CB8AC3E}">
        <p14:creationId xmlns:p14="http://schemas.microsoft.com/office/powerpoint/2010/main" val="2515272195"/>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3"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plus(in)">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1000"/>
                                        <p:tgtEl>
                                          <p:spTgt spid="6"/>
                                        </p:tgtEl>
                                      </p:cBhvr>
                                    </p:animEffect>
                                    <p:anim calcmode="lin" valueType="num">
                                      <p:cBhvr>
                                        <p:cTn id="13" dur="1000" fill="hold"/>
                                        <p:tgtEl>
                                          <p:spTgt spid="6"/>
                                        </p:tgtEl>
                                        <p:attrNameLst>
                                          <p:attrName>ppt_x</p:attrName>
                                        </p:attrNameLst>
                                      </p:cBhvr>
                                      <p:tavLst>
                                        <p:tav tm="0">
                                          <p:val>
                                            <p:strVal val="#ppt_x"/>
                                          </p:val>
                                        </p:tav>
                                        <p:tav tm="100000">
                                          <p:val>
                                            <p:strVal val="#ppt_x"/>
                                          </p:val>
                                        </p:tav>
                                      </p:tavLst>
                                    </p:anim>
                                    <p:anim calcmode="lin" valueType="num">
                                      <p:cBhvr>
                                        <p:cTn id="14"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animBg="1"/>
    </p:bldLst>
  </p:timing>
</p:sld>
</file>

<file path=ppt/slides/slide6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Rectangle 3"/>
          <p:cNvSpPr/>
          <p:nvPr/>
        </p:nvSpPr>
        <p:spPr>
          <a:xfrm>
            <a:off x="1776882" y="285750"/>
            <a:ext cx="5064526" cy="377024"/>
          </a:xfrm>
          <a:prstGeom prst="rect">
            <a:avLst/>
          </a:prstGeom>
          <a:noFill/>
        </p:spPr>
        <p:txBody>
          <a:bodyPr wrap="none" lIns="68579" tIns="34289" rIns="68579" bIns="34289">
            <a:spAutoFit/>
          </a:bodyPr>
          <a:lstStyle/>
          <a:p>
            <a:pPr algn="ctr" defTabSz="685783">
              <a:defRPr/>
            </a:pPr>
            <a:r>
              <a:rPr lang="en-US" sz="2000" b="1"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c. </a:t>
            </a:r>
            <a:r>
              <a:rPr lang="en-US" sz="2000" b="1"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Hình</a:t>
            </a:r>
            <a:r>
              <a:rPr lang="en-US" sz="2000" b="1"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a:t>
            </a:r>
            <a:r>
              <a:rPr lang="en-US" sz="2000" b="1"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thức</a:t>
            </a:r>
            <a:r>
              <a:rPr lang="en-US" sz="2000" b="1"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a:t>
            </a:r>
            <a:r>
              <a:rPr lang="en-US" sz="2000" b="1"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và</a:t>
            </a:r>
            <a:r>
              <a:rPr lang="en-US" sz="2000" b="1"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a:t>
            </a:r>
            <a:r>
              <a:rPr lang="en-US" sz="2000" b="1"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nội</a:t>
            </a:r>
            <a:r>
              <a:rPr lang="en-US" sz="2000" b="1"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dung </a:t>
            </a:r>
            <a:r>
              <a:rPr lang="en-US" sz="2000" b="1"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của</a:t>
            </a:r>
            <a:r>
              <a:rPr lang="en-US" sz="2000" b="1"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a:t>
            </a:r>
            <a:r>
              <a:rPr lang="en-US" sz="2000" b="1"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hối</a:t>
            </a:r>
            <a:r>
              <a:rPr lang="en-US" sz="2000" b="1"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a:t>
            </a:r>
            <a:r>
              <a:rPr lang="en-US" sz="2000" b="1"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phiếu</a:t>
            </a:r>
            <a:endParaRPr lang="en-US" sz="2000" b="1" cap="all"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endParaRPr>
          </a:p>
        </p:txBody>
      </p:sp>
      <p:sp>
        <p:nvSpPr>
          <p:cNvPr id="6" name="TextBox 5"/>
          <p:cNvSpPr txBox="1"/>
          <p:nvPr/>
        </p:nvSpPr>
        <p:spPr>
          <a:xfrm>
            <a:off x="233753" y="765380"/>
            <a:ext cx="8551718" cy="3516345"/>
          </a:xfrm>
          <a:prstGeom prst="rect">
            <a:avLst/>
          </a:prstGeom>
        </p:spPr>
        <p:style>
          <a:lnRef idx="2">
            <a:schemeClr val="accent1"/>
          </a:lnRef>
          <a:fillRef idx="1">
            <a:schemeClr val="lt1"/>
          </a:fillRef>
          <a:effectRef idx="0">
            <a:schemeClr val="accent1"/>
          </a:effectRef>
          <a:fontRef idx="minor">
            <a:schemeClr val="dk1"/>
          </a:fontRef>
        </p:style>
        <p:txBody>
          <a:bodyPr wrap="square" lIns="68579" tIns="34289" rIns="68579" bIns="34289" rtlCol="0">
            <a:spAutoFit/>
          </a:bodyPr>
          <a:lstStyle/>
          <a:p>
            <a:pPr algn="just" defTabSz="685316">
              <a:defRPr/>
            </a:pPr>
            <a:r>
              <a:rPr lang="en-US" sz="2800" dirty="0">
                <a:solidFill>
                  <a:prstClr val="black"/>
                </a:solidFill>
                <a:latin typeface="Arial" pitchFamily="34" charset="0"/>
                <a:ea typeface="Tahoma" pitchFamily="34" charset="0"/>
                <a:cs typeface="Arial" pitchFamily="34" charset="0"/>
              </a:rPr>
              <a:t>* </a:t>
            </a:r>
            <a:r>
              <a:rPr lang="vi-VN" sz="2800" dirty="0">
                <a:solidFill>
                  <a:prstClr val="black"/>
                </a:solidFill>
                <a:latin typeface="Arial" pitchFamily="34" charset="0"/>
                <a:ea typeface="Tahoma" pitchFamily="34" charset="0"/>
                <a:cs typeface="Arial" pitchFamily="34" charset="0"/>
              </a:rPr>
              <a:t>Hình thức</a:t>
            </a:r>
          </a:p>
          <a:p>
            <a:pPr algn="just" defTabSz="685316">
              <a:defRPr/>
            </a:pPr>
            <a:endParaRPr lang="vi-VN" sz="2800" dirty="0">
              <a:solidFill>
                <a:prstClr val="black"/>
              </a:solidFill>
              <a:latin typeface="Arial" pitchFamily="34" charset="0"/>
              <a:ea typeface="Tahoma" pitchFamily="34" charset="0"/>
              <a:cs typeface="Arial" pitchFamily="34" charset="0"/>
            </a:endParaRPr>
          </a:p>
          <a:p>
            <a:pPr algn="just" defTabSz="685316">
              <a:defRPr/>
            </a:pPr>
            <a:r>
              <a:rPr lang="vi-VN" sz="2800" dirty="0">
                <a:solidFill>
                  <a:prstClr val="black"/>
                </a:solidFill>
                <a:latin typeface="Arial" pitchFamily="34" charset="0"/>
                <a:ea typeface="Tahoma" pitchFamily="34" charset="0"/>
                <a:cs typeface="Arial" pitchFamily="34" charset="0"/>
              </a:rPr>
              <a:t>-	</a:t>
            </a:r>
            <a:r>
              <a:rPr lang="vi-VN" sz="2800" dirty="0">
                <a:solidFill>
                  <a:srgbClr val="FF0000"/>
                </a:solidFill>
                <a:latin typeface="Arial" pitchFamily="34" charset="0"/>
                <a:ea typeface="Tahoma" pitchFamily="34" charset="0"/>
                <a:cs typeface="Arial" pitchFamily="34" charset="0"/>
              </a:rPr>
              <a:t>Hình mẫu hối phiếu  ở nước ta thường do ngân hàng nhà nước thống nhất in sẵn và phát hành</a:t>
            </a:r>
            <a:r>
              <a:rPr lang="vi-VN" sz="2800" dirty="0">
                <a:solidFill>
                  <a:prstClr val="black"/>
                </a:solidFill>
                <a:latin typeface="Arial" pitchFamily="34" charset="0"/>
                <a:ea typeface="Tahoma" pitchFamily="34" charset="0"/>
                <a:cs typeface="Arial" pitchFamily="34" charset="0"/>
              </a:rPr>
              <a:t>. Đối với các nước khác hình mẫu hối phiếu thương mại do tư nhân tự định ra và tự phát hành. Hình mẫu của hối phiếu không quyết định giá trị pháp lý của hối phiếu.</a:t>
            </a:r>
          </a:p>
        </p:txBody>
      </p:sp>
    </p:spTree>
    <p:extLst>
      <p:ext uri="{BB962C8B-B14F-4D97-AF65-F5344CB8AC3E}">
        <p14:creationId xmlns:p14="http://schemas.microsoft.com/office/powerpoint/2010/main" val="2947808198"/>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3"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plus(in)">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1000"/>
                                        <p:tgtEl>
                                          <p:spTgt spid="6"/>
                                        </p:tgtEl>
                                      </p:cBhvr>
                                    </p:animEffect>
                                    <p:anim calcmode="lin" valueType="num">
                                      <p:cBhvr>
                                        <p:cTn id="13" dur="1000" fill="hold"/>
                                        <p:tgtEl>
                                          <p:spTgt spid="6"/>
                                        </p:tgtEl>
                                        <p:attrNameLst>
                                          <p:attrName>ppt_x</p:attrName>
                                        </p:attrNameLst>
                                      </p:cBhvr>
                                      <p:tavLst>
                                        <p:tav tm="0">
                                          <p:val>
                                            <p:strVal val="#ppt_x"/>
                                          </p:val>
                                        </p:tav>
                                        <p:tav tm="100000">
                                          <p:val>
                                            <p:strVal val="#ppt_x"/>
                                          </p:val>
                                        </p:tav>
                                      </p:tavLst>
                                    </p:anim>
                                    <p:anim calcmode="lin" valueType="num">
                                      <p:cBhvr>
                                        <p:cTn id="14"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animBg="1"/>
    </p:bldLst>
  </p:timing>
</p:sld>
</file>

<file path=ppt/slides/slide6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Rectangle 3"/>
          <p:cNvSpPr/>
          <p:nvPr/>
        </p:nvSpPr>
        <p:spPr>
          <a:xfrm>
            <a:off x="1776882" y="285750"/>
            <a:ext cx="5064526" cy="377024"/>
          </a:xfrm>
          <a:prstGeom prst="rect">
            <a:avLst/>
          </a:prstGeom>
          <a:noFill/>
        </p:spPr>
        <p:txBody>
          <a:bodyPr wrap="none" lIns="68579" tIns="34289" rIns="68579" bIns="34289">
            <a:spAutoFit/>
          </a:bodyPr>
          <a:lstStyle/>
          <a:p>
            <a:pPr algn="ctr" defTabSz="685783">
              <a:defRPr/>
            </a:pPr>
            <a:r>
              <a:rPr lang="en-US" sz="2000" b="1"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c. </a:t>
            </a:r>
            <a:r>
              <a:rPr lang="en-US" sz="2000" b="1"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Hình</a:t>
            </a:r>
            <a:r>
              <a:rPr lang="en-US" sz="2000" b="1"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a:t>
            </a:r>
            <a:r>
              <a:rPr lang="en-US" sz="2000" b="1"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thức</a:t>
            </a:r>
            <a:r>
              <a:rPr lang="en-US" sz="2000" b="1"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a:t>
            </a:r>
            <a:r>
              <a:rPr lang="en-US" sz="2000" b="1"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và</a:t>
            </a:r>
            <a:r>
              <a:rPr lang="en-US" sz="2000" b="1"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a:t>
            </a:r>
            <a:r>
              <a:rPr lang="en-US" sz="2000" b="1"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nội</a:t>
            </a:r>
            <a:r>
              <a:rPr lang="en-US" sz="2000" b="1"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dung </a:t>
            </a:r>
            <a:r>
              <a:rPr lang="en-US" sz="2000" b="1"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của</a:t>
            </a:r>
            <a:r>
              <a:rPr lang="en-US" sz="2000" b="1"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a:t>
            </a:r>
            <a:r>
              <a:rPr lang="en-US" sz="2000" b="1"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hối</a:t>
            </a:r>
            <a:r>
              <a:rPr lang="en-US" sz="2000" b="1"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a:t>
            </a:r>
            <a:r>
              <a:rPr lang="en-US" sz="2000" b="1"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phiếu</a:t>
            </a:r>
            <a:endParaRPr lang="en-US" sz="2000" b="1" cap="all"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endParaRPr>
          </a:p>
        </p:txBody>
      </p:sp>
      <p:sp>
        <p:nvSpPr>
          <p:cNvPr id="6" name="TextBox 5"/>
          <p:cNvSpPr txBox="1"/>
          <p:nvPr/>
        </p:nvSpPr>
        <p:spPr>
          <a:xfrm>
            <a:off x="233753" y="765380"/>
            <a:ext cx="8551718" cy="2654571"/>
          </a:xfrm>
          <a:prstGeom prst="rect">
            <a:avLst/>
          </a:prstGeom>
        </p:spPr>
        <p:style>
          <a:lnRef idx="2">
            <a:schemeClr val="accent1"/>
          </a:lnRef>
          <a:fillRef idx="1">
            <a:schemeClr val="lt1"/>
          </a:fillRef>
          <a:effectRef idx="0">
            <a:schemeClr val="accent1"/>
          </a:effectRef>
          <a:fontRef idx="minor">
            <a:schemeClr val="dk1"/>
          </a:fontRef>
        </p:style>
        <p:txBody>
          <a:bodyPr wrap="square" lIns="68579" tIns="34289" rIns="68579" bIns="34289" rtlCol="0">
            <a:spAutoFit/>
          </a:bodyPr>
          <a:lstStyle/>
          <a:p>
            <a:pPr algn="just" defTabSz="685316">
              <a:defRPr/>
            </a:pPr>
            <a:r>
              <a:rPr lang="en-US" sz="2800" dirty="0">
                <a:solidFill>
                  <a:prstClr val="black"/>
                </a:solidFill>
                <a:latin typeface="Arial" pitchFamily="34" charset="0"/>
                <a:ea typeface="Tahoma" pitchFamily="34" charset="0"/>
                <a:cs typeface="Arial" pitchFamily="34" charset="0"/>
              </a:rPr>
              <a:t>* </a:t>
            </a:r>
            <a:r>
              <a:rPr lang="vi-VN" sz="2800" dirty="0">
                <a:solidFill>
                  <a:prstClr val="black"/>
                </a:solidFill>
                <a:latin typeface="Arial" pitchFamily="34" charset="0"/>
                <a:ea typeface="Tahoma" pitchFamily="34" charset="0"/>
                <a:cs typeface="Arial" pitchFamily="34" charset="0"/>
              </a:rPr>
              <a:t>Hình thức</a:t>
            </a:r>
          </a:p>
          <a:p>
            <a:pPr algn="just" defTabSz="685316">
              <a:defRPr/>
            </a:pPr>
            <a:endParaRPr lang="vi-VN" sz="2800" dirty="0">
              <a:solidFill>
                <a:prstClr val="black"/>
              </a:solidFill>
              <a:latin typeface="Arial" pitchFamily="34" charset="0"/>
              <a:ea typeface="Tahoma" pitchFamily="34" charset="0"/>
              <a:cs typeface="Arial" pitchFamily="34" charset="0"/>
            </a:endParaRPr>
          </a:p>
          <a:p>
            <a:pPr algn="just" defTabSz="685316">
              <a:defRPr/>
            </a:pPr>
            <a:r>
              <a:rPr lang="vi-VN" sz="2800" dirty="0">
                <a:solidFill>
                  <a:prstClr val="black"/>
                </a:solidFill>
                <a:latin typeface="Arial" pitchFamily="34" charset="0"/>
                <a:ea typeface="Tahoma" pitchFamily="34" charset="0"/>
                <a:cs typeface="Arial" pitchFamily="34" charset="0"/>
              </a:rPr>
              <a:t>-	</a:t>
            </a:r>
            <a:r>
              <a:rPr lang="vi-VN" sz="2800" dirty="0">
                <a:solidFill>
                  <a:srgbClr val="FF0000"/>
                </a:solidFill>
                <a:latin typeface="Arial" pitchFamily="34" charset="0"/>
                <a:ea typeface="Tahoma" pitchFamily="34" charset="0"/>
                <a:cs typeface="Arial" pitchFamily="34" charset="0"/>
              </a:rPr>
              <a:t>Ngôn ngữ tạo lập hối phiếu là ngôn ngữ viết, thống nhất một thứ tiếng nhất</a:t>
            </a:r>
            <a:r>
              <a:rPr lang="en-US" sz="2800" dirty="0">
                <a:solidFill>
                  <a:srgbClr val="FF0000"/>
                </a:solidFill>
                <a:latin typeface="Arial" pitchFamily="34" charset="0"/>
                <a:ea typeface="Tahoma" pitchFamily="34" charset="0"/>
                <a:cs typeface="Arial" pitchFamily="34" charset="0"/>
              </a:rPr>
              <a:t> </a:t>
            </a:r>
            <a:r>
              <a:rPr lang="vi-VN" sz="2800" dirty="0">
                <a:solidFill>
                  <a:srgbClr val="FF0000"/>
                </a:solidFill>
                <a:latin typeface="Arial" pitchFamily="34" charset="0"/>
                <a:ea typeface="Tahoma" pitchFamily="34" charset="0"/>
                <a:cs typeface="Arial" pitchFamily="34" charset="0"/>
              </a:rPr>
              <a:t>định, thường là tiếng Anh. </a:t>
            </a:r>
            <a:r>
              <a:rPr lang="vi-VN" sz="2800" dirty="0">
                <a:solidFill>
                  <a:prstClr val="black"/>
                </a:solidFill>
                <a:latin typeface="Arial" pitchFamily="34" charset="0"/>
                <a:ea typeface="Tahoma" pitchFamily="34" charset="0"/>
                <a:cs typeface="Arial" pitchFamily="34" charset="0"/>
              </a:rPr>
              <a:t>Hối phiếu có thể tự thiết lập hoặc điền vào mẫu in sẵn bằng thứ mực không phai.</a:t>
            </a:r>
          </a:p>
        </p:txBody>
      </p:sp>
    </p:spTree>
    <p:extLst>
      <p:ext uri="{BB962C8B-B14F-4D97-AF65-F5344CB8AC3E}">
        <p14:creationId xmlns:p14="http://schemas.microsoft.com/office/powerpoint/2010/main" val="1379291753"/>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3"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plus(in)">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1000"/>
                                        <p:tgtEl>
                                          <p:spTgt spid="6"/>
                                        </p:tgtEl>
                                      </p:cBhvr>
                                    </p:animEffect>
                                    <p:anim calcmode="lin" valueType="num">
                                      <p:cBhvr>
                                        <p:cTn id="13" dur="1000" fill="hold"/>
                                        <p:tgtEl>
                                          <p:spTgt spid="6"/>
                                        </p:tgtEl>
                                        <p:attrNameLst>
                                          <p:attrName>ppt_x</p:attrName>
                                        </p:attrNameLst>
                                      </p:cBhvr>
                                      <p:tavLst>
                                        <p:tav tm="0">
                                          <p:val>
                                            <p:strVal val="#ppt_x"/>
                                          </p:val>
                                        </p:tav>
                                        <p:tav tm="100000">
                                          <p:val>
                                            <p:strVal val="#ppt_x"/>
                                          </p:val>
                                        </p:tav>
                                      </p:tavLst>
                                    </p:anim>
                                    <p:anim calcmode="lin" valueType="num">
                                      <p:cBhvr>
                                        <p:cTn id="14"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animBg="1"/>
    </p:bldLst>
  </p:timing>
</p:sld>
</file>

<file path=ppt/slides/slide6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Rectangle 3"/>
          <p:cNvSpPr/>
          <p:nvPr/>
        </p:nvSpPr>
        <p:spPr>
          <a:xfrm>
            <a:off x="1776882" y="285750"/>
            <a:ext cx="5064526" cy="377024"/>
          </a:xfrm>
          <a:prstGeom prst="rect">
            <a:avLst/>
          </a:prstGeom>
          <a:noFill/>
        </p:spPr>
        <p:txBody>
          <a:bodyPr wrap="none" lIns="68579" tIns="34289" rIns="68579" bIns="34289">
            <a:spAutoFit/>
          </a:bodyPr>
          <a:lstStyle/>
          <a:p>
            <a:pPr algn="ctr" defTabSz="685783">
              <a:defRPr/>
            </a:pPr>
            <a:r>
              <a:rPr lang="en-US" sz="2000" b="1"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c. </a:t>
            </a:r>
            <a:r>
              <a:rPr lang="en-US" sz="2000" b="1"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Hình</a:t>
            </a:r>
            <a:r>
              <a:rPr lang="en-US" sz="2000" b="1"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a:t>
            </a:r>
            <a:r>
              <a:rPr lang="en-US" sz="2000" b="1"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thức</a:t>
            </a:r>
            <a:r>
              <a:rPr lang="en-US" sz="2000" b="1"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a:t>
            </a:r>
            <a:r>
              <a:rPr lang="en-US" sz="2000" b="1"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và</a:t>
            </a:r>
            <a:r>
              <a:rPr lang="en-US" sz="2000" b="1"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a:t>
            </a:r>
            <a:r>
              <a:rPr lang="en-US" sz="2000" b="1"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nội</a:t>
            </a:r>
            <a:r>
              <a:rPr lang="en-US" sz="2000" b="1"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dung </a:t>
            </a:r>
            <a:r>
              <a:rPr lang="en-US" sz="2000" b="1"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của</a:t>
            </a:r>
            <a:r>
              <a:rPr lang="en-US" sz="2000" b="1"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a:t>
            </a:r>
            <a:r>
              <a:rPr lang="en-US" sz="2000" b="1"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hối</a:t>
            </a:r>
            <a:r>
              <a:rPr lang="en-US" sz="2000" b="1"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a:t>
            </a:r>
            <a:r>
              <a:rPr lang="en-US" sz="2000" b="1"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phiếu</a:t>
            </a:r>
            <a:endParaRPr lang="en-US" sz="2000" b="1" cap="all"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endParaRPr>
          </a:p>
        </p:txBody>
      </p:sp>
      <p:sp>
        <p:nvSpPr>
          <p:cNvPr id="6" name="TextBox 5"/>
          <p:cNvSpPr txBox="1"/>
          <p:nvPr/>
        </p:nvSpPr>
        <p:spPr>
          <a:xfrm>
            <a:off x="233753" y="765380"/>
            <a:ext cx="8551718" cy="3085458"/>
          </a:xfrm>
          <a:prstGeom prst="rect">
            <a:avLst/>
          </a:prstGeom>
        </p:spPr>
        <p:style>
          <a:lnRef idx="2">
            <a:schemeClr val="accent1"/>
          </a:lnRef>
          <a:fillRef idx="1">
            <a:schemeClr val="lt1"/>
          </a:fillRef>
          <a:effectRef idx="0">
            <a:schemeClr val="accent1"/>
          </a:effectRef>
          <a:fontRef idx="minor">
            <a:schemeClr val="dk1"/>
          </a:fontRef>
        </p:style>
        <p:txBody>
          <a:bodyPr wrap="square" lIns="68579" tIns="34289" rIns="68579" bIns="34289" rtlCol="0">
            <a:spAutoFit/>
          </a:bodyPr>
          <a:lstStyle/>
          <a:p>
            <a:pPr algn="just" defTabSz="685316">
              <a:defRPr/>
            </a:pPr>
            <a:r>
              <a:rPr lang="vi-VN" sz="2800" dirty="0">
                <a:solidFill>
                  <a:prstClr val="black"/>
                </a:solidFill>
                <a:latin typeface="Arial" pitchFamily="34" charset="0"/>
                <a:ea typeface="Tahoma" pitchFamily="34" charset="0"/>
                <a:cs typeface="Arial" pitchFamily="34" charset="0"/>
              </a:rPr>
              <a:t>-	</a:t>
            </a:r>
            <a:r>
              <a:rPr lang="vi-VN" sz="2800" dirty="0">
                <a:solidFill>
                  <a:srgbClr val="FF0000"/>
                </a:solidFill>
                <a:latin typeface="Arial" pitchFamily="34" charset="0"/>
                <a:ea typeface="Tahoma" pitchFamily="34" charset="0"/>
                <a:cs typeface="Arial" pitchFamily="34" charset="0"/>
              </a:rPr>
              <a:t>Hối phiếu có thể lập thành một hoặc nhiều bản, mỗi bản đều phải đánh số thứ tự và các bản có giá trị pháp lý như nhau. </a:t>
            </a:r>
            <a:r>
              <a:rPr lang="vi-VN" sz="2800" dirty="0">
                <a:solidFill>
                  <a:prstClr val="black"/>
                </a:solidFill>
                <a:latin typeface="Arial" pitchFamily="34" charset="0"/>
                <a:ea typeface="Tahoma" pitchFamily="34" charset="0"/>
                <a:cs typeface="Arial" pitchFamily="34" charset="0"/>
              </a:rPr>
              <a:t>Khi thực hiện thanh toán ngân hàng thường gửi 2 bản hối phiếu liên tiếp đến cho người trả tiền đề phòng sự thất lạc. Hối phiếu chỉ thanh toán một bản đến trước, bản nào đến sau sẽ trở thành vô giá trị.</a:t>
            </a:r>
          </a:p>
        </p:txBody>
      </p:sp>
    </p:spTree>
    <p:extLst>
      <p:ext uri="{BB962C8B-B14F-4D97-AF65-F5344CB8AC3E}">
        <p14:creationId xmlns:p14="http://schemas.microsoft.com/office/powerpoint/2010/main" val="50562691"/>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3"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plus(in)">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1000"/>
                                        <p:tgtEl>
                                          <p:spTgt spid="6"/>
                                        </p:tgtEl>
                                      </p:cBhvr>
                                    </p:animEffect>
                                    <p:anim calcmode="lin" valueType="num">
                                      <p:cBhvr>
                                        <p:cTn id="13" dur="1000" fill="hold"/>
                                        <p:tgtEl>
                                          <p:spTgt spid="6"/>
                                        </p:tgtEl>
                                        <p:attrNameLst>
                                          <p:attrName>ppt_x</p:attrName>
                                        </p:attrNameLst>
                                      </p:cBhvr>
                                      <p:tavLst>
                                        <p:tav tm="0">
                                          <p:val>
                                            <p:strVal val="#ppt_x"/>
                                          </p:val>
                                        </p:tav>
                                        <p:tav tm="100000">
                                          <p:val>
                                            <p:strVal val="#ppt_x"/>
                                          </p:val>
                                        </p:tav>
                                      </p:tavLst>
                                    </p:anim>
                                    <p:anim calcmode="lin" valueType="num">
                                      <p:cBhvr>
                                        <p:cTn id="14"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animBg="1"/>
    </p:bldLst>
  </p:timing>
</p:sld>
</file>

<file path=ppt/slides/slide6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Rectangle 3"/>
          <p:cNvSpPr/>
          <p:nvPr/>
        </p:nvSpPr>
        <p:spPr>
          <a:xfrm>
            <a:off x="1776882" y="133350"/>
            <a:ext cx="5064526" cy="377024"/>
          </a:xfrm>
          <a:prstGeom prst="rect">
            <a:avLst/>
          </a:prstGeom>
          <a:noFill/>
        </p:spPr>
        <p:txBody>
          <a:bodyPr wrap="none" lIns="68579" tIns="34289" rIns="68579" bIns="34289">
            <a:spAutoFit/>
          </a:bodyPr>
          <a:lstStyle/>
          <a:p>
            <a:pPr algn="ctr" defTabSz="685783">
              <a:defRPr/>
            </a:pPr>
            <a:r>
              <a:rPr lang="en-US" sz="2000" b="1"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c. </a:t>
            </a:r>
            <a:r>
              <a:rPr lang="en-US" sz="2000" b="1"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Hình</a:t>
            </a:r>
            <a:r>
              <a:rPr lang="en-US" sz="2000" b="1"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a:t>
            </a:r>
            <a:r>
              <a:rPr lang="en-US" sz="2000" b="1"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thức</a:t>
            </a:r>
            <a:r>
              <a:rPr lang="en-US" sz="2000" b="1"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a:t>
            </a:r>
            <a:r>
              <a:rPr lang="en-US" sz="2000" b="1"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và</a:t>
            </a:r>
            <a:r>
              <a:rPr lang="en-US" sz="2000" b="1"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a:t>
            </a:r>
            <a:r>
              <a:rPr lang="en-US" sz="2000" b="1"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nội</a:t>
            </a:r>
            <a:r>
              <a:rPr lang="en-US" sz="2000" b="1"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dung </a:t>
            </a:r>
            <a:r>
              <a:rPr lang="en-US" sz="2000" b="1"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của</a:t>
            </a:r>
            <a:r>
              <a:rPr lang="en-US" sz="2000" b="1"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a:t>
            </a:r>
            <a:r>
              <a:rPr lang="en-US" sz="2000" b="1"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hối</a:t>
            </a:r>
            <a:r>
              <a:rPr lang="en-US" sz="2000" b="1"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a:t>
            </a:r>
            <a:r>
              <a:rPr lang="en-US" sz="2000" b="1"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phiếu</a:t>
            </a:r>
            <a:endParaRPr lang="en-US" sz="2000" b="1" cap="all"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endParaRPr>
          </a:p>
        </p:txBody>
      </p:sp>
      <p:sp>
        <p:nvSpPr>
          <p:cNvPr id="6" name="TextBox 5"/>
          <p:cNvSpPr txBox="1"/>
          <p:nvPr/>
        </p:nvSpPr>
        <p:spPr>
          <a:xfrm>
            <a:off x="233752" y="510374"/>
            <a:ext cx="8910247" cy="838689"/>
          </a:xfrm>
          <a:prstGeom prst="rect">
            <a:avLst/>
          </a:prstGeom>
        </p:spPr>
        <p:style>
          <a:lnRef idx="2">
            <a:schemeClr val="accent1"/>
          </a:lnRef>
          <a:fillRef idx="1">
            <a:schemeClr val="lt1"/>
          </a:fillRef>
          <a:effectRef idx="0">
            <a:schemeClr val="accent1"/>
          </a:effectRef>
          <a:fontRef idx="minor">
            <a:schemeClr val="dk1"/>
          </a:fontRef>
        </p:style>
        <p:txBody>
          <a:bodyPr wrap="square" lIns="68579" tIns="34289" rIns="68579" bIns="34289" rtlCol="0">
            <a:spAutoFit/>
          </a:bodyPr>
          <a:lstStyle/>
          <a:p>
            <a:pPr algn="just" defTabSz="685316">
              <a:defRPr/>
            </a:pPr>
            <a:r>
              <a:rPr lang="en-US" sz="2500" dirty="0">
                <a:solidFill>
                  <a:srgbClr val="FF0000"/>
                </a:solidFill>
                <a:latin typeface="Arial" pitchFamily="34" charset="0"/>
                <a:ea typeface="Tahoma" pitchFamily="34" charset="0"/>
                <a:cs typeface="Arial" pitchFamily="34" charset="0"/>
              </a:rPr>
              <a:t>* </a:t>
            </a:r>
            <a:r>
              <a:rPr lang="vi-VN" sz="2500" dirty="0">
                <a:solidFill>
                  <a:srgbClr val="FF0000"/>
                </a:solidFill>
                <a:latin typeface="Arial" pitchFamily="34" charset="0"/>
                <a:ea typeface="Tahoma" pitchFamily="34" charset="0"/>
                <a:cs typeface="Arial" pitchFamily="34" charset="0"/>
              </a:rPr>
              <a:t>Về mặt nội dung:</a:t>
            </a:r>
          </a:p>
          <a:p>
            <a:pPr algn="just" defTabSz="685316">
              <a:defRPr/>
            </a:pPr>
            <a:r>
              <a:rPr lang="vi-VN" sz="2500" dirty="0">
                <a:solidFill>
                  <a:prstClr val="black"/>
                </a:solidFill>
                <a:latin typeface="Arial" pitchFamily="34" charset="0"/>
                <a:ea typeface="Tahoma" pitchFamily="34" charset="0"/>
                <a:cs typeface="Arial" pitchFamily="34" charset="0"/>
              </a:rPr>
              <a:t>Một hối phiếu phải bao gồm những nội dung bắt buộc sau đây </a:t>
            </a:r>
          </a:p>
        </p:txBody>
      </p:sp>
      <p:pic>
        <p:nvPicPr>
          <p:cNvPr id="1945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43000" y="1428750"/>
            <a:ext cx="6887946" cy="3568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192613095"/>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3"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plus(in)">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additive="base">
                                        <p:cTn id="12" dur="500" fill="hold"/>
                                        <p:tgtEl>
                                          <p:spTgt spid="6"/>
                                        </p:tgtEl>
                                        <p:attrNameLst>
                                          <p:attrName>ppt_x</p:attrName>
                                        </p:attrNameLst>
                                      </p:cBhvr>
                                      <p:tavLst>
                                        <p:tav tm="0">
                                          <p:val>
                                            <p:strVal val="#ppt_x"/>
                                          </p:val>
                                        </p:tav>
                                        <p:tav tm="100000">
                                          <p:val>
                                            <p:strVal val="#ppt_x"/>
                                          </p:val>
                                        </p:tav>
                                      </p:tavLst>
                                    </p:anim>
                                    <p:anim calcmode="lin" valueType="num">
                                      <p:cBhvr additive="base">
                                        <p:cTn id="13"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42" presetClass="entr" presetSubtype="0" fill="hold" nodeType="clickEffect">
                                  <p:stCondLst>
                                    <p:cond delay="0"/>
                                  </p:stCondLst>
                                  <p:childTnLst>
                                    <p:set>
                                      <p:cBhvr>
                                        <p:cTn id="17" dur="1" fill="hold">
                                          <p:stCondLst>
                                            <p:cond delay="0"/>
                                          </p:stCondLst>
                                        </p:cTn>
                                        <p:tgtEl>
                                          <p:spTgt spid="19458"/>
                                        </p:tgtEl>
                                        <p:attrNameLst>
                                          <p:attrName>style.visibility</p:attrName>
                                        </p:attrNameLst>
                                      </p:cBhvr>
                                      <p:to>
                                        <p:strVal val="visible"/>
                                      </p:to>
                                    </p:set>
                                    <p:animEffect transition="in" filter="fade">
                                      <p:cBhvr>
                                        <p:cTn id="18" dur="1000"/>
                                        <p:tgtEl>
                                          <p:spTgt spid="19458"/>
                                        </p:tgtEl>
                                      </p:cBhvr>
                                    </p:animEffect>
                                    <p:anim calcmode="lin" valueType="num">
                                      <p:cBhvr>
                                        <p:cTn id="19" dur="1000" fill="hold"/>
                                        <p:tgtEl>
                                          <p:spTgt spid="19458"/>
                                        </p:tgtEl>
                                        <p:attrNameLst>
                                          <p:attrName>ppt_x</p:attrName>
                                        </p:attrNameLst>
                                      </p:cBhvr>
                                      <p:tavLst>
                                        <p:tav tm="0">
                                          <p:val>
                                            <p:strVal val="#ppt_x"/>
                                          </p:val>
                                        </p:tav>
                                        <p:tav tm="100000">
                                          <p:val>
                                            <p:strVal val="#ppt_x"/>
                                          </p:val>
                                        </p:tav>
                                      </p:tavLst>
                                    </p:anim>
                                    <p:anim calcmode="lin" valueType="num">
                                      <p:cBhvr>
                                        <p:cTn id="20" dur="1000" fill="hold"/>
                                        <p:tgtEl>
                                          <p:spTgt spid="1945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animBg="1"/>
    </p:bldLst>
  </p:timing>
</p:sld>
</file>

<file path=ppt/slides/slide6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Rectangle 3"/>
          <p:cNvSpPr/>
          <p:nvPr/>
        </p:nvSpPr>
        <p:spPr>
          <a:xfrm>
            <a:off x="1776882" y="133350"/>
            <a:ext cx="5064526" cy="377024"/>
          </a:xfrm>
          <a:prstGeom prst="rect">
            <a:avLst/>
          </a:prstGeom>
          <a:noFill/>
        </p:spPr>
        <p:txBody>
          <a:bodyPr wrap="none" lIns="68579" tIns="34289" rIns="68579" bIns="34289">
            <a:spAutoFit/>
          </a:bodyPr>
          <a:lstStyle/>
          <a:p>
            <a:pPr algn="ctr" defTabSz="685783">
              <a:defRPr/>
            </a:pPr>
            <a:r>
              <a:rPr lang="en-US" sz="2000" b="1"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c. </a:t>
            </a:r>
            <a:r>
              <a:rPr lang="en-US" sz="2000" b="1"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Hình</a:t>
            </a:r>
            <a:r>
              <a:rPr lang="en-US" sz="2000" b="1"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a:t>
            </a:r>
            <a:r>
              <a:rPr lang="en-US" sz="2000" b="1"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thức</a:t>
            </a:r>
            <a:r>
              <a:rPr lang="en-US" sz="2000" b="1"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a:t>
            </a:r>
            <a:r>
              <a:rPr lang="en-US" sz="2000" b="1"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và</a:t>
            </a:r>
            <a:r>
              <a:rPr lang="en-US" sz="2000" b="1"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a:t>
            </a:r>
            <a:r>
              <a:rPr lang="en-US" sz="2000" b="1"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nội</a:t>
            </a:r>
            <a:r>
              <a:rPr lang="en-US" sz="2000" b="1"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dung </a:t>
            </a:r>
            <a:r>
              <a:rPr lang="en-US" sz="2000" b="1"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của</a:t>
            </a:r>
            <a:r>
              <a:rPr lang="en-US" sz="2000" b="1"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a:t>
            </a:r>
            <a:r>
              <a:rPr lang="en-US" sz="2000" b="1"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hối</a:t>
            </a:r>
            <a:r>
              <a:rPr lang="en-US" sz="2000" b="1"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a:t>
            </a:r>
            <a:r>
              <a:rPr lang="en-US" sz="2000" b="1"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phiếu</a:t>
            </a:r>
            <a:endParaRPr lang="en-US" sz="2000" b="1" cap="all"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endParaRPr>
          </a:p>
        </p:txBody>
      </p:sp>
      <p:pic>
        <p:nvPicPr>
          <p:cNvPr id="2048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90600" y="590550"/>
            <a:ext cx="7625738" cy="4483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388966571"/>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3"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plus(in)">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20482"/>
                                        </p:tgtEl>
                                        <p:attrNameLst>
                                          <p:attrName>style.visibility</p:attrName>
                                        </p:attrNameLst>
                                      </p:cBhvr>
                                      <p:to>
                                        <p:strVal val="visible"/>
                                      </p:to>
                                    </p:set>
                                    <p:anim calcmode="lin" valueType="num">
                                      <p:cBhvr additive="base">
                                        <p:cTn id="12" dur="500" fill="hold"/>
                                        <p:tgtEl>
                                          <p:spTgt spid="20482"/>
                                        </p:tgtEl>
                                        <p:attrNameLst>
                                          <p:attrName>ppt_x</p:attrName>
                                        </p:attrNameLst>
                                      </p:cBhvr>
                                      <p:tavLst>
                                        <p:tav tm="0">
                                          <p:val>
                                            <p:strVal val="#ppt_x"/>
                                          </p:val>
                                        </p:tav>
                                        <p:tav tm="100000">
                                          <p:val>
                                            <p:strVal val="#ppt_x"/>
                                          </p:val>
                                        </p:tav>
                                      </p:tavLst>
                                    </p:anim>
                                    <p:anim calcmode="lin" valueType="num">
                                      <p:cBhvr additive="base">
                                        <p:cTn id="13" dur="500" fill="hold"/>
                                        <p:tgtEl>
                                          <p:spTgt spid="2048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6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Rectangle 3"/>
          <p:cNvSpPr/>
          <p:nvPr/>
        </p:nvSpPr>
        <p:spPr>
          <a:xfrm>
            <a:off x="1776882" y="133350"/>
            <a:ext cx="5064526" cy="377024"/>
          </a:xfrm>
          <a:prstGeom prst="rect">
            <a:avLst/>
          </a:prstGeom>
          <a:noFill/>
        </p:spPr>
        <p:txBody>
          <a:bodyPr wrap="none" lIns="68579" tIns="34289" rIns="68579" bIns="34289">
            <a:spAutoFit/>
          </a:bodyPr>
          <a:lstStyle/>
          <a:p>
            <a:pPr algn="ctr" defTabSz="685783">
              <a:defRPr/>
            </a:pPr>
            <a:r>
              <a:rPr lang="en-US" sz="2000" b="1"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c. </a:t>
            </a:r>
            <a:r>
              <a:rPr lang="en-US" sz="2000" b="1"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Hình</a:t>
            </a:r>
            <a:r>
              <a:rPr lang="en-US" sz="2000" b="1"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a:t>
            </a:r>
            <a:r>
              <a:rPr lang="en-US" sz="2000" b="1"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thức</a:t>
            </a:r>
            <a:r>
              <a:rPr lang="en-US" sz="2000" b="1"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a:t>
            </a:r>
            <a:r>
              <a:rPr lang="en-US" sz="2000" b="1"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và</a:t>
            </a:r>
            <a:r>
              <a:rPr lang="en-US" sz="2000" b="1"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a:t>
            </a:r>
            <a:r>
              <a:rPr lang="en-US" sz="2000" b="1"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nội</a:t>
            </a:r>
            <a:r>
              <a:rPr lang="en-US" sz="2000" b="1"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dung </a:t>
            </a:r>
            <a:r>
              <a:rPr lang="en-US" sz="2000" b="1"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của</a:t>
            </a:r>
            <a:r>
              <a:rPr lang="en-US" sz="2000" b="1"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a:t>
            </a:r>
            <a:r>
              <a:rPr lang="en-US" sz="2000" b="1"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hối</a:t>
            </a:r>
            <a:r>
              <a:rPr lang="en-US" sz="2000" b="1"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a:t>
            </a:r>
            <a:r>
              <a:rPr lang="en-US" sz="2000" b="1"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phiếu</a:t>
            </a:r>
            <a:endParaRPr lang="en-US" sz="2000" b="1" cap="all"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endParaRPr>
          </a:p>
        </p:txBody>
      </p:sp>
      <p:sp>
        <p:nvSpPr>
          <p:cNvPr id="2" name="Rectangle 1"/>
          <p:cNvSpPr/>
          <p:nvPr/>
        </p:nvSpPr>
        <p:spPr>
          <a:xfrm>
            <a:off x="299071" y="666750"/>
            <a:ext cx="8534400" cy="861774"/>
          </a:xfrm>
          <a:prstGeom prst="rect">
            <a:avLst/>
          </a:prstGeom>
        </p:spPr>
        <p:style>
          <a:lnRef idx="2">
            <a:schemeClr val="accent3"/>
          </a:lnRef>
          <a:fillRef idx="1">
            <a:schemeClr val="lt1"/>
          </a:fillRef>
          <a:effectRef idx="0">
            <a:schemeClr val="accent3"/>
          </a:effectRef>
          <a:fontRef idx="minor">
            <a:schemeClr val="dk1"/>
          </a:fontRef>
        </p:style>
        <p:txBody>
          <a:bodyPr wrap="square">
            <a:spAutoFit/>
          </a:bodyPr>
          <a:lstStyle/>
          <a:p>
            <a:r>
              <a:rPr lang="vi-VN" sz="2500" dirty="0"/>
              <a:t>(1) Tiêu đề hối phiếu: Phải ghi chữ “Hối phiếu” (Bill of Exchange, có khi được viết tắt</a:t>
            </a:r>
            <a:r>
              <a:rPr lang="en-US" sz="2500" dirty="0"/>
              <a:t> </a:t>
            </a:r>
            <a:r>
              <a:rPr lang="vi-VN" sz="2500" dirty="0"/>
              <a:t>là Exchange hoặc là Draft).</a:t>
            </a:r>
            <a:endParaRPr lang="en-US" sz="2500" dirty="0"/>
          </a:p>
        </p:txBody>
      </p:sp>
      <p:pic>
        <p:nvPicPr>
          <p:cNvPr id="2150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19200" y="1657350"/>
            <a:ext cx="7162800" cy="3409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922973804"/>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3"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plus(in)">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additive="base">
                                        <p:cTn id="12" dur="500" fill="hold"/>
                                        <p:tgtEl>
                                          <p:spTgt spid="2"/>
                                        </p:tgtEl>
                                        <p:attrNameLst>
                                          <p:attrName>ppt_x</p:attrName>
                                        </p:attrNameLst>
                                      </p:cBhvr>
                                      <p:tavLst>
                                        <p:tav tm="0">
                                          <p:val>
                                            <p:strVal val="#ppt_x"/>
                                          </p:val>
                                        </p:tav>
                                        <p:tav tm="100000">
                                          <p:val>
                                            <p:strVal val="#ppt_x"/>
                                          </p:val>
                                        </p:tav>
                                      </p:tavLst>
                                    </p:anim>
                                    <p:anim calcmode="lin" valueType="num">
                                      <p:cBhvr additive="base">
                                        <p:cTn id="13"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2"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Rectangle 3"/>
          <p:cNvSpPr/>
          <p:nvPr/>
        </p:nvSpPr>
        <p:spPr>
          <a:xfrm>
            <a:off x="3522387" y="141482"/>
            <a:ext cx="2156679" cy="377024"/>
          </a:xfrm>
          <a:prstGeom prst="rect">
            <a:avLst/>
          </a:prstGeom>
          <a:noFill/>
        </p:spPr>
        <p:txBody>
          <a:bodyPr wrap="none" lIns="68579" tIns="34289" rIns="68579" bIns="34289">
            <a:spAutoFit/>
          </a:bodyPr>
          <a:lstStyle/>
          <a:p>
            <a:pPr algn="ctr" defTabSz="685783">
              <a:defRPr/>
            </a:pPr>
            <a:r>
              <a:rPr lang="en-US" sz="2000" b="1" cap="all"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1.1. </a:t>
            </a:r>
            <a:r>
              <a:rPr lang="en-US" sz="2000" b="1" cap="all"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Khái</a:t>
            </a:r>
            <a:r>
              <a:rPr lang="en-US" sz="2000" b="1" cap="all"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a:t>
            </a:r>
            <a:r>
              <a:rPr lang="en-US" sz="2000" b="1" cap="all"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niệm</a:t>
            </a:r>
            <a:endParaRPr lang="en-US" sz="2000" b="1" cap="all"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endParaRPr>
          </a:p>
        </p:txBody>
      </p:sp>
      <p:sp>
        <p:nvSpPr>
          <p:cNvPr id="5" name="TextBox 4"/>
          <p:cNvSpPr txBox="1"/>
          <p:nvPr/>
        </p:nvSpPr>
        <p:spPr>
          <a:xfrm>
            <a:off x="374074" y="510814"/>
            <a:ext cx="8551718" cy="3116236"/>
          </a:xfrm>
          <a:prstGeom prst="rect">
            <a:avLst/>
          </a:prstGeom>
        </p:spPr>
        <p:style>
          <a:lnRef idx="2">
            <a:schemeClr val="accent1"/>
          </a:lnRef>
          <a:fillRef idx="1">
            <a:schemeClr val="lt1"/>
          </a:fillRef>
          <a:effectRef idx="0">
            <a:schemeClr val="accent1"/>
          </a:effectRef>
          <a:fontRef idx="minor">
            <a:schemeClr val="dk1"/>
          </a:fontRef>
        </p:style>
        <p:txBody>
          <a:bodyPr wrap="square" lIns="68579" tIns="34289" rIns="68579" bIns="34289" rtlCol="0">
            <a:spAutoFit/>
          </a:bodyPr>
          <a:lstStyle/>
          <a:p>
            <a:pPr algn="just" defTabSz="685316">
              <a:defRPr/>
            </a:pPr>
            <a:r>
              <a:rPr lang="en-US" sz="3300" dirty="0">
                <a:solidFill>
                  <a:prstClr val="black"/>
                </a:solidFill>
                <a:latin typeface="Arial" pitchFamily="34" charset="0"/>
                <a:ea typeface="Tahoma" pitchFamily="34" charset="0"/>
                <a:cs typeface="Arial" pitchFamily="34" charset="0"/>
              </a:rPr>
              <a:t>Theo </a:t>
            </a:r>
            <a:r>
              <a:rPr lang="en-US" sz="3300" dirty="0" err="1">
                <a:solidFill>
                  <a:prstClr val="black"/>
                </a:solidFill>
                <a:latin typeface="Arial" pitchFamily="34" charset="0"/>
                <a:ea typeface="Tahoma" pitchFamily="34" charset="0"/>
                <a:cs typeface="Arial" pitchFamily="34" charset="0"/>
              </a:rPr>
              <a:t>đo</a:t>
            </a:r>
            <a:r>
              <a:rPr lang="en-US" sz="3300" dirty="0">
                <a:solidFill>
                  <a:prstClr val="black"/>
                </a:solidFill>
                <a:latin typeface="Arial" pitchFamily="34" charset="0"/>
                <a:ea typeface="Tahoma" pitchFamily="34" charset="0"/>
                <a:cs typeface="Arial" pitchFamily="34" charset="0"/>
              </a:rPr>
              <a:t>́: </a:t>
            </a:r>
            <a:r>
              <a:rPr lang="en-US" sz="3300" dirty="0" err="1">
                <a:solidFill>
                  <a:prstClr val="black"/>
                </a:solidFill>
                <a:latin typeface="Arial" pitchFamily="34" charset="0"/>
                <a:ea typeface="Tahoma" pitchFamily="34" charset="0"/>
                <a:cs typeface="Arial" pitchFamily="34" charset="0"/>
              </a:rPr>
              <a:t>các</a:t>
            </a:r>
            <a:r>
              <a:rPr lang="en-US" sz="3300" dirty="0">
                <a:solidFill>
                  <a:prstClr val="black"/>
                </a:solidFill>
                <a:latin typeface="Arial" pitchFamily="34" charset="0"/>
                <a:ea typeface="Tahoma" pitchFamily="34" charset="0"/>
                <a:cs typeface="Arial" pitchFamily="34" charset="0"/>
              </a:rPr>
              <a:t> </a:t>
            </a:r>
            <a:r>
              <a:rPr lang="en-US" sz="3300" dirty="0" err="1">
                <a:solidFill>
                  <a:prstClr val="black"/>
                </a:solidFill>
                <a:latin typeface="Arial" pitchFamily="34" charset="0"/>
                <a:ea typeface="Tahoma" pitchFamily="34" charset="0"/>
                <a:cs typeface="Arial" pitchFamily="34" charset="0"/>
              </a:rPr>
              <a:t>nghiệp</a:t>
            </a:r>
            <a:r>
              <a:rPr lang="en-US" sz="3300" dirty="0">
                <a:solidFill>
                  <a:prstClr val="black"/>
                </a:solidFill>
                <a:latin typeface="Arial" pitchFamily="34" charset="0"/>
                <a:ea typeface="Tahoma" pitchFamily="34" charset="0"/>
                <a:cs typeface="Arial" pitchFamily="34" charset="0"/>
              </a:rPr>
              <a:t> vụ </a:t>
            </a:r>
            <a:r>
              <a:rPr lang="en-US" sz="3300" dirty="0" err="1">
                <a:solidFill>
                  <a:prstClr val="black"/>
                </a:solidFill>
                <a:latin typeface="Arial" pitchFamily="34" charset="0"/>
                <a:ea typeface="Tahoma" pitchFamily="34" charset="0"/>
                <a:cs typeface="Arial" pitchFamily="34" charset="0"/>
              </a:rPr>
              <a:t>thanh</a:t>
            </a:r>
            <a:r>
              <a:rPr lang="en-US" sz="3300" dirty="0">
                <a:solidFill>
                  <a:prstClr val="black"/>
                </a:solidFill>
                <a:latin typeface="Arial" pitchFamily="34" charset="0"/>
                <a:ea typeface="Tahoma" pitchFamily="34" charset="0"/>
                <a:cs typeface="Arial" pitchFamily="34" charset="0"/>
              </a:rPr>
              <a:t> </a:t>
            </a:r>
            <a:r>
              <a:rPr lang="en-US" sz="3300" dirty="0" err="1">
                <a:solidFill>
                  <a:prstClr val="black"/>
                </a:solidFill>
                <a:latin typeface="Arial" pitchFamily="34" charset="0"/>
                <a:ea typeface="Tahoma" pitchFamily="34" charset="0"/>
                <a:cs typeface="Arial" pitchFamily="34" charset="0"/>
              </a:rPr>
              <a:t>toán</a:t>
            </a:r>
            <a:r>
              <a:rPr lang="en-US" sz="3300" dirty="0">
                <a:solidFill>
                  <a:prstClr val="black"/>
                </a:solidFill>
                <a:latin typeface="Arial" pitchFamily="34" charset="0"/>
                <a:ea typeface="Tahoma" pitchFamily="34" charset="0"/>
                <a:cs typeface="Arial" pitchFamily="34" charset="0"/>
              </a:rPr>
              <a:t> có </a:t>
            </a:r>
            <a:r>
              <a:rPr lang="en-US" sz="3300" dirty="0" err="1">
                <a:solidFill>
                  <a:prstClr val="black"/>
                </a:solidFill>
                <a:latin typeface="Arial" pitchFamily="34" charset="0"/>
                <a:ea typeface="Tahoma" pitchFamily="34" charset="0"/>
                <a:cs typeface="Arial" pitchFamily="34" charset="0"/>
              </a:rPr>
              <a:t>thê</a:t>
            </a:r>
            <a:r>
              <a:rPr lang="en-US" sz="3300" dirty="0">
                <a:solidFill>
                  <a:prstClr val="black"/>
                </a:solidFill>
                <a:latin typeface="Arial" pitchFamily="34" charset="0"/>
                <a:ea typeface="Tahoma" pitchFamily="34" charset="0"/>
                <a:cs typeface="Arial" pitchFamily="34" charset="0"/>
              </a:rPr>
              <a:t>̉ chia </a:t>
            </a:r>
            <a:r>
              <a:rPr lang="en-US" sz="3300" dirty="0" err="1">
                <a:solidFill>
                  <a:prstClr val="black"/>
                </a:solidFill>
                <a:latin typeface="Arial" pitchFamily="34" charset="0"/>
                <a:ea typeface="Tahoma" pitchFamily="34" charset="0"/>
                <a:cs typeface="Arial" pitchFamily="34" charset="0"/>
              </a:rPr>
              <a:t>làm</a:t>
            </a:r>
            <a:r>
              <a:rPr lang="en-US" sz="3300" dirty="0">
                <a:solidFill>
                  <a:prstClr val="black"/>
                </a:solidFill>
                <a:latin typeface="Arial" pitchFamily="34" charset="0"/>
                <a:ea typeface="Tahoma" pitchFamily="34" charset="0"/>
                <a:cs typeface="Arial" pitchFamily="34" charset="0"/>
              </a:rPr>
              <a:t> 2 </a:t>
            </a:r>
            <a:r>
              <a:rPr lang="en-US" sz="3300" dirty="0" err="1">
                <a:solidFill>
                  <a:prstClr val="black"/>
                </a:solidFill>
                <a:latin typeface="Arial" pitchFamily="34" charset="0"/>
                <a:ea typeface="Tahoma" pitchFamily="34" charset="0"/>
                <a:cs typeface="Arial" pitchFamily="34" charset="0"/>
              </a:rPr>
              <a:t>loại</a:t>
            </a:r>
            <a:r>
              <a:rPr lang="en-US" sz="3300" dirty="0">
                <a:solidFill>
                  <a:prstClr val="black"/>
                </a:solidFill>
                <a:latin typeface="Arial" pitchFamily="34" charset="0"/>
                <a:ea typeface="Tahoma" pitchFamily="34" charset="0"/>
                <a:cs typeface="Arial" pitchFamily="34" charset="0"/>
              </a:rPr>
              <a:t>:</a:t>
            </a:r>
          </a:p>
          <a:p>
            <a:pPr marL="457200" indent="-457200" algn="just" defTabSz="685316">
              <a:buFontTx/>
              <a:buChar char="-"/>
              <a:defRPr/>
            </a:pPr>
            <a:r>
              <a:rPr lang="en-US" sz="3300" dirty="0" err="1">
                <a:solidFill>
                  <a:prstClr val="black"/>
                </a:solidFill>
                <a:latin typeface="Arial" pitchFamily="34" charset="0"/>
                <a:ea typeface="Tahoma" pitchFamily="34" charset="0"/>
                <a:cs typeface="Arial" pitchFamily="34" charset="0"/>
              </a:rPr>
              <a:t>Một</a:t>
            </a:r>
            <a:r>
              <a:rPr lang="en-US" sz="3300" dirty="0">
                <a:solidFill>
                  <a:prstClr val="black"/>
                </a:solidFill>
                <a:latin typeface="Arial" pitchFamily="34" charset="0"/>
                <a:ea typeface="Tahoma" pitchFamily="34" charset="0"/>
                <a:cs typeface="Arial" pitchFamily="34" charset="0"/>
              </a:rPr>
              <a:t> là, </a:t>
            </a:r>
            <a:r>
              <a:rPr lang="en-US" sz="3300" dirty="0" err="1">
                <a:solidFill>
                  <a:prstClr val="black"/>
                </a:solidFill>
                <a:latin typeface="Arial" pitchFamily="34" charset="0"/>
                <a:ea typeface="Tahoma" pitchFamily="34" charset="0"/>
                <a:cs typeface="Arial" pitchFamily="34" charset="0"/>
              </a:rPr>
              <a:t>các</a:t>
            </a:r>
            <a:r>
              <a:rPr lang="en-US" sz="3300" dirty="0">
                <a:solidFill>
                  <a:prstClr val="black"/>
                </a:solidFill>
                <a:latin typeface="Arial" pitchFamily="34" charset="0"/>
                <a:ea typeface="Tahoma" pitchFamily="34" charset="0"/>
                <a:cs typeface="Arial" pitchFamily="34" charset="0"/>
              </a:rPr>
              <a:t> </a:t>
            </a:r>
            <a:r>
              <a:rPr lang="en-US" sz="3300" dirty="0" err="1">
                <a:solidFill>
                  <a:prstClr val="black"/>
                </a:solidFill>
                <a:latin typeface="Arial" pitchFamily="34" charset="0"/>
                <a:ea typeface="Tahoma" pitchFamily="34" charset="0"/>
                <a:cs typeface="Arial" pitchFamily="34" charset="0"/>
              </a:rPr>
              <a:t>nghiệp</a:t>
            </a:r>
            <a:r>
              <a:rPr lang="en-US" sz="3300" dirty="0">
                <a:solidFill>
                  <a:prstClr val="black"/>
                </a:solidFill>
                <a:latin typeface="Arial" pitchFamily="34" charset="0"/>
                <a:ea typeface="Tahoma" pitchFamily="34" charset="0"/>
                <a:cs typeface="Arial" pitchFamily="34" charset="0"/>
              </a:rPr>
              <a:t> vụ </a:t>
            </a:r>
            <a:r>
              <a:rPr lang="en-US" sz="3300" dirty="0" err="1">
                <a:solidFill>
                  <a:prstClr val="black"/>
                </a:solidFill>
                <a:latin typeface="Arial" pitchFamily="34" charset="0"/>
                <a:ea typeface="Tahoma" pitchFamily="34" charset="0"/>
                <a:cs typeface="Arial" pitchFamily="34" charset="0"/>
              </a:rPr>
              <a:t>dùng</a:t>
            </a:r>
            <a:r>
              <a:rPr lang="en-US" sz="3300" dirty="0">
                <a:solidFill>
                  <a:prstClr val="black"/>
                </a:solidFill>
                <a:latin typeface="Arial" pitchFamily="34" charset="0"/>
                <a:ea typeface="Tahoma" pitchFamily="34" charset="0"/>
                <a:cs typeface="Arial" pitchFamily="34" charset="0"/>
              </a:rPr>
              <a:t> </a:t>
            </a:r>
            <a:r>
              <a:rPr lang="en-US" sz="3300" dirty="0" err="1">
                <a:solidFill>
                  <a:prstClr val="black"/>
                </a:solidFill>
                <a:latin typeface="Arial" pitchFamily="34" charset="0"/>
                <a:ea typeface="Tahoma" pitchFamily="34" charset="0"/>
                <a:cs typeface="Arial" pitchFamily="34" charset="0"/>
              </a:rPr>
              <a:t>tiền</a:t>
            </a:r>
            <a:r>
              <a:rPr lang="en-US" sz="3300" dirty="0">
                <a:solidFill>
                  <a:prstClr val="black"/>
                </a:solidFill>
                <a:latin typeface="Arial" pitchFamily="34" charset="0"/>
                <a:ea typeface="Tahoma" pitchFamily="34" charset="0"/>
                <a:cs typeface="Arial" pitchFamily="34" charset="0"/>
              </a:rPr>
              <a:t>, </a:t>
            </a:r>
            <a:r>
              <a:rPr lang="en-US" sz="3300" dirty="0" err="1">
                <a:solidFill>
                  <a:prstClr val="black"/>
                </a:solidFill>
                <a:latin typeface="Arial" pitchFamily="34" charset="0"/>
                <a:ea typeface="Tahoma" pitchFamily="34" charset="0"/>
                <a:cs typeface="Arial" pitchFamily="34" charset="0"/>
              </a:rPr>
              <a:t>hiện</a:t>
            </a:r>
            <a:r>
              <a:rPr lang="en-US" sz="3300" dirty="0">
                <a:solidFill>
                  <a:prstClr val="black"/>
                </a:solidFill>
                <a:latin typeface="Arial" pitchFamily="34" charset="0"/>
                <a:ea typeface="Tahoma" pitchFamily="34" charset="0"/>
                <a:cs typeface="Arial" pitchFamily="34" charset="0"/>
              </a:rPr>
              <a:t> </a:t>
            </a:r>
            <a:r>
              <a:rPr lang="en-US" sz="3300" dirty="0" err="1">
                <a:solidFill>
                  <a:prstClr val="black"/>
                </a:solidFill>
                <a:latin typeface="Arial" pitchFamily="34" charset="0"/>
                <a:ea typeface="Tahoma" pitchFamily="34" charset="0"/>
                <a:cs typeface="Arial" pitchFamily="34" charset="0"/>
              </a:rPr>
              <a:t>vật</a:t>
            </a:r>
            <a:r>
              <a:rPr lang="en-US" sz="3300" dirty="0">
                <a:solidFill>
                  <a:prstClr val="black"/>
                </a:solidFill>
                <a:latin typeface="Arial" pitchFamily="34" charset="0"/>
                <a:ea typeface="Tahoma" pitchFamily="34" charset="0"/>
                <a:cs typeface="Arial" pitchFamily="34" charset="0"/>
              </a:rPr>
              <a:t> </a:t>
            </a:r>
            <a:r>
              <a:rPr lang="en-US" sz="3300" dirty="0" err="1">
                <a:solidFill>
                  <a:prstClr val="black"/>
                </a:solidFill>
                <a:latin typeface="Arial" pitchFamily="34" charset="0"/>
                <a:ea typeface="Tahoma" pitchFamily="34" charset="0"/>
                <a:cs typeface="Arial" pitchFamily="34" charset="0"/>
              </a:rPr>
              <a:t>đê</a:t>
            </a:r>
            <a:r>
              <a:rPr lang="en-US" sz="3300" dirty="0">
                <a:solidFill>
                  <a:prstClr val="black"/>
                </a:solidFill>
                <a:latin typeface="Arial" pitchFamily="34" charset="0"/>
                <a:ea typeface="Tahoma" pitchFamily="34" charset="0"/>
                <a:cs typeface="Arial" pitchFamily="34" charset="0"/>
              </a:rPr>
              <a:t>̉ </a:t>
            </a:r>
            <a:r>
              <a:rPr lang="en-US" sz="3300" dirty="0" err="1">
                <a:solidFill>
                  <a:prstClr val="black"/>
                </a:solidFill>
                <a:latin typeface="Arial" pitchFamily="34" charset="0"/>
                <a:ea typeface="Tahoma" pitchFamily="34" charset="0"/>
                <a:cs typeface="Arial" pitchFamily="34" charset="0"/>
              </a:rPr>
              <a:t>giải</a:t>
            </a:r>
            <a:r>
              <a:rPr lang="en-US" sz="3300" dirty="0">
                <a:solidFill>
                  <a:prstClr val="black"/>
                </a:solidFill>
                <a:latin typeface="Arial" pitchFamily="34" charset="0"/>
                <a:ea typeface="Tahoma" pitchFamily="34" charset="0"/>
                <a:cs typeface="Arial" pitchFamily="34" charset="0"/>
              </a:rPr>
              <a:t> </a:t>
            </a:r>
            <a:r>
              <a:rPr lang="en-US" sz="3300" dirty="0" err="1">
                <a:solidFill>
                  <a:prstClr val="black"/>
                </a:solidFill>
                <a:latin typeface="Arial" pitchFamily="34" charset="0"/>
                <a:ea typeface="Tahoma" pitchFamily="34" charset="0"/>
                <a:cs typeface="Arial" pitchFamily="34" charset="0"/>
              </a:rPr>
              <a:t>quyết</a:t>
            </a:r>
            <a:r>
              <a:rPr lang="en-US" sz="3300" dirty="0">
                <a:solidFill>
                  <a:prstClr val="black"/>
                </a:solidFill>
                <a:latin typeface="Arial" pitchFamily="34" charset="0"/>
                <a:ea typeface="Tahoma" pitchFamily="34" charset="0"/>
                <a:cs typeface="Arial" pitchFamily="34" charset="0"/>
              </a:rPr>
              <a:t> </a:t>
            </a:r>
            <a:r>
              <a:rPr lang="en-US" sz="3300" dirty="0" err="1">
                <a:solidFill>
                  <a:prstClr val="black"/>
                </a:solidFill>
                <a:latin typeface="Arial" pitchFamily="34" charset="0"/>
                <a:ea typeface="Tahoma" pitchFamily="34" charset="0"/>
                <a:cs typeface="Arial" pitchFamily="34" charset="0"/>
              </a:rPr>
              <a:t>các</a:t>
            </a:r>
            <a:r>
              <a:rPr lang="en-US" sz="3300" dirty="0">
                <a:solidFill>
                  <a:prstClr val="black"/>
                </a:solidFill>
                <a:latin typeface="Arial" pitchFamily="34" charset="0"/>
                <a:ea typeface="Tahoma" pitchFamily="34" charset="0"/>
                <a:cs typeface="Arial" pitchFamily="34" charset="0"/>
              </a:rPr>
              <a:t> </a:t>
            </a:r>
            <a:r>
              <a:rPr lang="en-US" sz="3300" dirty="0" err="1">
                <a:solidFill>
                  <a:prstClr val="black"/>
                </a:solidFill>
                <a:latin typeface="Arial" pitchFamily="34" charset="0"/>
                <a:ea typeface="Tahoma" pitchFamily="34" charset="0"/>
                <a:cs typeface="Arial" pitchFamily="34" charset="0"/>
              </a:rPr>
              <a:t>nghiệp</a:t>
            </a:r>
            <a:r>
              <a:rPr lang="en-US" sz="3300" dirty="0">
                <a:solidFill>
                  <a:prstClr val="black"/>
                </a:solidFill>
                <a:latin typeface="Arial" pitchFamily="34" charset="0"/>
                <a:ea typeface="Tahoma" pitchFamily="34" charset="0"/>
                <a:cs typeface="Arial" pitchFamily="34" charset="0"/>
              </a:rPr>
              <a:t> vụ </a:t>
            </a:r>
            <a:r>
              <a:rPr lang="en-US" sz="3300" dirty="0" err="1">
                <a:solidFill>
                  <a:prstClr val="black"/>
                </a:solidFill>
                <a:latin typeface="Arial" pitchFamily="34" charset="0"/>
                <a:ea typeface="Tahoma" pitchFamily="34" charset="0"/>
                <a:cs typeface="Arial" pitchFamily="34" charset="0"/>
              </a:rPr>
              <a:t>công</a:t>
            </a:r>
            <a:r>
              <a:rPr lang="en-US" sz="3300" dirty="0">
                <a:solidFill>
                  <a:prstClr val="black"/>
                </a:solidFill>
                <a:latin typeface="Arial" pitchFamily="34" charset="0"/>
                <a:ea typeface="Tahoma" pitchFamily="34" charset="0"/>
                <a:cs typeface="Arial" pitchFamily="34" charset="0"/>
              </a:rPr>
              <a:t> </a:t>
            </a:r>
            <a:r>
              <a:rPr lang="en-US" sz="3300" dirty="0" err="1">
                <a:solidFill>
                  <a:prstClr val="black"/>
                </a:solidFill>
                <a:latin typeface="Arial" pitchFamily="34" charset="0"/>
                <a:ea typeface="Tahoma" pitchFamily="34" charset="0"/>
                <a:cs typeface="Arial" pitchFamily="34" charset="0"/>
              </a:rPr>
              <a:t>nơ</a:t>
            </a:r>
            <a:r>
              <a:rPr lang="en-US" sz="3300" dirty="0">
                <a:solidFill>
                  <a:prstClr val="black"/>
                </a:solidFill>
                <a:latin typeface="Arial" pitchFamily="34" charset="0"/>
                <a:ea typeface="Tahoma" pitchFamily="34" charset="0"/>
                <a:cs typeface="Arial" pitchFamily="34" charset="0"/>
              </a:rPr>
              <a:t>̣ </a:t>
            </a:r>
            <a:r>
              <a:rPr lang="en-US" sz="3300" dirty="0" err="1">
                <a:solidFill>
                  <a:prstClr val="black"/>
                </a:solidFill>
                <a:latin typeface="Arial" pitchFamily="34" charset="0"/>
                <a:ea typeface="Tahoma" pitchFamily="34" charset="0"/>
                <a:cs typeface="Arial" pitchFamily="34" charset="0"/>
              </a:rPr>
              <a:t>phát</a:t>
            </a:r>
            <a:r>
              <a:rPr lang="en-US" sz="3300" dirty="0">
                <a:solidFill>
                  <a:prstClr val="black"/>
                </a:solidFill>
                <a:latin typeface="Arial" pitchFamily="34" charset="0"/>
                <a:ea typeface="Tahoma" pitchFamily="34" charset="0"/>
                <a:cs typeface="Arial" pitchFamily="34" charset="0"/>
              </a:rPr>
              <a:t> </a:t>
            </a:r>
            <a:r>
              <a:rPr lang="en-US" sz="3300" dirty="0" err="1">
                <a:solidFill>
                  <a:prstClr val="black"/>
                </a:solidFill>
                <a:latin typeface="Arial" pitchFamily="34" charset="0"/>
                <a:ea typeface="Tahoma" pitchFamily="34" charset="0"/>
                <a:cs typeface="Arial" pitchFamily="34" charset="0"/>
              </a:rPr>
              <a:t>sinh</a:t>
            </a:r>
            <a:r>
              <a:rPr lang="en-US" sz="3300" dirty="0">
                <a:solidFill>
                  <a:prstClr val="black"/>
                </a:solidFill>
                <a:latin typeface="Arial" pitchFamily="34" charset="0"/>
                <a:ea typeface="Tahoma" pitchFamily="34" charset="0"/>
                <a:cs typeface="Arial" pitchFamily="34" charset="0"/>
              </a:rPr>
              <a:t>.</a:t>
            </a:r>
          </a:p>
          <a:p>
            <a:pPr marL="457200" indent="-457200" algn="just" defTabSz="685316">
              <a:buFontTx/>
              <a:buChar char="-"/>
              <a:defRPr/>
            </a:pPr>
            <a:r>
              <a:rPr lang="en-US" sz="3300" dirty="0" err="1">
                <a:solidFill>
                  <a:prstClr val="black"/>
                </a:solidFill>
                <a:latin typeface="Arial" pitchFamily="34" charset="0"/>
                <a:ea typeface="Tahoma" pitchFamily="34" charset="0"/>
                <a:cs typeface="Arial" pitchFamily="34" charset="0"/>
              </a:rPr>
              <a:t>Hai</a:t>
            </a:r>
            <a:r>
              <a:rPr lang="en-US" sz="3300" dirty="0">
                <a:solidFill>
                  <a:prstClr val="black"/>
                </a:solidFill>
                <a:latin typeface="Arial" pitchFamily="34" charset="0"/>
                <a:ea typeface="Tahoma" pitchFamily="34" charset="0"/>
                <a:cs typeface="Arial" pitchFamily="34" charset="0"/>
              </a:rPr>
              <a:t> là, </a:t>
            </a:r>
            <a:r>
              <a:rPr lang="en-US" sz="3300" dirty="0" err="1">
                <a:solidFill>
                  <a:prstClr val="black"/>
                </a:solidFill>
                <a:latin typeface="Arial" pitchFamily="34" charset="0"/>
                <a:ea typeface="Tahoma" pitchFamily="34" charset="0"/>
                <a:cs typeface="Arial" pitchFamily="34" charset="0"/>
              </a:rPr>
              <a:t>các</a:t>
            </a:r>
            <a:r>
              <a:rPr lang="en-US" sz="3300" dirty="0">
                <a:solidFill>
                  <a:prstClr val="black"/>
                </a:solidFill>
                <a:latin typeface="Arial" pitchFamily="34" charset="0"/>
                <a:ea typeface="Tahoma" pitchFamily="34" charset="0"/>
                <a:cs typeface="Arial" pitchFamily="34" charset="0"/>
              </a:rPr>
              <a:t> </a:t>
            </a:r>
            <a:r>
              <a:rPr lang="en-US" sz="3300" dirty="0" err="1">
                <a:solidFill>
                  <a:prstClr val="black"/>
                </a:solidFill>
                <a:latin typeface="Arial" pitchFamily="34" charset="0"/>
                <a:ea typeface="Tahoma" pitchFamily="34" charset="0"/>
                <a:cs typeface="Arial" pitchFamily="34" charset="0"/>
              </a:rPr>
              <a:t>nghiệp</a:t>
            </a:r>
            <a:r>
              <a:rPr lang="en-US" sz="3300" dirty="0">
                <a:solidFill>
                  <a:prstClr val="black"/>
                </a:solidFill>
                <a:latin typeface="Arial" pitchFamily="34" charset="0"/>
                <a:ea typeface="Tahoma" pitchFamily="34" charset="0"/>
                <a:cs typeface="Arial" pitchFamily="34" charset="0"/>
              </a:rPr>
              <a:t> vụ </a:t>
            </a:r>
            <a:r>
              <a:rPr lang="en-US" sz="3300" dirty="0" err="1">
                <a:solidFill>
                  <a:prstClr val="black"/>
                </a:solidFill>
                <a:latin typeface="Arial" pitchFamily="34" charset="0"/>
                <a:ea typeface="Tahoma" pitchFamily="34" charset="0"/>
                <a:cs typeface="Arial" pitchFamily="34" charset="0"/>
              </a:rPr>
              <a:t>bu</a:t>
            </a:r>
            <a:r>
              <a:rPr lang="en-US" sz="3300" dirty="0">
                <a:solidFill>
                  <a:prstClr val="black"/>
                </a:solidFill>
                <a:latin typeface="Arial" pitchFamily="34" charset="0"/>
                <a:ea typeface="Tahoma" pitchFamily="34" charset="0"/>
                <a:cs typeface="Arial" pitchFamily="34" charset="0"/>
              </a:rPr>
              <a:t>̀ </a:t>
            </a:r>
            <a:r>
              <a:rPr lang="en-US" sz="3300" dirty="0" err="1">
                <a:solidFill>
                  <a:prstClr val="black"/>
                </a:solidFill>
                <a:latin typeface="Arial" pitchFamily="34" charset="0"/>
                <a:ea typeface="Tahoma" pitchFamily="34" charset="0"/>
                <a:cs typeface="Arial" pitchFamily="34" charset="0"/>
              </a:rPr>
              <a:t>trư</a:t>
            </a:r>
            <a:r>
              <a:rPr lang="en-US" sz="3300" dirty="0">
                <a:solidFill>
                  <a:prstClr val="black"/>
                </a:solidFill>
                <a:latin typeface="Arial" pitchFamily="34" charset="0"/>
                <a:ea typeface="Tahoma" pitchFamily="34" charset="0"/>
                <a:cs typeface="Arial" pitchFamily="34" charset="0"/>
              </a:rPr>
              <a:t>̀ </a:t>
            </a:r>
            <a:r>
              <a:rPr lang="en-US" sz="3300" dirty="0" err="1">
                <a:solidFill>
                  <a:prstClr val="black"/>
                </a:solidFill>
                <a:latin typeface="Arial" pitchFamily="34" charset="0"/>
                <a:ea typeface="Tahoma" pitchFamily="34" charset="0"/>
                <a:cs typeface="Arial" pitchFamily="34" charset="0"/>
              </a:rPr>
              <a:t>công</a:t>
            </a:r>
            <a:r>
              <a:rPr lang="en-US" sz="3300" dirty="0">
                <a:solidFill>
                  <a:prstClr val="black"/>
                </a:solidFill>
                <a:latin typeface="Arial" pitchFamily="34" charset="0"/>
                <a:ea typeface="Tahoma" pitchFamily="34" charset="0"/>
                <a:cs typeface="Arial" pitchFamily="34" charset="0"/>
              </a:rPr>
              <a:t> </a:t>
            </a:r>
            <a:r>
              <a:rPr lang="en-US" sz="3300" dirty="0" err="1">
                <a:solidFill>
                  <a:prstClr val="black"/>
                </a:solidFill>
                <a:latin typeface="Arial" pitchFamily="34" charset="0"/>
                <a:ea typeface="Tahoma" pitchFamily="34" charset="0"/>
                <a:cs typeface="Arial" pitchFamily="34" charset="0"/>
              </a:rPr>
              <a:t>nơ</a:t>
            </a:r>
            <a:r>
              <a:rPr lang="en-US" sz="3300" dirty="0">
                <a:solidFill>
                  <a:prstClr val="black"/>
                </a:solidFill>
                <a:latin typeface="Arial" pitchFamily="34" charset="0"/>
                <a:ea typeface="Tahoma" pitchFamily="34" charset="0"/>
                <a:cs typeface="Arial" pitchFamily="34" charset="0"/>
              </a:rPr>
              <a:t>̣.</a:t>
            </a:r>
            <a:endParaRPr lang="vi-VN" sz="3300" dirty="0">
              <a:solidFill>
                <a:prstClr val="black"/>
              </a:solidFill>
              <a:latin typeface="Arial" pitchFamily="34" charset="0"/>
              <a:ea typeface="Tahoma" pitchFamily="34" charset="0"/>
              <a:cs typeface="Arial" pitchFamily="34" charset="0"/>
            </a:endParaRPr>
          </a:p>
        </p:txBody>
      </p:sp>
    </p:spTree>
    <p:extLst>
      <p:ext uri="{BB962C8B-B14F-4D97-AF65-F5344CB8AC3E}">
        <p14:creationId xmlns:p14="http://schemas.microsoft.com/office/powerpoint/2010/main" val="1600780931"/>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3"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plus(in)">
                                      <p:cBhvr>
                                        <p:cTn id="7" dur="2000"/>
                                        <p:tgtEl>
                                          <p:spTgt spid="4"/>
                                        </p:tgtEl>
                                      </p:cBhvr>
                                    </p:animEffect>
                                  </p:childTnLst>
                                </p:cTn>
                              </p:par>
                              <p:par>
                                <p:cTn id="8" presetID="21" presetClass="entr" presetSubtype="8"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wheel(8)">
                                      <p:cBhvr>
                                        <p:cTn id="10" dur="1000"/>
                                        <p:tgtEl>
                                          <p:spTgt spid="5"/>
                                        </p:tgtEl>
                                      </p:cBhvr>
                                    </p:animEffect>
                                  </p:childTnLst>
                                </p:cTn>
                              </p:par>
                              <p:par>
                                <p:cTn id="11" presetID="2" presetClass="entr" presetSubtype="4" fill="hold" nodeType="withEffect">
                                  <p:stCondLst>
                                    <p:cond delay="0"/>
                                  </p:stCondLst>
                                  <p:childTnLst>
                                    <p:set>
                                      <p:cBhvr>
                                        <p:cTn id="12" dur="1" fill="hold">
                                          <p:stCondLst>
                                            <p:cond delay="0"/>
                                          </p:stCondLst>
                                        </p:cTn>
                                        <p:tgtEl>
                                          <p:spTgt spid="5">
                                            <p:txEl>
                                              <p:pRg st="0" end="0"/>
                                            </p:txEl>
                                          </p:spTgt>
                                        </p:tgtEl>
                                        <p:attrNameLst>
                                          <p:attrName>style.visibility</p:attrName>
                                        </p:attrNameLst>
                                      </p:cBhvr>
                                      <p:to>
                                        <p:strVal val="visible"/>
                                      </p:to>
                                    </p:set>
                                    <p:anim calcmode="lin" valueType="num">
                                      <p:cBhvr additive="base">
                                        <p:cTn id="13"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0" end="0"/>
                                            </p:txEl>
                                          </p:spTgt>
                                        </p:tgtEl>
                                        <p:attrNameLst>
                                          <p:attrName>ppt_y</p:attrName>
                                        </p:attrNameLst>
                                      </p:cBhvr>
                                      <p:tavLst>
                                        <p:tav tm="0">
                                          <p:val>
                                            <p:strVal val="1+#ppt_h/2"/>
                                          </p:val>
                                        </p:tav>
                                        <p:tav tm="100000">
                                          <p:val>
                                            <p:strVal val="#ppt_y"/>
                                          </p:val>
                                        </p:tav>
                                      </p:tavLst>
                                    </p:anim>
                                  </p:childTnLst>
                                </p:cTn>
                              </p:par>
                              <p:par>
                                <p:cTn id="15" presetID="2" presetClass="entr" presetSubtype="4" fill="hold" nodeType="withEffect">
                                  <p:stCondLst>
                                    <p:cond delay="0"/>
                                  </p:stCondLst>
                                  <p:childTnLst>
                                    <p:set>
                                      <p:cBhvr>
                                        <p:cTn id="16" dur="1" fill="hold">
                                          <p:stCondLst>
                                            <p:cond delay="0"/>
                                          </p:stCondLst>
                                        </p:cTn>
                                        <p:tgtEl>
                                          <p:spTgt spid="5">
                                            <p:txEl>
                                              <p:pRg st="1" end="1"/>
                                            </p:txEl>
                                          </p:spTgt>
                                        </p:tgtEl>
                                        <p:attrNameLst>
                                          <p:attrName>style.visibility</p:attrName>
                                        </p:attrNameLst>
                                      </p:cBhvr>
                                      <p:to>
                                        <p:strVal val="visible"/>
                                      </p:to>
                                    </p:set>
                                    <p:anim calcmode="lin" valueType="num">
                                      <p:cBhvr additive="base">
                                        <p:cTn id="17"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5">
                                            <p:txEl>
                                              <p:pRg st="1" end="1"/>
                                            </p:txEl>
                                          </p:spTgt>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0"/>
                                  </p:stCondLst>
                                  <p:childTnLst>
                                    <p:set>
                                      <p:cBhvr>
                                        <p:cTn id="20" dur="1" fill="hold">
                                          <p:stCondLst>
                                            <p:cond delay="0"/>
                                          </p:stCondLst>
                                        </p:cTn>
                                        <p:tgtEl>
                                          <p:spTgt spid="5">
                                            <p:txEl>
                                              <p:pRg st="2" end="2"/>
                                            </p:txEl>
                                          </p:spTgt>
                                        </p:tgtEl>
                                        <p:attrNameLst>
                                          <p:attrName>style.visibility</p:attrName>
                                        </p:attrNameLst>
                                      </p:cBhvr>
                                      <p:to>
                                        <p:strVal val="visible"/>
                                      </p:to>
                                    </p:set>
                                    <p:anim calcmode="lin" valueType="num">
                                      <p:cBhvr additive="base">
                                        <p:cTn id="21"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animBg="1"/>
    </p:bldLst>
  </p:timing>
</p:sld>
</file>

<file path=ppt/slides/slide7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Rectangle 3"/>
          <p:cNvSpPr/>
          <p:nvPr/>
        </p:nvSpPr>
        <p:spPr>
          <a:xfrm>
            <a:off x="1776882" y="133350"/>
            <a:ext cx="5064526" cy="377024"/>
          </a:xfrm>
          <a:prstGeom prst="rect">
            <a:avLst/>
          </a:prstGeom>
          <a:noFill/>
        </p:spPr>
        <p:txBody>
          <a:bodyPr wrap="none" lIns="68579" tIns="34289" rIns="68579" bIns="34289">
            <a:spAutoFit/>
          </a:bodyPr>
          <a:lstStyle/>
          <a:p>
            <a:pPr algn="ctr" defTabSz="685783">
              <a:defRPr/>
            </a:pPr>
            <a:r>
              <a:rPr lang="en-US" sz="2000" b="1"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c. </a:t>
            </a:r>
            <a:r>
              <a:rPr lang="en-US" sz="2000" b="1"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Hình</a:t>
            </a:r>
            <a:r>
              <a:rPr lang="en-US" sz="2000" b="1"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a:t>
            </a:r>
            <a:r>
              <a:rPr lang="en-US" sz="2000" b="1"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thức</a:t>
            </a:r>
            <a:r>
              <a:rPr lang="en-US" sz="2000" b="1"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a:t>
            </a:r>
            <a:r>
              <a:rPr lang="en-US" sz="2000" b="1"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và</a:t>
            </a:r>
            <a:r>
              <a:rPr lang="en-US" sz="2000" b="1"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a:t>
            </a:r>
            <a:r>
              <a:rPr lang="en-US" sz="2000" b="1"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nội</a:t>
            </a:r>
            <a:r>
              <a:rPr lang="en-US" sz="2000" b="1"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dung </a:t>
            </a:r>
            <a:r>
              <a:rPr lang="en-US" sz="2000" b="1"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của</a:t>
            </a:r>
            <a:r>
              <a:rPr lang="en-US" sz="2000" b="1"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a:t>
            </a:r>
            <a:r>
              <a:rPr lang="en-US" sz="2000" b="1"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hối</a:t>
            </a:r>
            <a:r>
              <a:rPr lang="en-US" sz="2000" b="1"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a:t>
            </a:r>
            <a:r>
              <a:rPr lang="en-US" sz="2000" b="1"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phiếu</a:t>
            </a:r>
            <a:endParaRPr lang="en-US" sz="2000" b="1" cap="all"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endParaRPr>
          </a:p>
        </p:txBody>
      </p:sp>
      <p:sp>
        <p:nvSpPr>
          <p:cNvPr id="2" name="Rectangle 1"/>
          <p:cNvSpPr/>
          <p:nvPr/>
        </p:nvSpPr>
        <p:spPr>
          <a:xfrm>
            <a:off x="299071" y="666750"/>
            <a:ext cx="8534400" cy="861774"/>
          </a:xfrm>
          <a:prstGeom prst="rect">
            <a:avLst/>
          </a:prstGeom>
        </p:spPr>
        <p:style>
          <a:lnRef idx="2">
            <a:schemeClr val="accent3"/>
          </a:lnRef>
          <a:fillRef idx="1">
            <a:schemeClr val="lt1"/>
          </a:fillRef>
          <a:effectRef idx="0">
            <a:schemeClr val="accent3"/>
          </a:effectRef>
          <a:fontRef idx="minor">
            <a:schemeClr val="dk1"/>
          </a:fontRef>
        </p:style>
        <p:txBody>
          <a:bodyPr wrap="square">
            <a:spAutoFit/>
          </a:bodyPr>
          <a:lstStyle/>
          <a:p>
            <a:r>
              <a:rPr lang="vi-VN" sz="2500" dirty="0">
                <a:solidFill>
                  <a:prstClr val="black"/>
                </a:solidFill>
              </a:rPr>
              <a:t>(1) Tiêu đề hối phiếu: Phải ghi chữ “Hối phiếu” (Bill of Exchange, có khi được viết tắt</a:t>
            </a:r>
            <a:r>
              <a:rPr lang="en-US" sz="2500" dirty="0">
                <a:solidFill>
                  <a:prstClr val="black"/>
                </a:solidFill>
              </a:rPr>
              <a:t> </a:t>
            </a:r>
            <a:r>
              <a:rPr lang="vi-VN" sz="2500" dirty="0">
                <a:solidFill>
                  <a:prstClr val="black"/>
                </a:solidFill>
              </a:rPr>
              <a:t>là Exchange hoặc là Draft).</a:t>
            </a:r>
            <a:endParaRPr lang="en-US" sz="2500" dirty="0">
              <a:solidFill>
                <a:prstClr val="black"/>
              </a:solidFill>
            </a:endParaRPr>
          </a:p>
        </p:txBody>
      </p:sp>
      <p:pic>
        <p:nvPicPr>
          <p:cNvPr id="2150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95400" y="1563579"/>
            <a:ext cx="6705600" cy="35929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351119767"/>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3"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plus(in)">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additive="base">
                                        <p:cTn id="12" dur="500" fill="hold"/>
                                        <p:tgtEl>
                                          <p:spTgt spid="2"/>
                                        </p:tgtEl>
                                        <p:attrNameLst>
                                          <p:attrName>ppt_x</p:attrName>
                                        </p:attrNameLst>
                                      </p:cBhvr>
                                      <p:tavLst>
                                        <p:tav tm="0">
                                          <p:val>
                                            <p:strVal val="#ppt_x"/>
                                          </p:val>
                                        </p:tav>
                                        <p:tav tm="100000">
                                          <p:val>
                                            <p:strVal val="#ppt_x"/>
                                          </p:val>
                                        </p:tav>
                                      </p:tavLst>
                                    </p:anim>
                                    <p:anim calcmode="lin" valueType="num">
                                      <p:cBhvr additive="base">
                                        <p:cTn id="13"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nodeType="clickEffect">
                                  <p:stCondLst>
                                    <p:cond delay="0"/>
                                  </p:stCondLst>
                                  <p:childTnLst>
                                    <p:set>
                                      <p:cBhvr>
                                        <p:cTn id="17" dur="1" fill="hold">
                                          <p:stCondLst>
                                            <p:cond delay="0"/>
                                          </p:stCondLst>
                                        </p:cTn>
                                        <p:tgtEl>
                                          <p:spTgt spid="21506"/>
                                        </p:tgtEl>
                                        <p:attrNameLst>
                                          <p:attrName>style.visibility</p:attrName>
                                        </p:attrNameLst>
                                      </p:cBhvr>
                                      <p:to>
                                        <p:strVal val="visible"/>
                                      </p:to>
                                    </p:set>
                                    <p:anim calcmode="lin" valueType="num">
                                      <p:cBhvr additive="base">
                                        <p:cTn id="18" dur="500" fill="hold"/>
                                        <p:tgtEl>
                                          <p:spTgt spid="21506"/>
                                        </p:tgtEl>
                                        <p:attrNameLst>
                                          <p:attrName>ppt_x</p:attrName>
                                        </p:attrNameLst>
                                      </p:cBhvr>
                                      <p:tavLst>
                                        <p:tav tm="0">
                                          <p:val>
                                            <p:strVal val="#ppt_x"/>
                                          </p:val>
                                        </p:tav>
                                        <p:tav tm="100000">
                                          <p:val>
                                            <p:strVal val="#ppt_x"/>
                                          </p:val>
                                        </p:tav>
                                      </p:tavLst>
                                    </p:anim>
                                    <p:anim calcmode="lin" valueType="num">
                                      <p:cBhvr additive="base">
                                        <p:cTn id="19" dur="500" fill="hold"/>
                                        <p:tgtEl>
                                          <p:spTgt spid="2150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2" grpId="0" animBg="1"/>
    </p:bldLst>
  </p:timing>
</p:sld>
</file>

<file path=ppt/slides/slide7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Rectangle 3"/>
          <p:cNvSpPr/>
          <p:nvPr/>
        </p:nvSpPr>
        <p:spPr>
          <a:xfrm>
            <a:off x="1776882" y="133350"/>
            <a:ext cx="5064526" cy="377024"/>
          </a:xfrm>
          <a:prstGeom prst="rect">
            <a:avLst/>
          </a:prstGeom>
          <a:noFill/>
        </p:spPr>
        <p:txBody>
          <a:bodyPr wrap="none" lIns="68579" tIns="34289" rIns="68579" bIns="34289">
            <a:spAutoFit/>
          </a:bodyPr>
          <a:lstStyle/>
          <a:p>
            <a:pPr algn="ctr" defTabSz="685783">
              <a:defRPr/>
            </a:pPr>
            <a:r>
              <a:rPr lang="en-US" sz="2000" b="1"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c. </a:t>
            </a:r>
            <a:r>
              <a:rPr lang="en-US" sz="2000" b="1"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Hình</a:t>
            </a:r>
            <a:r>
              <a:rPr lang="en-US" sz="2000" b="1"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a:t>
            </a:r>
            <a:r>
              <a:rPr lang="en-US" sz="2000" b="1"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thức</a:t>
            </a:r>
            <a:r>
              <a:rPr lang="en-US" sz="2000" b="1"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a:t>
            </a:r>
            <a:r>
              <a:rPr lang="en-US" sz="2000" b="1"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và</a:t>
            </a:r>
            <a:r>
              <a:rPr lang="en-US" sz="2000" b="1"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a:t>
            </a:r>
            <a:r>
              <a:rPr lang="en-US" sz="2000" b="1"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nội</a:t>
            </a:r>
            <a:r>
              <a:rPr lang="en-US" sz="2000" b="1"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dung </a:t>
            </a:r>
            <a:r>
              <a:rPr lang="en-US" sz="2000" b="1"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của</a:t>
            </a:r>
            <a:r>
              <a:rPr lang="en-US" sz="2000" b="1"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a:t>
            </a:r>
            <a:r>
              <a:rPr lang="en-US" sz="2000" b="1"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hối</a:t>
            </a:r>
            <a:r>
              <a:rPr lang="en-US" sz="2000" b="1"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a:t>
            </a:r>
            <a:r>
              <a:rPr lang="en-US" sz="2000" b="1"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phiếu</a:t>
            </a:r>
            <a:endParaRPr lang="en-US" sz="2000" b="1" cap="all"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endParaRPr>
          </a:p>
        </p:txBody>
      </p:sp>
      <p:sp>
        <p:nvSpPr>
          <p:cNvPr id="2" name="Rectangle 1"/>
          <p:cNvSpPr/>
          <p:nvPr/>
        </p:nvSpPr>
        <p:spPr>
          <a:xfrm>
            <a:off x="299071" y="666750"/>
            <a:ext cx="8534400" cy="1246495"/>
          </a:xfrm>
          <a:prstGeom prst="rect">
            <a:avLst/>
          </a:prstGeom>
        </p:spPr>
        <p:style>
          <a:lnRef idx="2">
            <a:schemeClr val="accent3"/>
          </a:lnRef>
          <a:fillRef idx="1">
            <a:schemeClr val="lt1"/>
          </a:fillRef>
          <a:effectRef idx="0">
            <a:schemeClr val="accent3"/>
          </a:effectRef>
          <a:fontRef idx="minor">
            <a:schemeClr val="dk1"/>
          </a:fontRef>
        </p:style>
        <p:txBody>
          <a:bodyPr wrap="square">
            <a:spAutoFit/>
          </a:bodyPr>
          <a:lstStyle/>
          <a:p>
            <a:pPr algn="just"/>
            <a:r>
              <a:rPr lang="vi-VN" sz="2500" dirty="0">
                <a:solidFill>
                  <a:prstClr val="black"/>
                </a:solidFill>
              </a:rPr>
              <a:t>(2) Số tiền và loại tiền: Số tiền nhất định này được ghi một cách rõ ràng, đơn giản,</a:t>
            </a:r>
            <a:r>
              <a:rPr lang="en-US" sz="2500" dirty="0">
                <a:solidFill>
                  <a:prstClr val="black"/>
                </a:solidFill>
              </a:rPr>
              <a:t> </a:t>
            </a:r>
            <a:r>
              <a:rPr lang="vi-VN" sz="2500" dirty="0">
                <a:solidFill>
                  <a:prstClr val="black"/>
                </a:solidFill>
              </a:rPr>
              <a:t>đúng tập quán quốc tế, được ghi cả bằng số và bằng chữ.</a:t>
            </a:r>
            <a:endParaRPr lang="en-US" sz="2500" dirty="0">
              <a:solidFill>
                <a:prstClr val="black"/>
              </a:solidFill>
            </a:endParaRPr>
          </a:p>
        </p:txBody>
      </p:sp>
      <p:pic>
        <p:nvPicPr>
          <p:cNvPr id="2253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47800" y="2033587"/>
            <a:ext cx="6781800" cy="31099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803043651"/>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3"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plus(in)">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additive="base">
                                        <p:cTn id="12" dur="500" fill="hold"/>
                                        <p:tgtEl>
                                          <p:spTgt spid="2"/>
                                        </p:tgtEl>
                                        <p:attrNameLst>
                                          <p:attrName>ppt_x</p:attrName>
                                        </p:attrNameLst>
                                      </p:cBhvr>
                                      <p:tavLst>
                                        <p:tav tm="0">
                                          <p:val>
                                            <p:strVal val="#ppt_x"/>
                                          </p:val>
                                        </p:tav>
                                        <p:tav tm="100000">
                                          <p:val>
                                            <p:strVal val="#ppt_x"/>
                                          </p:val>
                                        </p:tav>
                                      </p:tavLst>
                                    </p:anim>
                                    <p:anim calcmode="lin" valueType="num">
                                      <p:cBhvr additive="base">
                                        <p:cTn id="13"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2" grpId="0" animBg="1"/>
    </p:bldLst>
  </p:timing>
</p:sld>
</file>

<file path=ppt/slides/slide7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Rectangle 3"/>
          <p:cNvSpPr/>
          <p:nvPr/>
        </p:nvSpPr>
        <p:spPr>
          <a:xfrm>
            <a:off x="1776882" y="133350"/>
            <a:ext cx="5064526" cy="377024"/>
          </a:xfrm>
          <a:prstGeom prst="rect">
            <a:avLst/>
          </a:prstGeom>
          <a:noFill/>
        </p:spPr>
        <p:txBody>
          <a:bodyPr wrap="none" lIns="68579" tIns="34289" rIns="68579" bIns="34289">
            <a:spAutoFit/>
          </a:bodyPr>
          <a:lstStyle/>
          <a:p>
            <a:pPr algn="ctr" defTabSz="685783">
              <a:defRPr/>
            </a:pPr>
            <a:r>
              <a:rPr lang="en-US" sz="2000" b="1"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c. </a:t>
            </a:r>
            <a:r>
              <a:rPr lang="en-US" sz="2000" b="1"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Hình</a:t>
            </a:r>
            <a:r>
              <a:rPr lang="en-US" sz="2000" b="1"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a:t>
            </a:r>
            <a:r>
              <a:rPr lang="en-US" sz="2000" b="1"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thức</a:t>
            </a:r>
            <a:r>
              <a:rPr lang="en-US" sz="2000" b="1"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a:t>
            </a:r>
            <a:r>
              <a:rPr lang="en-US" sz="2000" b="1"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và</a:t>
            </a:r>
            <a:r>
              <a:rPr lang="en-US" sz="2000" b="1"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a:t>
            </a:r>
            <a:r>
              <a:rPr lang="en-US" sz="2000" b="1"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nội</a:t>
            </a:r>
            <a:r>
              <a:rPr lang="en-US" sz="2000" b="1"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dung </a:t>
            </a:r>
            <a:r>
              <a:rPr lang="en-US" sz="2000" b="1"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của</a:t>
            </a:r>
            <a:r>
              <a:rPr lang="en-US" sz="2000" b="1"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a:t>
            </a:r>
            <a:r>
              <a:rPr lang="en-US" sz="2000" b="1"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hối</a:t>
            </a:r>
            <a:r>
              <a:rPr lang="en-US" sz="2000" b="1"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a:t>
            </a:r>
            <a:r>
              <a:rPr lang="en-US" sz="2000" b="1"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phiếu</a:t>
            </a:r>
            <a:endParaRPr lang="en-US" sz="2000" b="1" cap="all"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endParaRPr>
          </a:p>
        </p:txBody>
      </p:sp>
      <p:sp>
        <p:nvSpPr>
          <p:cNvPr id="2" name="Rectangle 1"/>
          <p:cNvSpPr/>
          <p:nvPr/>
        </p:nvSpPr>
        <p:spPr>
          <a:xfrm>
            <a:off x="299071" y="666750"/>
            <a:ext cx="8534400" cy="1246495"/>
          </a:xfrm>
          <a:prstGeom prst="rect">
            <a:avLst/>
          </a:prstGeom>
        </p:spPr>
        <p:style>
          <a:lnRef idx="2">
            <a:schemeClr val="accent3"/>
          </a:lnRef>
          <a:fillRef idx="1">
            <a:schemeClr val="lt1"/>
          </a:fillRef>
          <a:effectRef idx="0">
            <a:schemeClr val="accent3"/>
          </a:effectRef>
          <a:fontRef idx="minor">
            <a:schemeClr val="dk1"/>
          </a:fontRef>
        </p:style>
        <p:txBody>
          <a:bodyPr wrap="square">
            <a:spAutoFit/>
          </a:bodyPr>
          <a:lstStyle/>
          <a:p>
            <a:pPr algn="just"/>
            <a:r>
              <a:rPr lang="vi-VN" sz="2500" dirty="0">
                <a:solidFill>
                  <a:prstClr val="black"/>
                </a:solidFill>
              </a:rPr>
              <a:t>(2) Số tiền và loại tiền: Số tiền nhất định này được ghi một cách rõ ràng, đơn giản,</a:t>
            </a:r>
            <a:r>
              <a:rPr lang="en-US" sz="2500" dirty="0">
                <a:solidFill>
                  <a:prstClr val="black"/>
                </a:solidFill>
              </a:rPr>
              <a:t> </a:t>
            </a:r>
            <a:r>
              <a:rPr lang="vi-VN" sz="2500" dirty="0">
                <a:solidFill>
                  <a:prstClr val="black"/>
                </a:solidFill>
              </a:rPr>
              <a:t>đúng tập quán quốc tế, được ghi cả bằng số và bằng chữ.</a:t>
            </a:r>
            <a:endParaRPr lang="en-US" sz="2500" dirty="0">
              <a:solidFill>
                <a:prstClr val="black"/>
              </a:solidFill>
            </a:endParaRPr>
          </a:p>
        </p:txBody>
      </p:sp>
      <p:pic>
        <p:nvPicPr>
          <p:cNvPr id="2150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52600" y="1962150"/>
            <a:ext cx="6248400" cy="3057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464399014"/>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3"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plus(in)">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additive="base">
                                        <p:cTn id="12" dur="500" fill="hold"/>
                                        <p:tgtEl>
                                          <p:spTgt spid="2"/>
                                        </p:tgtEl>
                                        <p:attrNameLst>
                                          <p:attrName>ppt_x</p:attrName>
                                        </p:attrNameLst>
                                      </p:cBhvr>
                                      <p:tavLst>
                                        <p:tav tm="0">
                                          <p:val>
                                            <p:strVal val="#ppt_x"/>
                                          </p:val>
                                        </p:tav>
                                        <p:tav tm="100000">
                                          <p:val>
                                            <p:strVal val="#ppt_x"/>
                                          </p:val>
                                        </p:tav>
                                      </p:tavLst>
                                    </p:anim>
                                    <p:anim calcmode="lin" valueType="num">
                                      <p:cBhvr additive="base">
                                        <p:cTn id="13"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nodeType="clickEffect">
                                  <p:stCondLst>
                                    <p:cond delay="0"/>
                                  </p:stCondLst>
                                  <p:childTnLst>
                                    <p:set>
                                      <p:cBhvr>
                                        <p:cTn id="17" dur="1" fill="hold">
                                          <p:stCondLst>
                                            <p:cond delay="0"/>
                                          </p:stCondLst>
                                        </p:cTn>
                                        <p:tgtEl>
                                          <p:spTgt spid="21506"/>
                                        </p:tgtEl>
                                        <p:attrNameLst>
                                          <p:attrName>style.visibility</p:attrName>
                                        </p:attrNameLst>
                                      </p:cBhvr>
                                      <p:to>
                                        <p:strVal val="visible"/>
                                      </p:to>
                                    </p:set>
                                    <p:anim calcmode="lin" valueType="num">
                                      <p:cBhvr additive="base">
                                        <p:cTn id="18" dur="500" fill="hold"/>
                                        <p:tgtEl>
                                          <p:spTgt spid="21506"/>
                                        </p:tgtEl>
                                        <p:attrNameLst>
                                          <p:attrName>ppt_x</p:attrName>
                                        </p:attrNameLst>
                                      </p:cBhvr>
                                      <p:tavLst>
                                        <p:tav tm="0">
                                          <p:val>
                                            <p:strVal val="#ppt_x"/>
                                          </p:val>
                                        </p:tav>
                                        <p:tav tm="100000">
                                          <p:val>
                                            <p:strVal val="#ppt_x"/>
                                          </p:val>
                                        </p:tav>
                                      </p:tavLst>
                                    </p:anim>
                                    <p:anim calcmode="lin" valueType="num">
                                      <p:cBhvr additive="base">
                                        <p:cTn id="19" dur="500" fill="hold"/>
                                        <p:tgtEl>
                                          <p:spTgt spid="2150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2" grpId="0" animBg="1"/>
    </p:bldLst>
  </p:timing>
</p:sld>
</file>

<file path=ppt/slides/slide7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Rectangle 3"/>
          <p:cNvSpPr/>
          <p:nvPr/>
        </p:nvSpPr>
        <p:spPr>
          <a:xfrm>
            <a:off x="1776882" y="133350"/>
            <a:ext cx="5064526" cy="377024"/>
          </a:xfrm>
          <a:prstGeom prst="rect">
            <a:avLst/>
          </a:prstGeom>
          <a:noFill/>
        </p:spPr>
        <p:txBody>
          <a:bodyPr wrap="none" lIns="68579" tIns="34289" rIns="68579" bIns="34289">
            <a:spAutoFit/>
          </a:bodyPr>
          <a:lstStyle/>
          <a:p>
            <a:pPr algn="ctr" defTabSz="685783">
              <a:defRPr/>
            </a:pPr>
            <a:r>
              <a:rPr lang="en-US" sz="2000" b="1"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c. </a:t>
            </a:r>
            <a:r>
              <a:rPr lang="en-US" sz="2000" b="1"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Hình</a:t>
            </a:r>
            <a:r>
              <a:rPr lang="en-US" sz="2000" b="1"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a:t>
            </a:r>
            <a:r>
              <a:rPr lang="en-US" sz="2000" b="1"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thức</a:t>
            </a:r>
            <a:r>
              <a:rPr lang="en-US" sz="2000" b="1"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a:t>
            </a:r>
            <a:r>
              <a:rPr lang="en-US" sz="2000" b="1"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và</a:t>
            </a:r>
            <a:r>
              <a:rPr lang="en-US" sz="2000" b="1"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a:t>
            </a:r>
            <a:r>
              <a:rPr lang="en-US" sz="2000" b="1"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nội</a:t>
            </a:r>
            <a:r>
              <a:rPr lang="en-US" sz="2000" b="1"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dung </a:t>
            </a:r>
            <a:r>
              <a:rPr lang="en-US" sz="2000" b="1"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của</a:t>
            </a:r>
            <a:r>
              <a:rPr lang="en-US" sz="2000" b="1"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a:t>
            </a:r>
            <a:r>
              <a:rPr lang="en-US" sz="2000" b="1"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hối</a:t>
            </a:r>
            <a:r>
              <a:rPr lang="en-US" sz="2000" b="1"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a:t>
            </a:r>
            <a:r>
              <a:rPr lang="en-US" sz="2000" b="1"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phiếu</a:t>
            </a:r>
            <a:endParaRPr lang="en-US" sz="2000" b="1" cap="all"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endParaRPr>
          </a:p>
        </p:txBody>
      </p:sp>
      <p:sp>
        <p:nvSpPr>
          <p:cNvPr id="2" name="Rectangle 1"/>
          <p:cNvSpPr/>
          <p:nvPr/>
        </p:nvSpPr>
        <p:spPr>
          <a:xfrm>
            <a:off x="299071" y="666750"/>
            <a:ext cx="8534400" cy="1246495"/>
          </a:xfrm>
          <a:prstGeom prst="rect">
            <a:avLst/>
          </a:prstGeom>
        </p:spPr>
        <p:style>
          <a:lnRef idx="2">
            <a:schemeClr val="accent3"/>
          </a:lnRef>
          <a:fillRef idx="1">
            <a:schemeClr val="lt1"/>
          </a:fillRef>
          <a:effectRef idx="0">
            <a:schemeClr val="accent3"/>
          </a:effectRef>
          <a:fontRef idx="minor">
            <a:schemeClr val="dk1"/>
          </a:fontRef>
        </p:style>
        <p:txBody>
          <a:bodyPr wrap="square">
            <a:spAutoFit/>
          </a:bodyPr>
          <a:lstStyle/>
          <a:p>
            <a:pPr algn="just"/>
            <a:r>
              <a:rPr lang="vi-VN" sz="2500" dirty="0">
                <a:solidFill>
                  <a:prstClr val="black"/>
                </a:solidFill>
              </a:rPr>
              <a:t>(3) Người trả tiền hối phiếu: Họ tên và địa chỉ người trả tiền của hối phiếu phải được</a:t>
            </a:r>
            <a:r>
              <a:rPr lang="en-US" sz="2500" dirty="0">
                <a:solidFill>
                  <a:prstClr val="black"/>
                </a:solidFill>
              </a:rPr>
              <a:t> </a:t>
            </a:r>
            <a:r>
              <a:rPr lang="vi-VN" sz="2500" dirty="0">
                <a:solidFill>
                  <a:prstClr val="black"/>
                </a:solidFill>
              </a:rPr>
              <a:t>ghi rõ chi tiết, được ghi vào góc dưới bên trái của hối phiếu.</a:t>
            </a:r>
            <a:endParaRPr lang="en-US" sz="2500" dirty="0">
              <a:solidFill>
                <a:prstClr val="black"/>
              </a:solidFill>
            </a:endParaRPr>
          </a:p>
        </p:txBody>
      </p:sp>
      <p:pic>
        <p:nvPicPr>
          <p:cNvPr id="2355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19200" y="1963669"/>
            <a:ext cx="6931025" cy="31798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839595574"/>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3"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plus(in)">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additive="base">
                                        <p:cTn id="12" dur="500" fill="hold"/>
                                        <p:tgtEl>
                                          <p:spTgt spid="2"/>
                                        </p:tgtEl>
                                        <p:attrNameLst>
                                          <p:attrName>ppt_x</p:attrName>
                                        </p:attrNameLst>
                                      </p:cBhvr>
                                      <p:tavLst>
                                        <p:tav tm="0">
                                          <p:val>
                                            <p:strVal val="#ppt_x"/>
                                          </p:val>
                                        </p:tav>
                                        <p:tav tm="100000">
                                          <p:val>
                                            <p:strVal val="#ppt_x"/>
                                          </p:val>
                                        </p:tav>
                                      </p:tavLst>
                                    </p:anim>
                                    <p:anim calcmode="lin" valueType="num">
                                      <p:cBhvr additive="base">
                                        <p:cTn id="13"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2" grpId="0" animBg="1"/>
    </p:bldLst>
  </p:timing>
</p:sld>
</file>

<file path=ppt/slides/slide7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Rectangle 3"/>
          <p:cNvSpPr/>
          <p:nvPr/>
        </p:nvSpPr>
        <p:spPr>
          <a:xfrm>
            <a:off x="1776882" y="133350"/>
            <a:ext cx="5064526" cy="377024"/>
          </a:xfrm>
          <a:prstGeom prst="rect">
            <a:avLst/>
          </a:prstGeom>
          <a:noFill/>
        </p:spPr>
        <p:txBody>
          <a:bodyPr wrap="none" lIns="68579" tIns="34289" rIns="68579" bIns="34289">
            <a:spAutoFit/>
          </a:bodyPr>
          <a:lstStyle/>
          <a:p>
            <a:pPr algn="ctr" defTabSz="685783">
              <a:defRPr/>
            </a:pPr>
            <a:r>
              <a:rPr lang="en-US" sz="2000" b="1"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c. </a:t>
            </a:r>
            <a:r>
              <a:rPr lang="en-US" sz="2000" b="1"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Hình</a:t>
            </a:r>
            <a:r>
              <a:rPr lang="en-US" sz="2000" b="1"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a:t>
            </a:r>
            <a:r>
              <a:rPr lang="en-US" sz="2000" b="1"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thức</a:t>
            </a:r>
            <a:r>
              <a:rPr lang="en-US" sz="2000" b="1"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a:t>
            </a:r>
            <a:r>
              <a:rPr lang="en-US" sz="2000" b="1"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và</a:t>
            </a:r>
            <a:r>
              <a:rPr lang="en-US" sz="2000" b="1"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a:t>
            </a:r>
            <a:r>
              <a:rPr lang="en-US" sz="2000" b="1"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nội</a:t>
            </a:r>
            <a:r>
              <a:rPr lang="en-US" sz="2000" b="1"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dung </a:t>
            </a:r>
            <a:r>
              <a:rPr lang="en-US" sz="2000" b="1"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của</a:t>
            </a:r>
            <a:r>
              <a:rPr lang="en-US" sz="2000" b="1"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a:t>
            </a:r>
            <a:r>
              <a:rPr lang="en-US" sz="2000" b="1"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hối</a:t>
            </a:r>
            <a:r>
              <a:rPr lang="en-US" sz="2000" b="1"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a:t>
            </a:r>
            <a:r>
              <a:rPr lang="en-US" sz="2000" b="1"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phiếu</a:t>
            </a:r>
            <a:endParaRPr lang="en-US" sz="2000" b="1" cap="all"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endParaRPr>
          </a:p>
        </p:txBody>
      </p:sp>
      <p:sp>
        <p:nvSpPr>
          <p:cNvPr id="2" name="Rectangle 1"/>
          <p:cNvSpPr/>
          <p:nvPr/>
        </p:nvSpPr>
        <p:spPr>
          <a:xfrm>
            <a:off x="299071" y="666750"/>
            <a:ext cx="8534400" cy="1246495"/>
          </a:xfrm>
          <a:prstGeom prst="rect">
            <a:avLst/>
          </a:prstGeom>
        </p:spPr>
        <p:style>
          <a:lnRef idx="2">
            <a:schemeClr val="accent3"/>
          </a:lnRef>
          <a:fillRef idx="1">
            <a:schemeClr val="lt1"/>
          </a:fillRef>
          <a:effectRef idx="0">
            <a:schemeClr val="accent3"/>
          </a:effectRef>
          <a:fontRef idx="minor">
            <a:schemeClr val="dk1"/>
          </a:fontRef>
        </p:style>
        <p:txBody>
          <a:bodyPr wrap="square">
            <a:spAutoFit/>
          </a:bodyPr>
          <a:lstStyle/>
          <a:p>
            <a:pPr algn="just"/>
            <a:r>
              <a:rPr lang="vi-VN" sz="2500" dirty="0">
                <a:solidFill>
                  <a:prstClr val="black"/>
                </a:solidFill>
              </a:rPr>
              <a:t>(3) Người trả tiền hối phiếu: Họ tên và địa chỉ người trả tiền của hối phiếu phải được</a:t>
            </a:r>
            <a:r>
              <a:rPr lang="en-US" sz="2500" dirty="0">
                <a:solidFill>
                  <a:prstClr val="black"/>
                </a:solidFill>
              </a:rPr>
              <a:t> </a:t>
            </a:r>
            <a:r>
              <a:rPr lang="vi-VN" sz="2500" dirty="0">
                <a:solidFill>
                  <a:prstClr val="black"/>
                </a:solidFill>
              </a:rPr>
              <a:t>ghi rõ chi tiết, được ghi vào góc dưới bên trái của hối phiếu.</a:t>
            </a:r>
            <a:endParaRPr lang="en-US" sz="2500" dirty="0">
              <a:solidFill>
                <a:prstClr val="black"/>
              </a:solidFill>
            </a:endParaRPr>
          </a:p>
        </p:txBody>
      </p:sp>
      <p:pic>
        <p:nvPicPr>
          <p:cNvPr id="2150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52600" y="1962150"/>
            <a:ext cx="6248400" cy="3057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924532709"/>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3"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plus(in)">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additive="base">
                                        <p:cTn id="12" dur="500" fill="hold"/>
                                        <p:tgtEl>
                                          <p:spTgt spid="2"/>
                                        </p:tgtEl>
                                        <p:attrNameLst>
                                          <p:attrName>ppt_x</p:attrName>
                                        </p:attrNameLst>
                                      </p:cBhvr>
                                      <p:tavLst>
                                        <p:tav tm="0">
                                          <p:val>
                                            <p:strVal val="#ppt_x"/>
                                          </p:val>
                                        </p:tav>
                                        <p:tav tm="100000">
                                          <p:val>
                                            <p:strVal val="#ppt_x"/>
                                          </p:val>
                                        </p:tav>
                                      </p:tavLst>
                                    </p:anim>
                                    <p:anim calcmode="lin" valueType="num">
                                      <p:cBhvr additive="base">
                                        <p:cTn id="13"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nodeType="clickEffect">
                                  <p:stCondLst>
                                    <p:cond delay="0"/>
                                  </p:stCondLst>
                                  <p:childTnLst>
                                    <p:set>
                                      <p:cBhvr>
                                        <p:cTn id="17" dur="1" fill="hold">
                                          <p:stCondLst>
                                            <p:cond delay="0"/>
                                          </p:stCondLst>
                                        </p:cTn>
                                        <p:tgtEl>
                                          <p:spTgt spid="21506"/>
                                        </p:tgtEl>
                                        <p:attrNameLst>
                                          <p:attrName>style.visibility</p:attrName>
                                        </p:attrNameLst>
                                      </p:cBhvr>
                                      <p:to>
                                        <p:strVal val="visible"/>
                                      </p:to>
                                    </p:set>
                                    <p:anim calcmode="lin" valueType="num">
                                      <p:cBhvr additive="base">
                                        <p:cTn id="18" dur="500" fill="hold"/>
                                        <p:tgtEl>
                                          <p:spTgt spid="21506"/>
                                        </p:tgtEl>
                                        <p:attrNameLst>
                                          <p:attrName>ppt_x</p:attrName>
                                        </p:attrNameLst>
                                      </p:cBhvr>
                                      <p:tavLst>
                                        <p:tav tm="0">
                                          <p:val>
                                            <p:strVal val="#ppt_x"/>
                                          </p:val>
                                        </p:tav>
                                        <p:tav tm="100000">
                                          <p:val>
                                            <p:strVal val="#ppt_x"/>
                                          </p:val>
                                        </p:tav>
                                      </p:tavLst>
                                    </p:anim>
                                    <p:anim calcmode="lin" valueType="num">
                                      <p:cBhvr additive="base">
                                        <p:cTn id="19" dur="500" fill="hold"/>
                                        <p:tgtEl>
                                          <p:spTgt spid="2150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2" grpId="0" animBg="1"/>
    </p:bldLst>
  </p:timing>
</p:sld>
</file>

<file path=ppt/slides/slide7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Rectangle 3"/>
          <p:cNvSpPr/>
          <p:nvPr/>
        </p:nvSpPr>
        <p:spPr>
          <a:xfrm>
            <a:off x="1776882" y="133350"/>
            <a:ext cx="5064526" cy="377024"/>
          </a:xfrm>
          <a:prstGeom prst="rect">
            <a:avLst/>
          </a:prstGeom>
          <a:noFill/>
        </p:spPr>
        <p:txBody>
          <a:bodyPr wrap="none" lIns="68579" tIns="34289" rIns="68579" bIns="34289">
            <a:spAutoFit/>
          </a:bodyPr>
          <a:lstStyle/>
          <a:p>
            <a:pPr algn="ctr" defTabSz="685783">
              <a:defRPr/>
            </a:pPr>
            <a:r>
              <a:rPr lang="en-US" sz="2000" b="1"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c. </a:t>
            </a:r>
            <a:r>
              <a:rPr lang="en-US" sz="2000" b="1"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Hình</a:t>
            </a:r>
            <a:r>
              <a:rPr lang="en-US" sz="2000" b="1"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a:t>
            </a:r>
            <a:r>
              <a:rPr lang="en-US" sz="2000" b="1"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thức</a:t>
            </a:r>
            <a:r>
              <a:rPr lang="en-US" sz="2000" b="1"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a:t>
            </a:r>
            <a:r>
              <a:rPr lang="en-US" sz="2000" b="1"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và</a:t>
            </a:r>
            <a:r>
              <a:rPr lang="en-US" sz="2000" b="1"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a:t>
            </a:r>
            <a:r>
              <a:rPr lang="en-US" sz="2000" b="1"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nội</a:t>
            </a:r>
            <a:r>
              <a:rPr lang="en-US" sz="2000" b="1"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dung </a:t>
            </a:r>
            <a:r>
              <a:rPr lang="en-US" sz="2000" b="1"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của</a:t>
            </a:r>
            <a:r>
              <a:rPr lang="en-US" sz="2000" b="1"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a:t>
            </a:r>
            <a:r>
              <a:rPr lang="en-US" sz="2000" b="1"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hối</a:t>
            </a:r>
            <a:r>
              <a:rPr lang="en-US" sz="2000" b="1"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a:t>
            </a:r>
            <a:r>
              <a:rPr lang="en-US" sz="2000" b="1"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phiếu</a:t>
            </a:r>
            <a:endParaRPr lang="en-US" sz="2000" b="1" cap="all"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endParaRPr>
          </a:p>
        </p:txBody>
      </p:sp>
      <p:sp>
        <p:nvSpPr>
          <p:cNvPr id="2" name="Rectangle 1"/>
          <p:cNvSpPr/>
          <p:nvPr/>
        </p:nvSpPr>
        <p:spPr>
          <a:xfrm>
            <a:off x="299071" y="666750"/>
            <a:ext cx="8534400" cy="861774"/>
          </a:xfrm>
          <a:prstGeom prst="rect">
            <a:avLst/>
          </a:prstGeom>
        </p:spPr>
        <p:style>
          <a:lnRef idx="2">
            <a:schemeClr val="accent3"/>
          </a:lnRef>
          <a:fillRef idx="1">
            <a:schemeClr val="lt1"/>
          </a:fillRef>
          <a:effectRef idx="0">
            <a:schemeClr val="accent3"/>
          </a:effectRef>
          <a:fontRef idx="minor">
            <a:schemeClr val="dk1"/>
          </a:fontRef>
        </p:style>
        <p:txBody>
          <a:bodyPr wrap="square">
            <a:spAutoFit/>
          </a:bodyPr>
          <a:lstStyle/>
          <a:p>
            <a:pPr algn="just"/>
            <a:r>
              <a:rPr lang="vi-VN" sz="2500" dirty="0">
                <a:solidFill>
                  <a:prstClr val="black"/>
                </a:solidFill>
              </a:rPr>
              <a:t>(4) Kỳ hạn trả tiền của hối phiếu: Có 2 dạng là Trả tiền ngay và Trả tiền sau</a:t>
            </a:r>
            <a:endParaRPr lang="en-US" sz="2500" dirty="0">
              <a:solidFill>
                <a:prstClr val="black"/>
              </a:solidFill>
            </a:endParaRPr>
          </a:p>
        </p:txBody>
      </p:sp>
      <p:pic>
        <p:nvPicPr>
          <p:cNvPr id="2457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19200" y="1657350"/>
            <a:ext cx="6931025" cy="31829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842401587"/>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3"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plus(in)">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additive="base">
                                        <p:cTn id="12" dur="500" fill="hold"/>
                                        <p:tgtEl>
                                          <p:spTgt spid="2"/>
                                        </p:tgtEl>
                                        <p:attrNameLst>
                                          <p:attrName>ppt_x</p:attrName>
                                        </p:attrNameLst>
                                      </p:cBhvr>
                                      <p:tavLst>
                                        <p:tav tm="0">
                                          <p:val>
                                            <p:strVal val="#ppt_x"/>
                                          </p:val>
                                        </p:tav>
                                        <p:tav tm="100000">
                                          <p:val>
                                            <p:strVal val="#ppt_x"/>
                                          </p:val>
                                        </p:tav>
                                      </p:tavLst>
                                    </p:anim>
                                    <p:anim calcmode="lin" valueType="num">
                                      <p:cBhvr additive="base">
                                        <p:cTn id="13"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2" grpId="0" animBg="1"/>
    </p:bldLst>
  </p:timing>
</p:sld>
</file>

<file path=ppt/slides/slide7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Rectangle 3"/>
          <p:cNvSpPr/>
          <p:nvPr/>
        </p:nvSpPr>
        <p:spPr>
          <a:xfrm>
            <a:off x="1776882" y="133350"/>
            <a:ext cx="5064526" cy="377024"/>
          </a:xfrm>
          <a:prstGeom prst="rect">
            <a:avLst/>
          </a:prstGeom>
          <a:noFill/>
        </p:spPr>
        <p:txBody>
          <a:bodyPr wrap="none" lIns="68579" tIns="34289" rIns="68579" bIns="34289">
            <a:spAutoFit/>
          </a:bodyPr>
          <a:lstStyle/>
          <a:p>
            <a:pPr algn="ctr" defTabSz="685783">
              <a:defRPr/>
            </a:pPr>
            <a:r>
              <a:rPr lang="en-US" sz="2000" b="1"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c. </a:t>
            </a:r>
            <a:r>
              <a:rPr lang="en-US" sz="2000" b="1"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Hình</a:t>
            </a:r>
            <a:r>
              <a:rPr lang="en-US" sz="2000" b="1"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a:t>
            </a:r>
            <a:r>
              <a:rPr lang="en-US" sz="2000" b="1"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thức</a:t>
            </a:r>
            <a:r>
              <a:rPr lang="en-US" sz="2000" b="1"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a:t>
            </a:r>
            <a:r>
              <a:rPr lang="en-US" sz="2000" b="1"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và</a:t>
            </a:r>
            <a:r>
              <a:rPr lang="en-US" sz="2000" b="1"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a:t>
            </a:r>
            <a:r>
              <a:rPr lang="en-US" sz="2000" b="1"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nội</a:t>
            </a:r>
            <a:r>
              <a:rPr lang="en-US" sz="2000" b="1"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dung </a:t>
            </a:r>
            <a:r>
              <a:rPr lang="en-US" sz="2000" b="1"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của</a:t>
            </a:r>
            <a:r>
              <a:rPr lang="en-US" sz="2000" b="1"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a:t>
            </a:r>
            <a:r>
              <a:rPr lang="en-US" sz="2000" b="1"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hối</a:t>
            </a:r>
            <a:r>
              <a:rPr lang="en-US" sz="2000" b="1"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a:t>
            </a:r>
            <a:r>
              <a:rPr lang="en-US" sz="2000" b="1"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phiếu</a:t>
            </a:r>
            <a:endParaRPr lang="en-US" sz="2000" b="1" cap="all"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endParaRPr>
          </a:p>
        </p:txBody>
      </p:sp>
      <p:sp>
        <p:nvSpPr>
          <p:cNvPr id="2" name="Rectangle 1"/>
          <p:cNvSpPr/>
          <p:nvPr/>
        </p:nvSpPr>
        <p:spPr>
          <a:xfrm>
            <a:off x="299071" y="666750"/>
            <a:ext cx="8534400" cy="861774"/>
          </a:xfrm>
          <a:prstGeom prst="rect">
            <a:avLst/>
          </a:prstGeom>
        </p:spPr>
        <p:style>
          <a:lnRef idx="2">
            <a:schemeClr val="accent3"/>
          </a:lnRef>
          <a:fillRef idx="1">
            <a:schemeClr val="lt1"/>
          </a:fillRef>
          <a:effectRef idx="0">
            <a:schemeClr val="accent3"/>
          </a:effectRef>
          <a:fontRef idx="minor">
            <a:schemeClr val="dk1"/>
          </a:fontRef>
        </p:style>
        <p:txBody>
          <a:bodyPr wrap="square">
            <a:spAutoFit/>
          </a:bodyPr>
          <a:lstStyle/>
          <a:p>
            <a:pPr algn="just"/>
            <a:r>
              <a:rPr lang="vi-VN" sz="2500" dirty="0">
                <a:solidFill>
                  <a:prstClr val="black"/>
                </a:solidFill>
              </a:rPr>
              <a:t>(4) Kỳ hạn trả tiền của hối phiếu: Có 2 dạng là Trả tiền ngay và Trả tiền sau</a:t>
            </a:r>
            <a:endParaRPr lang="en-US" sz="2500" dirty="0">
              <a:solidFill>
                <a:prstClr val="black"/>
              </a:solidFill>
            </a:endParaRPr>
          </a:p>
        </p:txBody>
      </p:sp>
      <p:pic>
        <p:nvPicPr>
          <p:cNvPr id="2150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66436" y="1528524"/>
            <a:ext cx="7134564" cy="34911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263707533"/>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3"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plus(in)">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additive="base">
                                        <p:cTn id="12" dur="500" fill="hold"/>
                                        <p:tgtEl>
                                          <p:spTgt spid="2"/>
                                        </p:tgtEl>
                                        <p:attrNameLst>
                                          <p:attrName>ppt_x</p:attrName>
                                        </p:attrNameLst>
                                      </p:cBhvr>
                                      <p:tavLst>
                                        <p:tav tm="0">
                                          <p:val>
                                            <p:strVal val="#ppt_x"/>
                                          </p:val>
                                        </p:tav>
                                        <p:tav tm="100000">
                                          <p:val>
                                            <p:strVal val="#ppt_x"/>
                                          </p:val>
                                        </p:tav>
                                      </p:tavLst>
                                    </p:anim>
                                    <p:anim calcmode="lin" valueType="num">
                                      <p:cBhvr additive="base">
                                        <p:cTn id="13"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nodeType="clickEffect">
                                  <p:stCondLst>
                                    <p:cond delay="0"/>
                                  </p:stCondLst>
                                  <p:childTnLst>
                                    <p:set>
                                      <p:cBhvr>
                                        <p:cTn id="17" dur="1" fill="hold">
                                          <p:stCondLst>
                                            <p:cond delay="0"/>
                                          </p:stCondLst>
                                        </p:cTn>
                                        <p:tgtEl>
                                          <p:spTgt spid="21506"/>
                                        </p:tgtEl>
                                        <p:attrNameLst>
                                          <p:attrName>style.visibility</p:attrName>
                                        </p:attrNameLst>
                                      </p:cBhvr>
                                      <p:to>
                                        <p:strVal val="visible"/>
                                      </p:to>
                                    </p:set>
                                    <p:anim calcmode="lin" valueType="num">
                                      <p:cBhvr additive="base">
                                        <p:cTn id="18" dur="500" fill="hold"/>
                                        <p:tgtEl>
                                          <p:spTgt spid="21506"/>
                                        </p:tgtEl>
                                        <p:attrNameLst>
                                          <p:attrName>ppt_x</p:attrName>
                                        </p:attrNameLst>
                                      </p:cBhvr>
                                      <p:tavLst>
                                        <p:tav tm="0">
                                          <p:val>
                                            <p:strVal val="#ppt_x"/>
                                          </p:val>
                                        </p:tav>
                                        <p:tav tm="100000">
                                          <p:val>
                                            <p:strVal val="#ppt_x"/>
                                          </p:val>
                                        </p:tav>
                                      </p:tavLst>
                                    </p:anim>
                                    <p:anim calcmode="lin" valueType="num">
                                      <p:cBhvr additive="base">
                                        <p:cTn id="19" dur="500" fill="hold"/>
                                        <p:tgtEl>
                                          <p:spTgt spid="2150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2" grpId="0" animBg="1"/>
    </p:bldLst>
  </p:timing>
</p:sld>
</file>

<file path=ppt/slides/slide7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Rectangle 3"/>
          <p:cNvSpPr/>
          <p:nvPr/>
        </p:nvSpPr>
        <p:spPr>
          <a:xfrm>
            <a:off x="1776882" y="133350"/>
            <a:ext cx="5064526" cy="377024"/>
          </a:xfrm>
          <a:prstGeom prst="rect">
            <a:avLst/>
          </a:prstGeom>
          <a:noFill/>
        </p:spPr>
        <p:txBody>
          <a:bodyPr wrap="none" lIns="68579" tIns="34289" rIns="68579" bIns="34289">
            <a:spAutoFit/>
          </a:bodyPr>
          <a:lstStyle/>
          <a:p>
            <a:pPr algn="ctr" defTabSz="685783">
              <a:defRPr/>
            </a:pPr>
            <a:r>
              <a:rPr lang="en-US" sz="2000" b="1"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c. </a:t>
            </a:r>
            <a:r>
              <a:rPr lang="en-US" sz="2000" b="1"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Hình</a:t>
            </a:r>
            <a:r>
              <a:rPr lang="en-US" sz="2000" b="1"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a:t>
            </a:r>
            <a:r>
              <a:rPr lang="en-US" sz="2000" b="1"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thức</a:t>
            </a:r>
            <a:r>
              <a:rPr lang="en-US" sz="2000" b="1"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a:t>
            </a:r>
            <a:r>
              <a:rPr lang="en-US" sz="2000" b="1"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và</a:t>
            </a:r>
            <a:r>
              <a:rPr lang="en-US" sz="2000" b="1"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a:t>
            </a:r>
            <a:r>
              <a:rPr lang="en-US" sz="2000" b="1"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nội</a:t>
            </a:r>
            <a:r>
              <a:rPr lang="en-US" sz="2000" b="1"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dung </a:t>
            </a:r>
            <a:r>
              <a:rPr lang="en-US" sz="2000" b="1"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của</a:t>
            </a:r>
            <a:r>
              <a:rPr lang="en-US" sz="2000" b="1"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a:t>
            </a:r>
            <a:r>
              <a:rPr lang="en-US" sz="2000" b="1"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hối</a:t>
            </a:r>
            <a:r>
              <a:rPr lang="en-US" sz="2000" b="1"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a:t>
            </a:r>
            <a:r>
              <a:rPr lang="en-US" sz="2000" b="1"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phiếu</a:t>
            </a:r>
            <a:endParaRPr lang="en-US" sz="2000" b="1" cap="all"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endParaRPr>
          </a:p>
        </p:txBody>
      </p:sp>
      <p:sp>
        <p:nvSpPr>
          <p:cNvPr id="2" name="Rectangle 1"/>
          <p:cNvSpPr/>
          <p:nvPr/>
        </p:nvSpPr>
        <p:spPr>
          <a:xfrm>
            <a:off x="299071" y="666750"/>
            <a:ext cx="8534400" cy="1246495"/>
          </a:xfrm>
          <a:prstGeom prst="rect">
            <a:avLst/>
          </a:prstGeom>
        </p:spPr>
        <p:style>
          <a:lnRef idx="2">
            <a:schemeClr val="accent3"/>
          </a:lnRef>
          <a:fillRef idx="1">
            <a:schemeClr val="lt1"/>
          </a:fillRef>
          <a:effectRef idx="0">
            <a:schemeClr val="accent3"/>
          </a:effectRef>
          <a:fontRef idx="minor">
            <a:schemeClr val="dk1"/>
          </a:fontRef>
        </p:style>
        <p:txBody>
          <a:bodyPr wrap="square">
            <a:spAutoFit/>
          </a:bodyPr>
          <a:lstStyle/>
          <a:p>
            <a:pPr algn="just"/>
            <a:r>
              <a:rPr lang="vi-VN" sz="2500" dirty="0">
                <a:solidFill>
                  <a:prstClr val="black"/>
                </a:solidFill>
              </a:rPr>
              <a:t>(5) Địa điểm trả tiền của hối phiếu: Nếu không có quy định khác, thì địa chỉ của người</a:t>
            </a:r>
            <a:r>
              <a:rPr lang="en-US" sz="2500" dirty="0">
                <a:solidFill>
                  <a:prstClr val="black"/>
                </a:solidFill>
              </a:rPr>
              <a:t> </a:t>
            </a:r>
            <a:r>
              <a:rPr lang="vi-VN" sz="2500" dirty="0">
                <a:solidFill>
                  <a:prstClr val="black"/>
                </a:solidFill>
              </a:rPr>
              <a:t>bị ký phát (người trả tiền) được xem là địa điểm thanh toán hối phiếu.</a:t>
            </a:r>
            <a:endParaRPr lang="en-US" sz="2500" dirty="0">
              <a:solidFill>
                <a:prstClr val="black"/>
              </a:solidFill>
            </a:endParaRPr>
          </a:p>
        </p:txBody>
      </p:sp>
      <p:pic>
        <p:nvPicPr>
          <p:cNvPr id="2560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19200" y="1947815"/>
            <a:ext cx="6931025" cy="31829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144989024"/>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3"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plus(in)">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additive="base">
                                        <p:cTn id="12" dur="500" fill="hold"/>
                                        <p:tgtEl>
                                          <p:spTgt spid="2"/>
                                        </p:tgtEl>
                                        <p:attrNameLst>
                                          <p:attrName>ppt_x</p:attrName>
                                        </p:attrNameLst>
                                      </p:cBhvr>
                                      <p:tavLst>
                                        <p:tav tm="0">
                                          <p:val>
                                            <p:strVal val="#ppt_x"/>
                                          </p:val>
                                        </p:tav>
                                        <p:tav tm="100000">
                                          <p:val>
                                            <p:strVal val="#ppt_x"/>
                                          </p:val>
                                        </p:tav>
                                      </p:tavLst>
                                    </p:anim>
                                    <p:anim calcmode="lin" valueType="num">
                                      <p:cBhvr additive="base">
                                        <p:cTn id="13"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2" grpId="0" animBg="1"/>
    </p:bldLst>
  </p:timing>
</p:sld>
</file>

<file path=ppt/slides/slide7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Rectangle 3"/>
          <p:cNvSpPr/>
          <p:nvPr/>
        </p:nvSpPr>
        <p:spPr>
          <a:xfrm>
            <a:off x="1776882" y="133350"/>
            <a:ext cx="5064526" cy="377024"/>
          </a:xfrm>
          <a:prstGeom prst="rect">
            <a:avLst/>
          </a:prstGeom>
          <a:noFill/>
        </p:spPr>
        <p:txBody>
          <a:bodyPr wrap="none" lIns="68579" tIns="34289" rIns="68579" bIns="34289">
            <a:spAutoFit/>
          </a:bodyPr>
          <a:lstStyle/>
          <a:p>
            <a:pPr algn="ctr" defTabSz="685783">
              <a:defRPr/>
            </a:pPr>
            <a:r>
              <a:rPr lang="en-US" sz="2000" b="1"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c. </a:t>
            </a:r>
            <a:r>
              <a:rPr lang="en-US" sz="2000" b="1"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Hình</a:t>
            </a:r>
            <a:r>
              <a:rPr lang="en-US" sz="2000" b="1"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a:t>
            </a:r>
            <a:r>
              <a:rPr lang="en-US" sz="2000" b="1"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thức</a:t>
            </a:r>
            <a:r>
              <a:rPr lang="en-US" sz="2000" b="1"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a:t>
            </a:r>
            <a:r>
              <a:rPr lang="en-US" sz="2000" b="1"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và</a:t>
            </a:r>
            <a:r>
              <a:rPr lang="en-US" sz="2000" b="1"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a:t>
            </a:r>
            <a:r>
              <a:rPr lang="en-US" sz="2000" b="1"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nội</a:t>
            </a:r>
            <a:r>
              <a:rPr lang="en-US" sz="2000" b="1"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dung </a:t>
            </a:r>
            <a:r>
              <a:rPr lang="en-US" sz="2000" b="1"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của</a:t>
            </a:r>
            <a:r>
              <a:rPr lang="en-US" sz="2000" b="1"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a:t>
            </a:r>
            <a:r>
              <a:rPr lang="en-US" sz="2000" b="1"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hối</a:t>
            </a:r>
            <a:r>
              <a:rPr lang="en-US" sz="2000" b="1"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a:t>
            </a:r>
            <a:r>
              <a:rPr lang="en-US" sz="2000" b="1"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phiếu</a:t>
            </a:r>
            <a:endParaRPr lang="en-US" sz="2000" b="1" cap="all"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endParaRPr>
          </a:p>
        </p:txBody>
      </p:sp>
      <p:sp>
        <p:nvSpPr>
          <p:cNvPr id="2" name="Rectangle 1"/>
          <p:cNvSpPr/>
          <p:nvPr/>
        </p:nvSpPr>
        <p:spPr>
          <a:xfrm>
            <a:off x="299071" y="666750"/>
            <a:ext cx="8534400" cy="1246495"/>
          </a:xfrm>
          <a:prstGeom prst="rect">
            <a:avLst/>
          </a:prstGeom>
        </p:spPr>
        <p:style>
          <a:lnRef idx="2">
            <a:schemeClr val="accent3"/>
          </a:lnRef>
          <a:fillRef idx="1">
            <a:schemeClr val="lt1"/>
          </a:fillRef>
          <a:effectRef idx="0">
            <a:schemeClr val="accent3"/>
          </a:effectRef>
          <a:fontRef idx="minor">
            <a:schemeClr val="dk1"/>
          </a:fontRef>
        </p:style>
        <p:txBody>
          <a:bodyPr wrap="square">
            <a:spAutoFit/>
          </a:bodyPr>
          <a:lstStyle/>
          <a:p>
            <a:pPr algn="just"/>
            <a:r>
              <a:rPr lang="vi-VN" sz="2500" dirty="0">
                <a:solidFill>
                  <a:prstClr val="black"/>
                </a:solidFill>
              </a:rPr>
              <a:t>(5) Địa điểm trả tiền của hối phiếu: Nếu không có quy định khác, thì địa chỉ của người</a:t>
            </a:r>
            <a:r>
              <a:rPr lang="en-US" sz="2500" dirty="0">
                <a:solidFill>
                  <a:prstClr val="black"/>
                </a:solidFill>
              </a:rPr>
              <a:t> </a:t>
            </a:r>
            <a:r>
              <a:rPr lang="vi-VN" sz="2500" dirty="0">
                <a:solidFill>
                  <a:prstClr val="black"/>
                </a:solidFill>
              </a:rPr>
              <a:t>bị ký phát (người trả tiền) được xem là địa điểm thanh toán hối phiếu.</a:t>
            </a:r>
            <a:endParaRPr lang="en-US" sz="2500" dirty="0">
              <a:solidFill>
                <a:prstClr val="black"/>
              </a:solidFill>
            </a:endParaRPr>
          </a:p>
        </p:txBody>
      </p:sp>
      <p:pic>
        <p:nvPicPr>
          <p:cNvPr id="2150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98989" y="1809750"/>
            <a:ext cx="7134564" cy="34911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285477121"/>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3"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plus(in)">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additive="base">
                                        <p:cTn id="12" dur="500" fill="hold"/>
                                        <p:tgtEl>
                                          <p:spTgt spid="2"/>
                                        </p:tgtEl>
                                        <p:attrNameLst>
                                          <p:attrName>ppt_x</p:attrName>
                                        </p:attrNameLst>
                                      </p:cBhvr>
                                      <p:tavLst>
                                        <p:tav tm="0">
                                          <p:val>
                                            <p:strVal val="#ppt_x"/>
                                          </p:val>
                                        </p:tav>
                                        <p:tav tm="100000">
                                          <p:val>
                                            <p:strVal val="#ppt_x"/>
                                          </p:val>
                                        </p:tav>
                                      </p:tavLst>
                                    </p:anim>
                                    <p:anim calcmode="lin" valueType="num">
                                      <p:cBhvr additive="base">
                                        <p:cTn id="13"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nodeType="clickEffect">
                                  <p:stCondLst>
                                    <p:cond delay="0"/>
                                  </p:stCondLst>
                                  <p:childTnLst>
                                    <p:set>
                                      <p:cBhvr>
                                        <p:cTn id="17" dur="1" fill="hold">
                                          <p:stCondLst>
                                            <p:cond delay="0"/>
                                          </p:stCondLst>
                                        </p:cTn>
                                        <p:tgtEl>
                                          <p:spTgt spid="21506"/>
                                        </p:tgtEl>
                                        <p:attrNameLst>
                                          <p:attrName>style.visibility</p:attrName>
                                        </p:attrNameLst>
                                      </p:cBhvr>
                                      <p:to>
                                        <p:strVal val="visible"/>
                                      </p:to>
                                    </p:set>
                                    <p:anim calcmode="lin" valueType="num">
                                      <p:cBhvr additive="base">
                                        <p:cTn id="18" dur="500" fill="hold"/>
                                        <p:tgtEl>
                                          <p:spTgt spid="21506"/>
                                        </p:tgtEl>
                                        <p:attrNameLst>
                                          <p:attrName>ppt_x</p:attrName>
                                        </p:attrNameLst>
                                      </p:cBhvr>
                                      <p:tavLst>
                                        <p:tav tm="0">
                                          <p:val>
                                            <p:strVal val="#ppt_x"/>
                                          </p:val>
                                        </p:tav>
                                        <p:tav tm="100000">
                                          <p:val>
                                            <p:strVal val="#ppt_x"/>
                                          </p:val>
                                        </p:tav>
                                      </p:tavLst>
                                    </p:anim>
                                    <p:anim calcmode="lin" valueType="num">
                                      <p:cBhvr additive="base">
                                        <p:cTn id="19" dur="500" fill="hold"/>
                                        <p:tgtEl>
                                          <p:spTgt spid="2150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2" grpId="0" animBg="1"/>
    </p:bldLst>
  </p:timing>
</p:sld>
</file>

<file path=ppt/slides/slide7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Rectangle 3"/>
          <p:cNvSpPr/>
          <p:nvPr/>
        </p:nvSpPr>
        <p:spPr>
          <a:xfrm>
            <a:off x="1776882" y="133350"/>
            <a:ext cx="5064526" cy="377024"/>
          </a:xfrm>
          <a:prstGeom prst="rect">
            <a:avLst/>
          </a:prstGeom>
          <a:noFill/>
        </p:spPr>
        <p:txBody>
          <a:bodyPr wrap="none" lIns="68579" tIns="34289" rIns="68579" bIns="34289">
            <a:spAutoFit/>
          </a:bodyPr>
          <a:lstStyle/>
          <a:p>
            <a:pPr algn="ctr" defTabSz="685783">
              <a:defRPr/>
            </a:pPr>
            <a:r>
              <a:rPr lang="en-US" sz="2000" b="1"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c. </a:t>
            </a:r>
            <a:r>
              <a:rPr lang="en-US" sz="2000" b="1"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Hình</a:t>
            </a:r>
            <a:r>
              <a:rPr lang="en-US" sz="2000" b="1"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a:t>
            </a:r>
            <a:r>
              <a:rPr lang="en-US" sz="2000" b="1"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thức</a:t>
            </a:r>
            <a:r>
              <a:rPr lang="en-US" sz="2000" b="1"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a:t>
            </a:r>
            <a:r>
              <a:rPr lang="en-US" sz="2000" b="1"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và</a:t>
            </a:r>
            <a:r>
              <a:rPr lang="en-US" sz="2000" b="1"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a:t>
            </a:r>
            <a:r>
              <a:rPr lang="en-US" sz="2000" b="1"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nội</a:t>
            </a:r>
            <a:r>
              <a:rPr lang="en-US" sz="2000" b="1"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dung </a:t>
            </a:r>
            <a:r>
              <a:rPr lang="en-US" sz="2000" b="1"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của</a:t>
            </a:r>
            <a:r>
              <a:rPr lang="en-US" sz="2000" b="1"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a:t>
            </a:r>
            <a:r>
              <a:rPr lang="en-US" sz="2000" b="1"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hối</a:t>
            </a:r>
            <a:r>
              <a:rPr lang="en-US" sz="2000" b="1"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a:t>
            </a:r>
            <a:r>
              <a:rPr lang="en-US" sz="2000" b="1"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phiếu</a:t>
            </a:r>
            <a:endParaRPr lang="en-US" sz="2000" b="1" cap="all"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endParaRPr>
          </a:p>
        </p:txBody>
      </p:sp>
      <p:sp>
        <p:nvSpPr>
          <p:cNvPr id="2" name="Rectangle 1"/>
          <p:cNvSpPr/>
          <p:nvPr/>
        </p:nvSpPr>
        <p:spPr>
          <a:xfrm>
            <a:off x="299070" y="666750"/>
            <a:ext cx="8692529" cy="2015936"/>
          </a:xfrm>
          <a:prstGeom prst="rect">
            <a:avLst/>
          </a:prstGeom>
        </p:spPr>
        <p:style>
          <a:lnRef idx="2">
            <a:schemeClr val="accent3"/>
          </a:lnRef>
          <a:fillRef idx="1">
            <a:schemeClr val="lt1"/>
          </a:fillRef>
          <a:effectRef idx="0">
            <a:schemeClr val="accent3"/>
          </a:effectRef>
          <a:fontRef idx="minor">
            <a:schemeClr val="dk1"/>
          </a:fontRef>
        </p:style>
        <p:txBody>
          <a:bodyPr wrap="square">
            <a:spAutoFit/>
          </a:bodyPr>
          <a:lstStyle/>
          <a:p>
            <a:pPr algn="just"/>
            <a:r>
              <a:rPr lang="vi-VN" sz="2500" dirty="0">
                <a:solidFill>
                  <a:prstClr val="black"/>
                </a:solidFill>
              </a:rPr>
              <a:t>(6) Người được hưởng lợi hối phiếu: Người hưởng lợi có thể là bản thân người ký</a:t>
            </a:r>
            <a:r>
              <a:rPr lang="en-US" sz="2500" dirty="0">
                <a:solidFill>
                  <a:prstClr val="black"/>
                </a:solidFill>
              </a:rPr>
              <a:t> </a:t>
            </a:r>
            <a:r>
              <a:rPr lang="vi-VN" sz="2500" dirty="0">
                <a:solidFill>
                  <a:prstClr val="black"/>
                </a:solidFill>
              </a:rPr>
              <a:t>phát hối phiếu, hoặc một người khác được người ký phát chỉ định, hoặc bất cứ ai</a:t>
            </a:r>
            <a:r>
              <a:rPr lang="en-US" sz="2500" dirty="0">
                <a:solidFill>
                  <a:prstClr val="black"/>
                </a:solidFill>
              </a:rPr>
              <a:t> </a:t>
            </a:r>
            <a:r>
              <a:rPr lang="vi-VN" sz="2500" dirty="0">
                <a:solidFill>
                  <a:prstClr val="black"/>
                </a:solidFill>
              </a:rPr>
              <a:t>được người hưởng lợi chuyển nhượng hối phiếu bằng thủ tục ký hậu hay trao tay.</a:t>
            </a:r>
            <a:endParaRPr lang="en-US" sz="2500" dirty="0">
              <a:solidFill>
                <a:prstClr val="black"/>
              </a:solidFill>
            </a:endParaRPr>
          </a:p>
        </p:txBody>
      </p:sp>
      <p:pic>
        <p:nvPicPr>
          <p:cNvPr id="266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00200" y="2722563"/>
            <a:ext cx="6473825" cy="24209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2914044"/>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3"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plus(in)">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additive="base">
                                        <p:cTn id="12" dur="500" fill="hold"/>
                                        <p:tgtEl>
                                          <p:spTgt spid="2"/>
                                        </p:tgtEl>
                                        <p:attrNameLst>
                                          <p:attrName>ppt_x</p:attrName>
                                        </p:attrNameLst>
                                      </p:cBhvr>
                                      <p:tavLst>
                                        <p:tav tm="0">
                                          <p:val>
                                            <p:strVal val="#ppt_x"/>
                                          </p:val>
                                        </p:tav>
                                        <p:tav tm="100000">
                                          <p:val>
                                            <p:strVal val="#ppt_x"/>
                                          </p:val>
                                        </p:tav>
                                      </p:tavLst>
                                    </p:anim>
                                    <p:anim calcmode="lin" valueType="num">
                                      <p:cBhvr additive="base">
                                        <p:cTn id="13"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2"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Rectangle 3"/>
          <p:cNvSpPr/>
          <p:nvPr/>
        </p:nvSpPr>
        <p:spPr>
          <a:xfrm>
            <a:off x="3522387" y="141482"/>
            <a:ext cx="2156679" cy="377024"/>
          </a:xfrm>
          <a:prstGeom prst="rect">
            <a:avLst/>
          </a:prstGeom>
          <a:noFill/>
        </p:spPr>
        <p:txBody>
          <a:bodyPr wrap="none" lIns="68579" tIns="34289" rIns="68579" bIns="34289">
            <a:spAutoFit/>
          </a:bodyPr>
          <a:lstStyle/>
          <a:p>
            <a:pPr algn="ctr" defTabSz="685783">
              <a:defRPr/>
            </a:pPr>
            <a:r>
              <a:rPr lang="en-US" sz="2000" b="1" cap="all"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1.1. </a:t>
            </a:r>
            <a:r>
              <a:rPr lang="en-US" sz="2000" b="1" cap="all"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Khái</a:t>
            </a:r>
            <a:r>
              <a:rPr lang="en-US" sz="2000" b="1" cap="all"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a:t>
            </a:r>
            <a:r>
              <a:rPr lang="en-US" sz="2000" b="1" cap="all"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niệm</a:t>
            </a:r>
            <a:endParaRPr lang="en-US" sz="2000" b="1" cap="all"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endParaRPr>
          </a:p>
        </p:txBody>
      </p:sp>
      <p:sp>
        <p:nvSpPr>
          <p:cNvPr id="5" name="TextBox 4"/>
          <p:cNvSpPr txBox="1"/>
          <p:nvPr/>
        </p:nvSpPr>
        <p:spPr>
          <a:xfrm>
            <a:off x="374074" y="510814"/>
            <a:ext cx="8551718" cy="2100573"/>
          </a:xfrm>
          <a:prstGeom prst="rect">
            <a:avLst/>
          </a:prstGeom>
        </p:spPr>
        <p:style>
          <a:lnRef idx="2">
            <a:schemeClr val="accent1"/>
          </a:lnRef>
          <a:fillRef idx="1">
            <a:schemeClr val="lt1"/>
          </a:fillRef>
          <a:effectRef idx="0">
            <a:schemeClr val="accent1"/>
          </a:effectRef>
          <a:fontRef idx="minor">
            <a:schemeClr val="dk1"/>
          </a:fontRef>
        </p:style>
        <p:txBody>
          <a:bodyPr wrap="square" lIns="68579" tIns="34289" rIns="68579" bIns="34289" rtlCol="0">
            <a:spAutoFit/>
          </a:bodyPr>
          <a:lstStyle/>
          <a:p>
            <a:pPr algn="just" defTabSz="685316">
              <a:defRPr/>
            </a:pPr>
            <a:r>
              <a:rPr lang="en-US" sz="3300" dirty="0">
                <a:solidFill>
                  <a:prstClr val="black"/>
                </a:solidFill>
                <a:latin typeface="Arial" pitchFamily="34" charset="0"/>
                <a:ea typeface="Tahoma" pitchFamily="34" charset="0"/>
                <a:cs typeface="Arial" pitchFamily="34" charset="0"/>
              </a:rPr>
              <a:t>Bù </a:t>
            </a:r>
            <a:r>
              <a:rPr lang="en-US" sz="3300" dirty="0" err="1">
                <a:solidFill>
                  <a:prstClr val="black"/>
                </a:solidFill>
                <a:latin typeface="Arial" pitchFamily="34" charset="0"/>
                <a:ea typeface="Tahoma" pitchFamily="34" charset="0"/>
                <a:cs typeface="Arial" pitchFamily="34" charset="0"/>
              </a:rPr>
              <a:t>trư</a:t>
            </a:r>
            <a:r>
              <a:rPr lang="en-US" sz="3300" dirty="0">
                <a:solidFill>
                  <a:prstClr val="black"/>
                </a:solidFill>
                <a:latin typeface="Arial" pitchFamily="34" charset="0"/>
                <a:ea typeface="Tahoma" pitchFamily="34" charset="0"/>
                <a:cs typeface="Arial" pitchFamily="34" charset="0"/>
              </a:rPr>
              <a:t>̀ </a:t>
            </a:r>
            <a:r>
              <a:rPr lang="en-US" sz="3300" dirty="0" err="1">
                <a:solidFill>
                  <a:prstClr val="black"/>
                </a:solidFill>
                <a:latin typeface="Arial" pitchFamily="34" charset="0"/>
                <a:ea typeface="Tahoma" pitchFamily="34" charset="0"/>
                <a:cs typeface="Arial" pitchFamily="34" charset="0"/>
              </a:rPr>
              <a:t>công</a:t>
            </a:r>
            <a:r>
              <a:rPr lang="en-US" sz="3300" dirty="0">
                <a:solidFill>
                  <a:prstClr val="black"/>
                </a:solidFill>
                <a:latin typeface="Arial" pitchFamily="34" charset="0"/>
                <a:ea typeface="Tahoma" pitchFamily="34" charset="0"/>
                <a:cs typeface="Arial" pitchFamily="34" charset="0"/>
              </a:rPr>
              <a:t> </a:t>
            </a:r>
            <a:r>
              <a:rPr lang="en-US" sz="3300" dirty="0" err="1">
                <a:solidFill>
                  <a:prstClr val="black"/>
                </a:solidFill>
                <a:latin typeface="Arial" pitchFamily="34" charset="0"/>
                <a:ea typeface="Tahoma" pitchFamily="34" charset="0"/>
                <a:cs typeface="Arial" pitchFamily="34" charset="0"/>
              </a:rPr>
              <a:t>nơ</a:t>
            </a:r>
            <a:r>
              <a:rPr lang="en-US" sz="3300" dirty="0">
                <a:solidFill>
                  <a:prstClr val="black"/>
                </a:solidFill>
                <a:latin typeface="Arial" pitchFamily="34" charset="0"/>
                <a:ea typeface="Tahoma" pitchFamily="34" charset="0"/>
                <a:cs typeface="Arial" pitchFamily="34" charset="0"/>
              </a:rPr>
              <a:t>̣ là </a:t>
            </a:r>
            <a:r>
              <a:rPr lang="en-US" sz="3300" dirty="0" err="1">
                <a:solidFill>
                  <a:prstClr val="black"/>
                </a:solidFill>
                <a:latin typeface="Arial" pitchFamily="34" charset="0"/>
                <a:ea typeface="Tahoma" pitchFamily="34" charset="0"/>
                <a:cs typeface="Arial" pitchFamily="34" charset="0"/>
              </a:rPr>
              <a:t>giữa</a:t>
            </a:r>
            <a:r>
              <a:rPr lang="en-US" sz="3300" dirty="0">
                <a:solidFill>
                  <a:prstClr val="black"/>
                </a:solidFill>
                <a:latin typeface="Arial" pitchFamily="34" charset="0"/>
                <a:ea typeface="Tahoma" pitchFamily="34" charset="0"/>
                <a:cs typeface="Arial" pitchFamily="34" charset="0"/>
              </a:rPr>
              <a:t> </a:t>
            </a:r>
            <a:r>
              <a:rPr lang="en-US" sz="3300" dirty="0" err="1">
                <a:solidFill>
                  <a:prstClr val="black"/>
                </a:solidFill>
                <a:latin typeface="Arial" pitchFamily="34" charset="0"/>
                <a:ea typeface="Tahoma" pitchFamily="34" charset="0"/>
                <a:cs typeface="Arial" pitchFamily="34" charset="0"/>
              </a:rPr>
              <a:t>hai</a:t>
            </a:r>
            <a:r>
              <a:rPr lang="en-US" sz="3300" dirty="0">
                <a:solidFill>
                  <a:prstClr val="black"/>
                </a:solidFill>
                <a:latin typeface="Arial" pitchFamily="34" charset="0"/>
                <a:ea typeface="Tahoma" pitchFamily="34" charset="0"/>
                <a:cs typeface="Arial" pitchFamily="34" charset="0"/>
              </a:rPr>
              <a:t> </a:t>
            </a:r>
            <a:r>
              <a:rPr lang="en-US" sz="3300" dirty="0" err="1">
                <a:solidFill>
                  <a:prstClr val="black"/>
                </a:solidFill>
                <a:latin typeface="Arial" pitchFamily="34" charset="0"/>
                <a:ea typeface="Tahoma" pitchFamily="34" charset="0"/>
                <a:cs typeface="Arial" pitchFamily="34" charset="0"/>
              </a:rPr>
              <a:t>đơn</a:t>
            </a:r>
            <a:r>
              <a:rPr lang="en-US" sz="3300" dirty="0">
                <a:solidFill>
                  <a:prstClr val="black"/>
                </a:solidFill>
                <a:latin typeface="Arial" pitchFamily="34" charset="0"/>
                <a:ea typeface="Tahoma" pitchFamily="34" charset="0"/>
                <a:cs typeface="Arial" pitchFamily="34" charset="0"/>
              </a:rPr>
              <a:t> vị </a:t>
            </a:r>
            <a:r>
              <a:rPr lang="en-US" sz="3300" dirty="0" err="1">
                <a:solidFill>
                  <a:prstClr val="black"/>
                </a:solidFill>
                <a:latin typeface="Arial" pitchFamily="34" charset="0"/>
                <a:ea typeface="Tahoma" pitchFamily="34" charset="0"/>
                <a:cs typeface="Arial" pitchFamily="34" charset="0"/>
              </a:rPr>
              <a:t>giao</a:t>
            </a:r>
            <a:r>
              <a:rPr lang="en-US" sz="3300" dirty="0">
                <a:solidFill>
                  <a:prstClr val="black"/>
                </a:solidFill>
                <a:latin typeface="Arial" pitchFamily="34" charset="0"/>
                <a:ea typeface="Tahoma" pitchFamily="34" charset="0"/>
                <a:cs typeface="Arial" pitchFamily="34" charset="0"/>
              </a:rPr>
              <a:t> </a:t>
            </a:r>
            <a:r>
              <a:rPr lang="en-US" sz="3300" dirty="0" err="1">
                <a:solidFill>
                  <a:prstClr val="black"/>
                </a:solidFill>
                <a:latin typeface="Arial" pitchFamily="34" charset="0"/>
                <a:ea typeface="Tahoma" pitchFamily="34" charset="0"/>
                <a:cs typeface="Arial" pitchFamily="34" charset="0"/>
              </a:rPr>
              <a:t>dịch</a:t>
            </a:r>
            <a:r>
              <a:rPr lang="en-US" sz="3300" dirty="0">
                <a:solidFill>
                  <a:prstClr val="black"/>
                </a:solidFill>
                <a:latin typeface="Arial" pitchFamily="34" charset="0"/>
                <a:ea typeface="Tahoma" pitchFamily="34" charset="0"/>
                <a:cs typeface="Arial" pitchFamily="34" charset="0"/>
              </a:rPr>
              <a:t> </a:t>
            </a:r>
            <a:r>
              <a:rPr lang="en-US" sz="3300" dirty="0" err="1">
                <a:solidFill>
                  <a:prstClr val="black"/>
                </a:solidFill>
                <a:latin typeface="Arial" pitchFamily="34" charset="0"/>
                <a:ea typeface="Tahoma" pitchFamily="34" charset="0"/>
                <a:cs typeface="Arial" pitchFamily="34" charset="0"/>
              </a:rPr>
              <a:t>mua</a:t>
            </a:r>
            <a:r>
              <a:rPr lang="en-US" sz="3300" dirty="0">
                <a:solidFill>
                  <a:prstClr val="black"/>
                </a:solidFill>
                <a:latin typeface="Arial" pitchFamily="34" charset="0"/>
                <a:ea typeface="Tahoma" pitchFamily="34" charset="0"/>
                <a:cs typeface="Arial" pitchFamily="34" charset="0"/>
              </a:rPr>
              <a:t> </a:t>
            </a:r>
            <a:r>
              <a:rPr lang="en-US" sz="3300" dirty="0" err="1">
                <a:solidFill>
                  <a:prstClr val="black"/>
                </a:solidFill>
                <a:latin typeface="Arial" pitchFamily="34" charset="0"/>
                <a:ea typeface="Tahoma" pitchFamily="34" charset="0"/>
                <a:cs typeface="Arial" pitchFamily="34" charset="0"/>
              </a:rPr>
              <a:t>bán</a:t>
            </a:r>
            <a:r>
              <a:rPr lang="en-US" sz="3300" dirty="0">
                <a:solidFill>
                  <a:prstClr val="black"/>
                </a:solidFill>
                <a:latin typeface="Arial" pitchFamily="34" charset="0"/>
                <a:ea typeface="Tahoma" pitchFamily="34" charset="0"/>
                <a:cs typeface="Arial" pitchFamily="34" charset="0"/>
              </a:rPr>
              <a:t> </a:t>
            </a:r>
            <a:r>
              <a:rPr lang="en-US" sz="3300" dirty="0" err="1">
                <a:solidFill>
                  <a:prstClr val="black"/>
                </a:solidFill>
                <a:latin typeface="Arial" pitchFamily="34" charset="0"/>
                <a:ea typeface="Tahoma" pitchFamily="34" charset="0"/>
                <a:cs typeface="Arial" pitchFamily="34" charset="0"/>
              </a:rPr>
              <a:t>với</a:t>
            </a:r>
            <a:r>
              <a:rPr lang="en-US" sz="3300" dirty="0">
                <a:solidFill>
                  <a:prstClr val="black"/>
                </a:solidFill>
                <a:latin typeface="Arial" pitchFamily="34" charset="0"/>
                <a:ea typeface="Tahoma" pitchFamily="34" charset="0"/>
                <a:cs typeface="Arial" pitchFamily="34" charset="0"/>
              </a:rPr>
              <a:t> </a:t>
            </a:r>
            <a:r>
              <a:rPr lang="en-US" sz="3300" dirty="0" err="1">
                <a:solidFill>
                  <a:prstClr val="black"/>
                </a:solidFill>
                <a:latin typeface="Arial" pitchFamily="34" charset="0"/>
                <a:ea typeface="Tahoma" pitchFamily="34" charset="0"/>
                <a:cs typeface="Arial" pitchFamily="34" charset="0"/>
              </a:rPr>
              <a:t>nhau</a:t>
            </a:r>
            <a:r>
              <a:rPr lang="en-US" sz="3300" dirty="0">
                <a:solidFill>
                  <a:prstClr val="black"/>
                </a:solidFill>
                <a:latin typeface="Arial" pitchFamily="34" charset="0"/>
                <a:ea typeface="Tahoma" pitchFamily="34" charset="0"/>
                <a:cs typeface="Arial" pitchFamily="34" charset="0"/>
              </a:rPr>
              <a:t> </a:t>
            </a:r>
            <a:r>
              <a:rPr lang="en-US" sz="3300" dirty="0" err="1">
                <a:solidFill>
                  <a:prstClr val="black"/>
                </a:solidFill>
                <a:latin typeface="Arial" pitchFamily="34" charset="0"/>
                <a:ea typeface="Tahoma" pitchFamily="34" charset="0"/>
                <a:cs typeface="Arial" pitchFamily="34" charset="0"/>
              </a:rPr>
              <a:t>va</a:t>
            </a:r>
            <a:r>
              <a:rPr lang="en-US" sz="3300" dirty="0">
                <a:solidFill>
                  <a:prstClr val="black"/>
                </a:solidFill>
                <a:latin typeface="Arial" pitchFamily="34" charset="0"/>
                <a:ea typeface="Tahoma" pitchFamily="34" charset="0"/>
                <a:cs typeface="Arial" pitchFamily="34" charset="0"/>
              </a:rPr>
              <a:t>̀ </a:t>
            </a:r>
            <a:r>
              <a:rPr lang="en-US" sz="3300" dirty="0" err="1">
                <a:solidFill>
                  <a:prstClr val="black"/>
                </a:solidFill>
                <a:latin typeface="Arial" pitchFamily="34" charset="0"/>
                <a:ea typeface="Tahoma" pitchFamily="34" charset="0"/>
                <a:cs typeface="Arial" pitchFamily="34" charset="0"/>
              </a:rPr>
              <a:t>cung</a:t>
            </a:r>
            <a:r>
              <a:rPr lang="en-US" sz="3300" dirty="0">
                <a:solidFill>
                  <a:prstClr val="black"/>
                </a:solidFill>
                <a:latin typeface="Arial" pitchFamily="34" charset="0"/>
                <a:ea typeface="Tahoma" pitchFamily="34" charset="0"/>
                <a:cs typeface="Arial" pitchFamily="34" charset="0"/>
              </a:rPr>
              <a:t> </a:t>
            </a:r>
            <a:r>
              <a:rPr lang="en-US" sz="3300" dirty="0" err="1">
                <a:solidFill>
                  <a:prstClr val="black"/>
                </a:solidFill>
                <a:latin typeface="Arial" pitchFamily="34" charset="0"/>
                <a:ea typeface="Tahoma" pitchFamily="34" charset="0"/>
                <a:cs typeface="Arial" pitchFamily="34" charset="0"/>
              </a:rPr>
              <a:t>cấp</a:t>
            </a:r>
            <a:r>
              <a:rPr lang="en-US" sz="3300" dirty="0">
                <a:solidFill>
                  <a:prstClr val="black"/>
                </a:solidFill>
                <a:latin typeface="Arial" pitchFamily="34" charset="0"/>
                <a:ea typeface="Tahoma" pitchFamily="34" charset="0"/>
                <a:cs typeface="Arial" pitchFamily="34" charset="0"/>
              </a:rPr>
              <a:t> </a:t>
            </a:r>
            <a:r>
              <a:rPr lang="en-US" sz="3300" dirty="0" err="1">
                <a:solidFill>
                  <a:prstClr val="black"/>
                </a:solidFill>
                <a:latin typeface="Arial" pitchFamily="34" charset="0"/>
                <a:ea typeface="Tahoma" pitchFamily="34" charset="0"/>
                <a:cs typeface="Arial" pitchFamily="34" charset="0"/>
              </a:rPr>
              <a:t>hàng</a:t>
            </a:r>
            <a:r>
              <a:rPr lang="en-US" sz="3300" dirty="0">
                <a:solidFill>
                  <a:prstClr val="black"/>
                </a:solidFill>
                <a:latin typeface="Arial" pitchFamily="34" charset="0"/>
                <a:ea typeface="Tahoma" pitchFamily="34" charset="0"/>
                <a:cs typeface="Arial" pitchFamily="34" charset="0"/>
              </a:rPr>
              <a:t> </a:t>
            </a:r>
            <a:r>
              <a:rPr lang="en-US" sz="3300" dirty="0" err="1">
                <a:solidFill>
                  <a:prstClr val="black"/>
                </a:solidFill>
                <a:latin typeface="Arial" pitchFamily="34" charset="0"/>
                <a:ea typeface="Tahoma" pitchFamily="34" charset="0"/>
                <a:cs typeface="Arial" pitchFamily="34" charset="0"/>
              </a:rPr>
              <a:t>hóa</a:t>
            </a:r>
            <a:r>
              <a:rPr lang="en-US" sz="3300" dirty="0">
                <a:solidFill>
                  <a:prstClr val="black"/>
                </a:solidFill>
                <a:latin typeface="Arial" pitchFamily="34" charset="0"/>
                <a:ea typeface="Tahoma" pitchFamily="34" charset="0"/>
                <a:cs typeface="Arial" pitchFamily="34" charset="0"/>
              </a:rPr>
              <a:t> </a:t>
            </a:r>
            <a:r>
              <a:rPr lang="en-US" sz="3300" dirty="0" err="1">
                <a:solidFill>
                  <a:prstClr val="black"/>
                </a:solidFill>
                <a:latin typeface="Arial" pitchFamily="34" charset="0"/>
                <a:ea typeface="Tahoma" pitchFamily="34" charset="0"/>
                <a:cs typeface="Arial" pitchFamily="34" charset="0"/>
              </a:rPr>
              <a:t>lẫn</a:t>
            </a:r>
            <a:r>
              <a:rPr lang="en-US" sz="3300" dirty="0">
                <a:solidFill>
                  <a:prstClr val="black"/>
                </a:solidFill>
                <a:latin typeface="Arial" pitchFamily="34" charset="0"/>
                <a:ea typeface="Tahoma" pitchFamily="34" charset="0"/>
                <a:cs typeface="Arial" pitchFamily="34" charset="0"/>
              </a:rPr>
              <a:t> </a:t>
            </a:r>
            <a:r>
              <a:rPr lang="en-US" sz="3300" dirty="0" err="1">
                <a:solidFill>
                  <a:prstClr val="black"/>
                </a:solidFill>
                <a:latin typeface="Arial" pitchFamily="34" charset="0"/>
                <a:ea typeface="Tahoma" pitchFamily="34" charset="0"/>
                <a:cs typeface="Arial" pitchFamily="34" charset="0"/>
              </a:rPr>
              <a:t>nhau</a:t>
            </a:r>
            <a:r>
              <a:rPr lang="en-US" sz="3300" dirty="0">
                <a:solidFill>
                  <a:prstClr val="black"/>
                </a:solidFill>
                <a:latin typeface="Arial" pitchFamily="34" charset="0"/>
                <a:ea typeface="Tahoma" pitchFamily="34" charset="0"/>
                <a:cs typeface="Arial" pitchFamily="34" charset="0"/>
              </a:rPr>
              <a:t>. </a:t>
            </a:r>
            <a:r>
              <a:rPr lang="en-US" sz="3300" dirty="0" err="1">
                <a:solidFill>
                  <a:prstClr val="black"/>
                </a:solidFill>
                <a:latin typeface="Arial" pitchFamily="34" charset="0"/>
                <a:ea typeface="Tahoma" pitchFamily="34" charset="0"/>
                <a:cs typeface="Arial" pitchFamily="34" charset="0"/>
              </a:rPr>
              <a:t>Khi</a:t>
            </a:r>
            <a:r>
              <a:rPr lang="en-US" sz="3300" dirty="0">
                <a:solidFill>
                  <a:prstClr val="black"/>
                </a:solidFill>
                <a:latin typeface="Arial" pitchFamily="34" charset="0"/>
                <a:ea typeface="Tahoma" pitchFamily="34" charset="0"/>
                <a:cs typeface="Arial" pitchFamily="34" charset="0"/>
              </a:rPr>
              <a:t> </a:t>
            </a:r>
            <a:r>
              <a:rPr lang="en-US" sz="3300" dirty="0" err="1">
                <a:solidFill>
                  <a:prstClr val="black"/>
                </a:solidFill>
                <a:latin typeface="Arial" pitchFamily="34" charset="0"/>
                <a:ea typeface="Tahoma" pitchFamily="34" charset="0"/>
                <a:cs typeface="Arial" pitchFamily="34" charset="0"/>
              </a:rPr>
              <a:t>đo</a:t>
            </a:r>
            <a:r>
              <a:rPr lang="en-US" sz="3300" dirty="0">
                <a:solidFill>
                  <a:prstClr val="black"/>
                </a:solidFill>
                <a:latin typeface="Arial" pitchFamily="34" charset="0"/>
                <a:ea typeface="Tahoma" pitchFamily="34" charset="0"/>
                <a:cs typeface="Arial" pitchFamily="34" charset="0"/>
              </a:rPr>
              <a:t>́ </a:t>
            </a:r>
            <a:r>
              <a:rPr lang="en-US" sz="3300" dirty="0" err="1">
                <a:solidFill>
                  <a:prstClr val="black"/>
                </a:solidFill>
                <a:latin typeface="Arial" pitchFamily="34" charset="0"/>
                <a:ea typeface="Tahoma" pitchFamily="34" charset="0"/>
                <a:cs typeface="Arial" pitchFamily="34" charset="0"/>
              </a:rPr>
              <a:t>các</a:t>
            </a:r>
            <a:r>
              <a:rPr lang="en-US" sz="3300" dirty="0">
                <a:solidFill>
                  <a:prstClr val="black"/>
                </a:solidFill>
                <a:latin typeface="Arial" pitchFamily="34" charset="0"/>
                <a:ea typeface="Tahoma" pitchFamily="34" charset="0"/>
                <a:cs typeface="Arial" pitchFamily="34" charset="0"/>
              </a:rPr>
              <a:t> </a:t>
            </a:r>
            <a:r>
              <a:rPr lang="en-US" sz="3300" dirty="0" err="1">
                <a:solidFill>
                  <a:prstClr val="black"/>
                </a:solidFill>
                <a:latin typeface="Arial" pitchFamily="34" charset="0"/>
                <a:ea typeface="Tahoma" pitchFamily="34" charset="0"/>
                <a:cs typeface="Arial" pitchFamily="34" charset="0"/>
              </a:rPr>
              <a:t>đối</a:t>
            </a:r>
            <a:r>
              <a:rPr lang="en-US" sz="3300" dirty="0">
                <a:solidFill>
                  <a:prstClr val="black"/>
                </a:solidFill>
                <a:latin typeface="Arial" pitchFamily="34" charset="0"/>
                <a:ea typeface="Tahoma" pitchFamily="34" charset="0"/>
                <a:cs typeface="Arial" pitchFamily="34" charset="0"/>
              </a:rPr>
              <a:t> </a:t>
            </a:r>
            <a:r>
              <a:rPr lang="en-US" sz="3300" dirty="0" err="1">
                <a:solidFill>
                  <a:prstClr val="black"/>
                </a:solidFill>
                <a:latin typeface="Arial" pitchFamily="34" charset="0"/>
                <a:ea typeface="Tahoma" pitchFamily="34" charset="0"/>
                <a:cs typeface="Arial" pitchFamily="34" charset="0"/>
              </a:rPr>
              <a:t>tượng</a:t>
            </a:r>
            <a:r>
              <a:rPr lang="en-US" sz="3300" dirty="0">
                <a:solidFill>
                  <a:prstClr val="black"/>
                </a:solidFill>
                <a:latin typeface="Arial" pitchFamily="34" charset="0"/>
                <a:ea typeface="Tahoma" pitchFamily="34" charset="0"/>
                <a:cs typeface="Arial" pitchFamily="34" charset="0"/>
              </a:rPr>
              <a:t> </a:t>
            </a:r>
            <a:r>
              <a:rPr lang="en-US" sz="3300" dirty="0" err="1">
                <a:solidFill>
                  <a:prstClr val="black"/>
                </a:solidFill>
                <a:latin typeface="Arial" pitchFamily="34" charset="0"/>
                <a:ea typeface="Tahoma" pitchFamily="34" charset="0"/>
                <a:cs typeface="Arial" pitchFamily="34" charset="0"/>
              </a:rPr>
              <a:t>vừa</a:t>
            </a:r>
            <a:r>
              <a:rPr lang="en-US" sz="3300" dirty="0">
                <a:solidFill>
                  <a:prstClr val="black"/>
                </a:solidFill>
                <a:latin typeface="Arial" pitchFamily="34" charset="0"/>
                <a:ea typeface="Tahoma" pitchFamily="34" charset="0"/>
                <a:cs typeface="Arial" pitchFamily="34" charset="0"/>
              </a:rPr>
              <a:t> là </a:t>
            </a:r>
            <a:r>
              <a:rPr lang="en-US" sz="3300" dirty="0" err="1">
                <a:solidFill>
                  <a:prstClr val="black"/>
                </a:solidFill>
                <a:latin typeface="Arial" pitchFamily="34" charset="0"/>
                <a:ea typeface="Tahoma" pitchFamily="34" charset="0"/>
                <a:cs typeface="Arial" pitchFamily="34" charset="0"/>
              </a:rPr>
              <a:t>người</a:t>
            </a:r>
            <a:r>
              <a:rPr lang="en-US" sz="3300" dirty="0">
                <a:solidFill>
                  <a:prstClr val="black"/>
                </a:solidFill>
                <a:latin typeface="Arial" pitchFamily="34" charset="0"/>
                <a:ea typeface="Tahoma" pitchFamily="34" charset="0"/>
                <a:cs typeface="Arial" pitchFamily="34" charset="0"/>
              </a:rPr>
              <a:t> </a:t>
            </a:r>
            <a:r>
              <a:rPr lang="en-US" sz="3300" dirty="0" err="1">
                <a:solidFill>
                  <a:prstClr val="black"/>
                </a:solidFill>
                <a:latin typeface="Arial" pitchFamily="34" charset="0"/>
                <a:ea typeface="Tahoma" pitchFamily="34" charset="0"/>
                <a:cs typeface="Arial" pitchFamily="34" charset="0"/>
              </a:rPr>
              <a:t>bán</a:t>
            </a:r>
            <a:r>
              <a:rPr lang="en-US" sz="3300" dirty="0">
                <a:solidFill>
                  <a:prstClr val="black"/>
                </a:solidFill>
                <a:latin typeface="Arial" pitchFamily="34" charset="0"/>
                <a:ea typeface="Tahoma" pitchFamily="34" charset="0"/>
                <a:cs typeface="Arial" pitchFamily="34" charset="0"/>
              </a:rPr>
              <a:t> </a:t>
            </a:r>
            <a:r>
              <a:rPr lang="en-US" sz="3300" dirty="0" err="1">
                <a:solidFill>
                  <a:prstClr val="black"/>
                </a:solidFill>
                <a:latin typeface="Arial" pitchFamily="34" charset="0"/>
                <a:ea typeface="Tahoma" pitchFamily="34" charset="0"/>
                <a:cs typeface="Arial" pitchFamily="34" charset="0"/>
              </a:rPr>
              <a:t>đồng</a:t>
            </a:r>
            <a:r>
              <a:rPr lang="en-US" sz="3300" dirty="0">
                <a:solidFill>
                  <a:prstClr val="black"/>
                </a:solidFill>
                <a:latin typeface="Arial" pitchFamily="34" charset="0"/>
                <a:ea typeface="Tahoma" pitchFamily="34" charset="0"/>
                <a:cs typeface="Arial" pitchFamily="34" charset="0"/>
              </a:rPr>
              <a:t> </a:t>
            </a:r>
            <a:r>
              <a:rPr lang="en-US" sz="3300" dirty="0" err="1">
                <a:solidFill>
                  <a:prstClr val="black"/>
                </a:solidFill>
                <a:latin typeface="Arial" pitchFamily="34" charset="0"/>
                <a:ea typeface="Tahoma" pitchFamily="34" charset="0"/>
                <a:cs typeface="Arial" pitchFamily="34" charset="0"/>
              </a:rPr>
              <a:t>thời</a:t>
            </a:r>
            <a:r>
              <a:rPr lang="en-US" sz="3300" dirty="0">
                <a:solidFill>
                  <a:prstClr val="black"/>
                </a:solidFill>
                <a:latin typeface="Arial" pitchFamily="34" charset="0"/>
                <a:ea typeface="Tahoma" pitchFamily="34" charset="0"/>
                <a:cs typeface="Arial" pitchFamily="34" charset="0"/>
              </a:rPr>
              <a:t> là </a:t>
            </a:r>
            <a:r>
              <a:rPr lang="en-US" sz="3300" dirty="0" err="1">
                <a:solidFill>
                  <a:prstClr val="black"/>
                </a:solidFill>
                <a:latin typeface="Arial" pitchFamily="34" charset="0"/>
                <a:ea typeface="Tahoma" pitchFamily="34" charset="0"/>
                <a:cs typeface="Arial" pitchFamily="34" charset="0"/>
              </a:rPr>
              <a:t>người</a:t>
            </a:r>
            <a:r>
              <a:rPr lang="en-US" sz="3300" dirty="0">
                <a:solidFill>
                  <a:prstClr val="black"/>
                </a:solidFill>
                <a:latin typeface="Arial" pitchFamily="34" charset="0"/>
                <a:ea typeface="Tahoma" pitchFamily="34" charset="0"/>
                <a:cs typeface="Arial" pitchFamily="34" charset="0"/>
              </a:rPr>
              <a:t> </a:t>
            </a:r>
            <a:r>
              <a:rPr lang="en-US" sz="3300" dirty="0" err="1">
                <a:solidFill>
                  <a:prstClr val="black"/>
                </a:solidFill>
                <a:latin typeface="Arial" pitchFamily="34" charset="0"/>
                <a:ea typeface="Tahoma" pitchFamily="34" charset="0"/>
                <a:cs typeface="Arial" pitchFamily="34" charset="0"/>
              </a:rPr>
              <a:t>mua</a:t>
            </a:r>
            <a:r>
              <a:rPr lang="en-US" sz="3300" dirty="0">
                <a:solidFill>
                  <a:prstClr val="black"/>
                </a:solidFill>
                <a:latin typeface="Arial" pitchFamily="34" charset="0"/>
                <a:ea typeface="Tahoma" pitchFamily="34" charset="0"/>
                <a:cs typeface="Arial" pitchFamily="34" charset="0"/>
              </a:rPr>
              <a:t>.</a:t>
            </a:r>
            <a:endParaRPr lang="vi-VN" sz="3300" dirty="0">
              <a:solidFill>
                <a:prstClr val="black"/>
              </a:solidFill>
              <a:latin typeface="Arial" pitchFamily="34" charset="0"/>
              <a:ea typeface="Tahoma" pitchFamily="34" charset="0"/>
              <a:cs typeface="Arial" pitchFamily="34" charset="0"/>
            </a:endParaRPr>
          </a:p>
        </p:txBody>
      </p:sp>
    </p:spTree>
    <p:extLst>
      <p:ext uri="{BB962C8B-B14F-4D97-AF65-F5344CB8AC3E}">
        <p14:creationId xmlns:p14="http://schemas.microsoft.com/office/powerpoint/2010/main" val="1184276422"/>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3"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plus(in)">
                                      <p:cBhvr>
                                        <p:cTn id="7" dur="2000"/>
                                        <p:tgtEl>
                                          <p:spTgt spid="4"/>
                                        </p:tgtEl>
                                      </p:cBhvr>
                                    </p:animEffect>
                                  </p:childTnLst>
                                </p:cTn>
                              </p:par>
                              <p:par>
                                <p:cTn id="8" presetID="21" presetClass="entr" presetSubtype="8"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wheel(8)">
                                      <p:cBhvr>
                                        <p:cTn id="10" dur="1000"/>
                                        <p:tgtEl>
                                          <p:spTgt spid="5"/>
                                        </p:tgtEl>
                                      </p:cBhvr>
                                    </p:animEffect>
                                  </p:childTnLst>
                                </p:cTn>
                              </p:par>
                              <p:par>
                                <p:cTn id="11" presetID="2" presetClass="entr" presetSubtype="4" fill="hold" nodeType="withEffect">
                                  <p:stCondLst>
                                    <p:cond delay="0"/>
                                  </p:stCondLst>
                                  <p:childTnLst>
                                    <p:set>
                                      <p:cBhvr>
                                        <p:cTn id="12" dur="1" fill="hold">
                                          <p:stCondLst>
                                            <p:cond delay="0"/>
                                          </p:stCondLst>
                                        </p:cTn>
                                        <p:tgtEl>
                                          <p:spTgt spid="5">
                                            <p:txEl>
                                              <p:pRg st="0" end="0"/>
                                            </p:txEl>
                                          </p:spTgt>
                                        </p:tgtEl>
                                        <p:attrNameLst>
                                          <p:attrName>style.visibility</p:attrName>
                                        </p:attrNameLst>
                                      </p:cBhvr>
                                      <p:to>
                                        <p:strVal val="visible"/>
                                      </p:to>
                                    </p:set>
                                    <p:anim calcmode="lin" valueType="num">
                                      <p:cBhvr additive="base">
                                        <p:cTn id="13"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animBg="1"/>
    </p:bldLst>
  </p:timing>
</p:sld>
</file>

<file path=ppt/slides/slide8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Rectangle 3"/>
          <p:cNvSpPr/>
          <p:nvPr/>
        </p:nvSpPr>
        <p:spPr>
          <a:xfrm>
            <a:off x="1776882" y="133350"/>
            <a:ext cx="5064526" cy="377024"/>
          </a:xfrm>
          <a:prstGeom prst="rect">
            <a:avLst/>
          </a:prstGeom>
          <a:noFill/>
        </p:spPr>
        <p:txBody>
          <a:bodyPr wrap="none" lIns="68579" tIns="34289" rIns="68579" bIns="34289">
            <a:spAutoFit/>
          </a:bodyPr>
          <a:lstStyle/>
          <a:p>
            <a:pPr algn="ctr" defTabSz="685783">
              <a:defRPr/>
            </a:pPr>
            <a:r>
              <a:rPr lang="en-US" sz="2000" b="1"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c. </a:t>
            </a:r>
            <a:r>
              <a:rPr lang="en-US" sz="2000" b="1"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Hình</a:t>
            </a:r>
            <a:r>
              <a:rPr lang="en-US" sz="2000" b="1"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a:t>
            </a:r>
            <a:r>
              <a:rPr lang="en-US" sz="2000" b="1"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thức</a:t>
            </a:r>
            <a:r>
              <a:rPr lang="en-US" sz="2000" b="1"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a:t>
            </a:r>
            <a:r>
              <a:rPr lang="en-US" sz="2000" b="1"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và</a:t>
            </a:r>
            <a:r>
              <a:rPr lang="en-US" sz="2000" b="1"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a:t>
            </a:r>
            <a:r>
              <a:rPr lang="en-US" sz="2000" b="1"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nội</a:t>
            </a:r>
            <a:r>
              <a:rPr lang="en-US" sz="2000" b="1"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dung </a:t>
            </a:r>
            <a:r>
              <a:rPr lang="en-US" sz="2000" b="1"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của</a:t>
            </a:r>
            <a:r>
              <a:rPr lang="en-US" sz="2000" b="1"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a:t>
            </a:r>
            <a:r>
              <a:rPr lang="en-US" sz="2000" b="1"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hối</a:t>
            </a:r>
            <a:r>
              <a:rPr lang="en-US" sz="2000" b="1"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a:t>
            </a:r>
            <a:r>
              <a:rPr lang="en-US" sz="2000" b="1"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phiếu</a:t>
            </a:r>
            <a:endParaRPr lang="en-US" sz="2000" b="1" cap="all"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endParaRPr>
          </a:p>
        </p:txBody>
      </p:sp>
      <p:sp>
        <p:nvSpPr>
          <p:cNvPr id="2" name="Rectangle 1"/>
          <p:cNvSpPr/>
          <p:nvPr/>
        </p:nvSpPr>
        <p:spPr>
          <a:xfrm>
            <a:off x="299070" y="666750"/>
            <a:ext cx="8692529" cy="2015936"/>
          </a:xfrm>
          <a:prstGeom prst="rect">
            <a:avLst/>
          </a:prstGeom>
        </p:spPr>
        <p:style>
          <a:lnRef idx="2">
            <a:schemeClr val="accent3"/>
          </a:lnRef>
          <a:fillRef idx="1">
            <a:schemeClr val="lt1"/>
          </a:fillRef>
          <a:effectRef idx="0">
            <a:schemeClr val="accent3"/>
          </a:effectRef>
          <a:fontRef idx="minor">
            <a:schemeClr val="dk1"/>
          </a:fontRef>
        </p:style>
        <p:txBody>
          <a:bodyPr wrap="square">
            <a:spAutoFit/>
          </a:bodyPr>
          <a:lstStyle/>
          <a:p>
            <a:pPr algn="just"/>
            <a:r>
              <a:rPr lang="vi-VN" sz="2500" dirty="0">
                <a:solidFill>
                  <a:prstClr val="black"/>
                </a:solidFill>
              </a:rPr>
              <a:t>(6) Người được hưởng lợi hối phiếu: Người hưởng lợi có thể là bản thân người ký</a:t>
            </a:r>
            <a:r>
              <a:rPr lang="en-US" sz="2500" dirty="0">
                <a:solidFill>
                  <a:prstClr val="black"/>
                </a:solidFill>
              </a:rPr>
              <a:t> </a:t>
            </a:r>
            <a:r>
              <a:rPr lang="vi-VN" sz="2500" dirty="0">
                <a:solidFill>
                  <a:prstClr val="black"/>
                </a:solidFill>
              </a:rPr>
              <a:t>phát hối phiếu, hoặc một người khác được người ký phát chỉ định, hoặc bất cứ ai</a:t>
            </a:r>
            <a:r>
              <a:rPr lang="en-US" sz="2500" dirty="0">
                <a:solidFill>
                  <a:prstClr val="black"/>
                </a:solidFill>
              </a:rPr>
              <a:t> </a:t>
            </a:r>
            <a:r>
              <a:rPr lang="vi-VN" sz="2500" dirty="0">
                <a:solidFill>
                  <a:prstClr val="black"/>
                </a:solidFill>
              </a:rPr>
              <a:t>được người hưởng lợi chuyển nhượng hối phiếu bằng thủ tục ký hậu hay trao tay.</a:t>
            </a:r>
            <a:endParaRPr lang="en-US" sz="2500" dirty="0">
              <a:solidFill>
                <a:prstClr val="black"/>
              </a:solidFill>
            </a:endParaRPr>
          </a:p>
        </p:txBody>
      </p:sp>
      <p:pic>
        <p:nvPicPr>
          <p:cNvPr id="2150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33599" y="2364948"/>
            <a:ext cx="5999953" cy="29359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204186706"/>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3"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plus(in)">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additive="base">
                                        <p:cTn id="12" dur="500" fill="hold"/>
                                        <p:tgtEl>
                                          <p:spTgt spid="2"/>
                                        </p:tgtEl>
                                        <p:attrNameLst>
                                          <p:attrName>ppt_x</p:attrName>
                                        </p:attrNameLst>
                                      </p:cBhvr>
                                      <p:tavLst>
                                        <p:tav tm="0">
                                          <p:val>
                                            <p:strVal val="#ppt_x"/>
                                          </p:val>
                                        </p:tav>
                                        <p:tav tm="100000">
                                          <p:val>
                                            <p:strVal val="#ppt_x"/>
                                          </p:val>
                                        </p:tav>
                                      </p:tavLst>
                                    </p:anim>
                                    <p:anim calcmode="lin" valueType="num">
                                      <p:cBhvr additive="base">
                                        <p:cTn id="13"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nodeType="clickEffect">
                                  <p:stCondLst>
                                    <p:cond delay="0"/>
                                  </p:stCondLst>
                                  <p:childTnLst>
                                    <p:set>
                                      <p:cBhvr>
                                        <p:cTn id="17" dur="1" fill="hold">
                                          <p:stCondLst>
                                            <p:cond delay="0"/>
                                          </p:stCondLst>
                                        </p:cTn>
                                        <p:tgtEl>
                                          <p:spTgt spid="21506"/>
                                        </p:tgtEl>
                                        <p:attrNameLst>
                                          <p:attrName>style.visibility</p:attrName>
                                        </p:attrNameLst>
                                      </p:cBhvr>
                                      <p:to>
                                        <p:strVal val="visible"/>
                                      </p:to>
                                    </p:set>
                                    <p:anim calcmode="lin" valueType="num">
                                      <p:cBhvr additive="base">
                                        <p:cTn id="18" dur="500" fill="hold"/>
                                        <p:tgtEl>
                                          <p:spTgt spid="21506"/>
                                        </p:tgtEl>
                                        <p:attrNameLst>
                                          <p:attrName>ppt_x</p:attrName>
                                        </p:attrNameLst>
                                      </p:cBhvr>
                                      <p:tavLst>
                                        <p:tav tm="0">
                                          <p:val>
                                            <p:strVal val="#ppt_x"/>
                                          </p:val>
                                        </p:tav>
                                        <p:tav tm="100000">
                                          <p:val>
                                            <p:strVal val="#ppt_x"/>
                                          </p:val>
                                        </p:tav>
                                      </p:tavLst>
                                    </p:anim>
                                    <p:anim calcmode="lin" valueType="num">
                                      <p:cBhvr additive="base">
                                        <p:cTn id="19" dur="500" fill="hold"/>
                                        <p:tgtEl>
                                          <p:spTgt spid="2150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2" grpId="0" animBg="1"/>
    </p:bldLst>
  </p:timing>
</p:sld>
</file>

<file path=ppt/slides/slide8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Rectangle 1"/>
          <p:cNvSpPr/>
          <p:nvPr/>
        </p:nvSpPr>
        <p:spPr>
          <a:xfrm>
            <a:off x="418646" y="133350"/>
            <a:ext cx="8692529" cy="2400657"/>
          </a:xfrm>
          <a:prstGeom prst="rect">
            <a:avLst/>
          </a:prstGeom>
        </p:spPr>
        <p:style>
          <a:lnRef idx="2">
            <a:schemeClr val="accent3"/>
          </a:lnRef>
          <a:fillRef idx="1">
            <a:schemeClr val="lt1"/>
          </a:fillRef>
          <a:effectRef idx="0">
            <a:schemeClr val="accent3"/>
          </a:effectRef>
          <a:fontRef idx="minor">
            <a:schemeClr val="dk1"/>
          </a:fontRef>
        </p:style>
        <p:txBody>
          <a:bodyPr wrap="square">
            <a:spAutoFit/>
          </a:bodyPr>
          <a:lstStyle/>
          <a:p>
            <a:pPr algn="just"/>
            <a:r>
              <a:rPr lang="vi-VN" sz="2500" dirty="0">
                <a:solidFill>
                  <a:prstClr val="black"/>
                </a:solidFill>
              </a:rPr>
              <a:t>(7) Nơi và ngày lập hối phiếu:</a:t>
            </a:r>
          </a:p>
          <a:p>
            <a:pPr algn="just"/>
            <a:r>
              <a:rPr lang="vi-VN" sz="2500" dirty="0">
                <a:solidFill>
                  <a:prstClr val="black"/>
                </a:solidFill>
              </a:rPr>
              <a:t> Nơi lập hối phiếu: Ở nước người phát hành hối phiếu (người xuất khẩu).</a:t>
            </a:r>
          </a:p>
          <a:p>
            <a:pPr algn="just"/>
            <a:r>
              <a:rPr lang="vi-VN" sz="2500" dirty="0">
                <a:solidFill>
                  <a:prstClr val="black"/>
                </a:solidFill>
              </a:rPr>
              <a:t> Ngày lập hối phiếu: Không được sớm hơn ngày lập hóa đơn, không sớm hơn</a:t>
            </a:r>
            <a:r>
              <a:rPr lang="en-US" sz="2500" dirty="0">
                <a:solidFill>
                  <a:prstClr val="black"/>
                </a:solidFill>
              </a:rPr>
              <a:t> </a:t>
            </a:r>
            <a:r>
              <a:rPr lang="vi-VN" sz="2500" dirty="0">
                <a:solidFill>
                  <a:prstClr val="black"/>
                </a:solidFill>
              </a:rPr>
              <a:t>ngày mở L/C và nằm trong thời gian hiệu lực của L/C.</a:t>
            </a:r>
            <a:endParaRPr lang="en-US" sz="2500" dirty="0">
              <a:solidFill>
                <a:prstClr val="black"/>
              </a:solidFill>
            </a:endParaRPr>
          </a:p>
        </p:txBody>
      </p:sp>
      <p:pic>
        <p:nvPicPr>
          <p:cNvPr id="276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47800" y="2571750"/>
            <a:ext cx="6469063" cy="24209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502359922"/>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8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Rectangle 1"/>
          <p:cNvSpPr/>
          <p:nvPr/>
        </p:nvSpPr>
        <p:spPr>
          <a:xfrm>
            <a:off x="274452" y="57150"/>
            <a:ext cx="8692529" cy="2400657"/>
          </a:xfrm>
          <a:prstGeom prst="rect">
            <a:avLst/>
          </a:prstGeom>
        </p:spPr>
        <p:style>
          <a:lnRef idx="2">
            <a:schemeClr val="accent3"/>
          </a:lnRef>
          <a:fillRef idx="1">
            <a:schemeClr val="lt1"/>
          </a:fillRef>
          <a:effectRef idx="0">
            <a:schemeClr val="accent3"/>
          </a:effectRef>
          <a:fontRef idx="minor">
            <a:schemeClr val="dk1"/>
          </a:fontRef>
        </p:style>
        <p:txBody>
          <a:bodyPr wrap="square">
            <a:spAutoFit/>
          </a:bodyPr>
          <a:lstStyle/>
          <a:p>
            <a:pPr algn="just"/>
            <a:r>
              <a:rPr lang="vi-VN" sz="2500" dirty="0">
                <a:solidFill>
                  <a:prstClr val="black"/>
                </a:solidFill>
              </a:rPr>
              <a:t>(7) Nơi và ngày lập hối phiếu:</a:t>
            </a:r>
          </a:p>
          <a:p>
            <a:pPr algn="just"/>
            <a:r>
              <a:rPr lang="vi-VN" sz="2500" dirty="0">
                <a:solidFill>
                  <a:prstClr val="black"/>
                </a:solidFill>
              </a:rPr>
              <a:t> Nơi lập hối phiếu: Ở nước người phát hành hối phiếu (người xuất khẩu).</a:t>
            </a:r>
          </a:p>
          <a:p>
            <a:pPr algn="just"/>
            <a:r>
              <a:rPr lang="vi-VN" sz="2500" dirty="0">
                <a:solidFill>
                  <a:prstClr val="black"/>
                </a:solidFill>
              </a:rPr>
              <a:t> Ngày lập hối phiếu: Không được sớm hơn ngày lập hóa đơn, không sớm hơn</a:t>
            </a:r>
          </a:p>
          <a:p>
            <a:pPr algn="just"/>
            <a:r>
              <a:rPr lang="vi-VN" sz="2500" dirty="0">
                <a:solidFill>
                  <a:prstClr val="black"/>
                </a:solidFill>
              </a:rPr>
              <a:t>ngày mở L/C và nằm trong thời gian hiệu lực của L/C.</a:t>
            </a:r>
            <a:endParaRPr lang="en-US" sz="2500" dirty="0">
              <a:solidFill>
                <a:prstClr val="black"/>
              </a:solidFill>
            </a:endParaRPr>
          </a:p>
        </p:txBody>
      </p:sp>
      <p:pic>
        <p:nvPicPr>
          <p:cNvPr id="2150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33599" y="2364948"/>
            <a:ext cx="5999953" cy="29359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614974372"/>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21506"/>
                                        </p:tgtEl>
                                        <p:attrNameLst>
                                          <p:attrName>style.visibility</p:attrName>
                                        </p:attrNameLst>
                                      </p:cBhvr>
                                      <p:to>
                                        <p:strVal val="visible"/>
                                      </p:to>
                                    </p:set>
                                    <p:anim calcmode="lin" valueType="num">
                                      <p:cBhvr additive="base">
                                        <p:cTn id="13" dur="500" fill="hold"/>
                                        <p:tgtEl>
                                          <p:spTgt spid="21506"/>
                                        </p:tgtEl>
                                        <p:attrNameLst>
                                          <p:attrName>ppt_x</p:attrName>
                                        </p:attrNameLst>
                                      </p:cBhvr>
                                      <p:tavLst>
                                        <p:tav tm="0">
                                          <p:val>
                                            <p:strVal val="#ppt_x"/>
                                          </p:val>
                                        </p:tav>
                                        <p:tav tm="100000">
                                          <p:val>
                                            <p:strVal val="#ppt_x"/>
                                          </p:val>
                                        </p:tav>
                                      </p:tavLst>
                                    </p:anim>
                                    <p:anim calcmode="lin" valueType="num">
                                      <p:cBhvr additive="base">
                                        <p:cTn id="14" dur="500" fill="hold"/>
                                        <p:tgtEl>
                                          <p:spTgt spid="2150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8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Rectangle 1"/>
          <p:cNvSpPr/>
          <p:nvPr/>
        </p:nvSpPr>
        <p:spPr>
          <a:xfrm>
            <a:off x="418646" y="133350"/>
            <a:ext cx="8692529" cy="1246495"/>
          </a:xfrm>
          <a:prstGeom prst="rect">
            <a:avLst/>
          </a:prstGeom>
        </p:spPr>
        <p:style>
          <a:lnRef idx="2">
            <a:schemeClr val="accent3"/>
          </a:lnRef>
          <a:fillRef idx="1">
            <a:schemeClr val="lt1"/>
          </a:fillRef>
          <a:effectRef idx="0">
            <a:schemeClr val="accent3"/>
          </a:effectRef>
          <a:fontRef idx="minor">
            <a:schemeClr val="dk1"/>
          </a:fontRef>
        </p:style>
        <p:txBody>
          <a:bodyPr wrap="square">
            <a:spAutoFit/>
          </a:bodyPr>
          <a:lstStyle/>
          <a:p>
            <a:pPr algn="just"/>
            <a:r>
              <a:rPr lang="vi-VN" sz="2500" dirty="0">
                <a:solidFill>
                  <a:prstClr val="black"/>
                </a:solidFill>
              </a:rPr>
              <a:t> (8) Người ký phát hối phiếu: Tên, địa chỉ và chữ ký của người ký phát là yếu tố bắt</a:t>
            </a:r>
            <a:r>
              <a:rPr lang="en-US" sz="2500" dirty="0">
                <a:solidFill>
                  <a:prstClr val="black"/>
                </a:solidFill>
              </a:rPr>
              <a:t> </a:t>
            </a:r>
            <a:r>
              <a:rPr lang="vi-VN" sz="2500" dirty="0">
                <a:solidFill>
                  <a:prstClr val="black"/>
                </a:solidFill>
              </a:rPr>
              <a:t>buộc phải thể hiện trên hối phiếu.</a:t>
            </a:r>
            <a:endParaRPr lang="en-US" sz="2500" dirty="0">
              <a:solidFill>
                <a:prstClr val="black"/>
              </a:solidFill>
            </a:endParaRPr>
          </a:p>
        </p:txBody>
      </p:sp>
      <p:pic>
        <p:nvPicPr>
          <p:cNvPr id="276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88168" y="1379845"/>
            <a:ext cx="7126576" cy="3429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77873139"/>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8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Rectangle 1"/>
          <p:cNvSpPr/>
          <p:nvPr/>
        </p:nvSpPr>
        <p:spPr>
          <a:xfrm>
            <a:off x="418646" y="133350"/>
            <a:ext cx="8692529" cy="1246495"/>
          </a:xfrm>
          <a:prstGeom prst="rect">
            <a:avLst/>
          </a:prstGeom>
        </p:spPr>
        <p:style>
          <a:lnRef idx="2">
            <a:schemeClr val="accent3"/>
          </a:lnRef>
          <a:fillRef idx="1">
            <a:schemeClr val="lt1"/>
          </a:fillRef>
          <a:effectRef idx="0">
            <a:schemeClr val="accent3"/>
          </a:effectRef>
          <a:fontRef idx="minor">
            <a:schemeClr val="dk1"/>
          </a:fontRef>
        </p:style>
        <p:txBody>
          <a:bodyPr wrap="square">
            <a:spAutoFit/>
          </a:bodyPr>
          <a:lstStyle/>
          <a:p>
            <a:pPr algn="just"/>
            <a:r>
              <a:rPr lang="vi-VN" sz="2500" dirty="0">
                <a:solidFill>
                  <a:prstClr val="black"/>
                </a:solidFill>
              </a:rPr>
              <a:t> (8) Người ký phát hối phiếu: Tên, địa chỉ và chữ ký của người ký phát là yếu tố bắt</a:t>
            </a:r>
            <a:r>
              <a:rPr lang="en-US" sz="2500" dirty="0">
                <a:solidFill>
                  <a:prstClr val="black"/>
                </a:solidFill>
              </a:rPr>
              <a:t> </a:t>
            </a:r>
            <a:r>
              <a:rPr lang="vi-VN" sz="2500" dirty="0">
                <a:solidFill>
                  <a:prstClr val="black"/>
                </a:solidFill>
              </a:rPr>
              <a:t>buộc phải thể hiện trên hối phiếu.</a:t>
            </a:r>
            <a:endParaRPr lang="en-US" sz="2500" dirty="0">
              <a:solidFill>
                <a:prstClr val="black"/>
              </a:solidFill>
            </a:endParaRPr>
          </a:p>
        </p:txBody>
      </p:sp>
      <p:pic>
        <p:nvPicPr>
          <p:cNvPr id="286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19200" y="1428750"/>
            <a:ext cx="6845073" cy="3657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86499966"/>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8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174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00" y="-157163"/>
            <a:ext cx="8458200" cy="54578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58441256"/>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spd="slow">
        <p:fade/>
      </p:transition>
    </mc:Fallback>
  </mc:AlternateContent>
</p:sld>
</file>

<file path=ppt/slides/slide8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296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8600" y="155575"/>
            <a:ext cx="8610600" cy="4829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650739655"/>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spd="slow">
        <p:fade/>
      </p:transition>
    </mc:Fallback>
  </mc:AlternateContent>
</p:sld>
</file>

<file path=ppt/slides/slide8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072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4800" y="-171450"/>
            <a:ext cx="9753600" cy="5486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978821354"/>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spd="slow">
        <p:fade/>
      </p:transition>
    </mc:Fallback>
  </mc:AlternateContent>
</p:sld>
</file>

<file path=ppt/slides/slide8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Rectangle 3"/>
          <p:cNvSpPr/>
          <p:nvPr/>
        </p:nvSpPr>
        <p:spPr>
          <a:xfrm>
            <a:off x="288494" y="133350"/>
            <a:ext cx="8041303" cy="377024"/>
          </a:xfrm>
          <a:prstGeom prst="rect">
            <a:avLst/>
          </a:prstGeom>
          <a:noFill/>
        </p:spPr>
        <p:txBody>
          <a:bodyPr wrap="none" lIns="68579" tIns="34289" rIns="68579" bIns="34289">
            <a:spAutoFit/>
          </a:bodyPr>
          <a:lstStyle/>
          <a:p>
            <a:pPr algn="ctr" defTabSz="685783">
              <a:defRPr/>
            </a:pPr>
            <a:r>
              <a:rPr lang="en-US" sz="2000" b="1"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d.</a:t>
            </a:r>
            <a:r>
              <a:rPr lang="vi-VN" sz="2000" b="1"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Quyền lợi và nghĩa vụ của các bên liên quan đến hối phiếu </a:t>
            </a:r>
            <a:endParaRPr lang="en-US" sz="2000" b="1" cap="all"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endParaRPr>
          </a:p>
        </p:txBody>
      </p:sp>
      <p:sp>
        <p:nvSpPr>
          <p:cNvPr id="6" name="TextBox 5"/>
          <p:cNvSpPr txBox="1"/>
          <p:nvPr/>
        </p:nvSpPr>
        <p:spPr>
          <a:xfrm>
            <a:off x="233753" y="510374"/>
            <a:ext cx="8551718" cy="1223410"/>
          </a:xfrm>
          <a:prstGeom prst="rect">
            <a:avLst/>
          </a:prstGeom>
        </p:spPr>
        <p:style>
          <a:lnRef idx="2">
            <a:schemeClr val="accent1"/>
          </a:lnRef>
          <a:fillRef idx="1">
            <a:schemeClr val="lt1"/>
          </a:fillRef>
          <a:effectRef idx="0">
            <a:schemeClr val="accent1"/>
          </a:effectRef>
          <a:fontRef idx="minor">
            <a:schemeClr val="dk1"/>
          </a:fontRef>
        </p:style>
        <p:txBody>
          <a:bodyPr wrap="square" lIns="68579" tIns="34289" rIns="68579" bIns="34289" rtlCol="0">
            <a:spAutoFit/>
          </a:bodyPr>
          <a:lstStyle/>
          <a:p>
            <a:pPr algn="just" defTabSz="685316">
              <a:defRPr/>
            </a:pPr>
            <a:r>
              <a:rPr lang="en-US" sz="2500" dirty="0">
                <a:solidFill>
                  <a:srgbClr val="FF0000"/>
                </a:solidFill>
                <a:latin typeface="Arial" pitchFamily="34" charset="0"/>
                <a:ea typeface="Tahoma" pitchFamily="34" charset="0"/>
                <a:cs typeface="Arial" pitchFamily="34" charset="0"/>
              </a:rPr>
              <a:t>*</a:t>
            </a:r>
            <a:r>
              <a:rPr lang="vi-VN" sz="2500" dirty="0">
                <a:solidFill>
                  <a:srgbClr val="FF0000"/>
                </a:solidFill>
                <a:latin typeface="Arial" pitchFamily="34" charset="0"/>
                <a:ea typeface="Tahoma" pitchFamily="34" charset="0"/>
                <a:cs typeface="Arial" pitchFamily="34" charset="0"/>
              </a:rPr>
              <a:t> Người ký phát hối phiếu:</a:t>
            </a:r>
          </a:p>
          <a:p>
            <a:pPr algn="just" defTabSz="685316">
              <a:defRPr/>
            </a:pPr>
            <a:r>
              <a:rPr lang="en-US" sz="2500" dirty="0">
                <a:solidFill>
                  <a:prstClr val="black"/>
                </a:solidFill>
                <a:latin typeface="Arial" pitchFamily="34" charset="0"/>
                <a:ea typeface="Tahoma" pitchFamily="34" charset="0"/>
                <a:cs typeface="Arial" pitchFamily="34" charset="0"/>
              </a:rPr>
              <a:t>	- L</a:t>
            </a:r>
            <a:r>
              <a:rPr lang="vi-VN" sz="2500" dirty="0">
                <a:solidFill>
                  <a:prstClr val="black"/>
                </a:solidFill>
                <a:latin typeface="Arial" pitchFamily="34" charset="0"/>
                <a:ea typeface="Tahoma" pitchFamily="34" charset="0"/>
                <a:cs typeface="Arial" pitchFamily="34" charset="0"/>
              </a:rPr>
              <a:t>à người xuất khẩu, người cung ứng các dịnh vụ có liên quan đến xuất khẩu hàng hoá.</a:t>
            </a:r>
          </a:p>
        </p:txBody>
      </p:sp>
    </p:spTree>
    <p:extLst>
      <p:ext uri="{BB962C8B-B14F-4D97-AF65-F5344CB8AC3E}">
        <p14:creationId xmlns:p14="http://schemas.microsoft.com/office/powerpoint/2010/main" val="3523256247"/>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 calcmode="lin" valueType="num">
                                      <p:cBhvr additive="base">
                                        <p:cTn id="14" dur="500" fill="hold"/>
                                        <p:tgtEl>
                                          <p:spTgt spid="6"/>
                                        </p:tgtEl>
                                        <p:attrNameLst>
                                          <p:attrName>ppt_x</p:attrName>
                                        </p:attrNameLst>
                                      </p:cBhvr>
                                      <p:tavLst>
                                        <p:tav tm="0">
                                          <p:val>
                                            <p:strVal val="#ppt_x"/>
                                          </p:val>
                                        </p:tav>
                                        <p:tav tm="100000">
                                          <p:val>
                                            <p:strVal val="#ppt_x"/>
                                          </p:val>
                                        </p:tav>
                                      </p:tavLst>
                                    </p:anim>
                                    <p:anim calcmode="lin" valueType="num">
                                      <p:cBhvr additive="base">
                                        <p:cTn id="15"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animBg="1"/>
    </p:bldLst>
  </p:timing>
</p:sld>
</file>

<file path=ppt/slides/slide8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Rectangle 3"/>
          <p:cNvSpPr/>
          <p:nvPr/>
        </p:nvSpPr>
        <p:spPr>
          <a:xfrm>
            <a:off x="288494" y="133350"/>
            <a:ext cx="8041303" cy="377024"/>
          </a:xfrm>
          <a:prstGeom prst="rect">
            <a:avLst/>
          </a:prstGeom>
          <a:noFill/>
        </p:spPr>
        <p:txBody>
          <a:bodyPr wrap="none" lIns="68579" tIns="34289" rIns="68579" bIns="34289">
            <a:spAutoFit/>
          </a:bodyPr>
          <a:lstStyle/>
          <a:p>
            <a:pPr algn="ctr" defTabSz="685783">
              <a:defRPr/>
            </a:pPr>
            <a:r>
              <a:rPr lang="en-US" sz="2000" b="1"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d.</a:t>
            </a:r>
            <a:r>
              <a:rPr lang="vi-VN" sz="2000" b="1"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Quyền lợi và nghĩa vụ của các bên liên quan đến hối phiếu </a:t>
            </a:r>
            <a:endParaRPr lang="en-US" sz="2000" b="1" cap="all"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endParaRPr>
          </a:p>
        </p:txBody>
      </p:sp>
      <p:sp>
        <p:nvSpPr>
          <p:cNvPr id="6" name="TextBox 5"/>
          <p:cNvSpPr txBox="1"/>
          <p:nvPr/>
        </p:nvSpPr>
        <p:spPr>
          <a:xfrm>
            <a:off x="233753" y="510374"/>
            <a:ext cx="8551718" cy="453968"/>
          </a:xfrm>
          <a:prstGeom prst="rect">
            <a:avLst/>
          </a:prstGeom>
        </p:spPr>
        <p:style>
          <a:lnRef idx="2">
            <a:schemeClr val="accent1"/>
          </a:lnRef>
          <a:fillRef idx="1">
            <a:schemeClr val="lt1"/>
          </a:fillRef>
          <a:effectRef idx="0">
            <a:schemeClr val="accent1"/>
          </a:effectRef>
          <a:fontRef idx="minor">
            <a:schemeClr val="dk1"/>
          </a:fontRef>
        </p:style>
        <p:txBody>
          <a:bodyPr wrap="square" lIns="68579" tIns="34289" rIns="68579" bIns="34289" rtlCol="0">
            <a:spAutoFit/>
          </a:bodyPr>
          <a:lstStyle/>
          <a:p>
            <a:pPr algn="just" defTabSz="685316">
              <a:defRPr/>
            </a:pPr>
            <a:r>
              <a:rPr lang="en-US" sz="2500" i="1" dirty="0">
                <a:solidFill>
                  <a:prstClr val="black"/>
                </a:solidFill>
                <a:latin typeface="Arial" pitchFamily="34" charset="0"/>
                <a:ea typeface="Tahoma" pitchFamily="34" charset="0"/>
                <a:cs typeface="Arial" pitchFamily="34" charset="0"/>
              </a:rPr>
              <a:t>- </a:t>
            </a:r>
            <a:r>
              <a:rPr lang="vi-VN" sz="2500" i="1" dirty="0">
                <a:solidFill>
                  <a:prstClr val="black"/>
                </a:solidFill>
                <a:latin typeface="Arial" pitchFamily="34" charset="0"/>
                <a:ea typeface="Tahoma" pitchFamily="34" charset="0"/>
                <a:cs typeface="Arial" pitchFamily="34" charset="0"/>
              </a:rPr>
              <a:t>Người ký phát hối phiếu có trách nhiệm </a:t>
            </a:r>
            <a:r>
              <a:rPr lang="vi-VN" sz="2500" dirty="0">
                <a:solidFill>
                  <a:prstClr val="black"/>
                </a:solidFill>
                <a:latin typeface="Arial" pitchFamily="34" charset="0"/>
                <a:ea typeface="Tahoma" pitchFamily="34" charset="0"/>
                <a:cs typeface="Arial" pitchFamily="34" charset="0"/>
              </a:rPr>
              <a:t>:</a:t>
            </a:r>
          </a:p>
        </p:txBody>
      </p:sp>
      <p:sp>
        <p:nvSpPr>
          <p:cNvPr id="5" name="TextBox 4"/>
          <p:cNvSpPr txBox="1"/>
          <p:nvPr/>
        </p:nvSpPr>
        <p:spPr>
          <a:xfrm>
            <a:off x="233753" y="1123950"/>
            <a:ext cx="8551718" cy="453968"/>
          </a:xfrm>
          <a:prstGeom prst="rect">
            <a:avLst/>
          </a:prstGeom>
        </p:spPr>
        <p:style>
          <a:lnRef idx="2">
            <a:schemeClr val="accent1"/>
          </a:lnRef>
          <a:fillRef idx="1">
            <a:schemeClr val="lt1"/>
          </a:fillRef>
          <a:effectRef idx="0">
            <a:schemeClr val="accent1"/>
          </a:effectRef>
          <a:fontRef idx="minor">
            <a:schemeClr val="dk1"/>
          </a:fontRef>
        </p:style>
        <p:txBody>
          <a:bodyPr wrap="square" lIns="68579" tIns="34289" rIns="68579" bIns="34289" rtlCol="0">
            <a:spAutoFit/>
          </a:bodyPr>
          <a:lstStyle/>
          <a:p>
            <a:pPr algn="just" defTabSz="685316">
              <a:defRPr/>
            </a:pPr>
            <a:r>
              <a:rPr lang="en-US" sz="2500" dirty="0">
                <a:solidFill>
                  <a:prstClr val="black"/>
                </a:solidFill>
                <a:latin typeface="Arial" pitchFamily="34" charset="0"/>
                <a:ea typeface="Tahoma" pitchFamily="34" charset="0"/>
                <a:cs typeface="Arial" pitchFamily="34" charset="0"/>
              </a:rPr>
              <a:t>+ </a:t>
            </a:r>
            <a:r>
              <a:rPr lang="vi-VN" sz="2500" dirty="0">
                <a:solidFill>
                  <a:prstClr val="black"/>
                </a:solidFill>
                <a:latin typeface="Arial" pitchFamily="34" charset="0"/>
                <a:ea typeface="Tahoma" pitchFamily="34" charset="0"/>
                <a:cs typeface="Arial" pitchFamily="34" charset="0"/>
              </a:rPr>
              <a:t>Ký phát hối phiếu theo đúng luật.</a:t>
            </a:r>
          </a:p>
        </p:txBody>
      </p:sp>
      <p:sp>
        <p:nvSpPr>
          <p:cNvPr id="7" name="TextBox 6"/>
          <p:cNvSpPr txBox="1"/>
          <p:nvPr/>
        </p:nvSpPr>
        <p:spPr>
          <a:xfrm>
            <a:off x="186200" y="1809750"/>
            <a:ext cx="8551718" cy="1223410"/>
          </a:xfrm>
          <a:prstGeom prst="rect">
            <a:avLst/>
          </a:prstGeom>
        </p:spPr>
        <p:style>
          <a:lnRef idx="2">
            <a:schemeClr val="accent1"/>
          </a:lnRef>
          <a:fillRef idx="1">
            <a:schemeClr val="lt1"/>
          </a:fillRef>
          <a:effectRef idx="0">
            <a:schemeClr val="accent1"/>
          </a:effectRef>
          <a:fontRef idx="minor">
            <a:schemeClr val="dk1"/>
          </a:fontRef>
        </p:style>
        <p:txBody>
          <a:bodyPr wrap="square" lIns="68579" tIns="34289" rIns="68579" bIns="34289" rtlCol="0">
            <a:spAutoFit/>
          </a:bodyPr>
          <a:lstStyle/>
          <a:p>
            <a:pPr algn="just" defTabSz="685316">
              <a:defRPr/>
            </a:pPr>
            <a:r>
              <a:rPr lang="en-US" sz="2500" dirty="0">
                <a:solidFill>
                  <a:prstClr val="black"/>
                </a:solidFill>
                <a:latin typeface="Arial" pitchFamily="34" charset="0"/>
                <a:ea typeface="Tahoma" pitchFamily="34" charset="0"/>
                <a:cs typeface="Arial" pitchFamily="34" charset="0"/>
              </a:rPr>
              <a:t>+ </a:t>
            </a:r>
            <a:r>
              <a:rPr lang="vi-VN" sz="2500" dirty="0">
                <a:solidFill>
                  <a:prstClr val="black"/>
                </a:solidFill>
                <a:latin typeface="Arial" pitchFamily="34" charset="0"/>
                <a:ea typeface="Tahoma" pitchFamily="34" charset="0"/>
                <a:cs typeface="Arial" pitchFamily="34" charset="0"/>
              </a:rPr>
              <a:t>Khi hối phiếu đã được chuyển nhượng và bị từ chối trả tiền thì người ký phát hối phiếu phải có trách nhiệm hoàn trả tiền cho người thụ hưởng của tờ hối phiếu đó.</a:t>
            </a:r>
          </a:p>
        </p:txBody>
      </p:sp>
    </p:spTree>
    <p:extLst>
      <p:ext uri="{BB962C8B-B14F-4D97-AF65-F5344CB8AC3E}">
        <p14:creationId xmlns:p14="http://schemas.microsoft.com/office/powerpoint/2010/main" val="358017028"/>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3"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plus(in)">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2" presetClass="entr" presetSubtype="4" fill="hold" grpId="0" nodeType="clickEffect">
                                  <p:stCondLst>
                                    <p:cond delay="0"/>
                                  </p:stCondLst>
                                  <p:childTnLst>
                                    <p:set>
                                      <p:cBhvr>
                                        <p:cTn id="15" dur="1" fill="hold">
                                          <p:stCondLst>
                                            <p:cond delay="0"/>
                                          </p:stCondLst>
                                        </p:cTn>
                                        <p:tgtEl>
                                          <p:spTgt spid="5"/>
                                        </p:tgtEl>
                                        <p:attrNameLst>
                                          <p:attrName>style.visibility</p:attrName>
                                        </p:attrNameLst>
                                      </p:cBhvr>
                                      <p:to>
                                        <p:strVal val="visible"/>
                                      </p:to>
                                    </p:set>
                                    <p:anim calcmode="lin" valueType="num">
                                      <p:cBhvr additive="base">
                                        <p:cTn id="16" dur="500" fill="hold"/>
                                        <p:tgtEl>
                                          <p:spTgt spid="5"/>
                                        </p:tgtEl>
                                        <p:attrNameLst>
                                          <p:attrName>ppt_x</p:attrName>
                                        </p:attrNameLst>
                                      </p:cBhvr>
                                      <p:tavLst>
                                        <p:tav tm="0">
                                          <p:val>
                                            <p:strVal val="#ppt_x"/>
                                          </p:val>
                                        </p:tav>
                                        <p:tav tm="100000">
                                          <p:val>
                                            <p:strVal val="#ppt_x"/>
                                          </p:val>
                                        </p:tav>
                                      </p:tavLst>
                                    </p:anim>
                                    <p:anim calcmode="lin" valueType="num">
                                      <p:cBhvr additive="base">
                                        <p:cTn id="17"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42" presetClass="entr" presetSubtype="0"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fade">
                                      <p:cBhvr>
                                        <p:cTn id="22" dur="1000"/>
                                        <p:tgtEl>
                                          <p:spTgt spid="7"/>
                                        </p:tgtEl>
                                      </p:cBhvr>
                                    </p:animEffect>
                                    <p:anim calcmode="lin" valueType="num">
                                      <p:cBhvr>
                                        <p:cTn id="23" dur="1000" fill="hold"/>
                                        <p:tgtEl>
                                          <p:spTgt spid="7"/>
                                        </p:tgtEl>
                                        <p:attrNameLst>
                                          <p:attrName>ppt_x</p:attrName>
                                        </p:attrNameLst>
                                      </p:cBhvr>
                                      <p:tavLst>
                                        <p:tav tm="0">
                                          <p:val>
                                            <p:strVal val="#ppt_x"/>
                                          </p:val>
                                        </p:tav>
                                        <p:tav tm="100000">
                                          <p:val>
                                            <p:strVal val="#ppt_x"/>
                                          </p:val>
                                        </p:tav>
                                      </p:tavLst>
                                    </p:anim>
                                    <p:anim calcmode="lin" valueType="num">
                                      <p:cBhvr>
                                        <p:cTn id="24"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animBg="1"/>
      <p:bldP spid="5" grpId="0" animBg="1"/>
      <p:bldP spid="7"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Rectangle 3"/>
          <p:cNvSpPr/>
          <p:nvPr/>
        </p:nvSpPr>
        <p:spPr>
          <a:xfrm>
            <a:off x="1308651" y="141482"/>
            <a:ext cx="6584173" cy="377024"/>
          </a:xfrm>
          <a:prstGeom prst="rect">
            <a:avLst/>
          </a:prstGeom>
          <a:noFill/>
        </p:spPr>
        <p:txBody>
          <a:bodyPr wrap="none" lIns="68579" tIns="34289" rIns="68579" bIns="34289">
            <a:spAutoFit/>
          </a:bodyPr>
          <a:lstStyle/>
          <a:p>
            <a:pPr algn="ctr" defTabSz="685783">
              <a:defRPr/>
            </a:pPr>
            <a:r>
              <a:rPr lang="en-US" sz="2000" b="1" cap="all"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1.2. </a:t>
            </a:r>
            <a:r>
              <a:rPr lang="en-US" sz="2000" b="1" cap="all"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Đặc</a:t>
            </a:r>
            <a:r>
              <a:rPr lang="en-US" sz="2000" b="1" cap="all"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a:t>
            </a:r>
            <a:r>
              <a:rPr lang="en-US" sz="2000" b="1" cap="all"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điểm</a:t>
            </a:r>
            <a:r>
              <a:rPr lang="en-US" sz="2000" b="1" cap="all"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a:t>
            </a:r>
            <a:r>
              <a:rPr lang="en-US" sz="2000" b="1" cap="all"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của</a:t>
            </a:r>
            <a:r>
              <a:rPr lang="en-US" sz="2000" b="1" cap="all"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a:t>
            </a:r>
            <a:r>
              <a:rPr lang="en-US" sz="2000" b="1" cap="all"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các</a:t>
            </a:r>
            <a:r>
              <a:rPr lang="en-US" sz="2000" b="1" cap="all"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a:t>
            </a:r>
            <a:r>
              <a:rPr lang="en-US" sz="2000" b="1" cap="all"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nghiệp</a:t>
            </a:r>
            <a:r>
              <a:rPr lang="en-US" sz="2000" b="1" cap="all"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vụ </a:t>
            </a:r>
            <a:r>
              <a:rPr lang="en-US" sz="2000" b="1" cap="all"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thanh</a:t>
            </a:r>
            <a:r>
              <a:rPr lang="en-US" sz="2000" b="1" cap="all"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a:t>
            </a:r>
            <a:r>
              <a:rPr lang="en-US" sz="2000" b="1" cap="all"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toán</a:t>
            </a:r>
            <a:endParaRPr lang="en-US" sz="2000" b="1" cap="all"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endParaRPr>
          </a:p>
        </p:txBody>
      </p:sp>
      <p:sp>
        <p:nvSpPr>
          <p:cNvPr id="5" name="TextBox 4"/>
          <p:cNvSpPr txBox="1"/>
          <p:nvPr/>
        </p:nvSpPr>
        <p:spPr>
          <a:xfrm>
            <a:off x="374074" y="510814"/>
            <a:ext cx="8551718" cy="2608404"/>
          </a:xfrm>
          <a:prstGeom prst="rect">
            <a:avLst/>
          </a:prstGeom>
        </p:spPr>
        <p:style>
          <a:lnRef idx="2">
            <a:schemeClr val="accent1"/>
          </a:lnRef>
          <a:fillRef idx="1">
            <a:schemeClr val="lt1"/>
          </a:fillRef>
          <a:effectRef idx="0">
            <a:schemeClr val="accent1"/>
          </a:effectRef>
          <a:fontRef idx="minor">
            <a:schemeClr val="dk1"/>
          </a:fontRef>
        </p:style>
        <p:txBody>
          <a:bodyPr wrap="square" lIns="68579" tIns="34289" rIns="68579" bIns="34289" rtlCol="0">
            <a:spAutoFit/>
          </a:bodyPr>
          <a:lstStyle/>
          <a:p>
            <a:pPr algn="just" defTabSz="685316">
              <a:defRPr/>
            </a:pPr>
            <a:r>
              <a:rPr lang="en-US" sz="3300" dirty="0">
                <a:solidFill>
                  <a:prstClr val="black"/>
                </a:solidFill>
                <a:latin typeface="Arial" pitchFamily="34" charset="0"/>
                <a:ea typeface="Tahoma" pitchFamily="34" charset="0"/>
                <a:cs typeface="Arial" pitchFamily="34" charset="0"/>
              </a:rPr>
              <a:t>- </a:t>
            </a:r>
            <a:r>
              <a:rPr lang="vi-VN" sz="3300" dirty="0">
                <a:solidFill>
                  <a:prstClr val="black"/>
                </a:solidFill>
                <a:latin typeface="Arial" pitchFamily="34" charset="0"/>
                <a:ea typeface="Tahoma" pitchFamily="34" charset="0"/>
                <a:cs typeface="Arial" pitchFamily="34" charset="0"/>
              </a:rPr>
              <a:t>Các nghiệp vụ thanh toán có liên quan đến nhiều đối tượng.</a:t>
            </a:r>
          </a:p>
          <a:p>
            <a:pPr algn="just" defTabSz="685316">
              <a:defRPr/>
            </a:pPr>
            <a:r>
              <a:rPr lang="en-US" sz="3300" dirty="0">
                <a:solidFill>
                  <a:prstClr val="black"/>
                </a:solidFill>
                <a:latin typeface="Arial" pitchFamily="34" charset="0"/>
                <a:ea typeface="Tahoma" pitchFamily="34" charset="0"/>
                <a:cs typeface="Arial" pitchFamily="34" charset="0"/>
              </a:rPr>
              <a:t>- </a:t>
            </a:r>
            <a:r>
              <a:rPr lang="vi-VN" sz="3300" dirty="0">
                <a:solidFill>
                  <a:prstClr val="black"/>
                </a:solidFill>
                <a:latin typeface="Arial" pitchFamily="34" charset="0"/>
                <a:ea typeface="Tahoma" pitchFamily="34" charset="0"/>
                <a:cs typeface="Arial" pitchFamily="34" charset="0"/>
              </a:rPr>
              <a:t>Các nghiệp vụ này phát sinh nhiều, thường xuyên và yêu cầu phải theo dõi chi tiết theo từng đối tượng thanh toán.</a:t>
            </a:r>
          </a:p>
        </p:txBody>
      </p:sp>
    </p:spTree>
    <p:extLst>
      <p:ext uri="{BB962C8B-B14F-4D97-AF65-F5344CB8AC3E}">
        <p14:creationId xmlns:p14="http://schemas.microsoft.com/office/powerpoint/2010/main" val="833400200"/>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3"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plus(in)">
                                      <p:cBhvr>
                                        <p:cTn id="7" dur="2000"/>
                                        <p:tgtEl>
                                          <p:spTgt spid="4"/>
                                        </p:tgtEl>
                                      </p:cBhvr>
                                    </p:animEffect>
                                  </p:childTnLst>
                                </p:cTn>
                              </p:par>
                              <p:par>
                                <p:cTn id="8" presetID="21" presetClass="entr" presetSubtype="8"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wheel(8)">
                                      <p:cBhvr>
                                        <p:cTn id="10" dur="1000"/>
                                        <p:tgtEl>
                                          <p:spTgt spid="5"/>
                                        </p:tgtEl>
                                      </p:cBhvr>
                                    </p:animEffect>
                                  </p:childTnLst>
                                </p:cTn>
                              </p:par>
                              <p:par>
                                <p:cTn id="11" presetID="2" presetClass="entr" presetSubtype="4" fill="hold" nodeType="withEffect">
                                  <p:stCondLst>
                                    <p:cond delay="0"/>
                                  </p:stCondLst>
                                  <p:childTnLst>
                                    <p:set>
                                      <p:cBhvr>
                                        <p:cTn id="12" dur="1" fill="hold">
                                          <p:stCondLst>
                                            <p:cond delay="0"/>
                                          </p:stCondLst>
                                        </p:cTn>
                                        <p:tgtEl>
                                          <p:spTgt spid="5">
                                            <p:txEl>
                                              <p:pRg st="0" end="0"/>
                                            </p:txEl>
                                          </p:spTgt>
                                        </p:tgtEl>
                                        <p:attrNameLst>
                                          <p:attrName>style.visibility</p:attrName>
                                        </p:attrNameLst>
                                      </p:cBhvr>
                                      <p:to>
                                        <p:strVal val="visible"/>
                                      </p:to>
                                    </p:set>
                                    <p:anim calcmode="lin" valueType="num">
                                      <p:cBhvr additive="base">
                                        <p:cTn id="13"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0" end="0"/>
                                            </p:txEl>
                                          </p:spTgt>
                                        </p:tgtEl>
                                        <p:attrNameLst>
                                          <p:attrName>ppt_y</p:attrName>
                                        </p:attrNameLst>
                                      </p:cBhvr>
                                      <p:tavLst>
                                        <p:tav tm="0">
                                          <p:val>
                                            <p:strVal val="1+#ppt_h/2"/>
                                          </p:val>
                                        </p:tav>
                                        <p:tav tm="100000">
                                          <p:val>
                                            <p:strVal val="#ppt_y"/>
                                          </p:val>
                                        </p:tav>
                                      </p:tavLst>
                                    </p:anim>
                                  </p:childTnLst>
                                </p:cTn>
                              </p:par>
                              <p:par>
                                <p:cTn id="15" presetID="2" presetClass="entr" presetSubtype="4" fill="hold" nodeType="withEffect">
                                  <p:stCondLst>
                                    <p:cond delay="0"/>
                                  </p:stCondLst>
                                  <p:childTnLst>
                                    <p:set>
                                      <p:cBhvr>
                                        <p:cTn id="16" dur="1" fill="hold">
                                          <p:stCondLst>
                                            <p:cond delay="0"/>
                                          </p:stCondLst>
                                        </p:cTn>
                                        <p:tgtEl>
                                          <p:spTgt spid="5">
                                            <p:txEl>
                                              <p:pRg st="1" end="1"/>
                                            </p:txEl>
                                          </p:spTgt>
                                        </p:tgtEl>
                                        <p:attrNameLst>
                                          <p:attrName>style.visibility</p:attrName>
                                        </p:attrNameLst>
                                      </p:cBhvr>
                                      <p:to>
                                        <p:strVal val="visible"/>
                                      </p:to>
                                    </p:set>
                                    <p:anim calcmode="lin" valueType="num">
                                      <p:cBhvr additive="base">
                                        <p:cTn id="17"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animBg="1"/>
    </p:bldLst>
  </p:timing>
</p:sld>
</file>

<file path=ppt/slides/slide9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Rectangle 3"/>
          <p:cNvSpPr/>
          <p:nvPr/>
        </p:nvSpPr>
        <p:spPr>
          <a:xfrm>
            <a:off x="288494" y="133350"/>
            <a:ext cx="8041303" cy="377024"/>
          </a:xfrm>
          <a:prstGeom prst="rect">
            <a:avLst/>
          </a:prstGeom>
          <a:noFill/>
        </p:spPr>
        <p:txBody>
          <a:bodyPr wrap="none" lIns="68579" tIns="34289" rIns="68579" bIns="34289">
            <a:spAutoFit/>
          </a:bodyPr>
          <a:lstStyle/>
          <a:p>
            <a:pPr algn="ctr" defTabSz="685783">
              <a:defRPr/>
            </a:pPr>
            <a:r>
              <a:rPr lang="en-US" sz="2000" b="1"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d.</a:t>
            </a:r>
            <a:r>
              <a:rPr lang="vi-VN" sz="2000" b="1"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Quyền lợi và nghĩa vụ của các bên liên quan đến hối phiếu </a:t>
            </a:r>
            <a:endParaRPr lang="en-US" sz="2000" b="1" cap="all"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endParaRPr>
          </a:p>
        </p:txBody>
      </p:sp>
      <p:sp>
        <p:nvSpPr>
          <p:cNvPr id="6" name="TextBox 5"/>
          <p:cNvSpPr txBox="1"/>
          <p:nvPr/>
        </p:nvSpPr>
        <p:spPr>
          <a:xfrm>
            <a:off x="233753" y="510374"/>
            <a:ext cx="8551718" cy="453968"/>
          </a:xfrm>
          <a:prstGeom prst="rect">
            <a:avLst/>
          </a:prstGeom>
        </p:spPr>
        <p:style>
          <a:lnRef idx="2">
            <a:schemeClr val="accent1"/>
          </a:lnRef>
          <a:fillRef idx="1">
            <a:schemeClr val="lt1"/>
          </a:fillRef>
          <a:effectRef idx="0">
            <a:schemeClr val="accent1"/>
          </a:effectRef>
          <a:fontRef idx="minor">
            <a:schemeClr val="dk1"/>
          </a:fontRef>
        </p:style>
        <p:txBody>
          <a:bodyPr wrap="square" lIns="68579" tIns="34289" rIns="68579" bIns="34289" rtlCol="0">
            <a:spAutoFit/>
          </a:bodyPr>
          <a:lstStyle/>
          <a:p>
            <a:pPr algn="just" defTabSz="685316">
              <a:defRPr/>
            </a:pPr>
            <a:r>
              <a:rPr lang="vi-VN" sz="2500" i="1" dirty="0">
                <a:solidFill>
                  <a:prstClr val="black"/>
                </a:solidFill>
                <a:latin typeface="Arial" pitchFamily="34" charset="0"/>
                <a:ea typeface="Tahoma" pitchFamily="34" charset="0"/>
                <a:cs typeface="Arial" pitchFamily="34" charset="0"/>
              </a:rPr>
              <a:t>- Quyền lợi của người ký phát hối phiếu :</a:t>
            </a:r>
          </a:p>
        </p:txBody>
      </p:sp>
      <p:sp>
        <p:nvSpPr>
          <p:cNvPr id="5" name="TextBox 4"/>
          <p:cNvSpPr txBox="1"/>
          <p:nvPr/>
        </p:nvSpPr>
        <p:spPr>
          <a:xfrm>
            <a:off x="233753" y="1123950"/>
            <a:ext cx="8551718" cy="453968"/>
          </a:xfrm>
          <a:prstGeom prst="rect">
            <a:avLst/>
          </a:prstGeom>
        </p:spPr>
        <p:style>
          <a:lnRef idx="2">
            <a:schemeClr val="accent1"/>
          </a:lnRef>
          <a:fillRef idx="1">
            <a:schemeClr val="lt1"/>
          </a:fillRef>
          <a:effectRef idx="0">
            <a:schemeClr val="accent1"/>
          </a:effectRef>
          <a:fontRef idx="minor">
            <a:schemeClr val="dk1"/>
          </a:fontRef>
        </p:style>
        <p:txBody>
          <a:bodyPr wrap="square" lIns="68579" tIns="34289" rIns="68579" bIns="34289" rtlCol="0">
            <a:spAutoFit/>
          </a:bodyPr>
          <a:lstStyle/>
          <a:p>
            <a:pPr algn="just" defTabSz="685316">
              <a:defRPr/>
            </a:pPr>
            <a:r>
              <a:rPr lang="vi-VN" sz="2500" dirty="0">
                <a:solidFill>
                  <a:prstClr val="black"/>
                </a:solidFill>
                <a:latin typeface="Arial" pitchFamily="34" charset="0"/>
                <a:ea typeface="Tahoma" pitchFamily="34" charset="0"/>
                <a:cs typeface="Arial" pitchFamily="34" charset="0"/>
              </a:rPr>
              <a:t>+ Quyền được hưởng số tiền ghi trên hối phiếu.</a:t>
            </a:r>
          </a:p>
        </p:txBody>
      </p:sp>
      <p:sp>
        <p:nvSpPr>
          <p:cNvPr id="7" name="TextBox 6"/>
          <p:cNvSpPr txBox="1"/>
          <p:nvPr/>
        </p:nvSpPr>
        <p:spPr>
          <a:xfrm>
            <a:off x="186200" y="1809750"/>
            <a:ext cx="8551718" cy="838689"/>
          </a:xfrm>
          <a:prstGeom prst="rect">
            <a:avLst/>
          </a:prstGeom>
        </p:spPr>
        <p:style>
          <a:lnRef idx="2">
            <a:schemeClr val="accent1"/>
          </a:lnRef>
          <a:fillRef idx="1">
            <a:schemeClr val="lt1"/>
          </a:fillRef>
          <a:effectRef idx="0">
            <a:schemeClr val="accent1"/>
          </a:effectRef>
          <a:fontRef idx="minor">
            <a:schemeClr val="dk1"/>
          </a:fontRef>
        </p:style>
        <p:txBody>
          <a:bodyPr wrap="square" lIns="68579" tIns="34289" rIns="68579" bIns="34289" rtlCol="0">
            <a:spAutoFit/>
          </a:bodyPr>
          <a:lstStyle/>
          <a:p>
            <a:pPr algn="just" defTabSz="685316">
              <a:defRPr/>
            </a:pPr>
            <a:r>
              <a:rPr lang="vi-VN" sz="2500" dirty="0">
                <a:solidFill>
                  <a:prstClr val="black"/>
                </a:solidFill>
                <a:latin typeface="Arial" pitchFamily="34" charset="0"/>
                <a:ea typeface="Tahoma" pitchFamily="34" charset="0"/>
                <a:cs typeface="Arial" pitchFamily="34" charset="0"/>
              </a:rPr>
              <a:t>+ Quyền chuyển nhượng quyền hưởng lợi đó cho người khác.</a:t>
            </a:r>
          </a:p>
        </p:txBody>
      </p:sp>
    </p:spTree>
    <p:extLst>
      <p:ext uri="{BB962C8B-B14F-4D97-AF65-F5344CB8AC3E}">
        <p14:creationId xmlns:p14="http://schemas.microsoft.com/office/powerpoint/2010/main" val="1771055414"/>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3"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plus(in)">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2" presetClass="entr" presetSubtype="4" fill="hold" grpId="0" nodeType="clickEffect">
                                  <p:stCondLst>
                                    <p:cond delay="0"/>
                                  </p:stCondLst>
                                  <p:childTnLst>
                                    <p:set>
                                      <p:cBhvr>
                                        <p:cTn id="15" dur="1" fill="hold">
                                          <p:stCondLst>
                                            <p:cond delay="0"/>
                                          </p:stCondLst>
                                        </p:cTn>
                                        <p:tgtEl>
                                          <p:spTgt spid="5"/>
                                        </p:tgtEl>
                                        <p:attrNameLst>
                                          <p:attrName>style.visibility</p:attrName>
                                        </p:attrNameLst>
                                      </p:cBhvr>
                                      <p:to>
                                        <p:strVal val="visible"/>
                                      </p:to>
                                    </p:set>
                                    <p:anim calcmode="lin" valueType="num">
                                      <p:cBhvr additive="base">
                                        <p:cTn id="16" dur="500" fill="hold"/>
                                        <p:tgtEl>
                                          <p:spTgt spid="5"/>
                                        </p:tgtEl>
                                        <p:attrNameLst>
                                          <p:attrName>ppt_x</p:attrName>
                                        </p:attrNameLst>
                                      </p:cBhvr>
                                      <p:tavLst>
                                        <p:tav tm="0">
                                          <p:val>
                                            <p:strVal val="#ppt_x"/>
                                          </p:val>
                                        </p:tav>
                                        <p:tav tm="100000">
                                          <p:val>
                                            <p:strVal val="#ppt_x"/>
                                          </p:val>
                                        </p:tav>
                                      </p:tavLst>
                                    </p:anim>
                                    <p:anim calcmode="lin" valueType="num">
                                      <p:cBhvr additive="base">
                                        <p:cTn id="17"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42" presetClass="entr" presetSubtype="0"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fade">
                                      <p:cBhvr>
                                        <p:cTn id="22" dur="1000"/>
                                        <p:tgtEl>
                                          <p:spTgt spid="7"/>
                                        </p:tgtEl>
                                      </p:cBhvr>
                                    </p:animEffect>
                                    <p:anim calcmode="lin" valueType="num">
                                      <p:cBhvr>
                                        <p:cTn id="23" dur="1000" fill="hold"/>
                                        <p:tgtEl>
                                          <p:spTgt spid="7"/>
                                        </p:tgtEl>
                                        <p:attrNameLst>
                                          <p:attrName>ppt_x</p:attrName>
                                        </p:attrNameLst>
                                      </p:cBhvr>
                                      <p:tavLst>
                                        <p:tav tm="0">
                                          <p:val>
                                            <p:strVal val="#ppt_x"/>
                                          </p:val>
                                        </p:tav>
                                        <p:tav tm="100000">
                                          <p:val>
                                            <p:strVal val="#ppt_x"/>
                                          </p:val>
                                        </p:tav>
                                      </p:tavLst>
                                    </p:anim>
                                    <p:anim calcmode="lin" valueType="num">
                                      <p:cBhvr>
                                        <p:cTn id="24"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animBg="1"/>
      <p:bldP spid="5" grpId="0" animBg="1"/>
      <p:bldP spid="7" grpId="0" animBg="1"/>
    </p:bldLst>
  </p:timing>
</p:sld>
</file>

<file path=ppt/slides/slide9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Rectangle 3"/>
          <p:cNvSpPr/>
          <p:nvPr/>
        </p:nvSpPr>
        <p:spPr>
          <a:xfrm>
            <a:off x="288494" y="133350"/>
            <a:ext cx="8041303" cy="377024"/>
          </a:xfrm>
          <a:prstGeom prst="rect">
            <a:avLst/>
          </a:prstGeom>
          <a:noFill/>
        </p:spPr>
        <p:txBody>
          <a:bodyPr wrap="none" lIns="68579" tIns="34289" rIns="68579" bIns="34289">
            <a:spAutoFit/>
          </a:bodyPr>
          <a:lstStyle/>
          <a:p>
            <a:pPr algn="ctr" defTabSz="685783">
              <a:defRPr/>
            </a:pPr>
            <a:r>
              <a:rPr lang="en-US" sz="2000" b="1"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d.</a:t>
            </a:r>
            <a:r>
              <a:rPr lang="vi-VN" sz="2000" b="1"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Quyền lợi và nghĩa vụ của các bên liên quan đến hối phiếu </a:t>
            </a:r>
            <a:endParaRPr lang="en-US" sz="2000" b="1" cap="all"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endParaRPr>
          </a:p>
        </p:txBody>
      </p:sp>
      <p:sp>
        <p:nvSpPr>
          <p:cNvPr id="6" name="TextBox 5"/>
          <p:cNvSpPr txBox="1"/>
          <p:nvPr/>
        </p:nvSpPr>
        <p:spPr>
          <a:xfrm>
            <a:off x="233753" y="510374"/>
            <a:ext cx="8551718" cy="1992851"/>
          </a:xfrm>
          <a:prstGeom prst="rect">
            <a:avLst/>
          </a:prstGeom>
        </p:spPr>
        <p:style>
          <a:lnRef idx="2">
            <a:schemeClr val="accent1"/>
          </a:lnRef>
          <a:fillRef idx="1">
            <a:schemeClr val="lt1"/>
          </a:fillRef>
          <a:effectRef idx="0">
            <a:schemeClr val="accent1"/>
          </a:effectRef>
          <a:fontRef idx="minor">
            <a:schemeClr val="dk1"/>
          </a:fontRef>
        </p:style>
        <p:txBody>
          <a:bodyPr wrap="square" lIns="68579" tIns="34289" rIns="68579" bIns="34289" rtlCol="0">
            <a:spAutoFit/>
          </a:bodyPr>
          <a:lstStyle/>
          <a:p>
            <a:pPr algn="just" defTabSz="685316">
              <a:defRPr/>
            </a:pPr>
            <a:r>
              <a:rPr lang="en-US" sz="2500" i="1" dirty="0">
                <a:solidFill>
                  <a:srgbClr val="FF0000"/>
                </a:solidFill>
                <a:latin typeface="Arial" pitchFamily="34" charset="0"/>
                <a:ea typeface="Tahoma" pitchFamily="34" charset="0"/>
                <a:cs typeface="Arial" pitchFamily="34" charset="0"/>
              </a:rPr>
              <a:t>*</a:t>
            </a:r>
            <a:r>
              <a:rPr lang="vi-VN" sz="2500" i="1" dirty="0">
                <a:solidFill>
                  <a:srgbClr val="FF0000"/>
                </a:solidFill>
                <a:latin typeface="Arial" pitchFamily="34" charset="0"/>
                <a:ea typeface="Tahoma" pitchFamily="34" charset="0"/>
                <a:cs typeface="Arial" pitchFamily="34" charset="0"/>
              </a:rPr>
              <a:t> Người trả tiền hối phiếu :</a:t>
            </a:r>
          </a:p>
          <a:p>
            <a:pPr algn="just" defTabSz="685316">
              <a:defRPr/>
            </a:pPr>
            <a:r>
              <a:rPr lang="en-US" sz="2500" dirty="0">
                <a:solidFill>
                  <a:prstClr val="black"/>
                </a:solidFill>
                <a:latin typeface="Arial" pitchFamily="34" charset="0"/>
                <a:ea typeface="Tahoma" pitchFamily="34" charset="0"/>
                <a:cs typeface="Arial" pitchFamily="34" charset="0"/>
              </a:rPr>
              <a:t>	- L</a:t>
            </a:r>
            <a:r>
              <a:rPr lang="vi-VN" sz="2500" dirty="0">
                <a:solidFill>
                  <a:prstClr val="black"/>
                </a:solidFill>
                <a:latin typeface="Arial" pitchFamily="34" charset="0"/>
                <a:ea typeface="Tahoma" pitchFamily="34" charset="0"/>
                <a:cs typeface="Arial" pitchFamily="34" charset="0"/>
              </a:rPr>
              <a:t>à người nhập khẩu (nếu hối phiếu được sử dụng trong phương thức nhờ thu), hoặc là ngân hàng mở thư tín dụng (L/C) hay ngân hàng xác nhận thư tín dụng (nếu hối phiếu được sử dụng trong phương thức tín dụng chứng từ)</a:t>
            </a:r>
          </a:p>
        </p:txBody>
      </p:sp>
    </p:spTree>
    <p:extLst>
      <p:ext uri="{BB962C8B-B14F-4D97-AF65-F5344CB8AC3E}">
        <p14:creationId xmlns:p14="http://schemas.microsoft.com/office/powerpoint/2010/main" val="2500604481"/>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3"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plus(in)">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additive="base">
                                        <p:cTn id="12" dur="500" fill="hold"/>
                                        <p:tgtEl>
                                          <p:spTgt spid="6"/>
                                        </p:tgtEl>
                                        <p:attrNameLst>
                                          <p:attrName>ppt_x</p:attrName>
                                        </p:attrNameLst>
                                      </p:cBhvr>
                                      <p:tavLst>
                                        <p:tav tm="0">
                                          <p:val>
                                            <p:strVal val="#ppt_x"/>
                                          </p:val>
                                        </p:tav>
                                        <p:tav tm="100000">
                                          <p:val>
                                            <p:strVal val="#ppt_x"/>
                                          </p:val>
                                        </p:tav>
                                      </p:tavLst>
                                    </p:anim>
                                    <p:anim calcmode="lin" valueType="num">
                                      <p:cBhvr additive="base">
                                        <p:cTn id="13"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animBg="1"/>
    </p:bldLst>
  </p:timing>
</p:sld>
</file>

<file path=ppt/slides/slide9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Rectangle 3"/>
          <p:cNvSpPr/>
          <p:nvPr/>
        </p:nvSpPr>
        <p:spPr>
          <a:xfrm>
            <a:off x="288494" y="133350"/>
            <a:ext cx="8041303" cy="377024"/>
          </a:xfrm>
          <a:prstGeom prst="rect">
            <a:avLst/>
          </a:prstGeom>
          <a:noFill/>
        </p:spPr>
        <p:txBody>
          <a:bodyPr wrap="none" lIns="68579" tIns="34289" rIns="68579" bIns="34289">
            <a:spAutoFit/>
          </a:bodyPr>
          <a:lstStyle/>
          <a:p>
            <a:pPr algn="ctr" defTabSz="685783">
              <a:defRPr/>
            </a:pPr>
            <a:r>
              <a:rPr lang="en-US" sz="2000" b="1"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d.</a:t>
            </a:r>
            <a:r>
              <a:rPr lang="vi-VN" sz="2000" b="1"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Quyền lợi và nghĩa vụ của các bên liên quan đến hối phiếu </a:t>
            </a:r>
            <a:endParaRPr lang="en-US" sz="2000" b="1" cap="all"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endParaRPr>
          </a:p>
        </p:txBody>
      </p:sp>
      <p:sp>
        <p:nvSpPr>
          <p:cNvPr id="6" name="TextBox 5"/>
          <p:cNvSpPr txBox="1"/>
          <p:nvPr/>
        </p:nvSpPr>
        <p:spPr>
          <a:xfrm>
            <a:off x="233753" y="510374"/>
            <a:ext cx="8551718" cy="453968"/>
          </a:xfrm>
          <a:prstGeom prst="rect">
            <a:avLst/>
          </a:prstGeom>
        </p:spPr>
        <p:style>
          <a:lnRef idx="2">
            <a:schemeClr val="accent1"/>
          </a:lnRef>
          <a:fillRef idx="1">
            <a:schemeClr val="lt1"/>
          </a:fillRef>
          <a:effectRef idx="0">
            <a:schemeClr val="accent1"/>
          </a:effectRef>
          <a:fontRef idx="minor">
            <a:schemeClr val="dk1"/>
          </a:fontRef>
        </p:style>
        <p:txBody>
          <a:bodyPr wrap="square" lIns="68579" tIns="34289" rIns="68579" bIns="34289" rtlCol="0">
            <a:spAutoFit/>
          </a:bodyPr>
          <a:lstStyle/>
          <a:p>
            <a:pPr algn="just" defTabSz="685316">
              <a:defRPr/>
            </a:pPr>
            <a:r>
              <a:rPr lang="vi-VN" sz="2500" i="1" dirty="0">
                <a:solidFill>
                  <a:prstClr val="black"/>
                </a:solidFill>
                <a:latin typeface="Arial" pitchFamily="34" charset="0"/>
                <a:ea typeface="Tahoma" pitchFamily="34" charset="0"/>
                <a:cs typeface="Arial" pitchFamily="34" charset="0"/>
              </a:rPr>
              <a:t>- Người trả tiền hối phiếu có trách nhiệm :</a:t>
            </a:r>
          </a:p>
        </p:txBody>
      </p:sp>
      <p:sp>
        <p:nvSpPr>
          <p:cNvPr id="5" name="TextBox 4"/>
          <p:cNvSpPr txBox="1"/>
          <p:nvPr/>
        </p:nvSpPr>
        <p:spPr>
          <a:xfrm>
            <a:off x="233753" y="1123950"/>
            <a:ext cx="8551718" cy="838689"/>
          </a:xfrm>
          <a:prstGeom prst="rect">
            <a:avLst/>
          </a:prstGeom>
        </p:spPr>
        <p:style>
          <a:lnRef idx="2">
            <a:schemeClr val="accent1"/>
          </a:lnRef>
          <a:fillRef idx="1">
            <a:schemeClr val="lt1"/>
          </a:fillRef>
          <a:effectRef idx="0">
            <a:schemeClr val="accent1"/>
          </a:effectRef>
          <a:fontRef idx="minor">
            <a:schemeClr val="dk1"/>
          </a:fontRef>
        </p:style>
        <p:txBody>
          <a:bodyPr wrap="square" lIns="68579" tIns="34289" rIns="68579" bIns="34289" rtlCol="0">
            <a:spAutoFit/>
          </a:bodyPr>
          <a:lstStyle/>
          <a:p>
            <a:pPr algn="just" defTabSz="685316">
              <a:defRPr/>
            </a:pPr>
            <a:r>
              <a:rPr lang="vi-VN" sz="2500" dirty="0">
                <a:solidFill>
                  <a:prstClr val="black"/>
                </a:solidFill>
                <a:latin typeface="Arial" pitchFamily="34" charset="0"/>
                <a:ea typeface="Tahoma" pitchFamily="34" charset="0"/>
                <a:cs typeface="Arial" pitchFamily="34" charset="0"/>
              </a:rPr>
              <a:t>+ Trả tiền hối phiếu theo những qui định đã ghi trên hối phiếu.</a:t>
            </a:r>
          </a:p>
        </p:txBody>
      </p:sp>
      <p:sp>
        <p:nvSpPr>
          <p:cNvPr id="7" name="TextBox 6"/>
          <p:cNvSpPr txBox="1"/>
          <p:nvPr/>
        </p:nvSpPr>
        <p:spPr>
          <a:xfrm>
            <a:off x="224014" y="2266950"/>
            <a:ext cx="8551718" cy="1223410"/>
          </a:xfrm>
          <a:prstGeom prst="rect">
            <a:avLst/>
          </a:prstGeom>
        </p:spPr>
        <p:style>
          <a:lnRef idx="2">
            <a:schemeClr val="accent1"/>
          </a:lnRef>
          <a:fillRef idx="1">
            <a:schemeClr val="lt1"/>
          </a:fillRef>
          <a:effectRef idx="0">
            <a:schemeClr val="accent1"/>
          </a:effectRef>
          <a:fontRef idx="minor">
            <a:schemeClr val="dk1"/>
          </a:fontRef>
        </p:style>
        <p:txBody>
          <a:bodyPr wrap="square" lIns="68579" tIns="34289" rIns="68579" bIns="34289" rtlCol="0">
            <a:spAutoFit/>
          </a:bodyPr>
          <a:lstStyle/>
          <a:p>
            <a:pPr algn="just" defTabSz="685316">
              <a:defRPr/>
            </a:pPr>
            <a:r>
              <a:rPr lang="vi-VN" sz="2500" dirty="0">
                <a:solidFill>
                  <a:prstClr val="black"/>
                </a:solidFill>
                <a:latin typeface="Arial" pitchFamily="34" charset="0"/>
                <a:ea typeface="Tahoma" pitchFamily="34" charset="0"/>
                <a:cs typeface="Arial" pitchFamily="34" charset="0"/>
              </a:rPr>
              <a:t>+ Nếu là hối phiếu có kỳ hạn, người trả tiền hối phiếu phải ký chấp nhận trả tiền hối phiếu khi nhìn thấy hối phiếu. Việc chấp nhận này là vô điều kiện, phù hợp với luật </a:t>
            </a:r>
            <a:r>
              <a:rPr lang="en-US" sz="2500" dirty="0" err="1">
                <a:solidFill>
                  <a:prstClr val="black"/>
                </a:solidFill>
                <a:latin typeface="Arial" pitchFamily="34" charset="0"/>
                <a:ea typeface="Tahoma" pitchFamily="34" charset="0"/>
                <a:cs typeface="Arial" pitchFamily="34" charset="0"/>
              </a:rPr>
              <a:t>hối</a:t>
            </a:r>
            <a:r>
              <a:rPr lang="en-US" sz="2500" dirty="0">
                <a:solidFill>
                  <a:prstClr val="black"/>
                </a:solidFill>
                <a:latin typeface="Arial" pitchFamily="34" charset="0"/>
                <a:ea typeface="Tahoma" pitchFamily="34" charset="0"/>
                <a:cs typeface="Arial" pitchFamily="34" charset="0"/>
              </a:rPr>
              <a:t> </a:t>
            </a:r>
            <a:r>
              <a:rPr lang="en-US" sz="2500" dirty="0" err="1">
                <a:solidFill>
                  <a:prstClr val="black"/>
                </a:solidFill>
                <a:latin typeface="Arial" pitchFamily="34" charset="0"/>
                <a:ea typeface="Tahoma" pitchFamily="34" charset="0"/>
                <a:cs typeface="Arial" pitchFamily="34" charset="0"/>
              </a:rPr>
              <a:t>phiếu</a:t>
            </a:r>
            <a:r>
              <a:rPr lang="vi-VN" sz="2500" dirty="0">
                <a:solidFill>
                  <a:prstClr val="black"/>
                </a:solidFill>
                <a:latin typeface="Arial" pitchFamily="34" charset="0"/>
                <a:ea typeface="Tahoma" pitchFamily="34" charset="0"/>
                <a:cs typeface="Arial" pitchFamily="34" charset="0"/>
              </a:rPr>
              <a:t>.</a:t>
            </a:r>
          </a:p>
        </p:txBody>
      </p:sp>
    </p:spTree>
    <p:extLst>
      <p:ext uri="{BB962C8B-B14F-4D97-AF65-F5344CB8AC3E}">
        <p14:creationId xmlns:p14="http://schemas.microsoft.com/office/powerpoint/2010/main" val="3091400610"/>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3"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plus(in)">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2" presetClass="entr" presetSubtype="4" fill="hold" grpId="0" nodeType="clickEffect">
                                  <p:stCondLst>
                                    <p:cond delay="0"/>
                                  </p:stCondLst>
                                  <p:childTnLst>
                                    <p:set>
                                      <p:cBhvr>
                                        <p:cTn id="15" dur="1" fill="hold">
                                          <p:stCondLst>
                                            <p:cond delay="0"/>
                                          </p:stCondLst>
                                        </p:cTn>
                                        <p:tgtEl>
                                          <p:spTgt spid="5"/>
                                        </p:tgtEl>
                                        <p:attrNameLst>
                                          <p:attrName>style.visibility</p:attrName>
                                        </p:attrNameLst>
                                      </p:cBhvr>
                                      <p:to>
                                        <p:strVal val="visible"/>
                                      </p:to>
                                    </p:set>
                                    <p:anim calcmode="lin" valueType="num">
                                      <p:cBhvr additive="base">
                                        <p:cTn id="16" dur="500" fill="hold"/>
                                        <p:tgtEl>
                                          <p:spTgt spid="5"/>
                                        </p:tgtEl>
                                        <p:attrNameLst>
                                          <p:attrName>ppt_x</p:attrName>
                                        </p:attrNameLst>
                                      </p:cBhvr>
                                      <p:tavLst>
                                        <p:tav tm="0">
                                          <p:val>
                                            <p:strVal val="#ppt_x"/>
                                          </p:val>
                                        </p:tav>
                                        <p:tav tm="100000">
                                          <p:val>
                                            <p:strVal val="#ppt_x"/>
                                          </p:val>
                                        </p:tav>
                                      </p:tavLst>
                                    </p:anim>
                                    <p:anim calcmode="lin" valueType="num">
                                      <p:cBhvr additive="base">
                                        <p:cTn id="17"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42" presetClass="entr" presetSubtype="0"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fade">
                                      <p:cBhvr>
                                        <p:cTn id="22" dur="1000"/>
                                        <p:tgtEl>
                                          <p:spTgt spid="7"/>
                                        </p:tgtEl>
                                      </p:cBhvr>
                                    </p:animEffect>
                                    <p:anim calcmode="lin" valueType="num">
                                      <p:cBhvr>
                                        <p:cTn id="23" dur="1000" fill="hold"/>
                                        <p:tgtEl>
                                          <p:spTgt spid="7"/>
                                        </p:tgtEl>
                                        <p:attrNameLst>
                                          <p:attrName>ppt_x</p:attrName>
                                        </p:attrNameLst>
                                      </p:cBhvr>
                                      <p:tavLst>
                                        <p:tav tm="0">
                                          <p:val>
                                            <p:strVal val="#ppt_x"/>
                                          </p:val>
                                        </p:tav>
                                        <p:tav tm="100000">
                                          <p:val>
                                            <p:strVal val="#ppt_x"/>
                                          </p:val>
                                        </p:tav>
                                      </p:tavLst>
                                    </p:anim>
                                    <p:anim calcmode="lin" valueType="num">
                                      <p:cBhvr>
                                        <p:cTn id="24"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animBg="1"/>
      <p:bldP spid="5" grpId="0" animBg="1"/>
      <p:bldP spid="7" grpId="0" animBg="1"/>
    </p:bldLst>
  </p:timing>
</p:sld>
</file>

<file path=ppt/slides/slide9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Rectangle 3"/>
          <p:cNvSpPr/>
          <p:nvPr/>
        </p:nvSpPr>
        <p:spPr>
          <a:xfrm>
            <a:off x="288494" y="133350"/>
            <a:ext cx="8041303" cy="377024"/>
          </a:xfrm>
          <a:prstGeom prst="rect">
            <a:avLst/>
          </a:prstGeom>
          <a:noFill/>
        </p:spPr>
        <p:txBody>
          <a:bodyPr wrap="none" lIns="68579" tIns="34289" rIns="68579" bIns="34289">
            <a:spAutoFit/>
          </a:bodyPr>
          <a:lstStyle/>
          <a:p>
            <a:pPr algn="ctr" defTabSz="685783">
              <a:defRPr/>
            </a:pPr>
            <a:r>
              <a:rPr lang="en-US" sz="2000" b="1"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d.</a:t>
            </a:r>
            <a:r>
              <a:rPr lang="vi-VN" sz="2000" b="1"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Quyền lợi và nghĩa vụ của các bên liên quan đến hối phiếu </a:t>
            </a:r>
            <a:endParaRPr lang="en-US" sz="2000" b="1" cap="all"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endParaRPr>
          </a:p>
        </p:txBody>
      </p:sp>
      <p:sp>
        <p:nvSpPr>
          <p:cNvPr id="6" name="TextBox 5"/>
          <p:cNvSpPr txBox="1"/>
          <p:nvPr/>
        </p:nvSpPr>
        <p:spPr>
          <a:xfrm>
            <a:off x="233753" y="819150"/>
            <a:ext cx="8551718" cy="1608131"/>
          </a:xfrm>
          <a:prstGeom prst="rect">
            <a:avLst/>
          </a:prstGeom>
        </p:spPr>
        <p:style>
          <a:lnRef idx="2">
            <a:schemeClr val="accent1"/>
          </a:lnRef>
          <a:fillRef idx="1">
            <a:schemeClr val="lt1"/>
          </a:fillRef>
          <a:effectRef idx="0">
            <a:schemeClr val="accent1"/>
          </a:effectRef>
          <a:fontRef idx="minor">
            <a:schemeClr val="dk1"/>
          </a:fontRef>
        </p:style>
        <p:txBody>
          <a:bodyPr wrap="square" lIns="68579" tIns="34289" rIns="68579" bIns="34289" rtlCol="0">
            <a:spAutoFit/>
          </a:bodyPr>
          <a:lstStyle/>
          <a:p>
            <a:pPr marL="342900" indent="-342900" algn="just" defTabSz="685316">
              <a:buFontTx/>
              <a:buChar char="-"/>
              <a:defRPr/>
            </a:pPr>
            <a:r>
              <a:rPr lang="vi-VN" sz="2500" i="1" dirty="0">
                <a:solidFill>
                  <a:prstClr val="black"/>
                </a:solidFill>
                <a:latin typeface="Arial" pitchFamily="34" charset="0"/>
                <a:ea typeface="Tahoma" pitchFamily="34" charset="0"/>
                <a:cs typeface="Arial" pitchFamily="34" charset="0"/>
              </a:rPr>
              <a:t>Quyền lợi của người trả tiền hối phiếu : </a:t>
            </a:r>
            <a:endParaRPr lang="en-US" sz="2500" i="1" dirty="0">
              <a:solidFill>
                <a:prstClr val="black"/>
              </a:solidFill>
              <a:latin typeface="Arial" pitchFamily="34" charset="0"/>
              <a:ea typeface="Tahoma" pitchFamily="34" charset="0"/>
              <a:cs typeface="Arial" pitchFamily="34" charset="0"/>
            </a:endParaRPr>
          </a:p>
          <a:p>
            <a:pPr algn="just" defTabSz="685316">
              <a:defRPr/>
            </a:pPr>
            <a:r>
              <a:rPr lang="en-US" sz="2500" i="1" dirty="0">
                <a:solidFill>
                  <a:prstClr val="black"/>
                </a:solidFill>
                <a:latin typeface="Arial" pitchFamily="34" charset="0"/>
                <a:ea typeface="Tahoma" pitchFamily="34" charset="0"/>
                <a:cs typeface="Arial" pitchFamily="34" charset="0"/>
              </a:rPr>
              <a:t>	</a:t>
            </a:r>
            <a:r>
              <a:rPr lang="vi-VN" sz="2500" dirty="0">
                <a:solidFill>
                  <a:prstClr val="black"/>
                </a:solidFill>
                <a:latin typeface="Arial" pitchFamily="34" charset="0"/>
                <a:ea typeface="Tahoma" pitchFamily="34" charset="0"/>
                <a:cs typeface="Arial" pitchFamily="34" charset="0"/>
              </a:rPr>
              <a:t>Người trả tiền có quyền từ chối trả tiền hối phiếu khi chưa ký chấp nhận. Việc từ chối trả tiền phải phù hợp với luật </a:t>
            </a:r>
            <a:r>
              <a:rPr lang="en-US" sz="2500" dirty="0" err="1">
                <a:solidFill>
                  <a:prstClr val="black"/>
                </a:solidFill>
                <a:latin typeface="Arial" pitchFamily="34" charset="0"/>
                <a:ea typeface="Tahoma" pitchFamily="34" charset="0"/>
                <a:cs typeface="Arial" pitchFamily="34" charset="0"/>
              </a:rPr>
              <a:t>hối</a:t>
            </a:r>
            <a:r>
              <a:rPr lang="en-US" sz="2500" dirty="0">
                <a:solidFill>
                  <a:prstClr val="black"/>
                </a:solidFill>
                <a:latin typeface="Arial" pitchFamily="34" charset="0"/>
                <a:ea typeface="Tahoma" pitchFamily="34" charset="0"/>
                <a:cs typeface="Arial" pitchFamily="34" charset="0"/>
              </a:rPr>
              <a:t> </a:t>
            </a:r>
            <a:r>
              <a:rPr lang="en-US" sz="2500" dirty="0" err="1">
                <a:solidFill>
                  <a:prstClr val="black"/>
                </a:solidFill>
                <a:latin typeface="Arial" pitchFamily="34" charset="0"/>
                <a:ea typeface="Tahoma" pitchFamily="34" charset="0"/>
                <a:cs typeface="Arial" pitchFamily="34" charset="0"/>
              </a:rPr>
              <a:t>phiếu</a:t>
            </a:r>
            <a:r>
              <a:rPr lang="vi-VN" sz="2500" dirty="0">
                <a:solidFill>
                  <a:prstClr val="black"/>
                </a:solidFill>
                <a:latin typeface="Arial" pitchFamily="34" charset="0"/>
                <a:ea typeface="Tahoma" pitchFamily="34" charset="0"/>
                <a:cs typeface="Arial" pitchFamily="34" charset="0"/>
              </a:rPr>
              <a:t>.</a:t>
            </a:r>
          </a:p>
        </p:txBody>
      </p:sp>
    </p:spTree>
    <p:extLst>
      <p:ext uri="{BB962C8B-B14F-4D97-AF65-F5344CB8AC3E}">
        <p14:creationId xmlns:p14="http://schemas.microsoft.com/office/powerpoint/2010/main" val="3854720254"/>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3"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plus(in)">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additive="base">
                                        <p:cTn id="12" dur="500" fill="hold"/>
                                        <p:tgtEl>
                                          <p:spTgt spid="6"/>
                                        </p:tgtEl>
                                        <p:attrNameLst>
                                          <p:attrName>ppt_x</p:attrName>
                                        </p:attrNameLst>
                                      </p:cBhvr>
                                      <p:tavLst>
                                        <p:tav tm="0">
                                          <p:val>
                                            <p:strVal val="#ppt_x"/>
                                          </p:val>
                                        </p:tav>
                                        <p:tav tm="100000">
                                          <p:val>
                                            <p:strVal val="#ppt_x"/>
                                          </p:val>
                                        </p:tav>
                                      </p:tavLst>
                                    </p:anim>
                                    <p:anim calcmode="lin" valueType="num">
                                      <p:cBhvr additive="base">
                                        <p:cTn id="13"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animBg="1"/>
    </p:bldLst>
  </p:timing>
</p:sld>
</file>

<file path=ppt/slides/slide9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Rectangle 3"/>
          <p:cNvSpPr/>
          <p:nvPr/>
        </p:nvSpPr>
        <p:spPr>
          <a:xfrm>
            <a:off x="288494" y="133350"/>
            <a:ext cx="8041303" cy="377024"/>
          </a:xfrm>
          <a:prstGeom prst="rect">
            <a:avLst/>
          </a:prstGeom>
          <a:noFill/>
        </p:spPr>
        <p:txBody>
          <a:bodyPr wrap="none" lIns="68579" tIns="34289" rIns="68579" bIns="34289">
            <a:spAutoFit/>
          </a:bodyPr>
          <a:lstStyle/>
          <a:p>
            <a:pPr algn="ctr" defTabSz="685783">
              <a:defRPr/>
            </a:pPr>
            <a:r>
              <a:rPr lang="en-US" sz="2000" b="1"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d.</a:t>
            </a:r>
            <a:r>
              <a:rPr lang="vi-VN" sz="2000" b="1"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Quyền lợi và nghĩa vụ của các bên liên quan đến hối phiếu </a:t>
            </a:r>
            <a:endParaRPr lang="en-US" sz="2000" b="1" cap="all"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endParaRPr>
          </a:p>
        </p:txBody>
      </p:sp>
      <p:sp>
        <p:nvSpPr>
          <p:cNvPr id="6" name="TextBox 5"/>
          <p:cNvSpPr txBox="1"/>
          <p:nvPr/>
        </p:nvSpPr>
        <p:spPr>
          <a:xfrm>
            <a:off x="233753" y="510374"/>
            <a:ext cx="8551718" cy="453968"/>
          </a:xfrm>
          <a:prstGeom prst="rect">
            <a:avLst/>
          </a:prstGeom>
        </p:spPr>
        <p:style>
          <a:lnRef idx="2">
            <a:schemeClr val="accent1"/>
          </a:lnRef>
          <a:fillRef idx="1">
            <a:schemeClr val="lt1"/>
          </a:fillRef>
          <a:effectRef idx="0">
            <a:schemeClr val="accent1"/>
          </a:effectRef>
          <a:fontRef idx="minor">
            <a:schemeClr val="dk1"/>
          </a:fontRef>
        </p:style>
        <p:txBody>
          <a:bodyPr wrap="square" lIns="68579" tIns="34289" rIns="68579" bIns="34289" rtlCol="0">
            <a:spAutoFit/>
          </a:bodyPr>
          <a:lstStyle/>
          <a:p>
            <a:pPr algn="just" defTabSz="685316">
              <a:defRPr/>
            </a:pPr>
            <a:r>
              <a:rPr lang="en-US" sz="2500" i="1" dirty="0">
                <a:solidFill>
                  <a:prstClr val="black"/>
                </a:solidFill>
                <a:latin typeface="Arial" pitchFamily="34" charset="0"/>
                <a:ea typeface="Tahoma" pitchFamily="34" charset="0"/>
                <a:cs typeface="Arial" pitchFamily="34" charset="0"/>
              </a:rPr>
              <a:t>* </a:t>
            </a:r>
            <a:r>
              <a:rPr lang="vi-VN" sz="2500" i="1" dirty="0">
                <a:solidFill>
                  <a:prstClr val="black"/>
                </a:solidFill>
                <a:latin typeface="Arial" pitchFamily="34" charset="0"/>
                <a:ea typeface="Tahoma" pitchFamily="34" charset="0"/>
                <a:cs typeface="Arial" pitchFamily="34" charset="0"/>
              </a:rPr>
              <a:t>Người chuyển nhượng hối phiếu :</a:t>
            </a:r>
          </a:p>
        </p:txBody>
      </p:sp>
      <p:sp>
        <p:nvSpPr>
          <p:cNvPr id="5" name="TextBox 4"/>
          <p:cNvSpPr txBox="1"/>
          <p:nvPr/>
        </p:nvSpPr>
        <p:spPr>
          <a:xfrm>
            <a:off x="152400" y="1200150"/>
            <a:ext cx="8551718" cy="838689"/>
          </a:xfrm>
          <a:prstGeom prst="rect">
            <a:avLst/>
          </a:prstGeom>
        </p:spPr>
        <p:style>
          <a:lnRef idx="2">
            <a:schemeClr val="accent1"/>
          </a:lnRef>
          <a:fillRef idx="1">
            <a:schemeClr val="lt1"/>
          </a:fillRef>
          <a:effectRef idx="0">
            <a:schemeClr val="accent1"/>
          </a:effectRef>
          <a:fontRef idx="minor">
            <a:schemeClr val="dk1"/>
          </a:fontRef>
        </p:style>
        <p:txBody>
          <a:bodyPr wrap="square" lIns="68579" tIns="34289" rIns="68579" bIns="34289" rtlCol="0">
            <a:spAutoFit/>
          </a:bodyPr>
          <a:lstStyle/>
          <a:p>
            <a:pPr algn="just" defTabSz="685316">
              <a:defRPr/>
            </a:pPr>
            <a:r>
              <a:rPr lang="en-US" sz="2500" dirty="0">
                <a:solidFill>
                  <a:prstClr val="black"/>
                </a:solidFill>
                <a:latin typeface="Arial" pitchFamily="34" charset="0"/>
                <a:ea typeface="Tahoma" pitchFamily="34" charset="0"/>
                <a:cs typeface="Arial" pitchFamily="34" charset="0"/>
              </a:rPr>
              <a:t>	- Là</a:t>
            </a:r>
            <a:r>
              <a:rPr lang="vi-VN" sz="2500" dirty="0">
                <a:solidFill>
                  <a:prstClr val="black"/>
                </a:solidFill>
                <a:latin typeface="Arial" pitchFamily="34" charset="0"/>
                <a:ea typeface="Tahoma" pitchFamily="34" charset="0"/>
                <a:cs typeface="Arial" pitchFamily="34" charset="0"/>
              </a:rPr>
              <a:t> người đem quyền hưởng lợi hối phiếu của mình chuyển cho người khác bằng thủ tục ký hậu hối phiếu. </a:t>
            </a:r>
            <a:endParaRPr lang="en-US" sz="2500" dirty="0">
              <a:solidFill>
                <a:prstClr val="black"/>
              </a:solidFill>
              <a:latin typeface="Arial" pitchFamily="34" charset="0"/>
              <a:ea typeface="Tahoma" pitchFamily="34" charset="0"/>
              <a:cs typeface="Arial" pitchFamily="34" charset="0"/>
            </a:endParaRPr>
          </a:p>
        </p:txBody>
      </p:sp>
      <p:sp>
        <p:nvSpPr>
          <p:cNvPr id="7" name="TextBox 6"/>
          <p:cNvSpPr txBox="1"/>
          <p:nvPr/>
        </p:nvSpPr>
        <p:spPr>
          <a:xfrm>
            <a:off x="179328" y="2343150"/>
            <a:ext cx="8551718" cy="838689"/>
          </a:xfrm>
          <a:prstGeom prst="rect">
            <a:avLst/>
          </a:prstGeom>
        </p:spPr>
        <p:style>
          <a:lnRef idx="2">
            <a:schemeClr val="accent1"/>
          </a:lnRef>
          <a:fillRef idx="1">
            <a:schemeClr val="lt1"/>
          </a:fillRef>
          <a:effectRef idx="0">
            <a:schemeClr val="accent1"/>
          </a:effectRef>
          <a:fontRef idx="minor">
            <a:schemeClr val="dk1"/>
          </a:fontRef>
        </p:style>
        <p:txBody>
          <a:bodyPr wrap="square" lIns="68579" tIns="34289" rIns="68579" bIns="34289" rtlCol="0">
            <a:spAutoFit/>
          </a:bodyPr>
          <a:lstStyle/>
          <a:p>
            <a:pPr algn="just" defTabSz="685316">
              <a:defRPr/>
            </a:pPr>
            <a:r>
              <a:rPr lang="en-US" sz="2500" dirty="0">
                <a:solidFill>
                  <a:prstClr val="black"/>
                </a:solidFill>
                <a:latin typeface="Arial" pitchFamily="34" charset="0"/>
                <a:ea typeface="Tahoma" pitchFamily="34" charset="0"/>
                <a:cs typeface="Arial" pitchFamily="34" charset="0"/>
              </a:rPr>
              <a:t>	-	</a:t>
            </a:r>
            <a:r>
              <a:rPr lang="vi-VN" sz="2500" dirty="0">
                <a:solidFill>
                  <a:prstClr val="black"/>
                </a:solidFill>
                <a:latin typeface="Arial" pitchFamily="34" charset="0"/>
                <a:ea typeface="Tahoma" pitchFamily="34" charset="0"/>
                <a:cs typeface="Arial" pitchFamily="34" charset="0"/>
              </a:rPr>
              <a:t>Như vậy người chuyển nhượng đầu tiên là người ký phát hối phiếu. </a:t>
            </a:r>
          </a:p>
        </p:txBody>
      </p:sp>
    </p:spTree>
    <p:extLst>
      <p:ext uri="{BB962C8B-B14F-4D97-AF65-F5344CB8AC3E}">
        <p14:creationId xmlns:p14="http://schemas.microsoft.com/office/powerpoint/2010/main" val="434662056"/>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3"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plus(in)">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additive="base">
                                        <p:cTn id="12" dur="500" fill="hold"/>
                                        <p:tgtEl>
                                          <p:spTgt spid="6"/>
                                        </p:tgtEl>
                                        <p:attrNameLst>
                                          <p:attrName>ppt_x</p:attrName>
                                        </p:attrNameLst>
                                      </p:cBhvr>
                                      <p:tavLst>
                                        <p:tav tm="0">
                                          <p:val>
                                            <p:strVal val="#ppt_x"/>
                                          </p:val>
                                        </p:tav>
                                        <p:tav tm="100000">
                                          <p:val>
                                            <p:strVal val="#ppt_x"/>
                                          </p:val>
                                        </p:tav>
                                      </p:tavLst>
                                    </p:anim>
                                    <p:anim calcmode="lin" valueType="num">
                                      <p:cBhvr additive="base">
                                        <p:cTn id="13"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5"/>
                                        </p:tgtEl>
                                        <p:attrNameLst>
                                          <p:attrName>style.visibility</p:attrName>
                                        </p:attrNameLst>
                                      </p:cBhvr>
                                      <p:to>
                                        <p:strVal val="visible"/>
                                      </p:to>
                                    </p:set>
                                    <p:anim calcmode="lin" valueType="num">
                                      <p:cBhvr additive="base">
                                        <p:cTn id="18" dur="500" fill="hold"/>
                                        <p:tgtEl>
                                          <p:spTgt spid="5"/>
                                        </p:tgtEl>
                                        <p:attrNameLst>
                                          <p:attrName>ppt_x</p:attrName>
                                        </p:attrNameLst>
                                      </p:cBhvr>
                                      <p:tavLst>
                                        <p:tav tm="0">
                                          <p:val>
                                            <p:strVal val="#ppt_x"/>
                                          </p:val>
                                        </p:tav>
                                        <p:tav tm="100000">
                                          <p:val>
                                            <p:strVal val="#ppt_x"/>
                                          </p:val>
                                        </p:tav>
                                      </p:tavLst>
                                    </p:anim>
                                    <p:anim calcmode="lin" valueType="num">
                                      <p:cBhvr additive="base">
                                        <p:cTn id="19"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grpId="0" nodeType="clickEffect">
                                  <p:stCondLst>
                                    <p:cond delay="0"/>
                                  </p:stCondLst>
                                  <p:childTnLst>
                                    <p:set>
                                      <p:cBhvr>
                                        <p:cTn id="23" dur="1" fill="hold">
                                          <p:stCondLst>
                                            <p:cond delay="0"/>
                                          </p:stCondLst>
                                        </p:cTn>
                                        <p:tgtEl>
                                          <p:spTgt spid="7"/>
                                        </p:tgtEl>
                                        <p:attrNameLst>
                                          <p:attrName>style.visibility</p:attrName>
                                        </p:attrNameLst>
                                      </p:cBhvr>
                                      <p:to>
                                        <p:strVal val="visible"/>
                                      </p:to>
                                    </p:set>
                                    <p:anim calcmode="lin" valueType="num">
                                      <p:cBhvr additive="base">
                                        <p:cTn id="24" dur="500" fill="hold"/>
                                        <p:tgtEl>
                                          <p:spTgt spid="7"/>
                                        </p:tgtEl>
                                        <p:attrNameLst>
                                          <p:attrName>ppt_x</p:attrName>
                                        </p:attrNameLst>
                                      </p:cBhvr>
                                      <p:tavLst>
                                        <p:tav tm="0">
                                          <p:val>
                                            <p:strVal val="#ppt_x"/>
                                          </p:val>
                                        </p:tav>
                                        <p:tav tm="100000">
                                          <p:val>
                                            <p:strVal val="#ppt_x"/>
                                          </p:val>
                                        </p:tav>
                                      </p:tavLst>
                                    </p:anim>
                                    <p:anim calcmode="lin" valueType="num">
                                      <p:cBhvr additive="base">
                                        <p:cTn id="25"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animBg="1"/>
      <p:bldP spid="5" grpId="0" animBg="1"/>
      <p:bldP spid="7" grpId="0" animBg="1"/>
    </p:bldLst>
  </p:timing>
</p:sld>
</file>

<file path=ppt/slides/slide9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Rectangle 3"/>
          <p:cNvSpPr/>
          <p:nvPr/>
        </p:nvSpPr>
        <p:spPr>
          <a:xfrm>
            <a:off x="288494" y="133350"/>
            <a:ext cx="8041303" cy="377024"/>
          </a:xfrm>
          <a:prstGeom prst="rect">
            <a:avLst/>
          </a:prstGeom>
          <a:noFill/>
        </p:spPr>
        <p:txBody>
          <a:bodyPr wrap="none" lIns="68579" tIns="34289" rIns="68579" bIns="34289">
            <a:spAutoFit/>
          </a:bodyPr>
          <a:lstStyle/>
          <a:p>
            <a:pPr algn="ctr" defTabSz="685783">
              <a:defRPr/>
            </a:pPr>
            <a:r>
              <a:rPr lang="en-US" sz="2000" b="1"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d.</a:t>
            </a:r>
            <a:r>
              <a:rPr lang="vi-VN" sz="2000" b="1"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Quyền lợi và nghĩa vụ của các bên liên quan đến hối phiếu </a:t>
            </a:r>
            <a:endParaRPr lang="en-US" sz="2000" b="1" cap="all"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endParaRPr>
          </a:p>
        </p:txBody>
      </p:sp>
      <p:sp>
        <p:nvSpPr>
          <p:cNvPr id="6" name="TextBox 5"/>
          <p:cNvSpPr txBox="1"/>
          <p:nvPr/>
        </p:nvSpPr>
        <p:spPr>
          <a:xfrm>
            <a:off x="233753" y="510374"/>
            <a:ext cx="8551718" cy="838689"/>
          </a:xfrm>
          <a:prstGeom prst="rect">
            <a:avLst/>
          </a:prstGeom>
        </p:spPr>
        <p:style>
          <a:lnRef idx="2">
            <a:schemeClr val="accent1"/>
          </a:lnRef>
          <a:fillRef idx="1">
            <a:schemeClr val="lt1"/>
          </a:fillRef>
          <a:effectRef idx="0">
            <a:schemeClr val="accent1"/>
          </a:effectRef>
          <a:fontRef idx="minor">
            <a:schemeClr val="dk1"/>
          </a:fontRef>
        </p:style>
        <p:txBody>
          <a:bodyPr wrap="square" lIns="68579" tIns="34289" rIns="68579" bIns="34289" rtlCol="0">
            <a:spAutoFit/>
          </a:bodyPr>
          <a:lstStyle/>
          <a:p>
            <a:pPr algn="just" defTabSz="685316">
              <a:defRPr/>
            </a:pPr>
            <a:r>
              <a:rPr lang="en-US" sz="2500" i="1" dirty="0">
                <a:solidFill>
                  <a:prstClr val="black"/>
                </a:solidFill>
                <a:latin typeface="Arial" pitchFamily="34" charset="0"/>
                <a:ea typeface="Tahoma" pitchFamily="34" charset="0"/>
                <a:cs typeface="Arial" pitchFamily="34" charset="0"/>
              </a:rPr>
              <a:t>* </a:t>
            </a:r>
            <a:r>
              <a:rPr lang="vi-VN" sz="2500" i="1" dirty="0">
                <a:solidFill>
                  <a:prstClr val="black"/>
                </a:solidFill>
                <a:latin typeface="Arial" pitchFamily="34" charset="0"/>
                <a:ea typeface="Tahoma" pitchFamily="34" charset="0"/>
                <a:cs typeface="Arial" pitchFamily="34" charset="0"/>
              </a:rPr>
              <a:t>Người thụ hưởng hối phiếu :</a:t>
            </a:r>
          </a:p>
          <a:p>
            <a:pPr algn="just" defTabSz="685316">
              <a:defRPr/>
            </a:pPr>
            <a:r>
              <a:rPr lang="en-US" sz="2500" dirty="0">
                <a:solidFill>
                  <a:prstClr val="black"/>
                </a:solidFill>
                <a:latin typeface="Arial" pitchFamily="34" charset="0"/>
                <a:ea typeface="Tahoma" pitchFamily="34" charset="0"/>
                <a:cs typeface="Arial" pitchFamily="34" charset="0"/>
              </a:rPr>
              <a:t>	L</a:t>
            </a:r>
            <a:r>
              <a:rPr lang="vi-VN" sz="2500" dirty="0">
                <a:solidFill>
                  <a:prstClr val="black"/>
                </a:solidFill>
                <a:latin typeface="Arial" pitchFamily="34" charset="0"/>
                <a:ea typeface="Tahoma" pitchFamily="34" charset="0"/>
                <a:cs typeface="Arial" pitchFamily="34" charset="0"/>
              </a:rPr>
              <a:t>à người có quyền nhận được số tiền của hối phiếu. </a:t>
            </a:r>
          </a:p>
        </p:txBody>
      </p:sp>
      <p:sp>
        <p:nvSpPr>
          <p:cNvPr id="5" name="TextBox 4"/>
          <p:cNvSpPr txBox="1"/>
          <p:nvPr/>
        </p:nvSpPr>
        <p:spPr>
          <a:xfrm>
            <a:off x="233753" y="1428750"/>
            <a:ext cx="8551718" cy="838689"/>
          </a:xfrm>
          <a:prstGeom prst="rect">
            <a:avLst/>
          </a:prstGeom>
        </p:spPr>
        <p:style>
          <a:lnRef idx="2">
            <a:schemeClr val="accent1"/>
          </a:lnRef>
          <a:fillRef idx="1">
            <a:schemeClr val="lt1"/>
          </a:fillRef>
          <a:effectRef idx="0">
            <a:schemeClr val="accent1"/>
          </a:effectRef>
          <a:fontRef idx="minor">
            <a:schemeClr val="dk1"/>
          </a:fontRef>
        </p:style>
        <p:txBody>
          <a:bodyPr wrap="square" lIns="68579" tIns="34289" rIns="68579" bIns="34289" rtlCol="0">
            <a:spAutoFit/>
          </a:bodyPr>
          <a:lstStyle/>
          <a:p>
            <a:pPr algn="just" defTabSz="685316">
              <a:defRPr/>
            </a:pPr>
            <a:r>
              <a:rPr lang="vi-VN" sz="2500" dirty="0">
                <a:solidFill>
                  <a:prstClr val="black"/>
                </a:solidFill>
                <a:latin typeface="Arial" pitchFamily="34" charset="0"/>
                <a:ea typeface="Tahoma" pitchFamily="34" charset="0"/>
                <a:cs typeface="Arial" pitchFamily="34" charset="0"/>
              </a:rPr>
              <a:t>Người thụ hưởng có thể là</a:t>
            </a:r>
            <a:r>
              <a:rPr lang="en-US" sz="2500" dirty="0">
                <a:solidFill>
                  <a:prstClr val="black"/>
                </a:solidFill>
                <a:latin typeface="Arial" pitchFamily="34" charset="0"/>
                <a:ea typeface="Tahoma" pitchFamily="34" charset="0"/>
                <a:cs typeface="Arial" pitchFamily="34" charset="0"/>
              </a:rPr>
              <a:t>:</a:t>
            </a:r>
          </a:p>
          <a:p>
            <a:pPr algn="just" defTabSz="685316">
              <a:defRPr/>
            </a:pPr>
            <a:r>
              <a:rPr lang="en-US" sz="2500" dirty="0">
                <a:solidFill>
                  <a:prstClr val="black"/>
                </a:solidFill>
                <a:latin typeface="Arial" pitchFamily="34" charset="0"/>
                <a:ea typeface="Tahoma" pitchFamily="34" charset="0"/>
                <a:cs typeface="Arial" pitchFamily="34" charset="0"/>
              </a:rPr>
              <a:t>+</a:t>
            </a:r>
            <a:r>
              <a:rPr lang="vi-VN" sz="2500" dirty="0">
                <a:solidFill>
                  <a:prstClr val="black"/>
                </a:solidFill>
                <a:latin typeface="Arial" pitchFamily="34" charset="0"/>
                <a:ea typeface="Tahoma" pitchFamily="34" charset="0"/>
                <a:cs typeface="Arial" pitchFamily="34" charset="0"/>
              </a:rPr>
              <a:t> </a:t>
            </a:r>
            <a:r>
              <a:rPr lang="en-US" sz="2500" dirty="0">
                <a:solidFill>
                  <a:prstClr val="black"/>
                </a:solidFill>
                <a:latin typeface="Arial" pitchFamily="34" charset="0"/>
                <a:ea typeface="Tahoma" pitchFamily="34" charset="0"/>
                <a:cs typeface="Arial" pitchFamily="34" charset="0"/>
              </a:rPr>
              <a:t>N</a:t>
            </a:r>
            <a:r>
              <a:rPr lang="vi-VN" sz="2500" dirty="0">
                <a:solidFill>
                  <a:prstClr val="black"/>
                </a:solidFill>
                <a:latin typeface="Arial" pitchFamily="34" charset="0"/>
                <a:ea typeface="Tahoma" pitchFamily="34" charset="0"/>
                <a:cs typeface="Arial" pitchFamily="34" charset="0"/>
              </a:rPr>
              <a:t>gười ký phát hối phiếu </a:t>
            </a:r>
            <a:endParaRPr lang="en-US" sz="2500" dirty="0">
              <a:solidFill>
                <a:prstClr val="black"/>
              </a:solidFill>
              <a:latin typeface="Arial" pitchFamily="34" charset="0"/>
              <a:ea typeface="Tahoma" pitchFamily="34" charset="0"/>
              <a:cs typeface="Arial" pitchFamily="34" charset="0"/>
            </a:endParaRPr>
          </a:p>
        </p:txBody>
      </p:sp>
      <p:sp>
        <p:nvSpPr>
          <p:cNvPr id="7" name="TextBox 6"/>
          <p:cNvSpPr txBox="1"/>
          <p:nvPr/>
        </p:nvSpPr>
        <p:spPr>
          <a:xfrm>
            <a:off x="233753" y="3028950"/>
            <a:ext cx="8551718" cy="1223410"/>
          </a:xfrm>
          <a:prstGeom prst="rect">
            <a:avLst/>
          </a:prstGeom>
        </p:spPr>
        <p:style>
          <a:lnRef idx="2">
            <a:schemeClr val="accent1"/>
          </a:lnRef>
          <a:fillRef idx="1">
            <a:schemeClr val="lt1"/>
          </a:fillRef>
          <a:effectRef idx="0">
            <a:schemeClr val="accent1"/>
          </a:effectRef>
          <a:fontRef idx="minor">
            <a:schemeClr val="dk1"/>
          </a:fontRef>
        </p:style>
        <p:txBody>
          <a:bodyPr wrap="square" lIns="68579" tIns="34289" rIns="68579" bIns="34289" rtlCol="0">
            <a:spAutoFit/>
          </a:bodyPr>
          <a:lstStyle/>
          <a:p>
            <a:pPr algn="just" defTabSz="685316">
              <a:defRPr/>
            </a:pPr>
            <a:r>
              <a:rPr lang="en-US" sz="2500" dirty="0">
                <a:solidFill>
                  <a:prstClr val="black"/>
                </a:solidFill>
                <a:latin typeface="Arial" pitchFamily="34" charset="0"/>
                <a:ea typeface="Tahoma" pitchFamily="34" charset="0"/>
                <a:cs typeface="Arial" pitchFamily="34" charset="0"/>
              </a:rPr>
              <a:t>+ D</a:t>
            </a:r>
            <a:r>
              <a:rPr lang="vi-VN" sz="2500" dirty="0">
                <a:solidFill>
                  <a:prstClr val="black"/>
                </a:solidFill>
                <a:latin typeface="Arial" pitchFamily="34" charset="0"/>
                <a:ea typeface="Tahoma" pitchFamily="34" charset="0"/>
                <a:cs typeface="Arial" pitchFamily="34" charset="0"/>
              </a:rPr>
              <a:t>o người thụ hưởng chuyển nhượng quyền hưởng lợi hối phiếu của mình cho một người đó bằng thủ tục ký hậu hối phiếu.</a:t>
            </a:r>
          </a:p>
        </p:txBody>
      </p:sp>
      <p:sp>
        <p:nvSpPr>
          <p:cNvPr id="8" name="TextBox 7"/>
          <p:cNvSpPr txBox="1"/>
          <p:nvPr/>
        </p:nvSpPr>
        <p:spPr>
          <a:xfrm>
            <a:off x="233753" y="2411759"/>
            <a:ext cx="8551718" cy="453968"/>
          </a:xfrm>
          <a:prstGeom prst="rect">
            <a:avLst/>
          </a:prstGeom>
        </p:spPr>
        <p:style>
          <a:lnRef idx="2">
            <a:schemeClr val="accent1"/>
          </a:lnRef>
          <a:fillRef idx="1">
            <a:schemeClr val="lt1"/>
          </a:fillRef>
          <a:effectRef idx="0">
            <a:schemeClr val="accent1"/>
          </a:effectRef>
          <a:fontRef idx="minor">
            <a:schemeClr val="dk1"/>
          </a:fontRef>
        </p:style>
        <p:txBody>
          <a:bodyPr wrap="square" lIns="68579" tIns="34289" rIns="68579" bIns="34289" rtlCol="0">
            <a:spAutoFit/>
          </a:bodyPr>
          <a:lstStyle/>
          <a:p>
            <a:pPr algn="just" defTabSz="685316">
              <a:defRPr/>
            </a:pPr>
            <a:r>
              <a:rPr lang="en-US" sz="2500" dirty="0">
                <a:solidFill>
                  <a:prstClr val="black"/>
                </a:solidFill>
                <a:latin typeface="Arial" pitchFamily="34" charset="0"/>
                <a:ea typeface="Tahoma" pitchFamily="34" charset="0"/>
                <a:cs typeface="Arial" pitchFamily="34" charset="0"/>
              </a:rPr>
              <a:t>+</a:t>
            </a:r>
            <a:r>
              <a:rPr lang="vi-VN" sz="2500" dirty="0">
                <a:solidFill>
                  <a:prstClr val="black"/>
                </a:solidFill>
                <a:latin typeface="Arial" pitchFamily="34" charset="0"/>
                <a:ea typeface="Tahoma" pitchFamily="34" charset="0"/>
                <a:cs typeface="Arial" pitchFamily="34" charset="0"/>
              </a:rPr>
              <a:t> </a:t>
            </a:r>
            <a:r>
              <a:rPr lang="en-US" sz="2500" dirty="0">
                <a:solidFill>
                  <a:prstClr val="black"/>
                </a:solidFill>
                <a:latin typeface="Arial" pitchFamily="34" charset="0"/>
                <a:ea typeface="Tahoma" pitchFamily="34" charset="0"/>
                <a:cs typeface="Arial" pitchFamily="34" charset="0"/>
              </a:rPr>
              <a:t>M</a:t>
            </a:r>
            <a:r>
              <a:rPr lang="vi-VN" sz="2500" dirty="0">
                <a:solidFill>
                  <a:prstClr val="black"/>
                </a:solidFill>
                <a:latin typeface="Arial" pitchFamily="34" charset="0"/>
                <a:ea typeface="Tahoma" pitchFamily="34" charset="0"/>
                <a:cs typeface="Arial" pitchFamily="34" charset="0"/>
              </a:rPr>
              <a:t>ột người khác do người ký phát hối phiếu chỉ định </a:t>
            </a:r>
            <a:endParaRPr lang="en-US" sz="2500" dirty="0">
              <a:solidFill>
                <a:prstClr val="black"/>
              </a:solidFill>
              <a:latin typeface="Arial" pitchFamily="34" charset="0"/>
              <a:ea typeface="Tahoma" pitchFamily="34" charset="0"/>
              <a:cs typeface="Arial" pitchFamily="34" charset="0"/>
            </a:endParaRPr>
          </a:p>
        </p:txBody>
      </p:sp>
    </p:spTree>
    <p:extLst>
      <p:ext uri="{BB962C8B-B14F-4D97-AF65-F5344CB8AC3E}">
        <p14:creationId xmlns:p14="http://schemas.microsoft.com/office/powerpoint/2010/main" val="1886483242"/>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3"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plus(in)">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additive="base">
                                        <p:cTn id="12" dur="500" fill="hold"/>
                                        <p:tgtEl>
                                          <p:spTgt spid="6"/>
                                        </p:tgtEl>
                                        <p:attrNameLst>
                                          <p:attrName>ppt_x</p:attrName>
                                        </p:attrNameLst>
                                      </p:cBhvr>
                                      <p:tavLst>
                                        <p:tav tm="0">
                                          <p:val>
                                            <p:strVal val="#ppt_x"/>
                                          </p:val>
                                        </p:tav>
                                        <p:tav tm="100000">
                                          <p:val>
                                            <p:strVal val="#ppt_x"/>
                                          </p:val>
                                        </p:tav>
                                      </p:tavLst>
                                    </p:anim>
                                    <p:anim calcmode="lin" valueType="num">
                                      <p:cBhvr additive="base">
                                        <p:cTn id="13"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5"/>
                                        </p:tgtEl>
                                        <p:attrNameLst>
                                          <p:attrName>style.visibility</p:attrName>
                                        </p:attrNameLst>
                                      </p:cBhvr>
                                      <p:to>
                                        <p:strVal val="visible"/>
                                      </p:to>
                                    </p:set>
                                    <p:anim calcmode="lin" valueType="num">
                                      <p:cBhvr additive="base">
                                        <p:cTn id="18" dur="500" fill="hold"/>
                                        <p:tgtEl>
                                          <p:spTgt spid="5"/>
                                        </p:tgtEl>
                                        <p:attrNameLst>
                                          <p:attrName>ppt_x</p:attrName>
                                        </p:attrNameLst>
                                      </p:cBhvr>
                                      <p:tavLst>
                                        <p:tav tm="0">
                                          <p:val>
                                            <p:strVal val="#ppt_x"/>
                                          </p:val>
                                        </p:tav>
                                        <p:tav tm="100000">
                                          <p:val>
                                            <p:strVal val="#ppt_x"/>
                                          </p:val>
                                        </p:tav>
                                      </p:tavLst>
                                    </p:anim>
                                    <p:anim calcmode="lin" valueType="num">
                                      <p:cBhvr additive="base">
                                        <p:cTn id="19"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grpId="0" nodeType="clickEffect">
                                  <p:stCondLst>
                                    <p:cond delay="0"/>
                                  </p:stCondLst>
                                  <p:childTnLst>
                                    <p:set>
                                      <p:cBhvr>
                                        <p:cTn id="23" dur="1" fill="hold">
                                          <p:stCondLst>
                                            <p:cond delay="0"/>
                                          </p:stCondLst>
                                        </p:cTn>
                                        <p:tgtEl>
                                          <p:spTgt spid="7"/>
                                        </p:tgtEl>
                                        <p:attrNameLst>
                                          <p:attrName>style.visibility</p:attrName>
                                        </p:attrNameLst>
                                      </p:cBhvr>
                                      <p:to>
                                        <p:strVal val="visible"/>
                                      </p:to>
                                    </p:set>
                                    <p:animEffect transition="in" filter="fade">
                                      <p:cBhvr>
                                        <p:cTn id="24" dur="1000"/>
                                        <p:tgtEl>
                                          <p:spTgt spid="7"/>
                                        </p:tgtEl>
                                      </p:cBhvr>
                                    </p:animEffect>
                                    <p:anim calcmode="lin" valueType="num">
                                      <p:cBhvr>
                                        <p:cTn id="25" dur="1000" fill="hold"/>
                                        <p:tgtEl>
                                          <p:spTgt spid="7"/>
                                        </p:tgtEl>
                                        <p:attrNameLst>
                                          <p:attrName>ppt_x</p:attrName>
                                        </p:attrNameLst>
                                      </p:cBhvr>
                                      <p:tavLst>
                                        <p:tav tm="0">
                                          <p:val>
                                            <p:strVal val="#ppt_x"/>
                                          </p:val>
                                        </p:tav>
                                        <p:tav tm="100000">
                                          <p:val>
                                            <p:strVal val="#ppt_x"/>
                                          </p:val>
                                        </p:tav>
                                      </p:tavLst>
                                    </p:anim>
                                    <p:anim calcmode="lin" valueType="num">
                                      <p:cBhvr>
                                        <p:cTn id="26"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grpId="0" nodeType="clickEffect">
                                  <p:stCondLst>
                                    <p:cond delay="0"/>
                                  </p:stCondLst>
                                  <p:childTnLst>
                                    <p:set>
                                      <p:cBhvr>
                                        <p:cTn id="30" dur="1" fill="hold">
                                          <p:stCondLst>
                                            <p:cond delay="0"/>
                                          </p:stCondLst>
                                        </p:cTn>
                                        <p:tgtEl>
                                          <p:spTgt spid="8"/>
                                        </p:tgtEl>
                                        <p:attrNameLst>
                                          <p:attrName>style.visibility</p:attrName>
                                        </p:attrNameLst>
                                      </p:cBhvr>
                                      <p:to>
                                        <p:strVal val="visible"/>
                                      </p:to>
                                    </p:set>
                                    <p:animEffect transition="in" filter="fade">
                                      <p:cBhvr>
                                        <p:cTn id="31" dur="1000"/>
                                        <p:tgtEl>
                                          <p:spTgt spid="8"/>
                                        </p:tgtEl>
                                      </p:cBhvr>
                                    </p:animEffect>
                                    <p:anim calcmode="lin" valueType="num">
                                      <p:cBhvr>
                                        <p:cTn id="32" dur="1000" fill="hold"/>
                                        <p:tgtEl>
                                          <p:spTgt spid="8"/>
                                        </p:tgtEl>
                                        <p:attrNameLst>
                                          <p:attrName>ppt_x</p:attrName>
                                        </p:attrNameLst>
                                      </p:cBhvr>
                                      <p:tavLst>
                                        <p:tav tm="0">
                                          <p:val>
                                            <p:strVal val="#ppt_x"/>
                                          </p:val>
                                        </p:tav>
                                        <p:tav tm="100000">
                                          <p:val>
                                            <p:strVal val="#ppt_x"/>
                                          </p:val>
                                        </p:tav>
                                      </p:tavLst>
                                    </p:anim>
                                    <p:anim calcmode="lin" valueType="num">
                                      <p:cBhvr>
                                        <p:cTn id="33"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animBg="1"/>
      <p:bldP spid="5" grpId="0" animBg="1"/>
      <p:bldP spid="7" grpId="0" animBg="1"/>
      <p:bldP spid="8" grpId="0" animBg="1"/>
    </p:bldLst>
  </p:timing>
</p:sld>
</file>

<file path=ppt/slides/slide9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Rectangle 3"/>
          <p:cNvSpPr/>
          <p:nvPr/>
        </p:nvSpPr>
        <p:spPr>
          <a:xfrm>
            <a:off x="2883756" y="133350"/>
            <a:ext cx="2850779" cy="377024"/>
          </a:xfrm>
          <a:prstGeom prst="rect">
            <a:avLst/>
          </a:prstGeom>
          <a:noFill/>
        </p:spPr>
        <p:txBody>
          <a:bodyPr wrap="none" lIns="68579" tIns="34289" rIns="68579" bIns="34289">
            <a:spAutoFit/>
          </a:bodyPr>
          <a:lstStyle/>
          <a:p>
            <a:pPr algn="ctr" defTabSz="685783">
              <a:defRPr/>
            </a:pPr>
            <a:r>
              <a:rPr lang="en-US" sz="2000" b="1"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f. </a:t>
            </a:r>
            <a:r>
              <a:rPr lang="en-US" sz="2000" b="1"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Phân</a:t>
            </a:r>
            <a:r>
              <a:rPr lang="en-US" sz="2000" b="1"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a:t>
            </a:r>
            <a:r>
              <a:rPr lang="en-US" sz="2000" b="1"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loại</a:t>
            </a:r>
            <a:r>
              <a:rPr lang="en-US" sz="2000" b="1"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a:t>
            </a:r>
            <a:r>
              <a:rPr lang="en-US" sz="2000" b="1"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hối</a:t>
            </a:r>
            <a:r>
              <a:rPr lang="en-US" sz="2000" b="1"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a:t>
            </a:r>
            <a:r>
              <a:rPr lang="en-US" sz="2000" b="1"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phiếu</a:t>
            </a:r>
            <a:endParaRPr lang="en-US" sz="2000" b="1" cap="all"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endParaRPr>
          </a:p>
        </p:txBody>
      </p:sp>
      <p:sp>
        <p:nvSpPr>
          <p:cNvPr id="6" name="TextBox 5"/>
          <p:cNvSpPr txBox="1"/>
          <p:nvPr/>
        </p:nvSpPr>
        <p:spPr>
          <a:xfrm>
            <a:off x="233753" y="510374"/>
            <a:ext cx="8551718" cy="453968"/>
          </a:xfrm>
          <a:prstGeom prst="rect">
            <a:avLst/>
          </a:prstGeom>
        </p:spPr>
        <p:style>
          <a:lnRef idx="2">
            <a:schemeClr val="accent1"/>
          </a:lnRef>
          <a:fillRef idx="1">
            <a:schemeClr val="lt1"/>
          </a:fillRef>
          <a:effectRef idx="0">
            <a:schemeClr val="accent1"/>
          </a:effectRef>
          <a:fontRef idx="minor">
            <a:schemeClr val="dk1"/>
          </a:fontRef>
        </p:style>
        <p:txBody>
          <a:bodyPr wrap="square" lIns="68579" tIns="34289" rIns="68579" bIns="34289" rtlCol="0">
            <a:spAutoFit/>
          </a:bodyPr>
          <a:lstStyle/>
          <a:p>
            <a:pPr algn="just" defTabSz="685316">
              <a:defRPr/>
            </a:pPr>
            <a:r>
              <a:rPr lang="vi-VN" sz="2500" i="1" dirty="0">
                <a:solidFill>
                  <a:prstClr val="black"/>
                </a:solidFill>
                <a:latin typeface="Arial" pitchFamily="34" charset="0"/>
                <a:ea typeface="Tahoma" pitchFamily="34" charset="0"/>
                <a:cs typeface="Arial" pitchFamily="34" charset="0"/>
              </a:rPr>
              <a:t>*	Căn cứ vào thời hạn trả tiền của hối phiếu</a:t>
            </a:r>
          </a:p>
        </p:txBody>
      </p:sp>
      <p:sp>
        <p:nvSpPr>
          <p:cNvPr id="5" name="TextBox 4"/>
          <p:cNvSpPr txBox="1"/>
          <p:nvPr/>
        </p:nvSpPr>
        <p:spPr>
          <a:xfrm>
            <a:off x="233753" y="1276350"/>
            <a:ext cx="8551718" cy="838689"/>
          </a:xfrm>
          <a:prstGeom prst="rect">
            <a:avLst/>
          </a:prstGeom>
        </p:spPr>
        <p:style>
          <a:lnRef idx="2">
            <a:schemeClr val="accent1"/>
          </a:lnRef>
          <a:fillRef idx="1">
            <a:schemeClr val="lt1"/>
          </a:fillRef>
          <a:effectRef idx="0">
            <a:schemeClr val="accent1"/>
          </a:effectRef>
          <a:fontRef idx="minor">
            <a:schemeClr val="dk1"/>
          </a:fontRef>
        </p:style>
        <p:txBody>
          <a:bodyPr wrap="square" lIns="68579" tIns="34289" rIns="68579" bIns="34289" rtlCol="0">
            <a:spAutoFit/>
          </a:bodyPr>
          <a:lstStyle/>
          <a:p>
            <a:pPr algn="just" defTabSz="685316">
              <a:defRPr/>
            </a:pPr>
            <a:r>
              <a:rPr lang="vi-VN" sz="2500" i="1" dirty="0">
                <a:solidFill>
                  <a:prstClr val="black"/>
                </a:solidFill>
                <a:latin typeface="Arial" pitchFamily="34" charset="0"/>
                <a:ea typeface="Tahoma" pitchFamily="34" charset="0"/>
                <a:cs typeface="Arial" pitchFamily="34" charset="0"/>
              </a:rPr>
              <a:t>-	</a:t>
            </a:r>
            <a:r>
              <a:rPr lang="vi-VN" sz="2500" dirty="0">
                <a:solidFill>
                  <a:prstClr val="black"/>
                </a:solidFill>
                <a:latin typeface="Arial" pitchFamily="34" charset="0"/>
                <a:ea typeface="Tahoma" pitchFamily="34" charset="0"/>
                <a:cs typeface="Arial" pitchFamily="34" charset="0"/>
              </a:rPr>
              <a:t>Hối phiếu trả tiền ngay: Là loại hối phiếu được trả tiền ngay sau khi người trả tiền nhìn thấy hối phiếu. </a:t>
            </a:r>
          </a:p>
        </p:txBody>
      </p:sp>
      <p:sp>
        <p:nvSpPr>
          <p:cNvPr id="7" name="TextBox 6"/>
          <p:cNvSpPr txBox="1"/>
          <p:nvPr/>
        </p:nvSpPr>
        <p:spPr>
          <a:xfrm>
            <a:off x="304800" y="2495550"/>
            <a:ext cx="8551718" cy="838689"/>
          </a:xfrm>
          <a:prstGeom prst="rect">
            <a:avLst/>
          </a:prstGeom>
        </p:spPr>
        <p:style>
          <a:lnRef idx="2">
            <a:schemeClr val="accent1"/>
          </a:lnRef>
          <a:fillRef idx="1">
            <a:schemeClr val="lt1"/>
          </a:fillRef>
          <a:effectRef idx="0">
            <a:schemeClr val="accent1"/>
          </a:effectRef>
          <a:fontRef idx="minor">
            <a:schemeClr val="dk1"/>
          </a:fontRef>
        </p:style>
        <p:txBody>
          <a:bodyPr wrap="square" lIns="68579" tIns="34289" rIns="68579" bIns="34289" rtlCol="0">
            <a:spAutoFit/>
          </a:bodyPr>
          <a:lstStyle/>
          <a:p>
            <a:pPr algn="just" defTabSz="685316">
              <a:defRPr/>
            </a:pPr>
            <a:r>
              <a:rPr lang="vi-VN" sz="2500" dirty="0">
                <a:solidFill>
                  <a:prstClr val="black"/>
                </a:solidFill>
                <a:latin typeface="Arial" pitchFamily="34" charset="0"/>
                <a:ea typeface="Tahoma" pitchFamily="34" charset="0"/>
                <a:cs typeface="Arial" pitchFamily="34" charset="0"/>
              </a:rPr>
              <a:t>-	Hối phiếu có kỳ hạn: Là loại hối phiếu được trả tiền sau một thời gian nhất định ghi trên hối phiếu.</a:t>
            </a:r>
          </a:p>
        </p:txBody>
      </p:sp>
    </p:spTree>
    <p:extLst>
      <p:ext uri="{BB962C8B-B14F-4D97-AF65-F5344CB8AC3E}">
        <p14:creationId xmlns:p14="http://schemas.microsoft.com/office/powerpoint/2010/main" val="2491843651"/>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3"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plus(in)">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1000"/>
                                        <p:tgtEl>
                                          <p:spTgt spid="6"/>
                                        </p:tgtEl>
                                      </p:cBhvr>
                                    </p:animEffect>
                                    <p:anim calcmode="lin" valueType="num">
                                      <p:cBhvr>
                                        <p:cTn id="13" dur="1000" fill="hold"/>
                                        <p:tgtEl>
                                          <p:spTgt spid="6"/>
                                        </p:tgtEl>
                                        <p:attrNameLst>
                                          <p:attrName>ppt_x</p:attrName>
                                        </p:attrNameLst>
                                      </p:cBhvr>
                                      <p:tavLst>
                                        <p:tav tm="0">
                                          <p:val>
                                            <p:strVal val="#ppt_x"/>
                                          </p:val>
                                        </p:tav>
                                        <p:tav tm="100000">
                                          <p:val>
                                            <p:strVal val="#ppt_x"/>
                                          </p:val>
                                        </p:tav>
                                      </p:tavLst>
                                    </p:anim>
                                    <p:anim calcmode="lin" valueType="num">
                                      <p:cBhvr>
                                        <p:cTn id="14"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fade">
                                      <p:cBhvr>
                                        <p:cTn id="19" dur="1000"/>
                                        <p:tgtEl>
                                          <p:spTgt spid="5"/>
                                        </p:tgtEl>
                                      </p:cBhvr>
                                    </p:animEffect>
                                    <p:anim calcmode="lin" valueType="num">
                                      <p:cBhvr>
                                        <p:cTn id="20" dur="1000" fill="hold"/>
                                        <p:tgtEl>
                                          <p:spTgt spid="5"/>
                                        </p:tgtEl>
                                        <p:attrNameLst>
                                          <p:attrName>ppt_x</p:attrName>
                                        </p:attrNameLst>
                                      </p:cBhvr>
                                      <p:tavLst>
                                        <p:tav tm="0">
                                          <p:val>
                                            <p:strVal val="#ppt_x"/>
                                          </p:val>
                                        </p:tav>
                                        <p:tav tm="100000">
                                          <p:val>
                                            <p:strVal val="#ppt_x"/>
                                          </p:val>
                                        </p:tav>
                                      </p:tavLst>
                                    </p:anim>
                                    <p:anim calcmode="lin" valueType="num">
                                      <p:cBhvr>
                                        <p:cTn id="21"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7"/>
                                        </p:tgtEl>
                                        <p:attrNameLst>
                                          <p:attrName>style.visibility</p:attrName>
                                        </p:attrNameLst>
                                      </p:cBhvr>
                                      <p:to>
                                        <p:strVal val="visible"/>
                                      </p:to>
                                    </p:set>
                                    <p:animEffect transition="in" filter="fade">
                                      <p:cBhvr>
                                        <p:cTn id="26" dur="1000"/>
                                        <p:tgtEl>
                                          <p:spTgt spid="7"/>
                                        </p:tgtEl>
                                      </p:cBhvr>
                                    </p:animEffect>
                                    <p:anim calcmode="lin" valueType="num">
                                      <p:cBhvr>
                                        <p:cTn id="27" dur="1000" fill="hold"/>
                                        <p:tgtEl>
                                          <p:spTgt spid="7"/>
                                        </p:tgtEl>
                                        <p:attrNameLst>
                                          <p:attrName>ppt_x</p:attrName>
                                        </p:attrNameLst>
                                      </p:cBhvr>
                                      <p:tavLst>
                                        <p:tav tm="0">
                                          <p:val>
                                            <p:strVal val="#ppt_x"/>
                                          </p:val>
                                        </p:tav>
                                        <p:tav tm="100000">
                                          <p:val>
                                            <p:strVal val="#ppt_x"/>
                                          </p:val>
                                        </p:tav>
                                      </p:tavLst>
                                    </p:anim>
                                    <p:anim calcmode="lin" valueType="num">
                                      <p:cBhvr>
                                        <p:cTn id="28"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animBg="1"/>
      <p:bldP spid="5" grpId="0" animBg="1"/>
      <p:bldP spid="7" grpId="0" animBg="1"/>
    </p:bldLst>
  </p:timing>
</p:sld>
</file>

<file path=ppt/slides/slide9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Rectangle 3"/>
          <p:cNvSpPr/>
          <p:nvPr/>
        </p:nvSpPr>
        <p:spPr>
          <a:xfrm>
            <a:off x="2883756" y="133350"/>
            <a:ext cx="2850779" cy="377024"/>
          </a:xfrm>
          <a:prstGeom prst="rect">
            <a:avLst/>
          </a:prstGeom>
          <a:noFill/>
        </p:spPr>
        <p:txBody>
          <a:bodyPr wrap="none" lIns="68579" tIns="34289" rIns="68579" bIns="34289">
            <a:spAutoFit/>
          </a:bodyPr>
          <a:lstStyle/>
          <a:p>
            <a:pPr algn="ctr" defTabSz="685783">
              <a:defRPr/>
            </a:pPr>
            <a:r>
              <a:rPr lang="en-US" sz="2000" b="1"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f. </a:t>
            </a:r>
            <a:r>
              <a:rPr lang="en-US" sz="2000" b="1"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Phân</a:t>
            </a:r>
            <a:r>
              <a:rPr lang="en-US" sz="2000" b="1"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a:t>
            </a:r>
            <a:r>
              <a:rPr lang="en-US" sz="2000" b="1"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loại</a:t>
            </a:r>
            <a:r>
              <a:rPr lang="en-US" sz="2000" b="1"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a:t>
            </a:r>
            <a:r>
              <a:rPr lang="en-US" sz="2000" b="1"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hối</a:t>
            </a:r>
            <a:r>
              <a:rPr lang="en-US" sz="2000" b="1"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a:t>
            </a:r>
            <a:r>
              <a:rPr lang="en-US" sz="2000" b="1"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phiếu</a:t>
            </a:r>
            <a:endParaRPr lang="en-US" sz="2000" b="1" cap="all"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endParaRPr>
          </a:p>
        </p:txBody>
      </p:sp>
      <p:sp>
        <p:nvSpPr>
          <p:cNvPr id="6" name="TextBox 5"/>
          <p:cNvSpPr txBox="1"/>
          <p:nvPr/>
        </p:nvSpPr>
        <p:spPr>
          <a:xfrm>
            <a:off x="233753" y="510374"/>
            <a:ext cx="8551718" cy="453968"/>
          </a:xfrm>
          <a:prstGeom prst="rect">
            <a:avLst/>
          </a:prstGeom>
        </p:spPr>
        <p:style>
          <a:lnRef idx="2">
            <a:schemeClr val="accent1"/>
          </a:lnRef>
          <a:fillRef idx="1">
            <a:schemeClr val="lt1"/>
          </a:fillRef>
          <a:effectRef idx="0">
            <a:schemeClr val="accent1"/>
          </a:effectRef>
          <a:fontRef idx="minor">
            <a:schemeClr val="dk1"/>
          </a:fontRef>
        </p:style>
        <p:txBody>
          <a:bodyPr wrap="square" lIns="68579" tIns="34289" rIns="68579" bIns="34289" rtlCol="0">
            <a:spAutoFit/>
          </a:bodyPr>
          <a:lstStyle/>
          <a:p>
            <a:pPr algn="just" defTabSz="685316">
              <a:defRPr/>
            </a:pPr>
            <a:r>
              <a:rPr lang="vi-VN" sz="2500" i="1" dirty="0">
                <a:solidFill>
                  <a:prstClr val="black"/>
                </a:solidFill>
                <a:latin typeface="Arial" pitchFamily="34" charset="0"/>
                <a:ea typeface="Tahoma" pitchFamily="34" charset="0"/>
                <a:cs typeface="Arial" pitchFamily="34" charset="0"/>
              </a:rPr>
              <a:t>*	Căn cứ vào chứng từ kèm theo hối phiếu</a:t>
            </a:r>
          </a:p>
        </p:txBody>
      </p:sp>
      <p:sp>
        <p:nvSpPr>
          <p:cNvPr id="5" name="TextBox 4"/>
          <p:cNvSpPr txBox="1"/>
          <p:nvPr/>
        </p:nvSpPr>
        <p:spPr>
          <a:xfrm>
            <a:off x="254951" y="1131593"/>
            <a:ext cx="8551718" cy="1223410"/>
          </a:xfrm>
          <a:prstGeom prst="rect">
            <a:avLst/>
          </a:prstGeom>
        </p:spPr>
        <p:style>
          <a:lnRef idx="2">
            <a:schemeClr val="accent1"/>
          </a:lnRef>
          <a:fillRef idx="1">
            <a:schemeClr val="lt1"/>
          </a:fillRef>
          <a:effectRef idx="0">
            <a:schemeClr val="accent1"/>
          </a:effectRef>
          <a:fontRef idx="minor">
            <a:schemeClr val="dk1"/>
          </a:fontRef>
        </p:style>
        <p:txBody>
          <a:bodyPr wrap="square" lIns="68579" tIns="34289" rIns="68579" bIns="34289" rtlCol="0">
            <a:spAutoFit/>
          </a:bodyPr>
          <a:lstStyle/>
          <a:p>
            <a:pPr algn="just" defTabSz="685316">
              <a:defRPr/>
            </a:pPr>
            <a:r>
              <a:rPr lang="vi-VN" sz="2500" i="1" dirty="0">
                <a:solidFill>
                  <a:prstClr val="black"/>
                </a:solidFill>
                <a:latin typeface="Arial" pitchFamily="34" charset="0"/>
                <a:ea typeface="Tahoma" pitchFamily="34" charset="0"/>
                <a:cs typeface="Arial" pitchFamily="34" charset="0"/>
              </a:rPr>
              <a:t>-	Hối phiếu trơn (hối phiếu không kèm chứng từ ): </a:t>
            </a:r>
            <a:r>
              <a:rPr lang="vi-VN" sz="2500" dirty="0">
                <a:solidFill>
                  <a:prstClr val="black"/>
                </a:solidFill>
                <a:latin typeface="Arial" pitchFamily="34" charset="0"/>
                <a:ea typeface="Tahoma" pitchFamily="34" charset="0"/>
                <a:cs typeface="Arial" pitchFamily="34" charset="0"/>
              </a:rPr>
              <a:t>là loại hối phiếu mà việc thanh toán tiền trên hối phiếu không có kèm theo điều kiện về việc phải trao bộ chứng từ gửi hàng. </a:t>
            </a:r>
          </a:p>
        </p:txBody>
      </p:sp>
      <p:sp>
        <p:nvSpPr>
          <p:cNvPr id="7" name="TextBox 6"/>
          <p:cNvSpPr txBox="1"/>
          <p:nvPr/>
        </p:nvSpPr>
        <p:spPr>
          <a:xfrm>
            <a:off x="221721" y="2571750"/>
            <a:ext cx="8551718" cy="1608131"/>
          </a:xfrm>
          <a:prstGeom prst="rect">
            <a:avLst/>
          </a:prstGeom>
        </p:spPr>
        <p:style>
          <a:lnRef idx="2">
            <a:schemeClr val="accent1"/>
          </a:lnRef>
          <a:fillRef idx="1">
            <a:schemeClr val="lt1"/>
          </a:fillRef>
          <a:effectRef idx="0">
            <a:schemeClr val="accent1"/>
          </a:effectRef>
          <a:fontRef idx="minor">
            <a:schemeClr val="dk1"/>
          </a:fontRef>
        </p:style>
        <p:txBody>
          <a:bodyPr wrap="square" lIns="68579" tIns="34289" rIns="68579" bIns="34289" rtlCol="0">
            <a:spAutoFit/>
          </a:bodyPr>
          <a:lstStyle/>
          <a:p>
            <a:pPr algn="just" defTabSz="685316">
              <a:defRPr/>
            </a:pPr>
            <a:r>
              <a:rPr lang="vi-VN" sz="2500" i="1" dirty="0">
                <a:solidFill>
                  <a:prstClr val="black"/>
                </a:solidFill>
                <a:latin typeface="Arial" pitchFamily="34" charset="0"/>
                <a:ea typeface="Tahoma" pitchFamily="34" charset="0"/>
                <a:cs typeface="Arial" pitchFamily="34" charset="0"/>
              </a:rPr>
              <a:t>	-	Hối phiếu kèm chứng từ : </a:t>
            </a:r>
            <a:r>
              <a:rPr lang="vi-VN" sz="2500" dirty="0">
                <a:solidFill>
                  <a:prstClr val="black"/>
                </a:solidFill>
                <a:latin typeface="Arial" pitchFamily="34" charset="0"/>
                <a:ea typeface="Tahoma" pitchFamily="34" charset="0"/>
                <a:cs typeface="Arial" pitchFamily="34" charset="0"/>
              </a:rPr>
              <a:t>là loại hối phiếu mà việc thanh toán hoăc chấp nhận trả tiền hối phiếu đòi hỏi kèm theo điều kiện về việc trao bộ chứng từ thương mại cho người trả tiền hối phiếu. </a:t>
            </a:r>
          </a:p>
        </p:txBody>
      </p:sp>
    </p:spTree>
    <p:extLst>
      <p:ext uri="{BB962C8B-B14F-4D97-AF65-F5344CB8AC3E}">
        <p14:creationId xmlns:p14="http://schemas.microsoft.com/office/powerpoint/2010/main" val="575313228"/>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3"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plus(in)">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additive="base">
                                        <p:cTn id="12" dur="500" fill="hold"/>
                                        <p:tgtEl>
                                          <p:spTgt spid="6"/>
                                        </p:tgtEl>
                                        <p:attrNameLst>
                                          <p:attrName>ppt_x</p:attrName>
                                        </p:attrNameLst>
                                      </p:cBhvr>
                                      <p:tavLst>
                                        <p:tav tm="0">
                                          <p:val>
                                            <p:strVal val="#ppt_x"/>
                                          </p:val>
                                        </p:tav>
                                        <p:tav tm="100000">
                                          <p:val>
                                            <p:strVal val="#ppt_x"/>
                                          </p:val>
                                        </p:tav>
                                      </p:tavLst>
                                    </p:anim>
                                    <p:anim calcmode="lin" valueType="num">
                                      <p:cBhvr additive="base">
                                        <p:cTn id="13"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5"/>
                                        </p:tgtEl>
                                        <p:attrNameLst>
                                          <p:attrName>style.visibility</p:attrName>
                                        </p:attrNameLst>
                                      </p:cBhvr>
                                      <p:to>
                                        <p:strVal val="visible"/>
                                      </p:to>
                                    </p:set>
                                    <p:anim calcmode="lin" valueType="num">
                                      <p:cBhvr additive="base">
                                        <p:cTn id="18" dur="500" fill="hold"/>
                                        <p:tgtEl>
                                          <p:spTgt spid="5"/>
                                        </p:tgtEl>
                                        <p:attrNameLst>
                                          <p:attrName>ppt_x</p:attrName>
                                        </p:attrNameLst>
                                      </p:cBhvr>
                                      <p:tavLst>
                                        <p:tav tm="0">
                                          <p:val>
                                            <p:strVal val="#ppt_x"/>
                                          </p:val>
                                        </p:tav>
                                        <p:tav tm="100000">
                                          <p:val>
                                            <p:strVal val="#ppt_x"/>
                                          </p:val>
                                        </p:tav>
                                      </p:tavLst>
                                    </p:anim>
                                    <p:anim calcmode="lin" valueType="num">
                                      <p:cBhvr additive="base">
                                        <p:cTn id="19" dur="500" fill="hold"/>
                                        <p:tgtEl>
                                          <p:spTgt spid="5"/>
                                        </p:tgtEl>
                                        <p:attrNameLst>
                                          <p:attrName>ppt_y</p:attrName>
                                        </p:attrNameLst>
                                      </p:cBhvr>
                                      <p:tavLst>
                                        <p:tav tm="0">
                                          <p:val>
                                            <p:strVal val="1+#ppt_h/2"/>
                                          </p:val>
                                        </p:tav>
                                        <p:tav tm="100000">
                                          <p:val>
                                            <p:strVal val="#ppt_y"/>
                                          </p:val>
                                        </p:tav>
                                      </p:tavLst>
                                    </p:anim>
                                  </p:childTnLst>
                                </p:cTn>
                              </p:par>
                              <p:par>
                                <p:cTn id="20" presetID="21" presetClass="entr" presetSubtype="8" fill="hold" grpId="0" nodeType="with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wheel(8)">
                                      <p:cBhvr>
                                        <p:cTn id="22"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animBg="1"/>
      <p:bldP spid="5" grpId="0" animBg="1"/>
      <p:bldP spid="7" grpId="0" animBg="1"/>
    </p:bldLst>
  </p:timing>
</p:sld>
</file>

<file path=ppt/slides/slide9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Rectangle 3"/>
          <p:cNvSpPr/>
          <p:nvPr/>
        </p:nvSpPr>
        <p:spPr>
          <a:xfrm>
            <a:off x="2883756" y="133350"/>
            <a:ext cx="2850779" cy="377024"/>
          </a:xfrm>
          <a:prstGeom prst="rect">
            <a:avLst/>
          </a:prstGeom>
          <a:noFill/>
        </p:spPr>
        <p:txBody>
          <a:bodyPr wrap="none" lIns="68579" tIns="34289" rIns="68579" bIns="34289">
            <a:spAutoFit/>
          </a:bodyPr>
          <a:lstStyle/>
          <a:p>
            <a:pPr algn="ctr" defTabSz="685783">
              <a:defRPr/>
            </a:pPr>
            <a:r>
              <a:rPr lang="en-US" sz="2000" b="1"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f. </a:t>
            </a:r>
            <a:r>
              <a:rPr lang="en-US" sz="2000" b="1"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Phân</a:t>
            </a:r>
            <a:r>
              <a:rPr lang="en-US" sz="2000" b="1"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a:t>
            </a:r>
            <a:r>
              <a:rPr lang="en-US" sz="2000" b="1"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loại</a:t>
            </a:r>
            <a:r>
              <a:rPr lang="en-US" sz="2000" b="1"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a:t>
            </a:r>
            <a:r>
              <a:rPr lang="en-US" sz="2000" b="1"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hối</a:t>
            </a:r>
            <a:r>
              <a:rPr lang="en-US" sz="2000" b="1"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a:t>
            </a:r>
            <a:r>
              <a:rPr lang="en-US" sz="2000" b="1"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phiếu</a:t>
            </a:r>
            <a:endParaRPr lang="en-US" sz="2000" b="1" cap="all"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endParaRPr>
          </a:p>
        </p:txBody>
      </p:sp>
      <p:sp>
        <p:nvSpPr>
          <p:cNvPr id="6" name="TextBox 5"/>
          <p:cNvSpPr txBox="1"/>
          <p:nvPr/>
        </p:nvSpPr>
        <p:spPr>
          <a:xfrm>
            <a:off x="233753" y="510374"/>
            <a:ext cx="8551718" cy="453968"/>
          </a:xfrm>
          <a:prstGeom prst="rect">
            <a:avLst/>
          </a:prstGeom>
        </p:spPr>
        <p:style>
          <a:lnRef idx="2">
            <a:schemeClr val="accent1"/>
          </a:lnRef>
          <a:fillRef idx="1">
            <a:schemeClr val="lt1"/>
          </a:fillRef>
          <a:effectRef idx="0">
            <a:schemeClr val="accent1"/>
          </a:effectRef>
          <a:fontRef idx="minor">
            <a:schemeClr val="dk1"/>
          </a:fontRef>
        </p:style>
        <p:txBody>
          <a:bodyPr wrap="square" lIns="68579" tIns="34289" rIns="68579" bIns="34289" rtlCol="0">
            <a:spAutoFit/>
          </a:bodyPr>
          <a:lstStyle/>
          <a:p>
            <a:pPr algn="just" defTabSz="685316">
              <a:defRPr/>
            </a:pPr>
            <a:r>
              <a:rPr lang="vi-VN" sz="2500" i="1" dirty="0">
                <a:solidFill>
                  <a:prstClr val="black"/>
                </a:solidFill>
                <a:latin typeface="Arial" pitchFamily="34" charset="0"/>
                <a:ea typeface="Tahoma" pitchFamily="34" charset="0"/>
                <a:cs typeface="Arial" pitchFamily="34" charset="0"/>
              </a:rPr>
              <a:t>*	Căn cứ vào khả năng chuyển nhượng của hối phiếu</a:t>
            </a:r>
          </a:p>
        </p:txBody>
      </p:sp>
      <p:sp>
        <p:nvSpPr>
          <p:cNvPr id="5" name="TextBox 4"/>
          <p:cNvSpPr txBox="1"/>
          <p:nvPr/>
        </p:nvSpPr>
        <p:spPr>
          <a:xfrm>
            <a:off x="152400" y="2343150"/>
            <a:ext cx="8551718" cy="1223410"/>
          </a:xfrm>
          <a:prstGeom prst="rect">
            <a:avLst/>
          </a:prstGeom>
        </p:spPr>
        <p:style>
          <a:lnRef idx="2">
            <a:schemeClr val="accent1"/>
          </a:lnRef>
          <a:fillRef idx="1">
            <a:schemeClr val="lt1"/>
          </a:fillRef>
          <a:effectRef idx="0">
            <a:schemeClr val="accent1"/>
          </a:effectRef>
          <a:fontRef idx="minor">
            <a:schemeClr val="dk1"/>
          </a:fontRef>
        </p:style>
        <p:txBody>
          <a:bodyPr wrap="square" lIns="68579" tIns="34289" rIns="68579" bIns="34289" rtlCol="0">
            <a:spAutoFit/>
          </a:bodyPr>
          <a:lstStyle/>
          <a:p>
            <a:pPr algn="just" defTabSz="685316">
              <a:defRPr/>
            </a:pPr>
            <a:r>
              <a:rPr lang="vi-VN" sz="2500" dirty="0">
                <a:solidFill>
                  <a:prstClr val="black"/>
                </a:solidFill>
                <a:latin typeface="Arial" pitchFamily="34" charset="0"/>
                <a:ea typeface="Tahoma" pitchFamily="34" charset="0"/>
                <a:cs typeface="Arial" pitchFamily="34" charset="0"/>
              </a:rPr>
              <a:t>-	</a:t>
            </a:r>
            <a:r>
              <a:rPr lang="vi-VN" sz="2500" i="1" dirty="0">
                <a:solidFill>
                  <a:prstClr val="black"/>
                </a:solidFill>
                <a:latin typeface="Arial" pitchFamily="34" charset="0"/>
                <a:ea typeface="Tahoma" pitchFamily="34" charset="0"/>
                <a:cs typeface="Arial" pitchFamily="34" charset="0"/>
              </a:rPr>
              <a:t>Hối phiếu vô danh</a:t>
            </a:r>
            <a:r>
              <a:rPr lang="vi-VN" sz="2500" dirty="0">
                <a:solidFill>
                  <a:prstClr val="black"/>
                </a:solidFill>
                <a:latin typeface="Arial" pitchFamily="34" charset="0"/>
                <a:ea typeface="Tahoma" pitchFamily="34" charset="0"/>
                <a:cs typeface="Arial" pitchFamily="34" charset="0"/>
              </a:rPr>
              <a:t>: là loại hối phiếu không ghi tên người được thụ hưởng, ai nắm trong tay hối phiếu  người đó được quyền hưởng lợi từ hối phiếu</a:t>
            </a:r>
            <a:r>
              <a:rPr lang="en-US" sz="2500" dirty="0">
                <a:solidFill>
                  <a:prstClr val="black"/>
                </a:solidFill>
                <a:latin typeface="Arial" pitchFamily="34" charset="0"/>
                <a:ea typeface="Tahoma" pitchFamily="34" charset="0"/>
                <a:cs typeface="Arial" pitchFamily="34" charset="0"/>
              </a:rPr>
              <a:t>.</a:t>
            </a:r>
            <a:endParaRPr lang="vi-VN" sz="2500" dirty="0">
              <a:solidFill>
                <a:prstClr val="black"/>
              </a:solidFill>
              <a:latin typeface="Arial" pitchFamily="34" charset="0"/>
              <a:ea typeface="Tahoma" pitchFamily="34" charset="0"/>
              <a:cs typeface="Arial" pitchFamily="34" charset="0"/>
            </a:endParaRPr>
          </a:p>
        </p:txBody>
      </p:sp>
      <p:sp>
        <p:nvSpPr>
          <p:cNvPr id="7" name="TextBox 6"/>
          <p:cNvSpPr txBox="1"/>
          <p:nvPr/>
        </p:nvSpPr>
        <p:spPr>
          <a:xfrm>
            <a:off x="152400" y="1047750"/>
            <a:ext cx="8551718" cy="1223410"/>
          </a:xfrm>
          <a:prstGeom prst="rect">
            <a:avLst/>
          </a:prstGeom>
        </p:spPr>
        <p:style>
          <a:lnRef idx="2">
            <a:schemeClr val="accent1"/>
          </a:lnRef>
          <a:fillRef idx="1">
            <a:schemeClr val="lt1"/>
          </a:fillRef>
          <a:effectRef idx="0">
            <a:schemeClr val="accent1"/>
          </a:effectRef>
          <a:fontRef idx="minor">
            <a:schemeClr val="dk1"/>
          </a:fontRef>
        </p:style>
        <p:txBody>
          <a:bodyPr wrap="square" lIns="68579" tIns="34289" rIns="68579" bIns="34289" rtlCol="0">
            <a:spAutoFit/>
          </a:bodyPr>
          <a:lstStyle/>
          <a:p>
            <a:pPr algn="just" defTabSz="685316">
              <a:defRPr/>
            </a:pPr>
            <a:r>
              <a:rPr lang="vi-VN" sz="2500" dirty="0">
                <a:solidFill>
                  <a:prstClr val="black"/>
                </a:solidFill>
                <a:latin typeface="Arial" pitchFamily="34" charset="0"/>
                <a:ea typeface="Tahoma" pitchFamily="34" charset="0"/>
                <a:cs typeface="Arial" pitchFamily="34" charset="0"/>
              </a:rPr>
              <a:t>-	</a:t>
            </a:r>
            <a:r>
              <a:rPr lang="vi-VN" sz="2500" i="1" dirty="0">
                <a:solidFill>
                  <a:prstClr val="black"/>
                </a:solidFill>
                <a:latin typeface="Arial" pitchFamily="34" charset="0"/>
                <a:ea typeface="Tahoma" pitchFamily="34" charset="0"/>
                <a:cs typeface="Arial" pitchFamily="34" charset="0"/>
              </a:rPr>
              <a:t>Hối phiếu đích danh</a:t>
            </a:r>
            <a:r>
              <a:rPr lang="vi-VN" sz="2500" dirty="0">
                <a:solidFill>
                  <a:prstClr val="black"/>
                </a:solidFill>
                <a:latin typeface="Arial" pitchFamily="34" charset="0"/>
                <a:ea typeface="Tahoma" pitchFamily="34" charset="0"/>
                <a:cs typeface="Arial" pitchFamily="34" charset="0"/>
              </a:rPr>
              <a:t>: là loại hối phiếu ghi cụ thể tên người được thụ hưởng. Loại hối phiếu này không chuyển nhượng được.</a:t>
            </a:r>
          </a:p>
        </p:txBody>
      </p:sp>
      <p:sp>
        <p:nvSpPr>
          <p:cNvPr id="8" name="TextBox 7"/>
          <p:cNvSpPr txBox="1"/>
          <p:nvPr/>
        </p:nvSpPr>
        <p:spPr>
          <a:xfrm>
            <a:off x="152400" y="3714750"/>
            <a:ext cx="8551718" cy="1223410"/>
          </a:xfrm>
          <a:prstGeom prst="rect">
            <a:avLst/>
          </a:prstGeom>
        </p:spPr>
        <p:style>
          <a:lnRef idx="2">
            <a:schemeClr val="accent1"/>
          </a:lnRef>
          <a:fillRef idx="1">
            <a:schemeClr val="lt1"/>
          </a:fillRef>
          <a:effectRef idx="0">
            <a:schemeClr val="accent1"/>
          </a:effectRef>
          <a:fontRef idx="minor">
            <a:schemeClr val="dk1"/>
          </a:fontRef>
        </p:style>
        <p:txBody>
          <a:bodyPr wrap="square" lIns="68579" tIns="34289" rIns="68579" bIns="34289" rtlCol="0">
            <a:spAutoFit/>
          </a:bodyPr>
          <a:lstStyle/>
          <a:p>
            <a:pPr algn="just" defTabSz="685316">
              <a:defRPr/>
            </a:pPr>
            <a:r>
              <a:rPr lang="vi-VN" sz="2500" i="1" dirty="0">
                <a:solidFill>
                  <a:prstClr val="black"/>
                </a:solidFill>
                <a:latin typeface="Arial" pitchFamily="34" charset="0"/>
                <a:ea typeface="Tahoma" pitchFamily="34" charset="0"/>
                <a:cs typeface="Arial" pitchFamily="34" charset="0"/>
              </a:rPr>
              <a:t>-	Hối phiếu theo lệnh: </a:t>
            </a:r>
            <a:r>
              <a:rPr lang="vi-VN" sz="2500" dirty="0">
                <a:solidFill>
                  <a:prstClr val="black"/>
                </a:solidFill>
                <a:latin typeface="Arial" pitchFamily="34" charset="0"/>
                <a:ea typeface="Tahoma" pitchFamily="34" charset="0"/>
                <a:cs typeface="Arial" pitchFamily="34" charset="0"/>
              </a:rPr>
              <a:t>là loại hối phiếu không ghi đích danh tên người hưởng lợi, mà chỉ ghi “trả tiền theo lệnh của…”</a:t>
            </a:r>
          </a:p>
        </p:txBody>
      </p:sp>
    </p:spTree>
    <p:extLst>
      <p:ext uri="{BB962C8B-B14F-4D97-AF65-F5344CB8AC3E}">
        <p14:creationId xmlns:p14="http://schemas.microsoft.com/office/powerpoint/2010/main" val="166191384"/>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3"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plus(in)">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additive="base">
                                        <p:cTn id="12" dur="500" fill="hold"/>
                                        <p:tgtEl>
                                          <p:spTgt spid="6"/>
                                        </p:tgtEl>
                                        <p:attrNameLst>
                                          <p:attrName>ppt_x</p:attrName>
                                        </p:attrNameLst>
                                      </p:cBhvr>
                                      <p:tavLst>
                                        <p:tav tm="0">
                                          <p:val>
                                            <p:strVal val="#ppt_x"/>
                                          </p:val>
                                        </p:tav>
                                        <p:tav tm="100000">
                                          <p:val>
                                            <p:strVal val="#ppt_x"/>
                                          </p:val>
                                        </p:tav>
                                      </p:tavLst>
                                    </p:anim>
                                    <p:anim calcmode="lin" valueType="num">
                                      <p:cBhvr additive="base">
                                        <p:cTn id="13"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5"/>
                                        </p:tgtEl>
                                        <p:attrNameLst>
                                          <p:attrName>style.visibility</p:attrName>
                                        </p:attrNameLst>
                                      </p:cBhvr>
                                      <p:to>
                                        <p:strVal val="visible"/>
                                      </p:to>
                                    </p:set>
                                    <p:anim calcmode="lin" valueType="num">
                                      <p:cBhvr additive="base">
                                        <p:cTn id="18" dur="500" fill="hold"/>
                                        <p:tgtEl>
                                          <p:spTgt spid="5"/>
                                        </p:tgtEl>
                                        <p:attrNameLst>
                                          <p:attrName>ppt_x</p:attrName>
                                        </p:attrNameLst>
                                      </p:cBhvr>
                                      <p:tavLst>
                                        <p:tav tm="0">
                                          <p:val>
                                            <p:strVal val="#ppt_x"/>
                                          </p:val>
                                        </p:tav>
                                        <p:tav tm="100000">
                                          <p:val>
                                            <p:strVal val="#ppt_x"/>
                                          </p:val>
                                        </p:tav>
                                      </p:tavLst>
                                    </p:anim>
                                    <p:anim calcmode="lin" valueType="num">
                                      <p:cBhvr additive="base">
                                        <p:cTn id="19"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grpId="0" nodeType="clickEffect">
                                  <p:stCondLst>
                                    <p:cond delay="0"/>
                                  </p:stCondLst>
                                  <p:childTnLst>
                                    <p:set>
                                      <p:cBhvr>
                                        <p:cTn id="23" dur="1" fill="hold">
                                          <p:stCondLst>
                                            <p:cond delay="0"/>
                                          </p:stCondLst>
                                        </p:cTn>
                                        <p:tgtEl>
                                          <p:spTgt spid="7"/>
                                        </p:tgtEl>
                                        <p:attrNameLst>
                                          <p:attrName>style.visibility</p:attrName>
                                        </p:attrNameLst>
                                      </p:cBhvr>
                                      <p:to>
                                        <p:strVal val="visible"/>
                                      </p:to>
                                    </p:set>
                                    <p:anim calcmode="lin" valueType="num">
                                      <p:cBhvr additive="base">
                                        <p:cTn id="24" dur="500" fill="hold"/>
                                        <p:tgtEl>
                                          <p:spTgt spid="7"/>
                                        </p:tgtEl>
                                        <p:attrNameLst>
                                          <p:attrName>ppt_x</p:attrName>
                                        </p:attrNameLst>
                                      </p:cBhvr>
                                      <p:tavLst>
                                        <p:tav tm="0">
                                          <p:val>
                                            <p:strVal val="#ppt_x"/>
                                          </p:val>
                                        </p:tav>
                                        <p:tav tm="100000">
                                          <p:val>
                                            <p:strVal val="#ppt_x"/>
                                          </p:val>
                                        </p:tav>
                                      </p:tavLst>
                                    </p:anim>
                                    <p:anim calcmode="lin" valueType="num">
                                      <p:cBhvr additive="base">
                                        <p:cTn id="25"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grpId="0" nodeType="clickEffect">
                                  <p:stCondLst>
                                    <p:cond delay="0"/>
                                  </p:stCondLst>
                                  <p:childTnLst>
                                    <p:set>
                                      <p:cBhvr>
                                        <p:cTn id="29" dur="1" fill="hold">
                                          <p:stCondLst>
                                            <p:cond delay="0"/>
                                          </p:stCondLst>
                                        </p:cTn>
                                        <p:tgtEl>
                                          <p:spTgt spid="8"/>
                                        </p:tgtEl>
                                        <p:attrNameLst>
                                          <p:attrName>style.visibility</p:attrName>
                                        </p:attrNameLst>
                                      </p:cBhvr>
                                      <p:to>
                                        <p:strVal val="visible"/>
                                      </p:to>
                                    </p:set>
                                    <p:anim calcmode="lin" valueType="num">
                                      <p:cBhvr additive="base">
                                        <p:cTn id="30" dur="500" fill="hold"/>
                                        <p:tgtEl>
                                          <p:spTgt spid="8"/>
                                        </p:tgtEl>
                                        <p:attrNameLst>
                                          <p:attrName>ppt_x</p:attrName>
                                        </p:attrNameLst>
                                      </p:cBhvr>
                                      <p:tavLst>
                                        <p:tav tm="0">
                                          <p:val>
                                            <p:strVal val="#ppt_x"/>
                                          </p:val>
                                        </p:tav>
                                        <p:tav tm="100000">
                                          <p:val>
                                            <p:strVal val="#ppt_x"/>
                                          </p:val>
                                        </p:tav>
                                      </p:tavLst>
                                    </p:anim>
                                    <p:anim calcmode="lin" valueType="num">
                                      <p:cBhvr additive="base">
                                        <p:cTn id="31"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animBg="1"/>
      <p:bldP spid="5" grpId="0" animBg="1"/>
      <p:bldP spid="7" grpId="0" animBg="1"/>
      <p:bldP spid="8" grpId="0" animBg="1"/>
    </p:bldLst>
  </p:timing>
</p:sld>
</file>

<file path=ppt/slides/slide9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Rectangle 3"/>
          <p:cNvSpPr/>
          <p:nvPr/>
        </p:nvSpPr>
        <p:spPr>
          <a:xfrm>
            <a:off x="2883756" y="133350"/>
            <a:ext cx="2850779" cy="377024"/>
          </a:xfrm>
          <a:prstGeom prst="rect">
            <a:avLst/>
          </a:prstGeom>
          <a:noFill/>
        </p:spPr>
        <p:txBody>
          <a:bodyPr wrap="none" lIns="68579" tIns="34289" rIns="68579" bIns="34289">
            <a:spAutoFit/>
          </a:bodyPr>
          <a:lstStyle/>
          <a:p>
            <a:pPr algn="ctr" defTabSz="685783">
              <a:defRPr/>
            </a:pPr>
            <a:r>
              <a:rPr lang="en-US" sz="2000" b="1"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f. </a:t>
            </a:r>
            <a:r>
              <a:rPr lang="en-US" sz="2000" b="1"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Phân</a:t>
            </a:r>
            <a:r>
              <a:rPr lang="en-US" sz="2000" b="1"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a:t>
            </a:r>
            <a:r>
              <a:rPr lang="en-US" sz="2000" b="1"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loại</a:t>
            </a:r>
            <a:r>
              <a:rPr lang="en-US" sz="2000" b="1"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a:t>
            </a:r>
            <a:r>
              <a:rPr lang="en-US" sz="2000" b="1"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hối</a:t>
            </a:r>
            <a:r>
              <a:rPr lang="en-US" sz="2000" b="1"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 </a:t>
            </a:r>
            <a:r>
              <a:rPr lang="en-US" sz="2000" b="1" dirty="0" err="1">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rPr>
              <a:t>phiếu</a:t>
            </a:r>
            <a:endParaRPr lang="en-US" sz="2000" b="1" cap="all" dirty="0">
              <a:ln w="9000" cmpd="sng">
                <a:solidFill>
                  <a:srgbClr val="68007F">
                    <a:shade val="50000"/>
                    <a:satMod val="120000"/>
                  </a:srgbClr>
                </a:solidFill>
                <a:prstDash val="solid"/>
              </a:ln>
              <a:gradFill>
                <a:gsLst>
                  <a:gs pos="0">
                    <a:srgbClr val="68007F">
                      <a:shade val="20000"/>
                      <a:satMod val="245000"/>
                    </a:srgbClr>
                  </a:gs>
                  <a:gs pos="43000">
                    <a:srgbClr val="68007F">
                      <a:satMod val="255000"/>
                    </a:srgbClr>
                  </a:gs>
                  <a:gs pos="48000">
                    <a:srgbClr val="68007F">
                      <a:shade val="85000"/>
                      <a:satMod val="255000"/>
                    </a:srgbClr>
                  </a:gs>
                  <a:gs pos="100000">
                    <a:srgbClr val="68007F">
                      <a:shade val="20000"/>
                      <a:satMod val="245000"/>
                    </a:srgbClr>
                  </a:gs>
                </a:gsLst>
                <a:lin ang="5400000"/>
              </a:gradFill>
              <a:effectLst>
                <a:reflection blurRad="12700" stA="28000" endPos="45000" dist="1000" dir="5400000" sy="-100000" algn="bl" rotWithShape="0"/>
              </a:effectLst>
            </a:endParaRPr>
          </a:p>
        </p:txBody>
      </p:sp>
      <p:sp>
        <p:nvSpPr>
          <p:cNvPr id="6" name="TextBox 5"/>
          <p:cNvSpPr txBox="1"/>
          <p:nvPr/>
        </p:nvSpPr>
        <p:spPr>
          <a:xfrm>
            <a:off x="365527" y="2724150"/>
            <a:ext cx="8551718" cy="1608131"/>
          </a:xfrm>
          <a:prstGeom prst="rect">
            <a:avLst/>
          </a:prstGeom>
        </p:spPr>
        <p:style>
          <a:lnRef idx="2">
            <a:schemeClr val="accent1"/>
          </a:lnRef>
          <a:fillRef idx="1">
            <a:schemeClr val="lt1"/>
          </a:fillRef>
          <a:effectRef idx="0">
            <a:schemeClr val="accent1"/>
          </a:effectRef>
          <a:fontRef idx="minor">
            <a:schemeClr val="dk1"/>
          </a:fontRef>
        </p:style>
        <p:txBody>
          <a:bodyPr wrap="square" lIns="68579" tIns="34289" rIns="68579" bIns="34289" rtlCol="0">
            <a:spAutoFit/>
          </a:bodyPr>
          <a:lstStyle/>
          <a:p>
            <a:pPr algn="just" defTabSz="685316">
              <a:defRPr/>
            </a:pPr>
            <a:r>
              <a:rPr lang="vi-VN" sz="2500" dirty="0">
                <a:solidFill>
                  <a:prstClr val="black"/>
                </a:solidFill>
                <a:latin typeface="Arial" pitchFamily="34" charset="0"/>
                <a:ea typeface="Tahoma" pitchFamily="34" charset="0"/>
                <a:cs typeface="Arial" pitchFamily="34" charset="0"/>
              </a:rPr>
              <a:t>-	</a:t>
            </a:r>
            <a:r>
              <a:rPr lang="vi-VN" sz="2500" i="1" dirty="0">
                <a:solidFill>
                  <a:prstClr val="black"/>
                </a:solidFill>
                <a:latin typeface="Arial" pitchFamily="34" charset="0"/>
                <a:ea typeface="Tahoma" pitchFamily="34" charset="0"/>
                <a:cs typeface="Arial" pitchFamily="34" charset="0"/>
              </a:rPr>
              <a:t>Hối phiếu ngân hàng</a:t>
            </a:r>
            <a:r>
              <a:rPr lang="vi-VN" sz="2500" dirty="0">
                <a:solidFill>
                  <a:prstClr val="black"/>
                </a:solidFill>
                <a:latin typeface="Arial" pitchFamily="34" charset="0"/>
                <a:ea typeface="Tahoma" pitchFamily="34" charset="0"/>
                <a:cs typeface="Arial" pitchFamily="34" charset="0"/>
              </a:rPr>
              <a:t>: là loại hối phiếu do ngân hàng ký phát đòi tiền một người nào đó, hoặc ra lệnh cho ngân hàng đại lý của mình trả một số tiền nhất định cho người hưởng lợi ghi trên hối phiếu.</a:t>
            </a:r>
          </a:p>
        </p:txBody>
      </p:sp>
      <p:sp>
        <p:nvSpPr>
          <p:cNvPr id="5" name="TextBox 4"/>
          <p:cNvSpPr txBox="1"/>
          <p:nvPr/>
        </p:nvSpPr>
        <p:spPr>
          <a:xfrm>
            <a:off x="366100" y="1276350"/>
            <a:ext cx="8551718" cy="1223410"/>
          </a:xfrm>
          <a:prstGeom prst="rect">
            <a:avLst/>
          </a:prstGeom>
        </p:spPr>
        <p:style>
          <a:lnRef idx="2">
            <a:schemeClr val="accent1"/>
          </a:lnRef>
          <a:fillRef idx="1">
            <a:schemeClr val="lt1"/>
          </a:fillRef>
          <a:effectRef idx="0">
            <a:schemeClr val="accent1"/>
          </a:effectRef>
          <a:fontRef idx="minor">
            <a:schemeClr val="dk1"/>
          </a:fontRef>
        </p:style>
        <p:txBody>
          <a:bodyPr wrap="square" lIns="68579" tIns="34289" rIns="68579" bIns="34289" rtlCol="0">
            <a:spAutoFit/>
          </a:bodyPr>
          <a:lstStyle/>
          <a:p>
            <a:pPr algn="just" defTabSz="685316">
              <a:defRPr/>
            </a:pPr>
            <a:r>
              <a:rPr lang="vi-VN" sz="2500" dirty="0">
                <a:solidFill>
                  <a:prstClr val="black"/>
                </a:solidFill>
                <a:latin typeface="Arial" pitchFamily="34" charset="0"/>
                <a:ea typeface="Tahoma" pitchFamily="34" charset="0"/>
                <a:cs typeface="Arial" pitchFamily="34" charset="0"/>
              </a:rPr>
              <a:t>-	</a:t>
            </a:r>
            <a:r>
              <a:rPr lang="vi-VN" sz="2500" i="1" dirty="0">
                <a:solidFill>
                  <a:prstClr val="black"/>
                </a:solidFill>
                <a:latin typeface="Arial" pitchFamily="34" charset="0"/>
                <a:ea typeface="Tahoma" pitchFamily="34" charset="0"/>
                <a:cs typeface="Arial" pitchFamily="34" charset="0"/>
              </a:rPr>
              <a:t>Hối phiếu thương mại</a:t>
            </a:r>
            <a:r>
              <a:rPr lang="vi-VN" sz="2500" dirty="0">
                <a:solidFill>
                  <a:prstClr val="black"/>
                </a:solidFill>
                <a:latin typeface="Arial" pitchFamily="34" charset="0"/>
                <a:ea typeface="Tahoma" pitchFamily="34" charset="0"/>
                <a:cs typeface="Arial" pitchFamily="34" charset="0"/>
              </a:rPr>
              <a:t>: là loại hối phiếu do người bán ký phát đòi tiền người mua, việc lập hối phiếu không có sự tham gia của ngân hàng.</a:t>
            </a:r>
          </a:p>
        </p:txBody>
      </p:sp>
      <p:sp>
        <p:nvSpPr>
          <p:cNvPr id="7" name="TextBox 6"/>
          <p:cNvSpPr txBox="1"/>
          <p:nvPr/>
        </p:nvSpPr>
        <p:spPr>
          <a:xfrm>
            <a:off x="304800" y="617243"/>
            <a:ext cx="8551718" cy="453968"/>
          </a:xfrm>
          <a:prstGeom prst="rect">
            <a:avLst/>
          </a:prstGeom>
        </p:spPr>
        <p:style>
          <a:lnRef idx="2">
            <a:schemeClr val="accent1"/>
          </a:lnRef>
          <a:fillRef idx="1">
            <a:schemeClr val="lt1"/>
          </a:fillRef>
          <a:effectRef idx="0">
            <a:schemeClr val="accent1"/>
          </a:effectRef>
          <a:fontRef idx="minor">
            <a:schemeClr val="dk1"/>
          </a:fontRef>
        </p:style>
        <p:txBody>
          <a:bodyPr wrap="square" lIns="68579" tIns="34289" rIns="68579" bIns="34289" rtlCol="0">
            <a:spAutoFit/>
          </a:bodyPr>
          <a:lstStyle/>
          <a:p>
            <a:pPr algn="just" defTabSz="685316">
              <a:defRPr/>
            </a:pPr>
            <a:r>
              <a:rPr lang="vi-VN" sz="2500" i="1" dirty="0">
                <a:solidFill>
                  <a:prstClr val="black"/>
                </a:solidFill>
                <a:latin typeface="Arial" pitchFamily="34" charset="0"/>
                <a:ea typeface="Tahoma" pitchFamily="34" charset="0"/>
                <a:cs typeface="Arial" pitchFamily="34" charset="0"/>
              </a:rPr>
              <a:t>*	Căn cứ vào người ký phát hối phiếu:</a:t>
            </a:r>
          </a:p>
        </p:txBody>
      </p:sp>
    </p:spTree>
    <p:extLst>
      <p:ext uri="{BB962C8B-B14F-4D97-AF65-F5344CB8AC3E}">
        <p14:creationId xmlns:p14="http://schemas.microsoft.com/office/powerpoint/2010/main" val="1759155524"/>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3"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plus(in)">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 calcmode="lin" valueType="num">
                                      <p:cBhvr additive="base">
                                        <p:cTn id="12" dur="500" fill="hold"/>
                                        <p:tgtEl>
                                          <p:spTgt spid="7"/>
                                        </p:tgtEl>
                                        <p:attrNameLst>
                                          <p:attrName>ppt_x</p:attrName>
                                        </p:attrNameLst>
                                      </p:cBhvr>
                                      <p:tavLst>
                                        <p:tav tm="0">
                                          <p:val>
                                            <p:strVal val="#ppt_x"/>
                                          </p:val>
                                        </p:tav>
                                        <p:tav tm="100000">
                                          <p:val>
                                            <p:strVal val="#ppt_x"/>
                                          </p:val>
                                        </p:tav>
                                      </p:tavLst>
                                    </p:anim>
                                    <p:anim calcmode="lin" valueType="num">
                                      <p:cBhvr additive="base">
                                        <p:cTn id="13"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5"/>
                                        </p:tgtEl>
                                        <p:attrNameLst>
                                          <p:attrName>style.visibility</p:attrName>
                                        </p:attrNameLst>
                                      </p:cBhvr>
                                      <p:to>
                                        <p:strVal val="visible"/>
                                      </p:to>
                                    </p:set>
                                    <p:anim calcmode="lin" valueType="num">
                                      <p:cBhvr additive="base">
                                        <p:cTn id="18" dur="500" fill="hold"/>
                                        <p:tgtEl>
                                          <p:spTgt spid="5"/>
                                        </p:tgtEl>
                                        <p:attrNameLst>
                                          <p:attrName>ppt_x</p:attrName>
                                        </p:attrNameLst>
                                      </p:cBhvr>
                                      <p:tavLst>
                                        <p:tav tm="0">
                                          <p:val>
                                            <p:strVal val="#ppt_x"/>
                                          </p:val>
                                        </p:tav>
                                        <p:tav tm="100000">
                                          <p:val>
                                            <p:strVal val="#ppt_x"/>
                                          </p:val>
                                        </p:tav>
                                      </p:tavLst>
                                    </p:anim>
                                    <p:anim calcmode="lin" valueType="num">
                                      <p:cBhvr additive="base">
                                        <p:cTn id="19"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grpId="0" nodeType="clickEffect">
                                  <p:stCondLst>
                                    <p:cond delay="0"/>
                                  </p:stCondLst>
                                  <p:childTnLst>
                                    <p:set>
                                      <p:cBhvr>
                                        <p:cTn id="23" dur="1" fill="hold">
                                          <p:stCondLst>
                                            <p:cond delay="0"/>
                                          </p:stCondLst>
                                        </p:cTn>
                                        <p:tgtEl>
                                          <p:spTgt spid="6"/>
                                        </p:tgtEl>
                                        <p:attrNameLst>
                                          <p:attrName>style.visibility</p:attrName>
                                        </p:attrNameLst>
                                      </p:cBhvr>
                                      <p:to>
                                        <p:strVal val="visible"/>
                                      </p:to>
                                    </p:set>
                                    <p:animEffect transition="in" filter="fade">
                                      <p:cBhvr>
                                        <p:cTn id="24" dur="1000"/>
                                        <p:tgtEl>
                                          <p:spTgt spid="6"/>
                                        </p:tgtEl>
                                      </p:cBhvr>
                                    </p:animEffect>
                                    <p:anim calcmode="lin" valueType="num">
                                      <p:cBhvr>
                                        <p:cTn id="25" dur="1000" fill="hold"/>
                                        <p:tgtEl>
                                          <p:spTgt spid="6"/>
                                        </p:tgtEl>
                                        <p:attrNameLst>
                                          <p:attrName>ppt_x</p:attrName>
                                        </p:attrNameLst>
                                      </p:cBhvr>
                                      <p:tavLst>
                                        <p:tav tm="0">
                                          <p:val>
                                            <p:strVal val="#ppt_x"/>
                                          </p:val>
                                        </p:tav>
                                        <p:tav tm="100000">
                                          <p:val>
                                            <p:strVal val="#ppt_x"/>
                                          </p:val>
                                        </p:tav>
                                      </p:tavLst>
                                    </p:anim>
                                    <p:anim calcmode="lin" valueType="num">
                                      <p:cBhvr>
                                        <p:cTn id="26"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animBg="1"/>
      <p:bldP spid="5" grpId="0" animBg="1"/>
      <p:bldP spid="7"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FILL" val="a1"/>
</p:tagLst>
</file>

<file path=ppt/theme/theme1.xml><?xml version="1.0" encoding="utf-8"?>
<a:theme xmlns:a="http://schemas.openxmlformats.org/drawingml/2006/main" name="默认设计模板">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9EDEE"/>
      </a:accent5>
      <a:accent6>
        <a:srgbClr val="2D2D89"/>
      </a:accent6>
      <a:hlink>
        <a:srgbClr val="009999"/>
      </a:hlink>
      <a:folHlink>
        <a:srgbClr val="99CC00"/>
      </a:folHlink>
    </a:clrScheme>
    <a:fontScheme name="">
      <a:majorFont>
        <a:latin typeface="Arial"/>
        <a:ea typeface="宋体"/>
        <a:cs typeface=""/>
      </a:majorFont>
      <a:minorFont>
        <a:latin typeface="Arial"/>
        <a:ea typeface="宋体"/>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9EDEE"/>
        </a:accent5>
        <a:accent6>
          <a:srgbClr val="2D2D89"/>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4"/>
        </a:accent5>
        <a:accent6>
          <a:srgbClr val="E5895B"/>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7B7E5"/>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
        <a:dk1>
          <a:srgbClr val="000000"/>
        </a:dk1>
        <a:lt1>
          <a:srgbClr val="DEF6F1"/>
        </a:lt1>
        <a:dk2>
          <a:srgbClr val="000000"/>
        </a:dk2>
        <a:lt2>
          <a:srgbClr val="969696"/>
        </a:lt2>
        <a:accent1>
          <a:srgbClr val="FFFFFF"/>
        </a:accent1>
        <a:accent2>
          <a:srgbClr val="8DC6FF"/>
        </a:accent2>
        <a:accent3>
          <a:srgbClr val="EBFAF7"/>
        </a:accent3>
        <a:accent4>
          <a:srgbClr val="000000"/>
        </a:accent4>
        <a:accent5>
          <a:srgbClr val="FFFFFF"/>
        </a:accent5>
        <a:accent6>
          <a:srgbClr val="7EB1E5"/>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7B7"/>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
        <a:dk1>
          <a:srgbClr val="FFFFFF"/>
        </a:dk1>
        <a:lt1>
          <a:srgbClr val="008080"/>
        </a:lt1>
        <a:dk2>
          <a:srgbClr val="FFFF99"/>
        </a:dk2>
        <a:lt2>
          <a:srgbClr val="005A58"/>
        </a:lt2>
        <a:accent1>
          <a:srgbClr val="006462"/>
        </a:accent1>
        <a:accent2>
          <a:srgbClr val="6D6FC7"/>
        </a:accent2>
        <a:accent3>
          <a:srgbClr val="AAC1C1"/>
        </a:accent3>
        <a:accent4>
          <a:srgbClr val="DCDCDC"/>
        </a:accent4>
        <a:accent5>
          <a:srgbClr val="AAB8B8"/>
        </a:accent5>
        <a:accent6>
          <a:srgbClr val="6163B2"/>
        </a:accent6>
        <a:hlink>
          <a:srgbClr val="00FFFF"/>
        </a:hlink>
        <a:folHlink>
          <a:srgbClr val="00FF00"/>
        </a:folHlink>
      </a:clrScheme>
      <a:clrMap bg1="lt1" tx1="dk1" bg2="lt2" tx2="dk2" accent1="accent1" accent2="accent2" accent3="accent3" accent4="accent4" accent5="accent5" accent6="accent6" hlink="hlink" folHlink="folHlink"/>
    </a:extraClrScheme>
    <a:extraClrScheme>
      <a:clrScheme name="">
        <a:dk1>
          <a:srgbClr val="FFFFFF"/>
        </a:dk1>
        <a:lt1>
          <a:srgbClr val="800000"/>
        </a:lt1>
        <a:dk2>
          <a:srgbClr val="DFD293"/>
        </a:dk2>
        <a:lt2>
          <a:srgbClr val="5C1F00"/>
        </a:lt2>
        <a:accent1>
          <a:srgbClr val="CC3300"/>
        </a:accent1>
        <a:accent2>
          <a:srgbClr val="BE7960"/>
        </a:accent2>
        <a:accent3>
          <a:srgbClr val="C1AAAA"/>
        </a:accent3>
        <a:accent4>
          <a:srgbClr val="DCDCDC"/>
        </a:accent4>
        <a:accent5>
          <a:srgbClr val="E2ADAA"/>
        </a:accent5>
        <a:accent6>
          <a:srgbClr val="AA6C55"/>
        </a:accent6>
        <a:hlink>
          <a:srgbClr val="FFFF99"/>
        </a:hlink>
        <a:folHlink>
          <a:srgbClr val="D3A219"/>
        </a:folHlink>
      </a:clrScheme>
      <a:clrMap bg1="lt1" tx1="dk1" bg2="lt2" tx2="dk2" accent1="accent1" accent2="accent2" accent3="accent3" accent4="accent4" accent5="accent5" accent6="accent6" hlink="hlink" folHlink="folHlink"/>
    </a:extraClrScheme>
    <a:extraClrScheme>
      <a:clrScheme name="">
        <a:dk1>
          <a:srgbClr val="FFFFFF"/>
        </a:dk1>
        <a:lt1>
          <a:srgbClr val="000099"/>
        </a:lt1>
        <a:dk2>
          <a:srgbClr val="CCFFFF"/>
        </a:dk2>
        <a:lt2>
          <a:srgbClr val="003366"/>
        </a:lt2>
        <a:accent1>
          <a:srgbClr val="3366CC"/>
        </a:accent1>
        <a:accent2>
          <a:srgbClr val="00B000"/>
        </a:accent2>
        <a:accent3>
          <a:srgbClr val="AAAACA"/>
        </a:accent3>
        <a:accent4>
          <a:srgbClr val="DCDCDC"/>
        </a:accent4>
        <a:accent5>
          <a:srgbClr val="ADB9E2"/>
        </a:accent5>
        <a:accent6>
          <a:srgbClr val="009D00"/>
        </a:accent6>
        <a:hlink>
          <a:srgbClr val="66CCFF"/>
        </a:hlink>
        <a:folHlink>
          <a:srgbClr val="FFE701"/>
        </a:folHlink>
      </a:clrScheme>
      <a:clrMap bg1="lt1" tx1="dk1" bg2="lt2" tx2="dk2" accent1="accent1" accent2="accent2" accent3="accent3" accent4="accent4" accent5="accent5" accent6="accent6" hlink="hlink" folHlink="folHlink"/>
    </a:extraClrScheme>
    <a:extraClrScheme>
      <a:clrScheme name="">
        <a:dk1>
          <a:srgbClr val="FFFFFF"/>
        </a:dk1>
        <a:lt1>
          <a:srgbClr val="000000"/>
        </a:lt1>
        <a:dk2>
          <a:srgbClr val="E3EBF1"/>
        </a:dk2>
        <a:lt2>
          <a:srgbClr val="336699"/>
        </a:lt2>
        <a:accent1>
          <a:srgbClr val="003399"/>
        </a:accent1>
        <a:accent2>
          <a:srgbClr val="468A4B"/>
        </a:accent2>
        <a:accent3>
          <a:srgbClr val="AAAAAA"/>
        </a:accent3>
        <a:accent4>
          <a:srgbClr val="DCDCDC"/>
        </a:accent4>
        <a:accent5>
          <a:srgbClr val="AAADCA"/>
        </a:accent5>
        <a:accent6>
          <a:srgbClr val="3E7B43"/>
        </a:accent6>
        <a:hlink>
          <a:srgbClr val="66CCFF"/>
        </a:hlink>
        <a:folHlink>
          <a:srgbClr val="F0E500"/>
        </a:folHlink>
      </a:clrScheme>
      <a:clrMap bg1="lt1" tx1="dk1" bg2="lt2" tx2="dk2" accent1="accent1" accent2="accent2" accent3="accent3" accent4="accent4" accent5="accent5" accent6="accent6" hlink="hlink" folHlink="folHlink"/>
    </a:extraClrScheme>
    <a:extraClrScheme>
      <a:clrScheme name="">
        <a:dk1>
          <a:srgbClr val="FFFFFF"/>
        </a:dk1>
        <a:lt1>
          <a:srgbClr val="686B5D"/>
        </a:lt1>
        <a:dk2>
          <a:srgbClr val="D1D1CB"/>
        </a:dk2>
        <a:lt2>
          <a:srgbClr val="777777"/>
        </a:lt2>
        <a:accent1>
          <a:srgbClr val="909082"/>
        </a:accent1>
        <a:accent2>
          <a:srgbClr val="809EA8"/>
        </a:accent2>
        <a:accent3>
          <a:srgbClr val="B9BAB6"/>
        </a:accent3>
        <a:accent4>
          <a:srgbClr val="DCDCDC"/>
        </a:accent4>
        <a:accent5>
          <a:srgbClr val="C7C7C1"/>
        </a:accent5>
        <a:accent6>
          <a:srgbClr val="728D96"/>
        </a:accent6>
        <a:hlink>
          <a:srgbClr val="FFCC66"/>
        </a:hlink>
        <a:folHlink>
          <a:srgbClr val="E9DCB9"/>
        </a:folHlink>
      </a:clrScheme>
      <a:clrMap bg1="lt1" tx1="dk1" bg2="lt2" tx2="dk2" accent1="accent1" accent2="accent2" accent3="accent3" accent4="accent4" accent5="accent5" accent6="accent6" hlink="hlink" folHlink="folHlink"/>
    </a:extraClrScheme>
    <a:extraClrScheme>
      <a:clrScheme name="">
        <a:dk1>
          <a:srgbClr val="FFFFFF"/>
        </a:dk1>
        <a:lt1>
          <a:srgbClr val="666699"/>
        </a:lt1>
        <a:dk2>
          <a:srgbClr val="FFFFFF"/>
        </a:dk2>
        <a:lt2>
          <a:srgbClr val="3E3E5C"/>
        </a:lt2>
        <a:accent1>
          <a:srgbClr val="60597B"/>
        </a:accent1>
        <a:accent2>
          <a:srgbClr val="6666FF"/>
        </a:accent2>
        <a:accent3>
          <a:srgbClr val="B9B9CA"/>
        </a:accent3>
        <a:accent4>
          <a:srgbClr val="DCDCDC"/>
        </a:accent4>
        <a:accent5>
          <a:srgbClr val="B7B5BF"/>
        </a:accent5>
        <a:accent6>
          <a:srgbClr val="5B5BE5"/>
        </a:accent6>
        <a:hlink>
          <a:srgbClr val="99CCFF"/>
        </a:hlink>
        <a:folHlink>
          <a:srgbClr val="FFFF99"/>
        </a:folHlink>
      </a:clrScheme>
      <a:clrMap bg1="lt1" tx1="dk1" bg2="lt2" tx2="dk2" accent1="accent1" accent2="accent2" accent3="accent3" accent4="accent4" accent5="accent5" accent6="accent6" hlink="hlink" folHlink="folHlink"/>
    </a:extraClrScheme>
    <a:extraClrScheme>
      <a:clrScheme name="">
        <a:dk1>
          <a:srgbClr val="FFFFFF"/>
        </a:dk1>
        <a:lt1>
          <a:srgbClr val="523E26"/>
        </a:lt1>
        <a:dk2>
          <a:srgbClr val="DFC08D"/>
        </a:dk2>
        <a:lt2>
          <a:srgbClr val="2D2015"/>
        </a:lt2>
        <a:accent1>
          <a:srgbClr val="8C7B70"/>
        </a:accent1>
        <a:accent2>
          <a:srgbClr val="8F5F2F"/>
        </a:accent2>
        <a:accent3>
          <a:srgbClr val="B3AFAB"/>
        </a:accent3>
        <a:accent4>
          <a:srgbClr val="DCDCDC"/>
        </a:accent4>
        <a:accent5>
          <a:srgbClr val="C5BFBC"/>
        </a:accent5>
        <a:accent6>
          <a:srgbClr val="805529"/>
        </a:accent6>
        <a:hlink>
          <a:srgbClr val="CCB400"/>
        </a:hlink>
        <a:folHlink>
          <a:srgbClr val="8C9EA0"/>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自定义 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F79646"/>
      </a:hlink>
      <a:folHlink>
        <a:srgbClr val="F79646"/>
      </a:folHlink>
    </a:clrScheme>
    <a:fontScheme name="Office 主题​​">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Office Theme">
  <a:themeElements>
    <a:clrScheme name="自定义 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F79646"/>
      </a:hlink>
      <a:folHlink>
        <a:srgbClr val="F79646"/>
      </a:folHlink>
    </a:clrScheme>
    <a:fontScheme name="Office 主题​​">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64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1_Thuyet trinh cua Pham Loc">
  <a:themeElements>
    <a:clrScheme name="Verve">
      <a:dk1>
        <a:sysClr val="windowText" lastClr="000000"/>
      </a:dk1>
      <a:lt1>
        <a:sysClr val="window" lastClr="FFFFFF"/>
      </a:lt1>
      <a:dk2>
        <a:srgbClr val="666666"/>
      </a:dk2>
      <a:lt2>
        <a:srgbClr val="D2D2D2"/>
      </a:lt2>
      <a:accent1>
        <a:srgbClr val="FF388C"/>
      </a:accent1>
      <a:accent2>
        <a:srgbClr val="E40059"/>
      </a:accent2>
      <a:accent3>
        <a:srgbClr val="9C007F"/>
      </a:accent3>
      <a:accent4>
        <a:srgbClr val="68007F"/>
      </a:accent4>
      <a:accent5>
        <a:srgbClr val="005BD3"/>
      </a:accent5>
      <a:accent6>
        <a:srgbClr val="00349E"/>
      </a:accent6>
      <a:hlink>
        <a:srgbClr val="17BBFD"/>
      </a:hlink>
      <a:folHlink>
        <a:srgbClr val="FF79C2"/>
      </a:folHlink>
    </a:clrScheme>
    <a:fontScheme name="Custom 1">
      <a:majorFont>
        <a:latin typeface=".VnBodoniH"/>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4_300TGp_natural_light_ani">
  <a:themeElements>
    <a:clrScheme name="Metro">
      <a:dk1>
        <a:sysClr val="windowText" lastClr="000000"/>
      </a:dk1>
      <a:lt1>
        <a:sysClr val="window" lastClr="FFFFFF"/>
      </a:lt1>
      <a:dk2>
        <a:srgbClr val="4E5B6F"/>
      </a:dk2>
      <a:lt2>
        <a:srgbClr val="D6ECFF"/>
      </a:lt2>
      <a:accent1>
        <a:srgbClr val="7FD13B"/>
      </a:accent1>
      <a:accent2>
        <a:srgbClr val="EA157A"/>
      </a:accent2>
      <a:accent3>
        <a:srgbClr val="FEB80A"/>
      </a:accent3>
      <a:accent4>
        <a:srgbClr val="00ADDC"/>
      </a:accent4>
      <a:accent5>
        <a:srgbClr val="738AC8"/>
      </a:accent5>
      <a:accent6>
        <a:srgbClr val="1AB39F"/>
      </a:accent6>
      <a:hlink>
        <a:srgbClr val="EB8803"/>
      </a:hlink>
      <a:folHlink>
        <a:srgbClr val="5F7791"/>
      </a:folHlink>
    </a:clrScheme>
    <a:fontScheme name="nari_test">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r"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r"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lnDef>
  </a:objectDefaults>
  <a:extraClrSchemeLst>
    <a:extraClrScheme>
      <a:clrScheme name="nari_test 1">
        <a:dk1>
          <a:srgbClr val="4D4D4D"/>
        </a:dk1>
        <a:lt1>
          <a:srgbClr val="FFFFFF"/>
        </a:lt1>
        <a:dk2>
          <a:srgbClr val="51A0B9"/>
        </a:dk2>
        <a:lt2>
          <a:srgbClr val="DDDDDD"/>
        </a:lt2>
        <a:accent1>
          <a:srgbClr val="438ACB"/>
        </a:accent1>
        <a:accent2>
          <a:srgbClr val="77AE26"/>
        </a:accent2>
        <a:accent3>
          <a:srgbClr val="FFFFFF"/>
        </a:accent3>
        <a:accent4>
          <a:srgbClr val="404040"/>
        </a:accent4>
        <a:accent5>
          <a:srgbClr val="B0C4E2"/>
        </a:accent5>
        <a:accent6>
          <a:srgbClr val="6B9D21"/>
        </a:accent6>
        <a:hlink>
          <a:srgbClr val="449878"/>
        </a:hlink>
        <a:folHlink>
          <a:srgbClr val="90A8B0"/>
        </a:folHlink>
      </a:clrScheme>
      <a:clrMap bg1="lt1" tx1="dk1" bg2="lt2" tx2="dk2" accent1="accent1" accent2="accent2" accent3="accent3" accent4="accent4" accent5="accent5" accent6="accent6" hlink="hlink" folHlink="folHlink"/>
    </a:extraClrScheme>
    <a:extraClrScheme>
      <a:clrScheme name="nari_test 2">
        <a:dk1>
          <a:srgbClr val="4D4D4D"/>
        </a:dk1>
        <a:lt1>
          <a:srgbClr val="FFFFFF"/>
        </a:lt1>
        <a:dk2>
          <a:srgbClr val="0D8797"/>
        </a:dk2>
        <a:lt2>
          <a:srgbClr val="C0C0C0"/>
        </a:lt2>
        <a:accent1>
          <a:srgbClr val="8BB44E"/>
        </a:accent1>
        <a:accent2>
          <a:srgbClr val="F09234"/>
        </a:accent2>
        <a:accent3>
          <a:srgbClr val="FFFFFF"/>
        </a:accent3>
        <a:accent4>
          <a:srgbClr val="404040"/>
        </a:accent4>
        <a:accent5>
          <a:srgbClr val="C4D6B2"/>
        </a:accent5>
        <a:accent6>
          <a:srgbClr val="D9842E"/>
        </a:accent6>
        <a:hlink>
          <a:srgbClr val="7B9CB5"/>
        </a:hlink>
        <a:folHlink>
          <a:srgbClr val="B3C1A1"/>
        </a:folHlink>
      </a:clrScheme>
      <a:clrMap bg1="lt1" tx1="dk1" bg2="lt2" tx2="dk2" accent1="accent1" accent2="accent2" accent3="accent3" accent4="accent4" accent5="accent5" accent6="accent6" hlink="hlink" folHlink="folHlink"/>
    </a:extraClrScheme>
    <a:extraClrScheme>
      <a:clrScheme name="nari_test 3">
        <a:dk1>
          <a:srgbClr val="4D4D4D"/>
        </a:dk1>
        <a:lt1>
          <a:srgbClr val="FFFFFF"/>
        </a:lt1>
        <a:dk2>
          <a:srgbClr val="51944E"/>
        </a:dk2>
        <a:lt2>
          <a:srgbClr val="DDDDDD"/>
        </a:lt2>
        <a:accent1>
          <a:srgbClr val="646ADE"/>
        </a:accent1>
        <a:accent2>
          <a:srgbClr val="1BAFC3"/>
        </a:accent2>
        <a:accent3>
          <a:srgbClr val="FFFFFF"/>
        </a:accent3>
        <a:accent4>
          <a:srgbClr val="404040"/>
        </a:accent4>
        <a:accent5>
          <a:srgbClr val="B8B9EC"/>
        </a:accent5>
        <a:accent6>
          <a:srgbClr val="179EB0"/>
        </a:accent6>
        <a:hlink>
          <a:srgbClr val="98BF1D"/>
        </a:hlink>
        <a:folHlink>
          <a:srgbClr val="90A8B0"/>
        </a:folHlink>
      </a:clrScheme>
      <a:clrMap bg1="lt1" tx1="dk1" bg2="lt2" tx2="dk2" accent1="accent1" accent2="accent2" accent3="accent3" accent4="accent4" accent5="accent5" accent6="accent6" hlink="hlink" folHlink="folHlink"/>
    </a:extraClrScheme>
  </a:extraClrScheme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25785</TotalTime>
  <Words>9782</Words>
  <Application>Microsoft Office PowerPoint</Application>
  <PresentationFormat>On-screen Show (16:9)</PresentationFormat>
  <Paragraphs>482</Paragraphs>
  <Slides>178</Slides>
  <Notes>7</Notes>
  <HiddenSlides>0</HiddenSlides>
  <MMClips>5</MMClips>
  <ScaleCrop>false</ScaleCrop>
  <HeadingPairs>
    <vt:vector size="6" baseType="variant">
      <vt:variant>
        <vt:lpstr>Fonts Used</vt:lpstr>
      </vt:variant>
      <vt:variant>
        <vt:i4>11</vt:i4>
      </vt:variant>
      <vt:variant>
        <vt:lpstr>Theme</vt:lpstr>
      </vt:variant>
      <vt:variant>
        <vt:i4>6</vt:i4>
      </vt:variant>
      <vt:variant>
        <vt:lpstr>Slide Titles</vt:lpstr>
      </vt:variant>
      <vt:variant>
        <vt:i4>178</vt:i4>
      </vt:variant>
    </vt:vector>
  </HeadingPairs>
  <TitlesOfParts>
    <vt:vector size="195" baseType="lpstr">
      <vt:lpstr>等线</vt:lpstr>
      <vt:lpstr>微软雅黑</vt:lpstr>
      <vt:lpstr>黑体</vt:lpstr>
      <vt:lpstr>.VnBodoniH</vt:lpstr>
      <vt:lpstr>Arial</vt:lpstr>
      <vt:lpstr>Arial Black</vt:lpstr>
      <vt:lpstr>Calibri</vt:lpstr>
      <vt:lpstr>Tahoma</vt:lpstr>
      <vt:lpstr>Times New Roman</vt:lpstr>
      <vt:lpstr>Verdana</vt:lpstr>
      <vt:lpstr>Wingdings</vt:lpstr>
      <vt:lpstr>默认设计模板</vt:lpstr>
      <vt:lpstr>Office Theme</vt:lpstr>
      <vt:lpstr>1_Office Theme</vt:lpstr>
      <vt:lpstr>64_Office Theme</vt:lpstr>
      <vt:lpstr>1_Thuyet trinh cua Pham Loc</vt:lpstr>
      <vt:lpstr>4_300TGp_natural_light_ani</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HP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hp</dc:creator>
  <cp:lastModifiedBy>ADMIN</cp:lastModifiedBy>
  <cp:revision>142</cp:revision>
  <dcterms:created xsi:type="dcterms:W3CDTF">2021-11-05T15:30:21Z</dcterms:created>
  <dcterms:modified xsi:type="dcterms:W3CDTF">2026-07-26T15:03:34Z</dcterms:modified>
</cp:coreProperties>
</file>