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theme/theme6.xml" ContentType="application/vnd.openxmlformats-officedocument.theme+xml"/>
  <Override PartName="/ppt/slideLayouts/slideLayout11.xml" ContentType="application/vnd.openxmlformats-officedocument.presentationml.slideLayout+xml"/>
  <Override PartName="/ppt/theme/theme7.xml" ContentType="application/vnd.openxmlformats-officedocument.theme+xml"/>
  <Override PartName="/ppt/slideLayouts/slideLayout12.xml" ContentType="application/vnd.openxmlformats-officedocument.presentationml.slideLayout+xml"/>
  <Override PartName="/ppt/theme/theme8.xml" ContentType="application/vnd.openxmlformats-officedocument.theme+xml"/>
  <Override PartName="/ppt/slideLayouts/slideLayout13.xml" ContentType="application/vnd.openxmlformats-officedocument.presentationml.slideLayout+xml"/>
  <Override PartName="/ppt/theme/theme9.xml" ContentType="application/vnd.openxmlformats-officedocument.theme+xml"/>
  <Override PartName="/ppt/slideLayouts/slideLayout14.xml" ContentType="application/vnd.openxmlformats-officedocument.presentationml.slideLayout+xml"/>
  <Override PartName="/ppt/theme/theme10.xml" ContentType="application/vnd.openxmlformats-officedocument.theme+xml"/>
  <Override PartName="/ppt/slideLayouts/slideLayout15.xml" ContentType="application/vnd.openxmlformats-officedocument.presentationml.slideLayout+xml"/>
  <Override PartName="/ppt/theme/theme11.xml" ContentType="application/vnd.openxmlformats-officedocument.theme+xml"/>
  <Override PartName="/ppt/slideLayouts/slideLayout16.xml" ContentType="application/vnd.openxmlformats-officedocument.presentationml.slideLayout+xml"/>
  <Override PartName="/ppt/theme/theme12.xml" ContentType="application/vnd.openxmlformats-officedocument.theme+xml"/>
  <Override PartName="/ppt/slideLayouts/slideLayout17.xml" ContentType="application/vnd.openxmlformats-officedocument.presentationml.slideLayout+xml"/>
  <Override PartName="/ppt/theme/theme13.xml" ContentType="application/vnd.openxmlformats-officedocument.theme+xml"/>
  <Override PartName="/ppt/slideLayouts/slideLayout18.xml" ContentType="application/vnd.openxmlformats-officedocument.presentationml.slideLayout+xml"/>
  <Override PartName="/ppt/theme/theme14.xml" ContentType="application/vnd.openxmlformats-officedocument.theme+xml"/>
  <Override PartName="/ppt/slideLayouts/slideLayout19.xml" ContentType="application/vnd.openxmlformats-officedocument.presentationml.slideLayout+xml"/>
  <Override PartName="/ppt/theme/theme15.xml" ContentType="application/vnd.openxmlformats-officedocument.theme+xml"/>
  <Override PartName="/ppt/slideLayouts/slideLayout20.xml" ContentType="application/vnd.openxmlformats-officedocument.presentationml.slideLayout+xml"/>
  <Override PartName="/ppt/theme/theme16.xml" ContentType="application/vnd.openxmlformats-officedocument.theme+xml"/>
  <Override PartName="/ppt/slideLayouts/slideLayout21.xml" ContentType="application/vnd.openxmlformats-officedocument.presentationml.slideLayout+xml"/>
  <Override PartName="/ppt/theme/theme17.xml" ContentType="application/vnd.openxmlformats-officedocument.theme+xml"/>
  <Override PartName="/ppt/slideLayouts/slideLayout22.xml" ContentType="application/vnd.openxmlformats-officedocument.presentationml.slideLayout+xml"/>
  <Override PartName="/ppt/theme/theme18.xml" ContentType="application/vnd.openxmlformats-officedocument.theme+xml"/>
  <Override PartName="/ppt/slideLayouts/slideLayout23.xml" ContentType="application/vnd.openxmlformats-officedocument.presentationml.slideLayout+xml"/>
  <Override PartName="/ppt/theme/theme19.xml" ContentType="application/vnd.openxmlformats-officedocument.theme+xml"/>
  <Override PartName="/ppt/slideLayouts/slideLayout24.xml" ContentType="application/vnd.openxmlformats-officedocument.presentationml.slideLayout+xml"/>
  <Override PartName="/ppt/theme/theme20.xml" ContentType="application/vnd.openxmlformats-officedocument.theme+xml"/>
  <Override PartName="/ppt/slideLayouts/slideLayout25.xml" ContentType="application/vnd.openxmlformats-officedocument.presentationml.slideLayout+xml"/>
  <Override PartName="/ppt/theme/theme21.xml" ContentType="application/vnd.openxmlformats-officedocument.theme+xml"/>
  <Override PartName="/ppt/slideLayouts/slideLayout26.xml" ContentType="application/vnd.openxmlformats-officedocument.presentationml.slideLayout+xml"/>
  <Override PartName="/ppt/theme/theme22.xml" ContentType="application/vnd.openxmlformats-officedocument.theme+xml"/>
  <Override PartName="/ppt/slideLayouts/slideLayout27.xml" ContentType="application/vnd.openxmlformats-officedocument.presentationml.slideLayout+xml"/>
  <Override PartName="/ppt/theme/theme2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4.xml" ContentType="application/vnd.openxmlformats-officedocument.theme+xml"/>
  <Override PartName="/ppt/theme/theme2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 id="2147483668" r:id="rId3"/>
    <p:sldMasterId id="2147483670" r:id="rId4"/>
    <p:sldMasterId id="2147483672" r:id="rId5"/>
    <p:sldMasterId id="2147483674" r:id="rId6"/>
    <p:sldMasterId id="2147483676" r:id="rId7"/>
    <p:sldMasterId id="2147483678" r:id="rId8"/>
    <p:sldMasterId id="2147483680" r:id="rId9"/>
    <p:sldMasterId id="2147483682" r:id="rId10"/>
    <p:sldMasterId id="2147483684" r:id="rId11"/>
    <p:sldMasterId id="2147483686" r:id="rId12"/>
    <p:sldMasterId id="2147483688" r:id="rId13"/>
    <p:sldMasterId id="2147483690" r:id="rId14"/>
    <p:sldMasterId id="2147483734" r:id="rId15"/>
    <p:sldMasterId id="2147483736" r:id="rId16"/>
    <p:sldMasterId id="2147483738" r:id="rId17"/>
    <p:sldMasterId id="2147483740" r:id="rId18"/>
    <p:sldMasterId id="2147483742" r:id="rId19"/>
    <p:sldMasterId id="2147483806" r:id="rId20"/>
    <p:sldMasterId id="2147483808" r:id="rId21"/>
    <p:sldMasterId id="2147483810" r:id="rId22"/>
    <p:sldMasterId id="2147483812" r:id="rId23"/>
    <p:sldMasterId id="2147483814" r:id="rId24"/>
  </p:sldMasterIdLst>
  <p:notesMasterIdLst>
    <p:notesMasterId r:id="rId248"/>
  </p:notesMasterIdLst>
  <p:sldIdLst>
    <p:sldId id="256" r:id="rId25"/>
    <p:sldId id="257" r:id="rId26"/>
    <p:sldId id="258" r:id="rId27"/>
    <p:sldId id="260" r:id="rId28"/>
    <p:sldId id="261" r:id="rId29"/>
    <p:sldId id="262" r:id="rId30"/>
    <p:sldId id="270" r:id="rId31"/>
    <p:sldId id="283" r:id="rId32"/>
    <p:sldId id="311" r:id="rId33"/>
    <p:sldId id="271" r:id="rId34"/>
    <p:sldId id="272" r:id="rId35"/>
    <p:sldId id="273" r:id="rId36"/>
    <p:sldId id="274" r:id="rId37"/>
    <p:sldId id="275" r:id="rId38"/>
    <p:sldId id="276" r:id="rId39"/>
    <p:sldId id="282" r:id="rId40"/>
    <p:sldId id="482" r:id="rId41"/>
    <p:sldId id="312" r:id="rId42"/>
    <p:sldId id="313" r:id="rId43"/>
    <p:sldId id="314" r:id="rId44"/>
    <p:sldId id="315" r:id="rId45"/>
    <p:sldId id="316" r:id="rId46"/>
    <p:sldId id="317" r:id="rId47"/>
    <p:sldId id="318" r:id="rId48"/>
    <p:sldId id="319" r:id="rId49"/>
    <p:sldId id="320" r:id="rId50"/>
    <p:sldId id="321" r:id="rId51"/>
    <p:sldId id="322" r:id="rId52"/>
    <p:sldId id="323" r:id="rId53"/>
    <p:sldId id="483" r:id="rId54"/>
    <p:sldId id="486" r:id="rId55"/>
    <p:sldId id="485" r:id="rId56"/>
    <p:sldId id="484" r:id="rId57"/>
    <p:sldId id="487" r:id="rId58"/>
    <p:sldId id="491" r:id="rId59"/>
    <p:sldId id="490" r:id="rId60"/>
    <p:sldId id="489" r:id="rId61"/>
    <p:sldId id="488" r:id="rId62"/>
    <p:sldId id="492" r:id="rId63"/>
    <p:sldId id="494" r:id="rId64"/>
    <p:sldId id="495" r:id="rId65"/>
    <p:sldId id="493" r:id="rId66"/>
    <p:sldId id="497" r:id="rId67"/>
    <p:sldId id="502" r:id="rId68"/>
    <p:sldId id="501" r:id="rId69"/>
    <p:sldId id="500" r:id="rId70"/>
    <p:sldId id="499" r:id="rId71"/>
    <p:sldId id="498" r:id="rId72"/>
    <p:sldId id="496" r:id="rId73"/>
    <p:sldId id="503" r:id="rId74"/>
    <p:sldId id="508" r:id="rId75"/>
    <p:sldId id="506" r:id="rId76"/>
    <p:sldId id="507" r:id="rId77"/>
    <p:sldId id="504" r:id="rId78"/>
    <p:sldId id="505" r:id="rId79"/>
    <p:sldId id="511" r:id="rId80"/>
    <p:sldId id="510" r:id="rId81"/>
    <p:sldId id="518" r:id="rId82"/>
    <p:sldId id="515" r:id="rId83"/>
    <p:sldId id="516" r:id="rId84"/>
    <p:sldId id="513" r:id="rId85"/>
    <p:sldId id="514" r:id="rId86"/>
    <p:sldId id="525" r:id="rId87"/>
    <p:sldId id="524" r:id="rId88"/>
    <p:sldId id="523" r:id="rId89"/>
    <p:sldId id="522" r:id="rId90"/>
    <p:sldId id="521" r:id="rId91"/>
    <p:sldId id="530" r:id="rId92"/>
    <p:sldId id="529" r:id="rId93"/>
    <p:sldId id="528" r:id="rId94"/>
    <p:sldId id="346" r:id="rId95"/>
    <p:sldId id="347" r:id="rId96"/>
    <p:sldId id="348" r:id="rId97"/>
    <p:sldId id="349" r:id="rId98"/>
    <p:sldId id="350" r:id="rId99"/>
    <p:sldId id="537" r:id="rId100"/>
    <p:sldId id="540" r:id="rId101"/>
    <p:sldId id="541" r:id="rId102"/>
    <p:sldId id="539" r:id="rId103"/>
    <p:sldId id="538" r:id="rId104"/>
    <p:sldId id="536" r:id="rId105"/>
    <p:sldId id="535" r:id="rId106"/>
    <p:sldId id="534" r:id="rId107"/>
    <p:sldId id="542" r:id="rId108"/>
    <p:sldId id="548" r:id="rId109"/>
    <p:sldId id="547" r:id="rId110"/>
    <p:sldId id="546" r:id="rId111"/>
    <p:sldId id="545" r:id="rId112"/>
    <p:sldId id="544" r:id="rId113"/>
    <p:sldId id="543" r:id="rId114"/>
    <p:sldId id="533" r:id="rId115"/>
    <p:sldId id="532" r:id="rId116"/>
    <p:sldId id="558" r:id="rId117"/>
    <p:sldId id="557" r:id="rId118"/>
    <p:sldId id="556" r:id="rId119"/>
    <p:sldId id="555" r:id="rId120"/>
    <p:sldId id="554" r:id="rId121"/>
    <p:sldId id="553" r:id="rId122"/>
    <p:sldId id="552" r:id="rId123"/>
    <p:sldId id="551" r:id="rId124"/>
    <p:sldId id="550" r:id="rId125"/>
    <p:sldId id="549" r:id="rId126"/>
    <p:sldId id="564" r:id="rId127"/>
    <p:sldId id="566" r:id="rId128"/>
    <p:sldId id="565" r:id="rId129"/>
    <p:sldId id="563" r:id="rId130"/>
    <p:sldId id="562" r:id="rId131"/>
    <p:sldId id="561" r:id="rId132"/>
    <p:sldId id="560" r:id="rId133"/>
    <p:sldId id="559" r:id="rId134"/>
    <p:sldId id="567" r:id="rId135"/>
    <p:sldId id="574" r:id="rId136"/>
    <p:sldId id="573" r:id="rId137"/>
    <p:sldId id="572" r:id="rId138"/>
    <p:sldId id="571" r:id="rId139"/>
    <p:sldId id="570" r:id="rId140"/>
    <p:sldId id="569" r:id="rId141"/>
    <p:sldId id="568" r:id="rId142"/>
    <p:sldId id="584" r:id="rId143"/>
    <p:sldId id="583" r:id="rId144"/>
    <p:sldId id="582" r:id="rId145"/>
    <p:sldId id="581" r:id="rId146"/>
    <p:sldId id="580" r:id="rId147"/>
    <p:sldId id="579" r:id="rId148"/>
    <p:sldId id="578" r:id="rId149"/>
    <p:sldId id="577" r:id="rId150"/>
    <p:sldId id="576" r:id="rId151"/>
    <p:sldId id="575" r:id="rId152"/>
    <p:sldId id="531" r:id="rId153"/>
    <p:sldId id="585" r:id="rId154"/>
    <p:sldId id="594" r:id="rId155"/>
    <p:sldId id="593" r:id="rId156"/>
    <p:sldId id="382" r:id="rId157"/>
    <p:sldId id="383" r:id="rId158"/>
    <p:sldId id="384" r:id="rId159"/>
    <p:sldId id="385" r:id="rId160"/>
    <p:sldId id="386" r:id="rId161"/>
    <p:sldId id="603" r:id="rId162"/>
    <p:sldId id="602" r:id="rId163"/>
    <p:sldId id="601" r:id="rId164"/>
    <p:sldId id="600" r:id="rId165"/>
    <p:sldId id="609" r:id="rId166"/>
    <p:sldId id="608" r:id="rId167"/>
    <p:sldId id="607" r:id="rId168"/>
    <p:sldId id="606" r:id="rId169"/>
    <p:sldId id="605" r:id="rId170"/>
    <p:sldId id="604" r:id="rId171"/>
    <p:sldId id="598" r:id="rId172"/>
    <p:sldId id="597" r:id="rId173"/>
    <p:sldId id="617" r:id="rId174"/>
    <p:sldId id="616" r:id="rId175"/>
    <p:sldId id="615" r:id="rId176"/>
    <p:sldId id="614" r:id="rId177"/>
    <p:sldId id="613" r:id="rId178"/>
    <p:sldId id="612" r:id="rId179"/>
    <p:sldId id="623" r:id="rId180"/>
    <p:sldId id="622" r:id="rId181"/>
    <p:sldId id="621" r:id="rId182"/>
    <p:sldId id="620" r:id="rId183"/>
    <p:sldId id="619" r:id="rId184"/>
    <p:sldId id="618" r:id="rId185"/>
    <p:sldId id="626" r:id="rId186"/>
    <p:sldId id="625" r:id="rId187"/>
    <p:sldId id="633" r:id="rId188"/>
    <p:sldId id="632" r:id="rId189"/>
    <p:sldId id="631" r:id="rId190"/>
    <p:sldId id="630" r:id="rId191"/>
    <p:sldId id="629" r:id="rId192"/>
    <p:sldId id="628" r:id="rId193"/>
    <p:sldId id="627" r:id="rId194"/>
    <p:sldId id="634" r:id="rId195"/>
    <p:sldId id="641" r:id="rId196"/>
    <p:sldId id="640" r:id="rId197"/>
    <p:sldId id="639" r:id="rId198"/>
    <p:sldId id="638" r:id="rId199"/>
    <p:sldId id="637" r:id="rId200"/>
    <p:sldId id="636" r:id="rId201"/>
    <p:sldId id="635" r:id="rId202"/>
    <p:sldId id="645" r:id="rId203"/>
    <p:sldId id="644" r:id="rId204"/>
    <p:sldId id="643" r:id="rId205"/>
    <p:sldId id="642" r:id="rId206"/>
    <p:sldId id="596" r:id="rId207"/>
    <p:sldId id="651" r:id="rId208"/>
    <p:sldId id="650" r:id="rId209"/>
    <p:sldId id="649" r:id="rId210"/>
    <p:sldId id="652" r:id="rId211"/>
    <p:sldId id="653" r:id="rId212"/>
    <p:sldId id="648" r:id="rId213"/>
    <p:sldId id="655" r:id="rId214"/>
    <p:sldId id="659" r:id="rId215"/>
    <p:sldId id="658" r:id="rId216"/>
    <p:sldId id="657" r:id="rId217"/>
    <p:sldId id="656" r:id="rId218"/>
    <p:sldId id="654" r:id="rId219"/>
    <p:sldId id="646" r:id="rId220"/>
    <p:sldId id="667" r:id="rId221"/>
    <p:sldId id="668" r:id="rId222"/>
    <p:sldId id="669" r:id="rId223"/>
    <p:sldId id="670" r:id="rId224"/>
    <p:sldId id="671" r:id="rId225"/>
    <p:sldId id="665" r:id="rId226"/>
    <p:sldId id="672" r:id="rId227"/>
    <p:sldId id="673" r:id="rId228"/>
    <p:sldId id="674" r:id="rId229"/>
    <p:sldId id="675" r:id="rId230"/>
    <p:sldId id="676" r:id="rId231"/>
    <p:sldId id="677" r:id="rId232"/>
    <p:sldId id="678" r:id="rId233"/>
    <p:sldId id="679" r:id="rId234"/>
    <p:sldId id="680" r:id="rId235"/>
    <p:sldId id="681" r:id="rId236"/>
    <p:sldId id="682" r:id="rId237"/>
    <p:sldId id="666" r:id="rId238"/>
    <p:sldId id="683" r:id="rId239"/>
    <p:sldId id="684" r:id="rId240"/>
    <p:sldId id="685" r:id="rId241"/>
    <p:sldId id="686" r:id="rId242"/>
    <p:sldId id="687" r:id="rId243"/>
    <p:sldId id="688" r:id="rId244"/>
    <p:sldId id="689" r:id="rId245"/>
    <p:sldId id="690" r:id="rId246"/>
    <p:sldId id="691" r:id="rId247"/>
  </p:sldIdLst>
  <p:sldSz cx="9144000" cy="5143500" type="screen16x9"/>
  <p:notesSz cx="10058400" cy="7772400"/>
  <p:defaultTextStyle>
    <a:defPPr>
      <a:defRPr lang="en-US"/>
    </a:defPPr>
    <a:lvl1pPr marL="0" algn="l" defTabSz="732447" rtl="0" eaLnBrk="1" latinLnBrk="0" hangingPunct="1">
      <a:defRPr sz="1400" kern="1200">
        <a:solidFill>
          <a:schemeClr val="tx1"/>
        </a:solidFill>
        <a:latin typeface="+mn-lt"/>
        <a:ea typeface="+mn-ea"/>
        <a:cs typeface="+mn-cs"/>
      </a:defRPr>
    </a:lvl1pPr>
    <a:lvl2pPr marL="366223" algn="l" defTabSz="732447" rtl="0" eaLnBrk="1" latinLnBrk="0" hangingPunct="1">
      <a:defRPr sz="1400" kern="1200">
        <a:solidFill>
          <a:schemeClr val="tx1"/>
        </a:solidFill>
        <a:latin typeface="+mn-lt"/>
        <a:ea typeface="+mn-ea"/>
        <a:cs typeface="+mn-cs"/>
      </a:defRPr>
    </a:lvl2pPr>
    <a:lvl3pPr marL="732447" algn="l" defTabSz="732447" rtl="0" eaLnBrk="1" latinLnBrk="0" hangingPunct="1">
      <a:defRPr sz="1400" kern="1200">
        <a:solidFill>
          <a:schemeClr val="tx1"/>
        </a:solidFill>
        <a:latin typeface="+mn-lt"/>
        <a:ea typeface="+mn-ea"/>
        <a:cs typeface="+mn-cs"/>
      </a:defRPr>
    </a:lvl3pPr>
    <a:lvl4pPr marL="1098669" algn="l" defTabSz="732447" rtl="0" eaLnBrk="1" latinLnBrk="0" hangingPunct="1">
      <a:defRPr sz="1400" kern="1200">
        <a:solidFill>
          <a:schemeClr val="tx1"/>
        </a:solidFill>
        <a:latin typeface="+mn-lt"/>
        <a:ea typeface="+mn-ea"/>
        <a:cs typeface="+mn-cs"/>
      </a:defRPr>
    </a:lvl4pPr>
    <a:lvl5pPr marL="1464892" algn="l" defTabSz="732447" rtl="0" eaLnBrk="1" latinLnBrk="0" hangingPunct="1">
      <a:defRPr sz="1400" kern="1200">
        <a:solidFill>
          <a:schemeClr val="tx1"/>
        </a:solidFill>
        <a:latin typeface="+mn-lt"/>
        <a:ea typeface="+mn-ea"/>
        <a:cs typeface="+mn-cs"/>
      </a:defRPr>
    </a:lvl5pPr>
    <a:lvl6pPr marL="1831115" algn="l" defTabSz="732447" rtl="0" eaLnBrk="1" latinLnBrk="0" hangingPunct="1">
      <a:defRPr sz="1400" kern="1200">
        <a:solidFill>
          <a:schemeClr val="tx1"/>
        </a:solidFill>
        <a:latin typeface="+mn-lt"/>
        <a:ea typeface="+mn-ea"/>
        <a:cs typeface="+mn-cs"/>
      </a:defRPr>
    </a:lvl6pPr>
    <a:lvl7pPr marL="2197339" algn="l" defTabSz="732447" rtl="0" eaLnBrk="1" latinLnBrk="0" hangingPunct="1">
      <a:defRPr sz="1400" kern="1200">
        <a:solidFill>
          <a:schemeClr val="tx1"/>
        </a:solidFill>
        <a:latin typeface="+mn-lt"/>
        <a:ea typeface="+mn-ea"/>
        <a:cs typeface="+mn-cs"/>
      </a:defRPr>
    </a:lvl7pPr>
    <a:lvl8pPr marL="2563560" algn="l" defTabSz="732447" rtl="0" eaLnBrk="1" latinLnBrk="0" hangingPunct="1">
      <a:defRPr sz="1400" kern="1200">
        <a:solidFill>
          <a:schemeClr val="tx1"/>
        </a:solidFill>
        <a:latin typeface="+mn-lt"/>
        <a:ea typeface="+mn-ea"/>
        <a:cs typeface="+mn-cs"/>
      </a:defRPr>
    </a:lvl8pPr>
    <a:lvl9pPr marL="2929783" algn="l" defTabSz="732447"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06">
          <p15:clr>
            <a:srgbClr val="A4A3A4"/>
          </p15:clr>
        </p15:guide>
        <p15:guide id="2" pos="196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3" d="100"/>
          <a:sy n="53" d="100"/>
        </p:scale>
        <p:origin x="36" y="552"/>
      </p:cViewPr>
      <p:guideLst>
        <p:guide orient="horz" pos="1906"/>
        <p:guide pos="196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93.xml"/><Relationship Id="rId21" Type="http://schemas.openxmlformats.org/officeDocument/2006/relationships/slideMaster" Target="slideMasters/slideMaster21.xml"/><Relationship Id="rId42" Type="http://schemas.openxmlformats.org/officeDocument/2006/relationships/slide" Target="slides/slide18.xml"/><Relationship Id="rId63" Type="http://schemas.openxmlformats.org/officeDocument/2006/relationships/slide" Target="slides/slide39.xml"/><Relationship Id="rId84" Type="http://schemas.openxmlformats.org/officeDocument/2006/relationships/slide" Target="slides/slide60.xml"/><Relationship Id="rId138" Type="http://schemas.openxmlformats.org/officeDocument/2006/relationships/slide" Target="slides/slide114.xml"/><Relationship Id="rId159" Type="http://schemas.openxmlformats.org/officeDocument/2006/relationships/slide" Target="slides/slide135.xml"/><Relationship Id="rId170" Type="http://schemas.openxmlformats.org/officeDocument/2006/relationships/slide" Target="slides/slide146.xml"/><Relationship Id="rId191" Type="http://schemas.openxmlformats.org/officeDocument/2006/relationships/slide" Target="slides/slide167.xml"/><Relationship Id="rId205" Type="http://schemas.openxmlformats.org/officeDocument/2006/relationships/slide" Target="slides/slide181.xml"/><Relationship Id="rId226" Type="http://schemas.openxmlformats.org/officeDocument/2006/relationships/slide" Target="slides/slide202.xml"/><Relationship Id="rId247" Type="http://schemas.openxmlformats.org/officeDocument/2006/relationships/slide" Target="slides/slide223.xml"/><Relationship Id="rId107" Type="http://schemas.openxmlformats.org/officeDocument/2006/relationships/slide" Target="slides/slide83.xml"/><Relationship Id="rId11" Type="http://schemas.openxmlformats.org/officeDocument/2006/relationships/slideMaster" Target="slideMasters/slideMaster11.xml"/><Relationship Id="rId32" Type="http://schemas.openxmlformats.org/officeDocument/2006/relationships/slide" Target="slides/slide8.xml"/><Relationship Id="rId53" Type="http://schemas.openxmlformats.org/officeDocument/2006/relationships/slide" Target="slides/slide29.xml"/><Relationship Id="rId74" Type="http://schemas.openxmlformats.org/officeDocument/2006/relationships/slide" Target="slides/slide50.xml"/><Relationship Id="rId128" Type="http://schemas.openxmlformats.org/officeDocument/2006/relationships/slide" Target="slides/slide104.xml"/><Relationship Id="rId149" Type="http://schemas.openxmlformats.org/officeDocument/2006/relationships/slide" Target="slides/slide125.xml"/><Relationship Id="rId5" Type="http://schemas.openxmlformats.org/officeDocument/2006/relationships/slideMaster" Target="slideMasters/slideMaster5.xml"/><Relationship Id="rId95" Type="http://schemas.openxmlformats.org/officeDocument/2006/relationships/slide" Target="slides/slide71.xml"/><Relationship Id="rId160" Type="http://schemas.openxmlformats.org/officeDocument/2006/relationships/slide" Target="slides/slide136.xml"/><Relationship Id="rId181" Type="http://schemas.openxmlformats.org/officeDocument/2006/relationships/slide" Target="slides/slide157.xml"/><Relationship Id="rId216" Type="http://schemas.openxmlformats.org/officeDocument/2006/relationships/slide" Target="slides/slide192.xml"/><Relationship Id="rId237" Type="http://schemas.openxmlformats.org/officeDocument/2006/relationships/slide" Target="slides/slide213.xml"/><Relationship Id="rId22" Type="http://schemas.openxmlformats.org/officeDocument/2006/relationships/slideMaster" Target="slideMasters/slideMaster22.xml"/><Relationship Id="rId43" Type="http://schemas.openxmlformats.org/officeDocument/2006/relationships/slide" Target="slides/slide19.xml"/><Relationship Id="rId64" Type="http://schemas.openxmlformats.org/officeDocument/2006/relationships/slide" Target="slides/slide40.xml"/><Relationship Id="rId118" Type="http://schemas.openxmlformats.org/officeDocument/2006/relationships/slide" Target="slides/slide94.xml"/><Relationship Id="rId139" Type="http://schemas.openxmlformats.org/officeDocument/2006/relationships/slide" Target="slides/slide115.xml"/><Relationship Id="rId85" Type="http://schemas.openxmlformats.org/officeDocument/2006/relationships/slide" Target="slides/slide61.xml"/><Relationship Id="rId150" Type="http://schemas.openxmlformats.org/officeDocument/2006/relationships/slide" Target="slides/slide126.xml"/><Relationship Id="rId171" Type="http://schemas.openxmlformats.org/officeDocument/2006/relationships/slide" Target="slides/slide147.xml"/><Relationship Id="rId192" Type="http://schemas.openxmlformats.org/officeDocument/2006/relationships/slide" Target="slides/slide168.xml"/><Relationship Id="rId206" Type="http://schemas.openxmlformats.org/officeDocument/2006/relationships/slide" Target="slides/slide182.xml"/><Relationship Id="rId227" Type="http://schemas.openxmlformats.org/officeDocument/2006/relationships/slide" Target="slides/slide203.xml"/><Relationship Id="rId248" Type="http://schemas.openxmlformats.org/officeDocument/2006/relationships/notesMaster" Target="notesMasters/notesMaster1.xml"/><Relationship Id="rId12" Type="http://schemas.openxmlformats.org/officeDocument/2006/relationships/slideMaster" Target="slideMasters/slideMaster12.xml"/><Relationship Id="rId33" Type="http://schemas.openxmlformats.org/officeDocument/2006/relationships/slide" Target="slides/slide9.xml"/><Relationship Id="rId108" Type="http://schemas.openxmlformats.org/officeDocument/2006/relationships/slide" Target="slides/slide84.xml"/><Relationship Id="rId129" Type="http://schemas.openxmlformats.org/officeDocument/2006/relationships/slide" Target="slides/slide105.xml"/><Relationship Id="rId54" Type="http://schemas.openxmlformats.org/officeDocument/2006/relationships/slide" Target="slides/slide30.xml"/><Relationship Id="rId75" Type="http://schemas.openxmlformats.org/officeDocument/2006/relationships/slide" Target="slides/slide51.xml"/><Relationship Id="rId96" Type="http://schemas.openxmlformats.org/officeDocument/2006/relationships/slide" Target="slides/slide72.xml"/><Relationship Id="rId140" Type="http://schemas.openxmlformats.org/officeDocument/2006/relationships/slide" Target="slides/slide116.xml"/><Relationship Id="rId161" Type="http://schemas.openxmlformats.org/officeDocument/2006/relationships/slide" Target="slides/slide137.xml"/><Relationship Id="rId182" Type="http://schemas.openxmlformats.org/officeDocument/2006/relationships/slide" Target="slides/slide158.xml"/><Relationship Id="rId217" Type="http://schemas.openxmlformats.org/officeDocument/2006/relationships/slide" Target="slides/slide193.xml"/><Relationship Id="rId6" Type="http://schemas.openxmlformats.org/officeDocument/2006/relationships/slideMaster" Target="slideMasters/slideMaster6.xml"/><Relationship Id="rId238" Type="http://schemas.openxmlformats.org/officeDocument/2006/relationships/slide" Target="slides/slide214.xml"/><Relationship Id="rId23" Type="http://schemas.openxmlformats.org/officeDocument/2006/relationships/slideMaster" Target="slideMasters/slideMaster23.xml"/><Relationship Id="rId119" Type="http://schemas.openxmlformats.org/officeDocument/2006/relationships/slide" Target="slides/slide95.xml"/><Relationship Id="rId44" Type="http://schemas.openxmlformats.org/officeDocument/2006/relationships/slide" Target="slides/slide20.xml"/><Relationship Id="rId65" Type="http://schemas.openxmlformats.org/officeDocument/2006/relationships/slide" Target="slides/slide41.xml"/><Relationship Id="rId86" Type="http://schemas.openxmlformats.org/officeDocument/2006/relationships/slide" Target="slides/slide62.xml"/><Relationship Id="rId130" Type="http://schemas.openxmlformats.org/officeDocument/2006/relationships/slide" Target="slides/slide106.xml"/><Relationship Id="rId151" Type="http://schemas.openxmlformats.org/officeDocument/2006/relationships/slide" Target="slides/slide127.xml"/><Relationship Id="rId172" Type="http://schemas.openxmlformats.org/officeDocument/2006/relationships/slide" Target="slides/slide148.xml"/><Relationship Id="rId193" Type="http://schemas.openxmlformats.org/officeDocument/2006/relationships/slide" Target="slides/slide169.xml"/><Relationship Id="rId207" Type="http://schemas.openxmlformats.org/officeDocument/2006/relationships/slide" Target="slides/slide183.xml"/><Relationship Id="rId228" Type="http://schemas.openxmlformats.org/officeDocument/2006/relationships/slide" Target="slides/slide204.xml"/><Relationship Id="rId249" Type="http://schemas.openxmlformats.org/officeDocument/2006/relationships/presProps" Target="presProps.xml"/><Relationship Id="rId13" Type="http://schemas.openxmlformats.org/officeDocument/2006/relationships/slideMaster" Target="slideMasters/slideMaster13.xml"/><Relationship Id="rId109" Type="http://schemas.openxmlformats.org/officeDocument/2006/relationships/slide" Target="slides/slide85.xml"/><Relationship Id="rId34" Type="http://schemas.openxmlformats.org/officeDocument/2006/relationships/slide" Target="slides/slide10.xml"/><Relationship Id="rId55" Type="http://schemas.openxmlformats.org/officeDocument/2006/relationships/slide" Target="slides/slide31.xml"/><Relationship Id="rId76" Type="http://schemas.openxmlformats.org/officeDocument/2006/relationships/slide" Target="slides/slide52.xml"/><Relationship Id="rId97" Type="http://schemas.openxmlformats.org/officeDocument/2006/relationships/slide" Target="slides/slide73.xml"/><Relationship Id="rId120" Type="http://schemas.openxmlformats.org/officeDocument/2006/relationships/slide" Target="slides/slide96.xml"/><Relationship Id="rId141" Type="http://schemas.openxmlformats.org/officeDocument/2006/relationships/slide" Target="slides/slide117.xml"/><Relationship Id="rId7" Type="http://schemas.openxmlformats.org/officeDocument/2006/relationships/slideMaster" Target="slideMasters/slideMaster7.xml"/><Relationship Id="rId162" Type="http://schemas.openxmlformats.org/officeDocument/2006/relationships/slide" Target="slides/slide138.xml"/><Relationship Id="rId183" Type="http://schemas.openxmlformats.org/officeDocument/2006/relationships/slide" Target="slides/slide159.xml"/><Relationship Id="rId218" Type="http://schemas.openxmlformats.org/officeDocument/2006/relationships/slide" Target="slides/slide194.xml"/><Relationship Id="rId239" Type="http://schemas.openxmlformats.org/officeDocument/2006/relationships/slide" Target="slides/slide215.xml"/><Relationship Id="rId250" Type="http://schemas.openxmlformats.org/officeDocument/2006/relationships/viewProps" Target="viewProps.xml"/><Relationship Id="rId24" Type="http://schemas.openxmlformats.org/officeDocument/2006/relationships/slideMaster" Target="slideMasters/slideMaster24.xml"/><Relationship Id="rId45" Type="http://schemas.openxmlformats.org/officeDocument/2006/relationships/slide" Target="slides/slide21.xml"/><Relationship Id="rId66" Type="http://schemas.openxmlformats.org/officeDocument/2006/relationships/slide" Target="slides/slide42.xml"/><Relationship Id="rId87" Type="http://schemas.openxmlformats.org/officeDocument/2006/relationships/slide" Target="slides/slide63.xml"/><Relationship Id="rId110" Type="http://schemas.openxmlformats.org/officeDocument/2006/relationships/slide" Target="slides/slide86.xml"/><Relationship Id="rId131" Type="http://schemas.openxmlformats.org/officeDocument/2006/relationships/slide" Target="slides/slide107.xml"/><Relationship Id="rId152" Type="http://schemas.openxmlformats.org/officeDocument/2006/relationships/slide" Target="slides/slide128.xml"/><Relationship Id="rId173" Type="http://schemas.openxmlformats.org/officeDocument/2006/relationships/slide" Target="slides/slide149.xml"/><Relationship Id="rId194" Type="http://schemas.openxmlformats.org/officeDocument/2006/relationships/slide" Target="slides/slide170.xml"/><Relationship Id="rId208" Type="http://schemas.openxmlformats.org/officeDocument/2006/relationships/slide" Target="slides/slide184.xml"/><Relationship Id="rId229" Type="http://schemas.openxmlformats.org/officeDocument/2006/relationships/slide" Target="slides/slide205.xml"/><Relationship Id="rId240" Type="http://schemas.openxmlformats.org/officeDocument/2006/relationships/slide" Target="slides/slide216.xml"/><Relationship Id="rId14" Type="http://schemas.openxmlformats.org/officeDocument/2006/relationships/slideMaster" Target="slideMasters/slideMaster14.xml"/><Relationship Id="rId35" Type="http://schemas.openxmlformats.org/officeDocument/2006/relationships/slide" Target="slides/slide11.xml"/><Relationship Id="rId56" Type="http://schemas.openxmlformats.org/officeDocument/2006/relationships/slide" Target="slides/slide32.xml"/><Relationship Id="rId77" Type="http://schemas.openxmlformats.org/officeDocument/2006/relationships/slide" Target="slides/slide53.xml"/><Relationship Id="rId100" Type="http://schemas.openxmlformats.org/officeDocument/2006/relationships/slide" Target="slides/slide76.xml"/><Relationship Id="rId8" Type="http://schemas.openxmlformats.org/officeDocument/2006/relationships/slideMaster" Target="slideMasters/slideMaster8.xml"/><Relationship Id="rId98" Type="http://schemas.openxmlformats.org/officeDocument/2006/relationships/slide" Target="slides/slide74.xml"/><Relationship Id="rId121" Type="http://schemas.openxmlformats.org/officeDocument/2006/relationships/slide" Target="slides/slide97.xml"/><Relationship Id="rId142" Type="http://schemas.openxmlformats.org/officeDocument/2006/relationships/slide" Target="slides/slide118.xml"/><Relationship Id="rId163" Type="http://schemas.openxmlformats.org/officeDocument/2006/relationships/slide" Target="slides/slide139.xml"/><Relationship Id="rId184" Type="http://schemas.openxmlformats.org/officeDocument/2006/relationships/slide" Target="slides/slide160.xml"/><Relationship Id="rId219" Type="http://schemas.openxmlformats.org/officeDocument/2006/relationships/slide" Target="slides/slide195.xml"/><Relationship Id="rId230" Type="http://schemas.openxmlformats.org/officeDocument/2006/relationships/slide" Target="slides/slide206.xml"/><Relationship Id="rId251" Type="http://schemas.openxmlformats.org/officeDocument/2006/relationships/theme" Target="theme/theme1.xml"/><Relationship Id="rId25" Type="http://schemas.openxmlformats.org/officeDocument/2006/relationships/slide" Target="slides/slide1.xml"/><Relationship Id="rId46" Type="http://schemas.openxmlformats.org/officeDocument/2006/relationships/slide" Target="slides/slide22.xml"/><Relationship Id="rId67" Type="http://schemas.openxmlformats.org/officeDocument/2006/relationships/slide" Target="slides/slide43.xml"/><Relationship Id="rId88" Type="http://schemas.openxmlformats.org/officeDocument/2006/relationships/slide" Target="slides/slide64.xml"/><Relationship Id="rId111" Type="http://schemas.openxmlformats.org/officeDocument/2006/relationships/slide" Target="slides/slide87.xml"/><Relationship Id="rId132" Type="http://schemas.openxmlformats.org/officeDocument/2006/relationships/slide" Target="slides/slide108.xml"/><Relationship Id="rId153" Type="http://schemas.openxmlformats.org/officeDocument/2006/relationships/slide" Target="slides/slide129.xml"/><Relationship Id="rId174" Type="http://schemas.openxmlformats.org/officeDocument/2006/relationships/slide" Target="slides/slide150.xml"/><Relationship Id="rId195" Type="http://schemas.openxmlformats.org/officeDocument/2006/relationships/slide" Target="slides/slide171.xml"/><Relationship Id="rId209" Type="http://schemas.openxmlformats.org/officeDocument/2006/relationships/slide" Target="slides/slide185.xml"/><Relationship Id="rId220" Type="http://schemas.openxmlformats.org/officeDocument/2006/relationships/slide" Target="slides/slide196.xml"/><Relationship Id="rId241" Type="http://schemas.openxmlformats.org/officeDocument/2006/relationships/slide" Target="slides/slide217.xml"/><Relationship Id="rId15" Type="http://schemas.openxmlformats.org/officeDocument/2006/relationships/slideMaster" Target="slideMasters/slideMaster15.xml"/><Relationship Id="rId36" Type="http://schemas.openxmlformats.org/officeDocument/2006/relationships/slide" Target="slides/slide12.xml"/><Relationship Id="rId57" Type="http://schemas.openxmlformats.org/officeDocument/2006/relationships/slide" Target="slides/slide33.xml"/><Relationship Id="rId78" Type="http://schemas.openxmlformats.org/officeDocument/2006/relationships/slide" Target="slides/slide54.xml"/><Relationship Id="rId99" Type="http://schemas.openxmlformats.org/officeDocument/2006/relationships/slide" Target="slides/slide75.xml"/><Relationship Id="rId101" Type="http://schemas.openxmlformats.org/officeDocument/2006/relationships/slide" Target="slides/slide77.xml"/><Relationship Id="rId122" Type="http://schemas.openxmlformats.org/officeDocument/2006/relationships/slide" Target="slides/slide98.xml"/><Relationship Id="rId143" Type="http://schemas.openxmlformats.org/officeDocument/2006/relationships/slide" Target="slides/slide119.xml"/><Relationship Id="rId164" Type="http://schemas.openxmlformats.org/officeDocument/2006/relationships/slide" Target="slides/slide140.xml"/><Relationship Id="rId185" Type="http://schemas.openxmlformats.org/officeDocument/2006/relationships/slide" Target="slides/slide161.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56.xml"/><Relationship Id="rId210" Type="http://schemas.openxmlformats.org/officeDocument/2006/relationships/slide" Target="slides/slide186.xml"/><Relationship Id="rId215" Type="http://schemas.openxmlformats.org/officeDocument/2006/relationships/slide" Target="slides/slide191.xml"/><Relationship Id="rId236" Type="http://schemas.openxmlformats.org/officeDocument/2006/relationships/slide" Target="slides/slide212.xml"/><Relationship Id="rId26" Type="http://schemas.openxmlformats.org/officeDocument/2006/relationships/slide" Target="slides/slide2.xml"/><Relationship Id="rId231" Type="http://schemas.openxmlformats.org/officeDocument/2006/relationships/slide" Target="slides/slide207.xml"/><Relationship Id="rId252" Type="http://schemas.openxmlformats.org/officeDocument/2006/relationships/tableStyles" Target="tableStyles.xml"/><Relationship Id="rId47" Type="http://schemas.openxmlformats.org/officeDocument/2006/relationships/slide" Target="slides/slide23.xml"/><Relationship Id="rId68" Type="http://schemas.openxmlformats.org/officeDocument/2006/relationships/slide" Target="slides/slide44.xml"/><Relationship Id="rId89" Type="http://schemas.openxmlformats.org/officeDocument/2006/relationships/slide" Target="slides/slide65.xml"/><Relationship Id="rId112" Type="http://schemas.openxmlformats.org/officeDocument/2006/relationships/slide" Target="slides/slide88.xml"/><Relationship Id="rId133" Type="http://schemas.openxmlformats.org/officeDocument/2006/relationships/slide" Target="slides/slide109.xml"/><Relationship Id="rId154" Type="http://schemas.openxmlformats.org/officeDocument/2006/relationships/slide" Target="slides/slide130.xml"/><Relationship Id="rId175" Type="http://schemas.openxmlformats.org/officeDocument/2006/relationships/slide" Target="slides/slide151.xml"/><Relationship Id="rId196" Type="http://schemas.openxmlformats.org/officeDocument/2006/relationships/slide" Target="slides/slide172.xml"/><Relationship Id="rId200" Type="http://schemas.openxmlformats.org/officeDocument/2006/relationships/slide" Target="slides/slide176.xml"/><Relationship Id="rId16" Type="http://schemas.openxmlformats.org/officeDocument/2006/relationships/slideMaster" Target="slideMasters/slideMaster16.xml"/><Relationship Id="rId221" Type="http://schemas.openxmlformats.org/officeDocument/2006/relationships/slide" Target="slides/slide197.xml"/><Relationship Id="rId242" Type="http://schemas.openxmlformats.org/officeDocument/2006/relationships/slide" Target="slides/slide218.xml"/><Relationship Id="rId37" Type="http://schemas.openxmlformats.org/officeDocument/2006/relationships/slide" Target="slides/slide13.xml"/><Relationship Id="rId58" Type="http://schemas.openxmlformats.org/officeDocument/2006/relationships/slide" Target="slides/slide34.xml"/><Relationship Id="rId79" Type="http://schemas.openxmlformats.org/officeDocument/2006/relationships/slide" Target="slides/slide55.xml"/><Relationship Id="rId102" Type="http://schemas.openxmlformats.org/officeDocument/2006/relationships/slide" Target="slides/slide78.xml"/><Relationship Id="rId123" Type="http://schemas.openxmlformats.org/officeDocument/2006/relationships/slide" Target="slides/slide99.xml"/><Relationship Id="rId144" Type="http://schemas.openxmlformats.org/officeDocument/2006/relationships/slide" Target="slides/slide120.xml"/><Relationship Id="rId90" Type="http://schemas.openxmlformats.org/officeDocument/2006/relationships/slide" Target="slides/slide66.xml"/><Relationship Id="rId165" Type="http://schemas.openxmlformats.org/officeDocument/2006/relationships/slide" Target="slides/slide141.xml"/><Relationship Id="rId186" Type="http://schemas.openxmlformats.org/officeDocument/2006/relationships/slide" Target="slides/slide162.xml"/><Relationship Id="rId211" Type="http://schemas.openxmlformats.org/officeDocument/2006/relationships/slide" Target="slides/slide187.xml"/><Relationship Id="rId232" Type="http://schemas.openxmlformats.org/officeDocument/2006/relationships/slide" Target="slides/slide208.xml"/><Relationship Id="rId27" Type="http://schemas.openxmlformats.org/officeDocument/2006/relationships/slide" Target="slides/slide3.xml"/><Relationship Id="rId48" Type="http://schemas.openxmlformats.org/officeDocument/2006/relationships/slide" Target="slides/slide24.xml"/><Relationship Id="rId69" Type="http://schemas.openxmlformats.org/officeDocument/2006/relationships/slide" Target="slides/slide45.xml"/><Relationship Id="rId113" Type="http://schemas.openxmlformats.org/officeDocument/2006/relationships/slide" Target="slides/slide89.xml"/><Relationship Id="rId134" Type="http://schemas.openxmlformats.org/officeDocument/2006/relationships/slide" Target="slides/slide110.xml"/><Relationship Id="rId80" Type="http://schemas.openxmlformats.org/officeDocument/2006/relationships/slide" Target="slides/slide56.xml"/><Relationship Id="rId155" Type="http://schemas.openxmlformats.org/officeDocument/2006/relationships/slide" Target="slides/slide131.xml"/><Relationship Id="rId176" Type="http://schemas.openxmlformats.org/officeDocument/2006/relationships/slide" Target="slides/slide152.xml"/><Relationship Id="rId197" Type="http://schemas.openxmlformats.org/officeDocument/2006/relationships/slide" Target="slides/slide173.xml"/><Relationship Id="rId201" Type="http://schemas.openxmlformats.org/officeDocument/2006/relationships/slide" Target="slides/slide177.xml"/><Relationship Id="rId222" Type="http://schemas.openxmlformats.org/officeDocument/2006/relationships/slide" Target="slides/slide198.xml"/><Relationship Id="rId243" Type="http://schemas.openxmlformats.org/officeDocument/2006/relationships/slide" Target="slides/slide219.xml"/><Relationship Id="rId17" Type="http://schemas.openxmlformats.org/officeDocument/2006/relationships/slideMaster" Target="slideMasters/slideMaster17.xml"/><Relationship Id="rId38" Type="http://schemas.openxmlformats.org/officeDocument/2006/relationships/slide" Target="slides/slide14.xml"/><Relationship Id="rId59" Type="http://schemas.openxmlformats.org/officeDocument/2006/relationships/slide" Target="slides/slide35.xml"/><Relationship Id="rId103" Type="http://schemas.openxmlformats.org/officeDocument/2006/relationships/slide" Target="slides/slide79.xml"/><Relationship Id="rId124" Type="http://schemas.openxmlformats.org/officeDocument/2006/relationships/slide" Target="slides/slide100.xml"/><Relationship Id="rId70" Type="http://schemas.openxmlformats.org/officeDocument/2006/relationships/slide" Target="slides/slide46.xml"/><Relationship Id="rId91" Type="http://schemas.openxmlformats.org/officeDocument/2006/relationships/slide" Target="slides/slide67.xml"/><Relationship Id="rId145" Type="http://schemas.openxmlformats.org/officeDocument/2006/relationships/slide" Target="slides/slide121.xml"/><Relationship Id="rId166" Type="http://schemas.openxmlformats.org/officeDocument/2006/relationships/slide" Target="slides/slide142.xml"/><Relationship Id="rId187" Type="http://schemas.openxmlformats.org/officeDocument/2006/relationships/slide" Target="slides/slide163.xml"/><Relationship Id="rId1" Type="http://schemas.openxmlformats.org/officeDocument/2006/relationships/slideMaster" Target="slideMasters/slideMaster1.xml"/><Relationship Id="rId212" Type="http://schemas.openxmlformats.org/officeDocument/2006/relationships/slide" Target="slides/slide188.xml"/><Relationship Id="rId233" Type="http://schemas.openxmlformats.org/officeDocument/2006/relationships/slide" Target="slides/slide209.xml"/><Relationship Id="rId28" Type="http://schemas.openxmlformats.org/officeDocument/2006/relationships/slide" Target="slides/slide4.xml"/><Relationship Id="rId49" Type="http://schemas.openxmlformats.org/officeDocument/2006/relationships/slide" Target="slides/slide25.xml"/><Relationship Id="rId114" Type="http://schemas.openxmlformats.org/officeDocument/2006/relationships/slide" Target="slides/slide90.xml"/><Relationship Id="rId60" Type="http://schemas.openxmlformats.org/officeDocument/2006/relationships/slide" Target="slides/slide36.xml"/><Relationship Id="rId81" Type="http://schemas.openxmlformats.org/officeDocument/2006/relationships/slide" Target="slides/slide57.xml"/><Relationship Id="rId135" Type="http://schemas.openxmlformats.org/officeDocument/2006/relationships/slide" Target="slides/slide111.xml"/><Relationship Id="rId156" Type="http://schemas.openxmlformats.org/officeDocument/2006/relationships/slide" Target="slides/slide132.xml"/><Relationship Id="rId177" Type="http://schemas.openxmlformats.org/officeDocument/2006/relationships/slide" Target="slides/slide153.xml"/><Relationship Id="rId198" Type="http://schemas.openxmlformats.org/officeDocument/2006/relationships/slide" Target="slides/slide174.xml"/><Relationship Id="rId202" Type="http://schemas.openxmlformats.org/officeDocument/2006/relationships/slide" Target="slides/slide178.xml"/><Relationship Id="rId223" Type="http://schemas.openxmlformats.org/officeDocument/2006/relationships/slide" Target="slides/slide199.xml"/><Relationship Id="rId244" Type="http://schemas.openxmlformats.org/officeDocument/2006/relationships/slide" Target="slides/slide220.xml"/><Relationship Id="rId18" Type="http://schemas.openxmlformats.org/officeDocument/2006/relationships/slideMaster" Target="slideMasters/slideMaster18.xml"/><Relationship Id="rId39" Type="http://schemas.openxmlformats.org/officeDocument/2006/relationships/slide" Target="slides/slide15.xml"/><Relationship Id="rId50" Type="http://schemas.openxmlformats.org/officeDocument/2006/relationships/slide" Target="slides/slide26.xml"/><Relationship Id="rId104" Type="http://schemas.openxmlformats.org/officeDocument/2006/relationships/slide" Target="slides/slide80.xml"/><Relationship Id="rId125" Type="http://schemas.openxmlformats.org/officeDocument/2006/relationships/slide" Target="slides/slide101.xml"/><Relationship Id="rId146" Type="http://schemas.openxmlformats.org/officeDocument/2006/relationships/slide" Target="slides/slide122.xml"/><Relationship Id="rId167" Type="http://schemas.openxmlformats.org/officeDocument/2006/relationships/slide" Target="slides/slide143.xml"/><Relationship Id="rId188" Type="http://schemas.openxmlformats.org/officeDocument/2006/relationships/slide" Target="slides/slide164.xml"/><Relationship Id="rId71" Type="http://schemas.openxmlformats.org/officeDocument/2006/relationships/slide" Target="slides/slide47.xml"/><Relationship Id="rId92" Type="http://schemas.openxmlformats.org/officeDocument/2006/relationships/slide" Target="slides/slide68.xml"/><Relationship Id="rId213" Type="http://schemas.openxmlformats.org/officeDocument/2006/relationships/slide" Target="slides/slide189.xml"/><Relationship Id="rId234" Type="http://schemas.openxmlformats.org/officeDocument/2006/relationships/slide" Target="slides/slide210.xml"/><Relationship Id="rId2" Type="http://schemas.openxmlformats.org/officeDocument/2006/relationships/slideMaster" Target="slideMasters/slideMaster2.xml"/><Relationship Id="rId29" Type="http://schemas.openxmlformats.org/officeDocument/2006/relationships/slide" Target="slides/slide5.xml"/><Relationship Id="rId40" Type="http://schemas.openxmlformats.org/officeDocument/2006/relationships/slide" Target="slides/slide16.xml"/><Relationship Id="rId115" Type="http://schemas.openxmlformats.org/officeDocument/2006/relationships/slide" Target="slides/slide91.xml"/><Relationship Id="rId136" Type="http://schemas.openxmlformats.org/officeDocument/2006/relationships/slide" Target="slides/slide112.xml"/><Relationship Id="rId157" Type="http://schemas.openxmlformats.org/officeDocument/2006/relationships/slide" Target="slides/slide133.xml"/><Relationship Id="rId178" Type="http://schemas.openxmlformats.org/officeDocument/2006/relationships/slide" Target="slides/slide154.xml"/><Relationship Id="rId61" Type="http://schemas.openxmlformats.org/officeDocument/2006/relationships/slide" Target="slides/slide37.xml"/><Relationship Id="rId82" Type="http://schemas.openxmlformats.org/officeDocument/2006/relationships/slide" Target="slides/slide58.xml"/><Relationship Id="rId199" Type="http://schemas.openxmlformats.org/officeDocument/2006/relationships/slide" Target="slides/slide175.xml"/><Relationship Id="rId203" Type="http://schemas.openxmlformats.org/officeDocument/2006/relationships/slide" Target="slides/slide179.xml"/><Relationship Id="rId19" Type="http://schemas.openxmlformats.org/officeDocument/2006/relationships/slideMaster" Target="slideMasters/slideMaster19.xml"/><Relationship Id="rId224" Type="http://schemas.openxmlformats.org/officeDocument/2006/relationships/slide" Target="slides/slide200.xml"/><Relationship Id="rId245" Type="http://schemas.openxmlformats.org/officeDocument/2006/relationships/slide" Target="slides/slide221.xml"/><Relationship Id="rId30" Type="http://schemas.openxmlformats.org/officeDocument/2006/relationships/slide" Target="slides/slide6.xml"/><Relationship Id="rId105" Type="http://schemas.openxmlformats.org/officeDocument/2006/relationships/slide" Target="slides/slide81.xml"/><Relationship Id="rId126" Type="http://schemas.openxmlformats.org/officeDocument/2006/relationships/slide" Target="slides/slide102.xml"/><Relationship Id="rId147" Type="http://schemas.openxmlformats.org/officeDocument/2006/relationships/slide" Target="slides/slide123.xml"/><Relationship Id="rId168" Type="http://schemas.openxmlformats.org/officeDocument/2006/relationships/slide" Target="slides/slide144.xml"/><Relationship Id="rId51" Type="http://schemas.openxmlformats.org/officeDocument/2006/relationships/slide" Target="slides/slide27.xml"/><Relationship Id="rId72" Type="http://schemas.openxmlformats.org/officeDocument/2006/relationships/slide" Target="slides/slide48.xml"/><Relationship Id="rId93" Type="http://schemas.openxmlformats.org/officeDocument/2006/relationships/slide" Target="slides/slide69.xml"/><Relationship Id="rId189" Type="http://schemas.openxmlformats.org/officeDocument/2006/relationships/slide" Target="slides/slide165.xml"/><Relationship Id="rId3" Type="http://schemas.openxmlformats.org/officeDocument/2006/relationships/slideMaster" Target="slideMasters/slideMaster3.xml"/><Relationship Id="rId214" Type="http://schemas.openxmlformats.org/officeDocument/2006/relationships/slide" Target="slides/slide190.xml"/><Relationship Id="rId235" Type="http://schemas.openxmlformats.org/officeDocument/2006/relationships/slide" Target="slides/slide211.xml"/><Relationship Id="rId116" Type="http://schemas.openxmlformats.org/officeDocument/2006/relationships/slide" Target="slides/slide92.xml"/><Relationship Id="rId137" Type="http://schemas.openxmlformats.org/officeDocument/2006/relationships/slide" Target="slides/slide113.xml"/><Relationship Id="rId158" Type="http://schemas.openxmlformats.org/officeDocument/2006/relationships/slide" Target="slides/slide134.xml"/><Relationship Id="rId20" Type="http://schemas.openxmlformats.org/officeDocument/2006/relationships/slideMaster" Target="slideMasters/slideMaster20.xml"/><Relationship Id="rId41" Type="http://schemas.openxmlformats.org/officeDocument/2006/relationships/slide" Target="slides/slide17.xml"/><Relationship Id="rId62" Type="http://schemas.openxmlformats.org/officeDocument/2006/relationships/slide" Target="slides/slide38.xml"/><Relationship Id="rId83" Type="http://schemas.openxmlformats.org/officeDocument/2006/relationships/slide" Target="slides/slide59.xml"/><Relationship Id="rId179" Type="http://schemas.openxmlformats.org/officeDocument/2006/relationships/slide" Target="slides/slide155.xml"/><Relationship Id="rId190" Type="http://schemas.openxmlformats.org/officeDocument/2006/relationships/slide" Target="slides/slide166.xml"/><Relationship Id="rId204" Type="http://schemas.openxmlformats.org/officeDocument/2006/relationships/slide" Target="slides/slide180.xml"/><Relationship Id="rId225" Type="http://schemas.openxmlformats.org/officeDocument/2006/relationships/slide" Target="slides/slide201.xml"/><Relationship Id="rId246" Type="http://schemas.openxmlformats.org/officeDocument/2006/relationships/slide" Target="slides/slide222.xml"/><Relationship Id="rId106" Type="http://schemas.openxmlformats.org/officeDocument/2006/relationships/slide" Target="slides/slide82.xml"/><Relationship Id="rId127" Type="http://schemas.openxmlformats.org/officeDocument/2006/relationships/slide" Target="slides/slide103.xml"/><Relationship Id="rId10" Type="http://schemas.openxmlformats.org/officeDocument/2006/relationships/slideMaster" Target="slideMasters/slideMaster10.xml"/><Relationship Id="rId31" Type="http://schemas.openxmlformats.org/officeDocument/2006/relationships/slide" Target="slides/slide7.xml"/><Relationship Id="rId52" Type="http://schemas.openxmlformats.org/officeDocument/2006/relationships/slide" Target="slides/slide28.xml"/><Relationship Id="rId73" Type="http://schemas.openxmlformats.org/officeDocument/2006/relationships/slide" Target="slides/slide49.xml"/><Relationship Id="rId94" Type="http://schemas.openxmlformats.org/officeDocument/2006/relationships/slide" Target="slides/slide70.xml"/><Relationship Id="rId148" Type="http://schemas.openxmlformats.org/officeDocument/2006/relationships/slide" Target="slides/slide124.xml"/><Relationship Id="rId169" Type="http://schemas.openxmlformats.org/officeDocument/2006/relationships/slide" Target="slides/slide1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59275" cy="388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697538" y="0"/>
            <a:ext cx="4359275" cy="388938"/>
          </a:xfrm>
          <a:prstGeom prst="rect">
            <a:avLst/>
          </a:prstGeom>
        </p:spPr>
        <p:txBody>
          <a:bodyPr vert="horz" lIns="91440" tIns="45720" rIns="91440" bIns="45720" rtlCol="0"/>
          <a:lstStyle>
            <a:lvl1pPr algn="r">
              <a:defRPr sz="1200"/>
            </a:lvl1pPr>
          </a:lstStyle>
          <a:p>
            <a:fld id="{5DFFD503-36DC-4D4E-8101-530DD19655D2}" type="datetimeFigureOut">
              <a:rPr lang="en-US" smtClean="0"/>
              <a:t>7/26/2026</a:t>
            </a:fld>
            <a:endParaRPr lang="en-US"/>
          </a:p>
        </p:txBody>
      </p:sp>
      <p:sp>
        <p:nvSpPr>
          <p:cNvPr id="4" name="Slide Image Placeholder 3"/>
          <p:cNvSpPr>
            <a:spLocks noGrp="1" noRot="1" noChangeAspect="1"/>
          </p:cNvSpPr>
          <p:nvPr>
            <p:ph type="sldImg" idx="2"/>
          </p:nvPr>
        </p:nvSpPr>
        <p:spPr>
          <a:xfrm>
            <a:off x="2698750" y="971550"/>
            <a:ext cx="4660900" cy="26225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06475" y="3740150"/>
            <a:ext cx="8045450" cy="306070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7383463"/>
            <a:ext cx="4359275" cy="388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697538" y="7383463"/>
            <a:ext cx="4359275" cy="388937"/>
          </a:xfrm>
          <a:prstGeom prst="rect">
            <a:avLst/>
          </a:prstGeom>
        </p:spPr>
        <p:txBody>
          <a:bodyPr vert="horz" lIns="91440" tIns="45720" rIns="91440" bIns="45720" rtlCol="0" anchor="b"/>
          <a:lstStyle>
            <a:lvl1pPr algn="r">
              <a:defRPr sz="1200"/>
            </a:lvl1pPr>
          </a:lstStyle>
          <a:p>
            <a:fld id="{B2FA8DF9-8149-4B82-90D6-EF1C87D54046}" type="slidenum">
              <a:rPr lang="en-US" smtClean="0"/>
              <a:t>‹#›</a:t>
            </a:fld>
            <a:endParaRPr lang="en-US"/>
          </a:p>
        </p:txBody>
      </p:sp>
    </p:spTree>
    <p:extLst>
      <p:ext uri="{BB962C8B-B14F-4D97-AF65-F5344CB8AC3E}">
        <p14:creationId xmlns:p14="http://schemas.microsoft.com/office/powerpoint/2010/main" val="3189123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FA8DF9-8149-4B82-90D6-EF1C87D54046}" type="slidenum">
              <a:rPr lang="en-US" smtClean="0"/>
              <a:t>17</a:t>
            </a:fld>
            <a:endParaRPr lang="en-US"/>
          </a:p>
        </p:txBody>
      </p:sp>
    </p:spTree>
    <p:extLst>
      <p:ext uri="{BB962C8B-B14F-4D97-AF65-F5344CB8AC3E}">
        <p14:creationId xmlns:p14="http://schemas.microsoft.com/office/powerpoint/2010/main" val="3477432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FA8DF9-8149-4B82-90D6-EF1C87D54046}" type="slidenum">
              <a:rPr lang="en-US" smtClean="0"/>
              <a:t>59</a:t>
            </a:fld>
            <a:endParaRPr lang="en-US"/>
          </a:p>
        </p:txBody>
      </p:sp>
    </p:spTree>
    <p:extLst>
      <p:ext uri="{BB962C8B-B14F-4D97-AF65-F5344CB8AC3E}">
        <p14:creationId xmlns:p14="http://schemas.microsoft.com/office/powerpoint/2010/main" val="3806244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7"/>
            <a:ext cx="7772400" cy="584775"/>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2"/>
            <a:ext cx="6400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600" b="0" i="0">
                <a:solidFill>
                  <a:srgbClr val="820C15"/>
                </a:solidFill>
                <a:latin typeface="Tahoma"/>
                <a:cs typeface="Tahoma"/>
              </a:defRPr>
            </a:lvl1pPr>
          </a:lstStyle>
          <a:p>
            <a:pPr marL="10173">
              <a:spcBef>
                <a:spcPts val="76"/>
              </a:spcBef>
            </a:pPr>
            <a:r>
              <a:rPr lang="en-US" spc="-3" smtClean="0"/>
              <a:t>v1.0014107203</a:t>
            </a:r>
            <a:endParaRPr lang="en-US" spc="-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7/26/2026</a:t>
            </a:fld>
            <a:endParaRPr lang="en-US"/>
          </a:p>
        </p:txBody>
      </p:sp>
      <p:sp>
        <p:nvSpPr>
          <p:cNvPr id="6" name="Holder 6"/>
          <p:cNvSpPr>
            <a:spLocks noGrp="1"/>
          </p:cNvSpPr>
          <p:nvPr>
            <p:ph type="sldNum" sz="quarter" idx="7"/>
          </p:nvPr>
        </p:nvSpPr>
        <p:spPr/>
        <p:txBody>
          <a:bodyPr lIns="0" tIns="0" rIns="0" bIns="0"/>
          <a:lstStyle>
            <a:lvl1pPr>
              <a:defRPr sz="1100" b="0" i="0">
                <a:solidFill>
                  <a:srgbClr val="820C15"/>
                </a:solidFill>
                <a:latin typeface="Tahoma"/>
                <a:cs typeface="Tahoma"/>
              </a:defRPr>
            </a:lvl1pPr>
          </a:lstStyle>
          <a:p>
            <a:pPr marL="30519">
              <a:spcBef>
                <a:spcPts val="76"/>
              </a:spcBef>
            </a:pPr>
            <a:fld id="{81D60167-4931-47E6-BA6A-407CBD079E47}" type="slidenum">
              <a:rPr lang="en-US" spc="-3" smtClean="0"/>
              <a:pPr marL="30519">
                <a:spcBef>
                  <a:spcPts val="76"/>
                </a:spcBef>
              </a:pPr>
              <a:t>‹#›</a:t>
            </a:fld>
            <a:endParaRPr lang="en-US" spc="-3"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537100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591401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4054908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3924389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088323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30078927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9519660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5203835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719819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951672" y="1223515"/>
            <a:ext cx="7240657" cy="387029"/>
          </a:xfrm>
        </p:spPr>
        <p:txBody>
          <a:bodyPr lIns="0" tIns="0" rIns="0" bIns="0"/>
          <a:lstStyle>
            <a:lvl1pPr>
              <a:defRPr sz="2515" b="1" i="0">
                <a:solidFill>
                  <a:srgbClr val="800000"/>
                </a:solidFill>
                <a:latin typeface="Arial"/>
                <a:cs typeface="Arial"/>
              </a:defRPr>
            </a:lvl1pPr>
          </a:lstStyle>
          <a:p>
            <a:endParaRPr/>
          </a:p>
        </p:txBody>
      </p:sp>
      <p:sp>
        <p:nvSpPr>
          <p:cNvPr id="3" name="Holder 3"/>
          <p:cNvSpPr>
            <a:spLocks noGrp="1"/>
          </p:cNvSpPr>
          <p:nvPr>
            <p:ph type="body" idx="1"/>
          </p:nvPr>
        </p:nvSpPr>
        <p:spPr>
          <a:xfrm>
            <a:off x="951672" y="1223515"/>
            <a:ext cx="7240657" cy="387029"/>
          </a:xfrm>
        </p:spPr>
        <p:txBody>
          <a:bodyPr lIns="0" tIns="0" rIns="0" bIns="0"/>
          <a:lstStyle>
            <a:lvl1pPr>
              <a:defRPr sz="2515" b="1" i="0">
                <a:solidFill>
                  <a:srgbClr val="8000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v1.0014107217</a:t>
            </a:r>
            <a:endParaRPr lang="en-US" spc="-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3094826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391908" y="1266379"/>
            <a:ext cx="6360188" cy="461665"/>
          </a:xfrm>
        </p:spPr>
        <p:txBody>
          <a:bodyPr lIns="0" tIns="0" rIns="0" bIns="0"/>
          <a:lstStyle>
            <a:lvl1pPr>
              <a:defRPr sz="3000" b="1" i="0">
                <a:solidFill>
                  <a:srgbClr val="800000"/>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600" b="0" i="0">
                <a:solidFill>
                  <a:srgbClr val="820C15"/>
                </a:solidFill>
                <a:latin typeface="Tahoma"/>
                <a:cs typeface="Tahoma"/>
              </a:defRPr>
            </a:lvl1pPr>
          </a:lstStyle>
          <a:p>
            <a:pPr marL="10173">
              <a:spcBef>
                <a:spcPts val="76"/>
              </a:spcBef>
            </a:pPr>
            <a:r>
              <a:rPr lang="en-US" spc="-3" smtClean="0"/>
              <a:t>v1.0014107203</a:t>
            </a:r>
            <a:endParaRPr lang="en-US" spc="-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7/26/2026</a:t>
            </a:fld>
            <a:endParaRPr lang="en-US"/>
          </a:p>
        </p:txBody>
      </p:sp>
      <p:sp>
        <p:nvSpPr>
          <p:cNvPr id="6" name="Holder 6"/>
          <p:cNvSpPr>
            <a:spLocks noGrp="1"/>
          </p:cNvSpPr>
          <p:nvPr>
            <p:ph type="sldNum" sz="quarter" idx="7"/>
          </p:nvPr>
        </p:nvSpPr>
        <p:spPr/>
        <p:txBody>
          <a:bodyPr lIns="0" tIns="0" rIns="0" bIns="0"/>
          <a:lstStyle>
            <a:lvl1pPr>
              <a:defRPr sz="1100" b="0" i="0">
                <a:solidFill>
                  <a:srgbClr val="820C15"/>
                </a:solidFill>
                <a:latin typeface="Tahoma"/>
                <a:cs typeface="Tahoma"/>
              </a:defRPr>
            </a:lvl1pPr>
          </a:lstStyle>
          <a:p>
            <a:pPr marL="30519">
              <a:spcBef>
                <a:spcPts val="76"/>
              </a:spcBef>
            </a:pPr>
            <a:fld id="{81D60167-4931-47E6-BA6A-407CBD079E47}" type="slidenum">
              <a:rPr lang="en-US" spc="-3" smtClean="0"/>
              <a:pPr marL="30519">
                <a:spcBef>
                  <a:spcPts val="76"/>
                </a:spcBef>
              </a:pPr>
              <a:t>‹#›</a:t>
            </a:fld>
            <a:endParaRPr lang="en-US" spc="-3"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v1.0014107217</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6487178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v1.0014107217</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4371720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v1.0014107217</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7471420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v1.0014107217</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873724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890943" y="899586"/>
            <a:ext cx="7362115" cy="387029"/>
          </a:xfrm>
        </p:spPr>
        <p:txBody>
          <a:bodyPr lIns="0" tIns="0" rIns="0" bIns="0"/>
          <a:lstStyle>
            <a:lvl1pPr>
              <a:defRPr sz="2515" b="1" i="0">
                <a:solidFill>
                  <a:srgbClr val="800000"/>
                </a:solidFill>
                <a:latin typeface="Arial"/>
                <a:cs typeface="Arial"/>
              </a:defRPr>
            </a:lvl1pPr>
          </a:lstStyle>
          <a:p>
            <a:endParaRPr/>
          </a:p>
        </p:txBody>
      </p:sp>
      <p:sp>
        <p:nvSpPr>
          <p:cNvPr id="3" name="Holder 3"/>
          <p:cNvSpPr>
            <a:spLocks noGrp="1"/>
          </p:cNvSpPr>
          <p:nvPr>
            <p:ph type="body" idx="1"/>
          </p:nvPr>
        </p:nvSpPr>
        <p:spPr>
          <a:xfrm>
            <a:off x="890943" y="899586"/>
            <a:ext cx="7362115" cy="387029"/>
          </a:xfrm>
        </p:spPr>
        <p:txBody>
          <a:bodyPr lIns="0" tIns="0" rIns="0" bIns="0"/>
          <a:lstStyle>
            <a:lvl1pPr>
              <a:defRPr sz="2515" b="1" i="0">
                <a:solidFill>
                  <a:srgbClr val="8000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v1.0014106230</a:t>
            </a:r>
            <a:endParaRPr lang="en-US" spc="-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4651524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v1.0014106230</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38507380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v1.0014106230</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1105826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v1.0014106230</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3384629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v1.0014106230</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18670956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890943" y="899586"/>
            <a:ext cx="7362115" cy="387029"/>
          </a:xfrm>
        </p:spPr>
        <p:txBody>
          <a:bodyPr lIns="0" tIns="0" rIns="0" bIns="0"/>
          <a:lstStyle>
            <a:lvl1pPr>
              <a:defRPr sz="2515" b="1" i="0">
                <a:solidFill>
                  <a:srgbClr val="800000"/>
                </a:solidFill>
                <a:latin typeface="Arial"/>
                <a:cs typeface="Arial"/>
              </a:defRPr>
            </a:lvl1pPr>
          </a:lstStyle>
          <a:p>
            <a:endParaRPr/>
          </a:p>
        </p:txBody>
      </p:sp>
      <p:sp>
        <p:nvSpPr>
          <p:cNvPr id="3" name="Holder 3"/>
          <p:cNvSpPr>
            <a:spLocks noGrp="1"/>
          </p:cNvSpPr>
          <p:nvPr>
            <p:ph type="body" idx="1"/>
          </p:nvPr>
        </p:nvSpPr>
        <p:spPr>
          <a:xfrm>
            <a:off x="890943" y="899586"/>
            <a:ext cx="7362115" cy="387029"/>
          </a:xfrm>
        </p:spPr>
        <p:txBody>
          <a:bodyPr lIns="0" tIns="0" rIns="0" bIns="0"/>
          <a:lstStyle>
            <a:lvl1pPr>
              <a:defRPr sz="2515" b="1" i="0">
                <a:solidFill>
                  <a:srgbClr val="8000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v1.0014106230</a:t>
            </a:r>
            <a:endParaRPr lang="en-US" spc="-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128746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391908" y="1266379"/>
            <a:ext cx="6360188" cy="461665"/>
          </a:xfrm>
        </p:spPr>
        <p:txBody>
          <a:bodyPr lIns="0" tIns="0" rIns="0" bIns="0"/>
          <a:lstStyle>
            <a:lvl1pPr>
              <a:defRPr sz="3000" b="1" i="0">
                <a:solidFill>
                  <a:srgbClr val="800000"/>
                </a:solidFill>
                <a:latin typeface="Arial"/>
                <a:cs typeface="Arial"/>
              </a:defRPr>
            </a:lvl1pPr>
          </a:lstStyle>
          <a:p>
            <a:endParaRPr/>
          </a:p>
        </p:txBody>
      </p:sp>
      <p:sp>
        <p:nvSpPr>
          <p:cNvPr id="3" name="Holder 3"/>
          <p:cNvSpPr>
            <a:spLocks noGrp="1"/>
          </p:cNvSpPr>
          <p:nvPr>
            <p:ph sz="half" idx="2"/>
          </p:nvPr>
        </p:nvSpPr>
        <p:spPr>
          <a:xfrm>
            <a:off x="457200" y="1183007"/>
            <a:ext cx="397764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7"/>
            <a:ext cx="397764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600" b="0" i="0">
                <a:solidFill>
                  <a:srgbClr val="820C15"/>
                </a:solidFill>
                <a:latin typeface="Tahoma"/>
                <a:cs typeface="Tahoma"/>
              </a:defRPr>
            </a:lvl1pPr>
          </a:lstStyle>
          <a:p>
            <a:pPr marL="10173">
              <a:spcBef>
                <a:spcPts val="76"/>
              </a:spcBef>
            </a:pPr>
            <a:r>
              <a:rPr lang="en-US" spc="-3" smtClean="0"/>
              <a:t>v1.0014107203</a:t>
            </a:r>
            <a:endParaRPr lang="en-US" spc="-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7/26/2026</a:t>
            </a:fld>
            <a:endParaRPr lang="en-US"/>
          </a:p>
        </p:txBody>
      </p:sp>
      <p:sp>
        <p:nvSpPr>
          <p:cNvPr id="7" name="Holder 7"/>
          <p:cNvSpPr>
            <a:spLocks noGrp="1"/>
          </p:cNvSpPr>
          <p:nvPr>
            <p:ph type="sldNum" sz="quarter" idx="7"/>
          </p:nvPr>
        </p:nvSpPr>
        <p:spPr/>
        <p:txBody>
          <a:bodyPr lIns="0" tIns="0" rIns="0" bIns="0"/>
          <a:lstStyle>
            <a:lvl1pPr>
              <a:defRPr sz="1100" b="0" i="0">
                <a:solidFill>
                  <a:srgbClr val="820C15"/>
                </a:solidFill>
                <a:latin typeface="Tahoma"/>
                <a:cs typeface="Tahoma"/>
              </a:defRPr>
            </a:lvl1pPr>
          </a:lstStyle>
          <a:p>
            <a:pPr marL="30519">
              <a:spcBef>
                <a:spcPts val="76"/>
              </a:spcBef>
            </a:pPr>
            <a:fld id="{81D60167-4931-47E6-BA6A-407CBD079E47}" type="slidenum">
              <a:rPr lang="en-US" spc="-3" smtClean="0"/>
              <a:pPr marL="30519">
                <a:spcBef>
                  <a:spcPts val="76"/>
                </a:spcBef>
              </a:pPr>
              <a:t>‹#›</a:t>
            </a:fld>
            <a:endParaRPr lang="en-US" spc="-3"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1391908" y="1266379"/>
            <a:ext cx="6360188" cy="461665"/>
          </a:xfrm>
        </p:spPr>
        <p:txBody>
          <a:bodyPr lIns="0" tIns="0" rIns="0" bIns="0"/>
          <a:lstStyle>
            <a:lvl1pPr>
              <a:defRPr sz="3000" b="1" i="0">
                <a:solidFill>
                  <a:srgbClr val="800000"/>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600" b="0" i="0">
                <a:solidFill>
                  <a:srgbClr val="820C15"/>
                </a:solidFill>
                <a:latin typeface="Tahoma"/>
                <a:cs typeface="Tahoma"/>
              </a:defRPr>
            </a:lvl1pPr>
          </a:lstStyle>
          <a:p>
            <a:pPr marL="10173">
              <a:spcBef>
                <a:spcPts val="76"/>
              </a:spcBef>
            </a:pPr>
            <a:r>
              <a:rPr lang="en-US" spc="-3" smtClean="0"/>
              <a:t>v1.0014107203</a:t>
            </a:r>
            <a:endParaRPr lang="en-US" spc="-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7/26/2026</a:t>
            </a:fld>
            <a:endParaRPr lang="en-US"/>
          </a:p>
        </p:txBody>
      </p:sp>
      <p:sp>
        <p:nvSpPr>
          <p:cNvPr id="5" name="Holder 5"/>
          <p:cNvSpPr>
            <a:spLocks noGrp="1"/>
          </p:cNvSpPr>
          <p:nvPr>
            <p:ph type="sldNum" sz="quarter" idx="7"/>
          </p:nvPr>
        </p:nvSpPr>
        <p:spPr/>
        <p:txBody>
          <a:bodyPr lIns="0" tIns="0" rIns="0" bIns="0"/>
          <a:lstStyle>
            <a:lvl1pPr>
              <a:defRPr sz="1100" b="0" i="0">
                <a:solidFill>
                  <a:srgbClr val="820C15"/>
                </a:solidFill>
                <a:latin typeface="Tahoma"/>
                <a:cs typeface="Tahoma"/>
              </a:defRPr>
            </a:lvl1pPr>
          </a:lstStyle>
          <a:p>
            <a:pPr marL="30519">
              <a:spcBef>
                <a:spcPts val="76"/>
              </a:spcBef>
            </a:pPr>
            <a:fld id="{81D60167-4931-47E6-BA6A-407CBD079E47}" type="slidenum">
              <a:rPr lang="en-US" spc="-3" smtClean="0"/>
              <a:pPr marL="30519">
                <a:spcBef>
                  <a:spcPts val="76"/>
                </a:spcBef>
              </a:pPr>
              <a:t>‹#›</a:t>
            </a:fld>
            <a:endParaRPr lang="en-US" spc="-3"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600" b="0" i="0">
                <a:solidFill>
                  <a:srgbClr val="820C15"/>
                </a:solidFill>
                <a:latin typeface="Tahoma"/>
                <a:cs typeface="Tahoma"/>
              </a:defRPr>
            </a:lvl1pPr>
          </a:lstStyle>
          <a:p>
            <a:pPr marL="10173">
              <a:spcBef>
                <a:spcPts val="76"/>
              </a:spcBef>
            </a:pPr>
            <a:r>
              <a:rPr lang="en-US" spc="-3" smtClean="0"/>
              <a:t>v1.0014107203</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7/26/2026</a:t>
            </a:fld>
            <a:endParaRPr lang="en-US"/>
          </a:p>
        </p:txBody>
      </p:sp>
      <p:sp>
        <p:nvSpPr>
          <p:cNvPr id="4" name="Holder 4"/>
          <p:cNvSpPr>
            <a:spLocks noGrp="1"/>
          </p:cNvSpPr>
          <p:nvPr>
            <p:ph type="sldNum" sz="quarter" idx="7"/>
          </p:nvPr>
        </p:nvSpPr>
        <p:spPr/>
        <p:txBody>
          <a:bodyPr lIns="0" tIns="0" rIns="0" bIns="0"/>
          <a:lstStyle>
            <a:lvl1pPr>
              <a:defRPr sz="1100" b="0" i="0">
                <a:solidFill>
                  <a:srgbClr val="820C15"/>
                </a:solidFill>
                <a:latin typeface="Tahoma"/>
                <a:cs typeface="Tahoma"/>
              </a:defRPr>
            </a:lvl1pPr>
          </a:lstStyle>
          <a:p>
            <a:pPr marL="30519">
              <a:spcBef>
                <a:spcPts val="76"/>
              </a:spcBef>
            </a:pPr>
            <a:fld id="{81D60167-4931-47E6-BA6A-407CBD079E47}" type="slidenum">
              <a:rPr lang="en-US" spc="-3" smtClean="0"/>
              <a:pPr marL="30519">
                <a:spcBef>
                  <a:spcPts val="76"/>
                </a:spcBef>
              </a:pPr>
              <a:t>‹#›</a:t>
            </a:fld>
            <a:endParaRPr lang="en-US" spc="-3"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317201" y="1233600"/>
            <a:ext cx="6509596" cy="387029"/>
          </a:xfrm>
        </p:spPr>
        <p:txBody>
          <a:bodyPr lIns="0" tIns="0" rIns="0" bIns="0"/>
          <a:lstStyle>
            <a:lvl1pPr>
              <a:defRPr sz="2515" b="1" i="0">
                <a:solidFill>
                  <a:srgbClr val="800000"/>
                </a:solidFill>
                <a:latin typeface="Arial"/>
                <a:cs typeface="Arial"/>
              </a:defRPr>
            </a:lvl1pPr>
          </a:lstStyle>
          <a:p>
            <a:endParaRPr/>
          </a:p>
        </p:txBody>
      </p:sp>
      <p:sp>
        <p:nvSpPr>
          <p:cNvPr id="3" name="Holder 3"/>
          <p:cNvSpPr>
            <a:spLocks noGrp="1"/>
          </p:cNvSpPr>
          <p:nvPr>
            <p:ph type="body" idx="1"/>
          </p:nvPr>
        </p:nvSpPr>
        <p:spPr>
          <a:xfrm>
            <a:off x="1317201" y="1233600"/>
            <a:ext cx="6509596" cy="387029"/>
          </a:xfrm>
        </p:spPr>
        <p:txBody>
          <a:bodyPr lIns="0" tIns="0" rIns="0" bIns="0"/>
          <a:lstStyle>
            <a:lvl1pPr>
              <a:defRPr sz="2515" b="1" i="0">
                <a:solidFill>
                  <a:srgbClr val="8000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307836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984194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342853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9524306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0.xml"/><Relationship Id="rId1" Type="http://schemas.openxmlformats.org/officeDocument/2006/relationships/slideLayout" Target="../slideLayouts/slideLayout14.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1.xml"/><Relationship Id="rId1" Type="http://schemas.openxmlformats.org/officeDocument/2006/relationships/slideLayout" Target="../slideLayouts/slideLayout15.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2.xml"/><Relationship Id="rId1" Type="http://schemas.openxmlformats.org/officeDocument/2006/relationships/slideLayout" Target="../slideLayouts/slideLayout16.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3.xml"/><Relationship Id="rId1" Type="http://schemas.openxmlformats.org/officeDocument/2006/relationships/slideLayout" Target="../slideLayouts/slideLayout17.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4.xml"/><Relationship Id="rId1" Type="http://schemas.openxmlformats.org/officeDocument/2006/relationships/slideLayout" Target="../slideLayouts/slideLayout18.xml"/></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5.xml"/><Relationship Id="rId1" Type="http://schemas.openxmlformats.org/officeDocument/2006/relationships/slideLayout" Target="../slideLayouts/slideLayout19.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6.xml"/><Relationship Id="rId1" Type="http://schemas.openxmlformats.org/officeDocument/2006/relationships/slideLayout" Target="../slideLayouts/slideLayout20.xml"/></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7.xml"/><Relationship Id="rId1" Type="http://schemas.openxmlformats.org/officeDocument/2006/relationships/slideLayout" Target="../slideLayouts/slideLayout21.xml"/></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8.xml"/><Relationship Id="rId1" Type="http://schemas.openxmlformats.org/officeDocument/2006/relationships/slideLayout" Target="../slideLayouts/slideLayout22.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9.xml"/><Relationship Id="rId1" Type="http://schemas.openxmlformats.org/officeDocument/2006/relationships/slideLayout" Target="../slideLayouts/slideLayout23.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0.xml"/><Relationship Id="rId1" Type="http://schemas.openxmlformats.org/officeDocument/2006/relationships/slideLayout" Target="../slideLayouts/slideLayout24.xml"/></Relationships>
</file>

<file path=ppt/slideMasters/_rels/slideMaster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1.xml"/><Relationship Id="rId1" Type="http://schemas.openxmlformats.org/officeDocument/2006/relationships/slideLayout" Target="../slideLayouts/slideLayout25.xml"/></Relationships>
</file>

<file path=ppt/slideMasters/_rels/slideMaster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2.xml"/><Relationship Id="rId1" Type="http://schemas.openxmlformats.org/officeDocument/2006/relationships/slideLayout" Target="../slideLayouts/slideLayout26.xml"/></Relationships>
</file>

<file path=ppt/slideMasters/_rels/slideMaster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3.xml"/><Relationship Id="rId1" Type="http://schemas.openxmlformats.org/officeDocument/2006/relationships/slideLayout" Target="../slideLayouts/slideLayout27.xml"/></Relationships>
</file>

<file path=ppt/slideMasters/_rels/slideMaster24.xml.rels><?xml version="1.0" encoding="UTF-8" standalone="yes"?>
<Relationships xmlns="http://schemas.openxmlformats.org/package/2006/relationships"><Relationship Id="rId3" Type="http://schemas.openxmlformats.org/officeDocument/2006/relationships/theme" Target="../theme/theme2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8.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9.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10.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7.xml"/><Relationship Id="rId1" Type="http://schemas.openxmlformats.org/officeDocument/2006/relationships/slideLayout" Target="../slideLayouts/slideLayout11.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8.xml"/><Relationship Id="rId1" Type="http://schemas.openxmlformats.org/officeDocument/2006/relationships/slideLayout" Target="../slideLayouts/slideLayout12.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9.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9" y="302560"/>
            <a:ext cx="8312726" cy="4538382"/>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1391908" y="1266379"/>
            <a:ext cx="6360188"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1391908" y="1266379"/>
            <a:ext cx="6360188"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87913" y="4721062"/>
            <a:ext cx="652895" cy="92333"/>
          </a:xfrm>
          <a:prstGeom prst="rect">
            <a:avLst/>
          </a:prstGeom>
        </p:spPr>
        <p:txBody>
          <a:bodyPr wrap="square" lIns="0" tIns="0" rIns="0" bIns="0">
            <a:spAutoFit/>
          </a:bodyPr>
          <a:lstStyle>
            <a:lvl1pPr>
              <a:defRPr sz="600" b="0" i="0">
                <a:solidFill>
                  <a:srgbClr val="820C15"/>
                </a:solidFill>
                <a:latin typeface="Tahoma"/>
                <a:cs typeface="Tahoma"/>
              </a:defRPr>
            </a:lvl1pPr>
          </a:lstStyle>
          <a:p>
            <a:pPr marL="10173">
              <a:spcBef>
                <a:spcPts val="76"/>
              </a:spcBef>
            </a:pPr>
            <a:r>
              <a:rPr lang="en-US" spc="-3" smtClean="0"/>
              <a:t>v1.0014107203</a:t>
            </a:r>
            <a:endParaRPr lang="en-US" spc="-3" dirty="0"/>
          </a:p>
        </p:txBody>
      </p:sp>
      <p:sp>
        <p:nvSpPr>
          <p:cNvPr id="5" name="Holder 5"/>
          <p:cNvSpPr>
            <a:spLocks noGrp="1"/>
          </p:cNvSpPr>
          <p:nvPr>
            <p:ph type="dt" sz="half" idx="6"/>
          </p:nvPr>
        </p:nvSpPr>
        <p:spPr>
          <a:xfrm>
            <a:off x="457200" y="4783457"/>
            <a:ext cx="2103120" cy="215444"/>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7/26/2026</a:t>
            </a:fld>
            <a:endParaRPr lang="en-US"/>
          </a:p>
        </p:txBody>
      </p:sp>
      <p:sp>
        <p:nvSpPr>
          <p:cNvPr id="6" name="Holder 6"/>
          <p:cNvSpPr>
            <a:spLocks noGrp="1"/>
          </p:cNvSpPr>
          <p:nvPr>
            <p:ph type="sldNum" sz="quarter" idx="7"/>
          </p:nvPr>
        </p:nvSpPr>
        <p:spPr>
          <a:xfrm>
            <a:off x="8366762" y="4596484"/>
            <a:ext cx="245917" cy="169277"/>
          </a:xfrm>
          <a:prstGeom prst="rect">
            <a:avLst/>
          </a:prstGeom>
        </p:spPr>
        <p:txBody>
          <a:bodyPr wrap="square" lIns="0" tIns="0" rIns="0" bIns="0">
            <a:spAutoFit/>
          </a:bodyPr>
          <a:lstStyle>
            <a:lvl1pPr>
              <a:defRPr sz="1100" b="0" i="0">
                <a:solidFill>
                  <a:srgbClr val="820C15"/>
                </a:solidFill>
                <a:latin typeface="Tahoma"/>
                <a:cs typeface="Tahoma"/>
              </a:defRPr>
            </a:lvl1pPr>
          </a:lstStyle>
          <a:p>
            <a:pPr marL="30519">
              <a:spcBef>
                <a:spcPts val="76"/>
              </a:spcBef>
            </a:pPr>
            <a:fld id="{81D60167-4931-47E6-BA6A-407CBD079E47}" type="slidenum">
              <a:rPr lang="en-US" spc="-3" smtClean="0"/>
              <a:pPr marL="30519">
                <a:spcBef>
                  <a:spcPts val="76"/>
                </a:spcBef>
              </a:pPr>
              <a:t>‹#›</a:t>
            </a:fld>
            <a:endParaRPr lang="en-US" spc="-3"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366223">
        <a:defRPr>
          <a:latin typeface="+mn-lt"/>
          <a:ea typeface="+mn-ea"/>
          <a:cs typeface="+mn-cs"/>
        </a:defRPr>
      </a:lvl2pPr>
      <a:lvl3pPr marL="732447">
        <a:defRPr>
          <a:latin typeface="+mn-lt"/>
          <a:ea typeface="+mn-ea"/>
          <a:cs typeface="+mn-cs"/>
        </a:defRPr>
      </a:lvl3pPr>
      <a:lvl4pPr marL="1098669">
        <a:defRPr>
          <a:latin typeface="+mn-lt"/>
          <a:ea typeface="+mn-ea"/>
          <a:cs typeface="+mn-cs"/>
        </a:defRPr>
      </a:lvl4pPr>
      <a:lvl5pPr marL="1464892">
        <a:defRPr>
          <a:latin typeface="+mn-lt"/>
          <a:ea typeface="+mn-ea"/>
          <a:cs typeface="+mn-cs"/>
        </a:defRPr>
      </a:lvl5pPr>
      <a:lvl6pPr marL="1831115">
        <a:defRPr>
          <a:latin typeface="+mn-lt"/>
          <a:ea typeface="+mn-ea"/>
          <a:cs typeface="+mn-cs"/>
        </a:defRPr>
      </a:lvl6pPr>
      <a:lvl7pPr marL="2197339">
        <a:defRPr>
          <a:latin typeface="+mn-lt"/>
          <a:ea typeface="+mn-ea"/>
          <a:cs typeface="+mn-cs"/>
        </a:defRPr>
      </a:lvl7pPr>
      <a:lvl8pPr marL="2563560">
        <a:defRPr>
          <a:latin typeface="+mn-lt"/>
          <a:ea typeface="+mn-ea"/>
          <a:cs typeface="+mn-cs"/>
        </a:defRPr>
      </a:lvl8pPr>
      <a:lvl9pPr marL="2929783">
        <a:defRPr>
          <a:latin typeface="+mn-lt"/>
          <a:ea typeface="+mn-ea"/>
          <a:cs typeface="+mn-cs"/>
        </a:defRPr>
      </a:lvl9pPr>
    </p:bodyStyle>
    <p:otherStyle>
      <a:lvl1pPr marL="0">
        <a:defRPr>
          <a:latin typeface="+mn-lt"/>
          <a:ea typeface="+mn-ea"/>
          <a:cs typeface="+mn-cs"/>
        </a:defRPr>
      </a:lvl1pPr>
      <a:lvl2pPr marL="366223">
        <a:defRPr>
          <a:latin typeface="+mn-lt"/>
          <a:ea typeface="+mn-ea"/>
          <a:cs typeface="+mn-cs"/>
        </a:defRPr>
      </a:lvl2pPr>
      <a:lvl3pPr marL="732447">
        <a:defRPr>
          <a:latin typeface="+mn-lt"/>
          <a:ea typeface="+mn-ea"/>
          <a:cs typeface="+mn-cs"/>
        </a:defRPr>
      </a:lvl3pPr>
      <a:lvl4pPr marL="1098669">
        <a:defRPr>
          <a:latin typeface="+mn-lt"/>
          <a:ea typeface="+mn-ea"/>
          <a:cs typeface="+mn-cs"/>
        </a:defRPr>
      </a:lvl4pPr>
      <a:lvl5pPr marL="1464892">
        <a:defRPr>
          <a:latin typeface="+mn-lt"/>
          <a:ea typeface="+mn-ea"/>
          <a:cs typeface="+mn-cs"/>
        </a:defRPr>
      </a:lvl5pPr>
      <a:lvl6pPr marL="1831115">
        <a:defRPr>
          <a:latin typeface="+mn-lt"/>
          <a:ea typeface="+mn-ea"/>
          <a:cs typeface="+mn-cs"/>
        </a:defRPr>
      </a:lvl6pPr>
      <a:lvl7pPr marL="2197339">
        <a:defRPr>
          <a:latin typeface="+mn-lt"/>
          <a:ea typeface="+mn-ea"/>
          <a:cs typeface="+mn-cs"/>
        </a:defRPr>
      </a:lvl7pPr>
      <a:lvl8pPr marL="2563560">
        <a:defRPr>
          <a:latin typeface="+mn-lt"/>
          <a:ea typeface="+mn-ea"/>
          <a:cs typeface="+mn-cs"/>
        </a:defRPr>
      </a:lvl8pPr>
      <a:lvl9pPr marL="2929783">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786775993"/>
      </p:ext>
    </p:extLst>
  </p:cSld>
  <p:clrMap bg1="lt1" tx1="dk1" bg2="lt2" tx2="dk2" accent1="accent1" accent2="accent2" accent3="accent3" accent4="accent4" accent5="accent5" accent6="accent6" hlink="hlink" folHlink="folHlink"/>
  <p:sldLayoutIdLst>
    <p:sldLayoutId id="2147483683"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4251650646"/>
      </p:ext>
    </p:extLst>
  </p:cSld>
  <p:clrMap bg1="lt1" tx1="dk1" bg2="lt2" tx2="dk2" accent1="accent1" accent2="accent2" accent3="accent3" accent4="accent4" accent5="accent5" accent6="accent6" hlink="hlink" folHlink="folHlink"/>
  <p:sldLayoutIdLst>
    <p:sldLayoutId id="2147483685"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1106870575"/>
      </p:ext>
    </p:extLst>
  </p:cSld>
  <p:clrMap bg1="lt1" tx1="dk1" bg2="lt2" tx2="dk2" accent1="accent1" accent2="accent2" accent3="accent3" accent4="accent4" accent5="accent5" accent6="accent6" hlink="hlink" folHlink="folHlink"/>
  <p:sldLayoutIdLst>
    <p:sldLayoutId id="2147483687"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3080547826"/>
      </p:ext>
    </p:extLst>
  </p:cSld>
  <p:clrMap bg1="lt1" tx1="dk1" bg2="lt2" tx2="dk2" accent1="accent1" accent2="accent2" accent3="accent3" accent4="accent4" accent5="accent5" accent6="accent6" hlink="hlink" folHlink="folHlink"/>
  <p:sldLayoutIdLst>
    <p:sldLayoutId id="2147483689"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579116589"/>
      </p:ext>
    </p:extLst>
  </p:cSld>
  <p:clrMap bg1="lt1" tx1="dk1" bg2="lt2" tx2="dk2" accent1="accent1" accent2="accent2" accent3="accent3" accent4="accent4" accent5="accent5" accent6="accent6" hlink="hlink" folHlink="folHlink"/>
  <p:sldLayoutIdLst>
    <p:sldLayoutId id="2147483691"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951672" y="1223515"/>
            <a:ext cx="7240657"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951672" y="1223515"/>
            <a:ext cx="7240657"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v1.0014107217</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3845882691"/>
      </p:ext>
    </p:extLst>
  </p:cSld>
  <p:clrMap bg1="lt1" tx1="dk1" bg2="lt2" tx2="dk2" accent1="accent1" accent2="accent2" accent3="accent3" accent4="accent4" accent5="accent5" accent6="accent6" hlink="hlink" folHlink="folHlink"/>
  <p:sldLayoutIdLst>
    <p:sldLayoutId id="2147483735"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951672" y="1223515"/>
            <a:ext cx="7240657"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951672" y="1223515"/>
            <a:ext cx="7240657"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v1.0014107217</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4039369650"/>
      </p:ext>
    </p:extLst>
  </p:cSld>
  <p:clrMap bg1="lt1" tx1="dk1" bg2="lt2" tx2="dk2" accent1="accent1" accent2="accent2" accent3="accent3" accent4="accent4" accent5="accent5" accent6="accent6" hlink="hlink" folHlink="folHlink"/>
  <p:sldLayoutIdLst>
    <p:sldLayoutId id="2147483737"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951672" y="1223515"/>
            <a:ext cx="7240657"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951672" y="1223515"/>
            <a:ext cx="7240657"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v1.0014107217</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165734964"/>
      </p:ext>
    </p:extLst>
  </p:cSld>
  <p:clrMap bg1="lt1" tx1="dk1" bg2="lt2" tx2="dk2" accent1="accent1" accent2="accent2" accent3="accent3" accent4="accent4" accent5="accent5" accent6="accent6" hlink="hlink" folHlink="folHlink"/>
  <p:sldLayoutIdLst>
    <p:sldLayoutId id="2147483739"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951672" y="1223515"/>
            <a:ext cx="7240657"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951672" y="1223515"/>
            <a:ext cx="7240657"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v1.0014107217</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1141626833"/>
      </p:ext>
    </p:extLst>
  </p:cSld>
  <p:clrMap bg1="lt1" tx1="dk1" bg2="lt2" tx2="dk2" accent1="accent1" accent2="accent2" accent3="accent3" accent4="accent4" accent5="accent5" accent6="accent6" hlink="hlink" folHlink="folHlink"/>
  <p:sldLayoutIdLst>
    <p:sldLayoutId id="2147483741"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951672" y="1223515"/>
            <a:ext cx="7240657"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951672" y="1223515"/>
            <a:ext cx="7240657"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v1.0014107217</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3027000556"/>
      </p:ext>
    </p:extLst>
  </p:cSld>
  <p:clrMap bg1="lt1" tx1="dk1" bg2="lt2" tx2="dk2" accent1="accent1" accent2="accent2" accent3="accent3" accent4="accent4" accent5="accent5" accent6="accent6" hlink="hlink" folHlink="folHlink"/>
  <p:sldLayoutIdLst>
    <p:sldLayoutId id="2147483743"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4042590085"/>
      </p:ext>
    </p:extLst>
  </p:cSld>
  <p:clrMap bg1="lt1" tx1="dk1" bg2="lt2" tx2="dk2" accent1="accent1" accent2="accent2" accent3="accent3" accent4="accent4" accent5="accent5" accent6="accent6" hlink="hlink" folHlink="folHlink"/>
  <p:sldLayoutIdLst>
    <p:sldLayoutId id="2147483667"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890943" y="899586"/>
            <a:ext cx="7362115"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890943" y="899586"/>
            <a:ext cx="7362115"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v1.0014106230</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917"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3124989350"/>
      </p:ext>
    </p:extLst>
  </p:cSld>
  <p:clrMap bg1="lt1" tx1="dk1" bg2="lt2" tx2="dk2" accent1="accent1" accent2="accent2" accent3="accent3" accent4="accent4" accent5="accent5" accent6="accent6" hlink="hlink" folHlink="folHlink"/>
  <p:sldLayoutIdLst>
    <p:sldLayoutId id="2147483807"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890943" y="899586"/>
            <a:ext cx="7362115"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890943" y="899586"/>
            <a:ext cx="7362115"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v1.0014106230</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917"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558593132"/>
      </p:ext>
    </p:extLst>
  </p:cSld>
  <p:clrMap bg1="lt1" tx1="dk1" bg2="lt2" tx2="dk2" accent1="accent1" accent2="accent2" accent3="accent3" accent4="accent4" accent5="accent5" accent6="accent6" hlink="hlink" folHlink="folHlink"/>
  <p:sldLayoutIdLst>
    <p:sldLayoutId id="2147483809"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890943" y="899586"/>
            <a:ext cx="7362115"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890943" y="899586"/>
            <a:ext cx="7362115"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v1.0014106230</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917"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3784321095"/>
      </p:ext>
    </p:extLst>
  </p:cSld>
  <p:clrMap bg1="lt1" tx1="dk1" bg2="lt2" tx2="dk2" accent1="accent1" accent2="accent2" accent3="accent3" accent4="accent4" accent5="accent5" accent6="accent6" hlink="hlink" folHlink="folHlink"/>
  <p:sldLayoutIdLst>
    <p:sldLayoutId id="2147483811"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890943" y="899586"/>
            <a:ext cx="7362115"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890943" y="899586"/>
            <a:ext cx="7362115"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v1.0014106230</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917"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002343672"/>
      </p:ext>
    </p:extLst>
  </p:cSld>
  <p:clrMap bg1="lt1" tx1="dk1" bg2="lt2" tx2="dk2" accent1="accent1" accent2="accent2" accent3="accent3" accent4="accent4" accent5="accent5" accent6="accent6" hlink="hlink" folHlink="folHlink"/>
  <p:sldLayoutIdLst>
    <p:sldLayoutId id="2147483813"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4"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890943" y="899586"/>
            <a:ext cx="7362115"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890943" y="899586"/>
            <a:ext cx="7362115"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v1.0014106230</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917"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035687723"/>
      </p:ext>
    </p:extLst>
  </p:cSld>
  <p:clrMap bg1="lt1" tx1="dk1" bg2="lt2" tx2="dk2" accent1="accent1" accent2="accent2" accent3="accent3" accent4="accent4" accent5="accent5" accent6="accent6" hlink="hlink" folHlink="folHlink"/>
  <p:sldLayoutIdLst>
    <p:sldLayoutId id="2147483815" r:id="rId1"/>
    <p:sldLayoutId id="2147483816" r:id="rId2"/>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1502339703"/>
      </p:ext>
    </p:extLst>
  </p:cSld>
  <p:clrMap bg1="lt1" tx1="dk1" bg2="lt2" tx2="dk2" accent1="accent1" accent2="accent2" accent3="accent3" accent4="accent4" accent5="accent5" accent6="accent6" hlink="hlink" folHlink="folHlink"/>
  <p:sldLayoutIdLst>
    <p:sldLayoutId id="2147483669"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87032100"/>
      </p:ext>
    </p:extLst>
  </p:cSld>
  <p:clrMap bg1="lt1" tx1="dk1" bg2="lt2" tx2="dk2" accent1="accent1" accent2="accent2" accent3="accent3" accent4="accent4" accent5="accent5" accent6="accent6" hlink="hlink" folHlink="folHlink"/>
  <p:sldLayoutIdLst>
    <p:sldLayoutId id="2147483671"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2825211019"/>
      </p:ext>
    </p:extLst>
  </p:cSld>
  <p:clrMap bg1="lt1" tx1="dk1" bg2="lt2" tx2="dk2" accent1="accent1" accent2="accent2" accent3="accent3" accent4="accent4" accent5="accent5" accent6="accent6" hlink="hlink" folHlink="folHlink"/>
  <p:sldLayoutIdLst>
    <p:sldLayoutId id="2147483673"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16895560"/>
      </p:ext>
    </p:extLst>
  </p:cSld>
  <p:clrMap bg1="lt1" tx1="dk1" bg2="lt2" tx2="dk2" accent1="accent1" accent2="accent2" accent3="accent3" accent4="accent4" accent5="accent5" accent6="accent6" hlink="hlink" folHlink="folHlink"/>
  <p:sldLayoutIdLst>
    <p:sldLayoutId id="2147483675"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3104786337"/>
      </p:ext>
    </p:extLst>
  </p:cSld>
  <p:clrMap bg1="lt1" tx1="dk1" bg2="lt2" tx2="dk2" accent1="accent1" accent2="accent2" accent3="accent3" accent4="accent4" accent5="accent5" accent6="accent6" hlink="hlink" folHlink="folHlink"/>
  <p:sldLayoutIdLst>
    <p:sldLayoutId id="2147483677"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932514898"/>
      </p:ext>
    </p:extLst>
  </p:cSld>
  <p:clrMap bg1="lt1" tx1="dk1" bg2="lt2" tx2="dk2" accent1="accent1" accent2="accent2" accent3="accent3" accent4="accent4" accent5="accent5" accent6="accent6" hlink="hlink" folHlink="folHlink"/>
  <p:sldLayoutIdLst>
    <p:sldLayoutId id="2147483679"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15637" y="302559"/>
            <a:ext cx="8312726" cy="4538382"/>
          </a:xfrm>
          <a:prstGeom prst="rect">
            <a:avLst/>
          </a:prstGeom>
          <a:blipFill>
            <a:blip r:embed="rId3" cstate="print"/>
            <a:stretch>
              <a:fillRect/>
            </a:stretch>
          </a:blipFill>
        </p:spPr>
        <p:txBody>
          <a:bodyPr wrap="square" lIns="0" tIns="0" rIns="0" bIns="0" rtlCol="0"/>
          <a:lstStyle/>
          <a:p>
            <a:pPr marL="0" marR="0" lvl="0" indent="0" algn="l" defTabSz="605150" rtl="0" eaLnBrk="1" fontAlgn="auto" latinLnBrk="0" hangingPunct="1">
              <a:lnSpc>
                <a:spcPct val="100000"/>
              </a:lnSpc>
              <a:spcBef>
                <a:spcPts val="0"/>
              </a:spcBef>
              <a:spcAft>
                <a:spcPts val="0"/>
              </a:spcAft>
              <a:buClrTx/>
              <a:buSzTx/>
              <a:buFontTx/>
              <a:buNone/>
              <a:tabLst/>
              <a:defRPr/>
            </a:pPr>
            <a:endParaRPr kumimoji="0" sz="1191" b="0" i="0" u="none" strike="noStrike" kern="1200" cap="none" spc="0" normalizeH="0" baseline="0" noProof="0" smtClean="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3" name="Holder 3"/>
          <p:cNvSpPr>
            <a:spLocks noGrp="1"/>
          </p:cNvSpPr>
          <p:nvPr>
            <p:ph type="body" idx="1"/>
          </p:nvPr>
        </p:nvSpPr>
        <p:spPr>
          <a:xfrm>
            <a:off x="1317201" y="1233600"/>
            <a:ext cx="6509596" cy="584775"/>
          </a:xfrm>
          <a:prstGeom prst="rect">
            <a:avLst/>
          </a:prstGeom>
        </p:spPr>
        <p:txBody>
          <a:bodyPr wrap="square" lIns="0" tIns="0" rIns="0" bIns="0">
            <a:spAutoFit/>
          </a:bodyPr>
          <a:lstStyle>
            <a:lvl1pPr>
              <a:defRPr sz="3800" b="1" i="0">
                <a:solidFill>
                  <a:srgbClr val="800000"/>
                </a:solidFill>
                <a:latin typeface="Arial"/>
                <a:cs typeface="Arial"/>
              </a:defRPr>
            </a:lvl1pPr>
          </a:lstStyle>
          <a:p>
            <a:endParaRPr/>
          </a:p>
        </p:txBody>
      </p:sp>
      <p:sp>
        <p:nvSpPr>
          <p:cNvPr id="4" name="Holder 4"/>
          <p:cNvSpPr>
            <a:spLocks noGrp="1"/>
          </p:cNvSpPr>
          <p:nvPr>
            <p:ph type="ftr" sz="quarter" idx="5"/>
          </p:nvPr>
        </p:nvSpPr>
        <p:spPr>
          <a:xfrm>
            <a:off x="487911" y="4721062"/>
            <a:ext cx="652895" cy="81433"/>
          </a:xfrm>
          <a:prstGeom prst="rect">
            <a:avLst/>
          </a:prstGeom>
        </p:spPr>
        <p:txBody>
          <a:bodyPr wrap="square" lIns="0" tIns="0" rIns="0" bIns="0">
            <a:spAutoFit/>
          </a:bodyPr>
          <a:lstStyle>
            <a:lvl1pPr>
              <a:defRPr sz="529" b="0" i="0">
                <a:solidFill>
                  <a:srgbClr val="800000"/>
                </a:solidFill>
                <a:latin typeface="Tahoma"/>
                <a:cs typeface="Tahoma"/>
              </a:defRPr>
            </a:lvl1pPr>
          </a:lstStyle>
          <a:p>
            <a:pPr marL="8405" defTabSz="605150">
              <a:spcBef>
                <a:spcPts val="63"/>
              </a:spcBef>
            </a:pPr>
            <a:r>
              <a:rPr lang="en-US" spc="-3" smtClean="0"/>
              <a:t>v1.0014107218</a:t>
            </a:r>
            <a:endParaRPr lang="en-US" spc="-3" dirty="0"/>
          </a:p>
        </p:txBody>
      </p:sp>
      <p:sp>
        <p:nvSpPr>
          <p:cNvPr id="5" name="Holder 5"/>
          <p:cNvSpPr>
            <a:spLocks noGrp="1"/>
          </p:cNvSpPr>
          <p:nvPr>
            <p:ph type="dt" sz="half" idx="6"/>
          </p:nvPr>
        </p:nvSpPr>
        <p:spPr>
          <a:xfrm>
            <a:off x="457200" y="4783455"/>
            <a:ext cx="2103120" cy="183255"/>
          </a:xfrm>
          <a:prstGeom prst="rect">
            <a:avLst/>
          </a:prstGeom>
        </p:spPr>
        <p:txBody>
          <a:bodyPr wrap="square" lIns="0" tIns="0" rIns="0" bIns="0">
            <a:spAutoFit/>
          </a:bodyPr>
          <a:lstStyle>
            <a:lvl1pPr algn="l">
              <a:defRPr>
                <a:solidFill>
                  <a:schemeClr val="tx1">
                    <a:tint val="75000"/>
                  </a:schemeClr>
                </a:solidFill>
              </a:defRPr>
            </a:lvl1pPr>
          </a:lstStyle>
          <a:p>
            <a:pPr defTabSz="605150"/>
            <a:fld id="{1D8BD707-D9CF-40AE-B4C6-C98DA3205C09}" type="datetimeFigureOut">
              <a:rPr lang="en-US" sz="1191" smtClean="0">
                <a:solidFill>
                  <a:prstClr val="black">
                    <a:tint val="75000"/>
                  </a:prstClr>
                </a:solidFill>
              </a:rPr>
              <a:pPr defTabSz="605150"/>
              <a:t>7/26/2026</a:t>
            </a:fld>
            <a:endParaRPr lang="en-US" sz="1191">
              <a:solidFill>
                <a:prstClr val="black">
                  <a:tint val="75000"/>
                </a:prstClr>
              </a:solidFill>
            </a:endParaRPr>
          </a:p>
        </p:txBody>
      </p:sp>
      <p:sp>
        <p:nvSpPr>
          <p:cNvPr id="6" name="Holder 6"/>
          <p:cNvSpPr>
            <a:spLocks noGrp="1"/>
          </p:cNvSpPr>
          <p:nvPr>
            <p:ph type="sldNum" sz="quarter" idx="7"/>
          </p:nvPr>
        </p:nvSpPr>
        <p:spPr>
          <a:xfrm>
            <a:off x="8366760" y="4596482"/>
            <a:ext cx="245341" cy="142668"/>
          </a:xfrm>
          <a:prstGeom prst="rect">
            <a:avLst/>
          </a:prstGeom>
        </p:spPr>
        <p:txBody>
          <a:bodyPr wrap="square" lIns="0" tIns="0" rIns="0" bIns="0">
            <a:spAutoFit/>
          </a:bodyPr>
          <a:lstStyle>
            <a:lvl1pPr>
              <a:defRPr sz="927" b="0" i="0">
                <a:solidFill>
                  <a:srgbClr val="820C15"/>
                </a:solidFill>
                <a:latin typeface="Tahoma"/>
                <a:cs typeface="Tahoma"/>
              </a:defRPr>
            </a:lvl1pPr>
          </a:lstStyle>
          <a:p>
            <a:pPr marL="25215" defTabSz="605150">
              <a:spcBef>
                <a:spcPts val="63"/>
              </a:spcBef>
            </a:pPr>
            <a:fld id="{81D60167-4931-47E6-BA6A-407CBD079E47}" type="slidenum">
              <a:rPr lang="en-US" spc="-3" smtClean="0"/>
              <a:pPr marL="25215" defTabSz="605150">
                <a:spcBef>
                  <a:spcPts val="63"/>
                </a:spcBef>
              </a:pPr>
              <a:t>‹#›</a:t>
            </a:fld>
            <a:endParaRPr lang="en-US" spc="-3" dirty="0"/>
          </a:p>
        </p:txBody>
      </p:sp>
    </p:spTree>
    <p:extLst>
      <p:ext uri="{BB962C8B-B14F-4D97-AF65-F5344CB8AC3E}">
        <p14:creationId xmlns:p14="http://schemas.microsoft.com/office/powerpoint/2010/main" val="804242799"/>
      </p:ext>
    </p:extLst>
  </p:cSld>
  <p:clrMap bg1="lt1" tx1="dk1" bg2="lt2" tx2="dk2" accent1="accent1" accent2="accent2" accent3="accent3" accent4="accent4" accent5="accent5" accent6="accent6" hlink="hlink" folHlink="folHlink"/>
  <p:sldLayoutIdLst>
    <p:sldLayoutId id="2147483681" r:id="rId1"/>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5.xml"/></Relationships>
</file>

<file path=ppt/slides/_rels/slide13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6.xml"/></Relationships>
</file>

<file path=ppt/slides/_rels/slide13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7.xml"/></Relationships>
</file>

<file path=ppt/slides/_rels/slide1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8.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8.xml"/></Relationships>
</file>

<file path=ppt/slides/_rels/slide19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20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8.xml"/></Relationships>
</file>

<file path=ppt/slides/_rels/slide20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8.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0.xml"/></Relationships>
</file>

<file path=ppt/slides/_rels/slide7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1.xml"/></Relationships>
</file>

<file path=ppt/slides/_rels/slide7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2.xml"/></Relationships>
</file>

<file path=ppt/slides/_rels/slide7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1908" y="1266379"/>
            <a:ext cx="6358659" cy="1394752"/>
          </a:xfrm>
          <a:prstGeom prst="rect">
            <a:avLst/>
          </a:prstGeom>
        </p:spPr>
        <p:txBody>
          <a:bodyPr vert="horz" wrap="square" lIns="0" tIns="9663" rIns="0" bIns="0" rtlCol="0">
            <a:spAutoFit/>
          </a:bodyPr>
          <a:lstStyle/>
          <a:p>
            <a:pPr marL="2542" algn="ctr">
              <a:spcBef>
                <a:spcPts val="76"/>
              </a:spcBef>
            </a:pPr>
            <a:r>
              <a:rPr lang="en-US" spc="-3" dirty="0" smtClean="0"/>
              <a:t>CHƯƠNG </a:t>
            </a:r>
            <a:r>
              <a:rPr spc="-3" dirty="0" smtClean="0"/>
              <a:t>1</a:t>
            </a:r>
            <a:endParaRPr spc="-3" dirty="0"/>
          </a:p>
          <a:p>
            <a:pPr marL="10173" marR="4070" indent="2542" algn="ctr"/>
            <a:r>
              <a:rPr lang="en-US" spc="-3" dirty="0" smtClean="0"/>
              <a:t>TỔNG QUAN VỀ DOANH NGHIỆP THƯƠNG MẠI DỊCH VỤ</a:t>
            </a:r>
            <a:endParaRPr spc="-8" dirty="0"/>
          </a:p>
        </p:txBody>
      </p:sp>
      <p:sp>
        <p:nvSpPr>
          <p:cNvPr id="4" name="object 4"/>
          <p:cNvSpPr txBox="1">
            <a:spLocks noGrp="1"/>
          </p:cNvSpPr>
          <p:nvPr>
            <p:ph type="sldNum" sz="quarter" idx="7"/>
          </p:nvPr>
        </p:nvSpPr>
        <p:spPr>
          <a:xfrm>
            <a:off x="8366762" y="4596483"/>
            <a:ext cx="245917" cy="179034"/>
          </a:xfrm>
          <a:prstGeom prst="rect">
            <a:avLst/>
          </a:prstGeom>
        </p:spPr>
        <p:txBody>
          <a:bodyPr vert="horz" wrap="square" lIns="0" tIns="9663" rIns="0" bIns="0" rtlCol="0">
            <a:spAutoFit/>
          </a:bodyPr>
          <a:lstStyle/>
          <a:p>
            <a:pPr marL="30519">
              <a:spcBef>
                <a:spcPts val="76"/>
              </a:spcBef>
            </a:pPr>
            <a:fld id="{81D60167-4931-47E6-BA6A-407CBD079E47}" type="slidenum">
              <a:rPr spc="-3" dirty="0"/>
              <a:pPr marL="30519">
                <a:spcBef>
                  <a:spcPts val="76"/>
                </a:spcBef>
              </a:pPr>
              <a:t>1</a:t>
            </a:fld>
            <a:endParaRPr spc="-3" dirty="0"/>
          </a:p>
        </p:txBody>
      </p:sp>
      <p:sp>
        <p:nvSpPr>
          <p:cNvPr id="3" name="object 3"/>
          <p:cNvSpPr txBox="1"/>
          <p:nvPr/>
        </p:nvSpPr>
        <p:spPr>
          <a:xfrm>
            <a:off x="4083858" y="3810394"/>
            <a:ext cx="3673185" cy="225716"/>
          </a:xfrm>
          <a:prstGeom prst="rect">
            <a:avLst/>
          </a:prstGeom>
        </p:spPr>
        <p:txBody>
          <a:bodyPr vert="horz" wrap="square" lIns="0" tIns="10173" rIns="0" bIns="0" rtlCol="0">
            <a:spAutoFit/>
          </a:bodyPr>
          <a:lstStyle/>
          <a:p>
            <a:pPr marL="10173">
              <a:spcBef>
                <a:spcPts val="80"/>
              </a:spcBef>
            </a:pPr>
            <a:r>
              <a:rPr dirty="0">
                <a:solidFill>
                  <a:srgbClr val="820C15"/>
                </a:solidFill>
                <a:latin typeface="Arial"/>
                <a:cs typeface="Arial"/>
              </a:rPr>
              <a:t>Giảng </a:t>
            </a:r>
            <a:r>
              <a:rPr spc="-3" dirty="0">
                <a:solidFill>
                  <a:srgbClr val="820C15"/>
                </a:solidFill>
                <a:latin typeface="Arial"/>
                <a:cs typeface="Arial"/>
              </a:rPr>
              <a:t>viên: </a:t>
            </a:r>
            <a:r>
              <a:rPr dirty="0">
                <a:solidFill>
                  <a:srgbClr val="820C15"/>
                </a:solidFill>
                <a:latin typeface="Arial"/>
                <a:cs typeface="Arial"/>
              </a:rPr>
              <a:t>ThS. </a:t>
            </a:r>
            <a:r>
              <a:rPr lang="en-US" spc="-3" dirty="0" err="1" smtClean="0">
                <a:solidFill>
                  <a:srgbClr val="820C15"/>
                </a:solidFill>
                <a:latin typeface="Arial"/>
                <a:cs typeface="Arial"/>
              </a:rPr>
              <a:t>Phạm</a:t>
            </a:r>
            <a:r>
              <a:rPr lang="en-US" spc="-3" dirty="0" smtClean="0">
                <a:solidFill>
                  <a:srgbClr val="820C15"/>
                </a:solidFill>
                <a:latin typeface="Arial"/>
                <a:cs typeface="Arial"/>
              </a:rPr>
              <a:t> </a:t>
            </a:r>
            <a:r>
              <a:rPr lang="en-US" spc="-3" dirty="0" err="1" smtClean="0">
                <a:solidFill>
                  <a:srgbClr val="820C15"/>
                </a:solidFill>
                <a:latin typeface="Arial"/>
                <a:cs typeface="Arial"/>
              </a:rPr>
              <a:t>Ngọc</a:t>
            </a:r>
            <a:r>
              <a:rPr lang="en-US" spc="-3" dirty="0" smtClean="0">
                <a:solidFill>
                  <a:srgbClr val="820C15"/>
                </a:solidFill>
                <a:latin typeface="Arial"/>
                <a:cs typeface="Arial"/>
              </a:rPr>
              <a:t> </a:t>
            </a:r>
            <a:r>
              <a:rPr lang="en-US" spc="-3" dirty="0" err="1" smtClean="0">
                <a:solidFill>
                  <a:srgbClr val="820C15"/>
                </a:solidFill>
                <a:latin typeface="Arial"/>
                <a:cs typeface="Arial"/>
              </a:rPr>
              <a:t>Trường</a:t>
            </a:r>
            <a:endParaRPr dirty="0">
              <a:latin typeface="Arial"/>
              <a:cs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13"/>
          <p:cNvSpPr txBox="1">
            <a:spLocks noGrp="1"/>
          </p:cNvSpPr>
          <p:nvPr>
            <p:ph type="sldNum" sz="quarter" idx="7"/>
          </p:nvPr>
        </p:nvSpPr>
        <p:spPr>
          <a:xfrm>
            <a:off x="8366762" y="4596483"/>
            <a:ext cx="245917" cy="179034"/>
          </a:xfrm>
          <a:prstGeom prst="rect">
            <a:avLst/>
          </a:prstGeom>
        </p:spPr>
        <p:txBody>
          <a:bodyPr vert="horz" wrap="square" lIns="0" tIns="9663" rIns="0" bIns="0" rtlCol="0">
            <a:spAutoFit/>
          </a:bodyPr>
          <a:lstStyle/>
          <a:p>
            <a:pPr marL="30519">
              <a:spcBef>
                <a:spcPts val="76"/>
              </a:spcBef>
            </a:pPr>
            <a:fld id="{81D60167-4931-47E6-BA6A-407CBD079E47}" type="slidenum">
              <a:rPr spc="-3" dirty="0"/>
              <a:pPr marL="30519">
                <a:spcBef>
                  <a:spcPts val="76"/>
                </a:spcBef>
              </a:pPr>
              <a:t>10</a:t>
            </a:fld>
            <a:endParaRPr spc="-3" dirty="0"/>
          </a:p>
        </p:txBody>
      </p:sp>
      <p:sp>
        <p:nvSpPr>
          <p:cNvPr id="15" name="Rectangle 14"/>
          <p:cNvSpPr/>
          <p:nvPr/>
        </p:nvSpPr>
        <p:spPr>
          <a:xfrm>
            <a:off x="152400" y="209550"/>
            <a:ext cx="8686800" cy="4197944"/>
          </a:xfrm>
          <a:prstGeom prst="rect">
            <a:avLst/>
          </a:prstGeom>
        </p:spPr>
        <p:txBody>
          <a:bodyPr wrap="square">
            <a:spAutoFit/>
          </a:bodyPr>
          <a:lstStyle/>
          <a:p>
            <a:pPr indent="360045" algn="just">
              <a:lnSpc>
                <a:spcPct val="107000"/>
              </a:lnSpc>
              <a:spcBef>
                <a:spcPts val="600"/>
              </a:spcBef>
            </a:pPr>
            <a:r>
              <a:rPr lang="en-US" sz="2400" b="1" dirty="0">
                <a:latin typeface="Times New Roman" panose="02020603050405020304" pitchFamily="18" charset="0"/>
                <a:ea typeface="SimSun" panose="02010600030101010101" pitchFamily="2" charset="-122"/>
              </a:rPr>
              <a:t>3. </a:t>
            </a:r>
            <a:r>
              <a:rPr lang="en-US" sz="2400" b="1" dirty="0" err="1">
                <a:latin typeface="Times New Roman" panose="02020603050405020304" pitchFamily="18" charset="0"/>
                <a:ea typeface="SimSun" panose="02010600030101010101" pitchFamily="2" charset="-122"/>
              </a:rPr>
              <a:t>Tổ</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chức</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công</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tác</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kế</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toán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trong</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doanh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nghiệp</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thương</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mại</a:t>
            </a:r>
            <a:r>
              <a:rPr lang="en-US" sz="2400" b="1" dirty="0">
                <a:latin typeface="Times New Roman" panose="02020603050405020304" pitchFamily="18" charset="0"/>
                <a:ea typeface="SimSun" panose="02010600030101010101" pitchFamily="2" charset="-122"/>
              </a:rPr>
              <a:t> – </a:t>
            </a:r>
            <a:r>
              <a:rPr lang="en-US" sz="2400" b="1" dirty="0" err="1">
                <a:latin typeface="Times New Roman" panose="02020603050405020304" pitchFamily="18" charset="0"/>
                <a:ea typeface="SimSun" panose="02010600030101010101" pitchFamily="2" charset="-122"/>
              </a:rPr>
              <a:t>dịch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vụ</a:t>
            </a:r>
            <a:r>
              <a:rPr lang="en-US" sz="2400" b="1" dirty="0">
                <a:latin typeface="Times New Roman" panose="02020603050405020304" pitchFamily="18" charset="0"/>
                <a:ea typeface="SimSun" panose="02010600030101010101" pitchFamily="2" charset="-122"/>
              </a:rPr>
              <a:t>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b="1" dirty="0">
                <a:latin typeface="Times New Roman" panose="02020603050405020304" pitchFamily="18" charset="0"/>
                <a:ea typeface="SimSun" panose="02010600030101010101" pitchFamily="2" charset="-122"/>
              </a:rPr>
              <a:t>3.1. </a:t>
            </a:r>
            <a:r>
              <a:rPr lang="en-US" sz="2400" b="1" dirty="0" err="1">
                <a:latin typeface="Times New Roman" panose="02020603050405020304" pitchFamily="18" charset="0"/>
                <a:ea typeface="SimSun" panose="02010600030101010101" pitchFamily="2" charset="-122"/>
              </a:rPr>
              <a:t>Nguyên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tắc</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tổ</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chức</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Tổ chức công tác kế toán doanh nghiệp là việc tổ chức sử dụng các phương pháp kế toán để thực hiện việc ghi chép, phân loại, tổng hợp các nghiệp vụ kinh tế tài chính phát sinh phù hợp với chính sách và chế độ kế toán hiện hành, phù hợp với tình hình đặc điểm hoạt động sản xuất kinh doanh của doanh nghiệp đảm bảo thực hiện tốt chức năng nhiệm vụ của kế toán. Do đó, việc tổ chức công tác kế toán cần thực hiện theo các nguyên tắc sau:</a:t>
            </a:r>
            <a:endParaRPr lang="en-US" sz="2400" dirty="0">
              <a:effectLst/>
              <a:latin typeface="Times New Roman" panose="02020603050405020304" pitchFamily="18" charset="0"/>
              <a:ea typeface="SimSun" panose="02010600030101010101" pitchFamily="2" charset="-122"/>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85751"/>
            <a:ext cx="7772400" cy="3903954"/>
          </a:xfrm>
          <a:prstGeom prst="rect">
            <a:avLst/>
          </a:prstGeom>
        </p:spPr>
        <p:txBody>
          <a:bodyPr wrap="square">
            <a:spAutoFit/>
          </a:bodyPr>
          <a:lstStyle/>
          <a:p>
            <a:pPr indent="457200" algn="just">
              <a:lnSpc>
                <a:spcPct val="150000"/>
              </a:lnSpc>
            </a:pPr>
            <a:r>
              <a:rPr lang="vi-VN" sz="2400" dirty="0">
                <a:latin typeface="Times New Roman" panose="02020603050405020304" pitchFamily="18" charset="0"/>
                <a:ea typeface="SimSun" panose="02010600030101010101" pitchFamily="2" charset="-122"/>
              </a:rPr>
              <a:t>2.2.3. Sổ kế toán</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Kế toán nhập khẩu hàng hóa sử dụng các sổ kế toán sau: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 Chứng từ ghi sổ</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 Sổ đăng ký chứng từ ghi sổ</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 Sổ cái</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 Sổ chi tiết </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93099463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85750"/>
            <a:ext cx="8305800" cy="3730317"/>
          </a:xfrm>
          <a:prstGeom prst="rect">
            <a:avLst/>
          </a:prstGeom>
        </p:spPr>
        <p:txBody>
          <a:bodyPr wrap="square">
            <a:spAutoFit/>
          </a:bodyPr>
          <a:lstStyle/>
          <a:p>
            <a:pPr indent="457200" algn="just">
              <a:lnSpc>
                <a:spcPct val="150000"/>
              </a:lnSpc>
            </a:pPr>
            <a:r>
              <a:rPr lang="vi-VN" sz="2000" b="1" dirty="0">
                <a:latin typeface="Times New Roman" panose="02020603050405020304" pitchFamily="18" charset="0"/>
                <a:ea typeface="SimSun" panose="02010600030101010101" pitchFamily="2" charset="-122"/>
              </a:rPr>
              <a:t>BÀI TẬP THỰC HÀNH</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Ví dụ 1: Doanh nghiệp nhập khẩu một lô hàng theo giá CIF trị giá 200.000 USD đã thanh toán bằng tiền gửi ngân hàng bằng ngoại tệ. Hàng đã về tới cảng, thuế nhập khẩu phải nộp thuế suất 10%, thuế GTGT của hàng nhập khẩu 10, toàn bộ tiền thuế đã thanh toán bằng tiền gửi ngân hàng là tiền Việt Nam. Trong tháng hàng về nhập kho đủ. Doanh nghiệp tính thuế GTGT theo phương pháp khấu trừ. Tỷ giá hạc toán 16.500 VND/USD, tỷ giá thực tế 16.800 VND/USD</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Yêu cầu: Định khoản kế toán các nghiệp vụ kinh tế trên</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05142770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9549"/>
            <a:ext cx="8229600" cy="5028556"/>
          </a:xfrm>
          <a:prstGeom prst="rect">
            <a:avLst/>
          </a:prstGeom>
        </p:spPr>
        <p:txBody>
          <a:bodyPr wrap="square">
            <a:spAutoFit/>
          </a:bodyPr>
          <a:lstStyle/>
          <a:p>
            <a:pPr indent="457200" algn="just">
              <a:lnSpc>
                <a:spcPct val="150000"/>
              </a:lnSpc>
            </a:pPr>
            <a:r>
              <a:rPr lang="vi-VN" sz="1800" dirty="0">
                <a:latin typeface="Times New Roman" panose="02020603050405020304" pitchFamily="18" charset="0"/>
                <a:ea typeface="SimSun" panose="02010600030101010101" pitchFamily="2" charset="-122"/>
              </a:rPr>
              <a:t>1a, 	Nợ TK 1561			3.360.000.000 (tỷ giá thực tế)</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		Có TK 1122				3.300.000.000 (tỷ giá hạch toán)</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		Có TK 515				    60.000.000</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Thuế nhập khẩu phải nộp = 3.360.000.000 x 10% = 336.000.000</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 </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1b,	Nợ TK 1561			  336.000.000</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		Có TK 3333				  336.000.000</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Thuế GTGT của hàng nhập khẩu = (3.360.000.000 + 336.000.000) x 10%</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					  = 369.600.000</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1c,	Nợ TK 1331			369.600.000</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		Có TK 33312			  369.600.000</a:t>
            </a:r>
            <a:endParaRPr lang="en-US" sz="1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33458759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33351"/>
            <a:ext cx="8458200" cy="4191981"/>
          </a:xfrm>
          <a:prstGeom prst="rect">
            <a:avLst/>
          </a:prstGeom>
        </p:spPr>
        <p:txBody>
          <a:bodyPr wrap="square">
            <a:spAutoFit/>
          </a:bodyPr>
          <a:lstStyle/>
          <a:p>
            <a:pPr indent="457200" algn="just">
              <a:lnSpc>
                <a:spcPct val="150000"/>
              </a:lnSpc>
            </a:pPr>
            <a:r>
              <a:rPr lang="vi-VN" sz="2000" b="1" dirty="0">
                <a:latin typeface="Times New Roman" panose="02020603050405020304" pitchFamily="18" charset="0"/>
                <a:ea typeface="SimSun" panose="02010600030101010101" pitchFamily="2" charset="-122"/>
              </a:rPr>
              <a:t>3. Kế toán xuất khẩu hàng hóa </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b="1" dirty="0">
                <a:latin typeface="Times New Roman" panose="02020603050405020304" pitchFamily="18" charset="0"/>
                <a:ea typeface="SimSun" panose="02010600030101010101" pitchFamily="2" charset="-122"/>
              </a:rPr>
              <a:t>3.1. Những vấn đề chung về xuất khẩu hàng hóa</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b="1" i="1" dirty="0">
                <a:latin typeface="Times New Roman" panose="02020603050405020304" pitchFamily="18" charset="0"/>
                <a:ea typeface="SimSun" panose="02010600030101010101" pitchFamily="2" charset="-122"/>
              </a:rPr>
              <a:t>3.1.1. Thời điểm xác định hàng hoá xuất khẩu</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Thời điểm xác định hàng hoá xuất khẩu là thời điểm khi người mua xuất khẩu mất quyền sở hữu về hàng hoá và nắm quyền sở hữu về tiền tệ hoặc người nhập khẩu chấp nhận nợ. Do đặc điểm của hoạt động kinh doanh xuất - nhập khẩu nên thời điểm hàng được coi là xuất khẩu là thời điểm hàng hoá đã hoàn thành thủ tục hải quan, được xếp lên phương tiện vận chuyển và đã rời sân ga, cầu cảng... </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79001523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85750"/>
            <a:ext cx="8382000" cy="4191981"/>
          </a:xfrm>
          <a:prstGeom prst="rect">
            <a:avLst/>
          </a:prstGeom>
        </p:spPr>
        <p:txBody>
          <a:bodyPr wrap="square">
            <a:spAutoFit/>
          </a:bodyPr>
          <a:lstStyle/>
          <a:p>
            <a:pPr indent="457200" algn="just">
              <a:lnSpc>
                <a:spcPct val="150000"/>
              </a:lnSpc>
            </a:pPr>
            <a:r>
              <a:rPr lang="vi-VN" sz="2000" dirty="0">
                <a:latin typeface="Times New Roman" panose="02020603050405020304" pitchFamily="18" charset="0"/>
                <a:ea typeface="SimSun" panose="02010600030101010101" pitchFamily="2" charset="-122"/>
              </a:rPr>
              <a:t>Hàng hoá được coi là hàng xuất khẩu trong những trường hợp sau: </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Hàng xuất bán cho nước ngoài theo hợp đồng đã ký kết. </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Hàng gửi đi triễn lãm sau đó bán thu bằng ngoại tệ. </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Hàng bán cho khách nước ngoài, cho Việt Kiều, thu bằng ngoại tệ. </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Các dịch vụ sữa chữa, bảo hiểm tàu biển, máy bay cho nước ngoài thanh toán bằng ngoại tệ. </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Hàng viên trợ cho nước ngoài thông qua các hiệp định, nghị định thư do nhà nước ký kết với nước ngoài nhưng được thực hiện qua doanh nghiệp xuất nhập khẩu. </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92608406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85751"/>
            <a:ext cx="8763000" cy="4708981"/>
          </a:xfrm>
          <a:prstGeom prst="rect">
            <a:avLst/>
          </a:prstGeom>
        </p:spPr>
        <p:txBody>
          <a:bodyPr wrap="square">
            <a:spAutoFit/>
          </a:bodyPr>
          <a:lstStyle/>
          <a:p>
            <a:pPr indent="457200" algn="just">
              <a:lnSpc>
                <a:spcPct val="150000"/>
              </a:lnSpc>
            </a:pPr>
            <a:r>
              <a:rPr lang="vi-VN" sz="2400" b="1" i="1" dirty="0">
                <a:latin typeface="Times New Roman" panose="02020603050405020304" pitchFamily="18" charset="0"/>
                <a:ea typeface="SimSun" panose="02010600030101010101" pitchFamily="2" charset="-122"/>
              </a:rPr>
              <a:t>3.1.2. Nhiệm vụ kế toán hàng xuất khẩu </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Kế toán hàng xuất khẩu cần thực hiện những nhiệm vụ sau đây: </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Theo dõi, ghi chép, tính toán và phản ánh kịp thời, đầy đủ các nghiệp vụ kinh doanh xuất khẩu. </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Kiểm tra, giám sát tình hình thực hiện đối với từng hợp đồng xuất khẩu từ khi đàm pháp, ký kết, thực hiện thanh toán và quyết toán hợp đồng. </a:t>
            </a:r>
            <a:endParaRPr lang="en-US" sz="2400" dirty="0">
              <a:latin typeface="Times New Roman" panose="02020603050405020304" pitchFamily="18" charset="0"/>
              <a:ea typeface="SimSun" panose="02010600030101010101" pitchFamily="2" charset="-122"/>
            </a:endParaRPr>
          </a:p>
          <a:p>
            <a:r>
              <a:rPr lang="vi-VN" sz="2400" dirty="0">
                <a:latin typeface="Times New Roman" panose="02020603050405020304" pitchFamily="18" charset="0"/>
                <a:ea typeface="SimSun" panose="02010600030101010101" pitchFamily="2" charset="-122"/>
              </a:rPr>
              <a:t>- Cung cấp các thông tin cần thiết về quá trình và kết quả của hoạt động xuất khẩu theo yêu cầu của quản lý</a:t>
            </a:r>
            <a:endParaRPr lang="en-US" sz="2400" dirty="0"/>
          </a:p>
        </p:txBody>
      </p:sp>
    </p:spTree>
    <p:extLst>
      <p:ext uri="{BB962C8B-B14F-4D97-AF65-F5344CB8AC3E}">
        <p14:creationId xmlns:p14="http://schemas.microsoft.com/office/powerpoint/2010/main" val="77362175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38151"/>
            <a:ext cx="8534400" cy="4457952"/>
          </a:xfrm>
          <a:prstGeom prst="rect">
            <a:avLst/>
          </a:prstGeom>
        </p:spPr>
        <p:txBody>
          <a:bodyPr wrap="square">
            <a:spAutoFit/>
          </a:bodyPr>
          <a:lstStyle/>
          <a:p>
            <a:pPr indent="457200" algn="just">
              <a:lnSpc>
                <a:spcPct val="150000"/>
              </a:lnSpc>
            </a:pPr>
            <a:r>
              <a:rPr lang="vi-VN" sz="2400" b="1" i="1" dirty="0">
                <a:latin typeface="Times New Roman" panose="02020603050405020304" pitchFamily="18" charset="0"/>
                <a:ea typeface="SimSun" panose="02010600030101010101" pitchFamily="2" charset="-122"/>
              </a:rPr>
              <a:t>3.1.3. Kế toán khiếu nại, bồi thường trong xuất khẩu.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Trình tự khiếu nại, bồi thường trong xuất khẩu như sau: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Giám định tổn thất:</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Người giám định: Chuyên gia giám định của người bảo hiển hoặc công ty giám định được người bảo hiểm uỷ quyền</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Người yêu cầu giám định: đó là người được bảo hiểm</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Nội dung giám định: xác định nguyên nhân và mức độ của tổn thất làm cơ sở cho việc bồi thường</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82999618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61951"/>
            <a:ext cx="8229600" cy="4539191"/>
          </a:xfrm>
          <a:prstGeom prst="rect">
            <a:avLst/>
          </a:prstGeom>
        </p:spPr>
        <p:txBody>
          <a:bodyPr wrap="square">
            <a:spAutoFit/>
          </a:bodyPr>
          <a:lstStyle/>
          <a:p>
            <a:pPr indent="457200" algn="just">
              <a:lnSpc>
                <a:spcPct val="150000"/>
              </a:lnSpc>
            </a:pPr>
            <a:r>
              <a:rPr lang="vi-VN" sz="2800" dirty="0">
                <a:latin typeface="Times New Roman" panose="02020603050405020304" pitchFamily="18" charset="0"/>
                <a:ea typeface="SimSun" panose="02010600030101010101" pitchFamily="2" charset="-122"/>
              </a:rPr>
              <a:t>* Khiếu nại người bảo hiểm:</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 Hồ sơ khiếu nại: để đòi người bảo hiểm bồi thường, hồ sơ gồm nhiều loại giấy tờ khác nhau nhưng phải chứng minh được:</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 Người khiếu nại có lợi ích bảo hiểm</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 Hàng hóa đã được bảo hiểm</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 Tổn thất thuộc về rủi ro được bảo hiểm</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75544432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61950"/>
            <a:ext cx="8458200" cy="4435830"/>
          </a:xfrm>
          <a:prstGeom prst="rect">
            <a:avLst/>
          </a:prstGeom>
        </p:spPr>
        <p:txBody>
          <a:bodyPr wrap="square">
            <a:spAutoFit/>
          </a:bodyPr>
          <a:lstStyle/>
          <a:p>
            <a:pPr indent="457200" algn="just">
              <a:lnSpc>
                <a:spcPct val="150000"/>
              </a:lnSpc>
            </a:pPr>
            <a:r>
              <a:rPr lang="vi-VN" sz="3200" dirty="0">
                <a:latin typeface="Times New Roman" panose="02020603050405020304" pitchFamily="18" charset="0"/>
                <a:ea typeface="SimSun" panose="02010600030101010101" pitchFamily="2" charset="-122"/>
              </a:rPr>
              <a:t>* Thời gian khiếu nại: Thời hạn khiếu nại với người bảo hiểm là 2 năm kể từ ngày có tổn thất hoặc phát hiện có tổn thất. Tuy nhiên bộ hồ sơ khiếu nại phải gửi đến công ty bảo hiểm trong vòng 9 tháng để người bảo hiểm còn kịp khiếu nại các bên có liên quan</a:t>
            </a:r>
            <a:endParaRPr lang="en-US" sz="3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359016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61950"/>
            <a:ext cx="8305800" cy="4457952"/>
          </a:xfrm>
          <a:prstGeom prst="rect">
            <a:avLst/>
          </a:prstGeom>
        </p:spPr>
        <p:txBody>
          <a:bodyPr wrap="square">
            <a:spAutoFit/>
          </a:bodyPr>
          <a:lstStyle/>
          <a:p>
            <a:pPr indent="457200" algn="just">
              <a:lnSpc>
                <a:spcPct val="150000"/>
              </a:lnSpc>
            </a:pPr>
            <a:r>
              <a:rPr lang="vi-VN" sz="2400" dirty="0">
                <a:latin typeface="Times New Roman" panose="02020603050405020304" pitchFamily="18" charset="0"/>
                <a:ea typeface="SimSun" panose="02010600030101010101" pitchFamily="2" charset="-122"/>
              </a:rPr>
              <a:t>* Đòi bồi thường:</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Nguyên tắc tính toán tiền bồi thường tổn thất của các công ty bảo hiểm Việt Nam về cơ bản là phù hợp với tập quán quốc tế. Biết:</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Bồi thường bằng tiền chứ không phải bằng hiện vật, đồng tiền bồi thường là đồng tiền thỏa thuận trong hợp đồng. Nếu không có thỏa thuận thì nộp phí bảo hiểm đồng tiền nào, bồi thường bằng đồng tiên đó.</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373868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object 10"/>
          <p:cNvSpPr txBox="1">
            <a:spLocks noGrp="1"/>
          </p:cNvSpPr>
          <p:nvPr>
            <p:ph type="sldNum" sz="quarter" idx="7"/>
          </p:nvPr>
        </p:nvSpPr>
        <p:spPr>
          <a:xfrm>
            <a:off x="8366762" y="4596483"/>
            <a:ext cx="245917" cy="179034"/>
          </a:xfrm>
          <a:prstGeom prst="rect">
            <a:avLst/>
          </a:prstGeom>
        </p:spPr>
        <p:txBody>
          <a:bodyPr vert="horz" wrap="square" lIns="0" tIns="9663" rIns="0" bIns="0" rtlCol="0">
            <a:spAutoFit/>
          </a:bodyPr>
          <a:lstStyle/>
          <a:p>
            <a:pPr marL="30519">
              <a:spcBef>
                <a:spcPts val="76"/>
              </a:spcBef>
            </a:pPr>
            <a:fld id="{81D60167-4931-47E6-BA6A-407CBD079E47}" type="slidenum">
              <a:rPr spc="-3" dirty="0"/>
              <a:pPr marL="30519">
                <a:spcBef>
                  <a:spcPts val="76"/>
                </a:spcBef>
              </a:pPr>
              <a:t>11</a:t>
            </a:fld>
            <a:endParaRPr spc="-3" dirty="0"/>
          </a:p>
        </p:txBody>
      </p:sp>
      <p:sp>
        <p:nvSpPr>
          <p:cNvPr id="12" name="Rectangle 11"/>
          <p:cNvSpPr/>
          <p:nvPr/>
        </p:nvSpPr>
        <p:spPr>
          <a:xfrm>
            <a:off x="152400" y="209550"/>
            <a:ext cx="8610600" cy="4575612"/>
          </a:xfrm>
          <a:prstGeom prst="rect">
            <a:avLst/>
          </a:prstGeom>
        </p:spPr>
        <p:txBody>
          <a:bodyPr wrap="square">
            <a:spAutoFit/>
          </a:bodyPr>
          <a:lstStyle/>
          <a:p>
            <a:pPr indent="360045" algn="just">
              <a:lnSpc>
                <a:spcPct val="107000"/>
              </a:lnSpc>
              <a:spcBef>
                <a:spcPts val="600"/>
              </a:spcBef>
            </a:pPr>
            <a:r>
              <a:rPr lang="vi-VN" sz="2600" i="1" dirty="0">
                <a:latin typeface="Times New Roman" panose="02020603050405020304" pitchFamily="18" charset="0"/>
                <a:ea typeface="SimSun" panose="02010600030101010101" pitchFamily="2" charset="-122"/>
              </a:rPr>
              <a:t>Thứ 1: Tổ chức công tác kế toán phải đúng với quy định trong điều lệ tổ chức kế toán Nhà nước, trong chế độ kế toán ban hành phù hợp với các chính sách, chế độ quản lý kinh tế tài chính của Nhà nước trong từng thời kỳ.</a:t>
            </a:r>
            <a:endParaRPr lang="en-US" sz="26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600" i="1" dirty="0">
                <a:latin typeface="Times New Roman" panose="02020603050405020304" pitchFamily="18" charset="0"/>
                <a:ea typeface="SimSun" panose="02010600030101010101" pitchFamily="2" charset="-122"/>
              </a:rPr>
              <a:t>Thứ 2: Tổ chức công tác kế toán phải phù hợp với đặc điểm tổ chức sản xuất kinh doanh , tổ chức quản lý doanh nghiệp.</a:t>
            </a:r>
            <a:endParaRPr lang="en-US" sz="26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600" i="1" dirty="0">
                <a:latin typeface="Times New Roman" panose="02020603050405020304" pitchFamily="18" charset="0"/>
                <a:ea typeface="SimSun" panose="02010600030101010101" pitchFamily="2" charset="-122"/>
              </a:rPr>
              <a:t>Thứ 3: Tổ chức công tác kế toán trong doanh nghiệp phải đảm bảo nguyên tắc tiết kiệm và hiệu quả.</a:t>
            </a:r>
            <a:endParaRPr lang="en-US" sz="26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600" i="1" dirty="0">
                <a:latin typeface="Times New Roman" panose="02020603050405020304" pitchFamily="18" charset="0"/>
                <a:ea typeface="SimSun" panose="02010600030101010101" pitchFamily="2" charset="-122"/>
              </a:rPr>
              <a:t>Thứ 4: Tổ chức công tác kế toán phải đảm bảo kết hợp tốt giữa kế toán tài chính và kế toán quản trị.</a:t>
            </a:r>
            <a:endParaRPr lang="en-US" sz="2600" dirty="0">
              <a:effectLst/>
              <a:latin typeface="Times New Roman" panose="02020603050405020304" pitchFamily="18" charset="0"/>
              <a:ea typeface="SimSun" panose="02010600030101010101" pitchFamily="2" charset="-122"/>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38151"/>
            <a:ext cx="8382000" cy="4539191"/>
          </a:xfrm>
          <a:prstGeom prst="rect">
            <a:avLst/>
          </a:prstGeom>
        </p:spPr>
        <p:txBody>
          <a:bodyPr wrap="square">
            <a:spAutoFit/>
          </a:bodyPr>
          <a:lstStyle/>
          <a:p>
            <a:pPr indent="457200" algn="just">
              <a:lnSpc>
                <a:spcPct val="150000"/>
              </a:lnSpc>
            </a:pPr>
            <a:r>
              <a:rPr lang="vi-VN" sz="2800" b="1" dirty="0">
                <a:latin typeface="Times New Roman" panose="02020603050405020304" pitchFamily="18" charset="0"/>
                <a:ea typeface="SimSun" panose="02010600030101010101" pitchFamily="2" charset="-122"/>
              </a:rPr>
              <a:t>3.2. Phương pháp kế toán xuất khẩu hàng hóa </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b="1" i="1" dirty="0">
                <a:latin typeface="Times New Roman" panose="02020603050405020304" pitchFamily="18" charset="0"/>
                <a:ea typeface="SimSun" panose="02010600030101010101" pitchFamily="2" charset="-122"/>
              </a:rPr>
              <a:t>3.2.1. Kế toán xuất khẩu hàng hóa trực tiếp</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b="1" dirty="0">
                <a:latin typeface="Times New Roman" panose="02020603050405020304" pitchFamily="18" charset="0"/>
                <a:ea typeface="SimSun" panose="02010600030101010101" pitchFamily="2" charset="-122"/>
              </a:rPr>
              <a:t>a, Khái niệm</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 Là hoạt động trao đổi hàng hóa dịch vụ giữa các tổ chức, cá nhân Việt Nam (nhà xuất khẩu) với các tổ chức, cá nhân nước ngoài (nhà nhập khẩu) thông qua mua bán đặt trên nền tảng lý thuyết về lợi thế so sánh</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83823529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85750"/>
            <a:ext cx="8763000" cy="4457952"/>
          </a:xfrm>
          <a:prstGeom prst="rect">
            <a:avLst/>
          </a:prstGeom>
        </p:spPr>
        <p:txBody>
          <a:bodyPr wrap="square">
            <a:spAutoFit/>
          </a:bodyPr>
          <a:lstStyle/>
          <a:p>
            <a:pPr indent="457200" algn="just">
              <a:lnSpc>
                <a:spcPct val="150000"/>
              </a:lnSpc>
            </a:pPr>
            <a:r>
              <a:rPr lang="vi-VN" sz="2400" b="1" dirty="0">
                <a:latin typeface="Times New Roman" panose="02020603050405020304" pitchFamily="18" charset="0"/>
                <a:ea typeface="SimSun" panose="02010600030101010101" pitchFamily="2" charset="-122"/>
              </a:rPr>
              <a:t>b, Chứng từ - sổ sách</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Để thực hiện một hợp đồng xuất khẩu hàng hóa, doanh nghiệp thwuongf phải tiến hành các công việc sau: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Làm thủ tục xuất khẩu theo quy định của nhà nước (xin giấy phép xuất khẩu nếu cần)</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Ký hợp đồng xuất khẩu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Thực hiện những công việc ở giai đoạn đầu của khâu thanh toán như: nhác nhở người mua mở L/C theo đúng yêu cầu, kiểm tra L/C...</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63527709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61950"/>
            <a:ext cx="8534400" cy="3697166"/>
          </a:xfrm>
          <a:prstGeom prst="rect">
            <a:avLst/>
          </a:prstGeom>
        </p:spPr>
        <p:txBody>
          <a:bodyPr wrap="square">
            <a:spAutoFit/>
          </a:bodyPr>
          <a:lstStyle/>
          <a:p>
            <a:pPr indent="457200" algn="just">
              <a:lnSpc>
                <a:spcPct val="150000"/>
              </a:lnSpc>
            </a:pPr>
            <a:r>
              <a:rPr lang="vi-VN" sz="3200" dirty="0">
                <a:latin typeface="Times New Roman" panose="02020603050405020304" pitchFamily="18" charset="0"/>
                <a:ea typeface="SimSun" panose="02010600030101010101" pitchFamily="2" charset="-122"/>
              </a:rPr>
              <a:t>c, Phương pháp hạch toán</a:t>
            </a:r>
            <a:endParaRPr lang="en-US" sz="3200" dirty="0">
              <a:latin typeface="Times New Roman" panose="02020603050405020304" pitchFamily="18" charset="0"/>
              <a:ea typeface="SimSun" panose="02010600030101010101" pitchFamily="2" charset="-122"/>
            </a:endParaRPr>
          </a:p>
          <a:p>
            <a:pPr indent="457200" algn="just">
              <a:lnSpc>
                <a:spcPct val="150000"/>
              </a:lnSpc>
            </a:pPr>
            <a:r>
              <a:rPr lang="vi-VN" sz="3200" dirty="0">
                <a:latin typeface="Times New Roman" panose="02020603050405020304" pitchFamily="18" charset="0"/>
                <a:ea typeface="SimSun" panose="02010600030101010101" pitchFamily="2" charset="-122"/>
              </a:rPr>
              <a:t>* Tài khoản sử dụng</a:t>
            </a:r>
            <a:endParaRPr lang="en-US" sz="3200" dirty="0">
              <a:latin typeface="Times New Roman" panose="02020603050405020304" pitchFamily="18" charset="0"/>
              <a:ea typeface="SimSun" panose="02010600030101010101" pitchFamily="2" charset="-122"/>
            </a:endParaRPr>
          </a:p>
          <a:p>
            <a:pPr indent="457200" algn="just">
              <a:lnSpc>
                <a:spcPct val="150000"/>
              </a:lnSpc>
            </a:pPr>
            <a:r>
              <a:rPr lang="vi-VN" sz="3200" dirty="0">
                <a:latin typeface="Times New Roman" panose="02020603050405020304" pitchFamily="18" charset="0"/>
                <a:ea typeface="SimSun" panose="02010600030101010101" pitchFamily="2" charset="-122"/>
              </a:rPr>
              <a:t>Kế toán hàng xuất khẩu sử dụng các tài khoăn chủ yếu sau: TK 156, TK 157, TK 632, …</a:t>
            </a:r>
            <a:endParaRPr lang="en-US" sz="3200" dirty="0">
              <a:latin typeface="Times New Roman" panose="02020603050405020304" pitchFamily="18" charset="0"/>
              <a:ea typeface="SimSun" panose="02010600030101010101" pitchFamily="2" charset="-122"/>
            </a:endParaRPr>
          </a:p>
          <a:p>
            <a:pPr indent="457200" algn="just">
              <a:lnSpc>
                <a:spcPct val="150000"/>
              </a:lnSpc>
            </a:pPr>
            <a:r>
              <a:rPr lang="vi-VN" sz="3200" dirty="0">
                <a:latin typeface="Times New Roman" panose="02020603050405020304" pitchFamily="18" charset="0"/>
                <a:ea typeface="SimSun" panose="02010600030101010101" pitchFamily="2" charset="-122"/>
              </a:rPr>
              <a:t>	(Đã giới thiệu)</a:t>
            </a:r>
            <a:endParaRPr lang="en-US" sz="3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11147392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514351"/>
            <a:ext cx="8763000" cy="3697166"/>
          </a:xfrm>
          <a:prstGeom prst="rect">
            <a:avLst/>
          </a:prstGeom>
        </p:spPr>
        <p:txBody>
          <a:bodyPr wrap="square">
            <a:spAutoFit/>
          </a:bodyPr>
          <a:lstStyle/>
          <a:p>
            <a:pPr indent="457200" algn="just">
              <a:lnSpc>
                <a:spcPct val="150000"/>
              </a:lnSpc>
            </a:pPr>
            <a:r>
              <a:rPr lang="vi-VN" sz="3200" dirty="0">
                <a:latin typeface="Times New Roman" panose="02020603050405020304" pitchFamily="18" charset="0"/>
                <a:ea typeface="SimSun" panose="02010600030101010101" pitchFamily="2" charset="-122"/>
              </a:rPr>
              <a:t>* Kế toán một số các nghiệp vụ kinh tế chủ yếu</a:t>
            </a:r>
            <a:endParaRPr lang="en-US" sz="3200" dirty="0">
              <a:latin typeface="Times New Roman" panose="02020603050405020304" pitchFamily="18" charset="0"/>
              <a:ea typeface="SimSun" panose="02010600030101010101" pitchFamily="2" charset="-122"/>
            </a:endParaRPr>
          </a:p>
          <a:p>
            <a:pPr indent="457200" algn="just">
              <a:lnSpc>
                <a:spcPct val="150000"/>
              </a:lnSpc>
            </a:pPr>
            <a:r>
              <a:rPr lang="vi-VN" sz="3200" dirty="0">
                <a:latin typeface="Times New Roman" panose="02020603050405020304" pitchFamily="18" charset="0"/>
                <a:ea typeface="SimSun" panose="02010600030101010101" pitchFamily="2" charset="-122"/>
              </a:rPr>
              <a:t>Doanh nghiệp xuất khẩu thành phẩm, hàng hóa thường sử dụng phương thức tính giá xuất theo giá FOB và thanh toán theo phương thức mở “ Thư tín dụng” (L/C).</a:t>
            </a:r>
            <a:endParaRPr lang="en-US" sz="3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73869017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61951"/>
            <a:ext cx="8001000" cy="3903954"/>
          </a:xfrm>
          <a:prstGeom prst="rect">
            <a:avLst/>
          </a:prstGeom>
        </p:spPr>
        <p:txBody>
          <a:bodyPr wrap="square">
            <a:spAutoFit/>
          </a:bodyPr>
          <a:lstStyle/>
          <a:p>
            <a:pPr indent="457200" algn="just">
              <a:lnSpc>
                <a:spcPct val="150000"/>
              </a:lnSpc>
            </a:pPr>
            <a:r>
              <a:rPr lang="vi-VN" sz="2400" dirty="0">
                <a:latin typeface="Times New Roman" panose="02020603050405020304" pitchFamily="18" charset="0"/>
                <a:ea typeface="SimSun" panose="02010600030101010101" pitchFamily="2" charset="-122"/>
              </a:rPr>
              <a:t>1. Khi xuất kho hàng chuyển đi xuất khẩu: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Căn cứ vào Phiếu xuất kho kiêm vận chuyển nội bộ, kế toán ghi:</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Nợ TK 157 – Hàng gửi đi bán: Trị giá thực tế hàng gửi đi xuất khẩu</a:t>
            </a:r>
            <a:endParaRPr lang="en-US" sz="2400" dirty="0">
              <a:latin typeface="Times New Roman" panose="02020603050405020304" pitchFamily="18" charset="0"/>
              <a:ea typeface="SimSun" panose="02010600030101010101" pitchFamily="2" charset="-122"/>
            </a:endParaRPr>
          </a:p>
          <a:p>
            <a:pPr marL="9144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Có các TK 155, 156: Trị giá thực tế hàng xuất kho xuất khẩu.</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63268824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33350"/>
            <a:ext cx="8686800" cy="5011949"/>
          </a:xfrm>
          <a:prstGeom prst="rect">
            <a:avLst/>
          </a:prstGeom>
        </p:spPr>
        <p:txBody>
          <a:bodyPr wrap="square">
            <a:spAutoFit/>
          </a:bodyPr>
          <a:lstStyle/>
          <a:p>
            <a:pPr indent="457200" algn="just">
              <a:lnSpc>
                <a:spcPct val="150000"/>
              </a:lnSpc>
            </a:pPr>
            <a:r>
              <a:rPr lang="vi-VN" sz="2400" dirty="0">
                <a:latin typeface="Times New Roman" panose="02020603050405020304" pitchFamily="18" charset="0"/>
                <a:ea typeface="SimSun" panose="02010600030101010101" pitchFamily="2" charset="-122"/>
              </a:rPr>
              <a:t>3. Khi hàng xuất khẩu đã hoàn thành các thủ tục xuất khẩu: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Khi hàng xuất khẩu đã hoàn thành các thủ tục xuất khẩu, căn cứ vào các chứng từ đối chiếu, xác nhận về số lượng, giá trị hàng hoá thực tế xuất khẩu, doanh nghiệp lập Hoá đơn thương mại hoặc hóa đơn GTGT hoặc hóa đơn bán hàng và căn cứ vào đó kế toán ghi các bút toán sau: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3.1. Phản ánh giá vốn của hàng xuất khẩu, ghi:</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Nợ TK 632 –  Giá vốn hàng bán</a:t>
            </a:r>
            <a:endParaRPr lang="en-US" sz="2400" dirty="0">
              <a:latin typeface="Times New Roman" panose="02020603050405020304" pitchFamily="18" charset="0"/>
              <a:ea typeface="SimSun" panose="02010600030101010101" pitchFamily="2" charset="-122"/>
            </a:endParaRPr>
          </a:p>
          <a:p>
            <a:pPr marL="9144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Có TK 157 – Hàng gửi đi bán.</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65406787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61951"/>
            <a:ext cx="8305800" cy="3903954"/>
          </a:xfrm>
          <a:prstGeom prst="rect">
            <a:avLst/>
          </a:prstGeom>
        </p:spPr>
        <p:txBody>
          <a:bodyPr wrap="square">
            <a:spAutoFit/>
          </a:bodyPr>
          <a:lstStyle/>
          <a:p>
            <a:pPr indent="457200" algn="just">
              <a:lnSpc>
                <a:spcPct val="150000"/>
              </a:lnSpc>
            </a:pPr>
            <a:r>
              <a:rPr lang="vi-VN" sz="2400" dirty="0">
                <a:latin typeface="Times New Roman" panose="02020603050405020304" pitchFamily="18" charset="0"/>
                <a:ea typeface="SimSun" panose="02010600030101010101" pitchFamily="2" charset="-122"/>
              </a:rPr>
              <a:t>4. Trường hợp phát sinh các chi phí đến hàng xuất khẩu: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Nếu phát sinh chi phí bằng đồng Việt Nam, ghi:</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Nợ TK 641 – Chi phí bán hàng (theo thông tư 200)</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Nợ TK 642 – Chi phí quản lý kinh doanh (6421) (theo thông tư 133)</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Nợ TK 133 – Thuế GTGT được khấu trừ (1331) (nếu có)</a:t>
            </a:r>
            <a:endParaRPr lang="en-US" sz="2400" dirty="0">
              <a:latin typeface="Times New Roman" panose="02020603050405020304" pitchFamily="18" charset="0"/>
              <a:ea typeface="SimSun" panose="02010600030101010101" pitchFamily="2" charset="-122"/>
            </a:endParaRPr>
          </a:p>
          <a:p>
            <a:pPr marL="9144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Có các TK 111, 112, 331, …:</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68469885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38150"/>
            <a:ext cx="8382000" cy="3903954"/>
          </a:xfrm>
          <a:prstGeom prst="rect">
            <a:avLst/>
          </a:prstGeom>
        </p:spPr>
        <p:txBody>
          <a:bodyPr wrap="square">
            <a:spAutoFit/>
          </a:bodyPr>
          <a:lstStyle/>
          <a:p>
            <a:pPr indent="457200" algn="just">
              <a:lnSpc>
                <a:spcPct val="150000"/>
              </a:lnSpc>
            </a:pPr>
            <a:r>
              <a:rPr lang="vi-VN" sz="2400" b="1" i="1" dirty="0">
                <a:latin typeface="Times New Roman" panose="02020603050405020304" pitchFamily="18" charset="0"/>
                <a:ea typeface="SimSun" panose="02010600030101010101" pitchFamily="2" charset="-122"/>
              </a:rPr>
              <a:t>3.2.2. Kế toán xuất khẩu hàng hóa ủy thác</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b="1" dirty="0">
                <a:latin typeface="Times New Roman" panose="02020603050405020304" pitchFamily="18" charset="0"/>
                <a:ea typeface="SimSun" panose="02010600030101010101" pitchFamily="2" charset="-122"/>
              </a:rPr>
              <a:t>a, Khái niệm</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Xuất khẩu ủy thác là một trong những phương thức kinh doanh, trong đó doanh nghiệp kinh doanh không đứng ra trực tiếp đàm phán, ký kết hợp đồng ngoại thương mà thông qua một đơn vị xuất khẩu có kinh nghiệm trong lĩnh vực này ký kết và thực hiện hợp đồng ngoại thương thay cho mình.</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76208529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514350"/>
            <a:ext cx="8382000" cy="3892861"/>
          </a:xfrm>
          <a:prstGeom prst="rect">
            <a:avLst/>
          </a:prstGeom>
        </p:spPr>
        <p:txBody>
          <a:bodyPr wrap="square">
            <a:spAutoFit/>
          </a:bodyPr>
          <a:lstStyle/>
          <a:p>
            <a:pPr indent="457200" algn="just">
              <a:lnSpc>
                <a:spcPct val="150000"/>
              </a:lnSpc>
            </a:pPr>
            <a:r>
              <a:rPr lang="vi-VN" sz="2800" b="1" dirty="0">
                <a:latin typeface="Times New Roman" panose="02020603050405020304" pitchFamily="18" charset="0"/>
                <a:ea typeface="SimSun" panose="02010600030101010101" pitchFamily="2" charset="-122"/>
              </a:rPr>
              <a:t>b, Chứng từ - sổ sách</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 Đối với nhiệp vụ xuất (nhập) khẩu ủy thác thì nghĩa vụ và trách nhiệm của bên ủy thác xuất (nhập) khẩu và bên nhận ủy thác xuất (nhập) khẩu được quy định cụ thể trong hợp đồng ủy thác xuất (nhập) khẩu do các bên tham gia ý kiến thỏa thuận.</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50031709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61950"/>
            <a:ext cx="8229600" cy="3246530"/>
          </a:xfrm>
          <a:prstGeom prst="rect">
            <a:avLst/>
          </a:prstGeom>
        </p:spPr>
        <p:txBody>
          <a:bodyPr wrap="square">
            <a:spAutoFit/>
          </a:bodyPr>
          <a:lstStyle/>
          <a:p>
            <a:pPr indent="457200" algn="just">
              <a:lnSpc>
                <a:spcPct val="150000"/>
              </a:lnSpc>
            </a:pPr>
            <a:r>
              <a:rPr lang="vi-VN" sz="2800" b="1" dirty="0">
                <a:latin typeface="Times New Roman" panose="02020603050405020304" pitchFamily="18" charset="0"/>
                <a:ea typeface="SimSun" panose="02010600030101010101" pitchFamily="2" charset="-122"/>
              </a:rPr>
              <a:t>c, Phương pháp hạch toán</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 Tài khoản sử dụng</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Kế toán hàng xuất khẩu sử dụng các tài khoăn chủ yếu sau: TK 156, TK 157, TK 632, …</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	(Đã giới thiệu)</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660082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xfrm>
            <a:off x="8366762" y="4596483"/>
            <a:ext cx="245917" cy="179034"/>
          </a:xfrm>
          <a:prstGeom prst="rect">
            <a:avLst/>
          </a:prstGeom>
        </p:spPr>
        <p:txBody>
          <a:bodyPr vert="horz" wrap="square" lIns="0" tIns="9663" rIns="0" bIns="0" rtlCol="0">
            <a:spAutoFit/>
          </a:bodyPr>
          <a:lstStyle/>
          <a:p>
            <a:pPr marL="30519">
              <a:spcBef>
                <a:spcPts val="76"/>
              </a:spcBef>
            </a:pPr>
            <a:fld id="{81D60167-4931-47E6-BA6A-407CBD079E47}" type="slidenum">
              <a:rPr spc="-3" dirty="0"/>
              <a:pPr marL="30519">
                <a:spcBef>
                  <a:spcPts val="76"/>
                </a:spcBef>
              </a:pPr>
              <a:t>12</a:t>
            </a:fld>
            <a:endParaRPr spc="-3" dirty="0"/>
          </a:p>
        </p:txBody>
      </p:sp>
      <p:sp>
        <p:nvSpPr>
          <p:cNvPr id="7" name="Rectangle 6"/>
          <p:cNvSpPr/>
          <p:nvPr/>
        </p:nvSpPr>
        <p:spPr>
          <a:xfrm>
            <a:off x="152400" y="209550"/>
            <a:ext cx="8686800" cy="5022850"/>
          </a:xfrm>
          <a:prstGeom prst="rect">
            <a:avLst/>
          </a:prstGeom>
        </p:spPr>
        <p:txBody>
          <a:bodyPr wrap="square">
            <a:spAutoFit/>
          </a:bodyPr>
          <a:lstStyle/>
          <a:p>
            <a:pPr indent="360045" algn="just">
              <a:lnSpc>
                <a:spcPct val="107000"/>
              </a:lnSpc>
              <a:spcBef>
                <a:spcPts val="600"/>
              </a:spcBef>
            </a:pPr>
            <a:r>
              <a:rPr lang="en-US" sz="3300" b="1" dirty="0">
                <a:latin typeface="Times New Roman" panose="02020603050405020304" pitchFamily="18" charset="0"/>
                <a:ea typeface="SimSun" panose="02010600030101010101" pitchFamily="2" charset="-122"/>
              </a:rPr>
              <a:t>3.2. </a:t>
            </a:r>
            <a:r>
              <a:rPr lang="en-US" sz="3300" b="1" dirty="0" err="1">
                <a:latin typeface="Times New Roman" panose="02020603050405020304" pitchFamily="18" charset="0"/>
                <a:ea typeface="SimSun" panose="02010600030101010101" pitchFamily="2" charset="-122"/>
              </a:rPr>
              <a:t>Nội</a:t>
            </a:r>
            <a:r>
              <a:rPr lang="en-US" sz="3300" b="1" dirty="0">
                <a:latin typeface="Times New Roman" panose="02020603050405020304" pitchFamily="18" charset="0"/>
                <a:ea typeface="SimSun" panose="02010600030101010101" pitchFamily="2" charset="-122"/>
              </a:rPr>
              <a:t> dung </a:t>
            </a:r>
            <a:r>
              <a:rPr lang="en-US" sz="3300" b="1" dirty="0" err="1">
                <a:latin typeface="Times New Roman" panose="02020603050405020304" pitchFamily="18" charset="0"/>
                <a:ea typeface="SimSun" panose="02010600030101010101" pitchFamily="2" charset="-122"/>
              </a:rPr>
              <a:t>tổ</a:t>
            </a:r>
            <a:r>
              <a:rPr lang="en-US" sz="3300" b="1" dirty="0">
                <a:latin typeface="Times New Roman" panose="02020603050405020304" pitchFamily="18" charset="0"/>
                <a:ea typeface="SimSun" panose="02010600030101010101" pitchFamily="2" charset="-122"/>
              </a:rPr>
              <a:t> </a:t>
            </a:r>
            <a:r>
              <a:rPr lang="en-US" sz="3300" b="1" dirty="0" err="1">
                <a:latin typeface="Times New Roman" panose="02020603050405020304" pitchFamily="18" charset="0"/>
                <a:ea typeface="SimSun" panose="02010600030101010101" pitchFamily="2" charset="-122"/>
              </a:rPr>
              <a:t>chức</a:t>
            </a:r>
            <a:r>
              <a:rPr lang="en-US" sz="3300" b="1" dirty="0">
                <a:latin typeface="Times New Roman" panose="02020603050405020304" pitchFamily="18" charset="0"/>
                <a:ea typeface="SimSun" panose="02010600030101010101" pitchFamily="2" charset="-122"/>
              </a:rPr>
              <a:t> </a:t>
            </a:r>
            <a:endParaRPr lang="en-US" sz="33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3300" dirty="0">
                <a:latin typeface="Times New Roman" panose="02020603050405020304" pitchFamily="18" charset="0"/>
                <a:ea typeface="SimSun" panose="02010600030101010101" pitchFamily="2" charset="-122"/>
              </a:rPr>
              <a:t>Tổ chức công tác kế toán là việc tổ chức thực hiện hạch toán ban đầu, phân loại tổng hợp các nghiệp vụ kinh tế - tài chính bằng các phương pháp kế toán đúng với nguyên tắc, chế độ, thể lệ kế toán do nhà nước ban hành và phù hợp với đặc điểm, điều kiện của doanh nghiệp, nội dung cụ thể của tổ chức công tác kế toán trong doanh nghiệp bao gồm: </a:t>
            </a:r>
            <a:endParaRPr lang="en-US" sz="3300" dirty="0">
              <a:effectLst/>
              <a:latin typeface="Times New Roman" panose="02020603050405020304" pitchFamily="18" charset="0"/>
              <a:ea typeface="SimSun" panose="02010600030101010101" pitchFamily="2" charset="-122"/>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09550"/>
            <a:ext cx="8458200" cy="4191981"/>
          </a:xfrm>
          <a:prstGeom prst="rect">
            <a:avLst/>
          </a:prstGeom>
        </p:spPr>
        <p:txBody>
          <a:bodyPr wrap="square">
            <a:spAutoFit/>
          </a:bodyPr>
          <a:lstStyle/>
          <a:p>
            <a:pPr indent="457200" algn="just">
              <a:lnSpc>
                <a:spcPct val="150000"/>
              </a:lnSpc>
            </a:pPr>
            <a:r>
              <a:rPr lang="vi-VN" sz="2000" dirty="0">
                <a:latin typeface="Times New Roman" panose="02020603050405020304" pitchFamily="18" charset="0"/>
                <a:ea typeface="SimSun" panose="02010600030101010101" pitchFamily="2" charset="-122"/>
              </a:rPr>
              <a:t>* Kế toán một số các nghiệp vụ kinh tế chủ yếu</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1.  Kế toán tại đơn vị nhận ủy thác xuất khẩu.</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Bên nhận ủy thác xuất khẩu thực hiện hợp đồng ủy thác từ khi nhận hàng xuất khẩu, tự tổ chức bán hàng ra nước ngoài và thanh toán tiền hàng. Bên nhận ủy thác được xác định là bên cung cấp dịch vụ cho bên giao ủy thác trong việc chuẩn bị hồ sơ, kê khai, thanh quyết toán với NSNN ( bên nhận ủy thác chỉ là bên nộp thuế hộ cho bên giao ủy thác). Bên nhận ủy thác sẽ được hưởng tỷ lệ hoa hồng dịch vụ ủy thác và ghi nhận là một khoản doanh thu từ dịch vụ ủy thác xuất khẩu.</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5855787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85750"/>
            <a:ext cx="8610600" cy="3730317"/>
          </a:xfrm>
          <a:prstGeom prst="rect">
            <a:avLst/>
          </a:prstGeom>
        </p:spPr>
        <p:txBody>
          <a:bodyPr wrap="square">
            <a:spAutoFit/>
          </a:bodyPr>
          <a:lstStyle/>
          <a:p>
            <a:pPr indent="457200" algn="just">
              <a:lnSpc>
                <a:spcPct val="150000"/>
              </a:lnSpc>
            </a:pPr>
            <a:r>
              <a:rPr lang="vi-VN" sz="2000" dirty="0">
                <a:latin typeface="Times New Roman" panose="02020603050405020304" pitchFamily="18" charset="0"/>
                <a:ea typeface="SimSun" panose="02010600030101010101" pitchFamily="2" charset="-122"/>
              </a:rPr>
              <a:t>1.1. Khi nhận ủy thác xuất khẩu vật tư, thiết bị, hàng hóa cho bên giao ủy thác, kế toán theo dõi hàng nhận để xuất khẩu trên hệ thống quản trị của mình và thuyết minh trên Báo cáo tài chính về số lượng, chủng loại, quy cách, phẩm chất của hàng nhận xuất khẩu ủy thác, thời hạn xuất khẩu, đối tượng thanh toán,…. Không ghi nhận giá trị hàng nhận xuất khẩu ủy thác trên bảng cân đối kế toán.</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1.2. Khi nhận tiền của bên giao ủy thác để chi các khoản thuế, ghi:</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Nợ các TK 111, 112</a:t>
            </a:r>
            <a:endParaRPr lang="en-US" sz="20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000" dirty="0">
                <a:latin typeface="Times New Roman" panose="02020603050405020304" pitchFamily="18" charset="0"/>
                <a:ea typeface="SimSun" panose="02010600030101010101" pitchFamily="2" charset="-122"/>
              </a:rPr>
              <a:t>Có TK 338 – Phải trả, phải nộp khác (3388) (chi tiết bên giao ủy thác).</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58670206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61950"/>
            <a:ext cx="8382000" cy="3903954"/>
          </a:xfrm>
          <a:prstGeom prst="rect">
            <a:avLst/>
          </a:prstGeom>
        </p:spPr>
        <p:txBody>
          <a:bodyPr wrap="square">
            <a:spAutoFit/>
          </a:bodyPr>
          <a:lstStyle/>
          <a:p>
            <a:pPr indent="457200" algn="just">
              <a:lnSpc>
                <a:spcPct val="150000"/>
              </a:lnSpc>
            </a:pPr>
            <a:r>
              <a:rPr lang="vi-VN" sz="2400" dirty="0">
                <a:latin typeface="Times New Roman" panose="02020603050405020304" pitchFamily="18" charset="0"/>
                <a:ea typeface="SimSun" panose="02010600030101010101" pitchFamily="2" charset="-122"/>
              </a:rPr>
              <a:t>1.4. Số tiền hàng phải thu về xuất khẩu hàng nhận ủy thác, kế toán phản ánh là số tiền phải trả cho bên giao ủy thác, ghi:</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Nợ TK 112 – Tiền gửi ngân hàng (nếu đã thu được tiền)</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Nợ TK 138 – Phải thu khác (1388) (chi tiết khách hàng nước ngoài – nếu chưa thu được tiền)</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Có TK 338 – Phải trả, phải nộp khác (3388) (chi tiết bên giao ủy thác).</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20851864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61950"/>
            <a:ext cx="8686800" cy="4524315"/>
          </a:xfrm>
          <a:prstGeom prst="rect">
            <a:avLst/>
          </a:prstGeom>
        </p:spPr>
        <p:txBody>
          <a:bodyPr wrap="square">
            <a:spAutoFit/>
          </a:bodyPr>
          <a:lstStyle/>
          <a:p>
            <a:pPr indent="457200" algn="just">
              <a:lnSpc>
                <a:spcPct val="150000"/>
              </a:lnSpc>
            </a:pPr>
            <a:r>
              <a:rPr lang="vi-VN" sz="2400" dirty="0">
                <a:latin typeface="Times New Roman" panose="02020603050405020304" pitchFamily="18" charset="0"/>
                <a:ea typeface="SimSun" panose="02010600030101010101" pitchFamily="2" charset="-122"/>
              </a:rPr>
              <a:t>1.5. Các khoản chi hộ bên giao ủy thác xuất khẩu, ghi:</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Nợ TK 138 – Phải thu khác (1388) (chi tiết bên giao ủy thác )</a:t>
            </a:r>
            <a:endParaRPr lang="en-US" sz="2400" dirty="0">
              <a:latin typeface="Times New Roman" panose="02020603050405020304" pitchFamily="18" charset="0"/>
              <a:ea typeface="SimSun" panose="02010600030101010101" pitchFamily="2" charset="-122"/>
            </a:endParaRPr>
          </a:p>
          <a:p>
            <a:pPr marL="9144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Có các TK 111, 112.</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1.6. Bù trừ khoản phải thu và phải trả, ghi:</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Nợ TK 338 – Phải trả, phải nộp khác (3388) (chi tiết bên giao ủy thác)</a:t>
            </a:r>
            <a:endParaRPr lang="en-US" sz="2400" dirty="0">
              <a:latin typeface="Times New Roman" panose="02020603050405020304" pitchFamily="18" charset="0"/>
              <a:ea typeface="SimSun" panose="02010600030101010101" pitchFamily="2" charset="-122"/>
            </a:endParaRPr>
          </a:p>
          <a:p>
            <a:pPr marL="9144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Có TK 138 – Phải thu khác (1388) (chi tiết bên giao ủy thác ).</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25153941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09551"/>
            <a:ext cx="8839200" cy="4539191"/>
          </a:xfrm>
          <a:prstGeom prst="rect">
            <a:avLst/>
          </a:prstGeom>
        </p:spPr>
        <p:txBody>
          <a:bodyPr wrap="square">
            <a:spAutoFit/>
          </a:bodyPr>
          <a:lstStyle/>
          <a:p>
            <a:pPr indent="457200" algn="just">
              <a:lnSpc>
                <a:spcPct val="150000"/>
              </a:lnSpc>
            </a:pPr>
            <a:r>
              <a:rPr lang="vi-VN" sz="2800" dirty="0">
                <a:latin typeface="Times New Roman" panose="02020603050405020304" pitchFamily="18" charset="0"/>
                <a:ea typeface="SimSun" panose="02010600030101010101" pitchFamily="2" charset="-122"/>
              </a:rPr>
              <a:t>2. Kế toán tại đơn vị giao ủy thác xuất khẩu:</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Đơn vị giao ủy thác là đơn vị có giấy phép xuất khẩu, có quyền ghi nhận doanh thu bán hàng xuất khẩu và có nghĩa vụ với NSNN về các khoản thuế phải nộp. Bên giao ủy thác sẽ phải thanh toán cho bên nhận ủy thác các khoản thuế, chi phí mà bên nhận ủy thác đã chi hộ và chi trả hoa hồng phí ủy thác.</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78104786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61950"/>
            <a:ext cx="8382000" cy="4457952"/>
          </a:xfrm>
          <a:prstGeom prst="rect">
            <a:avLst/>
          </a:prstGeom>
        </p:spPr>
        <p:txBody>
          <a:bodyPr wrap="square">
            <a:spAutoFit/>
          </a:bodyPr>
          <a:lstStyle/>
          <a:p>
            <a:pPr indent="457200" algn="just">
              <a:lnSpc>
                <a:spcPct val="150000"/>
              </a:lnSpc>
            </a:pPr>
            <a:r>
              <a:rPr lang="vi-VN" sz="2400" dirty="0">
                <a:latin typeface="Times New Roman" panose="02020603050405020304" pitchFamily="18" charset="0"/>
                <a:ea typeface="SimSun" panose="02010600030101010101" pitchFamily="2" charset="-122"/>
              </a:rPr>
              <a:t>2.1. Khi xuất kho hàng để giao ủy thác xuất khẩu, ghi:</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Nợ TK 157 – Hàng gửi đi bán</a:t>
            </a:r>
            <a:endParaRPr lang="en-US" sz="2400" dirty="0">
              <a:latin typeface="Times New Roman" panose="02020603050405020304" pitchFamily="18" charset="0"/>
              <a:ea typeface="SimSun" panose="02010600030101010101" pitchFamily="2" charset="-122"/>
            </a:endParaRPr>
          </a:p>
          <a:p>
            <a:pPr marL="9144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Có các TK 155, 156.</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2.2. Khi thu mua hàng hóa không nhập kho mà xuất thẳng để giao ủy thác xuất khẩu, ghi:</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Nợ TK 157 – Hàng gửi đi bán</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Nợ TK 133 – Thuế GTGT được khấu trừ (1331) (nếu có)</a:t>
            </a:r>
            <a:endParaRPr lang="en-US" sz="2400" dirty="0">
              <a:latin typeface="Times New Roman" panose="02020603050405020304" pitchFamily="18" charset="0"/>
              <a:ea typeface="SimSun" panose="02010600030101010101" pitchFamily="2" charset="-122"/>
            </a:endParaRPr>
          </a:p>
          <a:p>
            <a:pPr marL="9144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Có các TK 111, 112, 331,…</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69735371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85751"/>
            <a:ext cx="8229600" cy="3730317"/>
          </a:xfrm>
          <a:prstGeom prst="rect">
            <a:avLst/>
          </a:prstGeom>
        </p:spPr>
        <p:txBody>
          <a:bodyPr wrap="square">
            <a:spAutoFit/>
          </a:bodyPr>
          <a:lstStyle/>
          <a:p>
            <a:pPr indent="457200" algn="just">
              <a:lnSpc>
                <a:spcPct val="150000"/>
              </a:lnSpc>
            </a:pPr>
            <a:r>
              <a:rPr lang="vi-VN" sz="2000" dirty="0">
                <a:latin typeface="Times New Roman" panose="02020603050405020304" pitchFamily="18" charset="0"/>
                <a:ea typeface="SimSun" panose="02010600030101010101" pitchFamily="2" charset="-122"/>
              </a:rPr>
              <a:t>2.3. Khi ứng trước tiền thuế xuất khẩu hoặc trả tiền thuế xuất khẩu cho bên nhận ủy thác:</a:t>
            </a:r>
            <a:endParaRPr lang="en-US" sz="20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000" dirty="0">
                <a:latin typeface="Times New Roman" panose="02020603050405020304" pitchFamily="18" charset="0"/>
                <a:ea typeface="SimSun" panose="02010600030101010101" pitchFamily="2" charset="-122"/>
              </a:rPr>
              <a:t>Nợ TK 138 – Phải thu khác (1388) (chi tiết bên nhận ủy thác )</a:t>
            </a:r>
            <a:endParaRPr lang="en-US" sz="2000" dirty="0">
              <a:latin typeface="Times New Roman" panose="02020603050405020304" pitchFamily="18" charset="0"/>
              <a:ea typeface="SimSun" panose="02010600030101010101" pitchFamily="2" charset="-122"/>
            </a:endParaRPr>
          </a:p>
          <a:p>
            <a:pPr marL="914400" marR="0" indent="457200" algn="just">
              <a:lnSpc>
                <a:spcPct val="150000"/>
              </a:lnSpc>
              <a:spcBef>
                <a:spcPts val="0"/>
              </a:spcBef>
              <a:spcAft>
                <a:spcPts val="0"/>
              </a:spcAft>
            </a:pPr>
            <a:r>
              <a:rPr lang="vi-VN" sz="2000" dirty="0">
                <a:latin typeface="Times New Roman" panose="02020603050405020304" pitchFamily="18" charset="0"/>
                <a:ea typeface="SimSun" panose="02010600030101010101" pitchFamily="2" charset="-122"/>
              </a:rPr>
              <a:t>Có các TK 111, 112,….</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2.4. Khi hàng xuất khẩu đã được bán, kế toán ghi các bút toán sau:</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a) Phản ánh giá vốn xuất khẩu:</a:t>
            </a:r>
            <a:endParaRPr lang="en-US" sz="20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000" dirty="0">
                <a:latin typeface="Times New Roman" panose="02020603050405020304" pitchFamily="18" charset="0"/>
                <a:ea typeface="SimSun" panose="02010600030101010101" pitchFamily="2" charset="-122"/>
              </a:rPr>
              <a:t>Nợ TK 632 – Giá vốn hàng bán</a:t>
            </a:r>
            <a:endParaRPr lang="en-US" sz="2000" dirty="0">
              <a:latin typeface="Times New Roman" panose="02020603050405020304" pitchFamily="18" charset="0"/>
              <a:ea typeface="SimSun" panose="02010600030101010101" pitchFamily="2" charset="-122"/>
            </a:endParaRPr>
          </a:p>
          <a:p>
            <a:pPr marL="914400" marR="0" indent="457200" algn="just">
              <a:lnSpc>
                <a:spcPct val="150000"/>
              </a:lnSpc>
              <a:spcBef>
                <a:spcPts val="0"/>
              </a:spcBef>
              <a:spcAft>
                <a:spcPts val="0"/>
              </a:spcAft>
            </a:pPr>
            <a:r>
              <a:rPr lang="vi-VN" sz="2000" dirty="0">
                <a:latin typeface="Times New Roman" panose="02020603050405020304" pitchFamily="18" charset="0"/>
                <a:ea typeface="SimSun" panose="02010600030101010101" pitchFamily="2" charset="-122"/>
              </a:rPr>
              <a:t>Có TK 157 – Hàng gửi đi bán.</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66725343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33350"/>
            <a:ext cx="8534400" cy="5011949"/>
          </a:xfrm>
          <a:prstGeom prst="rect">
            <a:avLst/>
          </a:prstGeom>
        </p:spPr>
        <p:txBody>
          <a:bodyPr wrap="square">
            <a:spAutoFit/>
          </a:bodyPr>
          <a:lstStyle/>
          <a:p>
            <a:pPr indent="457200" algn="just">
              <a:lnSpc>
                <a:spcPct val="150000"/>
              </a:lnSpc>
            </a:pPr>
            <a:r>
              <a:rPr lang="vi-VN" sz="2400" dirty="0">
                <a:latin typeface="Times New Roman" panose="02020603050405020304" pitchFamily="18" charset="0"/>
                <a:ea typeface="SimSun" panose="02010600030101010101" pitchFamily="2" charset="-122"/>
              </a:rPr>
              <a:t>b) Phản ánh doanh thu và thuế xuất khẩu của hàng xuất khẩu ủy thác:</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Thuế xuất khẩu là thuế gián thu, không nằm trong cơ cấu doanh thu của doanh nghiệp. Khi xuất khẩu thành phẩm, hàng hóa, kế toán phải tách riêng số thuế xuất khẩu phải nộp ra khỏi doanh thu bán hàng, cung cấp dịch vụ. Trường hợp không tách ngay được số thuế xuất khẩu phải nộp tại thời điểm ghi nhận doanh thu thì được ghi nhận doanh thu bao gồm cả thuế nhưng định kỳ phải ghi giảm doanh thu đối với số thuế xuất khẩu phải nộp.</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27232769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61951"/>
            <a:ext cx="8153400" cy="4539191"/>
          </a:xfrm>
          <a:prstGeom prst="rect">
            <a:avLst/>
          </a:prstGeom>
        </p:spPr>
        <p:txBody>
          <a:bodyPr wrap="square">
            <a:spAutoFit/>
          </a:bodyPr>
          <a:lstStyle/>
          <a:p>
            <a:pPr indent="457200" algn="just">
              <a:lnSpc>
                <a:spcPct val="150000"/>
              </a:lnSpc>
            </a:pPr>
            <a:r>
              <a:rPr lang="vi-VN" sz="2800" b="1" dirty="0">
                <a:latin typeface="Times New Roman" panose="02020603050405020304" pitchFamily="18" charset="0"/>
                <a:ea typeface="SimSun" panose="02010600030101010101" pitchFamily="2" charset="-122"/>
              </a:rPr>
              <a:t>3.2.3. Sổ kế toán</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	Kế toán xuất khẩu hàng hóa sử dụng các sổ kế toán sau:</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	- Chứng từ ghi sổ</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	- Sổ đăng ký chứng từ ghi sổ</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	- Sổ cái</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	- Sổ chi tiết </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81096732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85750"/>
            <a:ext cx="8686800" cy="5028556"/>
          </a:xfrm>
          <a:prstGeom prst="rect">
            <a:avLst/>
          </a:prstGeom>
        </p:spPr>
        <p:txBody>
          <a:bodyPr wrap="square">
            <a:spAutoFit/>
          </a:bodyPr>
          <a:lstStyle/>
          <a:p>
            <a:pPr indent="457200" algn="just">
              <a:lnSpc>
                <a:spcPct val="150000"/>
              </a:lnSpc>
            </a:pPr>
            <a:r>
              <a:rPr lang="vi-VN" sz="1800" b="1" dirty="0">
                <a:latin typeface="Times New Roman" panose="02020603050405020304" pitchFamily="18" charset="0"/>
                <a:ea typeface="SimSun" panose="02010600030101010101" pitchFamily="2" charset="-122"/>
              </a:rPr>
              <a:t>BÀI TẬP THỰC HÀNH</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 Ví dụ 1: Doanh nghiệp xuất kho một lô hàng đi xuất khẩu, trị giá xuất kho là 800.000.000 đ, giá bán 62.000 USD, tính giá FOB. Thời gian sau hoàn thành thủ tục xuất khẩu hàng, người mua ký nhận nợ, thuế xuất khẩu 4% tính trên giá FOB, doanh nghiệp đã trích tiền gửi ngân hàng nộp đủ thuế xuất khẩu cho ngân sách nhà nước, chi phí vận chuyển bốc dỡ hàng xuống tàu 1.050.000 đ (trong đó thuế GTGT 5%) đã thanh toán bằng chuyển khoản qua ngân hàng (ngân hàng báo Nợ), lệ phí giám định hải quan hàng xuất khẩu 3.150.000 đ đã chi bằng tiền mặt. Thời gian sau doanh nghiệp nhận được giấy báo Có của ngân hàng người mua thanh toán số tiền hàng xuất khẩu trên ngân hàng đã chuyển vào tài khoản tiền gửi ngân hàng của doanh nghiệp. Tỷ giá hối đoái thực tế tại thời điểm xuất khẩu hàng là 15.800 VND/USD, tỷ giá hối đoái thực tế tại thời điểm người mua thanh toán là 15.600VND/USD</a:t>
            </a:r>
            <a:endParaRPr lang="en-US" sz="1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915639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p:nvPr/>
        </p:nvSpPr>
        <p:spPr>
          <a:xfrm>
            <a:off x="228600" y="209551"/>
            <a:ext cx="8610600" cy="4978299"/>
          </a:xfrm>
          <a:prstGeom prst="rect">
            <a:avLst/>
          </a:prstGeom>
        </p:spPr>
        <p:txBody>
          <a:bodyPr vert="horz" wrap="square" lIns="0" tIns="10173" rIns="0" bIns="0" rtlCol="0">
            <a:spAutoFit/>
          </a:bodyPr>
          <a:lstStyle/>
          <a:p>
            <a:r>
              <a:rPr dirty="0">
                <a:solidFill>
                  <a:srgbClr val="FFFFFF"/>
                </a:solidFill>
                <a:latin typeface="Arial"/>
                <a:cs typeface="Arial"/>
              </a:rPr>
              <a:t>1</a:t>
            </a:r>
            <a:r>
              <a:rPr dirty="0" smtClean="0">
                <a:solidFill>
                  <a:srgbClr val="FFFFFF"/>
                </a:solidFill>
                <a:latin typeface="Arial"/>
                <a:cs typeface="Arial"/>
              </a:rPr>
              <a:t>.</a:t>
            </a:r>
            <a:r>
              <a:rPr lang="vi-VN" b="1" i="1" dirty="0"/>
              <a:t> </a:t>
            </a:r>
            <a:r>
              <a:rPr lang="vi-VN" sz="2800" b="1" i="1" dirty="0"/>
              <a:t>3.2.1.Tổ chức hạch toán ban đầu</a:t>
            </a:r>
            <a:endParaRPr lang="en-US" sz="2800" dirty="0"/>
          </a:p>
          <a:p>
            <a:r>
              <a:rPr lang="en-US" sz="2800" dirty="0" smtClean="0"/>
              <a:t>	</a:t>
            </a:r>
            <a:r>
              <a:rPr lang="vi-VN" sz="2800" dirty="0" smtClean="0"/>
              <a:t>Hạch </a:t>
            </a:r>
            <a:r>
              <a:rPr lang="vi-VN" sz="2800" dirty="0"/>
              <a:t>toán ban đầu là khâu đầu tiên, quan trọng của công tác kế toán. Mọi nghiệp vụ kinh tế - tài chính phát sinh đều phải lập chứng từ kế toán làm cơ sở cho việc ghi sổ kế toán.</a:t>
            </a:r>
            <a:endParaRPr lang="en-US" sz="2800" dirty="0"/>
          </a:p>
          <a:p>
            <a:r>
              <a:rPr lang="en-US" sz="2800" dirty="0" smtClean="0"/>
              <a:t>	</a:t>
            </a:r>
            <a:r>
              <a:rPr lang="en-US" sz="2800" dirty="0" err="1" smtClean="0"/>
              <a:t>Chứng</a:t>
            </a:r>
            <a:r>
              <a:rPr lang="en-US" sz="2800" dirty="0" smtClean="0"/>
              <a:t> </a:t>
            </a:r>
            <a:r>
              <a:rPr lang="en-US" sz="2800" dirty="0" err="1"/>
              <a:t>từ</a:t>
            </a:r>
            <a:r>
              <a:rPr lang="en-US" sz="2800" dirty="0"/>
              <a:t> </a:t>
            </a:r>
            <a:r>
              <a:rPr lang="en-US" sz="2800" dirty="0" err="1"/>
              <a:t>kế</a:t>
            </a:r>
            <a:r>
              <a:rPr lang="en-US" sz="2800" dirty="0"/>
              <a:t> </a:t>
            </a:r>
            <a:r>
              <a:rPr lang="en-US" sz="2800" dirty="0" err="1"/>
              <a:t>toán</a:t>
            </a:r>
            <a:r>
              <a:rPr lang="en-US" sz="2800" dirty="0"/>
              <a:t> </a:t>
            </a:r>
            <a:r>
              <a:rPr lang="en-US" sz="2800" dirty="0" err="1"/>
              <a:t>là</a:t>
            </a:r>
            <a:r>
              <a:rPr lang="en-US" sz="2800" dirty="0"/>
              <a:t> </a:t>
            </a:r>
            <a:r>
              <a:rPr lang="en-US" sz="2800" dirty="0" err="1"/>
              <a:t>những</a:t>
            </a:r>
            <a:r>
              <a:rPr lang="en-US" sz="2800" dirty="0"/>
              <a:t> </a:t>
            </a:r>
            <a:r>
              <a:rPr lang="en-US" sz="2800" dirty="0" err="1"/>
              <a:t>giấy</a:t>
            </a:r>
            <a:r>
              <a:rPr lang="en-US" sz="2800" dirty="0"/>
              <a:t> </a:t>
            </a:r>
            <a:r>
              <a:rPr lang="en-US" sz="2800" dirty="0" err="1"/>
              <a:t>tờ</a:t>
            </a:r>
            <a:r>
              <a:rPr lang="en-US" sz="2800" dirty="0"/>
              <a:t> </a:t>
            </a:r>
            <a:r>
              <a:rPr lang="en-US" sz="2800" dirty="0" err="1"/>
              <a:t>và</a:t>
            </a:r>
            <a:r>
              <a:rPr lang="en-US" sz="2800" dirty="0"/>
              <a:t> </a:t>
            </a:r>
            <a:r>
              <a:rPr lang="en-US" sz="2800" dirty="0" err="1"/>
              <a:t>vật</a:t>
            </a:r>
            <a:r>
              <a:rPr lang="en-US" sz="2800" dirty="0"/>
              <a:t> </a:t>
            </a:r>
            <a:r>
              <a:rPr lang="en-US" sz="2800" dirty="0" err="1"/>
              <a:t>mang</a:t>
            </a:r>
            <a:r>
              <a:rPr lang="en-US" sz="2800" dirty="0"/>
              <a:t> tin </a:t>
            </a:r>
            <a:r>
              <a:rPr lang="en-US" sz="2800" dirty="0" err="1"/>
              <a:t>phản</a:t>
            </a:r>
            <a:r>
              <a:rPr lang="en-US" sz="2800" dirty="0"/>
              <a:t> </a:t>
            </a:r>
            <a:r>
              <a:rPr lang="en-US" sz="2800" dirty="0" err="1"/>
              <a:t>ánh</a:t>
            </a:r>
            <a:r>
              <a:rPr lang="en-US" sz="2800" dirty="0"/>
              <a:t> </a:t>
            </a:r>
            <a:r>
              <a:rPr lang="en-US" sz="2800" dirty="0" err="1"/>
              <a:t>nghiệp</a:t>
            </a:r>
            <a:r>
              <a:rPr lang="en-US" sz="2800" dirty="0"/>
              <a:t> </a:t>
            </a:r>
            <a:r>
              <a:rPr lang="en-US" sz="2800" dirty="0" err="1"/>
              <a:t>vụ</a:t>
            </a:r>
            <a:r>
              <a:rPr lang="en-US" sz="2800" dirty="0"/>
              <a:t> </a:t>
            </a:r>
            <a:r>
              <a:rPr lang="en-US" sz="2800" dirty="0" err="1"/>
              <a:t>kinh</a:t>
            </a:r>
            <a:r>
              <a:rPr lang="en-US" sz="2800" dirty="0"/>
              <a:t> </a:t>
            </a:r>
            <a:r>
              <a:rPr lang="en-US" sz="2800" dirty="0" err="1"/>
              <a:t>tế</a:t>
            </a:r>
            <a:r>
              <a:rPr lang="en-US" sz="2800" dirty="0"/>
              <a:t> </a:t>
            </a:r>
            <a:r>
              <a:rPr lang="en-US" sz="2800" dirty="0" err="1"/>
              <a:t>tài</a:t>
            </a:r>
            <a:r>
              <a:rPr lang="en-US" sz="2800" dirty="0"/>
              <a:t> </a:t>
            </a:r>
            <a:r>
              <a:rPr lang="en-US" sz="2800" dirty="0" err="1"/>
              <a:t>chính</a:t>
            </a:r>
            <a:r>
              <a:rPr lang="en-US" sz="2800" dirty="0"/>
              <a:t> </a:t>
            </a:r>
            <a:r>
              <a:rPr lang="en-US" sz="2800" dirty="0" err="1"/>
              <a:t>phát</a:t>
            </a:r>
            <a:r>
              <a:rPr lang="en-US" sz="2800" dirty="0"/>
              <a:t> </a:t>
            </a:r>
            <a:r>
              <a:rPr lang="en-US" sz="2800" dirty="0" err="1"/>
              <a:t>sinh</a:t>
            </a:r>
            <a:r>
              <a:rPr lang="en-US" sz="2800" dirty="0"/>
              <a:t> </a:t>
            </a:r>
            <a:r>
              <a:rPr lang="en-US" sz="2800" dirty="0" err="1"/>
              <a:t>và</a:t>
            </a:r>
            <a:r>
              <a:rPr lang="en-US" sz="2800" dirty="0"/>
              <a:t> </a:t>
            </a:r>
            <a:r>
              <a:rPr lang="en-US" sz="2800" dirty="0" err="1"/>
              <a:t>đã</a:t>
            </a:r>
            <a:r>
              <a:rPr lang="en-US" sz="2800" dirty="0"/>
              <a:t> </a:t>
            </a:r>
            <a:r>
              <a:rPr lang="en-US" sz="2800" dirty="0" err="1"/>
              <a:t>hoàn</a:t>
            </a:r>
            <a:r>
              <a:rPr lang="en-US" sz="2800" dirty="0"/>
              <a:t> </a:t>
            </a:r>
            <a:r>
              <a:rPr lang="en-US" sz="2800" dirty="0" err="1"/>
              <a:t>thành</a:t>
            </a:r>
            <a:r>
              <a:rPr lang="en-US" sz="2800" dirty="0" smtClean="0"/>
              <a:t>.</a:t>
            </a:r>
          </a:p>
          <a:p>
            <a:r>
              <a:rPr lang="en-US" sz="2800" b="1" dirty="0" smtClean="0"/>
              <a:t>	DANH </a:t>
            </a:r>
            <a:r>
              <a:rPr lang="en-US" sz="2800" b="1" dirty="0"/>
              <a:t>MỤC VÀ BIỂU MẪU CHỨNG TỪ KẾ TOÁN</a:t>
            </a:r>
            <a:endParaRPr lang="en-US" sz="2800" dirty="0"/>
          </a:p>
          <a:p>
            <a:r>
              <a:rPr lang="nl-NL" sz="2800" i="1" dirty="0"/>
              <a:t>(Ban hành kèm theo Thông tư số 200/2014/TT-BTC  ngày 22/12/2014 của Bộ Tài chính)</a:t>
            </a:r>
            <a:endParaRPr lang="en-US" sz="2800" dirty="0"/>
          </a:p>
          <a:p>
            <a:pPr marL="10173">
              <a:spcBef>
                <a:spcPts val="80"/>
              </a:spcBef>
            </a:pPr>
            <a:r>
              <a:rPr dirty="0" smtClean="0">
                <a:solidFill>
                  <a:srgbClr val="FFFFFF"/>
                </a:solidFill>
                <a:latin typeface="Arial"/>
                <a:cs typeface="Arial"/>
              </a:rPr>
              <a:t>4.1</a:t>
            </a:r>
            <a:r>
              <a:rPr dirty="0">
                <a:solidFill>
                  <a:srgbClr val="FFFFFF"/>
                </a:solidFill>
                <a:latin typeface="Arial"/>
                <a:cs typeface="Arial"/>
              </a:rPr>
              <a:t>. Tài khoản sử</a:t>
            </a:r>
            <a:r>
              <a:rPr spc="-120" dirty="0">
                <a:solidFill>
                  <a:srgbClr val="FFFFFF"/>
                </a:solidFill>
                <a:latin typeface="Arial"/>
                <a:cs typeface="Arial"/>
              </a:rPr>
              <a:t> </a:t>
            </a:r>
            <a:r>
              <a:rPr dirty="0">
                <a:solidFill>
                  <a:srgbClr val="FFFFFF"/>
                </a:solidFill>
                <a:latin typeface="Arial"/>
                <a:cs typeface="Arial"/>
              </a:rPr>
              <a:t>dụng</a:t>
            </a:r>
            <a:endParaRPr dirty="0">
              <a:latin typeface="Arial"/>
              <a:cs typeface="Arial"/>
            </a:endParaRPr>
          </a:p>
        </p:txBody>
      </p:sp>
      <p:sp>
        <p:nvSpPr>
          <p:cNvPr id="10" name="object 10"/>
          <p:cNvSpPr txBox="1"/>
          <p:nvPr/>
        </p:nvSpPr>
        <p:spPr>
          <a:xfrm>
            <a:off x="5160355" y="1625410"/>
            <a:ext cx="2217882" cy="510153"/>
          </a:xfrm>
          <a:prstGeom prst="rect">
            <a:avLst/>
          </a:prstGeom>
        </p:spPr>
        <p:txBody>
          <a:bodyPr vert="horz" wrap="square" lIns="0" tIns="10173" rIns="0" bIns="0" rtlCol="0">
            <a:spAutoFit/>
          </a:bodyPr>
          <a:lstStyle/>
          <a:p>
            <a:pPr marL="391147" marR="4070" indent="-381483">
              <a:lnSpc>
                <a:spcPct val="115599"/>
              </a:lnSpc>
              <a:spcBef>
                <a:spcPts val="80"/>
              </a:spcBef>
            </a:pPr>
            <a:r>
              <a:rPr dirty="0">
                <a:solidFill>
                  <a:srgbClr val="FFFFFF"/>
                </a:solidFill>
                <a:latin typeface="Arial"/>
                <a:cs typeface="Arial"/>
              </a:rPr>
              <a:t>1.4.2. Kế toán giai</a:t>
            </a:r>
            <a:r>
              <a:rPr spc="-100" dirty="0">
                <a:solidFill>
                  <a:srgbClr val="FFFFFF"/>
                </a:solidFill>
                <a:latin typeface="Arial"/>
                <a:cs typeface="Arial"/>
              </a:rPr>
              <a:t> </a:t>
            </a:r>
            <a:r>
              <a:rPr dirty="0">
                <a:solidFill>
                  <a:srgbClr val="FFFFFF"/>
                </a:solidFill>
                <a:latin typeface="Arial"/>
                <a:cs typeface="Arial"/>
              </a:rPr>
              <a:t>đoạn  thu mua hàng</a:t>
            </a:r>
            <a:r>
              <a:rPr spc="-72" dirty="0">
                <a:solidFill>
                  <a:srgbClr val="FFFFFF"/>
                </a:solidFill>
                <a:latin typeface="Arial"/>
                <a:cs typeface="Arial"/>
              </a:rPr>
              <a:t> </a:t>
            </a:r>
            <a:r>
              <a:rPr dirty="0">
                <a:solidFill>
                  <a:srgbClr val="FFFFFF"/>
                </a:solidFill>
                <a:latin typeface="Arial"/>
                <a:cs typeface="Arial"/>
              </a:rPr>
              <a:t>hóa</a:t>
            </a:r>
            <a:endParaRPr>
              <a:latin typeface="Arial"/>
              <a:cs typeface="Arial"/>
            </a:endParaRPr>
          </a:p>
        </p:txBody>
      </p:sp>
      <p:sp>
        <p:nvSpPr>
          <p:cNvPr id="14" name="object 14"/>
          <p:cNvSpPr txBox="1"/>
          <p:nvPr/>
        </p:nvSpPr>
        <p:spPr>
          <a:xfrm>
            <a:off x="3359264" y="2936497"/>
            <a:ext cx="2217882" cy="510153"/>
          </a:xfrm>
          <a:prstGeom prst="rect">
            <a:avLst/>
          </a:prstGeom>
        </p:spPr>
        <p:txBody>
          <a:bodyPr vert="horz" wrap="square" lIns="0" tIns="10173" rIns="0" bIns="0" rtlCol="0">
            <a:spAutoFit/>
          </a:bodyPr>
          <a:lstStyle/>
          <a:p>
            <a:pPr marL="422174" marR="4070" indent="-412001">
              <a:lnSpc>
                <a:spcPct val="115599"/>
              </a:lnSpc>
              <a:spcBef>
                <a:spcPts val="80"/>
              </a:spcBef>
            </a:pPr>
            <a:r>
              <a:rPr dirty="0">
                <a:solidFill>
                  <a:srgbClr val="FFFFFF"/>
                </a:solidFill>
                <a:latin typeface="Arial"/>
                <a:cs typeface="Arial"/>
              </a:rPr>
              <a:t>1.4.3. Kế toán giai</a:t>
            </a:r>
            <a:r>
              <a:rPr spc="-100" dirty="0">
                <a:solidFill>
                  <a:srgbClr val="FFFFFF"/>
                </a:solidFill>
                <a:latin typeface="Arial"/>
                <a:cs typeface="Arial"/>
              </a:rPr>
              <a:t> </a:t>
            </a:r>
            <a:r>
              <a:rPr dirty="0">
                <a:solidFill>
                  <a:srgbClr val="FFFFFF"/>
                </a:solidFill>
                <a:latin typeface="Arial"/>
                <a:cs typeface="Arial"/>
              </a:rPr>
              <a:t>đoạn  tiêu thụ hàng</a:t>
            </a:r>
            <a:r>
              <a:rPr spc="-64" dirty="0">
                <a:solidFill>
                  <a:srgbClr val="FFFFFF"/>
                </a:solidFill>
                <a:latin typeface="Arial"/>
                <a:cs typeface="Arial"/>
              </a:rPr>
              <a:t> </a:t>
            </a:r>
            <a:r>
              <a:rPr dirty="0">
                <a:solidFill>
                  <a:srgbClr val="FFFFFF"/>
                </a:solidFill>
                <a:latin typeface="Arial"/>
                <a:cs typeface="Arial"/>
              </a:rPr>
              <a:t>hóa</a:t>
            </a:r>
            <a:endParaRPr>
              <a:latin typeface="Arial"/>
              <a:cs typeface="Arial"/>
            </a:endParaRPr>
          </a:p>
        </p:txBody>
      </p:sp>
      <p:sp>
        <p:nvSpPr>
          <p:cNvPr id="15" name="object 15"/>
          <p:cNvSpPr txBox="1">
            <a:spLocks noGrp="1"/>
          </p:cNvSpPr>
          <p:nvPr>
            <p:ph type="sldNum" sz="quarter" idx="7"/>
          </p:nvPr>
        </p:nvSpPr>
        <p:spPr>
          <a:xfrm>
            <a:off x="8366762" y="4596483"/>
            <a:ext cx="245917" cy="179034"/>
          </a:xfrm>
          <a:prstGeom prst="rect">
            <a:avLst/>
          </a:prstGeom>
        </p:spPr>
        <p:txBody>
          <a:bodyPr vert="horz" wrap="square" lIns="0" tIns="9663" rIns="0" bIns="0" rtlCol="0">
            <a:spAutoFit/>
          </a:bodyPr>
          <a:lstStyle/>
          <a:p>
            <a:pPr marL="30519">
              <a:spcBef>
                <a:spcPts val="76"/>
              </a:spcBef>
            </a:pPr>
            <a:fld id="{81D60167-4931-47E6-BA6A-407CBD079E47}" type="slidenum">
              <a:rPr spc="-3" dirty="0"/>
              <a:pPr marL="30519">
                <a:spcBef>
                  <a:spcPts val="76"/>
                </a:spcBef>
              </a:pPr>
              <a:t>13</a:t>
            </a:fld>
            <a:endParaRPr spc="-3"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09550"/>
            <a:ext cx="8686800" cy="4197559"/>
          </a:xfrm>
          <a:prstGeom prst="rect">
            <a:avLst/>
          </a:prstGeom>
        </p:spPr>
        <p:txBody>
          <a:bodyPr wrap="square">
            <a:spAutoFit/>
          </a:bodyPr>
          <a:lstStyle/>
          <a:p>
            <a:pPr indent="457200" algn="just">
              <a:lnSpc>
                <a:spcPct val="150000"/>
              </a:lnSpc>
            </a:pPr>
            <a:r>
              <a:rPr lang="vi-VN" sz="1800" dirty="0">
                <a:latin typeface="Times New Roman" panose="02020603050405020304" pitchFamily="18" charset="0"/>
                <a:ea typeface="SimSun" panose="02010600030101010101" pitchFamily="2" charset="-122"/>
              </a:rPr>
              <a:t>1a1, 	Nợ TK 157			800.000.000</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		Có TK 1561				800.000.000</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1a2, 	Nợ TK 131			979.600.000 = 15.800 x 62.000 USD</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		Có TK 5111				979.600.000</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1b,	Nợ TK 632			800.000.000</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		Có TK 157				800.000.000</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1c,	Nợ TK 511			  39.184.000 = 979.600.000 x 4%</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		Có TK 3333				  39.184.000</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1d,	 Nợ TK 3333		  39.184.000</a:t>
            </a:r>
            <a:endParaRPr lang="en-US" sz="1800" dirty="0">
              <a:latin typeface="Times New Roman" panose="02020603050405020304" pitchFamily="18" charset="0"/>
              <a:ea typeface="SimSun" panose="02010600030101010101" pitchFamily="2" charset="-122"/>
            </a:endParaRPr>
          </a:p>
          <a:p>
            <a:pPr indent="457200" algn="just">
              <a:lnSpc>
                <a:spcPct val="150000"/>
              </a:lnSpc>
            </a:pPr>
            <a:r>
              <a:rPr lang="vi-VN" sz="1800" dirty="0">
                <a:latin typeface="Times New Roman" panose="02020603050405020304" pitchFamily="18" charset="0"/>
                <a:ea typeface="SimSun" panose="02010600030101010101" pitchFamily="2" charset="-122"/>
              </a:rPr>
              <a:t>		Có TK 1121				  39.184.000</a:t>
            </a:r>
            <a:endParaRPr lang="en-US" sz="1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1861323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61950"/>
            <a:ext cx="8382000" cy="3730317"/>
          </a:xfrm>
          <a:prstGeom prst="rect">
            <a:avLst/>
          </a:prstGeom>
        </p:spPr>
        <p:txBody>
          <a:bodyPr wrap="square">
            <a:spAutoFit/>
          </a:bodyPr>
          <a:lstStyle/>
          <a:p>
            <a:pPr indent="457200" algn="just">
              <a:lnSpc>
                <a:spcPct val="150000"/>
              </a:lnSpc>
            </a:pPr>
            <a:r>
              <a:rPr lang="vi-VN" sz="2000" dirty="0">
                <a:latin typeface="Times New Roman" panose="02020603050405020304" pitchFamily="18" charset="0"/>
                <a:ea typeface="SimSun" panose="02010600030101010101" pitchFamily="2" charset="-122"/>
              </a:rPr>
              <a:t>1e1,	Nợ TK 6417			    1.000.000</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Nợ TK 1331			         50.000</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Có TK 1121				    1.050.000</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1e2,	Nợ TK 6418			    3.150.000</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Có TK 1111				    3.150.000</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1f,	Nợ TK 112			967.200.000 = 15.600 x 62.000 USD</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Nợ TK 635			  12.400.000</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Có TK 131				979.600.000</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60864991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14350"/>
            <a:ext cx="6172200" cy="3892861"/>
          </a:xfrm>
          <a:prstGeom prst="rect">
            <a:avLst/>
          </a:prstGeom>
        </p:spPr>
        <p:txBody>
          <a:bodyPr wrap="square">
            <a:spAutoFit/>
          </a:bodyPr>
          <a:lstStyle/>
          <a:p>
            <a:pPr marL="342900" marR="0" lvl="0" indent="-342900" algn="just">
              <a:lnSpc>
                <a:spcPct val="150000"/>
              </a:lnSpc>
              <a:spcBef>
                <a:spcPts val="0"/>
              </a:spcBef>
              <a:spcAft>
                <a:spcPts val="0"/>
              </a:spcAft>
              <a:buFont typeface="Wingdings" panose="05000000000000000000" pitchFamily="2" charset="2"/>
              <a:buChar char=""/>
            </a:pPr>
            <a:r>
              <a:rPr lang="en-US" sz="2800" b="1" dirty="0">
                <a:latin typeface="Times New Roman" panose="02020603050405020304" pitchFamily="18" charset="0"/>
                <a:ea typeface="SimSun" panose="02010600030101010101" pitchFamily="2" charset="-122"/>
              </a:rPr>
              <a:t>TÓM TẮT </a:t>
            </a:r>
            <a:r>
              <a:rPr lang="vi-VN" sz="2800" b="1" dirty="0">
                <a:latin typeface="Times New Roman" panose="02020603050405020304" pitchFamily="18" charset="0"/>
                <a:ea typeface="SimSun" panose="02010600030101010101" pitchFamily="2" charset="-122"/>
              </a:rPr>
              <a:t>CHƯƠNG</a:t>
            </a:r>
            <a:r>
              <a:rPr lang="en-US" sz="2800" b="1" dirty="0">
                <a:latin typeface="Times New Roman" panose="02020603050405020304" pitchFamily="18" charset="0"/>
                <a:ea typeface="SimSun" panose="02010600030101010101" pitchFamily="2" charset="-122"/>
              </a:rPr>
              <a:t> 3</a:t>
            </a:r>
            <a:endParaRPr lang="en-US" sz="2800" dirty="0">
              <a:latin typeface="Times New Roman" panose="02020603050405020304" pitchFamily="18" charset="0"/>
              <a:ea typeface="SimSun" panose="02010600030101010101" pitchFamily="2" charset="-122"/>
            </a:endParaRPr>
          </a:p>
          <a:p>
            <a:pPr algn="just">
              <a:lnSpc>
                <a:spcPct val="150000"/>
              </a:lnSpc>
            </a:pPr>
            <a:r>
              <a:rPr lang="en-US" sz="2800" dirty="0" err="1">
                <a:latin typeface="Times New Roman" panose="02020603050405020304" pitchFamily="18" charset="0"/>
                <a:ea typeface="SimSun" panose="02010600030101010101" pitchFamily="2" charset="-122"/>
              </a:rPr>
              <a:t>Trong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bài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này</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một</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số</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nội</a:t>
            </a:r>
            <a:r>
              <a:rPr lang="en-US" sz="2800" dirty="0">
                <a:latin typeface="Times New Roman" panose="02020603050405020304" pitchFamily="18" charset="0"/>
                <a:ea typeface="SimSun" panose="02010600030101010101" pitchFamily="2" charset="-122"/>
              </a:rPr>
              <a:t> dung </a:t>
            </a:r>
            <a:r>
              <a:rPr lang="en-US" sz="2800" dirty="0" err="1">
                <a:latin typeface="Times New Roman" panose="02020603050405020304" pitchFamily="18" charset="0"/>
                <a:ea typeface="SimSun" panose="02010600030101010101" pitchFamily="2" charset="-122"/>
              </a:rPr>
              <a:t>chính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được</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giới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thiệu</a:t>
            </a:r>
            <a:r>
              <a:rPr lang="en-US" sz="2800" dirty="0">
                <a:latin typeface="Times New Roman" panose="02020603050405020304" pitchFamily="18" charset="0"/>
                <a:ea typeface="SimSun" panose="02010600030101010101" pitchFamily="2" charset="-122"/>
              </a:rPr>
              <a:t>:</a:t>
            </a:r>
          </a:p>
          <a:p>
            <a:pPr algn="just">
              <a:lnSpc>
                <a:spcPct val="150000"/>
              </a:lnSpc>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Tổng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quan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về</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xuất</a:t>
            </a:r>
            <a:r>
              <a:rPr lang="en-US" sz="2800" dirty="0">
                <a:latin typeface="Times New Roman" panose="02020603050405020304" pitchFamily="18" charset="0"/>
                <a:ea typeface="SimSun" panose="02010600030101010101" pitchFamily="2" charset="-122"/>
              </a:rPr>
              <a:t> – </a:t>
            </a:r>
            <a:r>
              <a:rPr lang="en-US" sz="2800" dirty="0" err="1">
                <a:latin typeface="Times New Roman" panose="02020603050405020304" pitchFamily="18" charset="0"/>
                <a:ea typeface="SimSun" panose="02010600030101010101" pitchFamily="2" charset="-122"/>
              </a:rPr>
              <a:t>nhập</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khẩu</a:t>
            </a:r>
            <a:endParaRPr lang="en-US" sz="2800" dirty="0">
              <a:latin typeface="Times New Roman" panose="02020603050405020304" pitchFamily="18" charset="0"/>
              <a:ea typeface="SimSun" panose="02010600030101010101" pitchFamily="2" charset="-122"/>
            </a:endParaRPr>
          </a:p>
          <a:p>
            <a:pPr algn="just">
              <a:lnSpc>
                <a:spcPct val="150000"/>
              </a:lnSpc>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Quy</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trình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kế</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toán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nhập</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khẩu</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hóa</a:t>
            </a:r>
            <a:r>
              <a:rPr lang="en-US" sz="2800" dirty="0">
                <a:latin typeface="Times New Roman" panose="02020603050405020304" pitchFamily="18" charset="0"/>
                <a:ea typeface="SimSun" panose="02010600030101010101" pitchFamily="2" charset="-122"/>
              </a:rPr>
              <a:t>.</a:t>
            </a:r>
          </a:p>
          <a:p>
            <a:pPr algn="just">
              <a:lnSpc>
                <a:spcPct val="150000"/>
              </a:lnSpc>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Quy</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trình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kế</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toán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xuất</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khẩu</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hóa</a:t>
            </a:r>
            <a:r>
              <a:rPr lang="en-US" sz="2800" dirty="0">
                <a:latin typeface="Times New Roman" panose="02020603050405020304" pitchFamily="18" charset="0"/>
                <a:ea typeface="SimSun" panose="02010600030101010101" pitchFamily="2" charset="-122"/>
              </a:rPr>
              <a:t>.</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67317819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533400" y="595315"/>
            <a:ext cx="8534400" cy="859038"/>
          </a:xfrm>
          <a:prstGeom prst="rect">
            <a:avLst/>
          </a:prstGeom>
        </p:spPr>
        <p:txBody>
          <a:bodyPr vert="horz" wrap="square" lIns="0" tIns="45804" rIns="0" bIns="0" rtlCol="0">
            <a:spAutoFit/>
          </a:bodyPr>
          <a:lstStyle/>
          <a:p>
            <a:pPr marL="2271413">
              <a:spcBef>
                <a:spcPts val="361"/>
              </a:spcBef>
            </a:pPr>
            <a:r>
              <a:rPr spc="-3" dirty="0"/>
              <a:t>BÀI </a:t>
            </a:r>
            <a:r>
              <a:rPr lang="en-US" spc="-3" dirty="0" smtClean="0"/>
              <a:t>4</a:t>
            </a:r>
            <a:endParaRPr spc="-3" dirty="0"/>
          </a:p>
          <a:p>
            <a:pPr marL="8405" marR="3362" indent="941344">
              <a:lnSpc>
                <a:spcPct val="109600"/>
              </a:lnSpc>
              <a:spcBef>
                <a:spcPts val="3"/>
              </a:spcBef>
            </a:pPr>
            <a:r>
              <a:rPr lang="vi-VN" dirty="0"/>
              <a:t>KẾ TOÁN HOẠT ĐỘNG KINH DOANH DỊCH VỤ</a:t>
            </a:r>
            <a:endParaRPr spc="-3" dirty="0"/>
          </a:p>
        </p:txBody>
      </p:sp>
      <p:sp>
        <p:nvSpPr>
          <p:cNvPr id="5" name="object 5"/>
          <p:cNvSpPr txBox="1">
            <a:spLocks noGrp="1"/>
          </p:cNvSpPr>
          <p:nvPr>
            <p:ph type="sldNum" sz="quarter" idx="7"/>
          </p:nvPr>
        </p:nvSpPr>
        <p:spPr>
          <a:xfrm>
            <a:off x="6780680" y="3041790"/>
            <a:ext cx="162739"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pc="-3" dirty="0"/>
              <a:pPr marL="25215" defTabSz="605150">
                <a:spcBef>
                  <a:spcPts val="63"/>
                </a:spcBef>
              </a:pPr>
              <a:t>133</a:t>
            </a:fld>
            <a:endParaRPr spc="-3" dirty="0"/>
          </a:p>
        </p:txBody>
      </p:sp>
    </p:spTree>
    <p:extLst>
      <p:ext uri="{BB962C8B-B14F-4D97-AF65-F5344CB8AC3E}">
        <p14:creationId xmlns:p14="http://schemas.microsoft.com/office/powerpoint/2010/main" val="313813420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33483" y="133350"/>
            <a:ext cx="1499683" cy="1568263"/>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4" name="object 4"/>
          <p:cNvSpPr txBox="1">
            <a:spLocks noGrp="1"/>
          </p:cNvSpPr>
          <p:nvPr>
            <p:ph type="sldNum" sz="quarter" idx="7"/>
          </p:nvPr>
        </p:nvSpPr>
        <p:spPr>
          <a:xfrm>
            <a:off x="6780680" y="3041790"/>
            <a:ext cx="162739"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pc="-3" dirty="0"/>
              <a:pPr marL="25215" defTabSz="605150">
                <a:spcBef>
                  <a:spcPts val="63"/>
                </a:spcBef>
              </a:pPr>
              <a:t>134</a:t>
            </a:fld>
            <a:endParaRPr spc="-3" dirty="0"/>
          </a:p>
        </p:txBody>
      </p:sp>
      <p:sp>
        <p:nvSpPr>
          <p:cNvPr id="6" name="Rectangle 5"/>
          <p:cNvSpPr/>
          <p:nvPr/>
        </p:nvSpPr>
        <p:spPr>
          <a:xfrm>
            <a:off x="0" y="285750"/>
            <a:ext cx="7772400" cy="4199611"/>
          </a:xfrm>
          <a:prstGeom prst="rect">
            <a:avLst/>
          </a:prstGeom>
        </p:spPr>
        <p:txBody>
          <a:bodyPr wrap="square">
            <a:spAutoFit/>
          </a:bodyPr>
          <a:lstStyle/>
          <a:p>
            <a:pPr marL="342900" marR="0" lvl="0" indent="-342900" algn="just">
              <a:lnSpc>
                <a:spcPct val="150000"/>
              </a:lnSpc>
              <a:spcBef>
                <a:spcPts val="0"/>
              </a:spcBef>
              <a:spcAft>
                <a:spcPts val="0"/>
              </a:spcAft>
              <a:buFont typeface="Wingdings" panose="05000000000000000000" pitchFamily="2" charset="2"/>
              <a:buChar char=""/>
            </a:pPr>
            <a:r>
              <a:rPr lang="en-US" sz="2000" b="1" dirty="0">
                <a:latin typeface="Times New Roman" panose="02020603050405020304" pitchFamily="18" charset="0"/>
                <a:ea typeface="MS Mincho"/>
              </a:rPr>
              <a:t>MỤC TIÊU BÀI 4</a:t>
            </a:r>
            <a:endParaRPr lang="en-US" sz="2000" dirty="0">
              <a:latin typeface="Times New Roman" panose="02020603050405020304" pitchFamily="18" charset="0"/>
              <a:ea typeface="SimSun" panose="02010600030101010101" pitchFamily="2" charset="-122"/>
            </a:endParaRPr>
          </a:p>
          <a:p>
            <a:pPr marL="342900" marR="45720" lvl="0" indent="-342900" algn="just">
              <a:lnSpc>
                <a:spcPct val="150000"/>
              </a:lnSpc>
              <a:spcBef>
                <a:spcPts val="0"/>
              </a:spcBef>
              <a:spcAft>
                <a:spcPts val="0"/>
              </a:spcAft>
              <a:buFont typeface="Times New Roman" panose="02020603050405020304" pitchFamily="18" charset="0"/>
              <a:buChar char="-"/>
            </a:pPr>
            <a:r>
              <a:rPr lang="en-US" sz="2000" i="1" dirty="0" err="1" smtClean="0">
                <a:ea typeface="MS Mincho"/>
              </a:rPr>
              <a:t>Trình</a:t>
            </a:r>
            <a:r>
              <a:rPr lang="en-US" sz="2000" i="1" dirty="0" smtClean="0">
                <a:ea typeface="MS Mincho"/>
              </a:rPr>
              <a:t> </a:t>
            </a:r>
            <a:r>
              <a:rPr lang="en-US" sz="2000" i="1" dirty="0" err="1">
                <a:ea typeface="MS Mincho"/>
              </a:rPr>
              <a:t>bày</a:t>
            </a:r>
            <a:r>
              <a:rPr lang="en-US" sz="2000" i="1" dirty="0">
                <a:ea typeface="MS Mincho"/>
              </a:rPr>
              <a:t> </a:t>
            </a:r>
            <a:r>
              <a:rPr lang="en-US" sz="2000" i="1" dirty="0" err="1">
                <a:ea typeface="MS Mincho"/>
              </a:rPr>
              <a:t>và</a:t>
            </a:r>
            <a:r>
              <a:rPr lang="en-US" sz="2000" i="1" dirty="0">
                <a:ea typeface="MS Mincho"/>
              </a:rPr>
              <a:t> </a:t>
            </a:r>
            <a:r>
              <a:rPr lang="en-US" sz="2000" i="1" dirty="0" err="1">
                <a:ea typeface="MS Mincho"/>
              </a:rPr>
              <a:t>giải</a:t>
            </a:r>
            <a:r>
              <a:rPr lang="en-US" sz="2000" i="1" dirty="0">
                <a:ea typeface="MS Mincho"/>
              </a:rPr>
              <a:t> </a:t>
            </a:r>
            <a:r>
              <a:rPr lang="en-US" sz="2000" i="1" dirty="0" err="1">
                <a:ea typeface="MS Mincho"/>
              </a:rPr>
              <a:t>thích</a:t>
            </a:r>
            <a:r>
              <a:rPr lang="en-US" sz="2000" i="1" dirty="0">
                <a:ea typeface="MS Mincho"/>
              </a:rPr>
              <a:t> </a:t>
            </a:r>
            <a:r>
              <a:rPr lang="en-US" sz="2000" i="1" dirty="0" err="1">
                <a:ea typeface="MS Mincho"/>
              </a:rPr>
              <a:t>được</a:t>
            </a:r>
            <a:r>
              <a:rPr lang="en-US" sz="2000" i="1" dirty="0">
                <a:ea typeface="MS Mincho"/>
              </a:rPr>
              <a:t> </a:t>
            </a:r>
            <a:r>
              <a:rPr lang="en-US" sz="2000" i="1" dirty="0" err="1">
                <a:ea typeface="MS Mincho"/>
              </a:rPr>
              <a:t>các</a:t>
            </a:r>
            <a:r>
              <a:rPr lang="en-US" sz="2000" i="1" dirty="0">
                <a:ea typeface="MS Mincho"/>
              </a:rPr>
              <a:t> </a:t>
            </a:r>
            <a:r>
              <a:rPr lang="en-US" sz="2000" i="1" dirty="0" err="1">
                <a:ea typeface="MS Mincho"/>
              </a:rPr>
              <a:t>quy</a:t>
            </a:r>
            <a:r>
              <a:rPr lang="en-US" sz="2000" i="1" dirty="0">
                <a:ea typeface="MS Mincho"/>
              </a:rPr>
              <a:t> </a:t>
            </a:r>
            <a:r>
              <a:rPr lang="vi-VN" sz="2000" i="1" dirty="0">
                <a:ea typeface="MS Mincho"/>
              </a:rPr>
              <a:t>trình </a:t>
            </a:r>
            <a:r>
              <a:rPr lang="en-US" sz="2000" i="1" dirty="0" err="1">
                <a:ea typeface="MS Mincho"/>
              </a:rPr>
              <a:t>kế</a:t>
            </a:r>
            <a:r>
              <a:rPr lang="en-US" sz="2000" i="1" dirty="0">
                <a:ea typeface="MS Mincho"/>
              </a:rPr>
              <a:t> </a:t>
            </a:r>
            <a:r>
              <a:rPr lang="en-US" sz="2000" i="1" dirty="0" err="1">
                <a:ea typeface="MS Mincho"/>
              </a:rPr>
              <a:t>toán</a:t>
            </a:r>
            <a:r>
              <a:rPr lang="en-US" sz="2000" i="1" dirty="0">
                <a:ea typeface="MS Mincho"/>
              </a:rPr>
              <a:t> </a:t>
            </a:r>
            <a:r>
              <a:rPr lang="en-US" sz="2000" i="1" dirty="0" err="1">
                <a:ea typeface="MS Mincho"/>
              </a:rPr>
              <a:t>hoạt</a:t>
            </a:r>
            <a:r>
              <a:rPr lang="en-US" sz="2000" i="1" dirty="0">
                <a:ea typeface="MS Mincho"/>
              </a:rPr>
              <a:t> </a:t>
            </a:r>
            <a:r>
              <a:rPr lang="en-US" sz="2000" i="1" dirty="0" err="1">
                <a:ea typeface="MS Mincho"/>
              </a:rPr>
              <a:t>động</a:t>
            </a:r>
            <a:r>
              <a:rPr lang="en-US" sz="2000" i="1" dirty="0">
                <a:ea typeface="MS Mincho"/>
              </a:rPr>
              <a:t> </a:t>
            </a:r>
            <a:r>
              <a:rPr lang="en-US" sz="2000" i="1" dirty="0" err="1">
                <a:ea typeface="MS Mincho"/>
              </a:rPr>
              <a:t>kinh</a:t>
            </a:r>
            <a:r>
              <a:rPr lang="en-US" sz="2000" i="1" dirty="0">
                <a:ea typeface="MS Mincho"/>
              </a:rPr>
              <a:t> </a:t>
            </a:r>
            <a:r>
              <a:rPr lang="en-US" sz="2000" i="1" dirty="0" err="1">
                <a:ea typeface="MS Mincho"/>
              </a:rPr>
              <a:t>doanh</a:t>
            </a:r>
            <a:r>
              <a:rPr lang="en-US" sz="2000" i="1" dirty="0">
                <a:ea typeface="MS Mincho"/>
              </a:rPr>
              <a:t> </a:t>
            </a:r>
            <a:r>
              <a:rPr lang="en-US" sz="2000" i="1" dirty="0" err="1">
                <a:ea typeface="MS Mincho"/>
              </a:rPr>
              <a:t>nhà</a:t>
            </a:r>
            <a:r>
              <a:rPr lang="en-US" sz="2000" i="1" dirty="0">
                <a:ea typeface="MS Mincho"/>
              </a:rPr>
              <a:t> </a:t>
            </a:r>
            <a:r>
              <a:rPr lang="en-US" sz="2000" i="1" dirty="0" err="1">
                <a:ea typeface="MS Mincho"/>
              </a:rPr>
              <a:t>hàng</a:t>
            </a:r>
            <a:r>
              <a:rPr lang="en-US" sz="2000" i="1" dirty="0">
                <a:ea typeface="MS Mincho"/>
              </a:rPr>
              <a:t>.</a:t>
            </a:r>
            <a:endParaRPr lang="en-US" sz="2000" dirty="0"/>
          </a:p>
          <a:p>
            <a:pPr marL="342900" marR="45720" lvl="0" indent="-342900" algn="just">
              <a:lnSpc>
                <a:spcPct val="150000"/>
              </a:lnSpc>
              <a:spcBef>
                <a:spcPts val="0"/>
              </a:spcBef>
              <a:spcAft>
                <a:spcPts val="0"/>
              </a:spcAft>
              <a:buFont typeface="Times New Roman" panose="02020603050405020304" pitchFamily="18" charset="0"/>
              <a:buChar char="-"/>
            </a:pPr>
            <a:r>
              <a:rPr lang="en-US" sz="2000" i="1" dirty="0" err="1">
                <a:ea typeface="MS Mincho"/>
              </a:rPr>
              <a:t>Trình</a:t>
            </a:r>
            <a:r>
              <a:rPr lang="en-US" sz="2000" i="1" dirty="0">
                <a:ea typeface="MS Mincho"/>
              </a:rPr>
              <a:t> </a:t>
            </a:r>
            <a:r>
              <a:rPr lang="en-US" sz="2000" i="1" dirty="0" err="1">
                <a:ea typeface="MS Mincho"/>
              </a:rPr>
              <a:t>bày</a:t>
            </a:r>
            <a:r>
              <a:rPr lang="en-US" sz="2000" i="1" dirty="0">
                <a:ea typeface="MS Mincho"/>
              </a:rPr>
              <a:t> </a:t>
            </a:r>
            <a:r>
              <a:rPr lang="en-US" sz="2000" i="1" dirty="0" err="1">
                <a:ea typeface="MS Mincho"/>
              </a:rPr>
              <a:t>và</a:t>
            </a:r>
            <a:r>
              <a:rPr lang="en-US" sz="2000" i="1" dirty="0">
                <a:ea typeface="MS Mincho"/>
              </a:rPr>
              <a:t> </a:t>
            </a:r>
            <a:r>
              <a:rPr lang="en-US" sz="2000" i="1" dirty="0" err="1">
                <a:ea typeface="MS Mincho"/>
              </a:rPr>
              <a:t>giải</a:t>
            </a:r>
            <a:r>
              <a:rPr lang="en-US" sz="2000" i="1" dirty="0">
                <a:ea typeface="MS Mincho"/>
              </a:rPr>
              <a:t> </a:t>
            </a:r>
            <a:r>
              <a:rPr lang="en-US" sz="2000" i="1" dirty="0" err="1">
                <a:ea typeface="MS Mincho"/>
              </a:rPr>
              <a:t>thích</a:t>
            </a:r>
            <a:r>
              <a:rPr lang="en-US" sz="2000" i="1" dirty="0">
                <a:ea typeface="MS Mincho"/>
              </a:rPr>
              <a:t> </a:t>
            </a:r>
            <a:r>
              <a:rPr lang="en-US" sz="2000" i="1" dirty="0" err="1">
                <a:ea typeface="MS Mincho"/>
              </a:rPr>
              <a:t>được</a:t>
            </a:r>
            <a:r>
              <a:rPr lang="en-US" sz="2000" i="1" dirty="0">
                <a:ea typeface="MS Mincho"/>
              </a:rPr>
              <a:t> </a:t>
            </a:r>
            <a:r>
              <a:rPr lang="en-US" sz="2000" i="1" dirty="0" err="1">
                <a:ea typeface="MS Mincho"/>
              </a:rPr>
              <a:t>quy</a:t>
            </a:r>
            <a:r>
              <a:rPr lang="en-US" sz="2000" i="1" dirty="0">
                <a:ea typeface="MS Mincho"/>
              </a:rPr>
              <a:t> </a:t>
            </a:r>
            <a:r>
              <a:rPr lang="en-US" sz="2000" i="1" dirty="0" err="1">
                <a:ea typeface="MS Mincho"/>
              </a:rPr>
              <a:t>trình</a:t>
            </a:r>
            <a:r>
              <a:rPr lang="en-US" sz="2000" i="1" dirty="0">
                <a:ea typeface="MS Mincho"/>
              </a:rPr>
              <a:t> </a:t>
            </a:r>
            <a:r>
              <a:rPr lang="en-US" sz="2000" i="1" dirty="0" err="1">
                <a:ea typeface="MS Mincho"/>
              </a:rPr>
              <a:t>kế</a:t>
            </a:r>
            <a:r>
              <a:rPr lang="en-US" sz="2000" i="1" dirty="0">
                <a:ea typeface="MS Mincho"/>
              </a:rPr>
              <a:t> </a:t>
            </a:r>
            <a:r>
              <a:rPr lang="en-US" sz="2000" i="1" dirty="0" err="1">
                <a:ea typeface="MS Mincho"/>
              </a:rPr>
              <a:t>toán</a:t>
            </a:r>
            <a:r>
              <a:rPr lang="en-US" sz="2000" i="1" dirty="0">
                <a:ea typeface="MS Mincho"/>
              </a:rPr>
              <a:t> </a:t>
            </a:r>
            <a:r>
              <a:rPr lang="en-US" sz="2000" i="1" dirty="0" err="1">
                <a:ea typeface="MS Mincho"/>
              </a:rPr>
              <a:t>kinh</a:t>
            </a:r>
            <a:r>
              <a:rPr lang="en-US" sz="2000" i="1" dirty="0">
                <a:ea typeface="MS Mincho"/>
              </a:rPr>
              <a:t> </a:t>
            </a:r>
            <a:r>
              <a:rPr lang="en-US" sz="2000" i="1" dirty="0" err="1">
                <a:ea typeface="MS Mincho"/>
              </a:rPr>
              <a:t>doanh</a:t>
            </a:r>
            <a:r>
              <a:rPr lang="en-US" sz="2000" i="1" dirty="0">
                <a:ea typeface="MS Mincho"/>
              </a:rPr>
              <a:t> </a:t>
            </a:r>
            <a:r>
              <a:rPr lang="en-US" sz="2000" i="1" dirty="0" err="1">
                <a:ea typeface="MS Mincho"/>
              </a:rPr>
              <a:t>khách</a:t>
            </a:r>
            <a:r>
              <a:rPr lang="en-US" sz="2000" i="1" dirty="0">
                <a:ea typeface="MS Mincho"/>
              </a:rPr>
              <a:t> </a:t>
            </a:r>
            <a:r>
              <a:rPr lang="en-US" sz="2000" i="1" dirty="0" err="1">
                <a:ea typeface="MS Mincho"/>
              </a:rPr>
              <a:t>sạn</a:t>
            </a:r>
            <a:r>
              <a:rPr lang="en-US" sz="2000" i="1" dirty="0">
                <a:ea typeface="MS Mincho"/>
              </a:rPr>
              <a:t>.</a:t>
            </a:r>
            <a:endParaRPr lang="en-US" sz="2000" dirty="0"/>
          </a:p>
          <a:p>
            <a:pPr marL="342900" marR="45720" lvl="0" indent="-342900" algn="just">
              <a:lnSpc>
                <a:spcPct val="150000"/>
              </a:lnSpc>
              <a:spcBef>
                <a:spcPts val="0"/>
              </a:spcBef>
              <a:spcAft>
                <a:spcPts val="0"/>
              </a:spcAft>
              <a:buFont typeface="Times New Roman" panose="02020603050405020304" pitchFamily="18" charset="0"/>
              <a:buChar char="-"/>
            </a:pPr>
            <a:r>
              <a:rPr lang="en-US" sz="2000" i="1" dirty="0" err="1">
                <a:ea typeface="MS Mincho"/>
              </a:rPr>
              <a:t>Trình</a:t>
            </a:r>
            <a:r>
              <a:rPr lang="en-US" sz="2000" i="1" dirty="0">
                <a:ea typeface="MS Mincho"/>
              </a:rPr>
              <a:t> </a:t>
            </a:r>
            <a:r>
              <a:rPr lang="en-US" sz="2000" i="1" dirty="0" err="1">
                <a:ea typeface="MS Mincho"/>
              </a:rPr>
              <a:t>bày</a:t>
            </a:r>
            <a:r>
              <a:rPr lang="en-US" sz="2000" i="1" dirty="0">
                <a:ea typeface="MS Mincho"/>
              </a:rPr>
              <a:t> </a:t>
            </a:r>
            <a:r>
              <a:rPr lang="en-US" sz="2000" i="1" dirty="0" err="1">
                <a:ea typeface="MS Mincho"/>
              </a:rPr>
              <a:t>và</a:t>
            </a:r>
            <a:r>
              <a:rPr lang="en-US" sz="2000" i="1" dirty="0">
                <a:ea typeface="MS Mincho"/>
              </a:rPr>
              <a:t> </a:t>
            </a:r>
            <a:r>
              <a:rPr lang="en-US" sz="2000" i="1" dirty="0" err="1">
                <a:ea typeface="MS Mincho"/>
              </a:rPr>
              <a:t>giải</a:t>
            </a:r>
            <a:r>
              <a:rPr lang="en-US" sz="2000" i="1" dirty="0">
                <a:ea typeface="MS Mincho"/>
              </a:rPr>
              <a:t> </a:t>
            </a:r>
            <a:r>
              <a:rPr lang="en-US" sz="2000" i="1" dirty="0" err="1">
                <a:ea typeface="MS Mincho"/>
              </a:rPr>
              <a:t>thích</a:t>
            </a:r>
            <a:r>
              <a:rPr lang="en-US" sz="2000" i="1" dirty="0">
                <a:ea typeface="MS Mincho"/>
              </a:rPr>
              <a:t> </a:t>
            </a:r>
            <a:r>
              <a:rPr lang="en-US" sz="2000" i="1" dirty="0" err="1">
                <a:ea typeface="MS Mincho"/>
              </a:rPr>
              <a:t>được</a:t>
            </a:r>
            <a:r>
              <a:rPr lang="en-US" sz="2000" i="1" dirty="0">
                <a:ea typeface="MS Mincho"/>
              </a:rPr>
              <a:t> </a:t>
            </a:r>
            <a:r>
              <a:rPr lang="en-US" sz="2000" i="1" dirty="0" err="1">
                <a:ea typeface="MS Mincho"/>
              </a:rPr>
              <a:t>quy</a:t>
            </a:r>
            <a:r>
              <a:rPr lang="en-US" sz="2000" i="1" dirty="0">
                <a:ea typeface="MS Mincho"/>
              </a:rPr>
              <a:t> </a:t>
            </a:r>
            <a:r>
              <a:rPr lang="en-US" sz="2000" i="1" dirty="0" err="1">
                <a:ea typeface="MS Mincho"/>
              </a:rPr>
              <a:t>trình</a:t>
            </a:r>
            <a:r>
              <a:rPr lang="en-US" sz="2000" i="1" dirty="0">
                <a:ea typeface="MS Mincho"/>
              </a:rPr>
              <a:t> </a:t>
            </a:r>
            <a:r>
              <a:rPr lang="en-US" sz="2000" i="1" dirty="0" err="1">
                <a:ea typeface="MS Mincho"/>
              </a:rPr>
              <a:t>kế</a:t>
            </a:r>
            <a:r>
              <a:rPr lang="en-US" sz="2000" i="1" dirty="0">
                <a:ea typeface="MS Mincho"/>
              </a:rPr>
              <a:t> </a:t>
            </a:r>
            <a:r>
              <a:rPr lang="en-US" sz="2000" i="1" dirty="0" err="1">
                <a:ea typeface="MS Mincho"/>
              </a:rPr>
              <a:t>toán</a:t>
            </a:r>
            <a:r>
              <a:rPr lang="en-US" sz="2000" i="1" dirty="0">
                <a:ea typeface="MS Mincho"/>
              </a:rPr>
              <a:t> </a:t>
            </a:r>
            <a:r>
              <a:rPr lang="en-US" sz="2000" i="1" dirty="0" err="1">
                <a:ea typeface="MS Mincho"/>
              </a:rPr>
              <a:t>kinh</a:t>
            </a:r>
            <a:r>
              <a:rPr lang="en-US" sz="2000" i="1" dirty="0">
                <a:ea typeface="MS Mincho"/>
              </a:rPr>
              <a:t> </a:t>
            </a:r>
            <a:r>
              <a:rPr lang="en-US" sz="2000" i="1" dirty="0" err="1">
                <a:ea typeface="MS Mincho"/>
              </a:rPr>
              <a:t>doanh</a:t>
            </a:r>
            <a:r>
              <a:rPr lang="en-US" sz="2000" i="1" dirty="0">
                <a:ea typeface="MS Mincho"/>
              </a:rPr>
              <a:t> du </a:t>
            </a:r>
            <a:r>
              <a:rPr lang="en-US" sz="2000" i="1" dirty="0" err="1">
                <a:ea typeface="MS Mincho"/>
              </a:rPr>
              <a:t>lịch</a:t>
            </a:r>
            <a:r>
              <a:rPr lang="en-US" sz="2000" i="1" dirty="0">
                <a:ea typeface="MS Mincho"/>
              </a:rPr>
              <a:t>.</a:t>
            </a:r>
            <a:endParaRPr lang="en-US" sz="2000" dirty="0"/>
          </a:p>
          <a:p>
            <a:pPr marL="342900" marR="45720" lvl="0" indent="-342900" algn="just">
              <a:lnSpc>
                <a:spcPct val="150000"/>
              </a:lnSpc>
              <a:spcBef>
                <a:spcPts val="0"/>
              </a:spcBef>
              <a:spcAft>
                <a:spcPts val="0"/>
              </a:spcAft>
              <a:buFont typeface="Times New Roman" panose="02020603050405020304" pitchFamily="18" charset="0"/>
              <a:buChar char="-"/>
            </a:pPr>
            <a:r>
              <a:rPr lang="en-US" sz="2000" i="1" dirty="0" err="1">
                <a:ea typeface="MS Mincho"/>
              </a:rPr>
              <a:t>Trình</a:t>
            </a:r>
            <a:r>
              <a:rPr lang="en-US" sz="2000" i="1" dirty="0">
                <a:ea typeface="MS Mincho"/>
              </a:rPr>
              <a:t> </a:t>
            </a:r>
            <a:r>
              <a:rPr lang="en-US" sz="2000" i="1" dirty="0" err="1">
                <a:ea typeface="MS Mincho"/>
              </a:rPr>
              <a:t>bày</a:t>
            </a:r>
            <a:r>
              <a:rPr lang="en-US" sz="2000" i="1" dirty="0">
                <a:ea typeface="MS Mincho"/>
              </a:rPr>
              <a:t> </a:t>
            </a:r>
            <a:r>
              <a:rPr lang="en-US" sz="2000" i="1" dirty="0" err="1">
                <a:ea typeface="MS Mincho"/>
              </a:rPr>
              <a:t>và</a:t>
            </a:r>
            <a:r>
              <a:rPr lang="en-US" sz="2000" i="1" dirty="0">
                <a:ea typeface="MS Mincho"/>
              </a:rPr>
              <a:t> </a:t>
            </a:r>
            <a:r>
              <a:rPr lang="en-US" sz="2000" i="1" dirty="0" err="1">
                <a:ea typeface="MS Mincho"/>
              </a:rPr>
              <a:t>giải</a:t>
            </a:r>
            <a:r>
              <a:rPr lang="en-US" sz="2000" i="1" dirty="0">
                <a:ea typeface="MS Mincho"/>
              </a:rPr>
              <a:t> </a:t>
            </a:r>
            <a:r>
              <a:rPr lang="en-US" sz="2000" i="1" dirty="0" err="1">
                <a:ea typeface="MS Mincho"/>
              </a:rPr>
              <a:t>thích</a:t>
            </a:r>
            <a:r>
              <a:rPr lang="en-US" sz="2000" i="1" dirty="0">
                <a:ea typeface="MS Mincho"/>
              </a:rPr>
              <a:t> </a:t>
            </a:r>
            <a:r>
              <a:rPr lang="en-US" sz="2000" i="1" dirty="0" err="1">
                <a:ea typeface="MS Mincho"/>
              </a:rPr>
              <a:t>được</a:t>
            </a:r>
            <a:r>
              <a:rPr lang="en-US" sz="2000" i="1" dirty="0">
                <a:ea typeface="MS Mincho"/>
              </a:rPr>
              <a:t> </a:t>
            </a:r>
            <a:r>
              <a:rPr lang="en-US" sz="2000" i="1" dirty="0" err="1">
                <a:ea typeface="MS Mincho"/>
              </a:rPr>
              <a:t>quy</a:t>
            </a:r>
            <a:r>
              <a:rPr lang="en-US" sz="2000" i="1" dirty="0">
                <a:ea typeface="MS Mincho"/>
              </a:rPr>
              <a:t> </a:t>
            </a:r>
            <a:r>
              <a:rPr lang="en-US" sz="2000" i="1" dirty="0" err="1">
                <a:ea typeface="MS Mincho"/>
              </a:rPr>
              <a:t>trình</a:t>
            </a:r>
            <a:r>
              <a:rPr lang="en-US" sz="2000" i="1" dirty="0">
                <a:ea typeface="MS Mincho"/>
              </a:rPr>
              <a:t> </a:t>
            </a:r>
            <a:r>
              <a:rPr lang="en-US" sz="2000" i="1" dirty="0" err="1">
                <a:ea typeface="MS Mincho"/>
              </a:rPr>
              <a:t>kế</a:t>
            </a:r>
            <a:r>
              <a:rPr lang="en-US" sz="2000" i="1" dirty="0">
                <a:ea typeface="MS Mincho"/>
              </a:rPr>
              <a:t> </a:t>
            </a:r>
            <a:r>
              <a:rPr lang="en-US" sz="2000" i="1" dirty="0" err="1">
                <a:ea typeface="MS Mincho"/>
              </a:rPr>
              <a:t>toán</a:t>
            </a:r>
            <a:r>
              <a:rPr lang="en-US" sz="2000" i="1" dirty="0">
                <a:ea typeface="MS Mincho"/>
              </a:rPr>
              <a:t> </a:t>
            </a:r>
            <a:r>
              <a:rPr lang="en-US" sz="2000" i="1" dirty="0" err="1">
                <a:ea typeface="MS Mincho"/>
              </a:rPr>
              <a:t>hoạt</a:t>
            </a:r>
            <a:r>
              <a:rPr lang="en-US" sz="2000" i="1" dirty="0">
                <a:ea typeface="MS Mincho"/>
              </a:rPr>
              <a:t> </a:t>
            </a:r>
            <a:r>
              <a:rPr lang="en-US" sz="2000" i="1" dirty="0" err="1">
                <a:ea typeface="MS Mincho"/>
              </a:rPr>
              <a:t>động</a:t>
            </a:r>
            <a:r>
              <a:rPr lang="en-US" sz="2000" i="1" dirty="0">
                <a:ea typeface="MS Mincho"/>
              </a:rPr>
              <a:t> </a:t>
            </a:r>
            <a:r>
              <a:rPr lang="en-US" sz="2000" i="1" dirty="0" err="1">
                <a:ea typeface="MS Mincho"/>
              </a:rPr>
              <a:t>kinh</a:t>
            </a:r>
            <a:r>
              <a:rPr lang="en-US" sz="2000" i="1" dirty="0">
                <a:ea typeface="MS Mincho"/>
              </a:rPr>
              <a:t> </a:t>
            </a:r>
            <a:r>
              <a:rPr lang="en-US" sz="2000" i="1" dirty="0" err="1">
                <a:ea typeface="MS Mincho"/>
              </a:rPr>
              <a:t>doanh</a:t>
            </a:r>
            <a:r>
              <a:rPr lang="en-US" sz="2000" i="1" dirty="0">
                <a:ea typeface="MS Mincho"/>
              </a:rPr>
              <a:t> </a:t>
            </a:r>
            <a:r>
              <a:rPr lang="en-US" sz="2000" i="1" dirty="0" err="1">
                <a:ea typeface="MS Mincho"/>
              </a:rPr>
              <a:t>vận</a:t>
            </a:r>
            <a:r>
              <a:rPr lang="en-US" sz="2000" i="1" dirty="0">
                <a:ea typeface="MS Mincho"/>
              </a:rPr>
              <a:t> </a:t>
            </a:r>
            <a:r>
              <a:rPr lang="en-US" sz="2000" i="1" dirty="0" err="1">
                <a:ea typeface="MS Mincho"/>
              </a:rPr>
              <a:t>tải</a:t>
            </a:r>
            <a:r>
              <a:rPr lang="en-US" sz="2000" i="1" dirty="0">
                <a:ea typeface="MS Mincho"/>
              </a:rPr>
              <a:t>.</a:t>
            </a:r>
            <a:endParaRPr lang="en-US" sz="2000" dirty="0"/>
          </a:p>
          <a:p>
            <a:pPr marL="342900" marR="0" lvl="0" indent="-342900" algn="just">
              <a:lnSpc>
                <a:spcPct val="150000"/>
              </a:lnSpc>
              <a:spcBef>
                <a:spcPts val="0"/>
              </a:spcBef>
              <a:spcAft>
                <a:spcPts val="0"/>
              </a:spcAft>
              <a:buFont typeface="Times New Roman" panose="02020603050405020304" pitchFamily="18" charset="0"/>
              <a:buChar char="-"/>
            </a:pPr>
            <a:r>
              <a:rPr lang="en-US" sz="2000" i="1" dirty="0" err="1">
                <a:ea typeface="MS Mincho"/>
              </a:rPr>
              <a:t>Vận</a:t>
            </a:r>
            <a:r>
              <a:rPr lang="en-US" sz="2000" i="1" dirty="0">
                <a:ea typeface="MS Mincho"/>
              </a:rPr>
              <a:t> </a:t>
            </a:r>
            <a:r>
              <a:rPr lang="en-US" sz="2000" i="1" dirty="0" err="1">
                <a:ea typeface="MS Mincho"/>
              </a:rPr>
              <a:t>dụng</a:t>
            </a:r>
            <a:r>
              <a:rPr lang="en-US" sz="2000" i="1" dirty="0">
                <a:ea typeface="MS Mincho"/>
              </a:rPr>
              <a:t> </a:t>
            </a:r>
            <a:r>
              <a:rPr lang="en-US" sz="2000" i="1" dirty="0" err="1">
                <a:ea typeface="MS Mincho"/>
              </a:rPr>
              <a:t>được</a:t>
            </a:r>
            <a:r>
              <a:rPr lang="en-US" sz="2000" i="1" dirty="0">
                <a:ea typeface="MS Mincho"/>
              </a:rPr>
              <a:t> </a:t>
            </a:r>
            <a:r>
              <a:rPr lang="en-US" sz="2000" i="1" dirty="0" err="1">
                <a:ea typeface="MS Mincho"/>
              </a:rPr>
              <a:t>các</a:t>
            </a:r>
            <a:r>
              <a:rPr lang="en-US" sz="2000" i="1" dirty="0">
                <a:ea typeface="MS Mincho"/>
              </a:rPr>
              <a:t> </a:t>
            </a:r>
            <a:r>
              <a:rPr lang="en-US" sz="2000" i="1" dirty="0" err="1">
                <a:ea typeface="MS Mincho"/>
              </a:rPr>
              <a:t>quy</a:t>
            </a:r>
            <a:r>
              <a:rPr lang="en-US" sz="2000" i="1" dirty="0">
                <a:ea typeface="MS Mincho"/>
              </a:rPr>
              <a:t> </a:t>
            </a:r>
            <a:r>
              <a:rPr lang="en-US" sz="2000" i="1" dirty="0" err="1">
                <a:ea typeface="MS Mincho"/>
              </a:rPr>
              <a:t>trình</a:t>
            </a:r>
            <a:r>
              <a:rPr lang="en-US" sz="2000" i="1" dirty="0">
                <a:ea typeface="MS Mincho"/>
              </a:rPr>
              <a:t> </a:t>
            </a:r>
            <a:r>
              <a:rPr lang="en-US" sz="2000" i="1" dirty="0" err="1">
                <a:ea typeface="MS Mincho"/>
              </a:rPr>
              <a:t>kế</a:t>
            </a:r>
            <a:r>
              <a:rPr lang="en-US" sz="2000" i="1" dirty="0">
                <a:ea typeface="MS Mincho"/>
              </a:rPr>
              <a:t> </a:t>
            </a:r>
            <a:r>
              <a:rPr lang="en-US" sz="2000" i="1" dirty="0" err="1">
                <a:ea typeface="MS Mincho"/>
              </a:rPr>
              <a:t>toán</a:t>
            </a:r>
            <a:r>
              <a:rPr lang="en-US" sz="2000" i="1" dirty="0">
                <a:ea typeface="MS Mincho"/>
              </a:rPr>
              <a:t> </a:t>
            </a:r>
            <a:r>
              <a:rPr lang="en-US" sz="2000" i="1" dirty="0" err="1">
                <a:ea typeface="MS Mincho"/>
              </a:rPr>
              <a:t>vào</a:t>
            </a:r>
            <a:r>
              <a:rPr lang="en-US" sz="2000" i="1" dirty="0">
                <a:ea typeface="MS Mincho"/>
              </a:rPr>
              <a:t> </a:t>
            </a:r>
            <a:r>
              <a:rPr lang="en-US" sz="2000" i="1" dirty="0" err="1">
                <a:ea typeface="MS Mincho"/>
              </a:rPr>
              <a:t>hạch</a:t>
            </a:r>
            <a:r>
              <a:rPr lang="en-US" sz="2000" i="1" dirty="0">
                <a:ea typeface="MS Mincho"/>
              </a:rPr>
              <a:t> </a:t>
            </a:r>
            <a:r>
              <a:rPr lang="en-US" sz="2000" i="1" dirty="0" err="1">
                <a:ea typeface="MS Mincho"/>
              </a:rPr>
              <a:t>toán</a:t>
            </a:r>
            <a:r>
              <a:rPr lang="en-US" sz="2000" i="1" dirty="0">
                <a:ea typeface="MS Mincho"/>
              </a:rPr>
              <a:t> </a:t>
            </a:r>
            <a:r>
              <a:rPr lang="en-US" sz="2000" i="1" dirty="0" err="1">
                <a:ea typeface="MS Mincho"/>
              </a:rPr>
              <a:t>kế</a:t>
            </a:r>
            <a:r>
              <a:rPr lang="en-US" sz="2000" i="1" dirty="0">
                <a:ea typeface="MS Mincho"/>
              </a:rPr>
              <a:t> </a:t>
            </a:r>
            <a:r>
              <a:rPr lang="en-US" sz="2000" i="1" dirty="0" err="1">
                <a:ea typeface="MS Mincho"/>
              </a:rPr>
              <a:t>toán</a:t>
            </a:r>
            <a:r>
              <a:rPr lang="en-US" sz="2000" i="1" dirty="0">
                <a:ea typeface="MS Mincho"/>
              </a:rPr>
              <a:t> </a:t>
            </a:r>
            <a:r>
              <a:rPr lang="en-US" sz="2000" i="1" dirty="0" err="1">
                <a:ea typeface="MS Mincho"/>
              </a:rPr>
              <a:t>hoạt</a:t>
            </a:r>
            <a:r>
              <a:rPr lang="vi-VN" sz="2000" i="1" dirty="0">
                <a:ea typeface="MS Mincho"/>
              </a:rPr>
              <a:t> đ</a:t>
            </a:r>
            <a:r>
              <a:rPr lang="en-US" sz="2000" i="1" dirty="0" err="1">
                <a:ea typeface="MS Mincho"/>
              </a:rPr>
              <a:t>ộng</a:t>
            </a:r>
            <a:r>
              <a:rPr lang="en-US" sz="2000" i="1" dirty="0">
                <a:ea typeface="MS Mincho"/>
              </a:rPr>
              <a:t> </a:t>
            </a:r>
            <a:r>
              <a:rPr lang="en-US" sz="2000" i="1" dirty="0" err="1">
                <a:ea typeface="MS Mincho"/>
              </a:rPr>
              <a:t>kinh</a:t>
            </a:r>
            <a:r>
              <a:rPr lang="en-US" sz="2000" i="1" dirty="0">
                <a:ea typeface="MS Mincho"/>
              </a:rPr>
              <a:t> </a:t>
            </a:r>
            <a:r>
              <a:rPr lang="en-US" sz="2000" i="1" dirty="0" err="1">
                <a:ea typeface="MS Mincho"/>
              </a:rPr>
              <a:t>doanh</a:t>
            </a:r>
            <a:r>
              <a:rPr lang="en-US" sz="2000" i="1" dirty="0">
                <a:ea typeface="MS Mincho"/>
              </a:rPr>
              <a:t> </a:t>
            </a:r>
            <a:r>
              <a:rPr lang="en-US" sz="2000" i="1" dirty="0" err="1">
                <a:ea typeface="MS Mincho"/>
              </a:rPr>
              <a:t>dịch</a:t>
            </a:r>
            <a:r>
              <a:rPr lang="en-US" sz="2000" i="1" dirty="0">
                <a:ea typeface="MS Mincho"/>
              </a:rPr>
              <a:t> </a:t>
            </a:r>
            <a:r>
              <a:rPr lang="en-US" sz="2000" i="1" dirty="0" err="1">
                <a:ea typeface="MS Mincho"/>
              </a:rPr>
              <a:t>vụ</a:t>
            </a:r>
            <a:r>
              <a:rPr lang="en-US" sz="2000" i="1" dirty="0">
                <a:ea typeface="MS Mincho"/>
              </a:rPr>
              <a:t>.</a:t>
            </a:r>
            <a:endParaRPr lang="en-US" sz="2000" dirty="0">
              <a:effectLst/>
            </a:endParaRPr>
          </a:p>
        </p:txBody>
      </p:sp>
    </p:spTree>
    <p:extLst>
      <p:ext uri="{BB962C8B-B14F-4D97-AF65-F5344CB8AC3E}">
        <p14:creationId xmlns:p14="http://schemas.microsoft.com/office/powerpoint/2010/main" val="21116511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99023" y="360212"/>
            <a:ext cx="3676930" cy="1412268"/>
          </a:xfrm>
          <a:prstGeom prst="rect">
            <a:avLst/>
          </a:prstGeom>
        </p:spPr>
        <p:txBody>
          <a:bodyPr vert="horz" wrap="square" lIns="0" tIns="8404" rIns="0" bIns="0" rtlCol="0">
            <a:spAutoFit/>
          </a:bodyPr>
          <a:lstStyle/>
          <a:p>
            <a:pPr marL="8405" defTabSz="605150">
              <a:spcBef>
                <a:spcPts val="66"/>
              </a:spcBef>
            </a:pPr>
            <a:r>
              <a:rPr sz="1191" b="1" dirty="0">
                <a:solidFill>
                  <a:srgbClr val="820C15"/>
                </a:solidFill>
                <a:latin typeface="Arial"/>
                <a:cs typeface="Arial"/>
              </a:rPr>
              <a:t>CÁC KIẾN THỨC CẦN</a:t>
            </a:r>
            <a:r>
              <a:rPr sz="1191" b="1" spc="-20" dirty="0">
                <a:solidFill>
                  <a:srgbClr val="820C15"/>
                </a:solidFill>
                <a:latin typeface="Arial"/>
                <a:cs typeface="Arial"/>
              </a:rPr>
              <a:t> </a:t>
            </a:r>
            <a:r>
              <a:rPr sz="1191" b="1" dirty="0">
                <a:solidFill>
                  <a:srgbClr val="820C15"/>
                </a:solidFill>
                <a:latin typeface="Arial"/>
                <a:cs typeface="Arial"/>
              </a:rPr>
              <a:t>CÓ</a:t>
            </a:r>
            <a:endParaRPr sz="1191">
              <a:solidFill>
                <a:prstClr val="black"/>
              </a:solidFill>
              <a:latin typeface="Arial"/>
              <a:cs typeface="Arial"/>
            </a:endParaRPr>
          </a:p>
          <a:p>
            <a:pPr defTabSz="605150">
              <a:spcBef>
                <a:spcPts val="36"/>
              </a:spcBef>
            </a:pPr>
            <a:endParaRPr sz="1787">
              <a:solidFill>
                <a:prstClr val="black"/>
              </a:solidFill>
              <a:latin typeface="Arial"/>
              <a:cs typeface="Arial"/>
            </a:endParaRPr>
          </a:p>
          <a:p>
            <a:pPr marL="8405" marR="3362" defTabSz="605150">
              <a:lnSpc>
                <a:spcPct val="115599"/>
              </a:lnSpc>
            </a:pPr>
            <a:r>
              <a:rPr sz="1191" spc="-3" dirty="0">
                <a:solidFill>
                  <a:prstClr val="black"/>
                </a:solidFill>
                <a:latin typeface="Arial"/>
                <a:cs typeface="Arial"/>
              </a:rPr>
              <a:t>Để hiểu rõ bài </a:t>
            </a:r>
            <a:r>
              <a:rPr sz="1191" spc="-26" dirty="0">
                <a:solidFill>
                  <a:prstClr val="black"/>
                </a:solidFill>
                <a:latin typeface="Arial"/>
                <a:cs typeface="Arial"/>
              </a:rPr>
              <a:t>này, </a:t>
            </a:r>
            <a:r>
              <a:rPr sz="1191" spc="-3" dirty="0">
                <a:solidFill>
                  <a:prstClr val="black"/>
                </a:solidFill>
                <a:latin typeface="Arial"/>
                <a:cs typeface="Arial"/>
              </a:rPr>
              <a:t>yêu cầu người học cần </a:t>
            </a:r>
            <a:r>
              <a:rPr sz="1191" dirty="0">
                <a:solidFill>
                  <a:prstClr val="black"/>
                </a:solidFill>
                <a:latin typeface="Arial"/>
                <a:cs typeface="Arial"/>
              </a:rPr>
              <a:t>có </a:t>
            </a:r>
            <a:r>
              <a:rPr sz="1191" spc="-3" dirty="0">
                <a:solidFill>
                  <a:prstClr val="black"/>
                </a:solidFill>
                <a:latin typeface="Arial"/>
                <a:cs typeface="Arial"/>
              </a:rPr>
              <a:t>các kiến  </a:t>
            </a:r>
            <a:r>
              <a:rPr sz="1191" dirty="0">
                <a:solidFill>
                  <a:prstClr val="black"/>
                </a:solidFill>
                <a:latin typeface="Arial"/>
                <a:cs typeface="Arial"/>
              </a:rPr>
              <a:t>thức cơ bản liên quan đến các môn học</a:t>
            </a:r>
            <a:r>
              <a:rPr sz="1191" spc="-73" dirty="0">
                <a:solidFill>
                  <a:prstClr val="black"/>
                </a:solidFill>
                <a:latin typeface="Arial"/>
                <a:cs typeface="Arial"/>
              </a:rPr>
              <a:t> </a:t>
            </a:r>
            <a:r>
              <a:rPr sz="1191" dirty="0">
                <a:solidFill>
                  <a:prstClr val="black"/>
                </a:solidFill>
                <a:latin typeface="Arial"/>
                <a:cs typeface="Arial"/>
              </a:rPr>
              <a:t>sau:</a:t>
            </a:r>
            <a:endParaRPr sz="1191">
              <a:solidFill>
                <a:prstClr val="black"/>
              </a:solidFill>
              <a:latin typeface="Arial"/>
              <a:cs typeface="Arial"/>
            </a:endParaRPr>
          </a:p>
          <a:p>
            <a:pPr marL="231974" indent="-222729" defTabSz="605150">
              <a:spcBef>
                <a:spcPts val="556"/>
              </a:spcBef>
              <a:buFontTx/>
              <a:buChar char="•"/>
              <a:tabLst>
                <a:tab pos="231974" algn="l"/>
                <a:tab pos="232394" algn="l"/>
              </a:tabLst>
            </a:pPr>
            <a:r>
              <a:rPr sz="1191" spc="-3" dirty="0">
                <a:solidFill>
                  <a:prstClr val="black"/>
                </a:solidFill>
                <a:latin typeface="Arial"/>
                <a:cs typeface="Arial"/>
              </a:rPr>
              <a:t>Kế toán </a:t>
            </a:r>
            <a:r>
              <a:rPr sz="1191" dirty="0">
                <a:solidFill>
                  <a:prstClr val="black"/>
                </a:solidFill>
                <a:latin typeface="Arial"/>
                <a:cs typeface="Arial"/>
              </a:rPr>
              <a:t>tài chính</a:t>
            </a:r>
            <a:r>
              <a:rPr sz="1191" spc="-60" dirty="0">
                <a:solidFill>
                  <a:prstClr val="black"/>
                </a:solidFill>
                <a:latin typeface="Arial"/>
                <a:cs typeface="Arial"/>
              </a:rPr>
              <a:t> </a:t>
            </a:r>
            <a:r>
              <a:rPr sz="1191" dirty="0">
                <a:solidFill>
                  <a:prstClr val="black"/>
                </a:solidFill>
                <a:latin typeface="Arial"/>
                <a:cs typeface="Arial"/>
              </a:rPr>
              <a:t>1;</a:t>
            </a:r>
            <a:endParaRPr sz="1191">
              <a:solidFill>
                <a:prstClr val="black"/>
              </a:solidFill>
              <a:latin typeface="Arial"/>
              <a:cs typeface="Arial"/>
            </a:endParaRPr>
          </a:p>
          <a:p>
            <a:pPr marL="231974" indent="-222729" defTabSz="605150">
              <a:spcBef>
                <a:spcPts val="556"/>
              </a:spcBef>
              <a:buFontTx/>
              <a:buChar char="•"/>
              <a:tabLst>
                <a:tab pos="231974" algn="l"/>
                <a:tab pos="232394" algn="l"/>
              </a:tabLst>
            </a:pPr>
            <a:r>
              <a:rPr sz="1191" spc="-3" dirty="0">
                <a:solidFill>
                  <a:prstClr val="black"/>
                </a:solidFill>
                <a:latin typeface="Arial"/>
                <a:cs typeface="Arial"/>
              </a:rPr>
              <a:t>Kế toán </a:t>
            </a:r>
            <a:r>
              <a:rPr sz="1191" dirty="0">
                <a:solidFill>
                  <a:prstClr val="black"/>
                </a:solidFill>
                <a:latin typeface="Arial"/>
                <a:cs typeface="Arial"/>
              </a:rPr>
              <a:t>tài chính</a:t>
            </a:r>
            <a:r>
              <a:rPr sz="1191" spc="-60" dirty="0">
                <a:solidFill>
                  <a:prstClr val="black"/>
                </a:solidFill>
                <a:latin typeface="Arial"/>
                <a:cs typeface="Arial"/>
              </a:rPr>
              <a:t> </a:t>
            </a:r>
            <a:r>
              <a:rPr sz="1191" dirty="0">
                <a:solidFill>
                  <a:prstClr val="black"/>
                </a:solidFill>
                <a:latin typeface="Arial"/>
                <a:cs typeface="Arial"/>
              </a:rPr>
              <a:t>2.</a:t>
            </a:r>
            <a:endParaRPr sz="1191">
              <a:solidFill>
                <a:prstClr val="black"/>
              </a:solidFill>
              <a:latin typeface="Arial"/>
              <a:cs typeface="Arial"/>
            </a:endParaRPr>
          </a:p>
        </p:txBody>
      </p:sp>
      <p:sp>
        <p:nvSpPr>
          <p:cNvPr id="3" name="object 3"/>
          <p:cNvSpPr/>
          <p:nvPr/>
        </p:nvSpPr>
        <p:spPr>
          <a:xfrm>
            <a:off x="6032351" y="802789"/>
            <a:ext cx="1216286" cy="1183509"/>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4" name="object 4"/>
          <p:cNvSpPr txBox="1">
            <a:spLocks noGrp="1"/>
          </p:cNvSpPr>
          <p:nvPr>
            <p:ph type="sldNum" sz="quarter" idx="7"/>
          </p:nvPr>
        </p:nvSpPr>
        <p:spPr>
          <a:xfrm>
            <a:off x="6780680" y="3041790"/>
            <a:ext cx="162739"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pc="-3" dirty="0"/>
              <a:pPr marL="25215" defTabSz="605150">
                <a:spcBef>
                  <a:spcPts val="63"/>
                </a:spcBef>
              </a:pPr>
              <a:t>135</a:t>
            </a:fld>
            <a:endParaRPr spc="-3" dirty="0"/>
          </a:p>
        </p:txBody>
      </p:sp>
      <p:sp>
        <p:nvSpPr>
          <p:cNvPr id="5" name="object 5"/>
          <p:cNvSpPr txBox="1">
            <a:spLocks noGrp="1"/>
          </p:cNvSpPr>
          <p:nvPr>
            <p:ph type="ftr" sz="quarter" idx="5"/>
          </p:nvPr>
        </p:nvSpPr>
        <p:spPr>
          <a:xfrm>
            <a:off x="1566735" y="3124233"/>
            <a:ext cx="432063" cy="170927"/>
          </a:xfrm>
          <a:prstGeom prst="rect">
            <a:avLst/>
          </a:prstGeom>
        </p:spPr>
        <p:txBody>
          <a:bodyPr vert="horz" wrap="square" lIns="0" tIns="7984" rIns="0" bIns="0" rtlCol="0">
            <a:spAutoFit/>
          </a:bodyPr>
          <a:lstStyle/>
          <a:p>
            <a:pPr marL="8405" defTabSz="605150">
              <a:spcBef>
                <a:spcPts val="63"/>
              </a:spcBef>
            </a:pPr>
            <a:r>
              <a:rPr spc="-3" dirty="0"/>
              <a:t>v1.0014106230</a:t>
            </a:r>
          </a:p>
        </p:txBody>
      </p:sp>
    </p:spTree>
    <p:extLst>
      <p:ext uri="{BB962C8B-B14F-4D97-AF65-F5344CB8AC3E}">
        <p14:creationId xmlns:p14="http://schemas.microsoft.com/office/powerpoint/2010/main" val="394666554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99023" y="361751"/>
            <a:ext cx="3727777" cy="1974986"/>
          </a:xfrm>
          <a:prstGeom prst="rect">
            <a:avLst/>
          </a:prstGeom>
        </p:spPr>
        <p:txBody>
          <a:bodyPr vert="horz" wrap="square" lIns="0" tIns="8404" rIns="0" bIns="0" rtlCol="0">
            <a:spAutoFit/>
          </a:bodyPr>
          <a:lstStyle/>
          <a:p>
            <a:pPr marL="8405" defTabSz="605150">
              <a:spcBef>
                <a:spcPts val="66"/>
              </a:spcBef>
            </a:pPr>
            <a:r>
              <a:rPr sz="1191" b="1" dirty="0">
                <a:solidFill>
                  <a:srgbClr val="820C15"/>
                </a:solidFill>
                <a:latin typeface="Arial"/>
                <a:cs typeface="Arial"/>
              </a:rPr>
              <a:t>HƯỚNG DẪN</a:t>
            </a:r>
            <a:r>
              <a:rPr sz="1191" b="1" spc="-10" dirty="0">
                <a:solidFill>
                  <a:srgbClr val="820C15"/>
                </a:solidFill>
                <a:latin typeface="Arial"/>
                <a:cs typeface="Arial"/>
              </a:rPr>
              <a:t> </a:t>
            </a:r>
            <a:r>
              <a:rPr sz="1191" b="1" dirty="0">
                <a:solidFill>
                  <a:srgbClr val="820C15"/>
                </a:solidFill>
                <a:latin typeface="Arial"/>
                <a:cs typeface="Arial"/>
              </a:rPr>
              <a:t>HỌC</a:t>
            </a:r>
            <a:endParaRPr sz="1191">
              <a:solidFill>
                <a:prstClr val="black"/>
              </a:solidFill>
              <a:latin typeface="Arial"/>
              <a:cs typeface="Arial"/>
            </a:endParaRPr>
          </a:p>
          <a:p>
            <a:pPr defTabSz="605150"/>
            <a:endParaRPr sz="1324">
              <a:solidFill>
                <a:prstClr val="black"/>
              </a:solidFill>
              <a:latin typeface="Arial"/>
              <a:cs typeface="Arial"/>
            </a:endParaRPr>
          </a:p>
          <a:p>
            <a:pPr defTabSz="605150">
              <a:spcBef>
                <a:spcPts val="10"/>
              </a:spcBef>
            </a:pPr>
            <a:endParaRPr sz="1357">
              <a:solidFill>
                <a:prstClr val="black"/>
              </a:solidFill>
              <a:latin typeface="Arial"/>
              <a:cs typeface="Arial"/>
            </a:endParaRPr>
          </a:p>
          <a:p>
            <a:pPr marL="236597" indent="-228612" defTabSz="605150">
              <a:buFontTx/>
              <a:buChar char="•"/>
              <a:tabLst>
                <a:tab pos="236597" algn="l"/>
                <a:tab pos="237017" algn="l"/>
              </a:tabLst>
            </a:pPr>
            <a:r>
              <a:rPr sz="1191" dirty="0">
                <a:solidFill>
                  <a:prstClr val="black"/>
                </a:solidFill>
                <a:latin typeface="Arial"/>
                <a:cs typeface="Arial"/>
              </a:rPr>
              <a:t>Đọc giáo trình </a:t>
            </a:r>
            <a:r>
              <a:rPr sz="1191" spc="-3" dirty="0">
                <a:solidFill>
                  <a:prstClr val="black"/>
                </a:solidFill>
                <a:latin typeface="Arial"/>
                <a:cs typeface="Arial"/>
              </a:rPr>
              <a:t>Kế toán </a:t>
            </a:r>
            <a:r>
              <a:rPr sz="1191" dirty="0">
                <a:solidFill>
                  <a:prstClr val="black"/>
                </a:solidFill>
                <a:latin typeface="Arial"/>
                <a:cs typeface="Arial"/>
              </a:rPr>
              <a:t>tài</a:t>
            </a:r>
            <a:r>
              <a:rPr sz="1191" spc="-23" dirty="0">
                <a:solidFill>
                  <a:prstClr val="black"/>
                </a:solidFill>
                <a:latin typeface="Arial"/>
                <a:cs typeface="Arial"/>
              </a:rPr>
              <a:t> </a:t>
            </a:r>
            <a:r>
              <a:rPr sz="1191" dirty="0">
                <a:solidFill>
                  <a:prstClr val="black"/>
                </a:solidFill>
                <a:latin typeface="Arial"/>
                <a:cs typeface="Arial"/>
              </a:rPr>
              <a:t>chính;</a:t>
            </a:r>
            <a:endParaRPr sz="1191">
              <a:solidFill>
                <a:prstClr val="black"/>
              </a:solidFill>
              <a:latin typeface="Arial"/>
              <a:cs typeface="Arial"/>
            </a:endParaRPr>
          </a:p>
          <a:p>
            <a:pPr marL="236597" marR="3362" indent="-228612" defTabSz="605150">
              <a:lnSpc>
                <a:spcPct val="115599"/>
              </a:lnSpc>
              <a:spcBef>
                <a:spcPts val="334"/>
              </a:spcBef>
              <a:buFontTx/>
              <a:buChar char="•"/>
              <a:tabLst>
                <a:tab pos="236597" algn="l"/>
                <a:tab pos="237017" algn="l"/>
              </a:tabLst>
            </a:pPr>
            <a:r>
              <a:rPr sz="1191" spc="-3" dirty="0">
                <a:solidFill>
                  <a:prstClr val="black"/>
                </a:solidFill>
                <a:latin typeface="Arial"/>
                <a:cs typeface="Arial"/>
              </a:rPr>
              <a:t>Đọc Chế </a:t>
            </a:r>
            <a:r>
              <a:rPr sz="1191" dirty="0">
                <a:solidFill>
                  <a:prstClr val="black"/>
                </a:solidFill>
                <a:latin typeface="Arial"/>
                <a:cs typeface="Arial"/>
              </a:rPr>
              <a:t>độ kế </a:t>
            </a:r>
            <a:r>
              <a:rPr sz="1191" spc="-3" dirty="0">
                <a:solidFill>
                  <a:prstClr val="black"/>
                </a:solidFill>
                <a:latin typeface="Arial"/>
                <a:cs typeface="Arial"/>
              </a:rPr>
              <a:t>toán, Chuẩn mực </a:t>
            </a:r>
            <a:r>
              <a:rPr sz="1191" dirty="0">
                <a:solidFill>
                  <a:prstClr val="black"/>
                </a:solidFill>
                <a:latin typeface="Arial"/>
                <a:cs typeface="Arial"/>
              </a:rPr>
              <a:t>kế toán </a:t>
            </a:r>
            <a:r>
              <a:rPr sz="1191" spc="-3" dirty="0">
                <a:solidFill>
                  <a:prstClr val="black"/>
                </a:solidFill>
                <a:latin typeface="Arial"/>
                <a:cs typeface="Arial"/>
              </a:rPr>
              <a:t>do </a:t>
            </a:r>
            <a:r>
              <a:rPr sz="1191" dirty="0">
                <a:solidFill>
                  <a:prstClr val="black"/>
                </a:solidFill>
                <a:latin typeface="Arial"/>
                <a:cs typeface="Arial"/>
              </a:rPr>
              <a:t>Bộ Tài  chính ban</a:t>
            </a:r>
            <a:r>
              <a:rPr sz="1191" spc="-13" dirty="0">
                <a:solidFill>
                  <a:prstClr val="black"/>
                </a:solidFill>
                <a:latin typeface="Arial"/>
                <a:cs typeface="Arial"/>
              </a:rPr>
              <a:t> </a:t>
            </a:r>
            <a:r>
              <a:rPr sz="1191" dirty="0">
                <a:solidFill>
                  <a:prstClr val="black"/>
                </a:solidFill>
                <a:latin typeface="Arial"/>
                <a:cs typeface="Arial"/>
              </a:rPr>
              <a:t>hành;</a:t>
            </a:r>
            <a:endParaRPr sz="1191">
              <a:solidFill>
                <a:prstClr val="black"/>
              </a:solidFill>
              <a:latin typeface="Arial"/>
              <a:cs typeface="Arial"/>
            </a:endParaRPr>
          </a:p>
          <a:p>
            <a:pPr marL="236597" marR="3362" indent="-228612" defTabSz="605150">
              <a:lnSpc>
                <a:spcPct val="115799"/>
              </a:lnSpc>
              <a:spcBef>
                <a:spcPts val="328"/>
              </a:spcBef>
              <a:buFontTx/>
              <a:buChar char="•"/>
              <a:tabLst>
                <a:tab pos="236597" algn="l"/>
                <a:tab pos="237017" algn="l"/>
              </a:tabLst>
            </a:pPr>
            <a:r>
              <a:rPr sz="1191" spc="-3" dirty="0">
                <a:solidFill>
                  <a:prstClr val="black"/>
                </a:solidFill>
                <a:latin typeface="Arial"/>
                <a:cs typeface="Arial"/>
              </a:rPr>
              <a:t>Thảo </a:t>
            </a:r>
            <a:r>
              <a:rPr sz="1191" dirty="0">
                <a:solidFill>
                  <a:prstClr val="black"/>
                </a:solidFill>
                <a:latin typeface="Arial"/>
                <a:cs typeface="Arial"/>
              </a:rPr>
              <a:t>luận với giáo viên và các sinh viên khác về  những vấn đề chưa nắm</a:t>
            </a:r>
            <a:r>
              <a:rPr sz="1191" spc="-40" dirty="0">
                <a:solidFill>
                  <a:prstClr val="black"/>
                </a:solidFill>
                <a:latin typeface="Arial"/>
                <a:cs typeface="Arial"/>
              </a:rPr>
              <a:t> </a:t>
            </a:r>
            <a:r>
              <a:rPr sz="1191" dirty="0">
                <a:solidFill>
                  <a:prstClr val="black"/>
                </a:solidFill>
                <a:latin typeface="Arial"/>
                <a:cs typeface="Arial"/>
              </a:rPr>
              <a:t>rõ;</a:t>
            </a:r>
            <a:endParaRPr sz="1191">
              <a:solidFill>
                <a:prstClr val="black"/>
              </a:solidFill>
              <a:latin typeface="Arial"/>
              <a:cs typeface="Arial"/>
            </a:endParaRPr>
          </a:p>
          <a:p>
            <a:pPr marL="236597" indent="-228612" defTabSz="605150">
              <a:spcBef>
                <a:spcPts val="556"/>
              </a:spcBef>
              <a:buFontTx/>
              <a:buChar char="•"/>
              <a:tabLst>
                <a:tab pos="236597" algn="l"/>
                <a:tab pos="237017" algn="l"/>
              </a:tabLst>
            </a:pPr>
            <a:r>
              <a:rPr sz="1191" spc="-3" dirty="0">
                <a:solidFill>
                  <a:prstClr val="black"/>
                </a:solidFill>
                <a:latin typeface="Arial"/>
                <a:cs typeface="Arial"/>
              </a:rPr>
              <a:t>Trả </a:t>
            </a:r>
            <a:r>
              <a:rPr sz="1191" dirty="0">
                <a:solidFill>
                  <a:prstClr val="black"/>
                </a:solidFill>
                <a:latin typeface="Arial"/>
                <a:cs typeface="Arial"/>
              </a:rPr>
              <a:t>lời các câu hỏi ôn tập ở cuối</a:t>
            </a:r>
            <a:r>
              <a:rPr sz="1191" spc="-56" dirty="0">
                <a:solidFill>
                  <a:prstClr val="black"/>
                </a:solidFill>
                <a:latin typeface="Arial"/>
                <a:cs typeface="Arial"/>
              </a:rPr>
              <a:t> </a:t>
            </a:r>
            <a:r>
              <a:rPr sz="1191" dirty="0">
                <a:solidFill>
                  <a:prstClr val="black"/>
                </a:solidFill>
                <a:latin typeface="Arial"/>
                <a:cs typeface="Arial"/>
              </a:rPr>
              <a:t>bài.</a:t>
            </a:r>
            <a:endParaRPr sz="1191">
              <a:solidFill>
                <a:prstClr val="black"/>
              </a:solidFill>
              <a:latin typeface="Arial"/>
              <a:cs typeface="Arial"/>
            </a:endParaRPr>
          </a:p>
        </p:txBody>
      </p:sp>
      <p:sp>
        <p:nvSpPr>
          <p:cNvPr id="3" name="object 3"/>
          <p:cNvSpPr/>
          <p:nvPr/>
        </p:nvSpPr>
        <p:spPr>
          <a:xfrm>
            <a:off x="5644571" y="904651"/>
            <a:ext cx="1804763" cy="1491110"/>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4" name="object 4"/>
          <p:cNvSpPr txBox="1">
            <a:spLocks noGrp="1"/>
          </p:cNvSpPr>
          <p:nvPr>
            <p:ph type="sldNum" sz="quarter" idx="7"/>
          </p:nvPr>
        </p:nvSpPr>
        <p:spPr>
          <a:xfrm>
            <a:off x="6780680" y="3041790"/>
            <a:ext cx="162739"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pc="-3" dirty="0"/>
              <a:pPr marL="25215" defTabSz="605150">
                <a:spcBef>
                  <a:spcPts val="63"/>
                </a:spcBef>
              </a:pPr>
              <a:t>136</a:t>
            </a:fld>
            <a:endParaRPr spc="-3" dirty="0"/>
          </a:p>
        </p:txBody>
      </p:sp>
      <p:sp>
        <p:nvSpPr>
          <p:cNvPr id="5" name="object 5"/>
          <p:cNvSpPr txBox="1">
            <a:spLocks noGrp="1"/>
          </p:cNvSpPr>
          <p:nvPr>
            <p:ph type="ftr" sz="quarter" idx="5"/>
          </p:nvPr>
        </p:nvSpPr>
        <p:spPr>
          <a:xfrm>
            <a:off x="1566735" y="3124233"/>
            <a:ext cx="432063" cy="170927"/>
          </a:xfrm>
          <a:prstGeom prst="rect">
            <a:avLst/>
          </a:prstGeom>
        </p:spPr>
        <p:txBody>
          <a:bodyPr vert="horz" wrap="square" lIns="0" tIns="7984" rIns="0" bIns="0" rtlCol="0">
            <a:spAutoFit/>
          </a:bodyPr>
          <a:lstStyle/>
          <a:p>
            <a:pPr marL="8405" defTabSz="605150">
              <a:spcBef>
                <a:spcPts val="63"/>
              </a:spcBef>
            </a:pPr>
            <a:r>
              <a:rPr spc="-3" dirty="0"/>
              <a:t>v1.0014106230</a:t>
            </a:r>
          </a:p>
        </p:txBody>
      </p:sp>
    </p:spTree>
    <p:extLst>
      <p:ext uri="{BB962C8B-B14F-4D97-AF65-F5344CB8AC3E}">
        <p14:creationId xmlns:p14="http://schemas.microsoft.com/office/powerpoint/2010/main" val="74839366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99023" y="361726"/>
            <a:ext cx="1606083" cy="191741"/>
          </a:xfrm>
          <a:prstGeom prst="rect">
            <a:avLst/>
          </a:prstGeom>
        </p:spPr>
        <p:txBody>
          <a:bodyPr vert="horz" wrap="square" lIns="0" tIns="8404" rIns="0" bIns="0" rtlCol="0">
            <a:spAutoFit/>
          </a:bodyPr>
          <a:lstStyle/>
          <a:p>
            <a:pPr marL="8405" defTabSz="605150">
              <a:spcBef>
                <a:spcPts val="66"/>
              </a:spcBef>
            </a:pPr>
            <a:r>
              <a:rPr sz="1191" b="1" dirty="0">
                <a:solidFill>
                  <a:srgbClr val="820C15"/>
                </a:solidFill>
                <a:latin typeface="Arial"/>
                <a:cs typeface="Arial"/>
              </a:rPr>
              <a:t>CẤU TRÚC NỘI</a:t>
            </a:r>
            <a:r>
              <a:rPr sz="1191" b="1" spc="-69" dirty="0">
                <a:solidFill>
                  <a:srgbClr val="820C15"/>
                </a:solidFill>
                <a:latin typeface="Arial"/>
                <a:cs typeface="Arial"/>
              </a:rPr>
              <a:t> </a:t>
            </a:r>
            <a:r>
              <a:rPr sz="1191" b="1" dirty="0">
                <a:solidFill>
                  <a:srgbClr val="820C15"/>
                </a:solidFill>
                <a:latin typeface="Arial"/>
                <a:cs typeface="Arial"/>
              </a:rPr>
              <a:t>DUNG</a:t>
            </a:r>
            <a:endParaRPr sz="1191">
              <a:solidFill>
                <a:prstClr val="black"/>
              </a:solidFill>
              <a:latin typeface="Arial"/>
              <a:cs typeface="Arial"/>
            </a:endParaRPr>
          </a:p>
        </p:txBody>
      </p:sp>
      <p:sp>
        <p:nvSpPr>
          <p:cNvPr id="3" name="object 3"/>
          <p:cNvSpPr/>
          <p:nvPr/>
        </p:nvSpPr>
        <p:spPr>
          <a:xfrm>
            <a:off x="2514600" y="622767"/>
            <a:ext cx="4855061" cy="3597929"/>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7" name="object 7"/>
          <p:cNvSpPr txBox="1">
            <a:spLocks noGrp="1"/>
          </p:cNvSpPr>
          <p:nvPr>
            <p:ph type="sldNum" sz="quarter" idx="7"/>
          </p:nvPr>
        </p:nvSpPr>
        <p:spPr>
          <a:xfrm>
            <a:off x="6780680" y="3041790"/>
            <a:ext cx="162739"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pc="-3" dirty="0"/>
              <a:pPr marL="25215" defTabSz="605150">
                <a:spcBef>
                  <a:spcPts val="63"/>
                </a:spcBef>
              </a:pPr>
              <a:t>137</a:t>
            </a:fld>
            <a:endParaRPr spc="-3" dirty="0"/>
          </a:p>
        </p:txBody>
      </p:sp>
      <p:sp>
        <p:nvSpPr>
          <p:cNvPr id="9" name="Rectangle 8"/>
          <p:cNvSpPr/>
          <p:nvPr/>
        </p:nvSpPr>
        <p:spPr>
          <a:xfrm>
            <a:off x="2815380" y="1733550"/>
            <a:ext cx="3808735" cy="322845"/>
          </a:xfrm>
          <a:prstGeom prst="rect">
            <a:avLst/>
          </a:prstGeom>
        </p:spPr>
        <p:txBody>
          <a:bodyPr wrap="none">
            <a:spAutoFit/>
          </a:bodyPr>
          <a:lstStyle/>
          <a:p>
            <a:pPr indent="360045" algn="just">
              <a:lnSpc>
                <a:spcPct val="107000"/>
              </a:lnSpc>
              <a:spcBef>
                <a:spcPts val="600"/>
              </a:spcBef>
            </a:pPr>
            <a:r>
              <a:rPr lang="en-US" b="1" smtClean="0">
                <a:latin typeface="Times New Roman" panose="02020603050405020304" pitchFamily="18" charset="0"/>
                <a:ea typeface="SimSun" panose="02010600030101010101" pitchFamily="2" charset="-122"/>
              </a:rPr>
              <a:t>1. Kế toán hoạt động kinh doanh nhà hàng</a:t>
            </a:r>
            <a:endParaRPr lang="en-US" sz="1200" dirty="0">
              <a:effectLst/>
              <a:latin typeface="Times New Roman" panose="02020603050405020304" pitchFamily="18" charset="0"/>
              <a:ea typeface="SimSun" panose="02010600030101010101" pitchFamily="2" charset="-122"/>
            </a:endParaRPr>
          </a:p>
        </p:txBody>
      </p:sp>
      <p:sp>
        <p:nvSpPr>
          <p:cNvPr id="10" name="Rectangle 9"/>
          <p:cNvSpPr/>
          <p:nvPr/>
        </p:nvSpPr>
        <p:spPr>
          <a:xfrm>
            <a:off x="3205106" y="2722329"/>
            <a:ext cx="3108223" cy="322845"/>
          </a:xfrm>
          <a:prstGeom prst="rect">
            <a:avLst/>
          </a:prstGeom>
        </p:spPr>
        <p:txBody>
          <a:bodyPr wrap="none">
            <a:spAutoFit/>
          </a:bodyPr>
          <a:lstStyle/>
          <a:p>
            <a:pPr indent="360045" algn="just">
              <a:lnSpc>
                <a:spcPct val="107000"/>
              </a:lnSpc>
              <a:spcBef>
                <a:spcPts val="600"/>
              </a:spcBef>
            </a:pPr>
            <a:r>
              <a:rPr lang="en-US" b="1" dirty="0">
                <a:latin typeface="Times New Roman" panose="02020603050405020304" pitchFamily="18" charset="0"/>
                <a:ea typeface="SimSun" panose="02010600030101010101" pitchFamily="2" charset="-122"/>
              </a:rPr>
              <a:t> 2. </a:t>
            </a:r>
            <a:r>
              <a:rPr lang="en-US" b="1" dirty="0" err="1">
                <a:latin typeface="Times New Roman" panose="02020603050405020304" pitchFamily="18" charset="0"/>
                <a:ea typeface="SimSun" panose="02010600030101010101" pitchFamily="2" charset="-122"/>
              </a:rPr>
              <a:t>Kế</a:t>
            </a:r>
            <a:r>
              <a:rPr lang="en-US" b="1" dirty="0">
                <a:latin typeface="Times New Roman" panose="02020603050405020304" pitchFamily="18" charset="0"/>
                <a:ea typeface="SimSun" panose="02010600030101010101" pitchFamily="2" charset="-122"/>
              </a:rPr>
              <a:t> </a:t>
            </a:r>
            <a:r>
              <a:rPr lang="en-US" b="1" dirty="0" err="1">
                <a:latin typeface="Times New Roman" panose="02020603050405020304" pitchFamily="18" charset="0"/>
                <a:ea typeface="SimSun" panose="02010600030101010101" pitchFamily="2" charset="-122"/>
              </a:rPr>
              <a:t>toán</a:t>
            </a:r>
            <a:r>
              <a:rPr lang="en-US" b="1" dirty="0">
                <a:latin typeface="Times New Roman" panose="02020603050405020304" pitchFamily="18" charset="0"/>
                <a:ea typeface="SimSun" panose="02010600030101010101" pitchFamily="2" charset="-122"/>
              </a:rPr>
              <a:t> </a:t>
            </a:r>
            <a:r>
              <a:rPr lang="en-US" b="1" dirty="0" err="1">
                <a:latin typeface="Times New Roman" panose="02020603050405020304" pitchFamily="18" charset="0"/>
                <a:ea typeface="SimSun" panose="02010600030101010101" pitchFamily="2" charset="-122"/>
              </a:rPr>
              <a:t>kinh</a:t>
            </a:r>
            <a:r>
              <a:rPr lang="en-US" b="1" dirty="0">
                <a:latin typeface="Times New Roman" panose="02020603050405020304" pitchFamily="18" charset="0"/>
                <a:ea typeface="SimSun" panose="02010600030101010101" pitchFamily="2" charset="-122"/>
              </a:rPr>
              <a:t> </a:t>
            </a:r>
            <a:r>
              <a:rPr lang="en-US" b="1" dirty="0" err="1">
                <a:latin typeface="Times New Roman" panose="02020603050405020304" pitchFamily="18" charset="0"/>
                <a:ea typeface="SimSun" panose="02010600030101010101" pitchFamily="2" charset="-122"/>
              </a:rPr>
              <a:t>doanh</a:t>
            </a:r>
            <a:r>
              <a:rPr lang="en-US" b="1" dirty="0">
                <a:latin typeface="Times New Roman" panose="02020603050405020304" pitchFamily="18" charset="0"/>
                <a:ea typeface="SimSun" panose="02010600030101010101" pitchFamily="2" charset="-122"/>
              </a:rPr>
              <a:t> </a:t>
            </a:r>
            <a:r>
              <a:rPr lang="en-US" b="1" dirty="0" err="1">
                <a:latin typeface="Times New Roman" panose="02020603050405020304" pitchFamily="18" charset="0"/>
                <a:ea typeface="SimSun" panose="02010600030101010101" pitchFamily="2" charset="-122"/>
              </a:rPr>
              <a:t>khách</a:t>
            </a:r>
            <a:r>
              <a:rPr lang="en-US" b="1" dirty="0">
                <a:latin typeface="Times New Roman" panose="02020603050405020304" pitchFamily="18" charset="0"/>
                <a:ea typeface="SimSun" panose="02010600030101010101" pitchFamily="2" charset="-122"/>
              </a:rPr>
              <a:t> </a:t>
            </a:r>
            <a:r>
              <a:rPr lang="en-US" b="1" dirty="0" err="1">
                <a:latin typeface="Times New Roman" panose="02020603050405020304" pitchFamily="18" charset="0"/>
                <a:ea typeface="SimSun" panose="02010600030101010101" pitchFamily="2" charset="-122"/>
              </a:rPr>
              <a:t>sạn</a:t>
            </a:r>
            <a:endParaRPr lang="en-US" sz="1200" dirty="0">
              <a:effectLst/>
              <a:latin typeface="Times New Roman" panose="02020603050405020304" pitchFamily="18" charset="0"/>
              <a:ea typeface="SimSun" panose="02010600030101010101" pitchFamily="2" charset="-122"/>
            </a:endParaRPr>
          </a:p>
        </p:txBody>
      </p:sp>
      <p:sp>
        <p:nvSpPr>
          <p:cNvPr id="11" name="Rectangle 10"/>
          <p:cNvSpPr/>
          <p:nvPr/>
        </p:nvSpPr>
        <p:spPr>
          <a:xfrm>
            <a:off x="3313111" y="3867150"/>
            <a:ext cx="2813271" cy="322845"/>
          </a:xfrm>
          <a:prstGeom prst="rect">
            <a:avLst/>
          </a:prstGeom>
        </p:spPr>
        <p:txBody>
          <a:bodyPr wrap="none">
            <a:spAutoFit/>
          </a:bodyPr>
          <a:lstStyle/>
          <a:p>
            <a:pPr indent="360045" algn="just">
              <a:lnSpc>
                <a:spcPct val="107000"/>
              </a:lnSpc>
              <a:spcBef>
                <a:spcPts val="600"/>
              </a:spcBef>
            </a:pPr>
            <a:r>
              <a:rPr lang="de-DE" b="1" dirty="0">
                <a:latin typeface="Times New Roman" panose="02020603050405020304" pitchFamily="18" charset="0"/>
                <a:ea typeface="SimSun" panose="02010600030101010101" pitchFamily="2" charset="-122"/>
              </a:rPr>
              <a:t>3. Kế toán kinh doanh du lịch</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97014503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514350"/>
            <a:ext cx="8534400" cy="3611823"/>
          </a:xfrm>
          <a:prstGeom prst="rect">
            <a:avLst/>
          </a:prstGeom>
        </p:spPr>
        <p:txBody>
          <a:bodyPr wrap="square">
            <a:spAutoFit/>
          </a:bodyPr>
          <a:lstStyle/>
          <a:p>
            <a:pPr indent="360045" algn="just">
              <a:lnSpc>
                <a:spcPct val="107000"/>
              </a:lnSpc>
              <a:spcBef>
                <a:spcPts val="600"/>
              </a:spcBef>
            </a:pPr>
            <a:r>
              <a:rPr lang="en-US" sz="2400" b="1" dirty="0">
                <a:latin typeface="Times New Roman" panose="02020603050405020304" pitchFamily="18" charset="0"/>
                <a:ea typeface="SimSun" panose="02010600030101010101" pitchFamily="2" charset="-122"/>
              </a:rPr>
              <a:t>1. </a:t>
            </a:r>
            <a:r>
              <a:rPr lang="en-US" sz="2400" b="1" dirty="0" err="1">
                <a:latin typeface="Times New Roman" panose="02020603050405020304" pitchFamily="18" charset="0"/>
                <a:ea typeface="SimSun" panose="02010600030101010101" pitchFamily="2" charset="-122"/>
              </a:rPr>
              <a:t>Kế</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toán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hoạt</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động</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kinh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doanh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nhà</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hàng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b="1" dirty="0">
                <a:latin typeface="Times New Roman" panose="02020603050405020304" pitchFamily="18" charset="0"/>
                <a:ea typeface="SimSun" panose="02010600030101010101" pitchFamily="2" charset="-122"/>
              </a:rPr>
              <a:t>1.1. </a:t>
            </a:r>
            <a:r>
              <a:rPr lang="en-US" sz="2400" b="1" dirty="0" err="1">
                <a:latin typeface="Times New Roman" panose="02020603050405020304" pitchFamily="18" charset="0"/>
                <a:ea typeface="SimSun" panose="02010600030101010101" pitchFamily="2" charset="-122"/>
              </a:rPr>
              <a:t>Đặc</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điểm</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kế</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toán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hoạt</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động</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kinh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doanh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nhà</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hàng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Sản phẩm sản xuất và chế biến ra tiêu thụ ngay vừa có yếu tố phục vụ, vì vậy lượng hàng tồn kho không lớn.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Chu kỳ sản xuất ngắn, không có sản phẩm dở dang.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Hạch toán hàng tồn kho thông thường theo phương pháp kiểm kê định kỳ</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Tính giá thành theo phương pháp định mức</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4154226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38150"/>
            <a:ext cx="8229600" cy="4364336"/>
          </a:xfrm>
          <a:prstGeom prst="rect">
            <a:avLst/>
          </a:prstGeom>
        </p:spPr>
        <p:txBody>
          <a:bodyPr wrap="square">
            <a:spAutoFit/>
          </a:bodyPr>
          <a:lstStyle/>
          <a:p>
            <a:pPr indent="360045" algn="just">
              <a:lnSpc>
                <a:spcPct val="107000"/>
              </a:lnSpc>
              <a:spcBef>
                <a:spcPts val="600"/>
              </a:spcBef>
            </a:pPr>
            <a:r>
              <a:rPr lang="en-US" sz="2800" b="1" dirty="0">
                <a:latin typeface="Times New Roman" panose="02020603050405020304" pitchFamily="18" charset="0"/>
                <a:ea typeface="SimSun" panose="02010600030101010101" pitchFamily="2" charset="-122"/>
              </a:rPr>
              <a:t>1.2. </a:t>
            </a:r>
            <a:r>
              <a:rPr lang="en-US" sz="2800" b="1" dirty="0" err="1">
                <a:latin typeface="Times New Roman" panose="02020603050405020304" pitchFamily="18" charset="0"/>
                <a:ea typeface="SimSun" panose="02010600030101010101" pitchFamily="2" charset="-122"/>
              </a:rPr>
              <a:t>Kế</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toán</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hoạt</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động</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kinh</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doanh</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nhà</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hàng</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b="1" i="1" dirty="0">
                <a:latin typeface="Times New Roman" panose="02020603050405020304" pitchFamily="18" charset="0"/>
                <a:ea typeface="SimSun" panose="02010600030101010101" pitchFamily="2" charset="-122"/>
              </a:rPr>
              <a:t>1.2.1. Kế toán chi phí nguyên vật liệu trực tiếp</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Đối với những vật liệu trong chế biến thức ăn có thời gian lưu kho ngắn như: cá, thịt tươi, rau, quả… thì phương pháp tính trị giá vốn vật liệu xuất dùng phù hợp là phương pháp đích danh. Thông thường, đối với những thực phẩm tươi sống thì các nhà hàng, khách sạn sẽ mua và đưa trực tiếp vào chế biến thức ăn mà không nhập kho.</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943887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xfrm>
            <a:off x="8366762" y="4596483"/>
            <a:ext cx="245917" cy="179034"/>
          </a:xfrm>
          <a:prstGeom prst="rect">
            <a:avLst/>
          </a:prstGeom>
        </p:spPr>
        <p:txBody>
          <a:bodyPr vert="horz" wrap="square" lIns="0" tIns="9663" rIns="0" bIns="0" rtlCol="0">
            <a:spAutoFit/>
          </a:bodyPr>
          <a:lstStyle/>
          <a:p>
            <a:pPr marL="30519">
              <a:spcBef>
                <a:spcPts val="76"/>
              </a:spcBef>
            </a:pPr>
            <a:fld id="{81D60167-4931-47E6-BA6A-407CBD079E47}" type="slidenum">
              <a:rPr spc="-3" dirty="0"/>
              <a:pPr marL="30519">
                <a:spcBef>
                  <a:spcPts val="76"/>
                </a:spcBef>
              </a:pPr>
              <a:t>14</a:t>
            </a:fld>
            <a:endParaRPr spc="-3" dirty="0"/>
          </a:p>
        </p:txBody>
      </p:sp>
      <p:sp>
        <p:nvSpPr>
          <p:cNvPr id="6" name="Rectangle 5"/>
          <p:cNvSpPr/>
          <p:nvPr/>
        </p:nvSpPr>
        <p:spPr>
          <a:xfrm>
            <a:off x="76200" y="33087"/>
            <a:ext cx="8763000" cy="4919488"/>
          </a:xfrm>
          <a:prstGeom prst="rect">
            <a:avLst/>
          </a:prstGeom>
        </p:spPr>
        <p:txBody>
          <a:bodyPr wrap="square">
            <a:spAutoFit/>
          </a:bodyPr>
          <a:lstStyle/>
          <a:p>
            <a:pPr indent="360045" algn="just">
              <a:lnSpc>
                <a:spcPct val="107000"/>
              </a:lnSpc>
              <a:spcBef>
                <a:spcPts val="600"/>
              </a:spcBef>
            </a:pPr>
            <a:r>
              <a:rPr lang="vi-VN" sz="2400" b="1" i="1" dirty="0">
                <a:latin typeface="Times New Roman" panose="02020603050405020304" pitchFamily="18" charset="0"/>
                <a:ea typeface="SimSun" panose="02010600030101010101" pitchFamily="2" charset="-122"/>
              </a:rPr>
              <a:t>3.2.2.</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Tổ</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chức</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vận</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dụng</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hệ</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thống</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tài</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khoản</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kế</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toán</a:t>
            </a:r>
            <a:endParaRPr lang="en-US" sz="2400" dirty="0">
              <a:latin typeface="Times New Roman" panose="02020603050405020304" pitchFamily="18" charset="0"/>
              <a:ea typeface="SimSun" panose="02010600030101010101" pitchFamily="2" charset="-122"/>
            </a:endParaRPr>
          </a:p>
          <a:p>
            <a:r>
              <a:rPr lang="en-US" sz="2400" dirty="0" err="1">
                <a:latin typeface="Times New Roman" panose="02020603050405020304" pitchFamily="18" charset="0"/>
                <a:ea typeface="SimSun" panose="02010600030101010101" pitchFamily="2" charset="-122"/>
              </a:rPr>
              <a:t>Tài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khoản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toán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dùng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để</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phân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loại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hệ</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thống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hóa</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nghiệp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vụ</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tài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chính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theo</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nội</a:t>
            </a:r>
            <a:r>
              <a:rPr lang="en-US" sz="2400" dirty="0">
                <a:latin typeface="Times New Roman" panose="02020603050405020304" pitchFamily="18" charset="0"/>
                <a:ea typeface="SimSun" panose="02010600030101010101" pitchFamily="2" charset="-122"/>
              </a:rPr>
              <a:t> dung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Hệ</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thống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tài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khoản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toán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là</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bộ</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phận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cấu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thành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quan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trọng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nhất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trong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toàn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bộ</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hệ</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thống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độ</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toán</a:t>
            </a:r>
            <a:r>
              <a:rPr lang="en-US" sz="2400" dirty="0">
                <a:latin typeface="Times New Roman" panose="02020603050405020304" pitchFamily="18" charset="0"/>
                <a:ea typeface="SimSun" panose="02010600030101010101" pitchFamily="2" charset="-122"/>
              </a:rPr>
              <a:t> DN. </a:t>
            </a:r>
            <a:r>
              <a:rPr lang="en-US" sz="2400" dirty="0" err="1">
                <a:latin typeface="Times New Roman" panose="02020603050405020304" pitchFamily="18" charset="0"/>
                <a:ea typeface="SimSun" panose="02010600030101010101" pitchFamily="2" charset="-122"/>
              </a:rPr>
              <a:t>Bắt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đầu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từ</a:t>
            </a:r>
            <a:r>
              <a:rPr lang="en-US" sz="2400" dirty="0">
                <a:latin typeface="Times New Roman" panose="02020603050405020304" pitchFamily="18" charset="0"/>
                <a:ea typeface="SimSun" panose="02010600030101010101" pitchFamily="2" charset="-122"/>
              </a:rPr>
              <a:t> 1/1/1996 </a:t>
            </a:r>
            <a:r>
              <a:rPr lang="en-US" sz="2400" dirty="0" err="1">
                <a:latin typeface="Times New Roman" panose="02020603050405020304" pitchFamily="18" charset="0"/>
                <a:ea typeface="SimSun" panose="02010600030101010101" pitchFamily="2" charset="-122"/>
              </a:rPr>
              <a:t>tất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cả</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DN </a:t>
            </a:r>
            <a:r>
              <a:rPr lang="en-US" sz="2400" dirty="0" err="1">
                <a:latin typeface="Times New Roman" panose="02020603050405020304" pitchFamily="18" charset="0"/>
                <a:ea typeface="SimSun" panose="02010600030101010101" pitchFamily="2" charset="-122"/>
              </a:rPr>
              <a:t>thuộc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mọi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lĩnh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vực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mọi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thành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phần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đều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phải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thực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hiện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áp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dụng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thống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nhất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hệ</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thống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tài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khoản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toán</a:t>
            </a:r>
            <a:r>
              <a:rPr lang="en-US" sz="2400" dirty="0">
                <a:latin typeface="Times New Roman" panose="02020603050405020304" pitchFamily="18" charset="0"/>
                <a:ea typeface="SimSun" panose="02010600030101010101" pitchFamily="2" charset="-122"/>
              </a:rPr>
              <a:t> DN ban </a:t>
            </a:r>
            <a:r>
              <a:rPr lang="en-US" sz="2400" dirty="0" err="1">
                <a:latin typeface="Times New Roman" panose="02020603050405020304" pitchFamily="18" charset="0"/>
                <a:ea typeface="SimSun" panose="02010600030101010101" pitchFamily="2" charset="-122"/>
              </a:rPr>
              <a:t>hành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theo</a:t>
            </a:r>
            <a:r>
              <a:rPr lang="en-US" sz="2400" dirty="0">
                <a:latin typeface="Times New Roman" panose="02020603050405020304" pitchFamily="18" charset="0"/>
                <a:ea typeface="SimSun" panose="02010600030101010101" pitchFamily="2" charset="-122"/>
              </a:rPr>
              <a:t> QĐ 1141/TC/CĐKT </a:t>
            </a:r>
            <a:r>
              <a:rPr lang="en-US" sz="2400" dirty="0" err="1">
                <a:latin typeface="Times New Roman" panose="02020603050405020304" pitchFamily="18" charset="0"/>
                <a:ea typeface="SimSun" panose="02010600030101010101" pitchFamily="2" charset="-122"/>
              </a:rPr>
              <a:t>ngày</a:t>
            </a:r>
            <a:r>
              <a:rPr lang="en-US" sz="2400" dirty="0">
                <a:latin typeface="Times New Roman" panose="02020603050405020304" pitchFamily="18" charset="0"/>
                <a:ea typeface="SimSun" panose="02010600030101010101" pitchFamily="2" charset="-122"/>
              </a:rPr>
              <a:t> 1/11/1995 </a:t>
            </a:r>
            <a:r>
              <a:rPr lang="en-US" sz="2400" dirty="0" err="1">
                <a:latin typeface="Times New Roman" panose="02020603050405020304" pitchFamily="18" charset="0"/>
                <a:ea typeface="SimSun" panose="02010600030101010101" pitchFamily="2" charset="-122"/>
              </a:rPr>
              <a:t>của</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Bộ</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trưởng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Bộ</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Tài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chính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cùng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với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văn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quy</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định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bổ</a:t>
            </a:r>
            <a:r>
              <a:rPr lang="en-US" sz="2400" dirty="0">
                <a:latin typeface="Times New Roman" panose="02020603050405020304" pitchFamily="18" charset="0"/>
                <a:ea typeface="SimSun" panose="02010600030101010101" pitchFamily="2" charset="-122"/>
              </a:rPr>
              <a:t> sung, </a:t>
            </a:r>
            <a:r>
              <a:rPr lang="en-US" sz="2400" dirty="0" err="1">
                <a:latin typeface="Times New Roman" panose="02020603050405020304" pitchFamily="18" charset="0"/>
                <a:ea typeface="SimSun" panose="02010600030101010101" pitchFamily="2" charset="-122"/>
              </a:rPr>
              <a:t>sửa</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đổi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Đến</a:t>
            </a:r>
            <a:r>
              <a:rPr lang="en-US" sz="2400" dirty="0">
                <a:latin typeface="Times New Roman" panose="02020603050405020304" pitchFamily="18" charset="0"/>
                <a:ea typeface="SimSun" panose="02010600030101010101" pitchFamily="2" charset="-122"/>
              </a:rPr>
              <a:t> nay </a:t>
            </a:r>
            <a:r>
              <a:rPr lang="en-US" sz="2400" dirty="0" err="1">
                <a:latin typeface="Times New Roman" panose="02020603050405020304" pitchFamily="18" charset="0"/>
                <a:ea typeface="SimSun" panose="02010600030101010101" pitchFamily="2" charset="-122"/>
              </a:rPr>
              <a:t>thì</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DN </a:t>
            </a:r>
            <a:r>
              <a:rPr lang="en-US" sz="2400" dirty="0" err="1">
                <a:latin typeface="Times New Roman" panose="02020603050405020304" pitchFamily="18" charset="0"/>
                <a:ea typeface="SimSun" panose="02010600030101010101" pitchFamily="2" charset="-122"/>
              </a:rPr>
              <a:t>thuộc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mọi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lĩnh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vực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mọi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thành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phần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đều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phải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thực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hiện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áp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dụng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thống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nhất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hệ</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thống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tài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khoản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toán</a:t>
            </a:r>
            <a:r>
              <a:rPr lang="en-US" sz="2400" dirty="0">
                <a:latin typeface="Times New Roman" panose="02020603050405020304" pitchFamily="18" charset="0"/>
                <a:ea typeface="SimSun" panose="02010600030101010101" pitchFamily="2" charset="-122"/>
              </a:rPr>
              <a:t> DN ban </a:t>
            </a:r>
            <a:r>
              <a:rPr lang="en-US" sz="2400" dirty="0" err="1">
                <a:latin typeface="Times New Roman" panose="02020603050405020304" pitchFamily="18" charset="0"/>
                <a:ea typeface="SimSun" panose="02010600030101010101" pitchFamily="2" charset="-122"/>
              </a:rPr>
              <a:t>hành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theo</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thông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tư</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số</a:t>
            </a:r>
            <a:r>
              <a:rPr lang="en-US" sz="2400" dirty="0">
                <a:latin typeface="Times New Roman" panose="02020603050405020304" pitchFamily="18" charset="0"/>
                <a:ea typeface="SimSun" panose="02010600030101010101" pitchFamily="2" charset="-122"/>
              </a:rPr>
              <a:t> 200/2014/TT-BTC </a:t>
            </a:r>
            <a:r>
              <a:rPr lang="en-US" sz="2400" dirty="0" err="1">
                <a:latin typeface="Times New Roman" panose="02020603050405020304" pitchFamily="18" charset="0"/>
                <a:ea typeface="SimSun" panose="02010600030101010101" pitchFamily="2" charset="-122"/>
              </a:rPr>
              <a:t>ngày</a:t>
            </a:r>
            <a:r>
              <a:rPr lang="en-US" sz="2400" dirty="0">
                <a:latin typeface="Times New Roman" panose="02020603050405020304" pitchFamily="18" charset="0"/>
                <a:ea typeface="SimSun" panose="02010600030101010101" pitchFamily="2" charset="-122"/>
              </a:rPr>
              <a:t> 22 </a:t>
            </a:r>
            <a:r>
              <a:rPr lang="en-US" sz="2400" dirty="0" err="1">
                <a:latin typeface="Times New Roman" panose="02020603050405020304" pitchFamily="18" charset="0"/>
                <a:ea typeface="SimSun" panose="02010600030101010101" pitchFamily="2" charset="-122"/>
              </a:rPr>
              <a:t>tháng</a:t>
            </a:r>
            <a:r>
              <a:rPr lang="en-US" sz="2400" dirty="0">
                <a:latin typeface="Times New Roman" panose="02020603050405020304" pitchFamily="18" charset="0"/>
                <a:ea typeface="SimSun" panose="02010600030101010101" pitchFamily="2" charset="-122"/>
              </a:rPr>
              <a:t> 12 </a:t>
            </a:r>
            <a:r>
              <a:rPr lang="en-US" sz="2400" dirty="0" err="1">
                <a:latin typeface="Times New Roman" panose="02020603050405020304" pitchFamily="18" charset="0"/>
                <a:ea typeface="SimSun" panose="02010600030101010101" pitchFamily="2" charset="-122"/>
              </a:rPr>
              <a:t>năm</a:t>
            </a:r>
            <a:r>
              <a:rPr lang="en-US" sz="2400" dirty="0">
                <a:latin typeface="Times New Roman" panose="02020603050405020304" pitchFamily="18" charset="0"/>
                <a:ea typeface="SimSun" panose="02010600030101010101" pitchFamily="2" charset="-122"/>
              </a:rPr>
              <a:t> 2014 </a:t>
            </a:r>
            <a:r>
              <a:rPr lang="en-US" sz="2400" dirty="0" err="1">
                <a:latin typeface="Times New Roman" panose="02020603050405020304" pitchFamily="18" charset="0"/>
                <a:ea typeface="SimSun" panose="02010600030101010101" pitchFamily="2" charset="-122"/>
              </a:rPr>
              <a:t>Hướng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dẫn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độ</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toán</a:t>
            </a:r>
            <a:r>
              <a:rPr lang="en-US" sz="2400" dirty="0">
                <a:latin typeface="Times New Roman" panose="02020603050405020304" pitchFamily="18" charset="0"/>
                <a:ea typeface="SimSun" panose="02010600030101010101" pitchFamily="2" charset="-122"/>
              </a:rPr>
              <a:t> DN </a:t>
            </a:r>
            <a:r>
              <a:rPr lang="en-US" sz="2400" dirty="0" err="1">
                <a:latin typeface="Times New Roman" panose="02020603050405020304" pitchFamily="18" charset="0"/>
                <a:ea typeface="SimSun" panose="02010600030101010101" pitchFamily="2" charset="-122"/>
              </a:rPr>
              <a:t>mới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thay</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cho</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quyết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định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số</a:t>
            </a:r>
            <a:r>
              <a:rPr lang="en-US" sz="2400" dirty="0">
                <a:latin typeface="Times New Roman" panose="02020603050405020304" pitchFamily="18" charset="0"/>
                <a:ea typeface="SimSun" panose="02010600030101010101" pitchFamily="2" charset="-122"/>
              </a:rPr>
              <a:t> 15/2006/QĐ - BTC)</a:t>
            </a:r>
            <a:endParaRPr lang="en-US" sz="2400" dirty="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514350"/>
            <a:ext cx="8610600" cy="3930050"/>
          </a:xfrm>
          <a:prstGeom prst="rect">
            <a:avLst/>
          </a:prstGeom>
        </p:spPr>
        <p:txBody>
          <a:bodyPr wrap="square">
            <a:spAutoFit/>
          </a:bodyPr>
          <a:lstStyle/>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Phương pháp kế toán chi phí nguyên vật liệu trực tiếp trong chế biến món ăn: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1.    Khi xuất kho nguyên vật liệu trực tiếp để chế biến món ăn, căn cứ vào phiếu xuất kho, kế toán ghi:</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Nợ TK 621: Chi phí NVL trực tiếp (chi phí từng món ăn)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Có TK 152: nguyên liệu, vật liệu (DN hạch toán hàng tồn kho theo kê khai thường xuyên)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Có TK 611: Mua hàng (DN hạch toán hàng tồn kho theo kiểm kê định kỳ)</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98867160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61950"/>
            <a:ext cx="8229600" cy="4083939"/>
          </a:xfrm>
          <a:prstGeom prst="rect">
            <a:avLst/>
          </a:prstGeom>
        </p:spPr>
        <p:txBody>
          <a:bodyPr wrap="square">
            <a:spAutoFit/>
          </a:bodyPr>
          <a:lstStyle/>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2.    Nguyên vật liệu mua ngoài đưa và sử dụng thẳng ở bộ phận bếp không qua kho, căn cứ vào bảng kê mua thực phẩm và phiếu theo dõi vật liệu chế biến: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Nợ TK 621: Chi phí NVL trực tiếp (chi phí từng món ăn)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Nợ TK 133 (nếu có)</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Có TK 111, 112, 331…</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Vật liệu thừa nhập kho trả lại:</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Nợ TK 152, 611</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Có TK 621: Chi phí NVL trực tiếp</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14580219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85750"/>
            <a:ext cx="8153400" cy="4979248"/>
          </a:xfrm>
          <a:prstGeom prst="rect">
            <a:avLst/>
          </a:prstGeom>
        </p:spPr>
        <p:txBody>
          <a:bodyPr wrap="square">
            <a:spAutoFit/>
          </a:bodyPr>
          <a:lstStyle/>
          <a:p>
            <a:pPr indent="360045" algn="just">
              <a:lnSpc>
                <a:spcPct val="107000"/>
              </a:lnSpc>
              <a:spcBef>
                <a:spcPts val="600"/>
              </a:spcBef>
            </a:pPr>
            <a:r>
              <a:rPr lang="vi-VN" sz="2800" b="1" i="1" dirty="0">
                <a:latin typeface="Times New Roman" panose="02020603050405020304" pitchFamily="18" charset="0"/>
                <a:ea typeface="SimSun" panose="02010600030101010101" pitchFamily="2" charset="-122"/>
              </a:rPr>
              <a:t>1.2.2. Kế toán chi phí nhân công trực tiếp</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Chi phí nhân công trực tiếp trong kinh doanh nhà hàng bao gồm: tiền lương, tiền công, các khoản phụ cấp theo lương, các khoản trích theo lương của bộ phận bếp, tổ chế biến, những người trực tiếp chế biến món ăn.</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1.    Khi tính lương, tiền ăn giữa ca, các khoản phụ cấp của bộ phận bếp trong nhà hàng:</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Nợ TK 622: Chi phí nhân công trực tiếp</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Có TK 334: Phải trả công nhân viên</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4896334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09550"/>
            <a:ext cx="8229600" cy="4134145"/>
          </a:xfrm>
          <a:prstGeom prst="rect">
            <a:avLst/>
          </a:prstGeom>
        </p:spPr>
        <p:txBody>
          <a:bodyPr wrap="square">
            <a:spAutoFit/>
          </a:bodyPr>
          <a:lstStyle/>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2.    Trích BHXH, BHYT, KPCĐ, BHTN của nhân viên bộ phận bếp:</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Nợ TK 622: Chi phí nhân công trực tiếp</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Có TK 3382, 3383, 3384, 3389</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3.    Trích trước lương nghỉ phép của nhân viên trực tiếp chế biến thức ăn:</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Nợ TK 622: Chi phí nhân công trực tiếp</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Có TK 335: Chi phí phải trả</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84575458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85750"/>
            <a:ext cx="8382000" cy="3976217"/>
          </a:xfrm>
          <a:prstGeom prst="rect">
            <a:avLst/>
          </a:prstGeom>
        </p:spPr>
        <p:txBody>
          <a:bodyPr wrap="square">
            <a:spAutoFit/>
          </a:bodyPr>
          <a:lstStyle/>
          <a:p>
            <a:pPr indent="360045" algn="just">
              <a:lnSpc>
                <a:spcPct val="107000"/>
              </a:lnSpc>
              <a:spcBef>
                <a:spcPts val="600"/>
              </a:spcBef>
            </a:pPr>
            <a:r>
              <a:rPr lang="vi-VN" sz="3200" dirty="0">
                <a:latin typeface="Times New Roman" panose="02020603050405020304" pitchFamily="18" charset="0"/>
                <a:ea typeface="SimSun" panose="02010600030101010101" pitchFamily="2" charset="-122"/>
              </a:rPr>
              <a:t>4.    Cuối kỳ, kết chuyển chi phí nhân công trực tiếp để tính giá thành sản phẩm chế biến:</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3200" dirty="0">
                <a:latin typeface="Times New Roman" panose="02020603050405020304" pitchFamily="18" charset="0"/>
                <a:ea typeface="SimSun" panose="02010600030101010101" pitchFamily="2" charset="-122"/>
              </a:rPr>
              <a:t>     </a:t>
            </a:r>
            <a:r>
              <a:rPr lang="vi-VN" sz="3200" spc="-10" dirty="0">
                <a:latin typeface="Times New Roman" panose="02020603050405020304" pitchFamily="18" charset="0"/>
                <a:ea typeface="SimSun" panose="02010600030101010101" pitchFamily="2" charset="-122"/>
              </a:rPr>
              <a:t>Nợ TK 154: Chi phí SXKDD (DN hạch toán HTK theo kê khai thường xuyên)</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3200" dirty="0">
                <a:latin typeface="Times New Roman" panose="02020603050405020304" pitchFamily="18" charset="0"/>
                <a:ea typeface="SimSun" panose="02010600030101010101" pitchFamily="2" charset="-122"/>
              </a:rPr>
              <a:t>     Nợ TK 631: Giá thành sản xuất (DN hạch toán HTK theo kiểm kê định kỳ)</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3200" dirty="0">
                <a:latin typeface="Times New Roman" panose="02020603050405020304" pitchFamily="18" charset="0"/>
                <a:ea typeface="SimSun" panose="02010600030101010101" pitchFamily="2" charset="-122"/>
              </a:rPr>
              <a:t>          Có TK 622: Chi phí nhân công trực tiếp</a:t>
            </a:r>
            <a:endParaRPr lang="en-US" sz="3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97630274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514350"/>
            <a:ext cx="8610600" cy="4441280"/>
          </a:xfrm>
          <a:prstGeom prst="rect">
            <a:avLst/>
          </a:prstGeom>
        </p:spPr>
        <p:txBody>
          <a:bodyPr wrap="square">
            <a:spAutoFit/>
          </a:bodyPr>
          <a:lstStyle/>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 </a:t>
            </a:r>
            <a:r>
              <a:rPr lang="vi-VN" sz="2800" b="1" i="1" dirty="0">
                <a:latin typeface="Times New Roman" panose="02020603050405020304" pitchFamily="18" charset="0"/>
                <a:ea typeface="SimSun" panose="02010600030101010101" pitchFamily="2" charset="-122"/>
              </a:rPr>
              <a:t>1.2.3. Kế toán chi phí sản xuất chung</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Trong quá trình chế biến thức ăn còn phát sinh rất nhiều các chi phí khác đó là các khoản chi phí gián tiếp phục vụ cho quá trình chế biến thức ăn như:</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Chi phí vật liệu gián tiếp cho việc chế biến như: Xà phòng, nước rửa bát…</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Chi phí nhân công gián tiếp: Chi phí tiền lương, tiền công các khoản trích theo lương của nhân viên quản lý bộ phận bếp, nhân viên vận chuyển, nhân viên tiếp liệu…</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59892868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61950"/>
            <a:ext cx="8534400" cy="4083939"/>
          </a:xfrm>
          <a:prstGeom prst="rect">
            <a:avLst/>
          </a:prstGeom>
        </p:spPr>
        <p:txBody>
          <a:bodyPr wrap="square">
            <a:spAutoFit/>
          </a:bodyPr>
          <a:lstStyle/>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Trình tự kế toán chi phí sản xuất chung trong nhà hàng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1. Khi tính tiền lương, tiền ăn giữa ca, các khoản phụ cấp cho nhân viên gián tiếp phục vụ của bộ phận bếp trong nhà hàng: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Nợ TK 627: Chi phí sản xuất chung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Có TK 334: Phải trả công nhân viên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Trích BHXH, BHYT, KPCĐ,BHTN cho nhân viên gián tiếp phục vụ của bộ phận bếp trong nhà hàng: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Nợ TK 627: Chi phí sản xuất chung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Có TK 3382, 3383, 3384, 3389</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0019661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85750"/>
            <a:ext cx="8686800" cy="4211089"/>
          </a:xfrm>
          <a:prstGeom prst="rect">
            <a:avLst/>
          </a:prstGeom>
        </p:spPr>
        <p:txBody>
          <a:bodyPr wrap="square">
            <a:spAutoFit/>
          </a:bodyPr>
          <a:lstStyle/>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2. Khi xuất dùng hoặc phân bổ giá trị công cụ dụng cụ dùng cho bộ phận bếp:</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Nợ TK 627: Chi phí sản xuất chung</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Có TK 153: Công cụ, dụng cụ</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Có TK 142, 242</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3. Trích khấu hao TSCD dùng ở bộ phận bếp:</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Nợ TK 627: Chi phí sản xuất chung</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Có TK 214: Hao mòn TSCĐ</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76180820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61950"/>
            <a:ext cx="8534400" cy="3519233"/>
          </a:xfrm>
          <a:prstGeom prst="rect">
            <a:avLst/>
          </a:prstGeom>
        </p:spPr>
        <p:txBody>
          <a:bodyPr wrap="square">
            <a:spAutoFit/>
          </a:bodyPr>
          <a:lstStyle/>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5. Cuối kỳ kết chuyển chi phí sản xuất chung để tính giá thành sản phẩm chế biến</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Nợ TK 154: Chi phí SXKDD (DN hạch toán hàng tồn kho theo kê khai thường xuyên)</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a:t>
            </a:r>
            <a:r>
              <a:rPr lang="vi-VN" sz="2800" spc="-30" dirty="0">
                <a:latin typeface="Times New Roman" panose="02020603050405020304" pitchFamily="18" charset="0"/>
                <a:ea typeface="SimSun" panose="02010600030101010101" pitchFamily="2" charset="-122"/>
              </a:rPr>
              <a:t> Nợ TK 631: Giá thành sản xuất (DN hạch toán hàng tồn kho theo kiểm kê định kỳ)</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Có TK 627: Chi phí sản xuất chung</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87242084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38151"/>
            <a:ext cx="8153400" cy="4643451"/>
          </a:xfrm>
          <a:prstGeom prst="rect">
            <a:avLst/>
          </a:prstGeom>
        </p:spPr>
        <p:txBody>
          <a:bodyPr wrap="square">
            <a:spAutoFit/>
          </a:bodyPr>
          <a:lstStyle/>
          <a:p>
            <a:pPr indent="360045" algn="just">
              <a:lnSpc>
                <a:spcPct val="107000"/>
              </a:lnSpc>
              <a:spcBef>
                <a:spcPts val="600"/>
              </a:spcBef>
            </a:pPr>
            <a:r>
              <a:rPr lang="vi-VN" sz="2400" b="1" i="1" dirty="0">
                <a:latin typeface="Times New Roman" panose="02020603050405020304" pitchFamily="18" charset="0"/>
                <a:ea typeface="SimSun" panose="02010600030101010101" pitchFamily="2" charset="-122"/>
              </a:rPr>
              <a:t>1.2.4. Kế toán trong kinh doanh nhà hàng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Các phương thức bán hàng trong kinh doanh nhà hàng: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Giao hàng và thu tiền trực tiếp: Theo phương thức này, nhân viên bán hàng trực tiếp giao hàng và thu tiền của khách. Nhân viên bán hàng và nộp số tiền thu được theo báo cáo bán hàng về phòng kế toán và thủ quỹ.</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Phương thức bán suất ăn theo vé: Phương thức bán hàng này được áp dụng ở nhà hàng bán đồ ăn theo món ăn, suất ăn, buffer. Nhân viên bán hàng phát vé ăn cho khách và thu tiền trực tiếp. Nhân viên bán hàng căn cứ vào từng vé ăn để lập Báo cáo bán hàng hàng ngày và nộp số tiền theo báo cáo về phòng kế toán.</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970351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object 16"/>
          <p:cNvSpPr txBox="1">
            <a:spLocks noGrp="1"/>
          </p:cNvSpPr>
          <p:nvPr>
            <p:ph type="sldNum" sz="quarter" idx="7"/>
          </p:nvPr>
        </p:nvSpPr>
        <p:spPr>
          <a:xfrm>
            <a:off x="8366762" y="4596483"/>
            <a:ext cx="245917" cy="179034"/>
          </a:xfrm>
          <a:prstGeom prst="rect">
            <a:avLst/>
          </a:prstGeom>
        </p:spPr>
        <p:txBody>
          <a:bodyPr vert="horz" wrap="square" lIns="0" tIns="9663" rIns="0" bIns="0" rtlCol="0">
            <a:spAutoFit/>
          </a:bodyPr>
          <a:lstStyle/>
          <a:p>
            <a:pPr marL="30519">
              <a:spcBef>
                <a:spcPts val="76"/>
              </a:spcBef>
            </a:pPr>
            <a:fld id="{81D60167-4931-47E6-BA6A-407CBD079E47}" type="slidenum">
              <a:rPr spc="-3" dirty="0"/>
              <a:pPr marL="30519">
                <a:spcBef>
                  <a:spcPts val="76"/>
                </a:spcBef>
              </a:pPr>
              <a:t>15</a:t>
            </a:fld>
            <a:endParaRPr spc="-3" dirty="0"/>
          </a:p>
        </p:txBody>
      </p:sp>
      <p:sp>
        <p:nvSpPr>
          <p:cNvPr id="18" name="Rectangle 17"/>
          <p:cNvSpPr/>
          <p:nvPr/>
        </p:nvSpPr>
        <p:spPr>
          <a:xfrm>
            <a:off x="381000" y="514351"/>
            <a:ext cx="8534400" cy="4643451"/>
          </a:xfrm>
          <a:prstGeom prst="rect">
            <a:avLst/>
          </a:prstGeom>
        </p:spPr>
        <p:txBody>
          <a:bodyPr wrap="square">
            <a:spAutoFit/>
          </a:bodyPr>
          <a:lstStyle/>
          <a:p>
            <a:pPr indent="360045" algn="just">
              <a:lnSpc>
                <a:spcPct val="107000"/>
              </a:lnSpc>
              <a:spcBef>
                <a:spcPts val="600"/>
              </a:spcBef>
            </a:pPr>
            <a:r>
              <a:rPr lang="vi-VN" sz="2400" b="1" i="1" dirty="0">
                <a:latin typeface="Times New Roman" panose="02020603050405020304" pitchFamily="18" charset="0"/>
                <a:ea typeface="SimSun" panose="02010600030101010101" pitchFamily="2" charset="-122"/>
              </a:rPr>
              <a:t>3.2.3. </a:t>
            </a:r>
            <a:r>
              <a:rPr lang="en-US" sz="2400" b="1" i="1" dirty="0" err="1">
                <a:latin typeface="Times New Roman" panose="02020603050405020304" pitchFamily="18" charset="0"/>
                <a:ea typeface="SimSun" panose="02010600030101010101" pitchFamily="2" charset="-122"/>
              </a:rPr>
              <a:t>Tổ</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chức</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lựa</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chọn</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vận</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dụng</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hình</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thức</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kế</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toán</a:t>
            </a:r>
            <a:endParaRPr lang="en-US" sz="2400" dirty="0">
              <a:latin typeface="Times New Roman" panose="02020603050405020304" pitchFamily="18" charset="0"/>
              <a:ea typeface="SimSun" panose="02010600030101010101" pitchFamily="2" charset="-122"/>
            </a:endParaRPr>
          </a:p>
          <a:p>
            <a:pPr marL="228600" marR="0" indent="360045">
              <a:lnSpc>
                <a:spcPct val="107000"/>
              </a:lnSpc>
              <a:spcBef>
                <a:spcPts val="600"/>
              </a:spcBef>
              <a:spcAft>
                <a:spcPts val="600"/>
              </a:spcAft>
            </a:pPr>
            <a:r>
              <a:rPr lang="en-US" sz="2400" dirty="0" err="1">
                <a:latin typeface="Times New Roman" panose="02020603050405020304" pitchFamily="18" charset="0"/>
                <a:ea typeface="SimSun" panose="02010600030101010101" pitchFamily="2" charset="-122"/>
              </a:rPr>
              <a:t>Hình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thức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toán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là</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hệ</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thống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tổ</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chức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sổ</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toán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bao</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gồm</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số</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lượng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sổ</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kết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cấu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mẫu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sổ</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mối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quan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hệ</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giữa</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loại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sổ</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được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dụng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để</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ghi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chép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tổng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hợp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hệ</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thống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hoá</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số</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liệu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từ</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chứng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từ</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gốc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theo</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một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trình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tự</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và</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phương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pháp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ghi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sổ</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nhất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định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nhằm</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cung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cấp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tài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liệu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có</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liên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quan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đến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chỉ</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tiêu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tài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chính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phục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vụ</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việc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thiết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lập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báo</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cáo</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toán</a:t>
            </a:r>
            <a:r>
              <a:rPr lang="en-US" sz="2400" dirty="0">
                <a:latin typeface="Times New Roman" panose="02020603050405020304" pitchFamily="18" charset="0"/>
                <a:ea typeface="SimSun" panose="02010600030101010101" pitchFamily="2" charset="-122"/>
              </a:rPr>
              <a:t>.</a:t>
            </a:r>
          </a:p>
          <a:p>
            <a:pPr marL="228600" marR="0" indent="360045">
              <a:lnSpc>
                <a:spcPct val="107000"/>
              </a:lnSpc>
              <a:spcBef>
                <a:spcPts val="600"/>
              </a:spcBef>
              <a:spcAft>
                <a:spcPts val="600"/>
              </a:spcAft>
            </a:pPr>
            <a:r>
              <a:rPr lang="en-US" sz="2400" spc="-10" dirty="0" err="1">
                <a:latin typeface="Times New Roman" panose="02020603050405020304" pitchFamily="18" charset="0"/>
                <a:ea typeface="SimSun" panose="02010600030101010101" pitchFamily="2" charset="-122"/>
              </a:rPr>
              <a:t>Mỗi</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hình</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thức</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kế</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toán</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được</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quy</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định</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một</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hệ</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thống</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sổ</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kế</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toán</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liên</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quan</a:t>
            </a:r>
            <a:r>
              <a:rPr lang="en-US" sz="2400" spc="-10" dirty="0">
                <a:latin typeface="Times New Roman" panose="02020603050405020304" pitchFamily="18" charset="0"/>
                <a:ea typeface="SimSun" panose="02010600030101010101" pitchFamily="2" charset="-122"/>
              </a:rPr>
              <a:t>. DN </a:t>
            </a:r>
            <a:r>
              <a:rPr lang="en-US" sz="2400" spc="-10" dirty="0" err="1">
                <a:latin typeface="Times New Roman" panose="02020603050405020304" pitchFamily="18" charset="0"/>
                <a:ea typeface="SimSun" panose="02010600030101010101" pitchFamily="2" charset="-122"/>
              </a:rPr>
              <a:t>phải</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căn</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cứ</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vào</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hệ</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thống</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sổ</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kế</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toán</a:t>
            </a:r>
            <a:r>
              <a:rPr lang="en-US" sz="2400" spc="-10" dirty="0">
                <a:latin typeface="Times New Roman" panose="02020603050405020304" pitchFamily="18" charset="0"/>
                <a:ea typeface="SimSun" panose="02010600030101010101" pitchFamily="2" charset="-122"/>
              </a:rPr>
              <a:t> do </a:t>
            </a:r>
            <a:r>
              <a:rPr lang="en-US" sz="2400" spc="-10" dirty="0" err="1">
                <a:latin typeface="Times New Roman" panose="02020603050405020304" pitchFamily="18" charset="0"/>
                <a:ea typeface="SimSun" panose="02010600030101010101" pitchFamily="2" charset="-122"/>
              </a:rPr>
              <a:t>Bộ</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tài</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chính</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quy</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định</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để</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lựa</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chọn</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áp</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dụng</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một</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hệ</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thống</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sổ</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kế</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toán</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theo</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hình</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thức</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kế</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toán</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mà</a:t>
            </a:r>
            <a:r>
              <a:rPr lang="en-US" sz="2400" spc="-10" dirty="0">
                <a:latin typeface="Times New Roman" panose="02020603050405020304" pitchFamily="18" charset="0"/>
                <a:ea typeface="SimSun" panose="02010600030101010101" pitchFamily="2" charset="-122"/>
              </a:rPr>
              <a:t> DN </a:t>
            </a:r>
            <a:r>
              <a:rPr lang="en-US" sz="2400" spc="-10" dirty="0" err="1">
                <a:latin typeface="Times New Roman" panose="02020603050405020304" pitchFamily="18" charset="0"/>
                <a:ea typeface="SimSun" panose="02010600030101010101" pitchFamily="2" charset="-122"/>
              </a:rPr>
              <a:t>đã</a:t>
            </a:r>
            <a:r>
              <a:rPr lang="en-US" sz="2400" spc="-10" dirty="0">
                <a:latin typeface="Times New Roman" panose="02020603050405020304" pitchFamily="18" charset="0"/>
                <a:ea typeface="SimSun" panose="02010600030101010101" pitchFamily="2" charset="-122"/>
              </a:rPr>
              <a:t> </a:t>
            </a:r>
            <a:r>
              <a:rPr lang="en-US" sz="2400" spc="-10" dirty="0" err="1">
                <a:latin typeface="Times New Roman" panose="02020603050405020304" pitchFamily="18" charset="0"/>
                <a:ea typeface="SimSun" panose="02010600030101010101" pitchFamily="2" charset="-122"/>
              </a:rPr>
              <a:t>chọn</a:t>
            </a:r>
            <a:r>
              <a:rPr lang="en-US" sz="2400" spc="-10" dirty="0">
                <a:latin typeface="Times New Roman" panose="02020603050405020304" pitchFamily="18" charset="0"/>
                <a:ea typeface="SimSun" panose="02010600030101010101" pitchFamily="2" charset="-122"/>
              </a:rPr>
              <a:t>.</a:t>
            </a:r>
            <a:endParaRPr lang="en-US" sz="2400" dirty="0">
              <a:effectLst/>
              <a:latin typeface="Times New Roman" panose="02020603050405020304" pitchFamily="18" charset="0"/>
              <a:ea typeface="SimSun" panose="02010600030101010101" pitchFamily="2" charset="-122"/>
            </a:endParaRP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85750"/>
            <a:ext cx="8534400" cy="4951227"/>
          </a:xfrm>
          <a:prstGeom prst="rect">
            <a:avLst/>
          </a:prstGeom>
        </p:spPr>
        <p:txBody>
          <a:bodyPr wrap="square">
            <a:spAutoFit/>
          </a:bodyPr>
          <a:lstStyle/>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Kế toán căn cứ vào báo cáo bán hàng, hóa đơn bán hàng, kế toán ghi nhận doanh thu bán hàng: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Nợ TK 111, 112: Số tiền hàng thu được</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Có TK 511 (chi tiết theo yêu cầu quản trị)</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Có TK 33311 : Thuế GTGT được khấu trừ</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Đồng thời kế toán ghi nhận giá vốn của sản phẩm đã tiêu thụ:</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Nợ TK 632: Giá vốn hàng bán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Có TK 154: Chi phí SXKDD (DN hạch toán hàng tồn kho theo kê khai thường xuyên)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Có TK 631: Giá thành sản xuất (DN hạch toán hàng tồn kho theo kiểm kê định kỳ)</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20431247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61951"/>
            <a:ext cx="6477000" cy="3909532"/>
          </a:xfrm>
          <a:prstGeom prst="rect">
            <a:avLst/>
          </a:prstGeom>
        </p:spPr>
        <p:txBody>
          <a:bodyPr wrap="square">
            <a:spAutoFit/>
          </a:bodyPr>
          <a:lstStyle/>
          <a:p>
            <a:pPr indent="360045" algn="just">
              <a:lnSpc>
                <a:spcPct val="107000"/>
              </a:lnSpc>
              <a:spcBef>
                <a:spcPts val="600"/>
              </a:spcBef>
            </a:pPr>
            <a:r>
              <a:rPr lang="vi-VN" sz="3600" b="1" i="1" dirty="0">
                <a:latin typeface="Times New Roman" panose="02020603050405020304" pitchFamily="18" charset="0"/>
                <a:ea typeface="SimSun" panose="02010600030101010101" pitchFamily="2" charset="-122"/>
              </a:rPr>
              <a:t>1.2.5. </a:t>
            </a:r>
            <a:r>
              <a:rPr lang="vi-VN" sz="3600" b="1" i="1" dirty="0">
                <a:latin typeface="Times New Roman" panose="02020603050405020304" pitchFamily="18" charset="0"/>
                <a:ea typeface="Times New Roman" panose="02020603050405020304" pitchFamily="18" charset="0"/>
              </a:rPr>
              <a:t>Sổ kế toán</a:t>
            </a:r>
            <a:endParaRPr lang="en-US" sz="3600" dirty="0">
              <a:latin typeface="Times New Roman" panose="02020603050405020304" pitchFamily="18" charset="0"/>
              <a:ea typeface="SimSun" panose="02010600030101010101" pitchFamily="2" charset="-122"/>
            </a:endParaRPr>
          </a:p>
          <a:p>
            <a:pPr algn="just">
              <a:lnSpc>
                <a:spcPct val="150000"/>
              </a:lnSpc>
              <a:tabLst>
                <a:tab pos="0" algn="l"/>
              </a:tabLst>
            </a:pPr>
            <a:r>
              <a:rPr lang="vi-VN" sz="3600" dirty="0">
                <a:latin typeface="Times New Roman" panose="02020603050405020304" pitchFamily="18" charset="0"/>
                <a:ea typeface="Times New Roman" panose="02020603050405020304" pitchFamily="18" charset="0"/>
              </a:rPr>
              <a:t>	</a:t>
            </a:r>
            <a:r>
              <a:rPr lang="pt-BR" sz="3600" dirty="0">
                <a:latin typeface="Times New Roman" panose="02020603050405020304" pitchFamily="18" charset="0"/>
                <a:ea typeface="Times New Roman" panose="02020603050405020304" pitchFamily="18" charset="0"/>
              </a:rPr>
              <a:t>- Chứng từ ghi sổ</a:t>
            </a:r>
            <a:endParaRPr lang="en-US" sz="3600" dirty="0">
              <a:latin typeface="Times New Roman" panose="02020603050405020304" pitchFamily="18" charset="0"/>
              <a:ea typeface="SimSun" panose="02010600030101010101" pitchFamily="2" charset="-122"/>
            </a:endParaRPr>
          </a:p>
          <a:p>
            <a:pPr algn="just">
              <a:lnSpc>
                <a:spcPct val="150000"/>
              </a:lnSpc>
              <a:tabLst>
                <a:tab pos="0" algn="l"/>
              </a:tabLst>
            </a:pPr>
            <a:r>
              <a:rPr lang="vi-VN" sz="3600" dirty="0">
                <a:latin typeface="Times New Roman" panose="02020603050405020304" pitchFamily="18" charset="0"/>
                <a:ea typeface="Times New Roman" panose="02020603050405020304" pitchFamily="18" charset="0"/>
              </a:rPr>
              <a:t>	</a:t>
            </a:r>
            <a:r>
              <a:rPr lang="pt-BR" sz="3600" dirty="0">
                <a:latin typeface="Times New Roman" panose="02020603050405020304" pitchFamily="18" charset="0"/>
                <a:ea typeface="Times New Roman" panose="02020603050405020304" pitchFamily="18" charset="0"/>
              </a:rPr>
              <a:t>- Sổ đăng ký chứng từ ghi sổ</a:t>
            </a:r>
            <a:endParaRPr lang="en-US" sz="3600" dirty="0">
              <a:latin typeface="Times New Roman" panose="02020603050405020304" pitchFamily="18" charset="0"/>
              <a:ea typeface="SimSun" panose="02010600030101010101" pitchFamily="2" charset="-122"/>
            </a:endParaRPr>
          </a:p>
          <a:p>
            <a:pPr algn="just">
              <a:lnSpc>
                <a:spcPct val="150000"/>
              </a:lnSpc>
              <a:tabLst>
                <a:tab pos="0" algn="l"/>
              </a:tabLst>
            </a:pPr>
            <a:r>
              <a:rPr lang="vi-VN" sz="3600" dirty="0">
                <a:latin typeface="Times New Roman" panose="02020603050405020304" pitchFamily="18" charset="0"/>
                <a:ea typeface="Times New Roman" panose="02020603050405020304" pitchFamily="18" charset="0"/>
              </a:rPr>
              <a:t>	</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Sổ</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cái</a:t>
            </a:r>
            <a:endParaRPr lang="en-US" sz="3600" dirty="0">
              <a:latin typeface="Times New Roman" panose="02020603050405020304" pitchFamily="18" charset="0"/>
              <a:ea typeface="SimSun" panose="02010600030101010101" pitchFamily="2" charset="-122"/>
            </a:endParaRPr>
          </a:p>
          <a:p>
            <a:pPr algn="just">
              <a:lnSpc>
                <a:spcPct val="150000"/>
              </a:lnSpc>
              <a:tabLst>
                <a:tab pos="0" algn="l"/>
              </a:tabLst>
            </a:pPr>
            <a:r>
              <a:rPr lang="vi-VN" sz="3600" dirty="0">
                <a:latin typeface="Times New Roman" panose="02020603050405020304" pitchFamily="18" charset="0"/>
                <a:ea typeface="Times New Roman" panose="02020603050405020304" pitchFamily="18" charset="0"/>
              </a:rPr>
              <a:t>	</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Sổ</a:t>
            </a:r>
            <a:r>
              <a:rPr lang="en-US" sz="3600" dirty="0">
                <a:latin typeface="Times New Roman" panose="02020603050405020304" pitchFamily="18" charset="0"/>
                <a:ea typeface="Times New Roman" panose="02020603050405020304" pitchFamily="18" charset="0"/>
              </a:rPr>
              <a:t> chi </a:t>
            </a:r>
            <a:r>
              <a:rPr lang="en-US" sz="3600" dirty="0" err="1">
                <a:latin typeface="Times New Roman" panose="02020603050405020304" pitchFamily="18" charset="0"/>
                <a:ea typeface="Times New Roman" panose="02020603050405020304" pitchFamily="18" charset="0"/>
              </a:rPr>
              <a:t>tiết</a:t>
            </a:r>
            <a:endParaRPr lang="en-US" sz="36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62730654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33350"/>
            <a:ext cx="8534400" cy="5028171"/>
          </a:xfrm>
          <a:prstGeom prst="rect">
            <a:avLst/>
          </a:prstGeom>
        </p:spPr>
        <p:txBody>
          <a:bodyPr wrap="square">
            <a:spAutoFit/>
          </a:bodyPr>
          <a:lstStyle/>
          <a:p>
            <a:pPr indent="360045" algn="just">
              <a:lnSpc>
                <a:spcPct val="107000"/>
              </a:lnSpc>
              <a:spcBef>
                <a:spcPts val="600"/>
              </a:spcBef>
            </a:pPr>
            <a:r>
              <a:rPr lang="en-US" sz="2400" b="1" dirty="0">
                <a:latin typeface="Times New Roman" panose="02020603050405020304" pitchFamily="18" charset="0"/>
                <a:ea typeface="SimSun" panose="02010600030101010101" pitchFamily="2" charset="-122"/>
              </a:rPr>
              <a:t> 2. </a:t>
            </a:r>
            <a:r>
              <a:rPr lang="en-US" sz="2400" b="1" dirty="0" err="1">
                <a:latin typeface="Times New Roman" panose="02020603050405020304" pitchFamily="18" charset="0"/>
                <a:ea typeface="SimSun" panose="02010600030101010101" pitchFamily="2" charset="-122"/>
              </a:rPr>
              <a:t>Kế</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toán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kinh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doanh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khách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sạn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b="1" dirty="0">
                <a:latin typeface="Times New Roman" panose="02020603050405020304" pitchFamily="18" charset="0"/>
                <a:ea typeface="SimSun" panose="02010600030101010101" pitchFamily="2" charset="-122"/>
              </a:rPr>
              <a:t>2.1. </a:t>
            </a:r>
            <a:r>
              <a:rPr lang="en-US" sz="2400" b="1" dirty="0" err="1">
                <a:latin typeface="Times New Roman" panose="02020603050405020304" pitchFamily="18" charset="0"/>
                <a:ea typeface="SimSun" panose="02010600030101010101" pitchFamily="2" charset="-122"/>
              </a:rPr>
              <a:t>Đặc</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điểm</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kinh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doanh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khách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sạn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b="1" i="1" dirty="0">
                <a:latin typeface="Times New Roman" panose="02020603050405020304" pitchFamily="18" charset="0"/>
                <a:ea typeface="SimSun" panose="02010600030101010101" pitchFamily="2" charset="-122"/>
              </a:rPr>
              <a:t>2.1.1.Tổ chức hoạt động kinh doanh khách sạn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b="1" dirty="0">
                <a:latin typeface="Times New Roman" panose="02020603050405020304" pitchFamily="18" charset="0"/>
                <a:ea typeface="SimSun" panose="02010600030101010101" pitchFamily="2" charset="-122"/>
              </a:rPr>
              <a:t>- Hoạt động chính</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Dịch vụ cho thuê phòng ngủ</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Dịch vụ đi kèm: giặt ủi, ẩm thực, bãi xe, xoa bóp, bán hàng lưu niệm...</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i="1" dirty="0">
                <a:latin typeface="Times New Roman" panose="02020603050405020304" pitchFamily="18" charset="0"/>
                <a:ea typeface="SimSun" panose="02010600030101010101" pitchFamily="2" charset="-122"/>
              </a:rPr>
              <a:t>Phân loại hoạt động để hạch toán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i="1" dirty="0">
                <a:latin typeface="Times New Roman" panose="02020603050405020304" pitchFamily="18" charset="0"/>
                <a:ea typeface="SimSun" panose="02010600030101010101" pitchFamily="2" charset="-122"/>
              </a:rPr>
              <a:t>+ </a:t>
            </a:r>
            <a:r>
              <a:rPr lang="vi-VN" sz="2400" dirty="0">
                <a:latin typeface="Times New Roman" panose="02020603050405020304" pitchFamily="18" charset="0"/>
                <a:ea typeface="SimSun" panose="02010600030101010101" pitchFamily="2" charset="-122"/>
              </a:rPr>
              <a:t>Hoạt động kinh doanh: nhà hàng, quầy bar, shop bán hàng lưu niệm</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Hoạt động phục vụ: thuê phòng, dịch vụ đi kèm</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79909092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09550"/>
            <a:ext cx="8534400" cy="4902304"/>
          </a:xfrm>
          <a:prstGeom prst="rect">
            <a:avLst/>
          </a:prstGeom>
        </p:spPr>
        <p:txBody>
          <a:bodyPr wrap="square">
            <a:spAutoFit/>
          </a:bodyPr>
          <a:lstStyle/>
          <a:p>
            <a:pPr indent="360045" algn="just">
              <a:lnSpc>
                <a:spcPct val="107000"/>
              </a:lnSpc>
              <a:spcBef>
                <a:spcPts val="600"/>
              </a:spcBef>
            </a:pPr>
            <a:r>
              <a:rPr lang="vi-VN" sz="2800" b="1" i="1" dirty="0">
                <a:latin typeface="Times New Roman" panose="02020603050405020304" pitchFamily="18" charset="0"/>
                <a:ea typeface="SimSun" panose="02010600030101010101" pitchFamily="2" charset="-122"/>
              </a:rPr>
              <a:t>2.1.2. Đặc điểm hoạt động kinh doanh khách sạn</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Chi phí thuê ngoài và khấu hao TSCĐ lớn.</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Chi phí phòng cho thuê có thể có chi phí dở dang cuối kỳ vì khách hàng ở qua tháng sau chưa thanh toán tiền phòng trong tháng nên chưa có doanh thu tương ứng, một số dịch vụ đi kèm cũng có thể có hoặc không có chi phí dở dang cuối kỳ.</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Kế toán tập hợp doanh thu, chi phí chi tiết cho từng hoạt động, kể cả chi phí cho từng loại phòng cho thuê để phục vụ công tác quản lý.</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5797798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61950"/>
            <a:ext cx="8305800" cy="4503156"/>
          </a:xfrm>
          <a:prstGeom prst="rect">
            <a:avLst/>
          </a:prstGeom>
        </p:spPr>
        <p:txBody>
          <a:bodyPr wrap="square">
            <a:spAutoFit/>
          </a:bodyPr>
          <a:lstStyle/>
          <a:p>
            <a:pPr indent="360045" algn="just">
              <a:lnSpc>
                <a:spcPct val="107000"/>
              </a:lnSpc>
              <a:spcBef>
                <a:spcPts val="600"/>
              </a:spcBef>
            </a:pPr>
            <a:r>
              <a:rPr lang="en-US" sz="3200" b="1" dirty="0">
                <a:latin typeface="Times New Roman" panose="02020603050405020304" pitchFamily="18" charset="0"/>
                <a:ea typeface="SimSun" panose="02010600030101010101" pitchFamily="2" charset="-122"/>
              </a:rPr>
              <a:t>2.2. </a:t>
            </a:r>
            <a:r>
              <a:rPr lang="en-US" sz="3200" b="1" dirty="0" err="1">
                <a:latin typeface="Times New Roman" panose="02020603050405020304" pitchFamily="18" charset="0"/>
                <a:ea typeface="SimSun" panose="02010600030101010101" pitchFamily="2" charset="-122"/>
              </a:rPr>
              <a:t>Kế</a:t>
            </a:r>
            <a:r>
              <a:rPr lang="en-US" sz="3200" b="1" dirty="0">
                <a:latin typeface="Times New Roman" panose="02020603050405020304" pitchFamily="18" charset="0"/>
                <a:ea typeface="SimSun" panose="02010600030101010101" pitchFamily="2" charset="-122"/>
              </a:rPr>
              <a:t> </a:t>
            </a:r>
            <a:r>
              <a:rPr lang="en-US" sz="3200" b="1" dirty="0" err="1">
                <a:latin typeface="Times New Roman" panose="02020603050405020304" pitchFamily="18" charset="0"/>
                <a:ea typeface="SimSun" panose="02010600030101010101" pitchFamily="2" charset="-122"/>
              </a:rPr>
              <a:t>toán</a:t>
            </a:r>
            <a:r>
              <a:rPr lang="en-US" sz="3200" b="1" dirty="0">
                <a:latin typeface="Times New Roman" panose="02020603050405020304" pitchFamily="18" charset="0"/>
                <a:ea typeface="SimSun" panose="02010600030101010101" pitchFamily="2" charset="-122"/>
              </a:rPr>
              <a:t> </a:t>
            </a:r>
            <a:r>
              <a:rPr lang="en-US" sz="3200" b="1" dirty="0" err="1">
                <a:latin typeface="Times New Roman" panose="02020603050405020304" pitchFamily="18" charset="0"/>
                <a:ea typeface="SimSun" panose="02010600030101010101" pitchFamily="2" charset="-122"/>
              </a:rPr>
              <a:t>hoạt</a:t>
            </a:r>
            <a:r>
              <a:rPr lang="en-US" sz="3200" b="1" dirty="0">
                <a:latin typeface="Times New Roman" panose="02020603050405020304" pitchFamily="18" charset="0"/>
                <a:ea typeface="SimSun" panose="02010600030101010101" pitchFamily="2" charset="-122"/>
              </a:rPr>
              <a:t> </a:t>
            </a:r>
            <a:r>
              <a:rPr lang="en-US" sz="3200" b="1" dirty="0" err="1">
                <a:latin typeface="Times New Roman" panose="02020603050405020304" pitchFamily="18" charset="0"/>
                <a:ea typeface="SimSun" panose="02010600030101010101" pitchFamily="2" charset="-122"/>
              </a:rPr>
              <a:t>động</a:t>
            </a:r>
            <a:r>
              <a:rPr lang="en-US" sz="3200" b="1" dirty="0">
                <a:latin typeface="Times New Roman" panose="02020603050405020304" pitchFamily="18" charset="0"/>
                <a:ea typeface="SimSun" panose="02010600030101010101" pitchFamily="2" charset="-122"/>
              </a:rPr>
              <a:t> </a:t>
            </a:r>
            <a:r>
              <a:rPr lang="en-US" sz="3200" b="1" dirty="0" err="1">
                <a:latin typeface="Times New Roman" panose="02020603050405020304" pitchFamily="18" charset="0"/>
                <a:ea typeface="SimSun" panose="02010600030101010101" pitchFamily="2" charset="-122"/>
              </a:rPr>
              <a:t>kinh</a:t>
            </a:r>
            <a:r>
              <a:rPr lang="en-US" sz="3200" b="1" dirty="0">
                <a:latin typeface="Times New Roman" panose="02020603050405020304" pitchFamily="18" charset="0"/>
                <a:ea typeface="SimSun" panose="02010600030101010101" pitchFamily="2" charset="-122"/>
              </a:rPr>
              <a:t> </a:t>
            </a:r>
            <a:r>
              <a:rPr lang="en-US" sz="3200" b="1" dirty="0" err="1">
                <a:latin typeface="Times New Roman" panose="02020603050405020304" pitchFamily="18" charset="0"/>
                <a:ea typeface="SimSun" panose="02010600030101010101" pitchFamily="2" charset="-122"/>
              </a:rPr>
              <a:t>doanh</a:t>
            </a:r>
            <a:r>
              <a:rPr lang="en-US" sz="3200" b="1" dirty="0">
                <a:latin typeface="Times New Roman" panose="02020603050405020304" pitchFamily="18" charset="0"/>
                <a:ea typeface="SimSun" panose="02010600030101010101" pitchFamily="2" charset="-122"/>
              </a:rPr>
              <a:t> </a:t>
            </a:r>
            <a:r>
              <a:rPr lang="en-US" sz="3200" b="1" dirty="0" err="1">
                <a:latin typeface="Times New Roman" panose="02020603050405020304" pitchFamily="18" charset="0"/>
                <a:ea typeface="SimSun" panose="02010600030101010101" pitchFamily="2" charset="-122"/>
              </a:rPr>
              <a:t>khách</a:t>
            </a:r>
            <a:r>
              <a:rPr lang="en-US" sz="3200" b="1" dirty="0">
                <a:latin typeface="Times New Roman" panose="02020603050405020304" pitchFamily="18" charset="0"/>
                <a:ea typeface="SimSun" panose="02010600030101010101" pitchFamily="2" charset="-122"/>
              </a:rPr>
              <a:t> </a:t>
            </a:r>
            <a:r>
              <a:rPr lang="en-US" sz="3200" b="1" dirty="0" err="1">
                <a:latin typeface="Times New Roman" panose="02020603050405020304" pitchFamily="18" charset="0"/>
                <a:ea typeface="SimSun" panose="02010600030101010101" pitchFamily="2" charset="-122"/>
              </a:rPr>
              <a:t>sạn</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3200" b="1" i="1" dirty="0">
                <a:latin typeface="Times New Roman" panose="02020603050405020304" pitchFamily="18" charset="0"/>
                <a:ea typeface="SimSun" panose="02010600030101010101" pitchFamily="2" charset="-122"/>
              </a:rPr>
              <a:t>2.2.1. Chi phí kinh doanh và giá thành dịch vụ buồng ngủ trong khách sạn</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3200" i="1" dirty="0">
                <a:latin typeface="Times New Roman" panose="02020603050405020304" pitchFamily="18" charset="0"/>
                <a:ea typeface="SimSun" panose="02010600030101010101" pitchFamily="2" charset="-122"/>
              </a:rPr>
              <a:t>a, Phân loại theo nội dung tính chất kinh tế của chi phí</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3200" i="1" dirty="0">
                <a:latin typeface="Times New Roman" panose="02020603050405020304" pitchFamily="18" charset="0"/>
                <a:ea typeface="SimSun" panose="02010600030101010101" pitchFamily="2" charset="-122"/>
              </a:rPr>
              <a:t>b, Phân loại theo mục đích, công dụng kinh tế của chi phí</a:t>
            </a:r>
            <a:endParaRPr lang="en-US" sz="3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97995733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61950"/>
            <a:ext cx="8382000" cy="4441280"/>
          </a:xfrm>
          <a:prstGeom prst="rect">
            <a:avLst/>
          </a:prstGeom>
        </p:spPr>
        <p:txBody>
          <a:bodyPr wrap="square">
            <a:spAutoFit/>
          </a:bodyPr>
          <a:lstStyle/>
          <a:p>
            <a:pPr indent="360045" algn="just">
              <a:lnSpc>
                <a:spcPct val="107000"/>
              </a:lnSpc>
              <a:spcBef>
                <a:spcPts val="600"/>
              </a:spcBef>
            </a:pPr>
            <a:r>
              <a:rPr lang="vi-VN" sz="2800" b="1" i="1" dirty="0">
                <a:latin typeface="Times New Roman" panose="02020603050405020304" pitchFamily="18" charset="0"/>
                <a:ea typeface="SimSun" panose="02010600030101010101" pitchFamily="2" charset="-122"/>
              </a:rPr>
              <a:t>2.2.2. Các phương pháp tính giá thành dịch vụ khách sạn:</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Tùy theo đặc điểm tập hợp chi phí và đối tượng tính giá thành, kế toán có thể sử dụng các phương pháp tính giá thành phù hợp với hoạt động kinh doanh khách sạn. Trong hoạt động kinh doanh khách sạn, có thể sử dụng một trong các phương pháp tính giá sau:</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i="1" dirty="0">
                <a:latin typeface="Times New Roman" panose="02020603050405020304" pitchFamily="18" charset="0"/>
                <a:ea typeface="SimSun" panose="02010600030101010101" pitchFamily="2" charset="-122"/>
              </a:rPr>
              <a:t>a. Phương pháp tính giá thành giản đơn</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i="1" dirty="0">
                <a:latin typeface="Times New Roman" panose="02020603050405020304" pitchFamily="18" charset="0"/>
                <a:ea typeface="SimSun" panose="02010600030101010101" pitchFamily="2" charset="-122"/>
              </a:rPr>
              <a:t>b. Phương pháp hệ số</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60203937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514350"/>
            <a:ext cx="8458200" cy="2908873"/>
          </a:xfrm>
          <a:prstGeom prst="rect">
            <a:avLst/>
          </a:prstGeom>
        </p:spPr>
        <p:txBody>
          <a:bodyPr wrap="square">
            <a:spAutoFit/>
          </a:bodyPr>
          <a:lstStyle/>
          <a:p>
            <a:pPr indent="360045" algn="just">
              <a:lnSpc>
                <a:spcPct val="107000"/>
              </a:lnSpc>
              <a:spcBef>
                <a:spcPts val="600"/>
              </a:spcBef>
            </a:pPr>
            <a:r>
              <a:rPr lang="vi-VN" sz="2400" b="1" i="1" dirty="0">
                <a:latin typeface="Times New Roman" panose="02020603050405020304" pitchFamily="18" charset="0"/>
                <a:ea typeface="SimSun" panose="02010600030101010101" pitchFamily="2" charset="-122"/>
              </a:rPr>
              <a:t>2.2.3. Phương pháp kế toán hoạt động kinh doanh dịch vụ khách sạn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Vì kinh doanh khách sạn là tổng hợp của nhiều loại dịch vụ. Do vậy, đối tượng tính giá thành là từng loại dịch vụ (dịch vụ thuê buồng ngủ, dịch vụ giặt là, dịch vụ massage, dịch vụ karaoke…) và tập hợp chi phí cho từng đối tượng dịch vụ đó. Với những khoản chi phí gián tiếp, doanh nghiệp sẽ xây dựng tiêu chuẩn để phân bổ.</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23936654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61950"/>
            <a:ext cx="8763000" cy="3748014"/>
          </a:xfrm>
          <a:prstGeom prst="rect">
            <a:avLst/>
          </a:prstGeom>
        </p:spPr>
        <p:txBody>
          <a:bodyPr wrap="square">
            <a:spAutoFit/>
          </a:bodyPr>
          <a:lstStyle/>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1.    Xuất kho vật liệu, hoặc vật liệu mua về được đưa vào sử dụng ngay hoặc vật liệu do doanh nghiệp tự sản xuất ra được sử dụng cho dịch vụ kinh doanh khách sạn:</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Nợ TK 621: Chi phí nguyên vật liệu trực tiếp (chi tiết từng loại dịch vụ)</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Có TK 152: Nguyên liệu, vật liệu (doanh nghiệp hạch toán hàng tồn kho theo KKTX)</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Có TK 611: Mua hàng (doanh nghiệp hạch toán hàng tồn kho theo KKĐK)</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Có TK 111, 112, 141</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Có TK 154: Chi phí sản xuất kinh doanh dở dang</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14521331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61950"/>
            <a:ext cx="8305800" cy="4402167"/>
          </a:xfrm>
          <a:prstGeom prst="rect">
            <a:avLst/>
          </a:prstGeom>
        </p:spPr>
        <p:txBody>
          <a:bodyPr wrap="square">
            <a:spAutoFit/>
          </a:bodyPr>
          <a:lstStyle/>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3. Tiền lương phải trả, tiền ăn giữa ca, phụ cấp cho nhân viên trực tiếp phục vụ tại khách sạn: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Nợ TK 622: Chi phí nhân công trực tiếp (Chi tiết từng loại dịch vụ)</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Có TK 334: Phải trả công nhân viên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4. Trích BHXH, BHYT, KPCĐ…của nhân viên trực tiếp phục vụ tại khách sạn: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Nợ TK 622: Chi phí nhân công trực tiếp (Chi tiết từng loại dịch vụ)</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Có TK 3382, 3383, 3384, 3389</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66901134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61950"/>
            <a:ext cx="8382000" cy="4006994"/>
          </a:xfrm>
          <a:prstGeom prst="rect">
            <a:avLst/>
          </a:prstGeom>
        </p:spPr>
        <p:txBody>
          <a:bodyPr wrap="square">
            <a:spAutoFit/>
          </a:bodyPr>
          <a:lstStyle/>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11. Cuối kỳ, kết chuyển chi phí để tính giá thành từng loại dịch vụ:</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Nợ TK 154: Chi phí SXKD dở dang (DN hạch toán HTK theo KKTX)</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Nợ TK 631: Giá thành sản xuất (DN hạch toán HTK theo kiểm kê định kỳ)</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Có TK 621 (Chi tiết từng loại dịch vụ)</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Có TK 622 (Chi tiết từng loại dịch vụ)</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Có TK 627 (Chi tiết từng loại dịch vụ)</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967513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87910" y="361725"/>
            <a:ext cx="2163618" cy="225716"/>
          </a:xfrm>
          <a:prstGeom prst="rect">
            <a:avLst/>
          </a:prstGeom>
        </p:spPr>
        <p:txBody>
          <a:bodyPr vert="horz" wrap="square" lIns="0" tIns="10173" rIns="0" bIns="0" rtlCol="0">
            <a:spAutoFit/>
          </a:bodyPr>
          <a:lstStyle/>
          <a:p>
            <a:pPr marL="10173">
              <a:spcBef>
                <a:spcPts val="80"/>
              </a:spcBef>
            </a:pPr>
            <a:r>
              <a:rPr b="1" dirty="0">
                <a:solidFill>
                  <a:srgbClr val="820C15"/>
                </a:solidFill>
                <a:latin typeface="Arial"/>
                <a:cs typeface="Arial"/>
              </a:rPr>
              <a:t>TÓM LƯỢC </a:t>
            </a:r>
            <a:r>
              <a:rPr b="1" spc="-3" dirty="0">
                <a:solidFill>
                  <a:srgbClr val="820C15"/>
                </a:solidFill>
                <a:latin typeface="Arial"/>
                <a:cs typeface="Arial"/>
              </a:rPr>
              <a:t>CUỐI</a:t>
            </a:r>
            <a:r>
              <a:rPr b="1" spc="-72" dirty="0">
                <a:solidFill>
                  <a:srgbClr val="820C15"/>
                </a:solidFill>
                <a:latin typeface="Arial"/>
                <a:cs typeface="Arial"/>
              </a:rPr>
              <a:t> </a:t>
            </a:r>
            <a:r>
              <a:rPr b="1" dirty="0">
                <a:solidFill>
                  <a:srgbClr val="820C15"/>
                </a:solidFill>
                <a:latin typeface="Arial"/>
                <a:cs typeface="Arial"/>
              </a:rPr>
              <a:t>BÀI</a:t>
            </a:r>
            <a:endParaRPr>
              <a:latin typeface="Arial"/>
              <a:cs typeface="Arial"/>
            </a:endParaRPr>
          </a:p>
        </p:txBody>
      </p:sp>
      <p:sp>
        <p:nvSpPr>
          <p:cNvPr id="3" name="object 3"/>
          <p:cNvSpPr/>
          <p:nvPr/>
        </p:nvSpPr>
        <p:spPr>
          <a:xfrm>
            <a:off x="76200" y="1003756"/>
            <a:ext cx="8991600" cy="3592727"/>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762000" y="1470865"/>
            <a:ext cx="8000999" cy="2472485"/>
          </a:xfrm>
          <a:prstGeom prst="rect">
            <a:avLst/>
          </a:prstGeom>
        </p:spPr>
        <p:txBody>
          <a:bodyPr vert="horz" wrap="square" lIns="0" tIns="10173" rIns="0" bIns="0" rtlCol="0">
            <a:spAutoFit/>
          </a:bodyPr>
          <a:lstStyle/>
          <a:p>
            <a:pPr lvl="0"/>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Khái</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niệm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tượngkinh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doanh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mại</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dịch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vụ</a:t>
            </a:r>
            <a:r>
              <a:rPr lang="en-US" sz="3200" dirty="0">
                <a:latin typeface="Times New Roman" panose="02020603050405020304" pitchFamily="18" charset="0"/>
                <a:cs typeface="Times New Roman" panose="02020603050405020304" pitchFamily="18" charset="0"/>
              </a:rPr>
              <a:t>.</a:t>
            </a:r>
          </a:p>
          <a:p>
            <a:pPr lvl="0"/>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Đặc</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điểm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doanh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nghiệp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mại</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dịch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vụ</a:t>
            </a:r>
            <a:r>
              <a:rPr lang="en-US" sz="3200" dirty="0">
                <a:latin typeface="Times New Roman" panose="02020603050405020304" pitchFamily="18" charset="0"/>
                <a:cs typeface="Times New Roman" panose="02020603050405020304" pitchFamily="18" charset="0"/>
              </a:rPr>
              <a:t>.</a:t>
            </a:r>
          </a:p>
          <a:p>
            <a:pPr lvl="0"/>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Tổ</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toán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doanh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nghiệp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mại</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dịch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vụ</a:t>
            </a:r>
            <a:r>
              <a:rPr lang="en-US" sz="3200" dirty="0">
                <a:latin typeface="Times New Roman" panose="02020603050405020304" pitchFamily="18" charset="0"/>
                <a:cs typeface="Times New Roman" panose="02020603050405020304" pitchFamily="18" charset="0"/>
              </a:rPr>
              <a:t>.</a:t>
            </a:r>
          </a:p>
        </p:txBody>
      </p:sp>
      <p:sp>
        <p:nvSpPr>
          <p:cNvPr id="5" name="object 5"/>
          <p:cNvSpPr txBox="1">
            <a:spLocks noGrp="1"/>
          </p:cNvSpPr>
          <p:nvPr>
            <p:ph type="sldNum" sz="quarter" idx="7"/>
          </p:nvPr>
        </p:nvSpPr>
        <p:spPr>
          <a:xfrm>
            <a:off x="8366762" y="4596483"/>
            <a:ext cx="245917" cy="179034"/>
          </a:xfrm>
          <a:prstGeom prst="rect">
            <a:avLst/>
          </a:prstGeom>
        </p:spPr>
        <p:txBody>
          <a:bodyPr vert="horz" wrap="square" lIns="0" tIns="9663" rIns="0" bIns="0" rtlCol="0">
            <a:spAutoFit/>
          </a:bodyPr>
          <a:lstStyle/>
          <a:p>
            <a:pPr marL="30519">
              <a:spcBef>
                <a:spcPts val="76"/>
              </a:spcBef>
            </a:pPr>
            <a:fld id="{81D60167-4931-47E6-BA6A-407CBD079E47}" type="slidenum">
              <a:rPr spc="-3" dirty="0"/>
              <a:pPr marL="30519">
                <a:spcBef>
                  <a:spcPts val="76"/>
                </a:spcBef>
              </a:pPr>
              <a:t>16</a:t>
            </a:fld>
            <a:endParaRPr spc="-3" dirty="0"/>
          </a:p>
        </p:txBody>
      </p:sp>
      <p:sp>
        <p:nvSpPr>
          <p:cNvPr id="6" name="object 6"/>
          <p:cNvSpPr txBox="1">
            <a:spLocks noGrp="1"/>
          </p:cNvSpPr>
          <p:nvPr>
            <p:ph type="ftr" sz="quarter" idx="5"/>
          </p:nvPr>
        </p:nvSpPr>
        <p:spPr>
          <a:xfrm>
            <a:off x="487913" y="4721061"/>
            <a:ext cx="652895" cy="102090"/>
          </a:xfrm>
          <a:prstGeom prst="rect">
            <a:avLst/>
          </a:prstGeom>
        </p:spPr>
        <p:txBody>
          <a:bodyPr vert="horz" wrap="square" lIns="0" tIns="9663" rIns="0" bIns="0" rtlCol="0">
            <a:spAutoFit/>
          </a:bodyPr>
          <a:lstStyle/>
          <a:p>
            <a:pPr marL="10173">
              <a:spcBef>
                <a:spcPts val="76"/>
              </a:spcBef>
            </a:pPr>
            <a:r>
              <a:rPr spc="-3" dirty="0"/>
              <a:t>v1.0014107203</a:t>
            </a:r>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38150"/>
            <a:ext cx="6400800" cy="3324052"/>
          </a:xfrm>
          <a:prstGeom prst="rect">
            <a:avLst/>
          </a:prstGeom>
        </p:spPr>
        <p:txBody>
          <a:bodyPr wrap="square">
            <a:spAutoFit/>
          </a:bodyPr>
          <a:lstStyle/>
          <a:p>
            <a:pPr indent="360045" algn="just">
              <a:lnSpc>
                <a:spcPct val="107000"/>
              </a:lnSpc>
              <a:spcBef>
                <a:spcPts val="600"/>
              </a:spcBef>
            </a:pPr>
            <a:r>
              <a:rPr lang="vi-VN" sz="3600" b="1" i="1" dirty="0">
                <a:latin typeface="Times New Roman" panose="02020603050405020304" pitchFamily="18" charset="0"/>
                <a:ea typeface="SimSun" panose="02010600030101010101" pitchFamily="2" charset="-122"/>
              </a:rPr>
              <a:t>2.2.4. </a:t>
            </a:r>
            <a:r>
              <a:rPr lang="vi-VN" sz="3600" b="1" i="1" dirty="0">
                <a:latin typeface="Times New Roman" panose="02020603050405020304" pitchFamily="18" charset="0"/>
                <a:ea typeface="Times New Roman" panose="02020603050405020304" pitchFamily="18" charset="0"/>
              </a:rPr>
              <a:t>Sổ kế toán</a:t>
            </a:r>
            <a:endParaRPr lang="en-US" sz="36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sz="3600" dirty="0">
                <a:latin typeface="Times New Roman" panose="02020603050405020304" pitchFamily="18" charset="0"/>
                <a:ea typeface="Times New Roman" panose="02020603050405020304" pitchFamily="18" charset="0"/>
              </a:rPr>
              <a:t>	</a:t>
            </a:r>
            <a:r>
              <a:rPr lang="pt-BR" sz="3600" dirty="0">
                <a:latin typeface="Times New Roman" panose="02020603050405020304" pitchFamily="18" charset="0"/>
                <a:ea typeface="Times New Roman" panose="02020603050405020304" pitchFamily="18" charset="0"/>
              </a:rPr>
              <a:t>- Chứng từ ghi sổ</a:t>
            </a:r>
            <a:endParaRPr lang="en-US" sz="36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sz="3600" dirty="0">
                <a:latin typeface="Times New Roman" panose="02020603050405020304" pitchFamily="18" charset="0"/>
                <a:ea typeface="Times New Roman" panose="02020603050405020304" pitchFamily="18" charset="0"/>
              </a:rPr>
              <a:t>	</a:t>
            </a:r>
            <a:r>
              <a:rPr lang="pt-BR" sz="3600" dirty="0">
                <a:latin typeface="Times New Roman" panose="02020603050405020304" pitchFamily="18" charset="0"/>
                <a:ea typeface="Times New Roman" panose="02020603050405020304" pitchFamily="18" charset="0"/>
              </a:rPr>
              <a:t>- Sổ đăng ký chứng từ ghi sổ</a:t>
            </a:r>
            <a:endParaRPr lang="en-US" sz="36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sz="3600" dirty="0">
                <a:latin typeface="Times New Roman" panose="02020603050405020304" pitchFamily="18" charset="0"/>
                <a:ea typeface="Times New Roman" panose="02020603050405020304" pitchFamily="18" charset="0"/>
              </a:rPr>
              <a:t>	</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Sổ</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cái</a:t>
            </a:r>
            <a:endParaRPr lang="en-US" sz="36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sz="3600" dirty="0">
                <a:latin typeface="Times New Roman" panose="02020603050405020304" pitchFamily="18" charset="0"/>
                <a:ea typeface="Times New Roman" panose="02020603050405020304" pitchFamily="18" charset="0"/>
              </a:rPr>
              <a:t>	</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Sổ</a:t>
            </a:r>
            <a:r>
              <a:rPr lang="en-US" sz="3600" dirty="0">
                <a:latin typeface="Times New Roman" panose="02020603050405020304" pitchFamily="18" charset="0"/>
                <a:ea typeface="Times New Roman" panose="02020603050405020304" pitchFamily="18" charset="0"/>
              </a:rPr>
              <a:t> chi </a:t>
            </a:r>
            <a:r>
              <a:rPr lang="en-US" sz="3600" dirty="0" err="1">
                <a:latin typeface="Times New Roman" panose="02020603050405020304" pitchFamily="18" charset="0"/>
                <a:ea typeface="Times New Roman" panose="02020603050405020304" pitchFamily="18" charset="0"/>
              </a:rPr>
              <a:t>tiết</a:t>
            </a:r>
            <a:r>
              <a:rPr lang="en-US" sz="3600" dirty="0">
                <a:latin typeface="Times New Roman" panose="02020603050405020304" pitchFamily="18" charset="0"/>
                <a:ea typeface="Times New Roman" panose="02020603050405020304" pitchFamily="18" charset="0"/>
              </a:rPr>
              <a:t> </a:t>
            </a:r>
            <a:endParaRPr lang="en-US" sz="36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56973728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61950"/>
            <a:ext cx="8153400" cy="4441280"/>
          </a:xfrm>
          <a:prstGeom prst="rect">
            <a:avLst/>
          </a:prstGeom>
        </p:spPr>
        <p:txBody>
          <a:bodyPr wrap="square">
            <a:spAutoFit/>
          </a:bodyPr>
          <a:lstStyle/>
          <a:p>
            <a:pPr indent="360045" algn="just">
              <a:lnSpc>
                <a:spcPct val="107000"/>
              </a:lnSpc>
              <a:spcBef>
                <a:spcPts val="600"/>
              </a:spcBef>
            </a:pPr>
            <a:r>
              <a:rPr lang="de-DE" sz="2800" b="1" dirty="0">
                <a:latin typeface="Times New Roman" panose="02020603050405020304" pitchFamily="18" charset="0"/>
                <a:ea typeface="SimSun" panose="02010600030101010101" pitchFamily="2" charset="-122"/>
              </a:rPr>
              <a:t>3. Kế toán kinh doanh du lịch</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de-DE" sz="2800" b="1" dirty="0">
                <a:latin typeface="Times New Roman" panose="02020603050405020304" pitchFamily="18" charset="0"/>
                <a:ea typeface="SimSun" panose="02010600030101010101" pitchFamily="2" charset="-122"/>
              </a:rPr>
              <a:t>3.1. Đặc điểm kinh doanh du lịch</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Các dịch vụ du lịch khác chủ yếu dùng lao động của nhân viên phục vụ kết hợp với việc sử dụng trang thiết bị và một số nguyên liệu khác để tạo ra sản phẩm du lịch đa dạng và phong phú.</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Tính chất theo dõi doanh thu, chi phí cũng giống như khách sạn. Chi phí phát sinh rất nhỏ so với chi phí tiền công và khấu hao trang thiết bị.</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19730072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61950"/>
            <a:ext cx="8229600" cy="1800301"/>
          </a:xfrm>
          <a:prstGeom prst="rect">
            <a:avLst/>
          </a:prstGeom>
        </p:spPr>
        <p:txBody>
          <a:bodyPr wrap="square">
            <a:spAutoFit/>
          </a:bodyPr>
          <a:lstStyle/>
          <a:p>
            <a:pPr indent="360045" algn="just">
              <a:lnSpc>
                <a:spcPct val="107000"/>
              </a:lnSpc>
              <a:spcBef>
                <a:spcPts val="600"/>
              </a:spcBef>
            </a:pPr>
            <a:r>
              <a:rPr lang="de-DE" sz="2400" b="1" dirty="0" smtClean="0">
                <a:latin typeface="Times New Roman" panose="02020603050405020304" pitchFamily="18" charset="0"/>
                <a:ea typeface="SimSun" panose="02010600030101010101" pitchFamily="2" charset="-122"/>
              </a:rPr>
              <a:t>3.2. Kế toán hoạt động kinh doanh du lịch </a:t>
            </a:r>
            <a:endParaRPr lang="en-US" sz="2400" dirty="0" smtClean="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b="1" i="1" dirty="0" smtClean="0">
                <a:latin typeface="Times New Roman" panose="02020603050405020304" pitchFamily="18" charset="0"/>
                <a:ea typeface="SimSun" panose="02010600030101010101" pitchFamily="2" charset="-122"/>
              </a:rPr>
              <a:t>3.2.1. Kế toán chi phí và giá thành dịch vụ du lịch </a:t>
            </a:r>
            <a:endParaRPr lang="en-US" sz="2400" dirty="0" smtClean="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i="1" spc="-20" dirty="0" smtClean="0">
                <a:latin typeface="Times New Roman" panose="02020603050405020304" pitchFamily="18" charset="0"/>
                <a:ea typeface="SimSun" panose="02010600030101010101" pitchFamily="2" charset="-122"/>
              </a:rPr>
              <a:t>a) Đặc điểm kế toán chi phí dịch vụ du iịch và phương pháp tính giá thành dịch vụ</a:t>
            </a:r>
            <a:endParaRPr lang="en-US" sz="2400" dirty="0">
              <a:effectLst/>
              <a:latin typeface="Times New Roman" panose="02020603050405020304" pitchFamily="18" charset="0"/>
              <a:ea typeface="SimSun" panose="02010600030101010101" pitchFamily="2" charset="-122"/>
            </a:endParaRPr>
          </a:p>
        </p:txBody>
      </p:sp>
      <p:sp>
        <p:nvSpPr>
          <p:cNvPr id="3" name="Rectangle 2"/>
          <p:cNvSpPr/>
          <p:nvPr/>
        </p:nvSpPr>
        <p:spPr>
          <a:xfrm>
            <a:off x="381000" y="2419350"/>
            <a:ext cx="8382000" cy="2443298"/>
          </a:xfrm>
          <a:prstGeom prst="rect">
            <a:avLst/>
          </a:prstGeom>
        </p:spPr>
        <p:txBody>
          <a:bodyPr wrap="square">
            <a:spAutoFit/>
          </a:bodyPr>
          <a:lstStyle/>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Chi phí nguyên, vật liệu trực tiếp như nước uống, khăn,... phát cho du khách.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Chi phí tiền lương, các khoản trích theo lương của hướng dẫn viên du lịch chuyên nghiệp cũng như không chuyên nghiệp của DN. </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63877288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85751"/>
            <a:ext cx="8534400" cy="4252767"/>
          </a:xfrm>
          <a:prstGeom prst="rect">
            <a:avLst/>
          </a:prstGeom>
        </p:spPr>
        <p:txBody>
          <a:bodyPr wrap="square">
            <a:spAutoFit/>
          </a:bodyPr>
          <a:lstStyle/>
          <a:p>
            <a:pPr indent="360045" algn="just">
              <a:lnSpc>
                <a:spcPct val="107000"/>
              </a:lnSpc>
              <a:spcBef>
                <a:spcPts val="600"/>
              </a:spcBef>
            </a:pPr>
            <a:r>
              <a:rPr lang="vi-VN" sz="2000" i="1" dirty="0">
                <a:latin typeface="Times New Roman" panose="02020603050405020304" pitchFamily="18" charset="0"/>
                <a:ea typeface="SimSun" panose="02010600030101010101" pitchFamily="2" charset="-122"/>
              </a:rPr>
              <a:t>b) Chứng từ kế toán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Kế toán sử dụng các chứng từ như Phiếu xuất kho, Hoá đoa? GTGT, Biên lai thu phí, lệ phí, Bảng tính và phân bổ tiền lương và bảo hiểm xã hội,... Trường hợp thực hiện dịch vụ du lịch nước ngoài, trên Hoá đơn bán hàng (Invoice) thể hiện thuế suất thuế GTGT là 0%.</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i="1" dirty="0">
                <a:latin typeface="Times New Roman" panose="02020603050405020304" pitchFamily="18" charset="0"/>
                <a:ea typeface="SimSun" panose="02010600030101010101" pitchFamily="2" charset="-122"/>
              </a:rPr>
              <a:t>c) TK và trình tự kế toán một số nghiệp vụ kinh tế chủ yếu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Trong hoạt động này, kế toán vẫn sử dụng các TK chủ yếu là TK 621 - Chi phí nguyên, vật liệu trực tiếp, TK 622 - Chi phí nhân công trực tiếp, TK 627 - Chi phí sản xuất chung, TK 154 - Chi phí sản xuất kinh doanh dở dang, TK 631 -Giá thành sản xuất. Các TK này ngoài việc mở chi tiết theo nội dung chi phí như hưóng dẫn của Bộ Tài chính, có thể mở theo từng họp đồng du lịch làm cơ sở xác định kết quả kinh doanh từng hợp đồng.</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55213562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514350"/>
            <a:ext cx="8229600" cy="3596177"/>
          </a:xfrm>
          <a:prstGeom prst="rect">
            <a:avLst/>
          </a:prstGeom>
        </p:spPr>
        <p:txBody>
          <a:bodyPr wrap="square">
            <a:spAutoFit/>
          </a:bodyPr>
          <a:lstStyle/>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Trình tự kế toán một số nghiệp vụ kinh tế chủ yếu: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Xuất nguyên, vật liệu cho khách du lịch, căn cứ phiếu xuất kho, kế toán ghi: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Nợ TK 621 - Chi phí nguyên, vật liệu trực tiếp. </a:t>
            </a:r>
            <a:endParaRPr lang="en-US" sz="28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2800" dirty="0">
                <a:latin typeface="Times New Roman" panose="02020603050405020304" pitchFamily="18" charset="0"/>
                <a:ea typeface="SimSun" panose="02010600030101010101" pitchFamily="2" charset="-122"/>
              </a:rPr>
              <a:t>Có TK 152 - Nguyên, vật liệu.</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Hoặc Có TK 611 - Mua hàng (DN hạch toán hàng tồn kho theo phương pháp KKTX). </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11521505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61950"/>
            <a:ext cx="8229600" cy="4595169"/>
          </a:xfrm>
          <a:prstGeom prst="rect">
            <a:avLst/>
          </a:prstGeom>
        </p:spPr>
        <p:txBody>
          <a:bodyPr wrap="square">
            <a:spAutoFit/>
          </a:bodyPr>
          <a:lstStyle/>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Tính lương, các khoản BHXH, kinh phí công đoàn, BHYT của hướng dẫn viên du lịch, kế toán ghi: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Nợ TK 622 - Chi phí nhân công trực tiếp. </a:t>
            </a:r>
            <a:endParaRPr lang="en-US" sz="28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2800" dirty="0">
                <a:latin typeface="Times New Roman" panose="02020603050405020304" pitchFamily="18" charset="0"/>
                <a:ea typeface="SimSun" panose="02010600030101010101" pitchFamily="2" charset="-122"/>
              </a:rPr>
              <a:t>Có các TK 334, 338.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Tính lương, các khoản BHXH, kinh phí công đoàn, BHYT của các cán bộ thuộc bộ phận hướng dẫn du lịch, kế toán ghi: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Nợ TK 627 - Chi phí sản xuất chung. </a:t>
            </a:r>
            <a:endParaRPr lang="en-US" sz="28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2800" dirty="0">
                <a:latin typeface="Times New Roman" panose="02020603050405020304" pitchFamily="18" charset="0"/>
                <a:ea typeface="SimSun" panose="02010600030101010101" pitchFamily="2" charset="-122"/>
              </a:rPr>
              <a:t>Có các TK 334, 338. </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68680016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590550"/>
            <a:ext cx="8382000" cy="3519233"/>
          </a:xfrm>
          <a:prstGeom prst="rect">
            <a:avLst/>
          </a:prstGeom>
        </p:spPr>
        <p:txBody>
          <a:bodyPr wrap="square">
            <a:spAutoFit/>
          </a:bodyPr>
          <a:lstStyle/>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 Chi phí trả cho đối tác nước ngoài, căn cứ chứng từ chuyển tiền, kế toán ghi: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Nợ TK 627 - Chi phí sản xuất chung: Tỷ giá thực tế. </a:t>
            </a:r>
            <a:endParaRPr lang="en-US" sz="28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2800" dirty="0">
                <a:latin typeface="Times New Roman" panose="02020603050405020304" pitchFamily="18" charset="0"/>
                <a:ea typeface="SimSun" panose="02010600030101010101" pitchFamily="2" charset="-122"/>
              </a:rPr>
              <a:t>Có các TK 1112, 1122: Tỷ giá xuất qũy.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Nếu có chênh lệch giữa tỷ giá thực tế và tỷ giá xuất quỹ kế toán phản ánh vào các TK 515 (nếu lãi tỷ giá hối đoái) hoặc TK 635 (nếu lỗ tỷ giá hối đoái). </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77879575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85750"/>
            <a:ext cx="8382000" cy="4349268"/>
          </a:xfrm>
          <a:prstGeom prst="rect">
            <a:avLst/>
          </a:prstGeom>
        </p:spPr>
        <p:txBody>
          <a:bodyPr wrap="square">
            <a:spAutoFit/>
          </a:bodyPr>
          <a:lstStyle/>
          <a:p>
            <a:pPr indent="360045" algn="just">
              <a:lnSpc>
                <a:spcPct val="107000"/>
              </a:lnSpc>
              <a:spcBef>
                <a:spcPts val="600"/>
              </a:spcBef>
            </a:pPr>
            <a:r>
              <a:rPr lang="vi-VN" sz="3200" i="1" dirty="0">
                <a:latin typeface="Times New Roman" panose="02020603050405020304" pitchFamily="18" charset="0"/>
                <a:ea typeface="SimSun" panose="02010600030101010101" pitchFamily="2" charset="-122"/>
              </a:rPr>
              <a:t>d) Đánh giá sản phẩm làm dở dang cuối kỳ </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3200" dirty="0">
                <a:latin typeface="Times New Roman" panose="02020603050405020304" pitchFamily="18" charset="0"/>
                <a:ea typeface="SimSun" panose="02010600030101010101" pitchFamily="2" charset="-122"/>
              </a:rPr>
              <a:t>Hoạt động kinh doanh dịch vụ du lịch có thể có sản phẩm dở dang là các hợp đồng du lịch chưa thực hiện xong vào cuổi kỳ kế toán. Do DN du lịch xác định đối tượng tập hợp chi phí là từng họp đồng nên chi phí của những sản phẩm này chính là chi phí đã tập hợp từ khi bắt đầu thực hiện hợp đồng đến thời điểm đánh giá. </a:t>
            </a:r>
            <a:endParaRPr lang="en-US" sz="3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73852512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38150"/>
            <a:ext cx="8458200" cy="4248279"/>
          </a:xfrm>
          <a:prstGeom prst="rect">
            <a:avLst/>
          </a:prstGeom>
        </p:spPr>
        <p:txBody>
          <a:bodyPr wrap="square">
            <a:spAutoFit/>
          </a:bodyPr>
          <a:lstStyle/>
          <a:p>
            <a:pPr indent="360045" algn="just">
              <a:lnSpc>
                <a:spcPct val="107000"/>
              </a:lnSpc>
              <a:spcBef>
                <a:spcPts val="600"/>
              </a:spcBef>
            </a:pPr>
            <a:r>
              <a:rPr lang="vi-VN" sz="2400" i="1" dirty="0">
                <a:latin typeface="Times New Roman" panose="02020603050405020304" pitchFamily="18" charset="0"/>
                <a:ea typeface="SimSun" panose="02010600030101010101" pitchFamily="2" charset="-122"/>
              </a:rPr>
              <a:t>e) Tính giá thành sản phẩm dịch vụ du lịch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Xuất phát từ đặc điểm của hoạt động kinh doanh dịch vụ du lịch nên phương pháp tính giá thành thích hợp là phương pháp giản đơn, phương pháp định mức. Trường họp đối tượng tập hợp chi phí là toàn bộ hoạt động kinh doanh dịch vụ du lịch, kế toán phải sử dụng các phương pháp hệ số, tỷ lệ.</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Theo phương pháp giản đơn, tổng giá thành xác định theo công thức;</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Tổng giá thành thực tế hoạt động kinh doanh dịch vụ du lịch hoàn thành = Tổng chi phí thực tế của hoạt động</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3684476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514350"/>
            <a:ext cx="8534400" cy="4441280"/>
          </a:xfrm>
          <a:prstGeom prst="rect">
            <a:avLst/>
          </a:prstGeom>
        </p:spPr>
        <p:txBody>
          <a:bodyPr wrap="square">
            <a:spAutoFit/>
          </a:bodyPr>
          <a:lstStyle/>
          <a:p>
            <a:pPr indent="360045" algn="just">
              <a:lnSpc>
                <a:spcPct val="107000"/>
              </a:lnSpc>
              <a:spcBef>
                <a:spcPts val="600"/>
              </a:spcBef>
            </a:pPr>
            <a:r>
              <a:rPr lang="vi-VN" sz="2800" b="1" i="1" dirty="0">
                <a:latin typeface="Times New Roman" panose="02020603050405020304" pitchFamily="18" charset="0"/>
                <a:ea typeface="SimSun" panose="02010600030101010101" pitchFamily="2" charset="-122"/>
              </a:rPr>
              <a:t>3.2.2. Kế toán doanh thu dịch vụ du lịch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Quá trình sản xuất dịch vụ và tiêu thụ sản phẩm du lịch không thể tách rời nhau, kết thúc quá trình sản xuất đồng thời là quá trình tiêu thụ sản phẩm. Khi đó DN được ghi nhận doanh thu nếu thoả mãn 04 điều kiện của Chuẩn mực kế toán số 14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i="1" dirty="0">
                <a:latin typeface="Times New Roman" panose="02020603050405020304" pitchFamily="18" charset="0"/>
                <a:ea typeface="SimSun" panose="02010600030101010101" pitchFamily="2" charset="-122"/>
              </a:rPr>
              <a:t>a) Chứng từ kế toán</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Kế toán doanh thu kinh doanh dịch vụ du lịch sử dụng các chứng từ như Hoá đơn GTGT, Phiếu thu, báo Có,... </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136267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9551"/>
            <a:ext cx="8534400" cy="4539191"/>
          </a:xfrm>
          <a:prstGeom prst="rect">
            <a:avLst/>
          </a:prstGeom>
        </p:spPr>
        <p:txBody>
          <a:bodyPr wrap="square">
            <a:spAutoFit/>
          </a:bodyPr>
          <a:lstStyle/>
          <a:p>
            <a:pPr marL="342900" marR="0" lvl="0" indent="-342900" algn="just">
              <a:lnSpc>
                <a:spcPct val="150000"/>
              </a:lnSpc>
              <a:spcBef>
                <a:spcPts val="0"/>
              </a:spcBef>
              <a:spcAft>
                <a:spcPts val="0"/>
              </a:spcAft>
              <a:buFont typeface="Wingdings" panose="05000000000000000000" pitchFamily="2" charset="2"/>
              <a:buChar char=""/>
            </a:pPr>
            <a:r>
              <a:rPr lang="en-US" sz="2800" b="1" dirty="0">
                <a:latin typeface="Times New Roman" panose="02020603050405020304" pitchFamily="18" charset="0"/>
                <a:ea typeface="SimSun" panose="02010600030101010101" pitchFamily="2" charset="-122"/>
              </a:rPr>
              <a:t>CÂU HỎI ÔN TẬP VÀ THẢO LUẬN CHƯƠNG 1</a:t>
            </a:r>
            <a:endParaRPr lang="en-US" sz="2800" dirty="0">
              <a:latin typeface="Times New Roman" panose="02020603050405020304" pitchFamily="18" charset="0"/>
              <a:ea typeface="SimSun" panose="02010600030101010101" pitchFamily="2" charset="-122"/>
            </a:endParaRPr>
          </a:p>
          <a:p>
            <a:pPr algn="just">
              <a:lnSpc>
                <a:spcPct val="150000"/>
              </a:lnSpc>
            </a:pPr>
            <a:r>
              <a:rPr lang="en-US" sz="2800" b="1" dirty="0" err="1">
                <a:latin typeface="Times New Roman" panose="02020603050405020304" pitchFamily="18" charset="0"/>
                <a:ea typeface="SimSun" panose="02010600030101010101" pitchFamily="2" charset="-122"/>
              </a:rPr>
              <a:t>Câu</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hỏi</a:t>
            </a:r>
            <a:r>
              <a:rPr lang="en-US" sz="2800" b="1" dirty="0">
                <a:latin typeface="Times New Roman" panose="02020603050405020304" pitchFamily="18" charset="0"/>
                <a:ea typeface="SimSun" panose="02010600030101010101" pitchFamily="2" charset="-122"/>
              </a:rPr>
              <a:t> 1.</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Trình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bày</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khái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niệm</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và</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đối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tượng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kinh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doanh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thương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mại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dịch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vụ</a:t>
            </a:r>
            <a:r>
              <a:rPr lang="en-US" sz="2800" dirty="0">
                <a:latin typeface="Times New Roman" panose="02020603050405020304" pitchFamily="18" charset="0"/>
                <a:ea typeface="SimSun" panose="02010600030101010101" pitchFamily="2" charset="-122"/>
              </a:rPr>
              <a:t>?</a:t>
            </a:r>
          </a:p>
          <a:p>
            <a:pPr algn="just">
              <a:lnSpc>
                <a:spcPct val="150000"/>
              </a:lnSpc>
            </a:pPr>
            <a:r>
              <a:rPr lang="en-US" sz="2800" b="1" dirty="0" err="1">
                <a:latin typeface="Times New Roman" panose="02020603050405020304" pitchFamily="18" charset="0"/>
                <a:ea typeface="SimSun" panose="02010600030101010101" pitchFamily="2" charset="-122"/>
              </a:rPr>
              <a:t>Câu</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hỏi</a:t>
            </a:r>
            <a:r>
              <a:rPr lang="en-US" sz="2800" b="1" dirty="0">
                <a:latin typeface="Times New Roman" panose="02020603050405020304" pitchFamily="18" charset="0"/>
                <a:ea typeface="SimSun" panose="02010600030101010101" pitchFamily="2" charset="-122"/>
              </a:rPr>
              <a:t> 2.</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Trình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bày</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đặc</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điểm</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của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doanh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nghiệp</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kinh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doanh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thương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mại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dịch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vụ</a:t>
            </a:r>
            <a:r>
              <a:rPr lang="en-US" sz="2800" dirty="0">
                <a:latin typeface="Times New Roman" panose="02020603050405020304" pitchFamily="18" charset="0"/>
                <a:ea typeface="SimSun" panose="02010600030101010101" pitchFamily="2" charset="-122"/>
              </a:rPr>
              <a:t>?</a:t>
            </a:r>
          </a:p>
          <a:p>
            <a:pPr marR="288290" algn="just">
              <a:lnSpc>
                <a:spcPct val="150000"/>
              </a:lnSpc>
            </a:pPr>
            <a:r>
              <a:rPr lang="en-US" sz="2800" b="1" dirty="0" err="1">
                <a:latin typeface="Times New Roman" panose="02020603050405020304" pitchFamily="18" charset="0"/>
                <a:ea typeface="SimSun" panose="02010600030101010101" pitchFamily="2" charset="-122"/>
              </a:rPr>
              <a:t>Câu</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hỏi</a:t>
            </a:r>
            <a:r>
              <a:rPr lang="en-US" sz="2800" b="1" dirty="0">
                <a:latin typeface="Times New Roman" panose="02020603050405020304" pitchFamily="18" charset="0"/>
                <a:ea typeface="SimSun" panose="02010600030101010101" pitchFamily="2" charset="-122"/>
              </a:rPr>
              <a:t> 3.</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Trình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bày</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nguyên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tắc</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tổ</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chức</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kế</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toán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trong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doanh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nghiệp</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thương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mại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dịch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vụ</a:t>
            </a:r>
            <a:r>
              <a:rPr lang="en-US" sz="2800" dirty="0">
                <a:latin typeface="Times New Roman" panose="02020603050405020304" pitchFamily="18" charset="0"/>
                <a:ea typeface="SimSun" panose="02010600030101010101" pitchFamily="2" charset="-122"/>
              </a:rPr>
              <a:t>?</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4013965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61950"/>
            <a:ext cx="8534400" cy="3686009"/>
          </a:xfrm>
          <a:prstGeom prst="rect">
            <a:avLst/>
          </a:prstGeom>
        </p:spPr>
        <p:txBody>
          <a:bodyPr wrap="square">
            <a:spAutoFit/>
          </a:bodyPr>
          <a:lstStyle/>
          <a:p>
            <a:pPr indent="360045" algn="just">
              <a:lnSpc>
                <a:spcPct val="107000"/>
              </a:lnSpc>
              <a:spcBef>
                <a:spcPts val="600"/>
              </a:spcBef>
            </a:pPr>
            <a:r>
              <a:rPr lang="vi-VN" sz="3600" i="1" dirty="0">
                <a:latin typeface="Times New Roman" panose="02020603050405020304" pitchFamily="18" charset="0"/>
                <a:ea typeface="SimSun" panose="02010600030101010101" pitchFamily="2" charset="-122"/>
              </a:rPr>
              <a:t>b) Tài khoản và trình tự kế toán các nghiệp vụ kinh tế chủ yếu </a:t>
            </a:r>
            <a:endParaRPr lang="en-US" sz="36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3600" dirty="0">
                <a:latin typeface="Times New Roman" panose="02020603050405020304" pitchFamily="18" charset="0"/>
                <a:ea typeface="SimSun" panose="02010600030101010101" pitchFamily="2" charset="-122"/>
              </a:rPr>
              <a:t>- Kế toán sử dụng các TK 511 - Doanh thu bán hàng (TK 5113- Doanh thu cung cấp dịch vụ), TK 911 - Xác định kết quả kinh doanh,... </a:t>
            </a:r>
            <a:endParaRPr lang="en-US" sz="36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33415026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85751"/>
            <a:ext cx="8610600" cy="3572581"/>
          </a:xfrm>
          <a:prstGeom prst="rect">
            <a:avLst/>
          </a:prstGeom>
        </p:spPr>
        <p:txBody>
          <a:bodyPr wrap="square">
            <a:spAutoFit/>
          </a:bodyPr>
          <a:lstStyle/>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Trình tự kế toán các nghiệp vụ kinh tế chủ yếu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Khi nhận tiền đặt trước của khách hàng, căn cứ chứng từ thu tiền kế toán ghi;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Nợ các TK 111, 112. </a:t>
            </a:r>
            <a:endParaRPr lang="en-US" sz="20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2000" dirty="0">
                <a:latin typeface="Times New Roman" panose="02020603050405020304" pitchFamily="18" charset="0"/>
                <a:ea typeface="SimSun" panose="02010600030101010101" pitchFamily="2" charset="-122"/>
              </a:rPr>
              <a:t>Có TK131 - Phải thu khách hàng.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Khi hoàn thành tour du lịch, cán cử hoá đom GTGT, kế toán ghi: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Nợ TK 131 - Phải thu khách hàng: số tiền khách hàng đã ứng trước.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Nợ các TK 111, 112: Số tiền khách hàng thanh toán thêm. </a:t>
            </a:r>
            <a:endParaRPr lang="en-US" sz="20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2000" dirty="0">
                <a:latin typeface="Times New Roman" panose="02020603050405020304" pitchFamily="18" charset="0"/>
                <a:ea typeface="SimSun" panose="02010600030101010101" pitchFamily="2" charset="-122"/>
              </a:rPr>
              <a:t>Có TK 5113 - Doanh thu cung cấp dịch vụ: Giá trị hợp đồng chưa có thuế GTGT. Có TK 3331 - Thuế GTGT phải nộp. </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55660092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209550"/>
            <a:ext cx="8839200" cy="4556055"/>
          </a:xfrm>
          <a:prstGeom prst="rect">
            <a:avLst/>
          </a:prstGeom>
        </p:spPr>
        <p:txBody>
          <a:bodyPr wrap="square">
            <a:spAutoFit/>
          </a:bodyPr>
          <a:lstStyle/>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Nếu DN hạch toán hàng tồn kho theo phương pháp KKĐK:</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Nợ TK 632 - Giá vốn hàng bán. </a:t>
            </a:r>
            <a:endParaRPr lang="en-US" sz="24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2400" dirty="0">
                <a:latin typeface="Times New Roman" panose="02020603050405020304" pitchFamily="18" charset="0"/>
                <a:ea typeface="SimSun" panose="02010600030101010101" pitchFamily="2" charset="-122"/>
              </a:rPr>
              <a:t>Có TK 631 - Giá thành sản xuất.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Trường hợp khách hàng được giảm giá sau khi đã lập hoá đơn do được hưởng chiết khấu thương mại hoặc huỷ một số điểm tham quan (lý do thời tiết, an ninh,...), kế toán ghi: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Nợ TK 521 - Chiết khấu thương mại.</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Nợ TK 532 - Giảm giá hàng bán.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Nợ TK 3331 - Thuế GTGT phải nộp. </a:t>
            </a:r>
            <a:endParaRPr lang="en-US" sz="24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2400" dirty="0">
                <a:latin typeface="Times New Roman" panose="02020603050405020304" pitchFamily="18" charset="0"/>
                <a:ea typeface="SimSun" panose="02010600030101010101" pitchFamily="2" charset="-122"/>
              </a:rPr>
              <a:t>Có các TK 111, 112, 131. </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89716548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38150"/>
            <a:ext cx="8229600" cy="2957861"/>
          </a:xfrm>
          <a:prstGeom prst="rect">
            <a:avLst/>
          </a:prstGeom>
        </p:spPr>
        <p:txBody>
          <a:bodyPr wrap="square">
            <a:spAutoFit/>
          </a:bodyPr>
          <a:lstStyle/>
          <a:p>
            <a:pPr indent="360045" algn="just">
              <a:lnSpc>
                <a:spcPct val="107000"/>
              </a:lnSpc>
              <a:spcBef>
                <a:spcPts val="600"/>
              </a:spcBef>
            </a:pPr>
            <a:r>
              <a:rPr lang="vi-VN" sz="3200" dirty="0">
                <a:latin typeface="Times New Roman" panose="02020603050405020304" pitchFamily="18" charset="0"/>
                <a:ea typeface="SimSun" panose="02010600030101010101" pitchFamily="2" charset="-122"/>
              </a:rPr>
              <a:t>+ Cuối kỳ kết chuyển các khoản giảm trừ doanh thu, kế toán ghi; </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3200" dirty="0">
                <a:latin typeface="Times New Roman" panose="02020603050405020304" pitchFamily="18" charset="0"/>
                <a:ea typeface="SimSun" panose="02010600030101010101" pitchFamily="2" charset="-122"/>
              </a:rPr>
              <a:t>Nợ TK 5113 - Doanh thu cung cấp dịch vụ. </a:t>
            </a:r>
            <a:endParaRPr lang="en-US" sz="32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3200" dirty="0">
                <a:latin typeface="Times New Roman" panose="02020603050405020304" pitchFamily="18" charset="0"/>
                <a:ea typeface="SimSun" panose="02010600030101010101" pitchFamily="2" charset="-122"/>
              </a:rPr>
              <a:t>Có TK 521 - Chiết khấu thương mại. </a:t>
            </a:r>
            <a:endParaRPr lang="en-US" sz="32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3200" dirty="0">
                <a:latin typeface="Times New Roman" panose="02020603050405020304" pitchFamily="18" charset="0"/>
                <a:ea typeface="SimSun" panose="02010600030101010101" pitchFamily="2" charset="-122"/>
              </a:rPr>
              <a:t>Có TK 532 - Giảm giá hàng bán. </a:t>
            </a:r>
            <a:endParaRPr lang="en-US" sz="3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98006826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61950"/>
            <a:ext cx="6553200" cy="2999283"/>
          </a:xfrm>
          <a:prstGeom prst="rect">
            <a:avLst/>
          </a:prstGeom>
        </p:spPr>
        <p:txBody>
          <a:bodyPr wrap="square">
            <a:spAutoFit/>
          </a:bodyPr>
          <a:lstStyle/>
          <a:p>
            <a:pPr indent="360045" algn="just">
              <a:lnSpc>
                <a:spcPct val="107000"/>
              </a:lnSpc>
              <a:spcBef>
                <a:spcPts val="600"/>
              </a:spcBef>
            </a:pPr>
            <a:r>
              <a:rPr lang="vi-VN" sz="3200" b="1" i="1" dirty="0">
                <a:latin typeface="Times New Roman" panose="02020603050405020304" pitchFamily="18" charset="0"/>
                <a:ea typeface="SimSun" panose="02010600030101010101" pitchFamily="2" charset="-122"/>
              </a:rPr>
              <a:t>3.2.3. </a:t>
            </a:r>
            <a:r>
              <a:rPr lang="vi-VN" sz="3200" b="1" i="1" dirty="0">
                <a:latin typeface="Times New Roman" panose="02020603050405020304" pitchFamily="18" charset="0"/>
                <a:ea typeface="Times New Roman" panose="02020603050405020304" pitchFamily="18" charset="0"/>
              </a:rPr>
              <a:t>Sổ kế toán</a:t>
            </a:r>
            <a:endParaRPr lang="en-US" sz="3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sz="3200" dirty="0">
                <a:latin typeface="Times New Roman" panose="02020603050405020304" pitchFamily="18" charset="0"/>
                <a:ea typeface="Times New Roman" panose="02020603050405020304" pitchFamily="18" charset="0"/>
              </a:rPr>
              <a:t>	</a:t>
            </a:r>
            <a:r>
              <a:rPr lang="pt-BR" sz="3200" dirty="0">
                <a:latin typeface="Times New Roman" panose="02020603050405020304" pitchFamily="18" charset="0"/>
                <a:ea typeface="Times New Roman" panose="02020603050405020304" pitchFamily="18" charset="0"/>
              </a:rPr>
              <a:t>- Chứng từ ghi sổ</a:t>
            </a:r>
            <a:endParaRPr lang="en-US" sz="3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sz="3200" dirty="0">
                <a:latin typeface="Times New Roman" panose="02020603050405020304" pitchFamily="18" charset="0"/>
                <a:ea typeface="Times New Roman" panose="02020603050405020304" pitchFamily="18" charset="0"/>
              </a:rPr>
              <a:t>	</a:t>
            </a:r>
            <a:r>
              <a:rPr lang="pt-BR" sz="3200" dirty="0">
                <a:latin typeface="Times New Roman" panose="02020603050405020304" pitchFamily="18" charset="0"/>
                <a:ea typeface="Times New Roman" panose="02020603050405020304" pitchFamily="18" charset="0"/>
              </a:rPr>
              <a:t>- Sổ đăng ký chứng từ ghi sổ</a:t>
            </a:r>
            <a:endParaRPr lang="en-US" sz="3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sz="3200" dirty="0">
                <a:latin typeface="Times New Roman" panose="02020603050405020304" pitchFamily="18" charset="0"/>
                <a:ea typeface="Times New Roman" panose="02020603050405020304" pitchFamily="18" charset="0"/>
              </a:rPr>
              <a:t>	</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Sổ</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cái</a:t>
            </a:r>
            <a:endParaRPr lang="en-US" sz="3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sz="3200" dirty="0">
                <a:latin typeface="Times New Roman" panose="02020603050405020304" pitchFamily="18" charset="0"/>
                <a:ea typeface="Times New Roman" panose="02020603050405020304" pitchFamily="18" charset="0"/>
              </a:rPr>
              <a:t>	</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Sổ</a:t>
            </a:r>
            <a:r>
              <a:rPr lang="en-US" sz="3200" dirty="0">
                <a:latin typeface="Times New Roman" panose="02020603050405020304" pitchFamily="18" charset="0"/>
                <a:ea typeface="Times New Roman" panose="02020603050405020304" pitchFamily="18" charset="0"/>
              </a:rPr>
              <a:t> chi </a:t>
            </a:r>
            <a:r>
              <a:rPr lang="en-US" sz="3200" dirty="0" err="1">
                <a:latin typeface="Times New Roman" panose="02020603050405020304" pitchFamily="18" charset="0"/>
                <a:ea typeface="Times New Roman" panose="02020603050405020304" pitchFamily="18" charset="0"/>
              </a:rPr>
              <a:t>tiết</a:t>
            </a:r>
            <a:endParaRPr lang="en-US" sz="3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948015316"/>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438151"/>
            <a:ext cx="8229600" cy="4094391"/>
          </a:xfrm>
          <a:prstGeom prst="rect">
            <a:avLst/>
          </a:prstGeom>
        </p:spPr>
        <p:txBody>
          <a:bodyPr wrap="square">
            <a:spAutoFit/>
          </a:bodyPr>
          <a:lstStyle/>
          <a:p>
            <a:pPr indent="360045" algn="ctr">
              <a:lnSpc>
                <a:spcPct val="107000"/>
              </a:lnSpc>
              <a:spcBef>
                <a:spcPts val="600"/>
              </a:spcBef>
            </a:pPr>
            <a:r>
              <a:rPr lang="vi-VN" sz="2400" b="1" u="sng" dirty="0">
                <a:latin typeface="Times New Roman" panose="02020603050405020304" pitchFamily="18" charset="0"/>
                <a:ea typeface="SimSun" panose="02010600030101010101" pitchFamily="2" charset="-122"/>
              </a:rPr>
              <a:t>BÀI TẬP THỰC HÀNH</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Công ty du lịch Tre Việt là 1 đơn vị kinh doanh dịch vụ du lịch. Công ty có trụ sở tại sổ 212 - Lò Đúc - Hà Nội. Cõng ty hạch toán hàng tồn kho theo phương pháp KKTX và nộp thuế GTGT theo phương pháp khẩu trừ. Công ty cỏ hộ phận kinh doanh hưởng dẫn du lịch. Tháng 4/200N, Công ty ký kết hợp đồng du lịch số 153 ngày 2/4/200N lổ chức chuyến du lịch Hà Nội - Huế với khách hàng. Theo hợp đồng đã ký kết giữa hai bên, có tài liệu về các nghiệp vụ kỉnh tế phát sinh trong thảng 4 như sau (đơn vị tỉnh: 1.000 VND): </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75630341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61951"/>
            <a:ext cx="8382000" cy="4232890"/>
          </a:xfrm>
          <a:prstGeom prst="rect">
            <a:avLst/>
          </a:prstGeom>
        </p:spPr>
        <p:txBody>
          <a:bodyPr wrap="square">
            <a:spAutoFit/>
          </a:bodyPr>
          <a:lstStyle/>
          <a:p>
            <a:pPr indent="360045" algn="just">
              <a:lnSpc>
                <a:spcPct val="107000"/>
              </a:lnSpc>
              <a:spcBef>
                <a:spcPts val="600"/>
              </a:spcBef>
            </a:pPr>
            <a:r>
              <a:rPr lang="vi-VN" sz="1800" dirty="0">
                <a:latin typeface="Times New Roman" panose="02020603050405020304" pitchFamily="18" charset="0"/>
                <a:ea typeface="SimSun" panose="02010600030101010101" pitchFamily="2" charset="-122"/>
              </a:rPr>
              <a:t>1. Nhận tiền ứng trước của khách hàng 40.000 để tổ chức chuyến du lịch Huế với giá trọn gói của chuyến du lịch là 90.000 bằng tiền gửi ngân hàng, căn cứ theo giấy báo Có số 15, ngày 5/4. </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1800" dirty="0">
                <a:latin typeface="Times New Roman" panose="02020603050405020304" pitchFamily="18" charset="0"/>
                <a:ea typeface="SimSun" panose="02010600030101010101" pitchFamily="2" charset="-122"/>
              </a:rPr>
              <a:t>2. Chi phí du lịch tập hợp được: </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1800" dirty="0">
                <a:latin typeface="Times New Roman" panose="02020603050405020304" pitchFamily="18" charset="0"/>
                <a:ea typeface="SimSun" panose="02010600030101010101" pitchFamily="2" charset="-122"/>
              </a:rPr>
              <a:t>a) Theo giấy báo Nợ số 12, ngày 14/4, Công ty đã trả bằng tiên gửi ngân hàng cho hợp đồng ăn, uổng, ngủ theo giá chưa thuế 39.000, thuế GTGT 10% (hoá đơn GTGT số 69 ngày 10/4). Chi tiền mặt do hướng dẫn viên nhận tạm ứng mua vé tham quan danh lam thắng cảnh tại Huế theo hoá đcm GTGT số 57 ngày 16/4 giá mua chưa thuế 1.000, thuế</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1800" dirty="0">
                <a:latin typeface="Times New Roman" panose="02020603050405020304" pitchFamily="18" charset="0"/>
                <a:ea typeface="SimSun" panose="02010600030101010101" pitchFamily="2" charset="-122"/>
              </a:rPr>
              <a:t>GTGT 10%, Theo Phiếu chi số 15 ngày 16/4, đã trả cho hướng dẫn viên địa phưong đề giới thiệu di tích tại Huế 3.000. </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1800" dirty="0">
                <a:latin typeface="Times New Roman" panose="02020603050405020304" pitchFamily="18" charset="0"/>
                <a:ea typeface="SimSun" panose="02010600030101010101" pitchFamily="2" charset="-122"/>
              </a:rPr>
              <a:t>b) Căn cứ phiếu chi 7, ngày 16/4, Công ty đã trả cho hoa hồng môi giới cho chuyến du lịch 1.000, cho công tác phí của nhân viên hướng dẫn du lịch 5.000. </a:t>
            </a:r>
            <a:endParaRPr lang="en-US" sz="1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09555602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33350"/>
            <a:ext cx="8229600" cy="4825360"/>
          </a:xfrm>
          <a:prstGeom prst="rect">
            <a:avLst/>
          </a:prstGeom>
        </p:spPr>
        <p:txBody>
          <a:bodyPr wrap="square">
            <a:spAutoFit/>
          </a:bodyPr>
          <a:lstStyle/>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3. Tiền lương phải trả trong tháng cho bộ phận hướng dẫn du lịch 8.000 theo Báng phân bổ tiền lương số 21, ngày 15/4.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4. Trích BHXH, BHYT, kinh phí công đoàn theo tỷ lệ 19%/tiền lương.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5. Sau khi kết thúc chuyến du lịch, khách hàng thanh toán số còn lại bằng tiền gửi ngân hàng theo giấy báo Có số 16, ngày 27/4, biết giá bán chưa thuế của chuyến du lịch trên là 90.000. thuế GTGT 10% theo hoá đom GTGT số 358, ngày 25/4. </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29451212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85750"/>
            <a:ext cx="8382000" cy="2957861"/>
          </a:xfrm>
          <a:prstGeom prst="rect">
            <a:avLst/>
          </a:prstGeom>
        </p:spPr>
        <p:txBody>
          <a:bodyPr wrap="square">
            <a:spAutoFit/>
          </a:bodyPr>
          <a:lstStyle/>
          <a:p>
            <a:pPr indent="360045" algn="just">
              <a:lnSpc>
                <a:spcPct val="107000"/>
              </a:lnSpc>
              <a:spcBef>
                <a:spcPts val="600"/>
              </a:spcBef>
            </a:pPr>
            <a:r>
              <a:rPr lang="vi-VN" sz="3200" b="1" u="sng" dirty="0">
                <a:latin typeface="Times New Roman" panose="02020603050405020304" pitchFamily="18" charset="0"/>
                <a:ea typeface="SimSun" panose="02010600030101010101" pitchFamily="2" charset="-122"/>
              </a:rPr>
              <a:t>Yêu cầu: </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3200" dirty="0">
                <a:latin typeface="Times New Roman" panose="02020603050405020304" pitchFamily="18" charset="0"/>
                <a:ea typeface="SimSun" panose="02010600030101010101" pitchFamily="2" charset="-122"/>
              </a:rPr>
              <a:t>1. Định khoản các nghiệp vụ kinh tế trên. </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3200" dirty="0">
                <a:latin typeface="Times New Roman" panose="02020603050405020304" pitchFamily="18" charset="0"/>
                <a:ea typeface="SimSun" panose="02010600030101010101" pitchFamily="2" charset="-122"/>
              </a:rPr>
              <a:t>2. Kết chuyển doanh thu, giá vốn, chi phí, tính lợi nhuận gộp của hợp đồng thực hiện trong kỳ. </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3200" b="1" dirty="0">
                <a:latin typeface="Times New Roman" panose="02020603050405020304" pitchFamily="18" charset="0"/>
                <a:ea typeface="SimSun" panose="02010600030101010101" pitchFamily="2" charset="-122"/>
              </a:rPr>
              <a:t> </a:t>
            </a:r>
            <a:endParaRPr lang="en-US" sz="3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09133870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438150"/>
            <a:ext cx="8001000" cy="4475136"/>
          </a:xfrm>
          <a:prstGeom prst="rect">
            <a:avLst/>
          </a:prstGeom>
        </p:spPr>
        <p:txBody>
          <a:bodyPr wrap="square">
            <a:spAutoFit/>
          </a:bodyPr>
          <a:lstStyle/>
          <a:p>
            <a:pPr indent="360045" algn="just">
              <a:lnSpc>
                <a:spcPct val="107000"/>
              </a:lnSpc>
              <a:spcBef>
                <a:spcPts val="600"/>
              </a:spcBef>
            </a:pPr>
            <a:r>
              <a:rPr lang="vi-VN" sz="1800" b="1" u="sng" dirty="0">
                <a:latin typeface="Times New Roman" panose="02020603050405020304" pitchFamily="18" charset="0"/>
                <a:ea typeface="SimSun" panose="02010600030101010101" pitchFamily="2" charset="-122"/>
              </a:rPr>
              <a:t>Bài giải: </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1800" dirty="0">
                <a:latin typeface="Times New Roman" panose="02020603050405020304" pitchFamily="18" charset="0"/>
                <a:ea typeface="SimSun" panose="02010600030101010101" pitchFamily="2" charset="-122"/>
              </a:rPr>
              <a:t>1. Định khoản các nghiệp vụ kinh tế </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1800" dirty="0">
                <a:latin typeface="Times New Roman" panose="02020603050405020304" pitchFamily="18" charset="0"/>
                <a:ea typeface="SimSun" panose="02010600030101010101" pitchFamily="2" charset="-122"/>
              </a:rPr>
              <a:t>1. Nợ TK112	 40.000 </a:t>
            </a:r>
            <a:endParaRPr lang="en-US" sz="18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Có TK 131	 40.000 </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1800" dirty="0">
                <a:latin typeface="Times New Roman" panose="02020603050405020304" pitchFamily="18" charset="0"/>
                <a:ea typeface="SimSun" panose="02010600030101010101" pitchFamily="2" charset="-122"/>
              </a:rPr>
              <a:t>2. a)1. Nợ TK 621	 39.000 </a:t>
            </a:r>
            <a:endParaRPr lang="en-US" sz="18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   Nợ TK 133	 3.900 </a:t>
            </a:r>
            <a:endParaRPr lang="en-US" sz="18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Có TK 112	 42.900 </a:t>
            </a:r>
            <a:endParaRPr lang="en-US" sz="18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2. Nợ TK 621	 1.000 </a:t>
            </a:r>
            <a:endParaRPr lang="en-US" sz="18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    Nợ TK 133	 100 </a:t>
            </a:r>
            <a:endParaRPr lang="en-US" sz="18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Có TK lll		 1.100</a:t>
            </a:r>
            <a:endParaRPr lang="en-US" sz="18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3. NợTK 331	 3.000 </a:t>
            </a:r>
            <a:endParaRPr lang="en-US" sz="18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Có TK 111	 3.000</a:t>
            </a:r>
            <a:endParaRPr lang="en-US" sz="1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500211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2115530" y="816353"/>
            <a:ext cx="4307821" cy="1181973"/>
          </a:xfrm>
          <a:prstGeom prst="rect">
            <a:avLst/>
          </a:prstGeom>
        </p:spPr>
        <p:txBody>
          <a:bodyPr vert="horz" wrap="square" lIns="0" tIns="7984" rIns="0" bIns="0" rtlCol="0">
            <a:spAutoFit/>
          </a:bodyPr>
          <a:lstStyle/>
          <a:p>
            <a:pPr marL="1261" algn="ctr">
              <a:spcBef>
                <a:spcPts val="63"/>
              </a:spcBef>
            </a:pPr>
            <a:r>
              <a:rPr lang="en-US" dirty="0">
                <a:latin typeface="Times New Roman" panose="02020603050405020304" pitchFamily="18" charset="0"/>
                <a:cs typeface="Times New Roman" panose="02020603050405020304" pitchFamily="18" charset="0"/>
              </a:rPr>
              <a:t>CHƯƠNG 2. </a:t>
            </a:r>
            <a:endParaRPr lang="en-US" dirty="0" smtClean="0">
              <a:latin typeface="Times New Roman" panose="02020603050405020304" pitchFamily="18" charset="0"/>
              <a:cs typeface="Times New Roman" panose="02020603050405020304" pitchFamily="18" charset="0"/>
            </a:endParaRPr>
          </a:p>
          <a:p>
            <a:pPr marL="1261" algn="ctr">
              <a:spcBef>
                <a:spcPts val="63"/>
              </a:spcBef>
            </a:pPr>
            <a:r>
              <a:rPr lang="en-US" dirty="0" smtClean="0">
                <a:latin typeface="Times New Roman" panose="02020603050405020304" pitchFamily="18" charset="0"/>
                <a:cs typeface="Times New Roman" panose="02020603050405020304" pitchFamily="18" charset="0"/>
              </a:rPr>
              <a:t>KẾ </a:t>
            </a:r>
            <a:r>
              <a:rPr lang="en-US" dirty="0">
                <a:latin typeface="Times New Roman" panose="02020603050405020304" pitchFamily="18" charset="0"/>
                <a:cs typeface="Times New Roman" panose="02020603050405020304" pitchFamily="18" charset="0"/>
              </a:rPr>
              <a:t>TOÁN MUA BÁN HÀNG HÓA TRONG NƯỚC</a:t>
            </a:r>
            <a:endParaRPr spc="-7" dirty="0">
              <a:latin typeface="Times New Roman" panose="02020603050405020304" pitchFamily="18" charset="0"/>
              <a:cs typeface="Times New Roman" panose="02020603050405020304" pitchFamily="18" charset="0"/>
            </a:endParaRPr>
          </a:p>
        </p:txBody>
      </p:sp>
      <p:sp>
        <p:nvSpPr>
          <p:cNvPr id="4" name="object 4"/>
          <p:cNvSpPr txBox="1"/>
          <p:nvPr/>
        </p:nvSpPr>
        <p:spPr>
          <a:xfrm>
            <a:off x="7334361" y="4596483"/>
            <a:ext cx="179014"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imes New Roman" panose="02020603050405020304" pitchFamily="18" charset="0"/>
                <a:cs typeface="Times New Roman" panose="02020603050405020304" pitchFamily="18" charset="0"/>
              </a:rPr>
              <a:pPr marL="25215" defTabSz="605150">
                <a:spcBef>
                  <a:spcPts val="63"/>
                </a:spcBef>
              </a:pPr>
              <a:t>18</a:t>
            </a:fld>
            <a:endParaRPr sz="927">
              <a:solidFill>
                <a:prstClr val="black"/>
              </a:solidFill>
              <a:latin typeface="Times New Roman" panose="02020603050405020304" pitchFamily="18" charset="0"/>
              <a:cs typeface="Times New Roman" panose="02020603050405020304" pitchFamily="18" charset="0"/>
            </a:endParaRPr>
          </a:p>
        </p:txBody>
      </p:sp>
      <p:sp>
        <p:nvSpPr>
          <p:cNvPr id="3" name="object 3"/>
          <p:cNvSpPr txBox="1"/>
          <p:nvPr/>
        </p:nvSpPr>
        <p:spPr>
          <a:xfrm>
            <a:off x="4409795" y="3759966"/>
            <a:ext cx="2631841" cy="191741"/>
          </a:xfrm>
          <a:prstGeom prst="rect">
            <a:avLst/>
          </a:prstGeom>
        </p:spPr>
        <p:txBody>
          <a:bodyPr vert="horz" wrap="square" lIns="0" tIns="8404" rIns="0" bIns="0" rtlCol="0">
            <a:spAutoFit/>
          </a:bodyPr>
          <a:lstStyle/>
          <a:p>
            <a:pPr marL="8405" defTabSz="605150">
              <a:spcBef>
                <a:spcPts val="66"/>
              </a:spcBef>
            </a:pPr>
            <a:r>
              <a:rPr sz="1191" dirty="0">
                <a:solidFill>
                  <a:srgbClr val="820C15"/>
                </a:solidFill>
                <a:latin typeface="Times New Roman" panose="02020603050405020304" pitchFamily="18" charset="0"/>
                <a:cs typeface="Times New Roman" panose="02020603050405020304" pitchFamily="18" charset="0"/>
              </a:rPr>
              <a:t>Giảng </a:t>
            </a:r>
            <a:r>
              <a:rPr sz="1191" spc="-3" dirty="0">
                <a:solidFill>
                  <a:srgbClr val="820C15"/>
                </a:solidFill>
                <a:latin typeface="Times New Roman" panose="02020603050405020304" pitchFamily="18" charset="0"/>
                <a:cs typeface="Times New Roman" panose="02020603050405020304" pitchFamily="18" charset="0"/>
              </a:rPr>
              <a:t>viên: </a:t>
            </a:r>
            <a:r>
              <a:rPr sz="1191" dirty="0">
                <a:solidFill>
                  <a:srgbClr val="820C15"/>
                </a:solidFill>
                <a:latin typeface="Times New Roman" panose="02020603050405020304" pitchFamily="18" charset="0"/>
                <a:cs typeface="Times New Roman" panose="02020603050405020304" pitchFamily="18" charset="0"/>
              </a:rPr>
              <a:t>ThS. </a:t>
            </a:r>
            <a:r>
              <a:rPr lang="en-US" sz="1191" spc="-3" dirty="0" err="1" smtClean="0">
                <a:solidFill>
                  <a:srgbClr val="820C15"/>
                </a:solidFill>
                <a:latin typeface="Times New Roman" panose="02020603050405020304" pitchFamily="18" charset="0"/>
                <a:cs typeface="Times New Roman" panose="02020603050405020304" pitchFamily="18" charset="0"/>
              </a:rPr>
              <a:t>Phạm</a:t>
            </a:r>
            <a:r>
              <a:rPr lang="en-US" sz="1191" spc="-3" dirty="0" smtClean="0">
                <a:solidFill>
                  <a:srgbClr val="820C15"/>
                </a:solidFill>
                <a:latin typeface="Times New Roman" panose="02020603050405020304" pitchFamily="18" charset="0"/>
                <a:cs typeface="Times New Roman" panose="02020603050405020304" pitchFamily="18" charset="0"/>
              </a:rPr>
              <a:t> </a:t>
            </a:r>
            <a:r>
              <a:rPr lang="en-US" sz="1191" spc="-3" dirty="0" err="1" smtClean="0">
                <a:solidFill>
                  <a:srgbClr val="820C15"/>
                </a:solidFill>
                <a:latin typeface="Times New Roman" panose="02020603050405020304" pitchFamily="18" charset="0"/>
                <a:cs typeface="Times New Roman" panose="02020603050405020304" pitchFamily="18" charset="0"/>
              </a:rPr>
              <a:t>Ngọc</a:t>
            </a:r>
            <a:r>
              <a:rPr lang="en-US" sz="1191" spc="-3" dirty="0" smtClean="0">
                <a:solidFill>
                  <a:srgbClr val="820C15"/>
                </a:solidFill>
                <a:latin typeface="Times New Roman" panose="02020603050405020304" pitchFamily="18" charset="0"/>
                <a:cs typeface="Times New Roman" panose="02020603050405020304" pitchFamily="18" charset="0"/>
              </a:rPr>
              <a:t> </a:t>
            </a:r>
            <a:r>
              <a:rPr lang="en-US" sz="1191" spc="-3" dirty="0" err="1" smtClean="0">
                <a:solidFill>
                  <a:srgbClr val="820C15"/>
                </a:solidFill>
                <a:latin typeface="Times New Roman" panose="02020603050405020304" pitchFamily="18" charset="0"/>
                <a:cs typeface="Times New Roman" panose="02020603050405020304" pitchFamily="18" charset="0"/>
              </a:rPr>
              <a:t>Trường</a:t>
            </a:r>
            <a:endParaRPr sz="119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665402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61950"/>
            <a:ext cx="8382000" cy="3397405"/>
          </a:xfrm>
          <a:prstGeom prst="rect">
            <a:avLst/>
          </a:prstGeom>
        </p:spPr>
        <p:txBody>
          <a:bodyPr wrap="square">
            <a:spAutoFit/>
          </a:bodyPr>
          <a:lstStyle/>
          <a:p>
            <a:pPr indent="360045" algn="just">
              <a:lnSpc>
                <a:spcPct val="107000"/>
              </a:lnSpc>
              <a:spcBef>
                <a:spcPts val="600"/>
              </a:spcBef>
            </a:pPr>
            <a:r>
              <a:rPr lang="vi-VN" dirty="0">
                <a:latin typeface="Times New Roman" panose="02020603050405020304" pitchFamily="18" charset="0"/>
                <a:ea typeface="SimSun" panose="02010600030101010101" pitchFamily="2" charset="-122"/>
              </a:rPr>
              <a:t>2.b) Nợ TK6 27 (hoa hồng môi giới)		 1.000 </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dirty="0">
                <a:latin typeface="Times New Roman" panose="02020603050405020304" pitchFamily="18" charset="0"/>
                <a:ea typeface="SimSun" panose="02010600030101010101" pitchFamily="2" charset="-122"/>
              </a:rPr>
              <a:t>     Nợ TK 627	 	5.000 </a:t>
            </a:r>
            <a:endParaRPr lang="en-US" sz="12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dirty="0">
                <a:latin typeface="Times New Roman" panose="02020603050405020304" pitchFamily="18" charset="0"/>
                <a:ea typeface="SimSun" panose="02010600030101010101" pitchFamily="2" charset="-122"/>
              </a:rPr>
              <a:t>Có TK 111	 6.000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dirty="0">
                <a:latin typeface="Times New Roman" panose="02020603050405020304" pitchFamily="18" charset="0"/>
                <a:ea typeface="SimSun" panose="02010600030101010101" pitchFamily="2" charset="-122"/>
              </a:rPr>
              <a:t>3. Nợ TK 622		 8.000 </a:t>
            </a:r>
            <a:endParaRPr lang="en-US" sz="12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dirty="0">
                <a:latin typeface="Times New Roman" panose="02020603050405020304" pitchFamily="18" charset="0"/>
                <a:ea typeface="SimSun" panose="02010600030101010101" pitchFamily="2" charset="-122"/>
              </a:rPr>
              <a:t>Có TK 334	8.000 </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dirty="0">
                <a:latin typeface="Times New Roman" panose="02020603050405020304" pitchFamily="18" charset="0"/>
                <a:ea typeface="SimSun" panose="02010600030101010101" pitchFamily="2" charset="-122"/>
              </a:rPr>
              <a:t>4. Nợ TK 622		 1.520 </a:t>
            </a:r>
            <a:endParaRPr lang="en-US" sz="12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dirty="0">
                <a:latin typeface="Times New Roman" panose="02020603050405020304" pitchFamily="18" charset="0"/>
                <a:ea typeface="SimSun" panose="02010600030101010101" pitchFamily="2" charset="-122"/>
              </a:rPr>
              <a:t>Có TK 338	 1.520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dirty="0">
                <a:latin typeface="Times New Roman" panose="02020603050405020304" pitchFamily="18" charset="0"/>
                <a:ea typeface="SimSun" panose="02010600030101010101" pitchFamily="2" charset="-122"/>
              </a:rPr>
              <a:t>5. NợTK 131		 40.000 </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dirty="0">
                <a:latin typeface="Times New Roman" panose="02020603050405020304" pitchFamily="18" charset="0"/>
                <a:ea typeface="SimSun" panose="02010600030101010101" pitchFamily="2" charset="-122"/>
              </a:rPr>
              <a:t>    NợTK 112		 59.000 </a:t>
            </a:r>
            <a:endParaRPr lang="en-US" sz="12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dirty="0">
                <a:latin typeface="Times New Roman" panose="02020603050405020304" pitchFamily="18" charset="0"/>
                <a:ea typeface="SimSun" panose="02010600030101010101" pitchFamily="2" charset="-122"/>
              </a:rPr>
              <a:t>Có TK 511	90.000 </a:t>
            </a:r>
            <a:endParaRPr lang="en-US" sz="12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dirty="0">
                <a:latin typeface="Times New Roman" panose="02020603050405020304" pitchFamily="18" charset="0"/>
                <a:ea typeface="SimSun" panose="02010600030101010101" pitchFamily="2" charset="-122"/>
              </a:rPr>
              <a:t>Có TK 3331	9.000</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43858954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438150"/>
            <a:ext cx="7467600" cy="2167581"/>
          </a:xfrm>
          <a:prstGeom prst="rect">
            <a:avLst/>
          </a:prstGeom>
        </p:spPr>
        <p:txBody>
          <a:bodyPr wrap="square">
            <a:spAutoFit/>
          </a:bodyPr>
          <a:lstStyle/>
          <a:p>
            <a:pPr indent="360045" algn="just">
              <a:lnSpc>
                <a:spcPct val="107000"/>
              </a:lnSpc>
              <a:spcBef>
                <a:spcPts val="600"/>
              </a:spcBef>
            </a:pPr>
            <a:r>
              <a:rPr lang="vi-VN" dirty="0">
                <a:latin typeface="Times New Roman" panose="02020603050405020304" pitchFamily="18" charset="0"/>
                <a:ea typeface="SimSun" panose="02010600030101010101" pitchFamily="2" charset="-122"/>
              </a:rPr>
              <a:t> Tính giá thành dịch vụ du lịch: </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dirty="0">
                <a:latin typeface="Times New Roman" panose="02020603050405020304" pitchFamily="18" charset="0"/>
                <a:ea typeface="SimSun" panose="02010600030101010101" pitchFamily="2" charset="-122"/>
              </a:rPr>
              <a:t>a. NợTK 154		 63.520 </a:t>
            </a:r>
            <a:endParaRPr lang="en-US" sz="12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dirty="0">
                <a:latin typeface="Times New Roman" panose="02020603050405020304" pitchFamily="18" charset="0"/>
                <a:ea typeface="SimSun" panose="02010600030101010101" pitchFamily="2" charset="-122"/>
              </a:rPr>
              <a:t>Có TK 621	 48.000</a:t>
            </a:r>
            <a:endParaRPr lang="en-US" sz="12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dirty="0">
                <a:latin typeface="Times New Roman" panose="02020603050405020304" pitchFamily="18" charset="0"/>
                <a:ea typeface="SimSun" panose="02010600030101010101" pitchFamily="2" charset="-122"/>
              </a:rPr>
              <a:t>Có TK 622	 9.520</a:t>
            </a:r>
            <a:endParaRPr lang="en-US" sz="12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dirty="0">
                <a:latin typeface="Times New Roman" panose="02020603050405020304" pitchFamily="18" charset="0"/>
                <a:ea typeface="SimSun" panose="02010600030101010101" pitchFamily="2" charset="-122"/>
              </a:rPr>
              <a:t>Có TK 627 	 6.000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dirty="0">
                <a:latin typeface="Times New Roman" panose="02020603050405020304" pitchFamily="18" charset="0"/>
                <a:ea typeface="SimSun" panose="02010600030101010101" pitchFamily="2" charset="-122"/>
              </a:rPr>
              <a:t>b. Nợ TK 632		 63.520 </a:t>
            </a:r>
            <a:endParaRPr lang="en-US" sz="12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dirty="0">
                <a:latin typeface="Times New Roman" panose="02020603050405020304" pitchFamily="18" charset="0"/>
                <a:ea typeface="SimSun" panose="02010600030101010101" pitchFamily="2" charset="-122"/>
              </a:rPr>
              <a:t>Có TK 154	 63.520 </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72143613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61950"/>
            <a:ext cx="6324600" cy="2475037"/>
          </a:xfrm>
          <a:prstGeom prst="rect">
            <a:avLst/>
          </a:prstGeom>
        </p:spPr>
        <p:txBody>
          <a:bodyPr wrap="square">
            <a:spAutoFit/>
          </a:bodyPr>
          <a:lstStyle/>
          <a:p>
            <a:pPr indent="360045" algn="just">
              <a:lnSpc>
                <a:spcPct val="107000"/>
              </a:lnSpc>
              <a:spcBef>
                <a:spcPts val="600"/>
              </a:spcBef>
            </a:pPr>
            <a:r>
              <a:rPr lang="vi-VN" dirty="0">
                <a:latin typeface="Times New Roman" panose="02020603050405020304" pitchFamily="18" charset="0"/>
                <a:ea typeface="SimSun" panose="02010600030101010101" pitchFamily="2" charset="-122"/>
              </a:rPr>
              <a:t>2. Kết chuyển doanh thu giá vốn, chi phí, lợi nhuận Kết chuyển doanh thu: </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dirty="0">
                <a:latin typeface="Times New Roman" panose="02020603050405020304" pitchFamily="18" charset="0"/>
                <a:ea typeface="SimSun" panose="02010600030101010101" pitchFamily="2" charset="-122"/>
              </a:rPr>
              <a:t>Nợ TK 5ll		 90.000 </a:t>
            </a:r>
            <a:endParaRPr lang="en-US" sz="12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dirty="0">
                <a:latin typeface="Times New Roman" panose="02020603050405020304" pitchFamily="18" charset="0"/>
                <a:ea typeface="SimSun" panose="02010600030101010101" pitchFamily="2" charset="-122"/>
              </a:rPr>
              <a:t>Có TK 911	 90.000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dirty="0">
                <a:latin typeface="Times New Roman" panose="02020603050405020304" pitchFamily="18" charset="0"/>
                <a:ea typeface="SimSun" panose="02010600030101010101" pitchFamily="2" charset="-122"/>
              </a:rPr>
              <a:t>Kết chuyển chi phí: </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dirty="0">
                <a:latin typeface="Times New Roman" panose="02020603050405020304" pitchFamily="18" charset="0"/>
                <a:ea typeface="SimSun" panose="02010600030101010101" pitchFamily="2" charset="-122"/>
              </a:rPr>
              <a:t>NợTK 911		 63.520 </a:t>
            </a:r>
            <a:endParaRPr lang="en-US" sz="12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dirty="0">
                <a:latin typeface="Times New Roman" panose="02020603050405020304" pitchFamily="18" charset="0"/>
                <a:ea typeface="SimSun" panose="02010600030101010101" pitchFamily="2" charset="-122"/>
              </a:rPr>
              <a:t>Có TK 632	63.520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dirty="0">
                <a:latin typeface="Times New Roman" panose="02020603050405020304" pitchFamily="18" charset="0"/>
                <a:ea typeface="SimSun" panose="02010600030101010101" pitchFamily="2" charset="-122"/>
              </a:rPr>
              <a:t>Lợi nhuận gộp của hợp đồng:</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dirty="0">
                <a:latin typeface="Times New Roman" panose="02020603050405020304" pitchFamily="18" charset="0"/>
                <a:ea typeface="SimSun" panose="02010600030101010101" pitchFamily="2" charset="-122"/>
              </a:rPr>
              <a:t> 90.000 -63.520 = 26.480</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60239536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85750"/>
            <a:ext cx="8763000" cy="4902304"/>
          </a:xfrm>
          <a:prstGeom prst="rect">
            <a:avLst/>
          </a:prstGeom>
        </p:spPr>
        <p:txBody>
          <a:bodyPr wrap="square">
            <a:spAutoFit/>
          </a:bodyPr>
          <a:lstStyle/>
          <a:p>
            <a:pPr indent="360045" algn="just">
              <a:lnSpc>
                <a:spcPct val="107000"/>
              </a:lnSpc>
              <a:spcBef>
                <a:spcPts val="600"/>
              </a:spcBef>
            </a:pPr>
            <a:r>
              <a:rPr lang="de-DE" sz="2800" b="1" dirty="0">
                <a:latin typeface="Times New Roman" panose="02020603050405020304" pitchFamily="18" charset="0"/>
                <a:ea typeface="SimSun" panose="02010600030101010101" pitchFamily="2" charset="-122"/>
              </a:rPr>
              <a:t>4. Kế toán hoạt động kinh doanh vận tải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de-DE" sz="2800" b="1" dirty="0">
                <a:latin typeface="Times New Roman" panose="02020603050405020304" pitchFamily="18" charset="0"/>
                <a:ea typeface="SimSun" panose="02010600030101010101" pitchFamily="2" charset="-122"/>
              </a:rPr>
              <a:t>4.1. Đặc điểm hoạt động kinh doanh vận tải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Vận tải là ngành sản xuất vật chất đặc biệt, có nhiệm vụ chủ yếu là vận chuyển hàng hóa và vận chuyển hành khách từ nơi này tới nơi khác.</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800" dirty="0">
                <a:latin typeface="Times New Roman" panose="02020603050405020304" pitchFamily="18" charset="0"/>
                <a:ea typeface="SimSun" panose="02010600030101010101" pitchFamily="2" charset="-122"/>
              </a:rPr>
              <a:t>Doanh nghiệp vận tải quản lý quá trình hoạt động kinh doanh theo nhiều khâu khác nhau như là giao dịch, hợp đồng vận chuyển hàng hóa hoặc khách hàng, thanh toán hợp đồng, lập kế hoạch điều vận và kiểm tra thực hiện kế hoạch điều vận.</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901184038"/>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85750"/>
            <a:ext cx="7848600" cy="4207049"/>
          </a:xfrm>
          <a:prstGeom prst="rect">
            <a:avLst/>
          </a:prstGeom>
        </p:spPr>
        <p:txBody>
          <a:bodyPr wrap="square">
            <a:spAutoFit/>
          </a:bodyPr>
          <a:lstStyle/>
          <a:p>
            <a:pPr indent="360045" algn="just">
              <a:lnSpc>
                <a:spcPct val="107000"/>
              </a:lnSpc>
              <a:spcBef>
                <a:spcPts val="600"/>
              </a:spcBef>
            </a:pPr>
            <a:r>
              <a:rPr lang="de-DE" sz="3200" b="1" dirty="0">
                <a:latin typeface="Times New Roman" panose="02020603050405020304" pitchFamily="18" charset="0"/>
                <a:ea typeface="SimSun" panose="02010600030101010101" pitchFamily="2" charset="-122"/>
              </a:rPr>
              <a:t>4.2. Kế toán hoạt động kinh doanh vận tải </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3200" b="1" i="1" dirty="0">
                <a:latin typeface="Times New Roman" panose="02020603050405020304" pitchFamily="18" charset="0"/>
                <a:ea typeface="Times New Roman" panose="02020603050405020304" pitchFamily="18" charset="0"/>
              </a:rPr>
              <a:t>4.2.</a:t>
            </a:r>
            <a:r>
              <a:rPr lang="en-US" sz="3200" b="1" i="1" dirty="0">
                <a:latin typeface="Times New Roman" panose="02020603050405020304" pitchFamily="18" charset="0"/>
                <a:ea typeface="Times New Roman" panose="02020603050405020304" pitchFamily="18" charset="0"/>
              </a:rPr>
              <a:t>1 </a:t>
            </a:r>
            <a:r>
              <a:rPr lang="en-US" sz="3200" b="1" i="1" dirty="0" err="1">
                <a:latin typeface="Times New Roman" panose="02020603050405020304" pitchFamily="18" charset="0"/>
                <a:ea typeface="Times New Roman" panose="02020603050405020304" pitchFamily="18" charset="0"/>
              </a:rPr>
              <a:t>Ghi</a:t>
            </a:r>
            <a:r>
              <a:rPr lang="en-US" sz="3200" b="1" i="1" dirty="0">
                <a:latin typeface="Times New Roman" panose="02020603050405020304" pitchFamily="18" charset="0"/>
                <a:ea typeface="Times New Roman" panose="02020603050405020304" pitchFamily="18" charset="0"/>
              </a:rPr>
              <a:t> </a:t>
            </a:r>
            <a:r>
              <a:rPr lang="en-US" sz="3200" b="1" i="1" dirty="0" err="1">
                <a:latin typeface="Times New Roman" panose="02020603050405020304" pitchFamily="18" charset="0"/>
                <a:ea typeface="Times New Roman" panose="02020603050405020304" pitchFamily="18" charset="0"/>
              </a:rPr>
              <a:t>nhận</a:t>
            </a:r>
            <a:r>
              <a:rPr lang="en-US" sz="3200" b="1" i="1" dirty="0">
                <a:latin typeface="Times New Roman" panose="02020603050405020304" pitchFamily="18" charset="0"/>
                <a:ea typeface="Times New Roman" panose="02020603050405020304" pitchFamily="18" charset="0"/>
              </a:rPr>
              <a:t> chi </a:t>
            </a:r>
            <a:r>
              <a:rPr lang="en-US" sz="3200" b="1" i="1" dirty="0" err="1">
                <a:latin typeface="Times New Roman" panose="02020603050405020304" pitchFamily="18" charset="0"/>
                <a:ea typeface="Times New Roman" panose="02020603050405020304" pitchFamily="18" charset="0"/>
              </a:rPr>
              <a:t>phí</a:t>
            </a:r>
            <a:r>
              <a:rPr lang="en-US" sz="3200" b="1" i="1" dirty="0">
                <a:latin typeface="Times New Roman" panose="02020603050405020304" pitchFamily="18" charset="0"/>
                <a:ea typeface="Times New Roman" panose="02020603050405020304" pitchFamily="18" charset="0"/>
              </a:rPr>
              <a:t> </a:t>
            </a:r>
            <a:r>
              <a:rPr lang="en-US" sz="3200" b="1" i="1" dirty="0" err="1">
                <a:latin typeface="Times New Roman" panose="02020603050405020304" pitchFamily="18" charset="0"/>
                <a:ea typeface="Times New Roman" panose="02020603050405020304" pitchFamily="18" charset="0"/>
              </a:rPr>
              <a:t>trực</a:t>
            </a:r>
            <a:r>
              <a:rPr lang="en-US" sz="3200" b="1" i="1" dirty="0">
                <a:latin typeface="Times New Roman" panose="02020603050405020304" pitchFamily="18" charset="0"/>
                <a:ea typeface="Times New Roman" panose="02020603050405020304" pitchFamily="18" charset="0"/>
              </a:rPr>
              <a:t> </a:t>
            </a:r>
            <a:r>
              <a:rPr lang="en-US" sz="3200" b="1" i="1" dirty="0" err="1">
                <a:latin typeface="Times New Roman" panose="02020603050405020304" pitchFamily="18" charset="0"/>
                <a:ea typeface="Times New Roman" panose="02020603050405020304" pitchFamily="18" charset="0"/>
              </a:rPr>
              <a:t>tiếp</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3200" dirty="0">
                <a:latin typeface="Times New Roman" panose="02020603050405020304" pitchFamily="18" charset="0"/>
                <a:ea typeface="Times New Roman" panose="02020603050405020304" pitchFamily="18" charset="0"/>
              </a:rPr>
              <a:t> </a:t>
            </a:r>
            <a:r>
              <a:rPr lang="en-US" sz="3200" b="1" dirty="0">
                <a:latin typeface="Times New Roman" panose="02020603050405020304" pitchFamily="18" charset="0"/>
                <a:ea typeface="Times New Roman" panose="02020603050405020304" pitchFamily="18" charset="0"/>
              </a:rPr>
              <a:t>* Chi </a:t>
            </a:r>
            <a:r>
              <a:rPr lang="en-US" sz="3200" b="1" dirty="0" err="1">
                <a:latin typeface="Times New Roman" panose="02020603050405020304" pitchFamily="18" charset="0"/>
                <a:ea typeface="Times New Roman" panose="02020603050405020304" pitchFamily="18" charset="0"/>
              </a:rPr>
              <a:t>phí</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xăng</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xe</a:t>
            </a:r>
            <a:r>
              <a:rPr lang="en-US" sz="3200" b="1" dirty="0">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3200" b="1" dirty="0">
                <a:latin typeface="Times New Roman" panose="02020603050405020304" pitchFamily="18" charset="0"/>
                <a:ea typeface="Times New Roman" panose="02020603050405020304" pitchFamily="18" charset="0"/>
              </a:rPr>
              <a:t>* Chi </a:t>
            </a:r>
            <a:r>
              <a:rPr lang="en-US" sz="3200" b="1" dirty="0" err="1">
                <a:latin typeface="Times New Roman" panose="02020603050405020304" pitchFamily="18" charset="0"/>
                <a:ea typeface="Times New Roman" panose="02020603050405020304" pitchFamily="18" charset="0"/>
              </a:rPr>
              <a:t>phí</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lương</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lái</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xe</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3200" b="1" dirty="0">
                <a:latin typeface="Times New Roman" panose="02020603050405020304" pitchFamily="18" charset="0"/>
                <a:ea typeface="Times New Roman" panose="02020603050405020304" pitchFamily="18" charset="0"/>
              </a:rPr>
              <a:t>* Chi </a:t>
            </a:r>
            <a:r>
              <a:rPr lang="en-US" sz="3200" b="1" dirty="0" err="1">
                <a:latin typeface="Times New Roman" panose="02020603050405020304" pitchFamily="18" charset="0"/>
                <a:ea typeface="Times New Roman" panose="02020603050405020304" pitchFamily="18" charset="0"/>
              </a:rPr>
              <a:t>phí</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sửa</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chữa</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3200" b="1" dirty="0">
                <a:latin typeface="Times New Roman" panose="02020603050405020304" pitchFamily="18" charset="0"/>
                <a:ea typeface="Times New Roman" panose="02020603050405020304" pitchFamily="18" charset="0"/>
              </a:rPr>
              <a:t>* Chi </a:t>
            </a:r>
            <a:r>
              <a:rPr lang="en-US" sz="3200" b="1" dirty="0" err="1">
                <a:latin typeface="Times New Roman" panose="02020603050405020304" pitchFamily="18" charset="0"/>
                <a:ea typeface="Times New Roman" panose="02020603050405020304" pitchFamily="18" charset="0"/>
              </a:rPr>
              <a:t>phí</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khấu</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hao</a:t>
            </a:r>
            <a:endParaRPr lang="en-US" sz="3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3200" b="1" dirty="0">
                <a:latin typeface="Times New Roman" panose="02020603050405020304" pitchFamily="18" charset="0"/>
                <a:ea typeface="Times New Roman" panose="02020603050405020304" pitchFamily="18" charset="0"/>
              </a:rPr>
              <a:t>* Chi </a:t>
            </a:r>
            <a:r>
              <a:rPr lang="en-US" sz="3200" b="1" dirty="0" err="1">
                <a:latin typeface="Times New Roman" panose="02020603050405020304" pitchFamily="18" charset="0"/>
                <a:ea typeface="Times New Roman" panose="02020603050405020304" pitchFamily="18" charset="0"/>
              </a:rPr>
              <a:t>phí</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khác</a:t>
            </a:r>
            <a:endParaRPr lang="en-US" sz="3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48019366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61950"/>
            <a:ext cx="8382000" cy="3627275"/>
          </a:xfrm>
          <a:prstGeom prst="rect">
            <a:avLst/>
          </a:prstGeom>
        </p:spPr>
        <p:txBody>
          <a:bodyPr wrap="square">
            <a:spAutoFit/>
          </a:bodyPr>
          <a:lstStyle/>
          <a:p>
            <a:pPr indent="360045" algn="just">
              <a:lnSpc>
                <a:spcPct val="107000"/>
              </a:lnSpc>
              <a:spcBef>
                <a:spcPts val="600"/>
              </a:spcBef>
            </a:pPr>
            <a:r>
              <a:rPr lang="vi-VN" sz="2800" b="1" i="1" dirty="0">
                <a:latin typeface="Times New Roman" panose="02020603050405020304" pitchFamily="18" charset="0"/>
                <a:ea typeface="Times New Roman" panose="02020603050405020304" pitchFamily="18" charset="0"/>
              </a:rPr>
              <a:t>4.2</a:t>
            </a:r>
            <a:r>
              <a:rPr lang="en-US" sz="2800" b="1" i="1" dirty="0">
                <a:latin typeface="Times New Roman" panose="02020603050405020304" pitchFamily="18" charset="0"/>
                <a:ea typeface="Times New Roman" panose="02020603050405020304" pitchFamily="18" charset="0"/>
              </a:rPr>
              <a:t>.2 </a:t>
            </a:r>
            <a:r>
              <a:rPr lang="en-US" sz="2800" b="1" i="1" dirty="0" err="1">
                <a:latin typeface="Times New Roman" panose="02020603050405020304" pitchFamily="18" charset="0"/>
                <a:ea typeface="Times New Roman" panose="02020603050405020304" pitchFamily="18" charset="0"/>
              </a:rPr>
              <a:t>Ghi</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nhận</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doanh</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thu</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trực</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tiếp</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800" dirty="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Phòng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toán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lịch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duyệt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kê</a:t>
            </a:r>
            <a:r>
              <a:rPr lang="en-US" sz="2800" dirty="0">
                <a:latin typeface="Times New Roman" panose="02020603050405020304" pitchFamily="18" charset="0"/>
                <a:ea typeface="Times New Roman" panose="02020603050405020304" pitchFamily="18" charset="0"/>
              </a:rPr>
              <a:t> chi </a:t>
            </a:r>
            <a:r>
              <a:rPr lang="en-US" sz="2800" dirty="0" err="1">
                <a:latin typeface="Times New Roman" panose="02020603050405020304" pitchFamily="18" charset="0"/>
                <a:ea typeface="Times New Roman" panose="02020603050405020304" pitchFamily="18" charset="0"/>
              </a:rPr>
              <a:t>tiết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doanh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xe</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toán</a:t>
            </a:r>
            <a:r>
              <a:rPr lang="en-US" sz="2800"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Nợ</a:t>
            </a:r>
            <a:r>
              <a:rPr lang="en-US" sz="2800" dirty="0">
                <a:latin typeface="Times New Roman" panose="02020603050405020304" pitchFamily="18" charset="0"/>
                <a:ea typeface="Times New Roman" panose="02020603050405020304" pitchFamily="18" charset="0"/>
              </a:rPr>
              <a:t> TK111,112,131</a:t>
            </a:r>
            <a:endParaRPr lang="en-US" sz="28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TK513,3331 chi </a:t>
            </a:r>
            <a:r>
              <a:rPr lang="en-US" sz="2800" dirty="0" err="1">
                <a:latin typeface="Times New Roman" panose="02020603050405020304" pitchFamily="18" charset="0"/>
                <a:ea typeface="Times New Roman" panose="02020603050405020304" pitchFamily="18" charset="0"/>
              </a:rPr>
              <a:t>tiết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618212767"/>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072632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3258217"/>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9550"/>
            <a:ext cx="8915400" cy="4006994"/>
          </a:xfrm>
          <a:prstGeom prst="rect">
            <a:avLst/>
          </a:prstGeom>
        </p:spPr>
        <p:txBody>
          <a:bodyPr wrap="square">
            <a:spAutoFit/>
          </a:bodyPr>
          <a:lstStyle/>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a:t>
            </a:r>
            <a:r>
              <a:rPr lang="vi-VN" sz="2400" b="1" i="1" dirty="0">
                <a:latin typeface="Times New Roman" panose="02020603050405020304" pitchFamily="18" charset="0"/>
                <a:ea typeface="Times New Roman" panose="02020603050405020304" pitchFamily="18" charset="0"/>
              </a:rPr>
              <a:t>4.2.</a:t>
            </a:r>
            <a:r>
              <a:rPr lang="en-US" sz="2400" b="1" i="1" dirty="0">
                <a:latin typeface="Times New Roman" panose="02020603050405020304" pitchFamily="18" charset="0"/>
                <a:ea typeface="Times New Roman" panose="02020603050405020304" pitchFamily="18" charset="0"/>
              </a:rPr>
              <a:t>3 </a:t>
            </a:r>
            <a:r>
              <a:rPr lang="en-US" sz="2400" b="1" i="1" dirty="0" err="1">
                <a:latin typeface="Times New Roman" panose="02020603050405020304" pitchFamily="18" charset="0"/>
                <a:ea typeface="Times New Roman" panose="02020603050405020304" pitchFamily="18" charset="0"/>
              </a:rPr>
              <a:t>Ghi</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nhận</a:t>
            </a:r>
            <a:r>
              <a:rPr lang="en-US" sz="2400" b="1" i="1" dirty="0">
                <a:latin typeface="Times New Roman" panose="02020603050405020304" pitchFamily="18" charset="0"/>
                <a:ea typeface="Times New Roman" panose="02020603050405020304" pitchFamily="18" charset="0"/>
              </a:rPr>
              <a:t> chi </a:t>
            </a:r>
            <a:r>
              <a:rPr lang="en-US" sz="2400" b="1" i="1" dirty="0" err="1">
                <a:latin typeface="Times New Roman" panose="02020603050405020304" pitchFamily="18" charset="0"/>
                <a:ea typeface="Times New Roman" panose="02020603050405020304" pitchFamily="18" charset="0"/>
              </a:rPr>
              <a:t>phí</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gián</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tiếp</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và</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phân</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bổ</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chi </a:t>
            </a:r>
            <a:r>
              <a:rPr lang="en-US" sz="2400" dirty="0" err="1">
                <a:latin typeface="Times New Roman" panose="02020603050405020304" pitchFamily="18" charset="0"/>
                <a:ea typeface="Times New Roman" panose="02020603050405020304" pitchFamily="18" charset="0"/>
              </a:rPr>
              <a:t>phí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tiếp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gồm</a:t>
            </a:r>
            <a:r>
              <a:rPr lang="en-US" sz="2400" dirty="0">
                <a:latin typeface="Times New Roman" panose="02020603050405020304" pitchFamily="18" charset="0"/>
                <a:ea typeface="Times New Roman" panose="02020603050405020304" pitchFamily="18" charset="0"/>
              </a:rPr>
              <a:t>: Chi </a:t>
            </a:r>
            <a:r>
              <a:rPr lang="en-US" sz="2400" dirty="0" err="1">
                <a:latin typeface="Times New Roman" panose="02020603050405020304" pitchFamily="18" charset="0"/>
                <a:ea typeface="Times New Roman" panose="02020603050405020304" pitchFamily="18" charset="0"/>
              </a:rPr>
              <a:t>phí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hàng</a:t>
            </a:r>
            <a:r>
              <a:rPr lang="en-US" sz="2400" dirty="0">
                <a:latin typeface="Times New Roman" panose="02020603050405020304" pitchFamily="18" charset="0"/>
                <a:ea typeface="Times New Roman" panose="02020603050405020304" pitchFamily="18" charset="0"/>
              </a:rPr>
              <a:t>, chi </a:t>
            </a:r>
            <a:r>
              <a:rPr lang="en-US" sz="2400" dirty="0" err="1">
                <a:latin typeface="Times New Roman" panose="02020603050405020304" pitchFamily="18" charset="0"/>
                <a:ea typeface="Times New Roman" panose="02020603050405020304" pitchFamily="18" charset="0"/>
              </a:rPr>
              <a:t>phí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quản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doanh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nghiệp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toán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thường</a:t>
            </a:r>
            <a:r>
              <a:rPr lang="en-US" sz="2400" dirty="0">
                <a:latin typeface="Times New Roman" panose="02020603050405020304" pitchFamily="18" charset="0"/>
                <a:ea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nhận</a:t>
            </a:r>
            <a:r>
              <a:rPr lang="en-US" sz="2400" dirty="0">
                <a:latin typeface="Times New Roman" panose="02020603050405020304" pitchFamily="18" charset="0"/>
                <a:ea typeface="Times New Roman" panose="02020603050405020304" pitchFamily="18" charset="0"/>
              </a:rPr>
              <a:t> chi </a:t>
            </a:r>
            <a:r>
              <a:rPr lang="en-US" sz="2400" dirty="0" err="1">
                <a:latin typeface="Times New Roman" panose="02020603050405020304" pitchFamily="18" charset="0"/>
                <a:ea typeface="Times New Roman" panose="02020603050405020304" pitchFamily="18" charset="0"/>
              </a:rPr>
              <a:t>tiết</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mảng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kinh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doanh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định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lỗ</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mảng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kinh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doanh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hợp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đồng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hoặc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đầu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xe</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i="1" dirty="0">
                <a:latin typeface="Times New Roman" panose="02020603050405020304" pitchFamily="18" charset="0"/>
                <a:ea typeface="Times New Roman" panose="02020603050405020304" pitchFamily="18" charset="0"/>
              </a:rPr>
              <a:t> </a:t>
            </a:r>
            <a:r>
              <a:rPr lang="vi-VN" sz="2400" b="1" i="1" dirty="0">
                <a:latin typeface="Times New Roman" panose="02020603050405020304" pitchFamily="18" charset="0"/>
                <a:ea typeface="Times New Roman" panose="02020603050405020304" pitchFamily="18" charset="0"/>
              </a:rPr>
              <a:t>4.2</a:t>
            </a:r>
            <a:r>
              <a:rPr lang="en-US" sz="2400" b="1" i="1" dirty="0">
                <a:latin typeface="Times New Roman" panose="02020603050405020304" pitchFamily="18" charset="0"/>
                <a:ea typeface="Times New Roman" panose="02020603050405020304" pitchFamily="18" charset="0"/>
              </a:rPr>
              <a:t>.4 </a:t>
            </a:r>
            <a:r>
              <a:rPr lang="en-US" sz="2400" b="1" i="1" dirty="0" err="1">
                <a:latin typeface="Times New Roman" panose="02020603050405020304" pitchFamily="18" charset="0"/>
                <a:ea typeface="Times New Roman" panose="02020603050405020304" pitchFamily="18" charset="0"/>
              </a:rPr>
              <a:t>Xác</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định</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kết</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quả</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kinh</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doanh</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doanh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thu</a:t>
            </a:r>
            <a:r>
              <a:rPr lang="en-US" sz="2400" dirty="0">
                <a:latin typeface="Times New Roman" panose="02020603050405020304" pitchFamily="18" charset="0"/>
                <a:ea typeface="Times New Roman" panose="02020603050405020304" pitchFamily="18" charset="0"/>
              </a:rPr>
              <a:t>, chi </a:t>
            </a:r>
            <a:r>
              <a:rPr lang="en-US" sz="2400" dirty="0" err="1">
                <a:latin typeface="Times New Roman" panose="02020603050405020304" pitchFamily="18" charset="0"/>
                <a:ea typeface="Times New Roman" panose="02020603050405020304" pitchFamily="18" charset="0"/>
              </a:rPr>
              <a:t>phí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trực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tiếp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hoặc</a:t>
            </a:r>
            <a:r>
              <a:rPr lang="en-US" sz="2400" dirty="0">
                <a:latin typeface="Times New Roman" panose="02020603050405020304" pitchFamily="18" charset="0"/>
                <a:ea typeface="Times New Roman" panose="02020603050405020304" pitchFamily="18" charset="0"/>
              </a:rPr>
              <a:t> chi </a:t>
            </a:r>
            <a:r>
              <a:rPr lang="en-US" sz="2400" dirty="0" err="1">
                <a:latin typeface="Times New Roman" panose="02020603050405020304" pitchFamily="18" charset="0"/>
                <a:ea typeface="Times New Roman" panose="02020603050405020304" pitchFamily="18" charset="0"/>
              </a:rPr>
              <a:t>phí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đầu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hợp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đồng</a:t>
            </a:r>
            <a:r>
              <a:rPr lang="en-US" sz="2400" dirty="0">
                <a:latin typeface="Times New Roman" panose="02020603050405020304" pitchFamily="18" charset="0"/>
                <a:ea typeface="Times New Roman" panose="02020603050405020304" pitchFamily="18" charset="0"/>
              </a:rPr>
              <a:t> hay </a:t>
            </a:r>
            <a:r>
              <a:rPr lang="en-US" sz="2400" dirty="0" err="1">
                <a:latin typeface="Times New Roman" panose="02020603050405020304" pitchFamily="18" charset="0"/>
                <a:ea typeface="Times New Roman" panose="02020603050405020304" pitchFamily="18" charset="0"/>
              </a:rPr>
              <a:t>mảng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doanh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tính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toán</a:t>
            </a:r>
            <a:r>
              <a:rPr lang="en-US" sz="2400"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err="1">
                <a:latin typeface="Times New Roman" panose="02020603050405020304" pitchFamily="18" charset="0"/>
                <a:ea typeface="Times New Roman" panose="02020603050405020304" pitchFamily="18" charset="0"/>
              </a:rPr>
              <a:t>Lãi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lỗ</a:t>
            </a:r>
            <a:r>
              <a:rPr lang="en-US" sz="2400" dirty="0">
                <a:latin typeface="Times New Roman" panose="02020603050405020304" pitchFamily="18" charset="0"/>
                <a:ea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rPr>
              <a:t>Doanh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thu</a:t>
            </a:r>
            <a:r>
              <a:rPr lang="en-US" sz="2400" dirty="0">
                <a:latin typeface="Times New Roman" panose="02020603050405020304" pitchFamily="18" charset="0"/>
                <a:ea typeface="Times New Roman" panose="02020603050405020304" pitchFamily="18" charset="0"/>
              </a:rPr>
              <a:t> – Chi </a:t>
            </a:r>
            <a:r>
              <a:rPr lang="en-US" sz="2400" dirty="0" err="1">
                <a:latin typeface="Times New Roman" panose="02020603050405020304" pitchFamily="18" charset="0"/>
                <a:ea typeface="Times New Roman" panose="02020603050405020304" pitchFamily="18" charset="0"/>
              </a:rPr>
              <a:t>phí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trực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tiếp</a:t>
            </a:r>
            <a:r>
              <a:rPr lang="en-US" sz="2400" dirty="0">
                <a:latin typeface="Times New Roman" panose="02020603050405020304" pitchFamily="18" charset="0"/>
                <a:ea typeface="Times New Roman" panose="02020603050405020304" pitchFamily="18" charset="0"/>
              </a:rPr>
              <a:t> – Chi </a:t>
            </a:r>
            <a:r>
              <a:rPr lang="en-US" sz="2400" dirty="0" err="1">
                <a:latin typeface="Times New Roman" panose="02020603050405020304" pitchFamily="18" charset="0"/>
                <a:ea typeface="Times New Roman" panose="02020603050405020304" pitchFamily="18" charset="0"/>
              </a:rPr>
              <a:t>phí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bổ</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426973434"/>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85750"/>
            <a:ext cx="8153400" cy="4709944"/>
          </a:xfrm>
          <a:prstGeom prst="rect">
            <a:avLst/>
          </a:prstGeom>
        </p:spPr>
        <p:txBody>
          <a:bodyPr wrap="square">
            <a:spAutoFit/>
          </a:bodyPr>
          <a:lstStyle/>
          <a:p>
            <a:pPr indent="360045" algn="just">
              <a:lnSpc>
                <a:spcPct val="107000"/>
              </a:lnSpc>
              <a:spcBef>
                <a:spcPts val="600"/>
              </a:spcBef>
            </a:pPr>
            <a:r>
              <a:rPr lang="en-US" sz="2400" b="1" dirty="0">
                <a:latin typeface="Times New Roman" panose="02020603050405020304" pitchFamily="18" charset="0"/>
                <a:ea typeface="Times New Roman" panose="02020603050405020304" pitchFamily="18" charset="0"/>
              </a:rPr>
              <a:t> </a:t>
            </a:r>
            <a:r>
              <a:rPr lang="vi-VN" sz="2400" b="1" i="1" dirty="0">
                <a:latin typeface="Times New Roman" panose="02020603050405020304" pitchFamily="18" charset="0"/>
                <a:ea typeface="Times New Roman" panose="02020603050405020304" pitchFamily="18" charset="0"/>
              </a:rPr>
              <a:t>4.2.5</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Nghiệp</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vụ</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sửa</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chữa</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bảo</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dưỡng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a:t>
            </a:r>
            <a:r>
              <a:rPr lang="vi-VN" sz="2400" b="1" dirty="0">
                <a:latin typeface="Times New Roman" panose="02020603050405020304" pitchFamily="18" charset="0"/>
                <a:ea typeface="Times New Roman" panose="02020603050405020304" pitchFamily="18" charset="0"/>
              </a:rPr>
              <a:t>a, </a:t>
            </a:r>
            <a:r>
              <a:rPr lang="en-US" sz="2400" b="1" dirty="0" err="1">
                <a:latin typeface="Times New Roman" panose="02020603050405020304" pitchFamily="18" charset="0"/>
                <a:ea typeface="Times New Roman" panose="02020603050405020304" pitchFamily="18" charset="0"/>
              </a:rPr>
              <a:t>Sửa</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chữa</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bảo</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dưỡng</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cho</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đối</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tượng</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trong</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công</a:t>
            </a:r>
            <a:r>
              <a:rPr lang="en-US" sz="2400" b="1" dirty="0">
                <a:latin typeface="Times New Roman" panose="02020603050405020304" pitchFamily="18" charset="0"/>
                <a:ea typeface="Times New Roman" panose="02020603050405020304" pitchFamily="18" charset="0"/>
              </a:rPr>
              <a:t> ty</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rPr>
              <a:t>Doanh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thu</a:t>
            </a:r>
            <a:r>
              <a:rPr lang="en-US" sz="2400" dirty="0">
                <a:latin typeface="Times New Roman" panose="02020603050405020304" pitchFamily="18" charset="0"/>
                <a:ea typeface="Times New Roman" panose="02020603050405020304" pitchFamily="18" charset="0"/>
              </a:rPr>
              <a:t>, chi </a:t>
            </a:r>
            <a:r>
              <a:rPr lang="en-US" sz="2400" dirty="0" err="1">
                <a:latin typeface="Times New Roman" panose="02020603050405020304" pitchFamily="18" charset="0"/>
                <a:ea typeface="Times New Roman" panose="02020603050405020304" pitchFamily="18" charset="0"/>
              </a:rPr>
              <a:t>phí</a:t>
            </a:r>
            <a:r>
              <a:rPr lang="en-US" sz="2400" dirty="0">
                <a:latin typeface="Times New Roman" panose="02020603050405020304" pitchFamily="18" charset="0"/>
                <a:ea typeface="Times New Roman" panose="02020603050405020304" pitchFamily="18" charset="0"/>
              </a:rPr>
              <a:t> chi </a:t>
            </a:r>
            <a:r>
              <a:rPr lang="en-US" sz="2400" dirty="0" err="1">
                <a:latin typeface="Times New Roman" panose="02020603050405020304" pitchFamily="18" charset="0"/>
                <a:ea typeface="Times New Roman" panose="02020603050405020304" pitchFamily="18" charset="0"/>
              </a:rPr>
              <a:t>tiết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đầu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xe</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Chi </a:t>
            </a:r>
            <a:r>
              <a:rPr lang="en-US" sz="2400" dirty="0" err="1">
                <a:latin typeface="Times New Roman" panose="02020603050405020304" pitchFamily="18" charset="0"/>
                <a:ea typeface="Times New Roman" panose="02020603050405020304" pitchFamily="18" charset="0"/>
              </a:rPr>
              <a:t>phí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phụ</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sửa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chữa</a:t>
            </a:r>
            <a:r>
              <a:rPr lang="en-US" sz="2400"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mua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kho</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Nợ</a:t>
            </a:r>
            <a:r>
              <a:rPr lang="en-US" sz="2400" dirty="0">
                <a:latin typeface="Times New Roman" panose="02020603050405020304" pitchFamily="18" charset="0"/>
                <a:ea typeface="Times New Roman" panose="02020603050405020304" pitchFamily="18" charset="0"/>
              </a:rPr>
              <a:t> TK152</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TK331, 111, 112</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xuất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dùng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Nợ</a:t>
            </a:r>
            <a:r>
              <a:rPr lang="en-US" sz="2400" dirty="0">
                <a:latin typeface="Times New Roman" panose="02020603050405020304" pitchFamily="18" charset="0"/>
                <a:ea typeface="Times New Roman" panose="02020603050405020304" pitchFamily="18" charset="0"/>
              </a:rPr>
              <a:t> TK154</a:t>
            </a:r>
            <a:endParaRPr lang="en-US" sz="24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TK152</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358972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361725"/>
            <a:ext cx="6858000" cy="4258689"/>
          </a:xfrm>
          <a:prstGeom prst="rect">
            <a:avLst/>
          </a:prstGeom>
        </p:spPr>
        <p:txBody>
          <a:bodyPr vert="horz" wrap="square" lIns="0" tIns="8404" rIns="0" bIns="0" rtlCol="0">
            <a:spAutoFit/>
          </a:bodyPr>
          <a:lstStyle/>
          <a:p>
            <a:pPr marL="8405" defTabSz="605150">
              <a:spcBef>
                <a:spcPts val="66"/>
              </a:spcBef>
            </a:pPr>
            <a:r>
              <a:rPr sz="2200" b="1" spc="-3" dirty="0">
                <a:solidFill>
                  <a:srgbClr val="820C15"/>
                </a:solidFill>
                <a:latin typeface="Arial"/>
                <a:cs typeface="Arial"/>
              </a:rPr>
              <a:t>MỤC </a:t>
            </a:r>
            <a:r>
              <a:rPr sz="2200" b="1" dirty="0">
                <a:solidFill>
                  <a:srgbClr val="820C15"/>
                </a:solidFill>
                <a:latin typeface="Arial"/>
                <a:cs typeface="Arial"/>
              </a:rPr>
              <a:t>TIÊU </a:t>
            </a:r>
            <a:r>
              <a:rPr sz="2200" b="1" spc="-3" dirty="0">
                <a:solidFill>
                  <a:srgbClr val="820C15"/>
                </a:solidFill>
                <a:latin typeface="Arial"/>
                <a:cs typeface="Arial"/>
              </a:rPr>
              <a:t>BÀI</a:t>
            </a:r>
            <a:r>
              <a:rPr sz="2200" b="1" spc="-7" dirty="0">
                <a:solidFill>
                  <a:srgbClr val="820C15"/>
                </a:solidFill>
                <a:latin typeface="Arial"/>
                <a:cs typeface="Arial"/>
              </a:rPr>
              <a:t> </a:t>
            </a:r>
            <a:r>
              <a:rPr sz="2200" b="1" spc="-3" dirty="0">
                <a:solidFill>
                  <a:srgbClr val="820C15"/>
                </a:solidFill>
                <a:latin typeface="Arial"/>
                <a:cs typeface="Arial"/>
              </a:rPr>
              <a:t>HỌC</a:t>
            </a:r>
            <a:endParaRPr sz="2200" dirty="0">
              <a:solidFill>
                <a:prstClr val="black"/>
              </a:solidFill>
              <a:latin typeface="Arial"/>
              <a:cs typeface="Arial"/>
            </a:endParaRPr>
          </a:p>
          <a:p>
            <a:pPr defTabSz="605150">
              <a:spcBef>
                <a:spcPts val="3"/>
              </a:spcBef>
            </a:pPr>
            <a:endParaRPr sz="2200" dirty="0">
              <a:solidFill>
                <a:prstClr val="black"/>
              </a:solidFill>
              <a:latin typeface="Arial"/>
              <a:cs typeface="Arial"/>
            </a:endParaRPr>
          </a:p>
          <a:p>
            <a:pPr marL="285345" marR="3782" indent="-226931" algn="just" defTabSz="605150">
              <a:lnSpc>
                <a:spcPct val="115700"/>
              </a:lnSpc>
              <a:buFontTx/>
              <a:buChar char="•"/>
              <a:tabLst>
                <a:tab pos="285765" algn="l"/>
              </a:tabLst>
            </a:pPr>
            <a:r>
              <a:rPr sz="2200" spc="-3" dirty="0">
                <a:solidFill>
                  <a:prstClr val="black"/>
                </a:solidFill>
                <a:latin typeface="Arial"/>
                <a:cs typeface="Arial"/>
              </a:rPr>
              <a:t>Phân tích được đặc thù </a:t>
            </a:r>
            <a:r>
              <a:rPr sz="2200" spc="-3" dirty="0" err="1">
                <a:solidFill>
                  <a:prstClr val="black"/>
                </a:solidFill>
                <a:latin typeface="Arial"/>
                <a:cs typeface="Arial"/>
              </a:rPr>
              <a:t>riêng</a:t>
            </a:r>
            <a:r>
              <a:rPr sz="2200" spc="-3" dirty="0">
                <a:solidFill>
                  <a:prstClr val="black"/>
                </a:solidFill>
                <a:latin typeface="Arial"/>
                <a:cs typeface="Arial"/>
              </a:rPr>
              <a:t> </a:t>
            </a:r>
            <a:r>
              <a:rPr lang="en-US" sz="2200" spc="-3" dirty="0" err="1" smtClean="0">
                <a:solidFill>
                  <a:prstClr val="black"/>
                </a:solidFill>
                <a:latin typeface="Arial"/>
                <a:cs typeface="Arial"/>
              </a:rPr>
              <a:t>của</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quy</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trình</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kế</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toán</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mua</a:t>
            </a:r>
            <a:r>
              <a:rPr lang="en-US" sz="2200" spc="-3" dirty="0" smtClean="0">
                <a:solidFill>
                  <a:prstClr val="black"/>
                </a:solidFill>
                <a:latin typeface="Arial"/>
                <a:cs typeface="Arial"/>
              </a:rPr>
              <a:t> hang </a:t>
            </a:r>
            <a:r>
              <a:rPr sz="2200" spc="-3" dirty="0" err="1" smtClean="0">
                <a:solidFill>
                  <a:prstClr val="black"/>
                </a:solidFill>
                <a:latin typeface="Arial"/>
                <a:cs typeface="Arial"/>
              </a:rPr>
              <a:t>có</a:t>
            </a:r>
            <a:r>
              <a:rPr sz="2200" spc="-3" dirty="0" smtClean="0">
                <a:solidFill>
                  <a:prstClr val="black"/>
                </a:solidFill>
                <a:latin typeface="Arial"/>
                <a:cs typeface="Arial"/>
              </a:rPr>
              <a:t> </a:t>
            </a:r>
            <a:r>
              <a:rPr sz="2200" spc="-3" dirty="0">
                <a:solidFill>
                  <a:prstClr val="black"/>
                </a:solidFill>
                <a:latin typeface="Arial"/>
                <a:cs typeface="Arial"/>
              </a:rPr>
              <a:t>trong doanh </a:t>
            </a:r>
            <a:r>
              <a:rPr sz="2200" spc="-3" dirty="0" err="1">
                <a:solidFill>
                  <a:prstClr val="black"/>
                </a:solidFill>
                <a:latin typeface="Arial"/>
                <a:cs typeface="Arial"/>
              </a:rPr>
              <a:t>nghiệp</a:t>
            </a:r>
            <a:r>
              <a:rPr sz="2200" spc="-3" dirty="0">
                <a:solidFill>
                  <a:prstClr val="black"/>
                </a:solidFill>
                <a:latin typeface="Arial"/>
                <a:cs typeface="Arial"/>
              </a:rPr>
              <a:t> </a:t>
            </a:r>
            <a:r>
              <a:rPr sz="2200" dirty="0" err="1" smtClean="0">
                <a:solidFill>
                  <a:prstClr val="black"/>
                </a:solidFill>
                <a:latin typeface="Arial"/>
                <a:cs typeface="Arial"/>
              </a:rPr>
              <a:t>kinh</a:t>
            </a:r>
            <a:r>
              <a:rPr sz="2200" dirty="0" smtClean="0">
                <a:solidFill>
                  <a:prstClr val="black"/>
                </a:solidFill>
                <a:latin typeface="Arial"/>
                <a:cs typeface="Arial"/>
              </a:rPr>
              <a:t> </a:t>
            </a:r>
            <a:r>
              <a:rPr sz="2200" spc="-3" dirty="0" err="1">
                <a:solidFill>
                  <a:prstClr val="black"/>
                </a:solidFill>
                <a:latin typeface="Arial"/>
                <a:cs typeface="Arial"/>
              </a:rPr>
              <a:t>doanh</a:t>
            </a:r>
            <a:r>
              <a:rPr sz="2200" spc="-3" dirty="0">
                <a:solidFill>
                  <a:prstClr val="black"/>
                </a:solidFill>
                <a:latin typeface="Arial"/>
                <a:cs typeface="Arial"/>
              </a:rPr>
              <a:t> </a:t>
            </a:r>
            <a:r>
              <a:rPr lang="en-US" sz="2200" spc="-3" dirty="0" err="1" smtClean="0">
                <a:solidFill>
                  <a:prstClr val="black"/>
                </a:solidFill>
                <a:latin typeface="Arial"/>
                <a:cs typeface="Arial"/>
              </a:rPr>
              <a:t>thương</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mại</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dịch</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vụ</a:t>
            </a:r>
            <a:r>
              <a:rPr lang="en-US" sz="2200" spc="-3" dirty="0" smtClean="0">
                <a:solidFill>
                  <a:prstClr val="black"/>
                </a:solidFill>
                <a:latin typeface="Arial"/>
                <a:cs typeface="Arial"/>
              </a:rPr>
              <a:t> </a:t>
            </a:r>
            <a:r>
              <a:rPr sz="2200" dirty="0" err="1" smtClean="0">
                <a:solidFill>
                  <a:prstClr val="black"/>
                </a:solidFill>
                <a:latin typeface="Arial"/>
                <a:cs typeface="Arial"/>
              </a:rPr>
              <a:t>và</a:t>
            </a:r>
            <a:r>
              <a:rPr sz="2200" dirty="0" smtClean="0">
                <a:solidFill>
                  <a:prstClr val="black"/>
                </a:solidFill>
                <a:latin typeface="Arial"/>
                <a:cs typeface="Arial"/>
              </a:rPr>
              <a:t> </a:t>
            </a:r>
            <a:r>
              <a:rPr sz="2200" spc="-3" dirty="0">
                <a:solidFill>
                  <a:prstClr val="black"/>
                </a:solidFill>
                <a:latin typeface="Arial"/>
                <a:cs typeface="Arial"/>
              </a:rPr>
              <a:t>ảnh hưởng đến </a:t>
            </a:r>
            <a:r>
              <a:rPr sz="2200" dirty="0">
                <a:solidFill>
                  <a:prstClr val="black"/>
                </a:solidFill>
                <a:latin typeface="Arial"/>
                <a:cs typeface="Arial"/>
              </a:rPr>
              <a:t>công  tác kế</a:t>
            </a:r>
            <a:r>
              <a:rPr sz="2200" spc="-10" dirty="0">
                <a:solidFill>
                  <a:prstClr val="black"/>
                </a:solidFill>
                <a:latin typeface="Arial"/>
                <a:cs typeface="Arial"/>
              </a:rPr>
              <a:t> </a:t>
            </a:r>
            <a:r>
              <a:rPr sz="2200" spc="-3" dirty="0">
                <a:solidFill>
                  <a:prstClr val="black"/>
                </a:solidFill>
                <a:latin typeface="Arial"/>
                <a:cs typeface="Arial"/>
              </a:rPr>
              <a:t>toán.</a:t>
            </a:r>
            <a:endParaRPr sz="2200" dirty="0">
              <a:solidFill>
                <a:prstClr val="black"/>
              </a:solidFill>
              <a:latin typeface="Arial"/>
              <a:cs typeface="Arial"/>
            </a:endParaRPr>
          </a:p>
          <a:p>
            <a:pPr marL="285345" marR="3782" indent="-226931" defTabSz="605150">
              <a:lnSpc>
                <a:spcPct val="115799"/>
              </a:lnSpc>
              <a:spcBef>
                <a:spcPts val="328"/>
              </a:spcBef>
              <a:buFontTx/>
              <a:buChar char="•"/>
              <a:tabLst>
                <a:tab pos="285765" algn="l"/>
              </a:tabLst>
            </a:pPr>
            <a:r>
              <a:rPr sz="2200" spc="-3" dirty="0">
                <a:solidFill>
                  <a:prstClr val="black"/>
                </a:solidFill>
                <a:latin typeface="Arial"/>
                <a:cs typeface="Arial"/>
              </a:rPr>
              <a:t>Phân loại được các hình thức, phương </a:t>
            </a:r>
            <a:r>
              <a:rPr sz="2200" spc="-3" dirty="0" err="1">
                <a:solidFill>
                  <a:prstClr val="black"/>
                </a:solidFill>
                <a:latin typeface="Arial"/>
                <a:cs typeface="Arial"/>
              </a:rPr>
              <a:t>thức</a:t>
            </a:r>
            <a:r>
              <a:rPr sz="2200" spc="-3" dirty="0">
                <a:solidFill>
                  <a:prstClr val="black"/>
                </a:solidFill>
                <a:latin typeface="Arial"/>
                <a:cs typeface="Arial"/>
              </a:rPr>
              <a:t> </a:t>
            </a:r>
            <a:r>
              <a:rPr lang="en-US" sz="2200" spc="-3" dirty="0" err="1" smtClean="0">
                <a:solidFill>
                  <a:prstClr val="black"/>
                </a:solidFill>
                <a:latin typeface="Arial"/>
                <a:cs typeface="Arial"/>
              </a:rPr>
              <a:t>quy</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trình</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kế</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toán</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mua</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bán</a:t>
            </a:r>
            <a:r>
              <a:rPr lang="en-US" sz="2200" spc="-3" dirty="0" smtClean="0">
                <a:solidFill>
                  <a:prstClr val="black"/>
                </a:solidFill>
                <a:latin typeface="Arial"/>
                <a:cs typeface="Arial"/>
              </a:rPr>
              <a:t> hang </a:t>
            </a:r>
            <a:r>
              <a:rPr lang="en-US" sz="2200" spc="-3" dirty="0" err="1" smtClean="0">
                <a:solidFill>
                  <a:prstClr val="black"/>
                </a:solidFill>
                <a:latin typeface="Arial"/>
                <a:cs typeface="Arial"/>
              </a:rPr>
              <a:t>hóa</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và</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quy</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trình</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kế</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toán</a:t>
            </a:r>
            <a:r>
              <a:rPr lang="en-US" sz="2200" spc="-3" dirty="0" smtClean="0">
                <a:solidFill>
                  <a:prstClr val="black"/>
                </a:solidFill>
                <a:latin typeface="Arial"/>
                <a:cs typeface="Arial"/>
              </a:rPr>
              <a:t> hang </a:t>
            </a:r>
            <a:r>
              <a:rPr lang="en-US" sz="2200" spc="-3" dirty="0" err="1" smtClean="0">
                <a:solidFill>
                  <a:prstClr val="black"/>
                </a:solidFill>
                <a:latin typeface="Arial"/>
                <a:cs typeface="Arial"/>
              </a:rPr>
              <a:t>tồn</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kho</a:t>
            </a:r>
            <a:r>
              <a:rPr lang="en-US" sz="2200" spc="-3" dirty="0" smtClean="0">
                <a:solidFill>
                  <a:prstClr val="black"/>
                </a:solidFill>
                <a:latin typeface="Arial"/>
                <a:cs typeface="Arial"/>
              </a:rPr>
              <a:t>.</a:t>
            </a:r>
            <a:br>
              <a:rPr lang="en-US" sz="2200" spc="-3" dirty="0" smtClean="0">
                <a:solidFill>
                  <a:prstClr val="black"/>
                </a:solidFill>
                <a:latin typeface="Arial"/>
                <a:cs typeface="Arial"/>
              </a:rPr>
            </a:br>
            <a:r>
              <a:rPr sz="2200" spc="-10" dirty="0" err="1" smtClean="0">
                <a:solidFill>
                  <a:prstClr val="black"/>
                </a:solidFill>
                <a:latin typeface="Arial"/>
                <a:cs typeface="Arial"/>
              </a:rPr>
              <a:t>Trình</a:t>
            </a:r>
            <a:r>
              <a:rPr sz="2200" spc="-10" dirty="0" smtClean="0">
                <a:solidFill>
                  <a:prstClr val="black"/>
                </a:solidFill>
                <a:latin typeface="Arial"/>
                <a:cs typeface="Arial"/>
              </a:rPr>
              <a:t> </a:t>
            </a:r>
            <a:r>
              <a:rPr sz="2200" spc="-3" dirty="0">
                <a:solidFill>
                  <a:prstClr val="black"/>
                </a:solidFill>
                <a:latin typeface="Arial"/>
                <a:cs typeface="Arial"/>
              </a:rPr>
              <a:t>bày được </a:t>
            </a:r>
            <a:r>
              <a:rPr sz="2200" dirty="0">
                <a:solidFill>
                  <a:prstClr val="black"/>
                </a:solidFill>
                <a:latin typeface="Arial"/>
                <a:cs typeface="Arial"/>
              </a:rPr>
              <a:t>cách </a:t>
            </a:r>
            <a:r>
              <a:rPr sz="2200" spc="-3" dirty="0">
                <a:solidFill>
                  <a:prstClr val="black"/>
                </a:solidFill>
                <a:latin typeface="Arial"/>
                <a:cs typeface="Arial"/>
              </a:rPr>
              <a:t>hạch toán </a:t>
            </a:r>
            <a:r>
              <a:rPr sz="2200" dirty="0">
                <a:solidFill>
                  <a:prstClr val="black"/>
                </a:solidFill>
                <a:latin typeface="Arial"/>
                <a:cs typeface="Arial"/>
              </a:rPr>
              <a:t>các </a:t>
            </a:r>
            <a:r>
              <a:rPr sz="2200" spc="-3" dirty="0">
                <a:solidFill>
                  <a:prstClr val="black"/>
                </a:solidFill>
                <a:latin typeface="Arial"/>
                <a:cs typeface="Arial"/>
              </a:rPr>
              <a:t>nghiệp </a:t>
            </a:r>
            <a:r>
              <a:rPr sz="2200" dirty="0">
                <a:solidFill>
                  <a:prstClr val="black"/>
                </a:solidFill>
                <a:latin typeface="Arial"/>
                <a:cs typeface="Arial"/>
              </a:rPr>
              <a:t>vụ kế  </a:t>
            </a:r>
            <a:r>
              <a:rPr sz="2200" dirty="0" err="1">
                <a:solidFill>
                  <a:prstClr val="black"/>
                </a:solidFill>
                <a:latin typeface="Arial"/>
                <a:cs typeface="Arial"/>
              </a:rPr>
              <a:t>toán</a:t>
            </a:r>
            <a:r>
              <a:rPr sz="2200" dirty="0">
                <a:solidFill>
                  <a:prstClr val="black"/>
                </a:solidFill>
                <a:latin typeface="Arial"/>
                <a:cs typeface="Arial"/>
              </a:rPr>
              <a:t> </a:t>
            </a:r>
            <a:r>
              <a:rPr lang="en-US" sz="2200" dirty="0" err="1" smtClean="0">
                <a:solidFill>
                  <a:prstClr val="black"/>
                </a:solidFill>
                <a:latin typeface="Arial"/>
                <a:cs typeface="Arial"/>
              </a:rPr>
              <a:t>mua</a:t>
            </a:r>
            <a:r>
              <a:rPr lang="en-US" sz="2200" dirty="0" smtClean="0">
                <a:solidFill>
                  <a:prstClr val="black"/>
                </a:solidFill>
                <a:latin typeface="Arial"/>
                <a:cs typeface="Arial"/>
              </a:rPr>
              <a:t> </a:t>
            </a:r>
            <a:r>
              <a:rPr lang="en-US" sz="2200" dirty="0" err="1" smtClean="0">
                <a:solidFill>
                  <a:prstClr val="black"/>
                </a:solidFill>
                <a:latin typeface="Arial"/>
                <a:cs typeface="Arial"/>
              </a:rPr>
              <a:t>bán</a:t>
            </a:r>
            <a:r>
              <a:rPr lang="en-US" sz="2200" dirty="0" smtClean="0">
                <a:solidFill>
                  <a:prstClr val="black"/>
                </a:solidFill>
                <a:latin typeface="Arial"/>
                <a:cs typeface="Arial"/>
              </a:rPr>
              <a:t> hang </a:t>
            </a:r>
            <a:r>
              <a:rPr lang="en-US" sz="2200" dirty="0" err="1" smtClean="0">
                <a:solidFill>
                  <a:prstClr val="black"/>
                </a:solidFill>
                <a:latin typeface="Arial"/>
                <a:cs typeface="Arial"/>
              </a:rPr>
              <a:t>hóa</a:t>
            </a:r>
            <a:r>
              <a:rPr lang="en-US" sz="2200" dirty="0" smtClean="0">
                <a:solidFill>
                  <a:prstClr val="black"/>
                </a:solidFill>
                <a:latin typeface="Arial"/>
                <a:cs typeface="Arial"/>
              </a:rPr>
              <a:t> </a:t>
            </a:r>
            <a:r>
              <a:rPr lang="en-US" sz="2200" dirty="0" err="1" smtClean="0">
                <a:solidFill>
                  <a:prstClr val="black"/>
                </a:solidFill>
                <a:latin typeface="Arial"/>
                <a:cs typeface="Arial"/>
              </a:rPr>
              <a:t>trong</a:t>
            </a:r>
            <a:r>
              <a:rPr lang="en-US" sz="2200" dirty="0" smtClean="0">
                <a:solidFill>
                  <a:prstClr val="black"/>
                </a:solidFill>
                <a:latin typeface="Arial"/>
                <a:cs typeface="Arial"/>
              </a:rPr>
              <a:t> </a:t>
            </a:r>
            <a:r>
              <a:rPr lang="en-US" sz="2200" dirty="0" err="1" smtClean="0">
                <a:solidFill>
                  <a:prstClr val="black"/>
                </a:solidFill>
                <a:latin typeface="Arial"/>
                <a:cs typeface="Arial"/>
              </a:rPr>
              <a:t>nước</a:t>
            </a:r>
            <a:r>
              <a:rPr lang="en-US" sz="2200" dirty="0" smtClean="0">
                <a:solidFill>
                  <a:prstClr val="black"/>
                </a:solidFill>
                <a:latin typeface="Arial"/>
                <a:cs typeface="Arial"/>
              </a:rPr>
              <a:t> </a:t>
            </a:r>
            <a:r>
              <a:rPr sz="2200" spc="-3" dirty="0" err="1" smtClean="0">
                <a:solidFill>
                  <a:prstClr val="black"/>
                </a:solidFill>
                <a:latin typeface="Arial"/>
                <a:cs typeface="Arial"/>
              </a:rPr>
              <a:t>trong</a:t>
            </a:r>
            <a:r>
              <a:rPr sz="2200" spc="-3" dirty="0" smtClean="0">
                <a:solidFill>
                  <a:prstClr val="black"/>
                </a:solidFill>
                <a:latin typeface="Arial"/>
                <a:cs typeface="Arial"/>
              </a:rPr>
              <a:t> </a:t>
            </a:r>
            <a:r>
              <a:rPr sz="2200" spc="-3" dirty="0">
                <a:solidFill>
                  <a:prstClr val="black"/>
                </a:solidFill>
                <a:latin typeface="Arial"/>
                <a:cs typeface="Arial"/>
              </a:rPr>
              <a:t>doanh nghiệp kinh </a:t>
            </a:r>
            <a:r>
              <a:rPr sz="2200" spc="-3" dirty="0" err="1">
                <a:solidFill>
                  <a:prstClr val="black"/>
                </a:solidFill>
                <a:latin typeface="Arial"/>
                <a:cs typeface="Arial"/>
              </a:rPr>
              <a:t>doanh</a:t>
            </a:r>
            <a:r>
              <a:rPr sz="2200" spc="-3" dirty="0">
                <a:solidFill>
                  <a:prstClr val="black"/>
                </a:solidFill>
                <a:latin typeface="Arial"/>
                <a:cs typeface="Arial"/>
              </a:rPr>
              <a:t> </a:t>
            </a:r>
            <a:r>
              <a:rPr lang="en-US" sz="2200" spc="-3" dirty="0" err="1" smtClean="0">
                <a:solidFill>
                  <a:prstClr val="black"/>
                </a:solidFill>
                <a:latin typeface="Arial"/>
                <a:cs typeface="Arial"/>
              </a:rPr>
              <a:t>thương</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mại</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dịch</a:t>
            </a:r>
            <a:r>
              <a:rPr lang="en-US" sz="2200" spc="-3" dirty="0" smtClean="0">
                <a:solidFill>
                  <a:prstClr val="black"/>
                </a:solidFill>
                <a:latin typeface="Arial"/>
                <a:cs typeface="Arial"/>
              </a:rPr>
              <a:t> </a:t>
            </a:r>
            <a:r>
              <a:rPr lang="en-US" sz="2200" spc="-3" dirty="0" err="1" smtClean="0">
                <a:solidFill>
                  <a:prstClr val="black"/>
                </a:solidFill>
                <a:latin typeface="Arial"/>
                <a:cs typeface="Arial"/>
              </a:rPr>
              <a:t>vụ</a:t>
            </a:r>
            <a:r>
              <a:rPr sz="2200" dirty="0" smtClean="0">
                <a:solidFill>
                  <a:prstClr val="black"/>
                </a:solidFill>
                <a:latin typeface="Arial"/>
                <a:cs typeface="Arial"/>
              </a:rPr>
              <a:t>.</a:t>
            </a:r>
            <a:endParaRPr sz="2200" dirty="0">
              <a:solidFill>
                <a:prstClr val="black"/>
              </a:solidFill>
              <a:latin typeface="Arial"/>
              <a:cs typeface="Arial"/>
            </a:endParaRPr>
          </a:p>
        </p:txBody>
      </p:sp>
      <p:sp>
        <p:nvSpPr>
          <p:cNvPr id="3" name="object 3"/>
          <p:cNvSpPr/>
          <p:nvPr/>
        </p:nvSpPr>
        <p:spPr>
          <a:xfrm>
            <a:off x="7086600" y="209550"/>
            <a:ext cx="1835019" cy="1920239"/>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4" name="object 4"/>
          <p:cNvSpPr txBox="1"/>
          <p:nvPr/>
        </p:nvSpPr>
        <p:spPr>
          <a:xfrm>
            <a:off x="7334361" y="4596483"/>
            <a:ext cx="179014"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19</a:t>
            </a:fld>
            <a:endParaRPr sz="927">
              <a:solidFill>
                <a:prstClr val="black"/>
              </a:solidFill>
              <a:latin typeface="Tahoma"/>
              <a:cs typeface="Tahoma"/>
            </a:endParaRPr>
          </a:p>
        </p:txBody>
      </p:sp>
    </p:spTree>
    <p:extLst>
      <p:ext uri="{BB962C8B-B14F-4D97-AF65-F5344CB8AC3E}">
        <p14:creationId xmlns:p14="http://schemas.microsoft.com/office/powerpoint/2010/main" val="1569864903"/>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61950"/>
            <a:ext cx="8458200" cy="4237827"/>
          </a:xfrm>
          <a:prstGeom prst="rect">
            <a:avLst/>
          </a:prstGeom>
        </p:spPr>
        <p:txBody>
          <a:bodyPr wrap="square">
            <a:spAutoFit/>
          </a:bodyPr>
          <a:lstStyle/>
          <a:p>
            <a:pPr indent="360045" algn="just">
              <a:lnSpc>
                <a:spcPct val="107000"/>
              </a:lnSpc>
              <a:spcBef>
                <a:spcPts val="600"/>
              </a:spcBef>
            </a:pPr>
            <a:r>
              <a:rPr lang="vi-VN" sz="2400" b="1" dirty="0">
                <a:latin typeface="Times New Roman" panose="02020603050405020304" pitchFamily="18" charset="0"/>
                <a:ea typeface="Times New Roman" panose="02020603050405020304" pitchFamily="18" charset="0"/>
              </a:rPr>
              <a:t>b,</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Sửa</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chữa</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bảo</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dưỡng</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cho</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đối</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tượng</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ngoài</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công</a:t>
            </a:r>
            <a:r>
              <a:rPr lang="en-US" sz="2400" b="1" dirty="0">
                <a:latin typeface="Times New Roman" panose="02020603050405020304" pitchFamily="18" charset="0"/>
                <a:ea typeface="Times New Roman" panose="02020603050405020304" pitchFamily="18" charset="0"/>
              </a:rPr>
              <a:t> ty</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rPr>
              <a:t>Doanh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thu</a:t>
            </a:r>
            <a:r>
              <a:rPr lang="en-US" sz="2400" dirty="0">
                <a:latin typeface="Times New Roman" panose="02020603050405020304" pitchFamily="18" charset="0"/>
                <a:ea typeface="Times New Roman" panose="02020603050405020304" pitchFamily="18" charset="0"/>
              </a:rPr>
              <a:t>, chi </a:t>
            </a:r>
            <a:r>
              <a:rPr lang="en-US" sz="2400" dirty="0" err="1">
                <a:latin typeface="Times New Roman" panose="02020603050405020304" pitchFamily="18" charset="0"/>
                <a:ea typeface="Times New Roman" panose="02020603050405020304" pitchFamily="18" charset="0"/>
              </a:rPr>
              <a:t>phí</a:t>
            </a:r>
            <a:r>
              <a:rPr lang="en-US" sz="2400" dirty="0">
                <a:latin typeface="Times New Roman" panose="02020603050405020304" pitchFamily="18" charset="0"/>
                <a:ea typeface="Times New Roman" panose="02020603050405020304" pitchFamily="18" charset="0"/>
              </a:rPr>
              <a:t> chi </a:t>
            </a:r>
            <a:r>
              <a:rPr lang="en-US" sz="2400" dirty="0" err="1">
                <a:latin typeface="Times New Roman" panose="02020603050405020304" pitchFamily="18" charset="0"/>
                <a:ea typeface="Times New Roman" panose="02020603050405020304" pitchFamily="18" charset="0"/>
              </a:rPr>
              <a:t>tiết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đầu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xe</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Chi </a:t>
            </a:r>
            <a:r>
              <a:rPr lang="en-US" sz="2400" dirty="0" err="1">
                <a:latin typeface="Times New Roman" panose="02020603050405020304" pitchFamily="18" charset="0"/>
                <a:ea typeface="Times New Roman" panose="02020603050405020304" pitchFamily="18" charset="0"/>
              </a:rPr>
              <a:t>phí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phụ</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sửa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chữa</a:t>
            </a:r>
            <a:r>
              <a:rPr lang="en-US" sz="2400"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mua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kho</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err="1">
                <a:latin typeface="Times New Roman" panose="02020603050405020304" pitchFamily="18" charset="0"/>
                <a:ea typeface="Times New Roman" panose="02020603050405020304" pitchFamily="18" charset="0"/>
              </a:rPr>
              <a:t>Nợ</a:t>
            </a:r>
            <a:r>
              <a:rPr lang="en-US" sz="2400" dirty="0">
                <a:latin typeface="Times New Roman" panose="02020603050405020304" pitchFamily="18" charset="0"/>
                <a:ea typeface="Times New Roman" panose="02020603050405020304" pitchFamily="18" charset="0"/>
              </a:rPr>
              <a:t> TK152</a:t>
            </a:r>
            <a:endParaRPr lang="en-US" sz="24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TK331, 111, 112</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xuất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dùng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err="1">
                <a:latin typeface="Times New Roman" panose="02020603050405020304" pitchFamily="18" charset="0"/>
                <a:ea typeface="Times New Roman" panose="02020603050405020304" pitchFamily="18" charset="0"/>
              </a:rPr>
              <a:t>Nợ</a:t>
            </a:r>
            <a:r>
              <a:rPr lang="en-US" sz="2400" dirty="0">
                <a:latin typeface="Times New Roman" panose="02020603050405020304" pitchFamily="18" charset="0"/>
                <a:ea typeface="Times New Roman" panose="02020603050405020304" pitchFamily="18" charset="0"/>
              </a:rPr>
              <a:t> TK154</a:t>
            </a:r>
            <a:endParaRPr lang="en-US" sz="24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TK152</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4104372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38150"/>
            <a:ext cx="7848600" cy="2999283"/>
          </a:xfrm>
          <a:prstGeom prst="rect">
            <a:avLst/>
          </a:prstGeom>
        </p:spPr>
        <p:txBody>
          <a:bodyPr wrap="square">
            <a:spAutoFit/>
          </a:bodyPr>
          <a:lstStyle/>
          <a:p>
            <a:pPr indent="360045" algn="just">
              <a:lnSpc>
                <a:spcPct val="107000"/>
              </a:lnSpc>
              <a:spcBef>
                <a:spcPts val="600"/>
              </a:spcBef>
            </a:pPr>
            <a:r>
              <a:rPr lang="vi-VN" sz="3200" b="1" dirty="0">
                <a:latin typeface="Times New Roman" panose="02020603050405020304" pitchFamily="18" charset="0"/>
                <a:ea typeface="Times New Roman" panose="02020603050405020304" pitchFamily="18" charset="0"/>
              </a:rPr>
              <a:t>4.2.6</a:t>
            </a:r>
            <a:r>
              <a:rPr lang="vi-VN" sz="3200" b="1" i="1" dirty="0">
                <a:latin typeface="Times New Roman" panose="02020603050405020304" pitchFamily="18" charset="0"/>
                <a:ea typeface="SimSun" panose="02010600030101010101" pitchFamily="2" charset="-122"/>
              </a:rPr>
              <a:t>. </a:t>
            </a:r>
            <a:r>
              <a:rPr lang="vi-VN" sz="3200" b="1" i="1" dirty="0">
                <a:latin typeface="Times New Roman" panose="02020603050405020304" pitchFamily="18" charset="0"/>
                <a:ea typeface="Times New Roman" panose="02020603050405020304" pitchFamily="18" charset="0"/>
              </a:rPr>
              <a:t>Sổ kế toán</a:t>
            </a:r>
            <a:endParaRPr lang="en-US" sz="3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sz="3200" dirty="0">
                <a:latin typeface="Times New Roman" panose="02020603050405020304" pitchFamily="18" charset="0"/>
                <a:ea typeface="Times New Roman" panose="02020603050405020304" pitchFamily="18" charset="0"/>
              </a:rPr>
              <a:t>	</a:t>
            </a:r>
            <a:r>
              <a:rPr lang="pt-BR" sz="3200" dirty="0">
                <a:latin typeface="Times New Roman" panose="02020603050405020304" pitchFamily="18" charset="0"/>
                <a:ea typeface="Times New Roman" panose="02020603050405020304" pitchFamily="18" charset="0"/>
              </a:rPr>
              <a:t>- Chứng từ ghi sổ</a:t>
            </a:r>
            <a:endParaRPr lang="en-US" sz="3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sz="3200" dirty="0">
                <a:latin typeface="Times New Roman" panose="02020603050405020304" pitchFamily="18" charset="0"/>
                <a:ea typeface="Times New Roman" panose="02020603050405020304" pitchFamily="18" charset="0"/>
              </a:rPr>
              <a:t>	</a:t>
            </a:r>
            <a:r>
              <a:rPr lang="pt-BR" sz="3200" dirty="0">
                <a:latin typeface="Times New Roman" panose="02020603050405020304" pitchFamily="18" charset="0"/>
                <a:ea typeface="Times New Roman" panose="02020603050405020304" pitchFamily="18" charset="0"/>
              </a:rPr>
              <a:t>- Sổ đăng ký chứng từ ghi sổ</a:t>
            </a:r>
            <a:endParaRPr lang="en-US" sz="3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sz="3200" dirty="0">
                <a:latin typeface="Times New Roman" panose="02020603050405020304" pitchFamily="18" charset="0"/>
                <a:ea typeface="Times New Roman" panose="02020603050405020304" pitchFamily="18" charset="0"/>
              </a:rPr>
              <a:t>	</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Sổ</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cái</a:t>
            </a:r>
            <a:endParaRPr lang="en-US" sz="3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sz="3200" dirty="0">
                <a:latin typeface="Times New Roman" panose="02020603050405020304" pitchFamily="18" charset="0"/>
                <a:ea typeface="Times New Roman" panose="02020603050405020304" pitchFamily="18" charset="0"/>
              </a:rPr>
              <a:t>	</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Sổ</a:t>
            </a:r>
            <a:r>
              <a:rPr lang="en-US" sz="3200" dirty="0">
                <a:latin typeface="Times New Roman" panose="02020603050405020304" pitchFamily="18" charset="0"/>
                <a:ea typeface="Times New Roman" panose="02020603050405020304" pitchFamily="18" charset="0"/>
              </a:rPr>
              <a:t> chi </a:t>
            </a:r>
            <a:r>
              <a:rPr lang="en-US" sz="3200" dirty="0" err="1">
                <a:latin typeface="Times New Roman" panose="02020603050405020304" pitchFamily="18" charset="0"/>
                <a:ea typeface="Times New Roman" panose="02020603050405020304" pitchFamily="18" charset="0"/>
              </a:rPr>
              <a:t>tiết</a:t>
            </a:r>
            <a:endParaRPr lang="en-US" sz="3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837882839"/>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09550"/>
            <a:ext cx="8610600" cy="4720395"/>
          </a:xfrm>
          <a:prstGeom prst="rect">
            <a:avLst/>
          </a:prstGeom>
        </p:spPr>
        <p:txBody>
          <a:bodyPr wrap="square">
            <a:spAutoFit/>
          </a:bodyPr>
          <a:lstStyle/>
          <a:p>
            <a:pPr indent="360045" algn="ctr">
              <a:lnSpc>
                <a:spcPct val="107000"/>
              </a:lnSpc>
              <a:spcBef>
                <a:spcPts val="600"/>
              </a:spcBef>
            </a:pPr>
            <a:r>
              <a:rPr lang="vi-VN" sz="2400" b="1" u="sng" dirty="0">
                <a:latin typeface="Times New Roman" panose="02020603050405020304" pitchFamily="18" charset="0"/>
                <a:ea typeface="SimSun" panose="02010600030101010101" pitchFamily="2" charset="-122"/>
              </a:rPr>
              <a:t>BÀI TẬP THỰC HÀNH</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DN vận tải ABC có hai hoạt động kinh doanh: vận tải hàng hoá và vận tài hành khách. Đối tượng tập hợp chi phí đã xác định là hoạt động vận tải. DN hạch toán hàng tồn kho theo phương pháp KKTX. Trong tháng 3/200N có các tài liệu như sau (đơn vị tính: 1.000 VND):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1. Tổng họp số liệu từ các phiếu xuất kho nhiên liệu sử dụng các hoạt động vận tài theo định mức tiêu hao nhiên liệu đối với từng loại phương tiện, từng tuyến đường vận chuyển.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 Nhiên liệu cho vận tải hàng hoá: 110.000.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Nhiên liệu cho vận tải hành khách; 100.000. </a:t>
            </a:r>
            <a:endParaRPr lang="en-US" sz="2400" dirty="0">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689544745"/>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285750"/>
            <a:ext cx="8763000" cy="4693593"/>
          </a:xfrm>
          <a:prstGeom prst="rect">
            <a:avLst/>
          </a:prstGeom>
        </p:spPr>
        <p:txBody>
          <a:bodyPr wrap="square">
            <a:spAutoFit/>
          </a:bodyPr>
          <a:lstStyle/>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2. Căn cứ vào chứng từ của các lái xe mua nhiên liệu trên đường bằng tiền mặt mà DN đã ứng trước cho lái xe:</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Nhiên liệu cho phương tiện vận tải hàng hoá: 50.000.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Nhiên liệu cho phương tiện vận tải hành khách; 30.000.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3. Cuối tháng, DN phải xác định trị giá nhiên liệu tiêu hao định mức cho từng phương tiện hoặc từng loại phương tiện đế kết chuvền chi phí nhiên liệu thực tế sử dụng vào kinh doanh vận tải. Giả sử toàn bộ số nhiên liệu nói trên tính theo đúng định mức thực tế là: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Phương tiện vận tải hàng hoá; 1 50.000.</a:t>
            </a:r>
            <a:endParaRPr lang="en-US" sz="2000" dirty="0">
              <a:latin typeface="Times New Roman" panose="02020603050405020304" pitchFamily="18" charset="0"/>
              <a:ea typeface="SimSun" panose="02010600030101010101" pitchFamily="2" charset="-122"/>
            </a:endParaRPr>
          </a:p>
          <a:p>
            <a:pPr marL="285750" indent="-285750" algn="just">
              <a:lnSpc>
                <a:spcPct val="107000"/>
              </a:lnSpc>
              <a:spcBef>
                <a:spcPts val="600"/>
              </a:spcBef>
              <a:buFontTx/>
              <a:buChar char="-"/>
            </a:pPr>
            <a:r>
              <a:rPr lang="vi-VN" sz="2000" dirty="0" smtClean="0">
                <a:latin typeface="Times New Roman" panose="02020603050405020304" pitchFamily="18" charset="0"/>
                <a:ea typeface="SimSun" panose="02010600030101010101" pitchFamily="2" charset="-122"/>
              </a:rPr>
              <a:t>Phương </a:t>
            </a:r>
            <a:r>
              <a:rPr lang="vi-VN" sz="2000" dirty="0">
                <a:latin typeface="Times New Roman" panose="02020603050405020304" pitchFamily="18" charset="0"/>
                <a:ea typeface="SimSun" panose="02010600030101010101" pitchFamily="2" charset="-122"/>
              </a:rPr>
              <a:t>tiện vận tải hành khách: 126.000. </a:t>
            </a:r>
            <a:endParaRPr lang="en-US" sz="2000" dirty="0" smtClean="0">
              <a:latin typeface="Times New Roman" panose="02020603050405020304" pitchFamily="18" charset="0"/>
              <a:ea typeface="SimSun" panose="02010600030101010101" pitchFamily="2" charset="-122"/>
            </a:endParaRPr>
          </a:p>
          <a:p>
            <a:r>
              <a:rPr lang="vi-VN" sz="2000" b="1" i="1" u="sng" dirty="0"/>
              <a:t>Yêu cầu</a:t>
            </a:r>
            <a:r>
              <a:rPr lang="vi-VN" sz="2000" dirty="0"/>
              <a:t>: </a:t>
            </a:r>
            <a:endParaRPr lang="en-US" sz="2000" dirty="0"/>
          </a:p>
          <a:p>
            <a:r>
              <a:rPr lang="vi-VN" sz="2000" dirty="0"/>
              <a:t>Tính toán và định khoản kế toán phản ánh chi phí nhiên liệu cho từng hoạt động vận tài của DN ABC. </a:t>
            </a:r>
            <a:endParaRPr lang="en-US" sz="2000" dirty="0">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032982784"/>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9551"/>
            <a:ext cx="8610600" cy="3846502"/>
          </a:xfrm>
          <a:prstGeom prst="rect">
            <a:avLst/>
          </a:prstGeom>
        </p:spPr>
        <p:txBody>
          <a:bodyPr wrap="square">
            <a:spAutoFit/>
          </a:bodyPr>
          <a:lstStyle/>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Tính toán số nhiên liệu đã sử dụng cho từng loại phương tiện: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Số nhiên liệu còn lại của phương tiện vận tải hàng hoá là (110.000 + 50.000 - 150.000) = 10.000; của phương tiện vận tải hành khách là: (100.000 + 30.000 - 126.000) = 4.000 thể hiện trị giá nhiên liệu còn ở phương tiện vận tải cuối kỳ (số dư TK 154 - Chi phí sản xuất kinh doanh dở dang).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Nếu DN mở Sổ chi tiết riêng cho "nhiên liệu trong kho" và "nhiên liệu đang dùng" ở TK 152 - "Nhiên liệu và vật liệu" thì số nhiên liệu còn ở phương tiện cuối kỳ thế hiện ở số dư chi tiết TK 152 - "Nguyên, vật liệu" trên phương tiện. Trong trường hợp này thường không cần phải sử dụng 'TK 621 - "Chi phí nguyên, vật liệu trực tiếp", nhưng lại cần phải mở chi tiết TK 154 - "Chi phí sản xuất kinh doanh dở dang" (chi tiết chi phí nhiên liệu trực tiếp). </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67165527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09550"/>
            <a:ext cx="7924800" cy="4479111"/>
          </a:xfrm>
          <a:prstGeom prst="rect">
            <a:avLst/>
          </a:prstGeom>
        </p:spPr>
        <p:txBody>
          <a:bodyPr wrap="square">
            <a:spAutoFit/>
          </a:bodyPr>
          <a:lstStyle/>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Định khoản kế toán phản ảnh các nghiệp vụ kinh tế;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Trường hợp l: DN mở chi tiết các TK 152 và TK 154: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Ghi nghiệp vụ xuất kho nhiên liệu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Nợ TK 152 - Nhiên liệu và vật liệu: 210.000.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(chi tiết nhiên liệu trên phương tiện vận tải hàng hoá: 110.000);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(chi tiết nhiên liệu trên phương tiện vận tải hành khách: 100.000).</a:t>
            </a:r>
            <a:endParaRPr lang="en-US" sz="2400" dirty="0">
              <a:latin typeface="Times New Roman" panose="02020603050405020304" pitchFamily="18" charset="0"/>
              <a:ea typeface="SimSun" panose="02010600030101010101" pitchFamily="2" charset="-122"/>
            </a:endParaRPr>
          </a:p>
          <a:p>
            <a:pPr marL="457200" marR="0" indent="360045" algn="just">
              <a:lnSpc>
                <a:spcPct val="107000"/>
              </a:lnSpc>
              <a:spcBef>
                <a:spcPts val="600"/>
              </a:spcBef>
              <a:spcAft>
                <a:spcPts val="0"/>
              </a:spcAft>
            </a:pPr>
            <a:r>
              <a:rPr lang="vi-VN" sz="2400" spc="-30" dirty="0">
                <a:latin typeface="Times New Roman" panose="02020603050405020304" pitchFamily="18" charset="0"/>
                <a:ea typeface="SimSun" panose="02010600030101010101" pitchFamily="2" charset="-122"/>
              </a:rPr>
              <a:t>Có TK 152 - Nhiên liệu và vật liệu: 210.000. (chi tiết nhiên liệu trong kho). </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30819716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96596"/>
            <a:ext cx="8305800" cy="3903954"/>
          </a:xfrm>
          <a:prstGeom prst="rect">
            <a:avLst/>
          </a:prstGeom>
        </p:spPr>
        <p:txBody>
          <a:bodyPr wrap="square">
            <a:spAutoFit/>
          </a:bodyPr>
          <a:lstStyle/>
          <a:p>
            <a:pPr algn="just">
              <a:lnSpc>
                <a:spcPct val="150000"/>
              </a:lnSpc>
            </a:pPr>
            <a:r>
              <a:rPr lang="vi-VN" sz="2400" b="1" dirty="0">
                <a:latin typeface="Times New Roman" panose="02020603050405020304" pitchFamily="18" charset="0"/>
                <a:ea typeface="MS Mincho"/>
              </a:rPr>
              <a:t> </a:t>
            </a:r>
            <a:endParaRPr lang="en-US" sz="2400" dirty="0">
              <a:latin typeface="Times New Roman" panose="02020603050405020304" pitchFamily="18" charset="0"/>
              <a:ea typeface="SimSun" panose="02010600030101010101" pitchFamily="2" charset="-122"/>
            </a:endParaRPr>
          </a:p>
          <a:p>
            <a:pPr marL="342900" marR="0" lvl="0" indent="-342900">
              <a:lnSpc>
                <a:spcPct val="150000"/>
              </a:lnSpc>
              <a:spcBef>
                <a:spcPts val="0"/>
              </a:spcBef>
              <a:spcAft>
                <a:spcPts val="0"/>
              </a:spcAft>
              <a:buFont typeface="Wingdings" panose="05000000000000000000" pitchFamily="2" charset="2"/>
              <a:buChar char=""/>
            </a:pPr>
            <a:r>
              <a:rPr lang="en-US" sz="2400" b="1" dirty="0">
                <a:latin typeface="Times New Roman" panose="02020603050405020304" pitchFamily="18" charset="0"/>
                <a:ea typeface="SimSun" panose="02010600030101010101" pitchFamily="2" charset="-122"/>
              </a:rPr>
              <a:t>TÓM TẮT </a:t>
            </a:r>
            <a:r>
              <a:rPr lang="vi-VN" sz="2400" b="1" dirty="0">
                <a:latin typeface="Times New Roman" panose="02020603050405020304" pitchFamily="18" charset="0"/>
                <a:ea typeface="SimSun" panose="02010600030101010101" pitchFamily="2" charset="-122"/>
              </a:rPr>
              <a:t>CHƯƠNG</a:t>
            </a:r>
            <a:r>
              <a:rPr lang="en-US" sz="2400" b="1" dirty="0">
                <a:latin typeface="Times New Roman" panose="02020603050405020304" pitchFamily="18" charset="0"/>
                <a:ea typeface="SimSun" panose="02010600030101010101" pitchFamily="2" charset="-122"/>
              </a:rPr>
              <a:t> 4</a:t>
            </a:r>
            <a:endParaRPr lang="en-US" sz="2400" dirty="0">
              <a:latin typeface="Times New Roman" panose="02020603050405020304" pitchFamily="18" charset="0"/>
              <a:ea typeface="SimSun" panose="02010600030101010101" pitchFamily="2" charset="-122"/>
            </a:endParaRPr>
          </a:p>
          <a:p>
            <a:pPr marL="57150" marR="0" indent="360045"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Trong chương này, một số nội dung chính được giới thiệu: </a:t>
            </a:r>
            <a:endParaRPr lang="en-US" sz="2400" dirty="0">
              <a:latin typeface="Times New Roman" panose="02020603050405020304" pitchFamily="18" charset="0"/>
              <a:ea typeface="SimSun" panose="02010600030101010101" pitchFamily="2" charset="-122"/>
            </a:endParaRPr>
          </a:p>
          <a:p>
            <a:pPr marL="57150" marR="0" indent="360045"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 Kế toán hoạt động kinh doanh nhà hàng</a:t>
            </a:r>
            <a:endParaRPr lang="en-US" sz="2400" dirty="0">
              <a:latin typeface="Times New Roman" panose="02020603050405020304" pitchFamily="18" charset="0"/>
              <a:ea typeface="SimSun" panose="02010600030101010101" pitchFamily="2" charset="-122"/>
            </a:endParaRPr>
          </a:p>
          <a:p>
            <a:pPr marL="57150" marR="0" indent="360045"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 Kế toán kinh doanh khách sạn</a:t>
            </a:r>
            <a:endParaRPr lang="en-US" sz="2400" dirty="0">
              <a:latin typeface="Times New Roman" panose="02020603050405020304" pitchFamily="18" charset="0"/>
              <a:ea typeface="SimSun" panose="02010600030101010101" pitchFamily="2" charset="-122"/>
            </a:endParaRPr>
          </a:p>
          <a:p>
            <a:pPr marL="57150" marR="0" indent="360045"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 Kế toán kinh doanh du lịch</a:t>
            </a:r>
            <a:endParaRPr lang="en-US" sz="2400" dirty="0">
              <a:latin typeface="Times New Roman" panose="02020603050405020304" pitchFamily="18" charset="0"/>
              <a:ea typeface="SimSun" panose="02010600030101010101" pitchFamily="2" charset="-122"/>
            </a:endParaRPr>
          </a:p>
          <a:p>
            <a:pPr marL="57150" marR="0" indent="360045"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 Kế toán hoạt động kinh doanh vận tải </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95560639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533400" y="595315"/>
            <a:ext cx="8534400" cy="859038"/>
          </a:xfrm>
          <a:prstGeom prst="rect">
            <a:avLst/>
          </a:prstGeom>
        </p:spPr>
        <p:txBody>
          <a:bodyPr vert="horz" wrap="square" lIns="0" tIns="45804" rIns="0" bIns="0" rtlCol="0">
            <a:spAutoFit/>
          </a:bodyPr>
          <a:lstStyle/>
          <a:p>
            <a:pPr marL="2271413">
              <a:spcBef>
                <a:spcPts val="361"/>
              </a:spcBef>
            </a:pPr>
            <a:r>
              <a:rPr spc="-3" dirty="0"/>
              <a:t>BÀI 5</a:t>
            </a:r>
          </a:p>
          <a:p>
            <a:pPr marL="8405" marR="3362" indent="941344">
              <a:lnSpc>
                <a:spcPct val="109600"/>
              </a:lnSpc>
              <a:spcBef>
                <a:spcPts val="3"/>
              </a:spcBef>
            </a:pPr>
            <a:r>
              <a:rPr lang="vi-VN" dirty="0"/>
              <a:t>KẾ TOÁN KẾT QUẢ KINH DOANH</a:t>
            </a:r>
            <a:endParaRPr spc="-3" dirty="0"/>
          </a:p>
        </p:txBody>
      </p:sp>
      <p:sp>
        <p:nvSpPr>
          <p:cNvPr id="5" name="object 5"/>
          <p:cNvSpPr txBox="1">
            <a:spLocks noGrp="1"/>
          </p:cNvSpPr>
          <p:nvPr>
            <p:ph type="sldNum" sz="quarter" idx="7"/>
          </p:nvPr>
        </p:nvSpPr>
        <p:spPr>
          <a:xfrm>
            <a:off x="6780680" y="3041790"/>
            <a:ext cx="162739"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pc="-3" dirty="0"/>
              <a:pPr marL="25215" defTabSz="605150">
                <a:spcBef>
                  <a:spcPts val="63"/>
                </a:spcBef>
              </a:pPr>
              <a:t>197</a:t>
            </a:fld>
            <a:endParaRPr spc="-3" dirty="0"/>
          </a:p>
        </p:txBody>
      </p:sp>
    </p:spTree>
    <p:extLst>
      <p:ext uri="{BB962C8B-B14F-4D97-AF65-F5344CB8AC3E}">
        <p14:creationId xmlns:p14="http://schemas.microsoft.com/office/powerpoint/2010/main" val="3144899574"/>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33483" y="133350"/>
            <a:ext cx="1499683" cy="1568263"/>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4" name="object 4"/>
          <p:cNvSpPr txBox="1">
            <a:spLocks noGrp="1"/>
          </p:cNvSpPr>
          <p:nvPr>
            <p:ph type="sldNum" sz="quarter" idx="7"/>
          </p:nvPr>
        </p:nvSpPr>
        <p:spPr>
          <a:xfrm>
            <a:off x="6780680" y="3041790"/>
            <a:ext cx="162739"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pc="-3" dirty="0"/>
              <a:pPr marL="25215" defTabSz="605150">
                <a:spcBef>
                  <a:spcPts val="63"/>
                </a:spcBef>
              </a:pPr>
              <a:t>198</a:t>
            </a:fld>
            <a:endParaRPr spc="-3" dirty="0"/>
          </a:p>
        </p:txBody>
      </p:sp>
      <p:sp>
        <p:nvSpPr>
          <p:cNvPr id="6" name="Rectangle 5"/>
          <p:cNvSpPr/>
          <p:nvPr/>
        </p:nvSpPr>
        <p:spPr>
          <a:xfrm>
            <a:off x="0" y="285750"/>
            <a:ext cx="7772400" cy="4401205"/>
          </a:xfrm>
          <a:prstGeom prst="rect">
            <a:avLst/>
          </a:prstGeom>
        </p:spPr>
        <p:txBody>
          <a:bodyPr wrap="square">
            <a:spAutoFit/>
          </a:bodyPr>
          <a:lstStyle/>
          <a:p>
            <a:r>
              <a:rPr lang="en-US" sz="2800" b="1" dirty="0">
                <a:latin typeface="Times New Roman" panose="02020603050405020304" pitchFamily="18" charset="0"/>
                <a:ea typeface="MS Mincho"/>
              </a:rPr>
              <a:t>MỤC TIÊU BÀI </a:t>
            </a:r>
            <a:r>
              <a:rPr lang="en-US" sz="2800" b="1" dirty="0" smtClean="0">
                <a:latin typeface="Times New Roman" panose="02020603050405020304" pitchFamily="18" charset="0"/>
                <a:ea typeface="MS Mincho"/>
              </a:rPr>
              <a:t>5</a:t>
            </a:r>
            <a:r>
              <a:rPr lang="en-US" sz="2800" i="1" dirty="0"/>
              <a:t> </a:t>
            </a:r>
            <a:endParaRPr lang="en-US" sz="2800" dirty="0"/>
          </a:p>
          <a:p>
            <a:pPr lvl="0"/>
            <a:r>
              <a:rPr lang="en-US" sz="2800" i="1" dirty="0" err="1" smtClean="0"/>
              <a:t>Trình</a:t>
            </a:r>
            <a:r>
              <a:rPr lang="en-US" sz="2800" i="1" dirty="0" smtClean="0"/>
              <a:t> </a:t>
            </a:r>
            <a:r>
              <a:rPr lang="en-US" sz="2800" i="1" dirty="0" err="1"/>
              <a:t>bày</a:t>
            </a:r>
            <a:r>
              <a:rPr lang="en-US" sz="2800" i="1" dirty="0"/>
              <a:t> </a:t>
            </a:r>
            <a:r>
              <a:rPr lang="en-US" sz="2800" i="1" dirty="0" err="1"/>
              <a:t>và</a:t>
            </a:r>
            <a:r>
              <a:rPr lang="en-US" sz="2800" i="1" dirty="0"/>
              <a:t> </a:t>
            </a:r>
            <a:r>
              <a:rPr lang="en-US" sz="2800" i="1" dirty="0" err="1"/>
              <a:t>giải</a:t>
            </a:r>
            <a:r>
              <a:rPr lang="en-US" sz="2800" i="1" dirty="0"/>
              <a:t> </a:t>
            </a:r>
            <a:r>
              <a:rPr lang="en-US" sz="2800" i="1" dirty="0" err="1"/>
              <a:t>thích</a:t>
            </a:r>
            <a:r>
              <a:rPr lang="en-US" sz="2800" i="1" dirty="0"/>
              <a:t> </a:t>
            </a:r>
            <a:r>
              <a:rPr lang="en-US" sz="2800" i="1" dirty="0" err="1"/>
              <a:t>được</a:t>
            </a:r>
            <a:r>
              <a:rPr lang="en-US" sz="2800" i="1" dirty="0"/>
              <a:t> </a:t>
            </a:r>
            <a:r>
              <a:rPr lang="en-US" sz="2800" i="1" dirty="0" err="1"/>
              <a:t>quy</a:t>
            </a:r>
            <a:r>
              <a:rPr lang="en-US" sz="2800" i="1" dirty="0"/>
              <a:t> </a:t>
            </a:r>
            <a:r>
              <a:rPr lang="en-US" sz="2800" i="1" dirty="0" err="1"/>
              <a:t>trình</a:t>
            </a:r>
            <a:r>
              <a:rPr lang="en-US" sz="2800" i="1" dirty="0"/>
              <a:t> </a:t>
            </a:r>
            <a:r>
              <a:rPr lang="en-US" sz="2800" i="1" dirty="0" err="1"/>
              <a:t>kế</a:t>
            </a:r>
            <a:r>
              <a:rPr lang="en-US" sz="2800" i="1" dirty="0"/>
              <a:t> </a:t>
            </a:r>
            <a:r>
              <a:rPr lang="en-US" sz="2800" i="1" dirty="0" err="1"/>
              <a:t>toán</a:t>
            </a:r>
            <a:r>
              <a:rPr lang="en-US" sz="2800" i="1" dirty="0"/>
              <a:t> chi </a:t>
            </a:r>
            <a:r>
              <a:rPr lang="en-US" sz="2800" i="1" dirty="0" err="1"/>
              <a:t>phí</a:t>
            </a:r>
            <a:r>
              <a:rPr lang="en-US" sz="2800" i="1" dirty="0"/>
              <a:t> </a:t>
            </a:r>
            <a:r>
              <a:rPr lang="en-US" sz="2800" i="1" dirty="0" err="1"/>
              <a:t>bán</a:t>
            </a:r>
            <a:r>
              <a:rPr lang="en-US" sz="2800" i="1" dirty="0"/>
              <a:t> </a:t>
            </a:r>
            <a:r>
              <a:rPr lang="en-US" sz="2800" i="1" dirty="0" err="1"/>
              <a:t>hàng</a:t>
            </a:r>
            <a:endParaRPr lang="en-US" sz="2800" dirty="0"/>
          </a:p>
          <a:p>
            <a:pPr lvl="0"/>
            <a:r>
              <a:rPr lang="en-US" sz="2800" i="1" dirty="0" err="1"/>
              <a:t>Trình</a:t>
            </a:r>
            <a:r>
              <a:rPr lang="en-US" sz="2800" i="1" dirty="0"/>
              <a:t> </a:t>
            </a:r>
            <a:r>
              <a:rPr lang="en-US" sz="2800" i="1" dirty="0" err="1"/>
              <a:t>bày</a:t>
            </a:r>
            <a:r>
              <a:rPr lang="en-US" sz="2800" i="1" dirty="0"/>
              <a:t> </a:t>
            </a:r>
            <a:r>
              <a:rPr lang="en-US" sz="2800" i="1" dirty="0" err="1"/>
              <a:t>và</a:t>
            </a:r>
            <a:r>
              <a:rPr lang="en-US" sz="2800" i="1" dirty="0"/>
              <a:t> </a:t>
            </a:r>
            <a:r>
              <a:rPr lang="en-US" sz="2800" i="1" dirty="0" err="1"/>
              <a:t>giải</a:t>
            </a:r>
            <a:r>
              <a:rPr lang="en-US" sz="2800" i="1" dirty="0"/>
              <a:t> </a:t>
            </a:r>
            <a:r>
              <a:rPr lang="en-US" sz="2800" i="1" dirty="0" err="1"/>
              <a:t>thích</a:t>
            </a:r>
            <a:r>
              <a:rPr lang="en-US" sz="2800" i="1" dirty="0"/>
              <a:t> </a:t>
            </a:r>
            <a:r>
              <a:rPr lang="en-US" sz="2800" i="1" dirty="0" err="1"/>
              <a:t>được</a:t>
            </a:r>
            <a:r>
              <a:rPr lang="en-US" sz="2800" i="1" dirty="0"/>
              <a:t> </a:t>
            </a:r>
            <a:r>
              <a:rPr lang="vi-VN" sz="2800" i="1" dirty="0"/>
              <a:t>quy </a:t>
            </a:r>
            <a:r>
              <a:rPr lang="en-US" sz="2800" i="1" dirty="0" err="1"/>
              <a:t>trình</a:t>
            </a:r>
            <a:r>
              <a:rPr lang="en-US" sz="2800" i="1" dirty="0"/>
              <a:t> </a:t>
            </a:r>
            <a:r>
              <a:rPr lang="vi-VN" sz="2800" i="1" dirty="0"/>
              <a:t>kế toán chi phí quản lý doanh nghiệp</a:t>
            </a:r>
            <a:endParaRPr lang="en-US" sz="2800" dirty="0"/>
          </a:p>
          <a:p>
            <a:pPr lvl="0"/>
            <a:r>
              <a:rPr lang="en-US" sz="2800" i="1" dirty="0" err="1"/>
              <a:t>Trình</a:t>
            </a:r>
            <a:r>
              <a:rPr lang="en-US" sz="2800" i="1" dirty="0"/>
              <a:t> </a:t>
            </a:r>
            <a:r>
              <a:rPr lang="en-US" sz="2800" i="1" dirty="0" err="1"/>
              <a:t>bày</a:t>
            </a:r>
            <a:r>
              <a:rPr lang="en-US" sz="2800" i="1" dirty="0"/>
              <a:t> </a:t>
            </a:r>
            <a:r>
              <a:rPr lang="en-US" sz="2800" i="1" dirty="0" err="1"/>
              <a:t>và</a:t>
            </a:r>
            <a:r>
              <a:rPr lang="en-US" sz="2800" i="1" dirty="0"/>
              <a:t> </a:t>
            </a:r>
            <a:r>
              <a:rPr lang="en-US" sz="2800" i="1" dirty="0" err="1"/>
              <a:t>giải</a:t>
            </a:r>
            <a:r>
              <a:rPr lang="en-US" sz="2800" i="1" dirty="0"/>
              <a:t> </a:t>
            </a:r>
            <a:r>
              <a:rPr lang="en-US" sz="2800" i="1" dirty="0" err="1"/>
              <a:t>thích</a:t>
            </a:r>
            <a:r>
              <a:rPr lang="en-US" sz="2800" i="1" dirty="0"/>
              <a:t> </a:t>
            </a:r>
            <a:r>
              <a:rPr lang="en-US" sz="2800" i="1" dirty="0" err="1"/>
              <a:t>được</a:t>
            </a:r>
            <a:r>
              <a:rPr lang="en-US" sz="2800" i="1" dirty="0"/>
              <a:t> </a:t>
            </a:r>
            <a:r>
              <a:rPr lang="vi-VN" sz="2800" i="1" dirty="0"/>
              <a:t>quy </a:t>
            </a:r>
            <a:r>
              <a:rPr lang="en-US" sz="2800" i="1" dirty="0" err="1"/>
              <a:t>trình</a:t>
            </a:r>
            <a:r>
              <a:rPr lang="en-US" sz="2800" i="1" dirty="0"/>
              <a:t> </a:t>
            </a:r>
            <a:r>
              <a:rPr lang="vi-VN" sz="2800" i="1" dirty="0"/>
              <a:t>kế toán kết quả kinh doanh</a:t>
            </a:r>
            <a:endParaRPr lang="en-US" sz="2800" dirty="0"/>
          </a:p>
          <a:p>
            <a:pPr lvl="0"/>
            <a:r>
              <a:rPr lang="en-US" sz="2800" i="1" dirty="0" err="1"/>
              <a:t>Vận</a:t>
            </a:r>
            <a:r>
              <a:rPr lang="en-US" sz="2800" i="1" dirty="0"/>
              <a:t> </a:t>
            </a:r>
            <a:r>
              <a:rPr lang="en-US" sz="2800" i="1" dirty="0" err="1"/>
              <a:t>dụng</a:t>
            </a:r>
            <a:r>
              <a:rPr lang="en-US" sz="2800" i="1" dirty="0"/>
              <a:t> </a:t>
            </a:r>
            <a:r>
              <a:rPr lang="en-US" sz="2800" i="1" dirty="0" err="1"/>
              <a:t>được</a:t>
            </a:r>
            <a:r>
              <a:rPr lang="en-US" sz="2800" i="1" dirty="0"/>
              <a:t> </a:t>
            </a:r>
            <a:r>
              <a:rPr lang="en-US" sz="2800" i="1" dirty="0" err="1"/>
              <a:t>quy</a:t>
            </a:r>
            <a:r>
              <a:rPr lang="en-US" sz="2800" i="1" dirty="0"/>
              <a:t> </a:t>
            </a:r>
            <a:r>
              <a:rPr lang="en-US" sz="2800" i="1" dirty="0" err="1"/>
              <a:t>trình</a:t>
            </a:r>
            <a:r>
              <a:rPr lang="en-US" sz="2800" i="1" dirty="0"/>
              <a:t> </a:t>
            </a:r>
            <a:r>
              <a:rPr lang="en-US" sz="2800" i="1" dirty="0" err="1"/>
              <a:t>kế</a:t>
            </a:r>
            <a:r>
              <a:rPr lang="en-US" sz="2800" i="1" dirty="0"/>
              <a:t> </a:t>
            </a:r>
            <a:r>
              <a:rPr lang="en-US" sz="2800" i="1" dirty="0" err="1"/>
              <a:t>toán</a:t>
            </a:r>
            <a:r>
              <a:rPr lang="en-US" sz="2800" i="1" dirty="0"/>
              <a:t> chi </a:t>
            </a:r>
            <a:r>
              <a:rPr lang="en-US" sz="2800" i="1" dirty="0" err="1"/>
              <a:t>phí</a:t>
            </a:r>
            <a:r>
              <a:rPr lang="en-US" sz="2800" i="1" dirty="0"/>
              <a:t> </a:t>
            </a:r>
            <a:r>
              <a:rPr lang="en-US" sz="2800" i="1" dirty="0" err="1"/>
              <a:t>bán</a:t>
            </a:r>
            <a:r>
              <a:rPr lang="en-US" sz="2800" i="1" dirty="0"/>
              <a:t> </a:t>
            </a:r>
            <a:r>
              <a:rPr lang="en-US" sz="2800" i="1" dirty="0" err="1"/>
              <a:t>hàng</a:t>
            </a:r>
            <a:r>
              <a:rPr lang="en-US" sz="2800" i="1" dirty="0"/>
              <a:t>, chi </a:t>
            </a:r>
            <a:r>
              <a:rPr lang="en-US" sz="2800" i="1" dirty="0" err="1"/>
              <a:t>phí</a:t>
            </a:r>
            <a:r>
              <a:rPr lang="en-US" sz="2800" i="1" dirty="0"/>
              <a:t> </a:t>
            </a:r>
            <a:r>
              <a:rPr lang="en-US" sz="2800" i="1" dirty="0" err="1"/>
              <a:t>quản</a:t>
            </a:r>
            <a:r>
              <a:rPr lang="en-US" sz="2800" i="1" dirty="0"/>
              <a:t> </a:t>
            </a:r>
            <a:r>
              <a:rPr lang="en-US" sz="2800" i="1" dirty="0" err="1"/>
              <a:t>lý</a:t>
            </a:r>
            <a:r>
              <a:rPr lang="en-US" sz="2800" i="1" dirty="0"/>
              <a:t> </a:t>
            </a:r>
            <a:r>
              <a:rPr lang="en-US" sz="2800" i="1" dirty="0" err="1"/>
              <a:t>doanh</a:t>
            </a:r>
            <a:r>
              <a:rPr lang="en-US" sz="2800" i="1" dirty="0"/>
              <a:t> </a:t>
            </a:r>
            <a:r>
              <a:rPr lang="en-US" sz="2800" i="1" dirty="0" err="1"/>
              <a:t>nghiệp</a:t>
            </a:r>
            <a:r>
              <a:rPr lang="en-US" sz="2800" i="1" dirty="0"/>
              <a:t> </a:t>
            </a:r>
            <a:r>
              <a:rPr lang="en-US" sz="2800" i="1" dirty="0" err="1"/>
              <a:t>và</a:t>
            </a:r>
            <a:r>
              <a:rPr lang="en-US" sz="2800" i="1" dirty="0"/>
              <a:t> </a:t>
            </a:r>
            <a:r>
              <a:rPr lang="en-US" sz="2800" i="1" dirty="0" err="1"/>
              <a:t>kế</a:t>
            </a:r>
            <a:r>
              <a:rPr lang="en-US" sz="2800" i="1" dirty="0"/>
              <a:t> </a:t>
            </a:r>
            <a:r>
              <a:rPr lang="en-US" sz="2800" i="1" dirty="0" err="1"/>
              <a:t>toán</a:t>
            </a:r>
            <a:r>
              <a:rPr lang="en-US" sz="2800" i="1" dirty="0"/>
              <a:t> </a:t>
            </a:r>
            <a:r>
              <a:rPr lang="en-US" sz="2800" i="1" dirty="0" err="1"/>
              <a:t>kết</a:t>
            </a:r>
            <a:r>
              <a:rPr lang="en-US" sz="2800" i="1" dirty="0"/>
              <a:t> </a:t>
            </a:r>
            <a:r>
              <a:rPr lang="en-US" sz="2800" i="1" dirty="0" err="1"/>
              <a:t>quả</a:t>
            </a:r>
            <a:r>
              <a:rPr lang="en-US" sz="2800" i="1" dirty="0"/>
              <a:t> </a:t>
            </a:r>
            <a:r>
              <a:rPr lang="en-US" sz="2800" i="1" dirty="0" err="1"/>
              <a:t>kinh</a:t>
            </a:r>
            <a:r>
              <a:rPr lang="en-US" sz="2800" i="1" dirty="0"/>
              <a:t> </a:t>
            </a:r>
            <a:r>
              <a:rPr lang="en-US" sz="2800" i="1" dirty="0" err="1"/>
              <a:t>doanh</a:t>
            </a:r>
            <a:r>
              <a:rPr lang="en-US" sz="2800" i="1" dirty="0"/>
              <a:t> .</a:t>
            </a:r>
            <a:endParaRPr lang="en-US" sz="2800" dirty="0">
              <a:effectLst/>
            </a:endParaRPr>
          </a:p>
        </p:txBody>
      </p:sp>
    </p:spTree>
    <p:extLst>
      <p:ext uri="{BB962C8B-B14F-4D97-AF65-F5344CB8AC3E}">
        <p14:creationId xmlns:p14="http://schemas.microsoft.com/office/powerpoint/2010/main" val="1148373513"/>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1000" y="361950"/>
            <a:ext cx="4894953" cy="2925054"/>
          </a:xfrm>
          <a:prstGeom prst="rect">
            <a:avLst/>
          </a:prstGeom>
        </p:spPr>
        <p:txBody>
          <a:bodyPr vert="horz" wrap="square" lIns="0" tIns="8404" rIns="0" bIns="0" rtlCol="0">
            <a:spAutoFit/>
          </a:bodyPr>
          <a:lstStyle/>
          <a:p>
            <a:pPr marL="8405" defTabSz="605150">
              <a:spcBef>
                <a:spcPts val="66"/>
              </a:spcBef>
            </a:pPr>
            <a:r>
              <a:rPr sz="2400" b="1" dirty="0">
                <a:solidFill>
                  <a:srgbClr val="820C15"/>
                </a:solidFill>
                <a:latin typeface="Arial"/>
                <a:cs typeface="Arial"/>
              </a:rPr>
              <a:t>CÁC KIẾN THỨC CẦN</a:t>
            </a:r>
            <a:r>
              <a:rPr sz="2400" b="1" spc="-20" dirty="0">
                <a:solidFill>
                  <a:srgbClr val="820C15"/>
                </a:solidFill>
                <a:latin typeface="Arial"/>
                <a:cs typeface="Arial"/>
              </a:rPr>
              <a:t> </a:t>
            </a:r>
            <a:r>
              <a:rPr sz="2400" b="1" dirty="0">
                <a:solidFill>
                  <a:srgbClr val="820C15"/>
                </a:solidFill>
                <a:latin typeface="Arial"/>
                <a:cs typeface="Arial"/>
              </a:rPr>
              <a:t>CÓ</a:t>
            </a:r>
            <a:endParaRPr sz="2400" dirty="0">
              <a:solidFill>
                <a:prstClr val="black"/>
              </a:solidFill>
              <a:latin typeface="Arial"/>
              <a:cs typeface="Arial"/>
            </a:endParaRPr>
          </a:p>
          <a:p>
            <a:pPr defTabSz="605150">
              <a:spcBef>
                <a:spcPts val="36"/>
              </a:spcBef>
            </a:pPr>
            <a:endParaRPr sz="2400" dirty="0">
              <a:solidFill>
                <a:prstClr val="black"/>
              </a:solidFill>
              <a:latin typeface="Arial"/>
              <a:cs typeface="Arial"/>
            </a:endParaRPr>
          </a:p>
          <a:p>
            <a:pPr marL="8405" marR="3362" defTabSz="605150">
              <a:lnSpc>
                <a:spcPct val="115599"/>
              </a:lnSpc>
            </a:pPr>
            <a:r>
              <a:rPr sz="2400" spc="-3" dirty="0">
                <a:solidFill>
                  <a:prstClr val="black"/>
                </a:solidFill>
                <a:latin typeface="Arial"/>
                <a:cs typeface="Arial"/>
              </a:rPr>
              <a:t>Để hiểu rõ bài </a:t>
            </a:r>
            <a:r>
              <a:rPr sz="2400" spc="-26" dirty="0">
                <a:solidFill>
                  <a:prstClr val="black"/>
                </a:solidFill>
                <a:latin typeface="Arial"/>
                <a:cs typeface="Arial"/>
              </a:rPr>
              <a:t>này, </a:t>
            </a:r>
            <a:r>
              <a:rPr sz="2400" spc="-3" dirty="0">
                <a:solidFill>
                  <a:prstClr val="black"/>
                </a:solidFill>
                <a:latin typeface="Arial"/>
                <a:cs typeface="Arial"/>
              </a:rPr>
              <a:t>yêu cầu người học cần </a:t>
            </a:r>
            <a:r>
              <a:rPr sz="2400" dirty="0">
                <a:solidFill>
                  <a:prstClr val="black"/>
                </a:solidFill>
                <a:latin typeface="Arial"/>
                <a:cs typeface="Arial"/>
              </a:rPr>
              <a:t>có </a:t>
            </a:r>
            <a:r>
              <a:rPr sz="2400" spc="-3" dirty="0">
                <a:solidFill>
                  <a:prstClr val="black"/>
                </a:solidFill>
                <a:latin typeface="Arial"/>
                <a:cs typeface="Arial"/>
              </a:rPr>
              <a:t>các kiến  </a:t>
            </a:r>
            <a:r>
              <a:rPr sz="2400" dirty="0">
                <a:solidFill>
                  <a:prstClr val="black"/>
                </a:solidFill>
                <a:latin typeface="Arial"/>
                <a:cs typeface="Arial"/>
              </a:rPr>
              <a:t>thức cơ bản liên quan đến các môn học</a:t>
            </a:r>
            <a:r>
              <a:rPr sz="2400" spc="-73" dirty="0">
                <a:solidFill>
                  <a:prstClr val="black"/>
                </a:solidFill>
                <a:latin typeface="Arial"/>
                <a:cs typeface="Arial"/>
              </a:rPr>
              <a:t> </a:t>
            </a:r>
            <a:r>
              <a:rPr sz="2400" dirty="0">
                <a:solidFill>
                  <a:prstClr val="black"/>
                </a:solidFill>
                <a:latin typeface="Arial"/>
                <a:cs typeface="Arial"/>
              </a:rPr>
              <a:t>sau:</a:t>
            </a:r>
          </a:p>
          <a:p>
            <a:pPr marL="231974" indent="-222729" defTabSz="605150">
              <a:spcBef>
                <a:spcPts val="556"/>
              </a:spcBef>
              <a:buFontTx/>
              <a:buChar char="•"/>
              <a:tabLst>
                <a:tab pos="231974" algn="l"/>
                <a:tab pos="232394" algn="l"/>
              </a:tabLst>
            </a:pPr>
            <a:r>
              <a:rPr sz="2400" spc="-3" dirty="0">
                <a:solidFill>
                  <a:prstClr val="black"/>
                </a:solidFill>
                <a:latin typeface="Arial"/>
                <a:cs typeface="Arial"/>
              </a:rPr>
              <a:t>Kế toán </a:t>
            </a:r>
            <a:r>
              <a:rPr sz="2400" dirty="0">
                <a:solidFill>
                  <a:prstClr val="black"/>
                </a:solidFill>
                <a:latin typeface="Arial"/>
                <a:cs typeface="Arial"/>
              </a:rPr>
              <a:t>tài chính</a:t>
            </a:r>
            <a:r>
              <a:rPr sz="2400" spc="-60" dirty="0">
                <a:solidFill>
                  <a:prstClr val="black"/>
                </a:solidFill>
                <a:latin typeface="Arial"/>
                <a:cs typeface="Arial"/>
              </a:rPr>
              <a:t> </a:t>
            </a:r>
            <a:r>
              <a:rPr sz="2400" dirty="0">
                <a:solidFill>
                  <a:prstClr val="black"/>
                </a:solidFill>
                <a:latin typeface="Arial"/>
                <a:cs typeface="Arial"/>
              </a:rPr>
              <a:t>1;</a:t>
            </a:r>
          </a:p>
          <a:p>
            <a:pPr marL="231974" indent="-222729" defTabSz="605150">
              <a:spcBef>
                <a:spcPts val="556"/>
              </a:spcBef>
              <a:buFontTx/>
              <a:buChar char="•"/>
              <a:tabLst>
                <a:tab pos="231974" algn="l"/>
                <a:tab pos="232394" algn="l"/>
              </a:tabLst>
            </a:pPr>
            <a:r>
              <a:rPr sz="2400" spc="-3" dirty="0">
                <a:solidFill>
                  <a:prstClr val="black"/>
                </a:solidFill>
                <a:latin typeface="Arial"/>
                <a:cs typeface="Arial"/>
              </a:rPr>
              <a:t>Kế toán </a:t>
            </a:r>
            <a:r>
              <a:rPr sz="2400" dirty="0">
                <a:solidFill>
                  <a:prstClr val="black"/>
                </a:solidFill>
                <a:latin typeface="Arial"/>
                <a:cs typeface="Arial"/>
              </a:rPr>
              <a:t>tài chính</a:t>
            </a:r>
            <a:r>
              <a:rPr sz="2400" spc="-60" dirty="0">
                <a:solidFill>
                  <a:prstClr val="black"/>
                </a:solidFill>
                <a:latin typeface="Arial"/>
                <a:cs typeface="Arial"/>
              </a:rPr>
              <a:t> </a:t>
            </a:r>
            <a:r>
              <a:rPr sz="2400" dirty="0">
                <a:solidFill>
                  <a:prstClr val="black"/>
                </a:solidFill>
                <a:latin typeface="Arial"/>
                <a:cs typeface="Arial"/>
              </a:rPr>
              <a:t>2.</a:t>
            </a:r>
          </a:p>
        </p:txBody>
      </p:sp>
      <p:sp>
        <p:nvSpPr>
          <p:cNvPr id="3" name="object 3"/>
          <p:cNvSpPr/>
          <p:nvPr/>
        </p:nvSpPr>
        <p:spPr>
          <a:xfrm>
            <a:off x="6032351" y="802789"/>
            <a:ext cx="1216286" cy="1183509"/>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4" name="object 4"/>
          <p:cNvSpPr txBox="1">
            <a:spLocks noGrp="1"/>
          </p:cNvSpPr>
          <p:nvPr>
            <p:ph type="sldNum" sz="quarter" idx="7"/>
          </p:nvPr>
        </p:nvSpPr>
        <p:spPr>
          <a:xfrm>
            <a:off x="6780680" y="3041790"/>
            <a:ext cx="162739"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pc="-3" dirty="0"/>
              <a:pPr marL="25215" defTabSz="605150">
                <a:spcBef>
                  <a:spcPts val="63"/>
                </a:spcBef>
              </a:pPr>
              <a:t>199</a:t>
            </a:fld>
            <a:endParaRPr spc="-3" dirty="0"/>
          </a:p>
        </p:txBody>
      </p:sp>
      <p:sp>
        <p:nvSpPr>
          <p:cNvPr id="5" name="object 5"/>
          <p:cNvSpPr txBox="1">
            <a:spLocks noGrp="1"/>
          </p:cNvSpPr>
          <p:nvPr>
            <p:ph type="ftr" sz="quarter" idx="5"/>
          </p:nvPr>
        </p:nvSpPr>
        <p:spPr>
          <a:xfrm>
            <a:off x="1566735" y="3124233"/>
            <a:ext cx="432063" cy="170927"/>
          </a:xfrm>
          <a:prstGeom prst="rect">
            <a:avLst/>
          </a:prstGeom>
        </p:spPr>
        <p:txBody>
          <a:bodyPr vert="horz" wrap="square" lIns="0" tIns="7984" rIns="0" bIns="0" rtlCol="0">
            <a:spAutoFit/>
          </a:bodyPr>
          <a:lstStyle/>
          <a:p>
            <a:pPr marL="8405" defTabSz="605150">
              <a:spcBef>
                <a:spcPts val="63"/>
              </a:spcBef>
            </a:pPr>
            <a:r>
              <a:rPr spc="-3" dirty="0"/>
              <a:t>v1.0014106230</a:t>
            </a:r>
          </a:p>
        </p:txBody>
      </p:sp>
    </p:spTree>
    <p:extLst>
      <p:ext uri="{BB962C8B-B14F-4D97-AF65-F5344CB8AC3E}">
        <p14:creationId xmlns:p14="http://schemas.microsoft.com/office/powerpoint/2010/main" val="2423297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954289" y="802791"/>
            <a:ext cx="2328256" cy="1771986"/>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228600" y="371811"/>
            <a:ext cx="7114309" cy="4584473"/>
          </a:xfrm>
          <a:prstGeom prst="rect">
            <a:avLst/>
          </a:prstGeom>
        </p:spPr>
        <p:txBody>
          <a:bodyPr vert="horz" wrap="square" lIns="0" tIns="10173" rIns="0" bIns="0" rtlCol="0">
            <a:spAutoFit/>
          </a:bodyPr>
          <a:lstStyle/>
          <a:p>
            <a:pPr marL="10173" algn="ctr">
              <a:spcBef>
                <a:spcPts val="80"/>
              </a:spcBef>
            </a:pPr>
            <a:r>
              <a:rPr sz="2600" b="1" dirty="0">
                <a:solidFill>
                  <a:srgbClr val="820C15"/>
                </a:solidFill>
                <a:latin typeface="Arial"/>
                <a:cs typeface="Arial"/>
              </a:rPr>
              <a:t>MỤC TIÊU </a:t>
            </a:r>
            <a:r>
              <a:rPr sz="2600" b="1" spc="-3" dirty="0">
                <a:solidFill>
                  <a:srgbClr val="820C15"/>
                </a:solidFill>
                <a:latin typeface="Arial"/>
                <a:cs typeface="Arial"/>
              </a:rPr>
              <a:t>BÀI</a:t>
            </a:r>
            <a:r>
              <a:rPr sz="2600" b="1" spc="-20" dirty="0">
                <a:solidFill>
                  <a:srgbClr val="820C15"/>
                </a:solidFill>
                <a:latin typeface="Arial"/>
                <a:cs typeface="Arial"/>
              </a:rPr>
              <a:t> </a:t>
            </a:r>
            <a:r>
              <a:rPr sz="2600" b="1" dirty="0">
                <a:solidFill>
                  <a:srgbClr val="820C15"/>
                </a:solidFill>
                <a:latin typeface="Arial"/>
                <a:cs typeface="Arial"/>
              </a:rPr>
              <a:t>HỌC</a:t>
            </a:r>
            <a:endParaRPr sz="2600" dirty="0">
              <a:latin typeface="Arial"/>
              <a:cs typeface="Arial"/>
            </a:endParaRPr>
          </a:p>
          <a:p>
            <a:pPr>
              <a:lnSpc>
                <a:spcPct val="100000"/>
              </a:lnSpc>
            </a:pPr>
            <a:endParaRPr dirty="0">
              <a:latin typeface="Arial"/>
              <a:cs typeface="Arial"/>
            </a:endParaRPr>
          </a:p>
          <a:p>
            <a:pPr marL="193284" marR="4070" indent="-183112" algn="just">
              <a:lnSpc>
                <a:spcPct val="115599"/>
              </a:lnSpc>
              <a:spcBef>
                <a:spcPts val="3"/>
              </a:spcBef>
              <a:buChar char="•"/>
              <a:tabLst>
                <a:tab pos="193284" algn="l"/>
              </a:tabLst>
            </a:pPr>
            <a:r>
              <a:rPr sz="2400" spc="-11" dirty="0" err="1">
                <a:latin typeface="Arial"/>
                <a:cs typeface="Arial"/>
              </a:rPr>
              <a:t>Trình</a:t>
            </a:r>
            <a:r>
              <a:rPr sz="2400" spc="-11" dirty="0">
                <a:latin typeface="Arial"/>
                <a:cs typeface="Arial"/>
              </a:rPr>
              <a:t> </a:t>
            </a:r>
            <a:r>
              <a:rPr sz="2400" dirty="0">
                <a:latin typeface="Arial"/>
                <a:cs typeface="Arial"/>
              </a:rPr>
              <a:t>bày rõ sự khác biệt trong hoạt động thương </a:t>
            </a:r>
            <a:r>
              <a:rPr sz="2400" dirty="0" err="1">
                <a:latin typeface="Arial"/>
                <a:cs typeface="Arial"/>
              </a:rPr>
              <a:t>mại</a:t>
            </a:r>
            <a:r>
              <a:rPr sz="2400" dirty="0">
                <a:latin typeface="Arial"/>
                <a:cs typeface="Arial"/>
              </a:rPr>
              <a:t> </a:t>
            </a:r>
            <a:r>
              <a:rPr lang="en-US" sz="2400" dirty="0" err="1" smtClean="0">
                <a:latin typeface="Arial"/>
                <a:cs typeface="Arial"/>
              </a:rPr>
              <a:t>dịch</a:t>
            </a:r>
            <a:r>
              <a:rPr lang="en-US" sz="2400" dirty="0" smtClean="0">
                <a:latin typeface="Arial"/>
                <a:cs typeface="Arial"/>
              </a:rPr>
              <a:t> </a:t>
            </a:r>
            <a:r>
              <a:rPr lang="en-US" sz="2400" dirty="0" err="1" smtClean="0">
                <a:latin typeface="Arial"/>
                <a:cs typeface="Arial"/>
              </a:rPr>
              <a:t>vụ</a:t>
            </a:r>
            <a:r>
              <a:rPr lang="en-US" sz="2400" dirty="0" smtClean="0">
                <a:latin typeface="Arial"/>
                <a:cs typeface="Arial"/>
              </a:rPr>
              <a:t> </a:t>
            </a:r>
            <a:r>
              <a:rPr sz="2400" dirty="0" err="1" smtClean="0">
                <a:latin typeface="Arial"/>
                <a:cs typeface="Arial"/>
              </a:rPr>
              <a:t>và</a:t>
            </a:r>
            <a:r>
              <a:rPr sz="2400" dirty="0" smtClean="0">
                <a:latin typeface="Arial"/>
                <a:cs typeface="Arial"/>
              </a:rPr>
              <a:t>  </a:t>
            </a:r>
            <a:r>
              <a:rPr sz="2400" dirty="0">
                <a:latin typeface="Arial"/>
                <a:cs typeface="Arial"/>
              </a:rPr>
              <a:t>hoạt động sản </a:t>
            </a:r>
            <a:r>
              <a:rPr sz="2400" spc="-3" dirty="0">
                <a:latin typeface="Arial"/>
                <a:cs typeface="Arial"/>
              </a:rPr>
              <a:t>xuất </a:t>
            </a:r>
            <a:r>
              <a:rPr sz="2400" dirty="0">
                <a:latin typeface="Arial"/>
                <a:cs typeface="Arial"/>
              </a:rPr>
              <a:t>thông</a:t>
            </a:r>
            <a:r>
              <a:rPr sz="2400" spc="-32" dirty="0">
                <a:latin typeface="Arial"/>
                <a:cs typeface="Arial"/>
              </a:rPr>
              <a:t> </a:t>
            </a:r>
            <a:r>
              <a:rPr sz="2400" dirty="0">
                <a:latin typeface="Arial"/>
                <a:cs typeface="Arial"/>
              </a:rPr>
              <a:t>thường.</a:t>
            </a:r>
          </a:p>
          <a:p>
            <a:pPr marL="193284" marR="4070" indent="-183112" algn="just">
              <a:lnSpc>
                <a:spcPct val="115799"/>
              </a:lnSpc>
              <a:spcBef>
                <a:spcPts val="397"/>
              </a:spcBef>
              <a:buChar char="•"/>
              <a:tabLst>
                <a:tab pos="193284" algn="l"/>
              </a:tabLst>
            </a:pPr>
            <a:r>
              <a:rPr sz="2400" spc="-3" dirty="0">
                <a:latin typeface="Arial"/>
                <a:cs typeface="Arial"/>
              </a:rPr>
              <a:t>Phân tích được công tác vận dụng chế độ kế toán trong  </a:t>
            </a:r>
            <a:r>
              <a:rPr sz="2400" dirty="0">
                <a:latin typeface="Arial"/>
                <a:cs typeface="Arial"/>
              </a:rPr>
              <a:t>doanh nghiệp kinh doanh thương </a:t>
            </a:r>
            <a:r>
              <a:rPr sz="2400" dirty="0" err="1">
                <a:latin typeface="Arial"/>
                <a:cs typeface="Arial"/>
              </a:rPr>
              <a:t>mại</a:t>
            </a:r>
            <a:r>
              <a:rPr sz="2400" dirty="0">
                <a:latin typeface="Arial"/>
                <a:cs typeface="Arial"/>
              </a:rPr>
              <a:t> </a:t>
            </a:r>
            <a:r>
              <a:rPr lang="en-US" sz="2400" dirty="0" err="1" smtClean="0">
                <a:latin typeface="Arial"/>
                <a:cs typeface="Arial"/>
              </a:rPr>
              <a:t>dịch</a:t>
            </a:r>
            <a:r>
              <a:rPr lang="en-US" sz="2400" dirty="0" smtClean="0">
                <a:latin typeface="Arial"/>
                <a:cs typeface="Arial"/>
              </a:rPr>
              <a:t> </a:t>
            </a:r>
            <a:r>
              <a:rPr lang="en-US" sz="2400" dirty="0" err="1" smtClean="0">
                <a:latin typeface="Arial"/>
                <a:cs typeface="Arial"/>
              </a:rPr>
              <a:t>vụ</a:t>
            </a:r>
            <a:r>
              <a:rPr sz="2400" dirty="0" smtClean="0">
                <a:latin typeface="Arial"/>
                <a:cs typeface="Arial"/>
              </a:rPr>
              <a:t>.</a:t>
            </a:r>
            <a:endParaRPr sz="2400" dirty="0">
              <a:latin typeface="Arial"/>
              <a:cs typeface="Arial"/>
            </a:endParaRPr>
          </a:p>
          <a:p>
            <a:pPr marL="193284" marR="4070" indent="-183112" algn="just">
              <a:lnSpc>
                <a:spcPct val="115700"/>
              </a:lnSpc>
              <a:spcBef>
                <a:spcPts val="405"/>
              </a:spcBef>
              <a:buChar char="•"/>
              <a:tabLst>
                <a:tab pos="193284" algn="l"/>
              </a:tabLst>
            </a:pPr>
            <a:r>
              <a:rPr sz="2400" spc="-3" dirty="0">
                <a:latin typeface="Arial"/>
                <a:cs typeface="Arial"/>
              </a:rPr>
              <a:t>Phân tích </a:t>
            </a:r>
            <a:r>
              <a:rPr sz="2400" spc="-3" dirty="0" err="1">
                <a:latin typeface="Arial"/>
                <a:cs typeface="Arial"/>
              </a:rPr>
              <a:t>được</a:t>
            </a:r>
            <a:r>
              <a:rPr sz="2400" spc="-3" dirty="0">
                <a:latin typeface="Arial"/>
                <a:cs typeface="Arial"/>
              </a:rPr>
              <a:t> </a:t>
            </a:r>
            <a:r>
              <a:rPr lang="en-US" sz="2400" spc="-3" dirty="0" err="1" smtClean="0">
                <a:latin typeface="Arial"/>
                <a:cs typeface="Arial"/>
              </a:rPr>
              <a:t>tổ</a:t>
            </a:r>
            <a:r>
              <a:rPr lang="en-US" sz="2400" spc="-3" dirty="0" smtClean="0">
                <a:latin typeface="Arial"/>
                <a:cs typeface="Arial"/>
              </a:rPr>
              <a:t> </a:t>
            </a:r>
            <a:r>
              <a:rPr lang="en-US" sz="2400" spc="-3" dirty="0" err="1" smtClean="0">
                <a:latin typeface="Arial"/>
                <a:cs typeface="Arial"/>
              </a:rPr>
              <a:t>chức</a:t>
            </a:r>
            <a:r>
              <a:rPr lang="en-US" sz="2400" spc="-3" dirty="0" smtClean="0">
                <a:latin typeface="Arial"/>
                <a:cs typeface="Arial"/>
              </a:rPr>
              <a:t> </a:t>
            </a:r>
            <a:r>
              <a:rPr sz="2400" spc="-3" dirty="0" err="1" smtClean="0">
                <a:latin typeface="Arial"/>
                <a:cs typeface="Arial"/>
              </a:rPr>
              <a:t>công</a:t>
            </a:r>
            <a:r>
              <a:rPr sz="2400" spc="-3" dirty="0" smtClean="0">
                <a:latin typeface="Arial"/>
                <a:cs typeface="Arial"/>
              </a:rPr>
              <a:t> </a:t>
            </a:r>
            <a:r>
              <a:rPr sz="2400" spc="-3" dirty="0">
                <a:latin typeface="Arial"/>
                <a:cs typeface="Arial"/>
              </a:rPr>
              <a:t>tác </a:t>
            </a:r>
            <a:r>
              <a:rPr sz="2400" dirty="0">
                <a:latin typeface="Arial"/>
                <a:cs typeface="Arial"/>
              </a:rPr>
              <a:t>kế </a:t>
            </a:r>
            <a:r>
              <a:rPr sz="2400" spc="-3" dirty="0">
                <a:latin typeface="Arial"/>
                <a:cs typeface="Arial"/>
              </a:rPr>
              <a:t>toán các nghiệp vụ mua hàng,  bán hàng </a:t>
            </a:r>
            <a:r>
              <a:rPr sz="2400" dirty="0">
                <a:latin typeface="Arial"/>
                <a:cs typeface="Arial"/>
              </a:rPr>
              <a:t>và </a:t>
            </a:r>
            <a:r>
              <a:rPr sz="2400" spc="-3" dirty="0">
                <a:latin typeface="Arial"/>
                <a:cs typeface="Arial"/>
              </a:rPr>
              <a:t>xác định kết quả tiêu thụ hàng </a:t>
            </a:r>
            <a:r>
              <a:rPr sz="2400" spc="-3" dirty="0" err="1">
                <a:latin typeface="Arial"/>
                <a:cs typeface="Arial"/>
              </a:rPr>
              <a:t>hóa</a:t>
            </a:r>
            <a:r>
              <a:rPr sz="2400" spc="-3" dirty="0">
                <a:latin typeface="Arial"/>
                <a:cs typeface="Arial"/>
              </a:rPr>
              <a:t> </a:t>
            </a:r>
            <a:r>
              <a:rPr sz="2400" spc="-3" dirty="0" err="1" smtClean="0">
                <a:latin typeface="Arial"/>
                <a:cs typeface="Arial"/>
              </a:rPr>
              <a:t>trong</a:t>
            </a:r>
            <a:r>
              <a:rPr lang="en-US" sz="2400" spc="-3" dirty="0" smtClean="0">
                <a:latin typeface="Arial"/>
                <a:cs typeface="Arial"/>
              </a:rPr>
              <a:t> </a:t>
            </a:r>
            <a:r>
              <a:rPr sz="2400" dirty="0" err="1" smtClean="0">
                <a:latin typeface="Arial"/>
                <a:cs typeface="Arial"/>
              </a:rPr>
              <a:t>doanh</a:t>
            </a:r>
            <a:r>
              <a:rPr sz="2400" dirty="0" smtClean="0">
                <a:latin typeface="Arial"/>
                <a:cs typeface="Arial"/>
              </a:rPr>
              <a:t> </a:t>
            </a:r>
            <a:r>
              <a:rPr sz="2400" dirty="0">
                <a:latin typeface="Arial"/>
                <a:cs typeface="Arial"/>
              </a:rPr>
              <a:t>nghiệp kinh doanh thương </a:t>
            </a:r>
            <a:r>
              <a:rPr sz="2400" dirty="0" err="1">
                <a:latin typeface="Arial"/>
                <a:cs typeface="Arial"/>
              </a:rPr>
              <a:t>mại</a:t>
            </a:r>
            <a:r>
              <a:rPr sz="2400" dirty="0">
                <a:latin typeface="Arial"/>
                <a:cs typeface="Arial"/>
              </a:rPr>
              <a:t> </a:t>
            </a:r>
            <a:r>
              <a:rPr lang="en-US" sz="2400" dirty="0" err="1" smtClean="0">
                <a:latin typeface="Arial"/>
                <a:cs typeface="Arial"/>
              </a:rPr>
              <a:t>dịch</a:t>
            </a:r>
            <a:r>
              <a:rPr lang="en-US" sz="2400" dirty="0" smtClean="0">
                <a:latin typeface="Arial"/>
                <a:cs typeface="Arial"/>
              </a:rPr>
              <a:t> </a:t>
            </a:r>
            <a:r>
              <a:rPr lang="en-US" sz="2400" dirty="0" err="1" smtClean="0">
                <a:latin typeface="Arial"/>
                <a:cs typeface="Arial"/>
              </a:rPr>
              <a:t>vụ</a:t>
            </a:r>
            <a:r>
              <a:rPr lang="en-US" sz="2400" dirty="0" smtClean="0">
                <a:latin typeface="Arial"/>
                <a:cs typeface="Arial"/>
              </a:rPr>
              <a:t>.</a:t>
            </a:r>
            <a:endParaRPr sz="2400" dirty="0">
              <a:latin typeface="Arial"/>
              <a:cs typeface="Arial"/>
            </a:endParaRPr>
          </a:p>
        </p:txBody>
      </p:sp>
      <p:sp>
        <p:nvSpPr>
          <p:cNvPr id="4" name="object 4"/>
          <p:cNvSpPr txBox="1">
            <a:spLocks noGrp="1"/>
          </p:cNvSpPr>
          <p:nvPr>
            <p:ph type="sldNum" sz="quarter" idx="7"/>
          </p:nvPr>
        </p:nvSpPr>
        <p:spPr>
          <a:xfrm>
            <a:off x="8366762" y="4596483"/>
            <a:ext cx="245917" cy="179034"/>
          </a:xfrm>
          <a:prstGeom prst="rect">
            <a:avLst/>
          </a:prstGeom>
        </p:spPr>
        <p:txBody>
          <a:bodyPr vert="horz" wrap="square" lIns="0" tIns="9663" rIns="0" bIns="0" rtlCol="0">
            <a:spAutoFit/>
          </a:bodyPr>
          <a:lstStyle/>
          <a:p>
            <a:pPr marL="30519">
              <a:spcBef>
                <a:spcPts val="76"/>
              </a:spcBef>
            </a:pPr>
            <a:fld id="{81D60167-4931-47E6-BA6A-407CBD079E47}" type="slidenum">
              <a:rPr spc="-3" dirty="0"/>
              <a:pPr marL="30519">
                <a:spcBef>
                  <a:spcPts val="76"/>
                </a:spcBef>
              </a:pPr>
              <a:t>2</a:t>
            </a:fld>
            <a:endParaRPr spc="-3"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99023" y="320376"/>
            <a:ext cx="3979069" cy="1534481"/>
          </a:xfrm>
          <a:prstGeom prst="rect">
            <a:avLst/>
          </a:prstGeom>
        </p:spPr>
        <p:txBody>
          <a:bodyPr vert="horz" wrap="square" lIns="0" tIns="8404" rIns="0" bIns="0" rtlCol="0">
            <a:spAutoFit/>
          </a:bodyPr>
          <a:lstStyle/>
          <a:p>
            <a:pPr marL="8405" defTabSz="605150">
              <a:spcBef>
                <a:spcPts val="66"/>
              </a:spcBef>
            </a:pPr>
            <a:r>
              <a:rPr sz="1191" b="1" dirty="0">
                <a:solidFill>
                  <a:srgbClr val="820C15"/>
                </a:solidFill>
                <a:latin typeface="Arial"/>
                <a:cs typeface="Arial"/>
              </a:rPr>
              <a:t>CÁC KIẾN THỨC CẦN</a:t>
            </a:r>
            <a:r>
              <a:rPr sz="1191" b="1" spc="-20" dirty="0">
                <a:solidFill>
                  <a:srgbClr val="820C15"/>
                </a:solidFill>
                <a:latin typeface="Arial"/>
                <a:cs typeface="Arial"/>
              </a:rPr>
              <a:t> </a:t>
            </a:r>
            <a:r>
              <a:rPr sz="1191" b="1" dirty="0">
                <a:solidFill>
                  <a:srgbClr val="820C15"/>
                </a:solidFill>
                <a:latin typeface="Arial"/>
                <a:cs typeface="Arial"/>
              </a:rPr>
              <a:t>CÓ</a:t>
            </a:r>
            <a:endParaRPr sz="1191">
              <a:solidFill>
                <a:prstClr val="black"/>
              </a:solidFill>
              <a:latin typeface="Arial"/>
              <a:cs typeface="Arial"/>
            </a:endParaRPr>
          </a:p>
          <a:p>
            <a:pPr defTabSz="605150"/>
            <a:endParaRPr sz="1324">
              <a:solidFill>
                <a:prstClr val="black"/>
              </a:solidFill>
              <a:latin typeface="Arial"/>
              <a:cs typeface="Arial"/>
            </a:endParaRPr>
          </a:p>
          <a:p>
            <a:pPr defTabSz="605150">
              <a:spcBef>
                <a:spcPts val="13"/>
              </a:spcBef>
            </a:pPr>
            <a:endParaRPr sz="1257">
              <a:solidFill>
                <a:prstClr val="black"/>
              </a:solidFill>
              <a:latin typeface="Arial"/>
              <a:cs typeface="Arial"/>
            </a:endParaRPr>
          </a:p>
          <a:p>
            <a:pPr marL="8405" marR="3362" defTabSz="605150">
              <a:lnSpc>
                <a:spcPct val="115599"/>
              </a:lnSpc>
            </a:pPr>
            <a:r>
              <a:rPr sz="1191" spc="-3" dirty="0">
                <a:solidFill>
                  <a:prstClr val="black"/>
                </a:solidFill>
                <a:latin typeface="Arial"/>
                <a:cs typeface="Arial"/>
              </a:rPr>
              <a:t>Để hiểu </a:t>
            </a:r>
            <a:r>
              <a:rPr sz="1191" dirty="0">
                <a:solidFill>
                  <a:prstClr val="black"/>
                </a:solidFill>
                <a:latin typeface="Arial"/>
                <a:cs typeface="Arial"/>
              </a:rPr>
              <a:t>rõ </a:t>
            </a:r>
            <a:r>
              <a:rPr sz="1191" spc="-3" dirty="0">
                <a:solidFill>
                  <a:prstClr val="black"/>
                </a:solidFill>
                <a:latin typeface="Arial"/>
                <a:cs typeface="Arial"/>
              </a:rPr>
              <a:t>bài </a:t>
            </a:r>
            <a:r>
              <a:rPr sz="1191" spc="-26" dirty="0">
                <a:solidFill>
                  <a:prstClr val="black"/>
                </a:solidFill>
                <a:latin typeface="Arial"/>
                <a:cs typeface="Arial"/>
              </a:rPr>
              <a:t>này, </a:t>
            </a:r>
            <a:r>
              <a:rPr sz="1191" spc="-3" dirty="0">
                <a:solidFill>
                  <a:prstClr val="black"/>
                </a:solidFill>
                <a:latin typeface="Arial"/>
                <a:cs typeface="Arial"/>
              </a:rPr>
              <a:t>yêu </a:t>
            </a:r>
            <a:r>
              <a:rPr sz="1191" dirty="0">
                <a:solidFill>
                  <a:prstClr val="black"/>
                </a:solidFill>
                <a:latin typeface="Arial"/>
                <a:cs typeface="Arial"/>
              </a:rPr>
              <a:t>cầu </a:t>
            </a:r>
            <a:r>
              <a:rPr sz="1191" spc="-3" dirty="0">
                <a:solidFill>
                  <a:prstClr val="black"/>
                </a:solidFill>
                <a:latin typeface="Arial"/>
                <a:cs typeface="Arial"/>
              </a:rPr>
              <a:t>sinh viên cần </a:t>
            </a:r>
            <a:r>
              <a:rPr sz="1191" dirty="0">
                <a:solidFill>
                  <a:prstClr val="black"/>
                </a:solidFill>
                <a:latin typeface="Arial"/>
                <a:cs typeface="Arial"/>
              </a:rPr>
              <a:t>có các </a:t>
            </a:r>
            <a:r>
              <a:rPr sz="1191" spc="-3" dirty="0">
                <a:solidFill>
                  <a:prstClr val="black"/>
                </a:solidFill>
                <a:latin typeface="Arial"/>
                <a:cs typeface="Arial"/>
              </a:rPr>
              <a:t>kiến thức  </a:t>
            </a:r>
            <a:r>
              <a:rPr sz="1191" dirty="0">
                <a:solidFill>
                  <a:prstClr val="black"/>
                </a:solidFill>
                <a:latin typeface="Arial"/>
                <a:cs typeface="Arial"/>
              </a:rPr>
              <a:t>cơ bản liên quan đến các môn học</a:t>
            </a:r>
            <a:r>
              <a:rPr sz="1191" spc="-56" dirty="0">
                <a:solidFill>
                  <a:prstClr val="black"/>
                </a:solidFill>
                <a:latin typeface="Arial"/>
                <a:cs typeface="Arial"/>
              </a:rPr>
              <a:t> </a:t>
            </a:r>
            <a:r>
              <a:rPr sz="1191" dirty="0">
                <a:solidFill>
                  <a:prstClr val="black"/>
                </a:solidFill>
                <a:latin typeface="Arial"/>
                <a:cs typeface="Arial"/>
              </a:rPr>
              <a:t>sau:</a:t>
            </a:r>
            <a:endParaRPr sz="1191">
              <a:solidFill>
                <a:prstClr val="black"/>
              </a:solidFill>
              <a:latin typeface="Arial"/>
              <a:cs typeface="Arial"/>
            </a:endParaRPr>
          </a:p>
          <a:p>
            <a:pPr marL="234075" indent="-224830" defTabSz="605150">
              <a:spcBef>
                <a:spcPts val="556"/>
              </a:spcBef>
              <a:buFontTx/>
              <a:buChar char="•"/>
              <a:tabLst>
                <a:tab pos="234075" algn="l"/>
                <a:tab pos="234496" algn="l"/>
              </a:tabLst>
            </a:pPr>
            <a:r>
              <a:rPr sz="1191" spc="-3" dirty="0">
                <a:solidFill>
                  <a:prstClr val="black"/>
                </a:solidFill>
                <a:latin typeface="Arial"/>
                <a:cs typeface="Arial"/>
              </a:rPr>
              <a:t>Kế toán </a:t>
            </a:r>
            <a:r>
              <a:rPr sz="1191" dirty="0">
                <a:solidFill>
                  <a:prstClr val="black"/>
                </a:solidFill>
                <a:latin typeface="Arial"/>
                <a:cs typeface="Arial"/>
              </a:rPr>
              <a:t>tài chính</a:t>
            </a:r>
            <a:r>
              <a:rPr sz="1191" spc="-60" dirty="0">
                <a:solidFill>
                  <a:prstClr val="black"/>
                </a:solidFill>
                <a:latin typeface="Arial"/>
                <a:cs typeface="Arial"/>
              </a:rPr>
              <a:t> </a:t>
            </a:r>
            <a:r>
              <a:rPr sz="1191" dirty="0">
                <a:solidFill>
                  <a:prstClr val="black"/>
                </a:solidFill>
                <a:latin typeface="Arial"/>
                <a:cs typeface="Arial"/>
              </a:rPr>
              <a:t>1;</a:t>
            </a:r>
            <a:endParaRPr sz="1191">
              <a:solidFill>
                <a:prstClr val="black"/>
              </a:solidFill>
              <a:latin typeface="Arial"/>
              <a:cs typeface="Arial"/>
            </a:endParaRPr>
          </a:p>
          <a:p>
            <a:pPr marL="234075" indent="-224830" defTabSz="605150">
              <a:spcBef>
                <a:spcPts val="556"/>
              </a:spcBef>
              <a:buFontTx/>
              <a:buChar char="•"/>
              <a:tabLst>
                <a:tab pos="234075" algn="l"/>
                <a:tab pos="234496" algn="l"/>
              </a:tabLst>
            </a:pPr>
            <a:r>
              <a:rPr sz="1191" spc="-3" dirty="0">
                <a:solidFill>
                  <a:prstClr val="black"/>
                </a:solidFill>
                <a:latin typeface="Arial"/>
                <a:cs typeface="Arial"/>
              </a:rPr>
              <a:t>Kế toán </a:t>
            </a:r>
            <a:r>
              <a:rPr sz="1191" dirty="0">
                <a:solidFill>
                  <a:prstClr val="black"/>
                </a:solidFill>
                <a:latin typeface="Arial"/>
                <a:cs typeface="Arial"/>
              </a:rPr>
              <a:t>tài chính</a:t>
            </a:r>
            <a:r>
              <a:rPr sz="1191" spc="-60" dirty="0">
                <a:solidFill>
                  <a:prstClr val="black"/>
                </a:solidFill>
                <a:latin typeface="Arial"/>
                <a:cs typeface="Arial"/>
              </a:rPr>
              <a:t> </a:t>
            </a:r>
            <a:r>
              <a:rPr sz="1191" dirty="0">
                <a:solidFill>
                  <a:prstClr val="black"/>
                </a:solidFill>
                <a:latin typeface="Arial"/>
                <a:cs typeface="Arial"/>
              </a:rPr>
              <a:t>2.</a:t>
            </a:r>
            <a:endParaRPr sz="1191">
              <a:solidFill>
                <a:prstClr val="black"/>
              </a:solidFill>
              <a:latin typeface="Arial"/>
              <a:cs typeface="Arial"/>
            </a:endParaRPr>
          </a:p>
        </p:txBody>
      </p:sp>
      <p:sp>
        <p:nvSpPr>
          <p:cNvPr id="3" name="object 3"/>
          <p:cNvSpPr/>
          <p:nvPr/>
        </p:nvSpPr>
        <p:spPr>
          <a:xfrm>
            <a:off x="6032351" y="753371"/>
            <a:ext cx="1367566" cy="1329242"/>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4" name="object 4"/>
          <p:cNvSpPr txBox="1"/>
          <p:nvPr/>
        </p:nvSpPr>
        <p:spPr>
          <a:xfrm>
            <a:off x="7334361" y="4596483"/>
            <a:ext cx="179014"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20</a:t>
            </a:fld>
            <a:endParaRPr sz="927">
              <a:solidFill>
                <a:prstClr val="black"/>
              </a:solidFill>
              <a:latin typeface="Tahoma"/>
              <a:cs typeface="Tahoma"/>
            </a:endParaRPr>
          </a:p>
        </p:txBody>
      </p:sp>
    </p:spTree>
    <p:extLst>
      <p:ext uri="{BB962C8B-B14F-4D97-AF65-F5344CB8AC3E}">
        <p14:creationId xmlns:p14="http://schemas.microsoft.com/office/powerpoint/2010/main" val="657591786"/>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1" y="285750"/>
            <a:ext cx="5022000" cy="4520619"/>
          </a:xfrm>
          <a:prstGeom prst="rect">
            <a:avLst/>
          </a:prstGeom>
        </p:spPr>
        <p:txBody>
          <a:bodyPr vert="horz" wrap="square" lIns="0" tIns="8404" rIns="0" bIns="0" rtlCol="0">
            <a:spAutoFit/>
          </a:bodyPr>
          <a:lstStyle/>
          <a:p>
            <a:pPr marL="8405" defTabSz="605150">
              <a:spcBef>
                <a:spcPts val="66"/>
              </a:spcBef>
            </a:pPr>
            <a:r>
              <a:rPr sz="2400" b="1" dirty="0">
                <a:solidFill>
                  <a:srgbClr val="820C15"/>
                </a:solidFill>
                <a:latin typeface="Arial"/>
                <a:cs typeface="Arial"/>
              </a:rPr>
              <a:t>HƯỚNG DẪN</a:t>
            </a:r>
            <a:r>
              <a:rPr sz="2400" b="1" spc="-10" dirty="0">
                <a:solidFill>
                  <a:srgbClr val="820C15"/>
                </a:solidFill>
                <a:latin typeface="Arial"/>
                <a:cs typeface="Arial"/>
              </a:rPr>
              <a:t> </a:t>
            </a:r>
            <a:r>
              <a:rPr sz="2400" b="1" dirty="0">
                <a:solidFill>
                  <a:srgbClr val="820C15"/>
                </a:solidFill>
                <a:latin typeface="Arial"/>
                <a:cs typeface="Arial"/>
              </a:rPr>
              <a:t>HỌC</a:t>
            </a:r>
            <a:endParaRPr sz="2400" dirty="0">
              <a:solidFill>
                <a:prstClr val="black"/>
              </a:solidFill>
              <a:latin typeface="Arial"/>
              <a:cs typeface="Arial"/>
            </a:endParaRPr>
          </a:p>
          <a:p>
            <a:pPr defTabSz="605150"/>
            <a:endParaRPr sz="2400" dirty="0">
              <a:solidFill>
                <a:prstClr val="black"/>
              </a:solidFill>
              <a:latin typeface="Arial"/>
              <a:cs typeface="Arial"/>
            </a:endParaRPr>
          </a:p>
          <a:p>
            <a:pPr defTabSz="605150">
              <a:spcBef>
                <a:spcPts val="10"/>
              </a:spcBef>
            </a:pPr>
            <a:endParaRPr sz="2400" dirty="0">
              <a:solidFill>
                <a:prstClr val="black"/>
              </a:solidFill>
              <a:latin typeface="Arial"/>
              <a:cs typeface="Arial"/>
            </a:endParaRPr>
          </a:p>
          <a:p>
            <a:pPr marL="236597" indent="-228612" defTabSz="605150">
              <a:buFontTx/>
              <a:buChar char="•"/>
              <a:tabLst>
                <a:tab pos="236597" algn="l"/>
                <a:tab pos="237017" algn="l"/>
              </a:tabLst>
            </a:pPr>
            <a:r>
              <a:rPr sz="2400" dirty="0">
                <a:solidFill>
                  <a:prstClr val="black"/>
                </a:solidFill>
                <a:latin typeface="Arial"/>
                <a:cs typeface="Arial"/>
              </a:rPr>
              <a:t>Đọc giáo trình </a:t>
            </a:r>
            <a:r>
              <a:rPr sz="2400" spc="-3" dirty="0">
                <a:solidFill>
                  <a:prstClr val="black"/>
                </a:solidFill>
                <a:latin typeface="Arial"/>
                <a:cs typeface="Arial"/>
              </a:rPr>
              <a:t>Kế toán </a:t>
            </a:r>
            <a:r>
              <a:rPr sz="2400" dirty="0">
                <a:solidFill>
                  <a:prstClr val="black"/>
                </a:solidFill>
                <a:latin typeface="Arial"/>
                <a:cs typeface="Arial"/>
              </a:rPr>
              <a:t>tài</a:t>
            </a:r>
            <a:r>
              <a:rPr sz="2400" spc="-23" dirty="0">
                <a:solidFill>
                  <a:prstClr val="black"/>
                </a:solidFill>
                <a:latin typeface="Arial"/>
                <a:cs typeface="Arial"/>
              </a:rPr>
              <a:t> </a:t>
            </a:r>
            <a:r>
              <a:rPr sz="2400" dirty="0">
                <a:solidFill>
                  <a:prstClr val="black"/>
                </a:solidFill>
                <a:latin typeface="Arial"/>
                <a:cs typeface="Arial"/>
              </a:rPr>
              <a:t>chính;</a:t>
            </a:r>
          </a:p>
          <a:p>
            <a:pPr marL="236597" marR="3362" indent="-228612" defTabSz="605150">
              <a:lnSpc>
                <a:spcPct val="115599"/>
              </a:lnSpc>
              <a:spcBef>
                <a:spcPts val="334"/>
              </a:spcBef>
              <a:buFontTx/>
              <a:buChar char="•"/>
              <a:tabLst>
                <a:tab pos="236597" algn="l"/>
                <a:tab pos="237017" algn="l"/>
              </a:tabLst>
            </a:pPr>
            <a:r>
              <a:rPr sz="2400" spc="-3" dirty="0">
                <a:solidFill>
                  <a:prstClr val="black"/>
                </a:solidFill>
                <a:latin typeface="Arial"/>
                <a:cs typeface="Arial"/>
              </a:rPr>
              <a:t>Đọc Chế </a:t>
            </a:r>
            <a:r>
              <a:rPr sz="2400" dirty="0">
                <a:solidFill>
                  <a:prstClr val="black"/>
                </a:solidFill>
                <a:latin typeface="Arial"/>
                <a:cs typeface="Arial"/>
              </a:rPr>
              <a:t>độ kế </a:t>
            </a:r>
            <a:r>
              <a:rPr sz="2400" spc="-3" dirty="0">
                <a:solidFill>
                  <a:prstClr val="black"/>
                </a:solidFill>
                <a:latin typeface="Arial"/>
                <a:cs typeface="Arial"/>
              </a:rPr>
              <a:t>toán, Chuẩn mực </a:t>
            </a:r>
            <a:r>
              <a:rPr sz="2400" dirty="0">
                <a:solidFill>
                  <a:prstClr val="black"/>
                </a:solidFill>
                <a:latin typeface="Arial"/>
                <a:cs typeface="Arial"/>
              </a:rPr>
              <a:t>kế toán </a:t>
            </a:r>
            <a:r>
              <a:rPr sz="2400" spc="-3" dirty="0">
                <a:solidFill>
                  <a:prstClr val="black"/>
                </a:solidFill>
                <a:latin typeface="Arial"/>
                <a:cs typeface="Arial"/>
              </a:rPr>
              <a:t>do </a:t>
            </a:r>
            <a:r>
              <a:rPr sz="2400" dirty="0">
                <a:solidFill>
                  <a:prstClr val="black"/>
                </a:solidFill>
                <a:latin typeface="Arial"/>
                <a:cs typeface="Arial"/>
              </a:rPr>
              <a:t>Bộ Tài  chính ban</a:t>
            </a:r>
            <a:r>
              <a:rPr sz="2400" spc="-13" dirty="0">
                <a:solidFill>
                  <a:prstClr val="black"/>
                </a:solidFill>
                <a:latin typeface="Arial"/>
                <a:cs typeface="Arial"/>
              </a:rPr>
              <a:t> </a:t>
            </a:r>
            <a:r>
              <a:rPr sz="2400" dirty="0">
                <a:solidFill>
                  <a:prstClr val="black"/>
                </a:solidFill>
                <a:latin typeface="Arial"/>
                <a:cs typeface="Arial"/>
              </a:rPr>
              <a:t>hành;</a:t>
            </a:r>
          </a:p>
          <a:p>
            <a:pPr marL="236597" marR="3362" indent="-228612" defTabSz="605150">
              <a:lnSpc>
                <a:spcPct val="115799"/>
              </a:lnSpc>
              <a:spcBef>
                <a:spcPts val="328"/>
              </a:spcBef>
              <a:buFontTx/>
              <a:buChar char="•"/>
              <a:tabLst>
                <a:tab pos="236597" algn="l"/>
                <a:tab pos="237017" algn="l"/>
              </a:tabLst>
            </a:pPr>
            <a:r>
              <a:rPr sz="2400" spc="-3" dirty="0">
                <a:solidFill>
                  <a:prstClr val="black"/>
                </a:solidFill>
                <a:latin typeface="Arial"/>
                <a:cs typeface="Arial"/>
              </a:rPr>
              <a:t>Thảo </a:t>
            </a:r>
            <a:r>
              <a:rPr sz="2400" dirty="0">
                <a:solidFill>
                  <a:prstClr val="black"/>
                </a:solidFill>
                <a:latin typeface="Arial"/>
                <a:cs typeface="Arial"/>
              </a:rPr>
              <a:t>luận với giáo viên và các sinh viên khác về  những vấn đề chưa nắm</a:t>
            </a:r>
            <a:r>
              <a:rPr sz="2400" spc="-40" dirty="0">
                <a:solidFill>
                  <a:prstClr val="black"/>
                </a:solidFill>
                <a:latin typeface="Arial"/>
                <a:cs typeface="Arial"/>
              </a:rPr>
              <a:t> </a:t>
            </a:r>
            <a:r>
              <a:rPr sz="2400" dirty="0">
                <a:solidFill>
                  <a:prstClr val="black"/>
                </a:solidFill>
                <a:latin typeface="Arial"/>
                <a:cs typeface="Arial"/>
              </a:rPr>
              <a:t>rõ;</a:t>
            </a:r>
          </a:p>
          <a:p>
            <a:pPr marL="236597" indent="-228612" defTabSz="605150">
              <a:spcBef>
                <a:spcPts val="556"/>
              </a:spcBef>
              <a:buFontTx/>
              <a:buChar char="•"/>
              <a:tabLst>
                <a:tab pos="236597" algn="l"/>
                <a:tab pos="237017" algn="l"/>
              </a:tabLst>
            </a:pPr>
            <a:r>
              <a:rPr sz="2400" spc="-3" dirty="0">
                <a:solidFill>
                  <a:prstClr val="black"/>
                </a:solidFill>
                <a:latin typeface="Arial"/>
                <a:cs typeface="Arial"/>
              </a:rPr>
              <a:t>Trả </a:t>
            </a:r>
            <a:r>
              <a:rPr sz="2400" dirty="0">
                <a:solidFill>
                  <a:prstClr val="black"/>
                </a:solidFill>
                <a:latin typeface="Arial"/>
                <a:cs typeface="Arial"/>
              </a:rPr>
              <a:t>lời các câu hỏi ôn tập ở cuối</a:t>
            </a:r>
            <a:r>
              <a:rPr sz="2400" spc="-56" dirty="0">
                <a:solidFill>
                  <a:prstClr val="black"/>
                </a:solidFill>
                <a:latin typeface="Arial"/>
                <a:cs typeface="Arial"/>
              </a:rPr>
              <a:t> </a:t>
            </a:r>
            <a:r>
              <a:rPr sz="2400" dirty="0">
                <a:solidFill>
                  <a:prstClr val="black"/>
                </a:solidFill>
                <a:latin typeface="Arial"/>
                <a:cs typeface="Arial"/>
              </a:rPr>
              <a:t>bài.</a:t>
            </a:r>
          </a:p>
        </p:txBody>
      </p:sp>
      <p:sp>
        <p:nvSpPr>
          <p:cNvPr id="3" name="object 3"/>
          <p:cNvSpPr/>
          <p:nvPr/>
        </p:nvSpPr>
        <p:spPr>
          <a:xfrm>
            <a:off x="5644571" y="904651"/>
            <a:ext cx="1804763" cy="1491110"/>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4" name="object 4"/>
          <p:cNvSpPr txBox="1">
            <a:spLocks noGrp="1"/>
          </p:cNvSpPr>
          <p:nvPr>
            <p:ph type="sldNum" sz="quarter" idx="7"/>
          </p:nvPr>
        </p:nvSpPr>
        <p:spPr>
          <a:xfrm>
            <a:off x="6780680" y="3041790"/>
            <a:ext cx="162739"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pc="-3" dirty="0"/>
              <a:pPr marL="25215" defTabSz="605150">
                <a:spcBef>
                  <a:spcPts val="63"/>
                </a:spcBef>
              </a:pPr>
              <a:t>200</a:t>
            </a:fld>
            <a:endParaRPr spc="-3" dirty="0"/>
          </a:p>
        </p:txBody>
      </p:sp>
      <p:sp>
        <p:nvSpPr>
          <p:cNvPr id="5" name="object 5"/>
          <p:cNvSpPr txBox="1">
            <a:spLocks noGrp="1"/>
          </p:cNvSpPr>
          <p:nvPr>
            <p:ph type="ftr" sz="quarter" idx="5"/>
          </p:nvPr>
        </p:nvSpPr>
        <p:spPr>
          <a:xfrm>
            <a:off x="1566735" y="3124233"/>
            <a:ext cx="432063" cy="170927"/>
          </a:xfrm>
          <a:prstGeom prst="rect">
            <a:avLst/>
          </a:prstGeom>
        </p:spPr>
        <p:txBody>
          <a:bodyPr vert="horz" wrap="square" lIns="0" tIns="7984" rIns="0" bIns="0" rtlCol="0">
            <a:spAutoFit/>
          </a:bodyPr>
          <a:lstStyle/>
          <a:p>
            <a:pPr marL="8405" defTabSz="605150">
              <a:spcBef>
                <a:spcPts val="63"/>
              </a:spcBef>
            </a:pPr>
            <a:r>
              <a:rPr spc="-3" dirty="0"/>
              <a:t>v1.0014106230</a:t>
            </a:r>
          </a:p>
        </p:txBody>
      </p:sp>
    </p:spTree>
    <p:extLst>
      <p:ext uri="{BB962C8B-B14F-4D97-AF65-F5344CB8AC3E}">
        <p14:creationId xmlns:p14="http://schemas.microsoft.com/office/powerpoint/2010/main" val="335084967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99023" y="361726"/>
            <a:ext cx="1606083" cy="191741"/>
          </a:xfrm>
          <a:prstGeom prst="rect">
            <a:avLst/>
          </a:prstGeom>
        </p:spPr>
        <p:txBody>
          <a:bodyPr vert="horz" wrap="square" lIns="0" tIns="8404" rIns="0" bIns="0" rtlCol="0">
            <a:spAutoFit/>
          </a:bodyPr>
          <a:lstStyle/>
          <a:p>
            <a:pPr marL="8405" defTabSz="605150">
              <a:spcBef>
                <a:spcPts val="66"/>
              </a:spcBef>
            </a:pPr>
            <a:r>
              <a:rPr sz="1191" b="1" dirty="0">
                <a:solidFill>
                  <a:srgbClr val="820C15"/>
                </a:solidFill>
                <a:latin typeface="Arial"/>
                <a:cs typeface="Arial"/>
              </a:rPr>
              <a:t>CẤU TRÚC NỘI</a:t>
            </a:r>
            <a:r>
              <a:rPr sz="1191" b="1" spc="-69" dirty="0">
                <a:solidFill>
                  <a:srgbClr val="820C15"/>
                </a:solidFill>
                <a:latin typeface="Arial"/>
                <a:cs typeface="Arial"/>
              </a:rPr>
              <a:t> </a:t>
            </a:r>
            <a:r>
              <a:rPr sz="1191" b="1" dirty="0">
                <a:solidFill>
                  <a:srgbClr val="820C15"/>
                </a:solidFill>
                <a:latin typeface="Arial"/>
                <a:cs typeface="Arial"/>
              </a:rPr>
              <a:t>DUNG</a:t>
            </a:r>
            <a:endParaRPr sz="1191">
              <a:solidFill>
                <a:prstClr val="black"/>
              </a:solidFill>
              <a:latin typeface="Arial"/>
              <a:cs typeface="Arial"/>
            </a:endParaRPr>
          </a:p>
        </p:txBody>
      </p:sp>
      <p:sp>
        <p:nvSpPr>
          <p:cNvPr id="3" name="object 3"/>
          <p:cNvSpPr/>
          <p:nvPr/>
        </p:nvSpPr>
        <p:spPr>
          <a:xfrm>
            <a:off x="2144469" y="611363"/>
            <a:ext cx="4855061" cy="3597929"/>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7" name="object 7"/>
          <p:cNvSpPr txBox="1">
            <a:spLocks noGrp="1"/>
          </p:cNvSpPr>
          <p:nvPr>
            <p:ph type="sldNum" sz="quarter" idx="7"/>
          </p:nvPr>
        </p:nvSpPr>
        <p:spPr>
          <a:xfrm>
            <a:off x="6780680" y="3041790"/>
            <a:ext cx="162739"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pc="-3" dirty="0"/>
              <a:pPr marL="25215" defTabSz="605150">
                <a:spcBef>
                  <a:spcPts val="63"/>
                </a:spcBef>
              </a:pPr>
              <a:t>201</a:t>
            </a:fld>
            <a:endParaRPr spc="-3" dirty="0"/>
          </a:p>
        </p:txBody>
      </p:sp>
      <p:sp>
        <p:nvSpPr>
          <p:cNvPr id="4" name="Rectangle 3"/>
          <p:cNvSpPr/>
          <p:nvPr/>
        </p:nvSpPr>
        <p:spPr>
          <a:xfrm>
            <a:off x="2449366" y="611363"/>
            <a:ext cx="4331314" cy="322845"/>
          </a:xfrm>
          <a:prstGeom prst="rect">
            <a:avLst/>
          </a:prstGeom>
        </p:spPr>
        <p:txBody>
          <a:bodyPr wrap="none">
            <a:spAutoFit/>
          </a:bodyPr>
          <a:lstStyle/>
          <a:p>
            <a:pPr indent="360045" algn="just">
              <a:lnSpc>
                <a:spcPct val="107000"/>
              </a:lnSpc>
              <a:spcBef>
                <a:spcPts val="600"/>
              </a:spcBef>
            </a:pPr>
            <a:r>
              <a:rPr lang="vi-VN" b="1" dirty="0">
                <a:latin typeface="Times New Roman" panose="02020603050405020304" pitchFamily="18" charset="0"/>
                <a:ea typeface="MS Mincho"/>
              </a:rPr>
              <a:t>1.</a:t>
            </a:r>
            <a:r>
              <a:rPr lang="vi-VN" b="1" dirty="0">
                <a:latin typeface="Times New Roman" panose="02020603050405020304" pitchFamily="18" charset="0"/>
                <a:ea typeface="SimSun" panose="02010600030101010101" pitchFamily="2" charset="-122"/>
              </a:rPr>
              <a:t> Chi </a:t>
            </a:r>
            <a:r>
              <a:rPr lang="en-US" b="1" dirty="0" err="1">
                <a:latin typeface="Times New Roman" panose="02020603050405020304" pitchFamily="18" charset="0"/>
                <a:ea typeface="SimSun" panose="02010600030101010101" pitchFamily="2" charset="-122"/>
              </a:rPr>
              <a:t>phí</a:t>
            </a:r>
            <a:r>
              <a:rPr lang="en-US" b="1" dirty="0">
                <a:latin typeface="Times New Roman" panose="02020603050405020304" pitchFamily="18" charset="0"/>
                <a:ea typeface="SimSun" panose="02010600030101010101" pitchFamily="2" charset="-122"/>
              </a:rPr>
              <a:t> </a:t>
            </a:r>
            <a:r>
              <a:rPr lang="en-US" b="1" dirty="0" err="1">
                <a:latin typeface="Times New Roman" panose="02020603050405020304" pitchFamily="18" charset="0"/>
                <a:ea typeface="SimSun" panose="02010600030101010101" pitchFamily="2" charset="-122"/>
              </a:rPr>
              <a:t>bán</a:t>
            </a:r>
            <a:r>
              <a:rPr lang="en-US" b="1" dirty="0">
                <a:latin typeface="Times New Roman" panose="02020603050405020304" pitchFamily="18" charset="0"/>
                <a:ea typeface="SimSun" panose="02010600030101010101" pitchFamily="2" charset="-122"/>
              </a:rPr>
              <a:t> </a:t>
            </a:r>
            <a:r>
              <a:rPr lang="en-US" b="1" dirty="0" err="1">
                <a:latin typeface="Times New Roman" panose="02020603050405020304" pitchFamily="18" charset="0"/>
                <a:ea typeface="SimSun" panose="02010600030101010101" pitchFamily="2" charset="-122"/>
              </a:rPr>
              <a:t>hàng</a:t>
            </a:r>
            <a:r>
              <a:rPr lang="en-US" b="1" dirty="0">
                <a:latin typeface="Times New Roman" panose="02020603050405020304" pitchFamily="18" charset="0"/>
                <a:ea typeface="SimSun" panose="02010600030101010101" pitchFamily="2" charset="-122"/>
              </a:rPr>
              <a:t>, chi </a:t>
            </a:r>
            <a:r>
              <a:rPr lang="en-US" b="1" dirty="0" err="1">
                <a:latin typeface="Times New Roman" panose="02020603050405020304" pitchFamily="18" charset="0"/>
                <a:ea typeface="SimSun" panose="02010600030101010101" pitchFamily="2" charset="-122"/>
              </a:rPr>
              <a:t>phí</a:t>
            </a:r>
            <a:r>
              <a:rPr lang="en-US" b="1" dirty="0">
                <a:latin typeface="Times New Roman" panose="02020603050405020304" pitchFamily="18" charset="0"/>
                <a:ea typeface="SimSun" panose="02010600030101010101" pitchFamily="2" charset="-122"/>
              </a:rPr>
              <a:t> </a:t>
            </a:r>
            <a:r>
              <a:rPr lang="en-US" b="1" dirty="0" err="1">
                <a:latin typeface="Times New Roman" panose="02020603050405020304" pitchFamily="18" charset="0"/>
                <a:ea typeface="SimSun" panose="02010600030101010101" pitchFamily="2" charset="-122"/>
              </a:rPr>
              <a:t>quản</a:t>
            </a:r>
            <a:r>
              <a:rPr lang="en-US" b="1" dirty="0">
                <a:latin typeface="Times New Roman" panose="02020603050405020304" pitchFamily="18" charset="0"/>
                <a:ea typeface="SimSun" panose="02010600030101010101" pitchFamily="2" charset="-122"/>
              </a:rPr>
              <a:t> </a:t>
            </a:r>
            <a:r>
              <a:rPr lang="en-US" b="1" dirty="0" err="1">
                <a:latin typeface="Times New Roman" panose="02020603050405020304" pitchFamily="18" charset="0"/>
                <a:ea typeface="SimSun" panose="02010600030101010101" pitchFamily="2" charset="-122"/>
              </a:rPr>
              <a:t>lí</a:t>
            </a:r>
            <a:r>
              <a:rPr lang="en-US" b="1" dirty="0">
                <a:latin typeface="Times New Roman" panose="02020603050405020304" pitchFamily="18" charset="0"/>
                <a:ea typeface="SimSun" panose="02010600030101010101" pitchFamily="2" charset="-122"/>
              </a:rPr>
              <a:t> </a:t>
            </a:r>
            <a:r>
              <a:rPr lang="en-US" b="1" dirty="0" err="1">
                <a:latin typeface="Times New Roman" panose="02020603050405020304" pitchFamily="18" charset="0"/>
                <a:ea typeface="SimSun" panose="02010600030101010101" pitchFamily="2" charset="-122"/>
              </a:rPr>
              <a:t>doanh</a:t>
            </a:r>
            <a:r>
              <a:rPr lang="en-US" b="1" dirty="0">
                <a:latin typeface="Times New Roman" panose="02020603050405020304" pitchFamily="18" charset="0"/>
                <a:ea typeface="SimSun" panose="02010600030101010101" pitchFamily="2" charset="-122"/>
              </a:rPr>
              <a:t> </a:t>
            </a:r>
            <a:r>
              <a:rPr lang="en-US" b="1" dirty="0" err="1">
                <a:latin typeface="Times New Roman" panose="02020603050405020304" pitchFamily="18" charset="0"/>
                <a:ea typeface="SimSun" panose="02010600030101010101" pitchFamily="2" charset="-122"/>
              </a:rPr>
              <a:t>nghiệp</a:t>
            </a:r>
            <a:endParaRPr lang="en-US" sz="1200" dirty="0">
              <a:effectLst/>
              <a:latin typeface="Times New Roman" panose="02020603050405020304" pitchFamily="18" charset="0"/>
              <a:ea typeface="SimSun" panose="02010600030101010101" pitchFamily="2" charset="-122"/>
            </a:endParaRPr>
          </a:p>
        </p:txBody>
      </p:sp>
      <p:sp>
        <p:nvSpPr>
          <p:cNvPr id="5" name="Rectangle 4"/>
          <p:cNvSpPr/>
          <p:nvPr/>
        </p:nvSpPr>
        <p:spPr>
          <a:xfrm>
            <a:off x="3140517" y="1662145"/>
            <a:ext cx="2862963" cy="322845"/>
          </a:xfrm>
          <a:prstGeom prst="rect">
            <a:avLst/>
          </a:prstGeom>
        </p:spPr>
        <p:txBody>
          <a:bodyPr wrap="none">
            <a:spAutoFit/>
          </a:bodyPr>
          <a:lstStyle/>
          <a:p>
            <a:pPr indent="360045" algn="just">
              <a:lnSpc>
                <a:spcPct val="107000"/>
              </a:lnSpc>
              <a:spcBef>
                <a:spcPts val="600"/>
              </a:spcBef>
            </a:pPr>
            <a:r>
              <a:rPr lang="en-US" b="1" dirty="0">
                <a:latin typeface="Times New Roman" panose="02020603050405020304" pitchFamily="18" charset="0"/>
                <a:ea typeface="SimSun" panose="02010600030101010101" pitchFamily="2" charset="-122"/>
              </a:rPr>
              <a:t>2. </a:t>
            </a:r>
            <a:r>
              <a:rPr lang="en-US" b="1" dirty="0" err="1">
                <a:latin typeface="Times New Roman" panose="02020603050405020304" pitchFamily="18" charset="0"/>
                <a:ea typeface="SimSun" panose="02010600030101010101" pitchFamily="2" charset="-122"/>
              </a:rPr>
              <a:t>Kế</a:t>
            </a:r>
            <a:r>
              <a:rPr lang="en-US" b="1" dirty="0">
                <a:latin typeface="Times New Roman" panose="02020603050405020304" pitchFamily="18" charset="0"/>
                <a:ea typeface="SimSun" panose="02010600030101010101" pitchFamily="2" charset="-122"/>
              </a:rPr>
              <a:t> </a:t>
            </a:r>
            <a:r>
              <a:rPr lang="en-US" b="1" dirty="0" err="1">
                <a:latin typeface="Times New Roman" panose="02020603050405020304" pitchFamily="18" charset="0"/>
                <a:ea typeface="SimSun" panose="02010600030101010101" pitchFamily="2" charset="-122"/>
              </a:rPr>
              <a:t>toán</a:t>
            </a:r>
            <a:r>
              <a:rPr lang="en-US" b="1" dirty="0">
                <a:latin typeface="Times New Roman" panose="02020603050405020304" pitchFamily="18" charset="0"/>
                <a:ea typeface="SimSun" panose="02010600030101010101" pitchFamily="2" charset="-122"/>
              </a:rPr>
              <a:t> </a:t>
            </a:r>
            <a:r>
              <a:rPr lang="en-US" b="1" dirty="0" err="1">
                <a:latin typeface="Times New Roman" panose="02020603050405020304" pitchFamily="18" charset="0"/>
                <a:ea typeface="SimSun" panose="02010600030101010101" pitchFamily="2" charset="-122"/>
              </a:rPr>
              <a:t>kết</a:t>
            </a:r>
            <a:r>
              <a:rPr lang="en-US" b="1" dirty="0">
                <a:latin typeface="Times New Roman" panose="02020603050405020304" pitchFamily="18" charset="0"/>
                <a:ea typeface="SimSun" panose="02010600030101010101" pitchFamily="2" charset="-122"/>
              </a:rPr>
              <a:t> </a:t>
            </a:r>
            <a:r>
              <a:rPr lang="en-US" b="1" dirty="0" err="1">
                <a:latin typeface="Times New Roman" panose="02020603050405020304" pitchFamily="18" charset="0"/>
                <a:ea typeface="SimSun" panose="02010600030101010101" pitchFamily="2" charset="-122"/>
              </a:rPr>
              <a:t>quả</a:t>
            </a:r>
            <a:r>
              <a:rPr lang="en-US" b="1" dirty="0">
                <a:latin typeface="Times New Roman" panose="02020603050405020304" pitchFamily="18" charset="0"/>
                <a:ea typeface="SimSun" panose="02010600030101010101" pitchFamily="2" charset="-122"/>
              </a:rPr>
              <a:t> </a:t>
            </a:r>
            <a:r>
              <a:rPr lang="en-US" b="1" dirty="0" err="1">
                <a:latin typeface="Times New Roman" panose="02020603050405020304" pitchFamily="18" charset="0"/>
                <a:ea typeface="SimSun" panose="02010600030101010101" pitchFamily="2" charset="-122"/>
              </a:rPr>
              <a:t>kinh</a:t>
            </a:r>
            <a:r>
              <a:rPr lang="en-US" b="1" dirty="0">
                <a:latin typeface="Times New Roman" panose="02020603050405020304" pitchFamily="18" charset="0"/>
                <a:ea typeface="SimSun" panose="02010600030101010101" pitchFamily="2" charset="-122"/>
              </a:rPr>
              <a:t> </a:t>
            </a:r>
            <a:r>
              <a:rPr lang="en-US" b="1" dirty="0" err="1">
                <a:latin typeface="Times New Roman" panose="02020603050405020304" pitchFamily="18" charset="0"/>
                <a:ea typeface="SimSun" panose="02010600030101010101" pitchFamily="2" charset="-122"/>
              </a:rPr>
              <a:t>doanh</a:t>
            </a:r>
            <a:endParaRPr lang="en-US" sz="1200" dirty="0">
              <a:effectLst/>
              <a:latin typeface="Times New Roman" panose="02020603050405020304" pitchFamily="18" charset="0"/>
              <a:ea typeface="SimSun" panose="02010600030101010101" pitchFamily="2" charset="-122"/>
            </a:endParaRPr>
          </a:p>
        </p:txBody>
      </p:sp>
      <p:sp>
        <p:nvSpPr>
          <p:cNvPr id="6" name="Rectangle 5"/>
          <p:cNvSpPr/>
          <p:nvPr/>
        </p:nvSpPr>
        <p:spPr>
          <a:xfrm>
            <a:off x="2590800" y="2633906"/>
            <a:ext cx="4572000" cy="553357"/>
          </a:xfrm>
          <a:prstGeom prst="rect">
            <a:avLst/>
          </a:prstGeom>
        </p:spPr>
        <p:txBody>
          <a:bodyPr>
            <a:spAutoFit/>
          </a:bodyPr>
          <a:lstStyle/>
          <a:p>
            <a:pPr indent="360045" algn="just">
              <a:lnSpc>
                <a:spcPct val="107000"/>
              </a:lnSpc>
              <a:spcBef>
                <a:spcPts val="600"/>
              </a:spcBef>
              <a:tabLst>
                <a:tab pos="0" algn="l"/>
              </a:tabLst>
            </a:pPr>
            <a:r>
              <a:rPr lang="vi-VN" b="1" dirty="0">
                <a:latin typeface="Times New Roman" panose="02020603050405020304" pitchFamily="18" charset="0"/>
                <a:ea typeface="Times New Roman" panose="02020603050405020304" pitchFamily="18" charset="0"/>
              </a:rPr>
              <a:t>3</a:t>
            </a:r>
            <a:r>
              <a:rPr lang="pt-BR" b="1" dirty="0">
                <a:latin typeface="Times New Roman" panose="02020603050405020304" pitchFamily="18" charset="0"/>
                <a:ea typeface="Times New Roman" panose="02020603050405020304" pitchFamily="18" charset="0"/>
              </a:rPr>
              <a:t>. Kế toán kết quả hoạt động tiêu thụ hàng hóa, dịch vụ</a:t>
            </a:r>
            <a:endParaRPr lang="en-US" sz="1200" dirty="0">
              <a:effectLst/>
              <a:latin typeface="Times New Roman" panose="02020603050405020304" pitchFamily="18" charset="0"/>
              <a:ea typeface="SimSun" panose="02010600030101010101" pitchFamily="2" charset="-122"/>
            </a:endParaRPr>
          </a:p>
        </p:txBody>
      </p:sp>
      <p:sp>
        <p:nvSpPr>
          <p:cNvPr id="8" name="Rectangle 7"/>
          <p:cNvSpPr/>
          <p:nvPr/>
        </p:nvSpPr>
        <p:spPr>
          <a:xfrm>
            <a:off x="2959224" y="4201180"/>
            <a:ext cx="1917576" cy="307777"/>
          </a:xfrm>
          <a:prstGeom prst="rect">
            <a:avLst/>
          </a:prstGeom>
        </p:spPr>
        <p:txBody>
          <a:bodyPr wrap="none">
            <a:spAutoFit/>
          </a:bodyPr>
          <a:lstStyle/>
          <a:p>
            <a:r>
              <a:rPr lang="vi-VN" b="1" dirty="0"/>
              <a:t>5</a:t>
            </a:r>
            <a:r>
              <a:rPr lang="en-US" b="1" dirty="0"/>
              <a:t>. </a:t>
            </a:r>
            <a:r>
              <a:rPr lang="en-US" b="1" dirty="0" err="1"/>
              <a:t>Kế</a:t>
            </a:r>
            <a:r>
              <a:rPr lang="en-US" b="1" dirty="0"/>
              <a:t> </a:t>
            </a:r>
            <a:r>
              <a:rPr lang="en-US" b="1" dirty="0" err="1"/>
              <a:t>toán</a:t>
            </a:r>
            <a:r>
              <a:rPr lang="en-US" b="1" dirty="0"/>
              <a:t> </a:t>
            </a:r>
            <a:r>
              <a:rPr lang="en-US" b="1" dirty="0" err="1"/>
              <a:t>kết</a:t>
            </a:r>
            <a:r>
              <a:rPr lang="en-US" b="1" dirty="0"/>
              <a:t> </a:t>
            </a:r>
            <a:r>
              <a:rPr lang="en-US" b="1" dirty="0" err="1"/>
              <a:t>quả</a:t>
            </a:r>
            <a:r>
              <a:rPr lang="en-US" b="1" dirty="0"/>
              <a:t> </a:t>
            </a:r>
            <a:r>
              <a:rPr lang="en-US" b="1" dirty="0" err="1"/>
              <a:t>khác</a:t>
            </a:r>
            <a:endParaRPr lang="en-US" dirty="0"/>
          </a:p>
        </p:txBody>
      </p:sp>
      <p:sp>
        <p:nvSpPr>
          <p:cNvPr id="12" name="Rectangle 11"/>
          <p:cNvSpPr/>
          <p:nvPr/>
        </p:nvSpPr>
        <p:spPr>
          <a:xfrm>
            <a:off x="2457387" y="3688699"/>
            <a:ext cx="4167808" cy="322845"/>
          </a:xfrm>
          <a:prstGeom prst="rect">
            <a:avLst/>
          </a:prstGeom>
        </p:spPr>
        <p:txBody>
          <a:bodyPr wrap="none">
            <a:spAutoFit/>
          </a:bodyPr>
          <a:lstStyle/>
          <a:p>
            <a:pPr indent="360045" algn="just">
              <a:lnSpc>
                <a:spcPct val="107000"/>
              </a:lnSpc>
              <a:spcBef>
                <a:spcPts val="600"/>
              </a:spcBef>
              <a:tabLst>
                <a:tab pos="0" algn="l"/>
              </a:tabLst>
            </a:pPr>
            <a:r>
              <a:rPr lang="vi-VN" b="1" dirty="0">
                <a:latin typeface="Times New Roman" panose="02020603050405020304" pitchFamily="18" charset="0"/>
                <a:ea typeface="Times New Roman" panose="02020603050405020304" pitchFamily="18" charset="0"/>
              </a:rPr>
              <a:t>4</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Kế</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toán</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xác</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định</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kết</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quả</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hoạt</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động</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tài</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chính</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51206034"/>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514350"/>
            <a:ext cx="8305800" cy="3062762"/>
          </a:xfrm>
          <a:prstGeom prst="rect">
            <a:avLst/>
          </a:prstGeom>
        </p:spPr>
        <p:txBody>
          <a:bodyPr wrap="square">
            <a:spAutoFit/>
          </a:bodyPr>
          <a:lstStyle/>
          <a:p>
            <a:pPr indent="360045" algn="just">
              <a:lnSpc>
                <a:spcPct val="107000"/>
              </a:lnSpc>
              <a:spcBef>
                <a:spcPts val="600"/>
              </a:spcBef>
            </a:pPr>
            <a:r>
              <a:rPr lang="vi-VN" sz="2400" b="1" dirty="0">
                <a:latin typeface="Times New Roman" panose="02020603050405020304" pitchFamily="18" charset="0"/>
                <a:ea typeface="MS Mincho"/>
              </a:rPr>
              <a:t>1.</a:t>
            </a:r>
            <a:r>
              <a:rPr lang="vi-VN" sz="2400" b="1" dirty="0">
                <a:latin typeface="Times New Roman" panose="02020603050405020304" pitchFamily="18" charset="0"/>
                <a:ea typeface="SimSun" panose="02010600030101010101" pitchFamily="2" charset="-122"/>
              </a:rPr>
              <a:t> Chi </a:t>
            </a:r>
            <a:r>
              <a:rPr lang="en-US" sz="2400" b="1" dirty="0" err="1">
                <a:latin typeface="Times New Roman" panose="02020603050405020304" pitchFamily="18" charset="0"/>
                <a:ea typeface="SimSun" panose="02010600030101010101" pitchFamily="2" charset="-122"/>
              </a:rPr>
              <a:t>phí</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bán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hàng</a:t>
            </a:r>
            <a:r>
              <a:rPr lang="en-US" sz="2400" b="1" dirty="0">
                <a:latin typeface="Times New Roman" panose="02020603050405020304" pitchFamily="18" charset="0"/>
                <a:ea typeface="SimSun" panose="02010600030101010101" pitchFamily="2" charset="-122"/>
              </a:rPr>
              <a:t>, chi </a:t>
            </a:r>
            <a:r>
              <a:rPr lang="en-US" sz="2400" b="1" dirty="0" err="1">
                <a:latin typeface="Times New Roman" panose="02020603050405020304" pitchFamily="18" charset="0"/>
                <a:ea typeface="SimSun" panose="02010600030101010101" pitchFamily="2" charset="-122"/>
              </a:rPr>
              <a:t>phí</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quản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lí</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doanh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nghiệp</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b="1" i="1" dirty="0">
                <a:latin typeface="Times New Roman" panose="02020603050405020304" pitchFamily="18" charset="0"/>
                <a:ea typeface="SimSun" panose="02010600030101010101" pitchFamily="2" charset="-122"/>
              </a:rPr>
              <a:t>1.1. </a:t>
            </a:r>
            <a:r>
              <a:rPr lang="vi-VN" sz="2400" b="1" i="1" dirty="0">
                <a:latin typeface="Times New Roman" panose="02020603050405020304" pitchFamily="18" charset="0"/>
                <a:ea typeface="SimSun" panose="02010600030101010101" pitchFamily="2" charset="-122"/>
              </a:rPr>
              <a:t>C</a:t>
            </a:r>
            <a:r>
              <a:rPr lang="en-US" sz="2400" b="1" i="1" dirty="0">
                <a:latin typeface="Times New Roman" panose="02020603050405020304" pitchFamily="18" charset="0"/>
                <a:ea typeface="SimSun" panose="02010600030101010101" pitchFamily="2" charset="-122"/>
              </a:rPr>
              <a:t>hi </a:t>
            </a:r>
            <a:r>
              <a:rPr lang="en-US" sz="2400" b="1" i="1" dirty="0" err="1">
                <a:latin typeface="Times New Roman" panose="02020603050405020304" pitchFamily="18" charset="0"/>
                <a:ea typeface="SimSun" panose="02010600030101010101" pitchFamily="2" charset="-122"/>
              </a:rPr>
              <a:t>phí</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bán</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hàng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SimSun" panose="02010600030101010101" pitchFamily="2" charset="-122"/>
              </a:rPr>
              <a:t>Chi </a:t>
            </a:r>
            <a:r>
              <a:rPr lang="en-US" sz="2400" dirty="0" err="1">
                <a:latin typeface="Times New Roman" panose="02020603050405020304" pitchFamily="18" charset="0"/>
                <a:ea typeface="SimSun" panose="02010600030101010101" pitchFamily="2" charset="-122"/>
              </a:rPr>
              <a:t>phí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bán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hàng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là</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khoản</a:t>
            </a:r>
            <a:r>
              <a:rPr lang="en-US" sz="2400" dirty="0">
                <a:latin typeface="Times New Roman" panose="02020603050405020304" pitchFamily="18" charset="0"/>
                <a:ea typeface="SimSun" panose="02010600030101010101" pitchFamily="2" charset="-122"/>
              </a:rPr>
              <a:t> chi </a:t>
            </a:r>
            <a:r>
              <a:rPr lang="en-US" sz="2400" dirty="0" err="1">
                <a:latin typeface="Times New Roman" panose="02020603050405020304" pitchFamily="18" charset="0"/>
                <a:ea typeface="SimSun" panose="02010600030101010101" pitchFamily="2" charset="-122"/>
              </a:rPr>
              <a:t>phí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phát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trong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quá</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trình</a:t>
            </a:r>
            <a:r>
              <a:rPr lang="en-US" sz="2400" dirty="0">
                <a:latin typeface="Times New Roman" panose="02020603050405020304" pitchFamily="18" charset="0"/>
                <a:ea typeface="SimSun" panose="02010600030101010101" pitchFamily="2" charset="-122"/>
              </a:rPr>
              <a:t> DN </a:t>
            </a:r>
            <a:r>
              <a:rPr lang="en-US" sz="2400" dirty="0" err="1">
                <a:latin typeface="Times New Roman" panose="02020603050405020304" pitchFamily="18" charset="0"/>
                <a:ea typeface="SimSun" panose="02010600030101010101" pitchFamily="2" charset="-122"/>
              </a:rPr>
              <a:t>thực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hiện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cung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cấp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dịch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vụ</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và</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bán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phẩm</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hàng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hoá</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gồm</a:t>
            </a:r>
            <a:r>
              <a:rPr lang="en-US" sz="2400" dirty="0">
                <a:latin typeface="Times New Roman" panose="02020603050405020304" pitchFamily="18" charset="0"/>
                <a:ea typeface="SimSun" panose="02010600030101010101" pitchFamily="2" charset="-122"/>
              </a:rPr>
              <a:t>: </a:t>
            </a:r>
          </a:p>
          <a:p>
            <a:pPr indent="360045" algn="just">
              <a:lnSpc>
                <a:spcPct val="107000"/>
              </a:lnSpc>
              <a:spcBef>
                <a:spcPts val="600"/>
              </a:spcBef>
            </a:pPr>
            <a:r>
              <a:rPr lang="en-US" sz="2400" dirty="0">
                <a:latin typeface="Times New Roman" panose="02020603050405020304" pitchFamily="18" charset="0"/>
                <a:ea typeface="SimSun" panose="02010600030101010101" pitchFamily="2" charset="-122"/>
              </a:rPr>
              <a:t>- Chi </a:t>
            </a:r>
            <a:r>
              <a:rPr lang="en-US" sz="2400" dirty="0" err="1">
                <a:latin typeface="Times New Roman" panose="02020603050405020304" pitchFamily="18" charset="0"/>
                <a:ea typeface="SimSun" panose="02010600030101010101" pitchFamily="2" charset="-122"/>
              </a:rPr>
              <a:t>phí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nhân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viên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bao</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gồm</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chi </a:t>
            </a:r>
            <a:r>
              <a:rPr lang="en-US" sz="2400" dirty="0" err="1">
                <a:latin typeface="Times New Roman" panose="02020603050405020304" pitchFamily="18" charset="0"/>
                <a:ea typeface="SimSun" panose="02010600030101010101" pitchFamily="2" charset="-122"/>
              </a:rPr>
              <a:t>phí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về</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lương</a:t>
            </a:r>
            <a:r>
              <a:rPr lang="en-US" sz="2400" dirty="0">
                <a:latin typeface="Times New Roman" panose="02020603050405020304" pitchFamily="18" charset="0"/>
                <a:ea typeface="SimSun" panose="02010600030101010101" pitchFamily="2" charset="-122"/>
              </a:rPr>
              <a:t>, BHXH, BHYT,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công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đoàn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của</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nhân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viên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bán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hàng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cung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cấp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dịch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vụ</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đóng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gói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vận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chuyển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bảo</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hàng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hoá</a:t>
            </a:r>
            <a:r>
              <a:rPr lang="en-US" sz="2400" dirty="0">
                <a:latin typeface="Times New Roman" panose="02020603050405020304" pitchFamily="18" charset="0"/>
                <a:ea typeface="SimSun" panose="02010600030101010101" pitchFamily="2" charset="-122"/>
              </a:rPr>
              <a:t>,... </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623754220"/>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438151"/>
            <a:ext cx="8153400" cy="3699218"/>
          </a:xfrm>
          <a:prstGeom prst="rect">
            <a:avLst/>
          </a:prstGeom>
        </p:spPr>
        <p:txBody>
          <a:bodyPr wrap="square">
            <a:spAutoFit/>
          </a:bodyPr>
          <a:lstStyle/>
          <a:p>
            <a:pPr indent="360045" algn="just">
              <a:lnSpc>
                <a:spcPct val="107000"/>
              </a:lnSpc>
              <a:spcBef>
                <a:spcPts val="600"/>
              </a:spcBef>
            </a:pPr>
            <a:r>
              <a:rPr lang="en-US" sz="2400" b="1" i="1" dirty="0">
                <a:latin typeface="Times New Roman" panose="02020603050405020304" pitchFamily="18" charset="0"/>
                <a:ea typeface="SimSun" panose="02010600030101010101" pitchFamily="2" charset="-122"/>
              </a:rPr>
              <a:t>1.2. </a:t>
            </a:r>
            <a:r>
              <a:rPr lang="vi-VN" sz="2400" b="1" i="1" dirty="0">
                <a:latin typeface="Times New Roman" panose="02020603050405020304" pitchFamily="18" charset="0"/>
                <a:ea typeface="SimSun" panose="02010600030101010101" pitchFamily="2" charset="-122"/>
              </a:rPr>
              <a:t>C</a:t>
            </a:r>
            <a:r>
              <a:rPr lang="en-US" sz="2400" b="1" i="1" dirty="0">
                <a:latin typeface="Times New Roman" panose="02020603050405020304" pitchFamily="18" charset="0"/>
                <a:ea typeface="SimSun" panose="02010600030101010101" pitchFamily="2" charset="-122"/>
              </a:rPr>
              <a:t>hi </a:t>
            </a:r>
            <a:r>
              <a:rPr lang="en-US" sz="2400" b="1" i="1" dirty="0" err="1">
                <a:latin typeface="Times New Roman" panose="02020603050405020304" pitchFamily="18" charset="0"/>
                <a:ea typeface="SimSun" panose="02010600030101010101" pitchFamily="2" charset="-122"/>
              </a:rPr>
              <a:t>phí</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quản</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lý</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SimSun" panose="02010600030101010101" pitchFamily="2" charset="-122"/>
              </a:rPr>
              <a:t>Chi </a:t>
            </a:r>
            <a:r>
              <a:rPr lang="en-US" sz="2400" dirty="0" err="1">
                <a:latin typeface="Times New Roman" panose="02020603050405020304" pitchFamily="18" charset="0"/>
                <a:ea typeface="SimSun" panose="02010600030101010101" pitchFamily="2" charset="-122"/>
              </a:rPr>
              <a:t>phí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lý</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nghiệp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là</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khoản</a:t>
            </a:r>
            <a:r>
              <a:rPr lang="en-US" sz="2400" dirty="0">
                <a:latin typeface="Times New Roman" panose="02020603050405020304" pitchFamily="18" charset="0"/>
                <a:ea typeface="SimSun" panose="02010600030101010101" pitchFamily="2" charset="-122"/>
              </a:rPr>
              <a:t> chi </a:t>
            </a:r>
            <a:r>
              <a:rPr lang="en-US" sz="2400" dirty="0" err="1">
                <a:latin typeface="Times New Roman" panose="02020603050405020304" pitchFamily="18" charset="0"/>
                <a:ea typeface="SimSun" panose="02010600030101010101" pitchFamily="2" charset="-122"/>
              </a:rPr>
              <a:t>phí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cho</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hoạt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động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lý</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chung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của</a:t>
            </a:r>
            <a:r>
              <a:rPr lang="en-US" sz="2400" dirty="0">
                <a:latin typeface="Times New Roman" panose="02020603050405020304" pitchFamily="18" charset="0"/>
                <a:ea typeface="SimSun" panose="02010600030101010101" pitchFamily="2" charset="-122"/>
              </a:rPr>
              <a:t> DN, </a:t>
            </a:r>
            <a:r>
              <a:rPr lang="en-US" sz="2400" dirty="0" err="1">
                <a:latin typeface="Times New Roman" panose="02020603050405020304" pitchFamily="18" charset="0"/>
                <a:ea typeface="SimSun" panose="02010600030101010101" pitchFamily="2" charset="-122"/>
              </a:rPr>
              <a:t>gồm</a:t>
            </a:r>
            <a:r>
              <a:rPr lang="en-US" sz="2400" dirty="0">
                <a:latin typeface="Times New Roman" panose="02020603050405020304" pitchFamily="18" charset="0"/>
                <a:ea typeface="SimSun" panose="02010600030101010101" pitchFamily="2" charset="-122"/>
              </a:rPr>
              <a:t> chi </a:t>
            </a:r>
            <a:r>
              <a:rPr lang="en-US" sz="2400" dirty="0" err="1">
                <a:latin typeface="Times New Roman" panose="02020603050405020304" pitchFamily="18" charset="0"/>
                <a:ea typeface="SimSun" panose="02010600030101010101" pitchFamily="2" charset="-122"/>
              </a:rPr>
              <a:t>phí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về</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lương</a:t>
            </a:r>
            <a:r>
              <a:rPr lang="en-US" sz="2400" dirty="0">
                <a:latin typeface="Times New Roman" panose="02020603050405020304" pitchFamily="18" charset="0"/>
                <a:ea typeface="SimSun" panose="02010600030101010101" pitchFamily="2" charset="-122"/>
              </a:rPr>
              <a:t>, BHXH, BHYT,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công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đoàn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của</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nhân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viên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bộ</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phận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lý</a:t>
            </a:r>
            <a:r>
              <a:rPr lang="en-US" sz="2400" dirty="0">
                <a:latin typeface="Times New Roman" panose="02020603050405020304" pitchFamily="18" charset="0"/>
                <a:ea typeface="SimSun" panose="02010600030101010101" pitchFamily="2" charset="-122"/>
              </a:rPr>
              <a:t> DN; chi </a:t>
            </a:r>
            <a:r>
              <a:rPr lang="en-US" sz="2400" dirty="0" err="1">
                <a:latin typeface="Times New Roman" panose="02020603050405020304" pitchFamily="18" charset="0"/>
                <a:ea typeface="SimSun" panose="02010600030101010101" pitchFamily="2" charset="-122"/>
              </a:rPr>
              <a:t>phí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vật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liệu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công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cụ</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đồ</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dùng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văn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phòng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khấu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hao</a:t>
            </a:r>
            <a:r>
              <a:rPr lang="en-US" sz="2400" dirty="0">
                <a:latin typeface="Times New Roman" panose="02020603050405020304" pitchFamily="18" charset="0"/>
                <a:ea typeface="SimSun" panose="02010600030101010101" pitchFamily="2" charset="-122"/>
              </a:rPr>
              <a:t> TSCĐ </a:t>
            </a:r>
            <a:r>
              <a:rPr lang="en-US" sz="2400" dirty="0" err="1">
                <a:latin typeface="Times New Roman" panose="02020603050405020304" pitchFamily="18" charset="0"/>
                <a:ea typeface="SimSun" panose="02010600030101010101" pitchFamily="2" charset="-122"/>
              </a:rPr>
              <a:t>dùng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cho</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lý</a:t>
            </a:r>
            <a:r>
              <a:rPr lang="en-US" sz="2400" dirty="0">
                <a:latin typeface="Times New Roman" panose="02020603050405020304" pitchFamily="18" charset="0"/>
                <a:ea typeface="SimSun" panose="02010600030101010101" pitchFamily="2" charset="-122"/>
              </a:rPr>
              <a:t> DN; </a:t>
            </a:r>
            <a:r>
              <a:rPr lang="en-US" sz="2400" dirty="0" err="1">
                <a:latin typeface="Times New Roman" panose="02020603050405020304" pitchFamily="18" charset="0"/>
                <a:ea typeface="SimSun" panose="02010600030101010101" pitchFamily="2" charset="-122"/>
              </a:rPr>
              <a:t>tiền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thuê</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đất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thuế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môn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bài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khoản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lập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dự</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phòng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phải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khó</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đòi</a:t>
            </a:r>
            <a:r>
              <a:rPr lang="en-US" sz="2400" dirty="0">
                <a:latin typeface="Times New Roman" panose="02020603050405020304" pitchFamily="18" charset="0"/>
                <a:ea typeface="SimSun" panose="02010600030101010101" pitchFamily="2" charset="-122"/>
              </a:rPr>
              <a:t>; chi </a:t>
            </a:r>
            <a:r>
              <a:rPr lang="en-US" sz="2400" dirty="0" err="1">
                <a:latin typeface="Times New Roman" panose="02020603050405020304" pitchFamily="18" charset="0"/>
                <a:ea typeface="SimSun" panose="02010600030101010101" pitchFamily="2" charset="-122"/>
              </a:rPr>
              <a:t>phí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dịch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vụ</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mua</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ngoài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điện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nước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điện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thoại</a:t>
            </a:r>
            <a:r>
              <a:rPr lang="en-US" sz="2400" dirty="0">
                <a:latin typeface="Times New Roman" panose="02020603050405020304" pitchFamily="18" charset="0"/>
                <a:ea typeface="SimSun" panose="02010600030101010101" pitchFamily="2" charset="-122"/>
              </a:rPr>
              <a:t>, fax, </a:t>
            </a:r>
            <a:r>
              <a:rPr lang="en-US" sz="2400" dirty="0" err="1">
                <a:latin typeface="Times New Roman" panose="02020603050405020304" pitchFamily="18" charset="0"/>
                <a:ea typeface="SimSun" panose="02010600030101010101" pitchFamily="2" charset="-122"/>
              </a:rPr>
              <a:t>bảo</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hiểm</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tài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cháy</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nổ</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chi </a:t>
            </a:r>
            <a:r>
              <a:rPr lang="en-US" sz="2400" dirty="0" err="1">
                <a:latin typeface="Times New Roman" panose="02020603050405020304" pitchFamily="18" charset="0"/>
                <a:ea typeface="SimSun" panose="02010600030101010101" pitchFamily="2" charset="-122"/>
              </a:rPr>
              <a:t>phí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bàng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tiền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tiếp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khách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hội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nghị</a:t>
            </a:r>
            <a:r>
              <a:rPr lang="en-US" sz="2400" dirty="0">
                <a:latin typeface="Times New Roman" panose="02020603050405020304" pitchFamily="18" charset="0"/>
                <a:ea typeface="SimSun" panose="02010600030101010101" pitchFamily="2" charset="-122"/>
              </a:rPr>
              <a:t>,...). </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26369321"/>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514350"/>
            <a:ext cx="8229600" cy="3776162"/>
          </a:xfrm>
          <a:prstGeom prst="rect">
            <a:avLst/>
          </a:prstGeom>
        </p:spPr>
        <p:txBody>
          <a:bodyPr wrap="square">
            <a:spAutoFit/>
          </a:bodyPr>
          <a:lstStyle/>
          <a:p>
            <a:pPr indent="360045" algn="just">
              <a:lnSpc>
                <a:spcPct val="107000"/>
              </a:lnSpc>
              <a:spcBef>
                <a:spcPts val="600"/>
              </a:spcBef>
            </a:pPr>
            <a:r>
              <a:rPr lang="en-US" sz="2400" b="1" dirty="0">
                <a:latin typeface="Times New Roman" panose="02020603050405020304" pitchFamily="18" charset="0"/>
                <a:ea typeface="SimSun" panose="02010600030101010101" pitchFamily="2" charset="-122"/>
              </a:rPr>
              <a:t>2. </a:t>
            </a:r>
            <a:r>
              <a:rPr lang="en-US" sz="2400" b="1" dirty="0" err="1">
                <a:latin typeface="Times New Roman" panose="02020603050405020304" pitchFamily="18" charset="0"/>
                <a:ea typeface="SimSun" panose="02010600030101010101" pitchFamily="2" charset="-122"/>
              </a:rPr>
              <a:t>Kế</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toán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kết</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quả</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kinh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doanh</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b="1" i="1" dirty="0">
                <a:latin typeface="Times New Roman" panose="02020603050405020304" pitchFamily="18" charset="0"/>
                <a:ea typeface="SimSun" panose="02010600030101010101" pitchFamily="2" charset="-122"/>
              </a:rPr>
              <a:t>2.1. </a:t>
            </a:r>
            <a:r>
              <a:rPr lang="en-US" sz="2400" b="1" i="1" dirty="0" err="1">
                <a:latin typeface="Times New Roman" panose="02020603050405020304" pitchFamily="18" charset="0"/>
                <a:ea typeface="SimSun" panose="02010600030101010101" pitchFamily="2" charset="-122"/>
              </a:rPr>
              <a:t>Nội</a:t>
            </a:r>
            <a:r>
              <a:rPr lang="en-US" sz="2400" b="1" i="1" dirty="0">
                <a:latin typeface="Times New Roman" panose="02020603050405020304" pitchFamily="18" charset="0"/>
                <a:ea typeface="SimSun" panose="02010600030101010101" pitchFamily="2" charset="-122"/>
              </a:rPr>
              <a:t> dung </a:t>
            </a:r>
            <a:r>
              <a:rPr lang="en-US" sz="2400" b="1" i="1" dirty="0" err="1">
                <a:latin typeface="Times New Roman" panose="02020603050405020304" pitchFamily="18" charset="0"/>
                <a:ea typeface="SimSun" panose="02010600030101010101" pitchFamily="2" charset="-122"/>
              </a:rPr>
              <a:t>kết</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quả</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kinh</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doanh</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err="1">
                <a:latin typeface="Times New Roman" panose="02020603050405020304" pitchFamily="18" charset="0"/>
                <a:ea typeface="SimSun" panose="02010600030101010101" pitchFamily="2" charset="-122"/>
              </a:rPr>
              <a:t>Kết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thúc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một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thời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kỳ</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hoạt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động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xuất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tháng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quý</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năm</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DN </a:t>
            </a:r>
            <a:r>
              <a:rPr lang="en-US" sz="2400" dirty="0" err="1">
                <a:latin typeface="Times New Roman" panose="02020603050405020304" pitchFamily="18" charset="0"/>
                <a:ea typeface="SimSun" panose="02010600030101010101" pitchFamily="2" charset="-122"/>
              </a:rPr>
              <a:t>nói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chung</a:t>
            </a:r>
            <a:r>
              <a:rPr lang="en-US" sz="2400" dirty="0">
                <a:latin typeface="Times New Roman" panose="02020603050405020304" pitchFamily="18" charset="0"/>
                <a:ea typeface="SimSun" panose="02010600030101010101" pitchFamily="2" charset="-122"/>
              </a:rPr>
              <a:t>, DN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dịch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vụ</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nói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riêng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cân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phải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xác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định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kết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quả</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hoạt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động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Kết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quả</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hoạt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động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là</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chỉ</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tiêu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tổng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hợp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quan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trọng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để</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đánh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giá</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hiệu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quả</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hoạt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động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của</a:t>
            </a:r>
            <a:r>
              <a:rPr lang="en-US" sz="2400" dirty="0">
                <a:latin typeface="Times New Roman" panose="02020603050405020304" pitchFamily="18" charset="0"/>
                <a:ea typeface="SimSun" panose="02010600030101010101" pitchFamily="2" charset="-122"/>
              </a:rPr>
              <a:t> DN, </a:t>
            </a:r>
            <a:r>
              <a:rPr lang="en-US" sz="2400" dirty="0" err="1">
                <a:latin typeface="Times New Roman" panose="02020603050405020304" pitchFamily="18" charset="0"/>
                <a:ea typeface="SimSun" panose="02010600030101010101" pitchFamily="2" charset="-122"/>
              </a:rPr>
              <a:t>là</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mục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tiêu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cao</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nhất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là</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điều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kiện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tồn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tại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và</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phát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triển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của</a:t>
            </a:r>
            <a:r>
              <a:rPr lang="en-US" sz="2400" dirty="0">
                <a:latin typeface="Times New Roman" panose="02020603050405020304" pitchFamily="18" charset="0"/>
                <a:ea typeface="SimSun" panose="02010600030101010101" pitchFamily="2" charset="-122"/>
              </a:rPr>
              <a:t> DN, </a:t>
            </a:r>
            <a:r>
              <a:rPr lang="en-US" sz="2400" dirty="0" err="1">
                <a:latin typeface="Times New Roman" panose="02020603050405020304" pitchFamily="18" charset="0"/>
                <a:ea typeface="SimSun" panose="02010600030101010101" pitchFamily="2" charset="-122"/>
              </a:rPr>
              <a:t>là</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động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lực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thúc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đẩy</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hoạt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động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của</a:t>
            </a:r>
            <a:r>
              <a:rPr lang="en-US" sz="2400" dirty="0">
                <a:latin typeface="Times New Roman" panose="02020603050405020304" pitchFamily="18" charset="0"/>
                <a:ea typeface="SimSun" panose="02010600030101010101" pitchFamily="2" charset="-122"/>
              </a:rPr>
              <a:t> DN. </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950532835"/>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438150"/>
            <a:ext cx="8077200" cy="2590646"/>
          </a:xfrm>
          <a:prstGeom prst="rect">
            <a:avLst/>
          </a:prstGeom>
        </p:spPr>
        <p:txBody>
          <a:bodyPr wrap="square">
            <a:spAutoFit/>
          </a:bodyPr>
          <a:lstStyle/>
          <a:p>
            <a:pPr indent="360045" algn="just">
              <a:lnSpc>
                <a:spcPct val="107000"/>
              </a:lnSpc>
              <a:spcBef>
                <a:spcPts val="600"/>
              </a:spcBef>
            </a:pPr>
            <a:r>
              <a:rPr lang="en-US" sz="2400" b="1" i="1" dirty="0">
                <a:latin typeface="Times New Roman" panose="02020603050405020304" pitchFamily="18" charset="0"/>
                <a:ea typeface="SimSun" panose="02010600030101010101" pitchFamily="2" charset="-122"/>
              </a:rPr>
              <a:t>2.2. </a:t>
            </a:r>
            <a:r>
              <a:rPr lang="en-US" sz="2400" b="1" i="1" dirty="0" err="1">
                <a:latin typeface="Times New Roman" panose="02020603050405020304" pitchFamily="18" charset="0"/>
                <a:ea typeface="SimSun" panose="02010600030101010101" pitchFamily="2" charset="-122"/>
              </a:rPr>
              <a:t>Phương</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pháp</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kế</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toán</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kết</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quả</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kinh</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doanh</a:t>
            </a:r>
            <a:r>
              <a:rPr lang="en-US" sz="2400" b="1" i="1" dirty="0">
                <a:latin typeface="Times New Roman" panose="02020603050405020304" pitchFamily="18" charset="0"/>
                <a:ea typeface="SimSun" panose="02010600030101010101" pitchFamily="2" charset="-122"/>
              </a:rPr>
              <a:t>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err="1">
                <a:latin typeface="Times New Roman" panose="02020603050405020304" pitchFamily="18" charset="0"/>
                <a:ea typeface="SimSun" panose="02010600030101010101" pitchFamily="2" charset="-122"/>
              </a:rPr>
              <a:t>Kết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quả</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hoạt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động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dịch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vụ</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của</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D N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dịch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vụ</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được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xác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định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theo</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công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thức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sau</a:t>
            </a:r>
            <a:r>
              <a:rPr lang="en-US" sz="2400" dirty="0">
                <a:latin typeface="Times New Roman" panose="02020603050405020304" pitchFamily="18" charset="0"/>
                <a:ea typeface="SimSun" panose="02010600030101010101" pitchFamily="2" charset="-122"/>
              </a:rPr>
              <a:t>:</a:t>
            </a:r>
          </a:p>
          <a:p>
            <a:pPr indent="360045" algn="just">
              <a:lnSpc>
                <a:spcPct val="107000"/>
              </a:lnSpc>
              <a:spcBef>
                <a:spcPts val="600"/>
              </a:spcBef>
            </a:pPr>
            <a:r>
              <a:rPr lang="en-US" sz="2400" b="1" dirty="0" err="1">
                <a:latin typeface="Times New Roman" panose="02020603050405020304" pitchFamily="18" charset="0"/>
                <a:ea typeface="SimSun" panose="02010600030101010101" pitchFamily="2" charset="-122"/>
              </a:rPr>
              <a:t>Kết</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quả</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hoạt</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động</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kinh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doanh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dịch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vụ</a:t>
            </a:r>
            <a:r>
              <a:rPr lang="en-US" sz="2400" b="1" dirty="0">
                <a:latin typeface="Times New Roman" panose="02020603050405020304" pitchFamily="18" charset="0"/>
                <a:ea typeface="SimSun" panose="02010600030101010101" pitchFamily="2" charset="-122"/>
              </a:rPr>
              <a:t> </a:t>
            </a:r>
            <a:r>
              <a:rPr lang="vi-VN"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Lợi</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nhuận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gộp</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về</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cung</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cấp</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dịch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vụ</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và</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bán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hàng</a:t>
            </a:r>
            <a:r>
              <a:rPr lang="en-US" sz="2400" b="1" dirty="0">
                <a:latin typeface="Times New Roman" panose="02020603050405020304" pitchFamily="18" charset="0"/>
                <a:ea typeface="SimSun" panose="02010600030101010101" pitchFamily="2" charset="-122"/>
              </a:rPr>
              <a:t> </a:t>
            </a:r>
            <a:r>
              <a:rPr lang="vi-VN" sz="2400" b="1" dirty="0">
                <a:latin typeface="Times New Roman" panose="02020603050405020304" pitchFamily="18" charset="0"/>
                <a:ea typeface="SimSun" panose="02010600030101010101" pitchFamily="2" charset="-122"/>
              </a:rPr>
              <a:t>- </a:t>
            </a:r>
            <a:r>
              <a:rPr lang="en-US" sz="2400" b="1" dirty="0">
                <a:latin typeface="Times New Roman" panose="02020603050405020304" pitchFamily="18" charset="0"/>
                <a:ea typeface="SimSun" panose="02010600030101010101" pitchFamily="2" charset="-122"/>
              </a:rPr>
              <a:t>Chi </a:t>
            </a:r>
            <a:r>
              <a:rPr lang="en-US" sz="2400" b="1" dirty="0" err="1">
                <a:latin typeface="Times New Roman" panose="02020603050405020304" pitchFamily="18" charset="0"/>
                <a:ea typeface="SimSun" panose="02010600030101010101" pitchFamily="2" charset="-122"/>
              </a:rPr>
              <a:t>phí</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bán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hàng</a:t>
            </a:r>
            <a:r>
              <a:rPr lang="en-US" sz="2400" b="1" dirty="0">
                <a:latin typeface="Times New Roman" panose="02020603050405020304" pitchFamily="18" charset="0"/>
                <a:ea typeface="SimSun" panose="02010600030101010101" pitchFamily="2" charset="-122"/>
              </a:rPr>
              <a:t> </a:t>
            </a:r>
            <a:r>
              <a:rPr lang="vi-VN" sz="2400" b="1" dirty="0">
                <a:latin typeface="Times New Roman" panose="02020603050405020304" pitchFamily="18" charset="0"/>
                <a:ea typeface="SimSun" panose="02010600030101010101" pitchFamily="2" charset="-122"/>
              </a:rPr>
              <a:t>- </a:t>
            </a:r>
            <a:r>
              <a:rPr lang="en-US" sz="2400" b="1" dirty="0">
                <a:latin typeface="Times New Roman" panose="02020603050405020304" pitchFamily="18" charset="0"/>
                <a:ea typeface="SimSun" panose="02010600030101010101" pitchFamily="2" charset="-122"/>
              </a:rPr>
              <a:t>Chi phi </a:t>
            </a:r>
            <a:r>
              <a:rPr lang="en-US" sz="2400" b="1" dirty="0" err="1">
                <a:latin typeface="Times New Roman" panose="02020603050405020304" pitchFamily="18" charset="0"/>
                <a:ea typeface="SimSun" panose="02010600030101010101" pitchFamily="2" charset="-122"/>
              </a:rPr>
              <a:t>quản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lý</a:t>
            </a:r>
            <a:r>
              <a:rPr lang="en-US" sz="2400" b="1" dirty="0">
                <a:latin typeface="Times New Roman" panose="02020603050405020304" pitchFamily="18" charset="0"/>
                <a:ea typeface="SimSun" panose="02010600030101010101" pitchFamily="2" charset="-122"/>
              </a:rPr>
              <a:t> DN</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440919442"/>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38150"/>
            <a:ext cx="8534400" cy="4006994"/>
          </a:xfrm>
          <a:prstGeom prst="rect">
            <a:avLst/>
          </a:prstGeom>
        </p:spPr>
        <p:txBody>
          <a:bodyPr wrap="square">
            <a:spAutoFit/>
          </a:bodyPr>
          <a:lstStyle/>
          <a:p>
            <a:pPr indent="360045" algn="just">
              <a:lnSpc>
                <a:spcPct val="107000"/>
              </a:lnSpc>
              <a:spcBef>
                <a:spcPts val="600"/>
              </a:spcBef>
              <a:tabLst>
                <a:tab pos="0" algn="l"/>
              </a:tabLst>
            </a:pPr>
            <a:r>
              <a:rPr lang="vi-VN" sz="2400" b="1" dirty="0">
                <a:latin typeface="Times New Roman" panose="02020603050405020304" pitchFamily="18" charset="0"/>
                <a:ea typeface="Times New Roman" panose="02020603050405020304" pitchFamily="18" charset="0"/>
              </a:rPr>
              <a:t>3</a:t>
            </a:r>
            <a:r>
              <a:rPr lang="pt-BR" sz="2400" b="1" dirty="0">
                <a:latin typeface="Times New Roman" panose="02020603050405020304" pitchFamily="18" charset="0"/>
                <a:ea typeface="Times New Roman" panose="02020603050405020304" pitchFamily="18" charset="0"/>
              </a:rPr>
              <a:t>. Kế toán kết quả hoạt động tiêu thụ hàng hóa, dịch vụ</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vi-VN" sz="2400" b="1" i="1" dirty="0">
                <a:latin typeface="Times New Roman" panose="02020603050405020304" pitchFamily="18" charset="0"/>
                <a:ea typeface="Times New Roman" panose="02020603050405020304" pitchFamily="18" charset="0"/>
              </a:rPr>
              <a:t>3.1</a:t>
            </a:r>
            <a:r>
              <a:rPr lang="pt-BR" sz="2400" b="1" i="1" dirty="0">
                <a:latin typeface="Times New Roman" panose="02020603050405020304" pitchFamily="18" charset="0"/>
                <a:ea typeface="Times New Roman" panose="02020603050405020304" pitchFamily="18" charset="0"/>
              </a:rPr>
              <a:t>. Chứng từ kế toán và trình tự luân chuyển chứng từ</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sz="2400" dirty="0">
                <a:latin typeface="Times New Roman" panose="02020603050405020304" pitchFamily="18" charset="0"/>
                <a:ea typeface="Times New Roman" panose="02020603050405020304" pitchFamily="18" charset="0"/>
              </a:rPr>
              <a:t>Kế toán hoạt động tiêu thụ hàng hóa, dịch vụ sử dung các chứng từ sau:</a:t>
            </a:r>
            <a:endParaRPr lang="en-US" sz="2400" dirty="0">
              <a:latin typeface="Times New Roman" panose="02020603050405020304" pitchFamily="18" charset="0"/>
              <a:ea typeface="SimSun" panose="02010600030101010101" pitchFamily="2" charset="-122"/>
            </a:endParaRPr>
          </a:p>
          <a:p>
            <a:pPr marL="228600" marR="0" algn="just">
              <a:lnSpc>
                <a:spcPct val="107000"/>
              </a:lnSpc>
              <a:spcBef>
                <a:spcPts val="600"/>
              </a:spcBef>
              <a:spcAft>
                <a:spcPts val="0"/>
              </a:spcAft>
              <a:tabLst>
                <a:tab pos="0" algn="l"/>
              </a:tabLst>
            </a:pPr>
            <a:r>
              <a:rPr lang="vi-VN" sz="2400" dirty="0">
                <a:latin typeface="Times New Roman" panose="02020603050405020304" pitchFamily="18" charset="0"/>
                <a:ea typeface="Times New Roman" panose="02020603050405020304" pitchFamily="18" charset="0"/>
              </a:rPr>
              <a:t>		- </a:t>
            </a:r>
            <a:r>
              <a:rPr lang="pt-BR" sz="2400" dirty="0">
                <a:latin typeface="Times New Roman" panose="02020603050405020304" pitchFamily="18" charset="0"/>
                <a:ea typeface="Times New Roman" panose="02020603050405020304" pitchFamily="18" charset="0"/>
              </a:rPr>
              <a:t>Các chứng từ về xác định doanh thu thuần, giá vốn hàng bán</a:t>
            </a:r>
            <a:endParaRPr lang="en-US" sz="24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sz="2400" dirty="0">
                <a:latin typeface="Times New Roman" panose="02020603050405020304" pitchFamily="18" charset="0"/>
                <a:ea typeface="Times New Roman" panose="02020603050405020304" pitchFamily="18" charset="0"/>
              </a:rPr>
              <a:t>		- </a:t>
            </a:r>
            <a:r>
              <a:rPr lang="pt-BR" sz="2400" dirty="0">
                <a:latin typeface="Times New Roman" panose="02020603050405020304" pitchFamily="18" charset="0"/>
                <a:ea typeface="Times New Roman" panose="02020603050405020304" pitchFamily="18" charset="0"/>
              </a:rPr>
              <a:t>Các chứng từ về chi phí bán hàng, chi phí quản lý doanh nghiệp</a:t>
            </a:r>
            <a:endParaRPr lang="en-US" sz="24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sz="2400" dirty="0">
                <a:latin typeface="Times New Roman" panose="02020603050405020304" pitchFamily="18" charset="0"/>
                <a:ea typeface="Times New Roman" panose="02020603050405020304" pitchFamily="18" charset="0"/>
              </a:rPr>
              <a:t>		- </a:t>
            </a:r>
            <a:r>
              <a:rPr lang="pt-BR" sz="2400" dirty="0">
                <a:latin typeface="Times New Roman" panose="02020603050405020304" pitchFamily="18" charset="0"/>
                <a:ea typeface="Times New Roman" panose="02020603050405020304" pitchFamily="18" charset="0"/>
              </a:rPr>
              <a:t>Bảng tính kết quả hoạt động sản xuất kinh doanh</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93980190"/>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438150"/>
            <a:ext cx="8458200" cy="2520242"/>
          </a:xfrm>
          <a:prstGeom prst="rect">
            <a:avLst/>
          </a:prstGeom>
        </p:spPr>
        <p:txBody>
          <a:bodyPr wrap="square">
            <a:spAutoFit/>
          </a:bodyPr>
          <a:lstStyle/>
          <a:p>
            <a:pPr indent="360045" algn="just">
              <a:lnSpc>
                <a:spcPct val="107000"/>
              </a:lnSpc>
              <a:spcBef>
                <a:spcPts val="600"/>
              </a:spcBef>
              <a:tabLst>
                <a:tab pos="0" algn="l"/>
              </a:tabLst>
            </a:pPr>
            <a:r>
              <a:rPr lang="vi-VN" sz="2800" b="1" i="1" dirty="0">
                <a:latin typeface="Times New Roman" panose="02020603050405020304" pitchFamily="18" charset="0"/>
                <a:ea typeface="Times New Roman" panose="02020603050405020304" pitchFamily="18" charset="0"/>
              </a:rPr>
              <a:t>3.</a:t>
            </a:r>
            <a:r>
              <a:rPr lang="pt-BR" sz="2800" b="1" i="1" dirty="0">
                <a:latin typeface="Times New Roman" panose="02020603050405020304" pitchFamily="18" charset="0"/>
                <a:ea typeface="Times New Roman" panose="02020603050405020304" pitchFamily="18" charset="0"/>
              </a:rPr>
              <a:t>2. Tài khoản chuyên dùng</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sz="2800" dirty="0">
                <a:latin typeface="Times New Roman" panose="02020603050405020304" pitchFamily="18" charset="0"/>
                <a:ea typeface="Times New Roman" panose="02020603050405020304" pitchFamily="18" charset="0"/>
              </a:rPr>
              <a:t>Kế toán kết quả hoạt động tiêu thụ hàng hóa, dịch vụ sử dụng tài khoản 911 “Xác định kết quả kinh doanh”, tài khoản 821 “Chi phí thuế thu nhập doanh nghiệp”</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sz="2800" b="1" dirty="0">
                <a:latin typeface="Times New Roman" panose="02020603050405020304" pitchFamily="18" charset="0"/>
                <a:ea typeface="Times New Roman" panose="02020603050405020304" pitchFamily="18" charset="0"/>
              </a:rPr>
              <a:t>Tài khoản 911</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998600177"/>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61950"/>
            <a:ext cx="8458200" cy="4154279"/>
          </a:xfrm>
          <a:prstGeom prst="rect">
            <a:avLst/>
          </a:prstGeom>
        </p:spPr>
        <p:txBody>
          <a:bodyPr wrap="square">
            <a:spAutoFit/>
          </a:bodyPr>
          <a:lstStyle/>
          <a:p>
            <a:pPr indent="360045" algn="just">
              <a:lnSpc>
                <a:spcPct val="107000"/>
              </a:lnSpc>
              <a:spcBef>
                <a:spcPts val="600"/>
              </a:spcBef>
              <a:tabLst>
                <a:tab pos="0" algn="l"/>
              </a:tabLst>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Phương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pháp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hạch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toán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một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số</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nghiệp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vụ</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kinh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chủ</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yếu</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sz="2000" i="1" dirty="0" err="1">
                <a:latin typeface="Times New Roman" panose="02020603050405020304" pitchFamily="18" charset="0"/>
                <a:ea typeface="Times New Roman" panose="02020603050405020304" pitchFamily="18" charset="0"/>
              </a:rPr>
              <a:t>Trường</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hợp</a:t>
            </a:r>
            <a:r>
              <a:rPr lang="en-US" sz="2000" i="1" dirty="0">
                <a:latin typeface="Times New Roman" panose="02020603050405020304" pitchFamily="18" charset="0"/>
                <a:ea typeface="Times New Roman" panose="02020603050405020304" pitchFamily="18" charset="0"/>
              </a:rPr>
              <a:t> 1: </a:t>
            </a:r>
            <a:r>
              <a:rPr lang="en-US" sz="2000" dirty="0" err="1">
                <a:latin typeface="Times New Roman" panose="02020603050405020304" pitchFamily="18" charset="0"/>
                <a:ea typeface="Times New Roman" panose="02020603050405020304" pitchFamily="18" charset="0"/>
              </a:rPr>
              <a:t>Cuối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toán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thực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hiện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việc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kết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chuyển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số</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doanh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bán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thuần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tài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khoản</a:t>
            </a:r>
            <a:r>
              <a:rPr lang="en-US" sz="2000" dirty="0">
                <a:latin typeface="Times New Roman" panose="02020603050405020304" pitchFamily="18" charset="0"/>
                <a:ea typeface="Times New Roman" panose="02020603050405020304" pitchFamily="18" charset="0"/>
              </a:rPr>
              <a:t> 911</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Nợ</a:t>
            </a:r>
            <a:r>
              <a:rPr lang="en-US" sz="2000" dirty="0">
                <a:latin typeface="Times New Roman" panose="02020603050405020304" pitchFamily="18" charset="0"/>
                <a:ea typeface="Times New Roman" panose="02020603050405020304" pitchFamily="18" charset="0"/>
              </a:rPr>
              <a:t> TK 511, 512</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TK 911</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vi-VN" sz="2000" i="1" dirty="0">
                <a:latin typeface="Times New Roman" panose="02020603050405020304" pitchFamily="18" charset="0"/>
                <a:ea typeface="Times New Roman" panose="02020603050405020304" pitchFamily="18" charset="0"/>
              </a:rPr>
              <a:t>Trường</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hợp</a:t>
            </a:r>
            <a:r>
              <a:rPr lang="en-US" sz="2000" i="1" dirty="0">
                <a:latin typeface="Times New Roman" panose="02020603050405020304" pitchFamily="18" charset="0"/>
                <a:ea typeface="Times New Roman" panose="02020603050405020304" pitchFamily="18" charset="0"/>
              </a:rPr>
              <a:t> 2:</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Kết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chuyển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trị</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vốn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sản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phẩm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hóa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dịch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vụ</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đã</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tiêu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thụ</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trong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kỳ</a:t>
            </a:r>
            <a:r>
              <a:rPr lang="en-US" sz="2000" dirty="0">
                <a:latin typeface="Times New Roman" panose="02020603050405020304" pitchFamily="18" charset="0"/>
                <a:ea typeface="Times New Roman" panose="02020603050405020304" pitchFamily="18" charset="0"/>
              </a:rPr>
              <a:t>, chi </a:t>
            </a:r>
            <a:r>
              <a:rPr lang="en-US" sz="2000" dirty="0" err="1">
                <a:latin typeface="Times New Roman" panose="02020603050405020304" pitchFamily="18" charset="0"/>
                <a:ea typeface="Times New Roman" panose="02020603050405020304" pitchFamily="18" charset="0"/>
              </a:rPr>
              <a:t>phí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liên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quan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đến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hoạt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động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kinh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doanh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bất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động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sản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đầu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tư</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như</a:t>
            </a:r>
            <a:r>
              <a:rPr lang="en-US" sz="2000" dirty="0">
                <a:latin typeface="Times New Roman" panose="02020603050405020304" pitchFamily="18" charset="0"/>
                <a:ea typeface="Times New Roman" panose="02020603050405020304" pitchFamily="18" charset="0"/>
              </a:rPr>
              <a:t> chi </a:t>
            </a:r>
            <a:r>
              <a:rPr lang="en-US" sz="2000" dirty="0" err="1">
                <a:latin typeface="Times New Roman" panose="02020603050405020304" pitchFamily="18" charset="0"/>
                <a:ea typeface="Times New Roman" panose="02020603050405020304" pitchFamily="18" charset="0"/>
              </a:rPr>
              <a:t>phí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khấu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hao</a:t>
            </a:r>
            <a:r>
              <a:rPr lang="en-US" sz="2000" dirty="0">
                <a:latin typeface="Times New Roman" panose="02020603050405020304" pitchFamily="18" charset="0"/>
                <a:ea typeface="Times New Roman" panose="02020603050405020304" pitchFamily="18" charset="0"/>
              </a:rPr>
              <a:t>, chi </a:t>
            </a:r>
            <a:r>
              <a:rPr lang="en-US" sz="2000" dirty="0" err="1">
                <a:latin typeface="Times New Roman" panose="02020603050405020304" pitchFamily="18" charset="0"/>
                <a:ea typeface="Times New Roman" panose="02020603050405020304" pitchFamily="18" charset="0"/>
              </a:rPr>
              <a:t>phí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sửa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chữa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nâng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cấp</a:t>
            </a:r>
            <a:r>
              <a:rPr lang="en-US" sz="2000" dirty="0">
                <a:latin typeface="Times New Roman" panose="02020603050405020304" pitchFamily="18" charset="0"/>
                <a:ea typeface="Times New Roman" panose="02020603050405020304" pitchFamily="18" charset="0"/>
              </a:rPr>
              <a:t>, chi </a:t>
            </a:r>
            <a:r>
              <a:rPr lang="en-US" sz="2000" dirty="0" err="1">
                <a:latin typeface="Times New Roman" panose="02020603050405020304" pitchFamily="18" charset="0"/>
                <a:ea typeface="Times New Roman" panose="02020603050405020304" pitchFamily="18" charset="0"/>
              </a:rPr>
              <a:t>phí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thuê</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hoạt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động</a:t>
            </a:r>
            <a:r>
              <a:rPr lang="en-US" sz="2000" dirty="0">
                <a:latin typeface="Times New Roman" panose="02020603050405020304" pitchFamily="18" charset="0"/>
                <a:ea typeface="Times New Roman" panose="02020603050405020304" pitchFamily="18" charset="0"/>
              </a:rPr>
              <a:t>, chi </a:t>
            </a:r>
            <a:r>
              <a:rPr lang="en-US" sz="2000" dirty="0" err="1">
                <a:latin typeface="Times New Roman" panose="02020603050405020304" pitchFamily="18" charset="0"/>
                <a:ea typeface="Times New Roman" panose="02020603050405020304" pitchFamily="18" charset="0"/>
              </a:rPr>
              <a:t>phí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thanh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lý</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nhượng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bán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bất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động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sản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đầu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tư</a:t>
            </a:r>
            <a:r>
              <a:rPr lang="en-US" sz="2000" dirty="0">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Nợ</a:t>
            </a:r>
            <a:r>
              <a:rPr lang="en-US" sz="2000" dirty="0">
                <a:latin typeface="Times New Roman" panose="02020603050405020304" pitchFamily="18" charset="0"/>
                <a:ea typeface="Times New Roman" panose="02020603050405020304" pitchFamily="18" charset="0"/>
              </a:rPr>
              <a:t> TK 911</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TK 632</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873643983"/>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61950"/>
            <a:ext cx="6553200" cy="3611823"/>
          </a:xfrm>
          <a:prstGeom prst="rect">
            <a:avLst/>
          </a:prstGeom>
        </p:spPr>
        <p:txBody>
          <a:bodyPr wrap="square">
            <a:spAutoFit/>
          </a:bodyPr>
          <a:lstStyle/>
          <a:p>
            <a:pPr indent="360045" algn="just">
              <a:lnSpc>
                <a:spcPct val="107000"/>
              </a:lnSpc>
              <a:spcBef>
                <a:spcPts val="600"/>
              </a:spcBef>
              <a:tabLst>
                <a:tab pos="0" algn="l"/>
              </a:tabLst>
            </a:pPr>
            <a:r>
              <a:rPr lang="en-US" sz="2400" i="1" dirty="0" err="1">
                <a:latin typeface="Times New Roman" panose="02020603050405020304" pitchFamily="18" charset="0"/>
                <a:ea typeface="Times New Roman" panose="02020603050405020304" pitchFamily="18" charset="0"/>
              </a:rPr>
              <a:t>Trường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hợp</a:t>
            </a:r>
            <a:r>
              <a:rPr lang="en-US" sz="2400" i="1" dirty="0">
                <a:latin typeface="Times New Roman" panose="02020603050405020304" pitchFamily="18" charset="0"/>
                <a:ea typeface="Times New Roman" panose="02020603050405020304" pitchFamily="18" charset="0"/>
              </a:rPr>
              <a:t> 9:</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Tính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nhuận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sau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thuế</a:t>
            </a:r>
            <a:r>
              <a:rPr lang="en-US" sz="2400" dirty="0">
                <a:latin typeface="Times New Roman" panose="02020603050405020304" pitchFamily="18" charset="0"/>
                <a:ea typeface="Times New Roman" panose="02020603050405020304" pitchFamily="18" charset="0"/>
              </a:rPr>
              <a:t> TNDN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kinh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doanh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kỳ</a:t>
            </a:r>
            <a:r>
              <a:rPr lang="en-US" sz="2400"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Nợ</a:t>
            </a:r>
            <a:r>
              <a:rPr lang="en-US" sz="2400" dirty="0">
                <a:latin typeface="Times New Roman" panose="02020603050405020304" pitchFamily="18" charset="0"/>
                <a:ea typeface="Times New Roman" panose="02020603050405020304" pitchFamily="18" charset="0"/>
              </a:rPr>
              <a:t> TK 911</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TK 421</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sz="2400" i="1" dirty="0" err="1">
                <a:latin typeface="Times New Roman" panose="02020603050405020304" pitchFamily="18" charset="0"/>
                <a:ea typeface="Times New Roman" panose="02020603050405020304" pitchFamily="18" charset="0"/>
              </a:rPr>
              <a:t>Trường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hợp</a:t>
            </a:r>
            <a:r>
              <a:rPr lang="en-US" sz="2400" i="1" dirty="0">
                <a:latin typeface="Times New Roman" panose="02020603050405020304" pitchFamily="18" charset="0"/>
                <a:ea typeface="Times New Roman" panose="02020603050405020304" pitchFamily="18" charset="0"/>
              </a:rPr>
              <a:t> 10:</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lỗ</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kinh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doanh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kỳ</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Nợ</a:t>
            </a:r>
            <a:r>
              <a:rPr lang="en-US" sz="2400" dirty="0">
                <a:latin typeface="Times New Roman" panose="02020603050405020304" pitchFamily="18" charset="0"/>
                <a:ea typeface="Times New Roman" panose="02020603050405020304" pitchFamily="18" charset="0"/>
              </a:rPr>
              <a:t> TK 421</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TK 911</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3491409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361950"/>
            <a:ext cx="6934199" cy="4108006"/>
          </a:xfrm>
          <a:prstGeom prst="rect">
            <a:avLst/>
          </a:prstGeom>
        </p:spPr>
        <p:txBody>
          <a:bodyPr vert="horz" wrap="square" lIns="0" tIns="8404" rIns="0" bIns="0" rtlCol="0">
            <a:spAutoFit/>
          </a:bodyPr>
          <a:lstStyle/>
          <a:p>
            <a:pPr marL="8405" defTabSz="605150">
              <a:spcBef>
                <a:spcPts val="66"/>
              </a:spcBef>
            </a:pPr>
            <a:r>
              <a:rPr sz="2800" b="1" dirty="0">
                <a:solidFill>
                  <a:srgbClr val="820C15"/>
                </a:solidFill>
                <a:latin typeface="Times New Roman" panose="02020603050405020304" pitchFamily="18" charset="0"/>
                <a:cs typeface="Times New Roman" panose="02020603050405020304" pitchFamily="18" charset="0"/>
              </a:rPr>
              <a:t>HƯỚNG DẪN</a:t>
            </a:r>
            <a:r>
              <a:rPr sz="2800" b="1" spc="-10" dirty="0">
                <a:solidFill>
                  <a:srgbClr val="820C15"/>
                </a:solidFill>
                <a:latin typeface="Times New Roman" panose="02020603050405020304" pitchFamily="18" charset="0"/>
                <a:cs typeface="Times New Roman" panose="02020603050405020304" pitchFamily="18" charset="0"/>
              </a:rPr>
              <a:t> </a:t>
            </a:r>
            <a:r>
              <a:rPr sz="2800" b="1" dirty="0">
                <a:solidFill>
                  <a:srgbClr val="820C15"/>
                </a:solidFill>
                <a:latin typeface="Times New Roman" panose="02020603050405020304" pitchFamily="18" charset="0"/>
                <a:cs typeface="Times New Roman" panose="02020603050405020304" pitchFamily="18" charset="0"/>
              </a:rPr>
              <a:t>HỌC</a:t>
            </a:r>
            <a:endParaRPr sz="2800" dirty="0">
              <a:solidFill>
                <a:prstClr val="black"/>
              </a:solidFill>
              <a:latin typeface="Times New Roman" panose="02020603050405020304" pitchFamily="18" charset="0"/>
              <a:cs typeface="Times New Roman" panose="02020603050405020304" pitchFamily="18" charset="0"/>
            </a:endParaRPr>
          </a:p>
          <a:p>
            <a:pPr marL="236597" indent="-228612" defTabSz="605150">
              <a:spcBef>
                <a:spcPts val="1171"/>
              </a:spcBef>
              <a:buFontTx/>
              <a:buChar char="•"/>
              <a:tabLst>
                <a:tab pos="236597" algn="l"/>
                <a:tab pos="237017" algn="l"/>
              </a:tabLst>
            </a:pPr>
            <a:r>
              <a:rPr sz="2800" dirty="0" err="1" smtClean="0">
                <a:solidFill>
                  <a:prstClr val="black"/>
                </a:solidFill>
                <a:latin typeface="Times New Roman" panose="02020603050405020304" pitchFamily="18" charset="0"/>
                <a:cs typeface="Times New Roman" panose="02020603050405020304" pitchFamily="18" charset="0"/>
              </a:rPr>
              <a:t>Đọc</a:t>
            </a:r>
            <a:r>
              <a:rPr sz="2800" dirty="0" smtClean="0">
                <a:solidFill>
                  <a:prstClr val="black"/>
                </a:solidFill>
                <a:latin typeface="Times New Roman" panose="02020603050405020304" pitchFamily="18" charset="0"/>
                <a:cs typeface="Times New Roman" panose="02020603050405020304" pitchFamily="18" charset="0"/>
              </a:rPr>
              <a:t> </a:t>
            </a:r>
            <a:r>
              <a:rPr sz="2800" dirty="0" err="1" smtClean="0">
                <a:solidFill>
                  <a:prstClr val="black"/>
                </a:solidFill>
                <a:latin typeface="Times New Roman" panose="02020603050405020304" pitchFamily="18" charset="0"/>
                <a:cs typeface="Times New Roman" panose="02020603050405020304" pitchFamily="18" charset="0"/>
              </a:rPr>
              <a:t>giáo</a:t>
            </a:r>
            <a:r>
              <a:rPr sz="2800" dirty="0" smtClean="0">
                <a:solidFill>
                  <a:prstClr val="black"/>
                </a:solidFill>
                <a:latin typeface="Times New Roman" panose="02020603050405020304" pitchFamily="18" charset="0"/>
                <a:cs typeface="Times New Roman" panose="02020603050405020304" pitchFamily="18" charset="0"/>
              </a:rPr>
              <a:t> </a:t>
            </a:r>
            <a:r>
              <a:rPr sz="2800" dirty="0" err="1" smtClean="0">
                <a:solidFill>
                  <a:prstClr val="black"/>
                </a:solidFill>
                <a:latin typeface="Times New Roman" panose="02020603050405020304" pitchFamily="18" charset="0"/>
                <a:cs typeface="Times New Roman" panose="02020603050405020304" pitchFamily="18" charset="0"/>
              </a:rPr>
              <a:t>trình</a:t>
            </a:r>
            <a:r>
              <a:rPr sz="2800" dirty="0" smtClean="0">
                <a:solidFill>
                  <a:prstClr val="black"/>
                </a:solidFill>
                <a:latin typeface="Times New Roman" panose="02020603050405020304" pitchFamily="18" charset="0"/>
                <a:cs typeface="Times New Roman" panose="02020603050405020304" pitchFamily="18" charset="0"/>
              </a:rPr>
              <a:t> </a:t>
            </a:r>
            <a:r>
              <a:rPr sz="2800" spc="-3" dirty="0" err="1" smtClean="0">
                <a:solidFill>
                  <a:prstClr val="black"/>
                </a:solidFill>
                <a:latin typeface="Times New Roman" panose="02020603050405020304" pitchFamily="18" charset="0"/>
                <a:cs typeface="Times New Roman" panose="02020603050405020304" pitchFamily="18" charset="0"/>
              </a:rPr>
              <a:t>Kế</a:t>
            </a:r>
            <a:r>
              <a:rPr sz="2800" spc="-3" dirty="0" smtClean="0">
                <a:solidFill>
                  <a:prstClr val="black"/>
                </a:solidFill>
                <a:latin typeface="Times New Roman" panose="02020603050405020304" pitchFamily="18" charset="0"/>
                <a:cs typeface="Times New Roman" panose="02020603050405020304" pitchFamily="18" charset="0"/>
              </a:rPr>
              <a:t> </a:t>
            </a:r>
            <a:r>
              <a:rPr sz="2800" spc="-3" dirty="0" err="1" smtClean="0">
                <a:solidFill>
                  <a:prstClr val="black"/>
                </a:solidFill>
                <a:latin typeface="Times New Roman" panose="02020603050405020304" pitchFamily="18" charset="0"/>
                <a:cs typeface="Times New Roman" panose="02020603050405020304" pitchFamily="18" charset="0"/>
              </a:rPr>
              <a:t>toán</a:t>
            </a:r>
            <a:r>
              <a:rPr sz="2800" spc="-3"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thương</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mại</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dịch</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vụ</a:t>
            </a:r>
            <a:r>
              <a:rPr sz="2800" dirty="0" smtClean="0">
                <a:solidFill>
                  <a:prstClr val="black"/>
                </a:solidFill>
                <a:latin typeface="Times New Roman" panose="02020603050405020304" pitchFamily="18" charset="0"/>
                <a:cs typeface="Times New Roman" panose="02020603050405020304" pitchFamily="18" charset="0"/>
              </a:rPr>
              <a:t>;</a:t>
            </a:r>
            <a:endParaRPr lang="en-US" sz="2800" dirty="0" smtClean="0">
              <a:solidFill>
                <a:prstClr val="black"/>
              </a:solidFill>
              <a:latin typeface="Times New Roman" panose="02020603050405020304" pitchFamily="18" charset="0"/>
              <a:cs typeface="Times New Roman" panose="02020603050405020304" pitchFamily="18" charset="0"/>
            </a:endParaRPr>
          </a:p>
          <a:p>
            <a:pPr marL="236597" marR="3362" indent="-228612" defTabSz="605150">
              <a:lnSpc>
                <a:spcPct val="115599"/>
              </a:lnSpc>
              <a:spcBef>
                <a:spcPts val="334"/>
              </a:spcBef>
              <a:buFontTx/>
              <a:buChar char="•"/>
              <a:tabLst>
                <a:tab pos="236597" algn="l"/>
                <a:tab pos="237017" algn="l"/>
              </a:tabLst>
            </a:pPr>
            <a:r>
              <a:rPr sz="2800" spc="-3" dirty="0" err="1" smtClean="0">
                <a:solidFill>
                  <a:prstClr val="black"/>
                </a:solidFill>
                <a:latin typeface="Times New Roman" panose="02020603050405020304" pitchFamily="18" charset="0"/>
                <a:cs typeface="Times New Roman" panose="02020603050405020304" pitchFamily="18" charset="0"/>
              </a:rPr>
              <a:t>Đọc</a:t>
            </a:r>
            <a:r>
              <a:rPr sz="2800" spc="-3" dirty="0" smtClean="0">
                <a:solidFill>
                  <a:prstClr val="black"/>
                </a:solidFill>
                <a:latin typeface="Times New Roman" panose="02020603050405020304" pitchFamily="18" charset="0"/>
                <a:cs typeface="Times New Roman" panose="02020603050405020304" pitchFamily="18" charset="0"/>
              </a:rPr>
              <a:t> </a:t>
            </a:r>
            <a:r>
              <a:rPr lang="en-US" sz="2800" spc="-3" dirty="0" err="1" smtClean="0">
                <a:solidFill>
                  <a:prstClr val="black"/>
                </a:solidFill>
                <a:latin typeface="Times New Roman" panose="02020603050405020304" pitchFamily="18" charset="0"/>
                <a:cs typeface="Times New Roman" panose="02020603050405020304" pitchFamily="18" charset="0"/>
              </a:rPr>
              <a:t>giáo</a:t>
            </a:r>
            <a:r>
              <a:rPr lang="en-US" sz="2800" spc="-3" dirty="0" smtClean="0">
                <a:solidFill>
                  <a:prstClr val="black"/>
                </a:solidFill>
                <a:latin typeface="Times New Roman" panose="02020603050405020304" pitchFamily="18" charset="0"/>
                <a:cs typeface="Times New Roman" panose="02020603050405020304" pitchFamily="18" charset="0"/>
              </a:rPr>
              <a:t> </a:t>
            </a:r>
            <a:r>
              <a:rPr lang="en-US" sz="2800" spc="-3" dirty="0" err="1" smtClean="0">
                <a:solidFill>
                  <a:prstClr val="black"/>
                </a:solidFill>
                <a:latin typeface="Times New Roman" panose="02020603050405020304" pitchFamily="18" charset="0"/>
                <a:cs typeface="Times New Roman" panose="02020603050405020304" pitchFamily="18" charset="0"/>
              </a:rPr>
              <a:t>trình</a:t>
            </a:r>
            <a:r>
              <a:rPr lang="en-US" sz="2800" spc="-3" dirty="0" smtClean="0">
                <a:solidFill>
                  <a:prstClr val="black"/>
                </a:solidFill>
                <a:latin typeface="Times New Roman" panose="02020603050405020304" pitchFamily="18" charset="0"/>
                <a:cs typeface="Times New Roman" panose="02020603050405020304" pitchFamily="18" charset="0"/>
              </a:rPr>
              <a:t> </a:t>
            </a:r>
            <a:r>
              <a:rPr lang="en-US" sz="2800" spc="-3" dirty="0" err="1" smtClean="0">
                <a:solidFill>
                  <a:prstClr val="black"/>
                </a:solidFill>
                <a:latin typeface="Times New Roman" panose="02020603050405020304" pitchFamily="18" charset="0"/>
                <a:cs typeface="Times New Roman" panose="02020603050405020304" pitchFamily="18" charset="0"/>
              </a:rPr>
              <a:t>kế</a:t>
            </a:r>
            <a:r>
              <a:rPr lang="en-US" sz="2800" spc="-3" dirty="0" smtClean="0">
                <a:solidFill>
                  <a:prstClr val="black"/>
                </a:solidFill>
                <a:latin typeface="Times New Roman" panose="02020603050405020304" pitchFamily="18" charset="0"/>
                <a:cs typeface="Times New Roman" panose="02020603050405020304" pitchFamily="18" charset="0"/>
              </a:rPr>
              <a:t> </a:t>
            </a:r>
            <a:r>
              <a:rPr lang="en-US" sz="2800" spc="-3" dirty="0" err="1" smtClean="0">
                <a:solidFill>
                  <a:prstClr val="black"/>
                </a:solidFill>
                <a:latin typeface="Times New Roman" panose="02020603050405020304" pitchFamily="18" charset="0"/>
                <a:cs typeface="Times New Roman" panose="02020603050405020304" pitchFamily="18" charset="0"/>
              </a:rPr>
              <a:t>toán</a:t>
            </a:r>
            <a:r>
              <a:rPr lang="en-US" sz="2800" spc="-3" dirty="0" smtClean="0">
                <a:solidFill>
                  <a:prstClr val="black"/>
                </a:solidFill>
                <a:latin typeface="Times New Roman" panose="02020603050405020304" pitchFamily="18" charset="0"/>
                <a:cs typeface="Times New Roman" panose="02020603050405020304" pitchFamily="18" charset="0"/>
              </a:rPr>
              <a:t> </a:t>
            </a:r>
            <a:r>
              <a:rPr lang="en-US" sz="2800" spc="-3" dirty="0" err="1" smtClean="0">
                <a:solidFill>
                  <a:prstClr val="black"/>
                </a:solidFill>
                <a:latin typeface="Times New Roman" panose="02020603050405020304" pitchFamily="18" charset="0"/>
                <a:cs typeface="Times New Roman" panose="02020603050405020304" pitchFamily="18" charset="0"/>
              </a:rPr>
              <a:t>tài</a:t>
            </a:r>
            <a:r>
              <a:rPr lang="en-US" sz="2800" spc="-3" dirty="0" smtClean="0">
                <a:solidFill>
                  <a:prstClr val="black"/>
                </a:solidFill>
                <a:latin typeface="Times New Roman" panose="02020603050405020304" pitchFamily="18" charset="0"/>
                <a:cs typeface="Times New Roman" panose="02020603050405020304" pitchFamily="18" charset="0"/>
              </a:rPr>
              <a:t> </a:t>
            </a:r>
            <a:r>
              <a:rPr lang="en-US" sz="2800" spc="-3" dirty="0" err="1" smtClean="0">
                <a:solidFill>
                  <a:prstClr val="black"/>
                </a:solidFill>
                <a:latin typeface="Times New Roman" panose="02020603050405020304" pitchFamily="18" charset="0"/>
                <a:cs typeface="Times New Roman" panose="02020603050405020304" pitchFamily="18" charset="0"/>
              </a:rPr>
              <a:t>chính</a:t>
            </a:r>
            <a:r>
              <a:rPr lang="en-US" sz="2800" spc="-3" dirty="0" smtClean="0">
                <a:solidFill>
                  <a:prstClr val="black"/>
                </a:solidFill>
                <a:latin typeface="Times New Roman" panose="02020603050405020304" pitchFamily="18" charset="0"/>
                <a:cs typeface="Times New Roman" panose="02020603050405020304" pitchFamily="18" charset="0"/>
              </a:rPr>
              <a:t>, </a:t>
            </a:r>
            <a:r>
              <a:rPr sz="2800" spc="-3" dirty="0" err="1" smtClean="0">
                <a:solidFill>
                  <a:prstClr val="black"/>
                </a:solidFill>
                <a:latin typeface="Times New Roman" panose="02020603050405020304" pitchFamily="18" charset="0"/>
                <a:cs typeface="Times New Roman" panose="02020603050405020304" pitchFamily="18" charset="0"/>
              </a:rPr>
              <a:t>Chế</a:t>
            </a:r>
            <a:r>
              <a:rPr sz="2800" spc="-3" dirty="0" smtClean="0">
                <a:solidFill>
                  <a:prstClr val="black"/>
                </a:solidFill>
                <a:latin typeface="Times New Roman" panose="02020603050405020304" pitchFamily="18" charset="0"/>
                <a:cs typeface="Times New Roman" panose="02020603050405020304" pitchFamily="18" charset="0"/>
              </a:rPr>
              <a:t> </a:t>
            </a:r>
            <a:r>
              <a:rPr sz="2800" dirty="0">
                <a:solidFill>
                  <a:prstClr val="black"/>
                </a:solidFill>
                <a:latin typeface="Times New Roman" panose="02020603050405020304" pitchFamily="18" charset="0"/>
                <a:cs typeface="Times New Roman" panose="02020603050405020304" pitchFamily="18" charset="0"/>
              </a:rPr>
              <a:t>độ kế </a:t>
            </a:r>
            <a:r>
              <a:rPr sz="2800" spc="-3" dirty="0">
                <a:solidFill>
                  <a:prstClr val="black"/>
                </a:solidFill>
                <a:latin typeface="Times New Roman" panose="02020603050405020304" pitchFamily="18" charset="0"/>
                <a:cs typeface="Times New Roman" panose="02020603050405020304" pitchFamily="18" charset="0"/>
              </a:rPr>
              <a:t>toán, Chuẩn mực </a:t>
            </a:r>
            <a:r>
              <a:rPr sz="2800" dirty="0">
                <a:solidFill>
                  <a:prstClr val="black"/>
                </a:solidFill>
                <a:latin typeface="Times New Roman" panose="02020603050405020304" pitchFamily="18" charset="0"/>
                <a:cs typeface="Times New Roman" panose="02020603050405020304" pitchFamily="18" charset="0"/>
              </a:rPr>
              <a:t>kế toán </a:t>
            </a:r>
            <a:r>
              <a:rPr sz="2800" spc="-3" dirty="0">
                <a:solidFill>
                  <a:prstClr val="black"/>
                </a:solidFill>
                <a:latin typeface="Times New Roman" panose="02020603050405020304" pitchFamily="18" charset="0"/>
                <a:cs typeface="Times New Roman" panose="02020603050405020304" pitchFamily="18" charset="0"/>
              </a:rPr>
              <a:t>do </a:t>
            </a:r>
            <a:r>
              <a:rPr sz="2800" dirty="0">
                <a:solidFill>
                  <a:prstClr val="black"/>
                </a:solidFill>
                <a:latin typeface="Times New Roman" panose="02020603050405020304" pitchFamily="18" charset="0"/>
                <a:cs typeface="Times New Roman" panose="02020603050405020304" pitchFamily="18" charset="0"/>
              </a:rPr>
              <a:t>Bộ Tài  chính ban</a:t>
            </a:r>
            <a:r>
              <a:rPr sz="2800" spc="-13" dirty="0">
                <a:solidFill>
                  <a:prstClr val="black"/>
                </a:solidFill>
                <a:latin typeface="Times New Roman" panose="02020603050405020304" pitchFamily="18" charset="0"/>
                <a:cs typeface="Times New Roman" panose="02020603050405020304" pitchFamily="18" charset="0"/>
              </a:rPr>
              <a:t> </a:t>
            </a:r>
            <a:r>
              <a:rPr sz="2800" dirty="0">
                <a:solidFill>
                  <a:prstClr val="black"/>
                </a:solidFill>
                <a:latin typeface="Times New Roman" panose="02020603050405020304" pitchFamily="18" charset="0"/>
                <a:cs typeface="Times New Roman" panose="02020603050405020304" pitchFamily="18" charset="0"/>
              </a:rPr>
              <a:t>hành;</a:t>
            </a:r>
          </a:p>
          <a:p>
            <a:pPr marL="236597" marR="3362" indent="-228612" defTabSz="605150">
              <a:lnSpc>
                <a:spcPct val="115799"/>
              </a:lnSpc>
              <a:spcBef>
                <a:spcPts val="331"/>
              </a:spcBef>
              <a:buFontTx/>
              <a:buChar char="•"/>
              <a:tabLst>
                <a:tab pos="236597" algn="l"/>
                <a:tab pos="237017" algn="l"/>
              </a:tabLst>
            </a:pPr>
            <a:r>
              <a:rPr sz="2800" spc="-3" dirty="0">
                <a:solidFill>
                  <a:prstClr val="black"/>
                </a:solidFill>
                <a:latin typeface="Times New Roman" panose="02020603050405020304" pitchFamily="18" charset="0"/>
                <a:cs typeface="Times New Roman" panose="02020603050405020304" pitchFamily="18" charset="0"/>
              </a:rPr>
              <a:t>Thảo </a:t>
            </a:r>
            <a:r>
              <a:rPr sz="2800" dirty="0">
                <a:solidFill>
                  <a:prstClr val="black"/>
                </a:solidFill>
                <a:latin typeface="Times New Roman" panose="02020603050405020304" pitchFamily="18" charset="0"/>
                <a:cs typeface="Times New Roman" panose="02020603050405020304" pitchFamily="18" charset="0"/>
              </a:rPr>
              <a:t>luận với giáo viên và các sinh viên khác về  những vấn đề chưa nắm</a:t>
            </a:r>
            <a:r>
              <a:rPr sz="2800" spc="-40" dirty="0">
                <a:solidFill>
                  <a:prstClr val="black"/>
                </a:solidFill>
                <a:latin typeface="Times New Roman" panose="02020603050405020304" pitchFamily="18" charset="0"/>
                <a:cs typeface="Times New Roman" panose="02020603050405020304" pitchFamily="18" charset="0"/>
              </a:rPr>
              <a:t> </a:t>
            </a:r>
            <a:r>
              <a:rPr sz="2800" dirty="0">
                <a:solidFill>
                  <a:prstClr val="black"/>
                </a:solidFill>
                <a:latin typeface="Times New Roman" panose="02020603050405020304" pitchFamily="18" charset="0"/>
                <a:cs typeface="Times New Roman" panose="02020603050405020304" pitchFamily="18" charset="0"/>
              </a:rPr>
              <a:t>rõ;</a:t>
            </a:r>
          </a:p>
          <a:p>
            <a:pPr marL="236597" indent="-228612" defTabSz="605150">
              <a:spcBef>
                <a:spcPts val="556"/>
              </a:spcBef>
              <a:buFontTx/>
              <a:buChar char="•"/>
              <a:tabLst>
                <a:tab pos="236597" algn="l"/>
                <a:tab pos="237017" algn="l"/>
              </a:tabLst>
            </a:pPr>
            <a:r>
              <a:rPr sz="2800" spc="-3" dirty="0">
                <a:solidFill>
                  <a:prstClr val="black"/>
                </a:solidFill>
                <a:latin typeface="Times New Roman" panose="02020603050405020304" pitchFamily="18" charset="0"/>
                <a:cs typeface="Times New Roman" panose="02020603050405020304" pitchFamily="18" charset="0"/>
              </a:rPr>
              <a:t>Trả </a:t>
            </a:r>
            <a:r>
              <a:rPr sz="2800" dirty="0">
                <a:solidFill>
                  <a:prstClr val="black"/>
                </a:solidFill>
                <a:latin typeface="Times New Roman" panose="02020603050405020304" pitchFamily="18" charset="0"/>
                <a:cs typeface="Times New Roman" panose="02020603050405020304" pitchFamily="18" charset="0"/>
              </a:rPr>
              <a:t>lời các câu hỏi ôn tập ở cuối</a:t>
            </a:r>
            <a:r>
              <a:rPr sz="2800" spc="-56" dirty="0">
                <a:solidFill>
                  <a:prstClr val="black"/>
                </a:solidFill>
                <a:latin typeface="Times New Roman" panose="02020603050405020304" pitchFamily="18" charset="0"/>
                <a:cs typeface="Times New Roman" panose="02020603050405020304" pitchFamily="18" charset="0"/>
              </a:rPr>
              <a:t> </a:t>
            </a:r>
            <a:r>
              <a:rPr sz="2800" dirty="0">
                <a:solidFill>
                  <a:prstClr val="black"/>
                </a:solidFill>
                <a:latin typeface="Times New Roman" panose="02020603050405020304" pitchFamily="18" charset="0"/>
                <a:cs typeface="Times New Roman" panose="02020603050405020304" pitchFamily="18" charset="0"/>
              </a:rPr>
              <a:t>bài.</a:t>
            </a:r>
          </a:p>
        </p:txBody>
      </p:sp>
      <p:sp>
        <p:nvSpPr>
          <p:cNvPr id="3" name="object 3"/>
          <p:cNvSpPr/>
          <p:nvPr/>
        </p:nvSpPr>
        <p:spPr>
          <a:xfrm>
            <a:off x="7162800" y="330868"/>
            <a:ext cx="1705927" cy="1408915"/>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4" name="object 4"/>
          <p:cNvSpPr txBox="1"/>
          <p:nvPr/>
        </p:nvSpPr>
        <p:spPr>
          <a:xfrm>
            <a:off x="7334361" y="4596483"/>
            <a:ext cx="179014"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21</a:t>
            </a:fld>
            <a:endParaRPr sz="927">
              <a:solidFill>
                <a:prstClr val="black"/>
              </a:solidFill>
              <a:latin typeface="Tahoma"/>
              <a:cs typeface="Tahoma"/>
            </a:endParaRPr>
          </a:p>
        </p:txBody>
      </p:sp>
      <p:sp>
        <p:nvSpPr>
          <p:cNvPr id="5" name="object 5"/>
          <p:cNvSpPr txBox="1">
            <a:spLocks noGrp="1"/>
          </p:cNvSpPr>
          <p:nvPr>
            <p:ph type="ftr" sz="quarter" idx="5"/>
          </p:nvPr>
        </p:nvSpPr>
        <p:spPr>
          <a:xfrm>
            <a:off x="1566735" y="3124233"/>
            <a:ext cx="432063" cy="170927"/>
          </a:xfrm>
          <a:prstGeom prst="rect">
            <a:avLst/>
          </a:prstGeom>
        </p:spPr>
        <p:txBody>
          <a:bodyPr vert="horz" wrap="square" lIns="0" tIns="7984" rIns="0" bIns="0" rtlCol="0">
            <a:spAutoFit/>
          </a:bodyPr>
          <a:lstStyle/>
          <a:p>
            <a:pPr marL="8405" defTabSz="605150">
              <a:spcBef>
                <a:spcPts val="63"/>
              </a:spcBef>
            </a:pPr>
            <a:r>
              <a:rPr spc="-3" dirty="0"/>
              <a:t>v1.0014107218</a:t>
            </a:r>
          </a:p>
        </p:txBody>
      </p:sp>
    </p:spTree>
    <p:extLst>
      <p:ext uri="{BB962C8B-B14F-4D97-AF65-F5344CB8AC3E}">
        <p14:creationId xmlns:p14="http://schemas.microsoft.com/office/powerpoint/2010/main" val="4050659865"/>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9549"/>
            <a:ext cx="8305800" cy="4319772"/>
          </a:xfrm>
          <a:prstGeom prst="rect">
            <a:avLst/>
          </a:prstGeom>
        </p:spPr>
        <p:txBody>
          <a:bodyPr wrap="square">
            <a:spAutoFit/>
          </a:bodyPr>
          <a:lstStyle/>
          <a:p>
            <a:pPr indent="360045" algn="just">
              <a:lnSpc>
                <a:spcPct val="107000"/>
              </a:lnSpc>
              <a:spcBef>
                <a:spcPts val="600"/>
              </a:spcBef>
              <a:tabLst>
                <a:tab pos="0" algn="l"/>
              </a:tabLst>
            </a:pPr>
            <a:r>
              <a:rPr lang="vi-VN" b="1" i="1" dirty="0">
                <a:latin typeface="Times New Roman" panose="02020603050405020304" pitchFamily="18" charset="0"/>
                <a:ea typeface="Times New Roman" panose="02020603050405020304" pitchFamily="18" charset="0"/>
              </a:rPr>
              <a:t>3.</a:t>
            </a:r>
            <a:r>
              <a:rPr lang="en-US" b="1" i="1" dirty="0">
                <a:latin typeface="Times New Roman" panose="02020603050405020304" pitchFamily="18" charset="0"/>
                <a:ea typeface="Times New Roman" panose="02020603050405020304" pitchFamily="18" charset="0"/>
              </a:rPr>
              <a:t>3. </a:t>
            </a:r>
            <a:r>
              <a:rPr lang="en-US" b="1" i="1" dirty="0" err="1">
                <a:latin typeface="Times New Roman" panose="02020603050405020304" pitchFamily="18" charset="0"/>
                <a:ea typeface="Times New Roman" panose="02020603050405020304" pitchFamily="18" charset="0"/>
              </a:rPr>
              <a:t>Kế</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toán</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các</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trường</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hợp</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chủ</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yếu</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i="1" dirty="0" err="1">
                <a:latin typeface="Times New Roman" panose="02020603050405020304" pitchFamily="18" charset="0"/>
                <a:ea typeface="Times New Roman" panose="02020603050405020304" pitchFamily="18" charset="0"/>
              </a:rPr>
              <a:t>Ví</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dụ</a:t>
            </a:r>
            <a:r>
              <a:rPr lang="en-US" i="1" dirty="0">
                <a:latin typeface="Times New Roman" panose="02020603050405020304" pitchFamily="18" charset="0"/>
                <a:ea typeface="Times New Roman" panose="02020603050405020304" pitchFamily="18" charset="0"/>
              </a:rPr>
              <a:t> 1:</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Cuối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kỳ</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kế</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toán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xác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định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kết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quả</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hoạt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động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tiêu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thụ</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hàng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hóa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dịch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vụ</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theo</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số</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liệu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sau</a:t>
            </a:r>
            <a:r>
              <a:rPr lang="en-US" dirty="0">
                <a:latin typeface="Times New Roman" panose="02020603050405020304" pitchFamily="18" charset="0"/>
                <a:ea typeface="Times New Roman" panose="02020603050405020304" pitchFamily="18" charset="0"/>
              </a:rPr>
              <a:t>:</a:t>
            </a:r>
            <a:endParaRPr lang="en-US" sz="1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dirty="0">
                <a:latin typeface="Times New Roman" panose="02020603050405020304" pitchFamily="18" charset="0"/>
                <a:ea typeface="Times New Roman" panose="02020603050405020304" pitchFamily="18" charset="0"/>
              </a:rPr>
              <a:t>	- </a:t>
            </a:r>
            <a:r>
              <a:rPr lang="pt-BR" dirty="0">
                <a:latin typeface="Times New Roman" panose="02020603050405020304" pitchFamily="18" charset="0"/>
                <a:ea typeface="Times New Roman" panose="02020603050405020304" pitchFamily="18" charset="0"/>
              </a:rPr>
              <a:t>Doanh thu bán sản phẩm, hàng hóa và cung cấp dịch vụ: 	970.000.000đ</a:t>
            </a:r>
            <a:endParaRPr lang="en-US" sz="1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dirty="0">
                <a:latin typeface="Times New Roman" panose="02020603050405020304" pitchFamily="18" charset="0"/>
                <a:ea typeface="Times New Roman" panose="02020603050405020304" pitchFamily="18" charset="0"/>
              </a:rPr>
              <a:t>	 - </a:t>
            </a:r>
            <a:r>
              <a:rPr lang="pt-BR" dirty="0">
                <a:latin typeface="Times New Roman" panose="02020603050405020304" pitchFamily="18" charset="0"/>
                <a:ea typeface="Times New Roman" panose="02020603050405020304" pitchFamily="18" charset="0"/>
              </a:rPr>
              <a:t>Hàng bán bị trả lại:						  12.500.000đ</a:t>
            </a:r>
            <a:endParaRPr lang="en-US" sz="1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dirty="0">
                <a:latin typeface="Times New Roman" panose="02020603050405020304" pitchFamily="18" charset="0"/>
                <a:ea typeface="Times New Roman" panose="02020603050405020304" pitchFamily="18" charset="0"/>
              </a:rPr>
              <a:t>	- </a:t>
            </a:r>
            <a:r>
              <a:rPr lang="pt-BR" dirty="0">
                <a:latin typeface="Times New Roman" panose="02020603050405020304" pitchFamily="18" charset="0"/>
                <a:ea typeface="Times New Roman" panose="02020603050405020304" pitchFamily="18" charset="0"/>
              </a:rPr>
              <a:t>Giảm giá hàng bán:						    5.000.000d</a:t>
            </a:r>
            <a:endParaRPr lang="en-US" sz="1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dirty="0">
                <a:latin typeface="Times New Roman" panose="02020603050405020304" pitchFamily="18" charset="0"/>
                <a:ea typeface="Times New Roman" panose="02020603050405020304" pitchFamily="18" charset="0"/>
              </a:rPr>
              <a:t>	- </a:t>
            </a:r>
            <a:r>
              <a:rPr lang="en-US" dirty="0" err="1">
                <a:latin typeface="Times New Roman" panose="02020603050405020304" pitchFamily="18" charset="0"/>
                <a:ea typeface="Times New Roman" panose="02020603050405020304" pitchFamily="18" charset="0"/>
              </a:rPr>
              <a:t>Thuế</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nhập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khẩu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phải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nộp</a:t>
            </a:r>
            <a:r>
              <a:rPr lang="en-US" dirty="0">
                <a:latin typeface="Times New Roman" panose="02020603050405020304" pitchFamily="18" charset="0"/>
                <a:ea typeface="Times New Roman" panose="02020603050405020304" pitchFamily="18" charset="0"/>
              </a:rPr>
              <a:t>:					  18.000.000đ</a:t>
            </a:r>
            <a:endParaRPr lang="en-US" sz="1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dirty="0">
                <a:latin typeface="Times New Roman" panose="02020603050405020304" pitchFamily="18" charset="0"/>
                <a:ea typeface="Times New Roman" panose="02020603050405020304" pitchFamily="18" charset="0"/>
              </a:rPr>
              <a:t>	- </a:t>
            </a:r>
            <a:r>
              <a:rPr lang="pt-BR" dirty="0">
                <a:latin typeface="Times New Roman" panose="02020603050405020304" pitchFamily="18" charset="0"/>
                <a:ea typeface="Times New Roman" panose="02020603050405020304" pitchFamily="18" charset="0"/>
              </a:rPr>
              <a:t>Trị giá vốn hàng bán trong kỳ:					780.000.000đ</a:t>
            </a:r>
            <a:endParaRPr lang="en-US" sz="1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dirty="0">
                <a:latin typeface="Times New Roman" panose="02020603050405020304" pitchFamily="18" charset="0"/>
                <a:ea typeface="Times New Roman" panose="02020603050405020304" pitchFamily="18" charset="0"/>
              </a:rPr>
              <a:t>	- </a:t>
            </a:r>
            <a:r>
              <a:rPr lang="pt-BR" dirty="0">
                <a:latin typeface="Times New Roman" panose="02020603050405020304" pitchFamily="18" charset="0"/>
                <a:ea typeface="Times New Roman" panose="02020603050405020304" pitchFamily="18" charset="0"/>
              </a:rPr>
              <a:t>Chi phí bán hàng:							  32.000.000đ</a:t>
            </a:r>
            <a:endParaRPr lang="en-US" sz="1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dirty="0">
                <a:latin typeface="Times New Roman" panose="02020603050405020304" pitchFamily="18" charset="0"/>
                <a:ea typeface="Times New Roman" panose="02020603050405020304" pitchFamily="18" charset="0"/>
              </a:rPr>
              <a:t>	- </a:t>
            </a:r>
            <a:r>
              <a:rPr lang="pt-BR" dirty="0">
                <a:latin typeface="Times New Roman" panose="02020603050405020304" pitchFamily="18" charset="0"/>
                <a:ea typeface="Times New Roman" panose="02020603050405020304" pitchFamily="18" charset="0"/>
              </a:rPr>
              <a:t>Chi phí quản lý doanh nghiệp:					  20.000.000đ</a:t>
            </a:r>
            <a:endParaRPr lang="en-US" sz="1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Lst>
            </a:pPr>
            <a:r>
              <a:rPr lang="vi-VN" dirty="0">
                <a:latin typeface="Times New Roman" panose="02020603050405020304" pitchFamily="18" charset="0"/>
                <a:ea typeface="Times New Roman" panose="02020603050405020304" pitchFamily="18" charset="0"/>
              </a:rPr>
              <a:t>	- </a:t>
            </a:r>
            <a:r>
              <a:rPr lang="pt-BR" dirty="0">
                <a:latin typeface="Times New Roman" panose="02020603050405020304" pitchFamily="18" charset="0"/>
                <a:ea typeface="Times New Roman" panose="02020603050405020304" pitchFamily="18" charset="0"/>
              </a:rPr>
              <a:t>Chi phí thuế thu nhập doanh nghiệp				  28.700.000đ</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dirty="0">
                <a:latin typeface="Times New Roman" panose="02020603050405020304" pitchFamily="18" charset="0"/>
                <a:ea typeface="Times New Roman" panose="02020603050405020304" pitchFamily="18" charset="0"/>
              </a:rPr>
              <a:t>Quá trình kế toán xác định kết quả như sau</a:t>
            </a:r>
            <a:r>
              <a:rPr lang="pt-BR" i="1" dirty="0">
                <a:latin typeface="Times New Roman" panose="02020603050405020304" pitchFamily="18" charset="0"/>
                <a:ea typeface="Times New Roman" panose="02020603050405020304" pitchFamily="18" charset="0"/>
              </a:rPr>
              <a:t>: (đơn vị tính: đồng)</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dirty="0">
                <a:latin typeface="Times New Roman" panose="02020603050405020304" pitchFamily="18" charset="0"/>
                <a:ea typeface="Times New Roman" panose="02020603050405020304" pitchFamily="18" charset="0"/>
              </a:rPr>
              <a:t>- Xác định doanh thu thuần và phản ánh vào tài khoản 911</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err="1">
                <a:latin typeface="Times New Roman" panose="02020603050405020304" pitchFamily="18" charset="0"/>
                <a:ea typeface="Times New Roman" panose="02020603050405020304" pitchFamily="18" charset="0"/>
              </a:rPr>
              <a:t>Doanh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thuần</a:t>
            </a:r>
            <a:r>
              <a:rPr lang="en-US" dirty="0">
                <a:latin typeface="Times New Roman" panose="02020603050405020304" pitchFamily="18" charset="0"/>
                <a:ea typeface="Times New Roman" panose="02020603050405020304" pitchFamily="18" charset="0"/>
              </a:rPr>
              <a:t> 	= 970.000.000 - (12.500.000 + 5.000.000 + 18.000.000)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 934.500.000đ</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558641627"/>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85750"/>
            <a:ext cx="6400800" cy="2167581"/>
          </a:xfrm>
          <a:prstGeom prst="rect">
            <a:avLst/>
          </a:prstGeom>
        </p:spPr>
        <p:txBody>
          <a:bodyPr wrap="square">
            <a:spAutoFit/>
          </a:bodyPr>
          <a:lstStyle/>
          <a:p>
            <a:pPr indent="360045" algn="just">
              <a:lnSpc>
                <a:spcPct val="107000"/>
              </a:lnSpc>
              <a:spcBef>
                <a:spcPts val="600"/>
              </a:spcBef>
              <a:tabLst>
                <a:tab pos="0" algn="l"/>
              </a:tabLst>
            </a:pPr>
            <a:r>
              <a:rPr lang="en-US" dirty="0" err="1">
                <a:latin typeface="Times New Roman" panose="02020603050405020304" pitchFamily="18" charset="0"/>
                <a:ea typeface="Times New Roman" panose="02020603050405020304" pitchFamily="18" charset="0"/>
              </a:rPr>
              <a:t>Kế</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toán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ghi</a:t>
            </a:r>
            <a:r>
              <a:rPr lang="en-US" dirty="0">
                <a:latin typeface="Times New Roman" panose="02020603050405020304" pitchFamily="18" charset="0"/>
                <a:ea typeface="Times New Roman" panose="02020603050405020304" pitchFamily="18" charset="0"/>
              </a:rPr>
              <a:t>:</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511			 35.500.000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C</a:t>
            </a:r>
            <a:r>
              <a:rPr lang="vi-VN" dirty="0">
                <a:latin typeface="Times New Roman" panose="02020603050405020304" pitchFamily="18" charset="0"/>
                <a:ea typeface="Times New Roman" panose="02020603050405020304" pitchFamily="18" charset="0"/>
              </a:rPr>
              <a:t>ó</a:t>
            </a:r>
            <a:r>
              <a:rPr lang="en-US" dirty="0">
                <a:latin typeface="Times New Roman" panose="02020603050405020304" pitchFamily="18" charset="0"/>
                <a:ea typeface="Times New Roman" panose="02020603050405020304" pitchFamily="18" charset="0"/>
              </a:rPr>
              <a:t> TK 531				 12.500.000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C</a:t>
            </a:r>
            <a:r>
              <a:rPr lang="vi-VN" dirty="0">
                <a:latin typeface="Times New Roman" panose="02020603050405020304" pitchFamily="18" charset="0"/>
                <a:ea typeface="Times New Roman" panose="02020603050405020304" pitchFamily="18" charset="0"/>
              </a:rPr>
              <a:t>ó</a:t>
            </a:r>
            <a:r>
              <a:rPr lang="en-US" dirty="0">
                <a:latin typeface="Times New Roman" panose="02020603050405020304" pitchFamily="18" charset="0"/>
                <a:ea typeface="Times New Roman" panose="02020603050405020304" pitchFamily="18" charset="0"/>
              </a:rPr>
              <a:t> TK 532				   5.000.000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C</a:t>
            </a:r>
            <a:r>
              <a:rPr lang="vi-VN" dirty="0">
                <a:latin typeface="Times New Roman" panose="02020603050405020304" pitchFamily="18" charset="0"/>
                <a:ea typeface="Times New Roman" panose="02020603050405020304" pitchFamily="18" charset="0"/>
              </a:rPr>
              <a:t>ó</a:t>
            </a:r>
            <a:r>
              <a:rPr lang="en-US" dirty="0">
                <a:latin typeface="Times New Roman" panose="02020603050405020304" pitchFamily="18" charset="0"/>
                <a:ea typeface="Times New Roman" panose="02020603050405020304" pitchFamily="18" charset="0"/>
              </a:rPr>
              <a:t> TK 3332				 18.000.000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511			934.500.000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911				934.500.000</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327809464"/>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85749"/>
            <a:ext cx="7391400" cy="4012317"/>
          </a:xfrm>
          <a:prstGeom prst="rect">
            <a:avLst/>
          </a:prstGeom>
        </p:spPr>
        <p:txBody>
          <a:bodyPr wrap="square">
            <a:spAutoFit/>
          </a:bodyPr>
          <a:lstStyle/>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Kết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chuyển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trị</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giá</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vốn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hàng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bán</a:t>
            </a:r>
            <a:r>
              <a:rPr lang="en-US"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911			780.000.000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632				780.000.000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Kết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chuyển</a:t>
            </a:r>
            <a:r>
              <a:rPr lang="en-US" dirty="0">
                <a:latin typeface="Times New Roman" panose="02020603050405020304" pitchFamily="18" charset="0"/>
                <a:ea typeface="Times New Roman" panose="02020603050405020304" pitchFamily="18" charset="0"/>
              </a:rPr>
              <a:t> chi </a:t>
            </a:r>
            <a:r>
              <a:rPr lang="en-US" dirty="0" err="1">
                <a:latin typeface="Times New Roman" panose="02020603050405020304" pitchFamily="18" charset="0"/>
                <a:ea typeface="Times New Roman" panose="02020603050405020304" pitchFamily="18" charset="0"/>
              </a:rPr>
              <a:t>phí</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bán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hàng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và</a:t>
            </a:r>
            <a:r>
              <a:rPr lang="en-US" dirty="0">
                <a:latin typeface="Times New Roman" panose="02020603050405020304" pitchFamily="18" charset="0"/>
                <a:ea typeface="Times New Roman" panose="02020603050405020304" pitchFamily="18" charset="0"/>
              </a:rPr>
              <a:t> chi </a:t>
            </a:r>
            <a:r>
              <a:rPr lang="en-US" dirty="0" err="1">
                <a:latin typeface="Times New Roman" panose="02020603050405020304" pitchFamily="18" charset="0"/>
                <a:ea typeface="Times New Roman" panose="02020603050405020304" pitchFamily="18" charset="0"/>
              </a:rPr>
              <a:t>phí</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quản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lý</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doanh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nghiệp</a:t>
            </a:r>
            <a:r>
              <a:rPr lang="en-US"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SimSun" panose="02010600030101010101" pitchFamily="2" charset="-122"/>
            </a:endParaRPr>
          </a:p>
          <a:p>
            <a:pPr marL="228600" marR="0" indent="360045" algn="just">
              <a:lnSpc>
                <a:spcPct val="107000"/>
              </a:lnSpc>
              <a:spcBef>
                <a:spcPts val="600"/>
              </a:spcBef>
              <a:spcAft>
                <a:spcPts val="0"/>
              </a:spcAft>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911			  52.000.000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641				  32.000.000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642				  20.000.000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Kết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chuyển</a:t>
            </a:r>
            <a:r>
              <a:rPr lang="en-US" dirty="0">
                <a:latin typeface="Times New Roman" panose="02020603050405020304" pitchFamily="18" charset="0"/>
                <a:ea typeface="Times New Roman" panose="02020603050405020304" pitchFamily="18" charset="0"/>
              </a:rPr>
              <a:t> chi </a:t>
            </a:r>
            <a:r>
              <a:rPr lang="en-US" dirty="0" err="1">
                <a:latin typeface="Times New Roman" panose="02020603050405020304" pitchFamily="18" charset="0"/>
                <a:ea typeface="Times New Roman" panose="02020603050405020304" pitchFamily="18" charset="0"/>
              </a:rPr>
              <a:t>phí</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thuế</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nhập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doanh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nghiệp</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911			  28.700.000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821 (8211)			  28.700.000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Kết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chuyển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lãi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hoạt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động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tiêu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thụ</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hàng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hóa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dịch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vụ</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trong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ký</a:t>
            </a:r>
            <a:endParaRPr lang="en-US" sz="1200" dirty="0">
              <a:latin typeface="Times New Roman" panose="02020603050405020304" pitchFamily="18" charset="0"/>
              <a:ea typeface="SimSun" panose="02010600030101010101" pitchFamily="2" charset="-122"/>
            </a:endParaRPr>
          </a:p>
          <a:p>
            <a:pPr marL="228600" marR="0" indent="360045" algn="just">
              <a:lnSpc>
                <a:spcPct val="107000"/>
              </a:lnSpc>
              <a:spcBef>
                <a:spcPts val="600"/>
              </a:spcBef>
              <a:spcAft>
                <a:spcPts val="0"/>
              </a:spcAft>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911			  73.800.000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4212				  73.800.000</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366061873"/>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61950"/>
            <a:ext cx="8305800" cy="3013004"/>
          </a:xfrm>
          <a:prstGeom prst="rect">
            <a:avLst/>
          </a:prstGeom>
        </p:spPr>
        <p:txBody>
          <a:bodyPr wrap="square">
            <a:spAutoFit/>
          </a:bodyPr>
          <a:lstStyle/>
          <a:p>
            <a:pPr indent="360045" algn="just">
              <a:lnSpc>
                <a:spcPct val="107000"/>
              </a:lnSpc>
              <a:spcBef>
                <a:spcPts val="600"/>
              </a:spcBef>
              <a:tabLst>
                <a:tab pos="0" algn="l"/>
              </a:tabLst>
            </a:pPr>
            <a:r>
              <a:rPr lang="vi-VN" b="1" dirty="0">
                <a:latin typeface="Times New Roman" panose="02020603050405020304" pitchFamily="18" charset="0"/>
                <a:ea typeface="Times New Roman" panose="02020603050405020304" pitchFamily="18" charset="0"/>
              </a:rPr>
              <a:t>4</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Kế</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toán</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xác</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định</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kết</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quả</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hoạt</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động</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tài</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chính</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vi-VN" b="1" dirty="0">
                <a:latin typeface="Times New Roman" panose="02020603050405020304" pitchFamily="18" charset="0"/>
                <a:ea typeface="Times New Roman" panose="02020603050405020304" pitchFamily="18" charset="0"/>
              </a:rPr>
              <a:t>4.1</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Chứng</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từ</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kế</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toán</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và</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quá</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trình</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luân</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chuyển</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chứng</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từ</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spc="-30" dirty="0" err="1">
                <a:latin typeface="Times New Roman" panose="02020603050405020304" pitchFamily="18" charset="0"/>
                <a:ea typeface="Times New Roman" panose="02020603050405020304" pitchFamily="18" charset="0"/>
              </a:rPr>
              <a:t>Kế</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toán</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xác</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định</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kết</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quả</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hoạt</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động</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tài</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chính</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sử</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dụng</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các</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loại</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chứng</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từ</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chủ</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yếu</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sau</a:t>
            </a:r>
            <a:r>
              <a:rPr lang="en-US" spc="-30" dirty="0">
                <a:latin typeface="Times New Roman" panose="02020603050405020304" pitchFamily="18" charset="0"/>
                <a:ea typeface="Times New Roman" panose="02020603050405020304" pitchFamily="18" charset="0"/>
              </a:rPr>
              <a:t>:</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chứng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từ</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về</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nhập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và</a:t>
            </a:r>
            <a:r>
              <a:rPr lang="en-US" dirty="0">
                <a:latin typeface="Times New Roman" panose="02020603050405020304" pitchFamily="18" charset="0"/>
                <a:ea typeface="Times New Roman" panose="02020603050405020304" pitchFamily="18" charset="0"/>
              </a:rPr>
              <a:t> chi </a:t>
            </a:r>
            <a:r>
              <a:rPr lang="en-US" dirty="0" err="1">
                <a:latin typeface="Times New Roman" panose="02020603050405020304" pitchFamily="18" charset="0"/>
                <a:ea typeface="Times New Roman" panose="02020603050405020304" pitchFamily="18" charset="0"/>
              </a:rPr>
              <a:t>phí</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hoạt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động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tài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chính</a:t>
            </a:r>
            <a:r>
              <a:rPr lang="en-US"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Bảng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tính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kết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quả</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hoạt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động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tài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chính</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b="1" dirty="0">
                <a:latin typeface="Times New Roman" panose="02020603050405020304" pitchFamily="18" charset="0"/>
                <a:ea typeface="Times New Roman" panose="02020603050405020304" pitchFamily="18" charset="0"/>
              </a:rPr>
              <a:t>4.</a:t>
            </a:r>
            <a:r>
              <a:rPr lang="en-US" b="1" dirty="0">
                <a:latin typeface="Times New Roman" panose="02020603050405020304" pitchFamily="18" charset="0"/>
                <a:ea typeface="Times New Roman" panose="02020603050405020304" pitchFamily="18" charset="0"/>
              </a:rPr>
              <a:t>2. </a:t>
            </a:r>
            <a:r>
              <a:rPr lang="en-US" b="1" dirty="0" err="1">
                <a:latin typeface="Times New Roman" panose="02020603050405020304" pitchFamily="18" charset="0"/>
                <a:ea typeface="Times New Roman" panose="02020603050405020304" pitchFamily="18" charset="0"/>
              </a:rPr>
              <a:t>Tài</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khoản</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chuyên</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dùng</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dirty="0" err="1">
                <a:latin typeface="Times New Roman" panose="02020603050405020304" pitchFamily="18" charset="0"/>
                <a:ea typeface="Times New Roman" panose="02020603050405020304" pitchFamily="18" charset="0"/>
              </a:rPr>
              <a:t>Kế</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toán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xác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định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kết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quả</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hoạt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động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tài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chính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sử</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dụng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tài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khoản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sau</a:t>
            </a:r>
            <a:r>
              <a:rPr lang="en-US" dirty="0">
                <a:latin typeface="Times New Roman" panose="02020603050405020304" pitchFamily="18" charset="0"/>
                <a:ea typeface="Times New Roman" panose="02020603050405020304" pitchFamily="18" charset="0"/>
              </a:rPr>
              <a:t>: TK 515 “</a:t>
            </a:r>
            <a:r>
              <a:rPr lang="en-US" dirty="0" err="1">
                <a:latin typeface="Times New Roman" panose="02020603050405020304" pitchFamily="18" charset="0"/>
                <a:ea typeface="Times New Roman" panose="02020603050405020304" pitchFamily="18" charset="0"/>
              </a:rPr>
              <a:t>Doanh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hoạt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động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tài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chính</a:t>
            </a:r>
            <a:r>
              <a:rPr lang="en-US" dirty="0">
                <a:latin typeface="Times New Roman" panose="02020603050405020304" pitchFamily="18" charset="0"/>
                <a:ea typeface="Times New Roman" panose="02020603050405020304" pitchFamily="18" charset="0"/>
              </a:rPr>
              <a:t>”, TK 635 “chi </a:t>
            </a:r>
            <a:r>
              <a:rPr lang="en-US" dirty="0" err="1">
                <a:latin typeface="Times New Roman" panose="02020603050405020304" pitchFamily="18" charset="0"/>
                <a:ea typeface="Times New Roman" panose="02020603050405020304" pitchFamily="18" charset="0"/>
              </a:rPr>
              <a:t>phí</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tài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chính</a:t>
            </a:r>
            <a:r>
              <a:rPr lang="en-US" dirty="0">
                <a:latin typeface="Times New Roman" panose="02020603050405020304" pitchFamily="18" charset="0"/>
                <a:ea typeface="Times New Roman" panose="02020603050405020304" pitchFamily="18" charset="0"/>
              </a:rPr>
              <a:t>”, TK 911 “</a:t>
            </a:r>
            <a:r>
              <a:rPr lang="en-US" dirty="0" err="1">
                <a:latin typeface="Times New Roman" panose="02020603050405020304" pitchFamily="18" charset="0"/>
                <a:ea typeface="Times New Roman" panose="02020603050405020304" pitchFamily="18" charset="0"/>
              </a:rPr>
              <a:t>Xác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định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kết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quả</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kinh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doanh</a:t>
            </a:r>
            <a:r>
              <a:rPr lang="en-US" dirty="0">
                <a:latin typeface="Times New Roman" panose="02020603050405020304" pitchFamily="18" charset="0"/>
                <a:ea typeface="Times New Roman" panose="02020603050405020304" pitchFamily="18" charset="0"/>
              </a:rPr>
              <a:t>”</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b="1" dirty="0" err="1">
                <a:latin typeface="Times New Roman" panose="02020603050405020304" pitchFamily="18" charset="0"/>
                <a:ea typeface="Times New Roman" panose="02020603050405020304" pitchFamily="18" charset="0"/>
              </a:rPr>
              <a:t>Tài</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khoản</a:t>
            </a:r>
            <a:r>
              <a:rPr lang="en-US" b="1" dirty="0">
                <a:latin typeface="Times New Roman" panose="02020603050405020304" pitchFamily="18" charset="0"/>
                <a:ea typeface="Times New Roman" panose="02020603050405020304" pitchFamily="18" charset="0"/>
              </a:rPr>
              <a:t> 911 </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i="1" dirty="0">
                <a:latin typeface="Times New Roman" panose="02020603050405020304" pitchFamily="18" charset="0"/>
                <a:ea typeface="Times New Roman" panose="02020603050405020304" pitchFamily="18" charset="0"/>
              </a:rPr>
              <a:t>(</a:t>
            </a:r>
            <a:r>
              <a:rPr lang="en-US" i="1" dirty="0" err="1">
                <a:latin typeface="Times New Roman" panose="02020603050405020304" pitchFamily="18" charset="0"/>
                <a:ea typeface="Times New Roman" panose="02020603050405020304" pitchFamily="18" charset="0"/>
              </a:rPr>
              <a:t>đã</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giới</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thiệu</a:t>
            </a:r>
            <a:r>
              <a:rPr lang="en-US" i="1" dirty="0">
                <a:latin typeface="Times New Roman" panose="02020603050405020304" pitchFamily="18" charset="0"/>
                <a:ea typeface="Times New Roman" panose="02020603050405020304" pitchFamily="18" charset="0"/>
              </a:rPr>
              <a:t> ở </a:t>
            </a:r>
            <a:r>
              <a:rPr lang="en-US" i="1" dirty="0" err="1">
                <a:latin typeface="Times New Roman" panose="02020603050405020304" pitchFamily="18" charset="0"/>
                <a:ea typeface="Times New Roman" panose="02020603050405020304" pitchFamily="18" charset="0"/>
              </a:rPr>
              <a:t>phần</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trước</a:t>
            </a:r>
            <a:r>
              <a:rPr lang="en-US" i="1" dirty="0">
                <a:latin typeface="Times New Roman" panose="02020603050405020304" pitchFamily="18" charset="0"/>
                <a:ea typeface="Times New Roman" panose="02020603050405020304" pitchFamily="18" charset="0"/>
              </a:rPr>
              <a:t>)</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800637245"/>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85751"/>
            <a:ext cx="8153400" cy="2936060"/>
          </a:xfrm>
          <a:prstGeom prst="rect">
            <a:avLst/>
          </a:prstGeom>
        </p:spPr>
        <p:txBody>
          <a:bodyPr wrap="square">
            <a:spAutoFit/>
          </a:bodyPr>
          <a:lstStyle/>
          <a:p>
            <a:pPr indent="360045" algn="just">
              <a:lnSpc>
                <a:spcPct val="107000"/>
              </a:lnSpc>
              <a:spcBef>
                <a:spcPts val="600"/>
              </a:spcBef>
            </a:pPr>
            <a:r>
              <a:rPr lang="vi-VN" b="1" dirty="0">
                <a:latin typeface="Times New Roman" panose="02020603050405020304" pitchFamily="18" charset="0"/>
                <a:ea typeface="Times New Roman" panose="02020603050405020304" pitchFamily="18" charset="0"/>
              </a:rPr>
              <a:t>4.3</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Kế</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toán</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các</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trường</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hợp</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chủ</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yếu</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i="1" dirty="0" err="1">
                <a:latin typeface="Times New Roman" panose="02020603050405020304" pitchFamily="18" charset="0"/>
                <a:ea typeface="Times New Roman" panose="02020603050405020304" pitchFamily="18" charset="0"/>
              </a:rPr>
              <a:t>Ví</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dụ</a:t>
            </a:r>
            <a:r>
              <a:rPr lang="en-US" i="1" dirty="0">
                <a:latin typeface="Times New Roman" panose="02020603050405020304" pitchFamily="18" charset="0"/>
                <a:ea typeface="Times New Roman" panose="02020603050405020304" pitchFamily="18" charset="0"/>
              </a:rPr>
              <a:t> 1:</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tại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doanh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nghiệp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thương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mại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trong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kỳ</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nghiệp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vụ</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kinh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tế</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tài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chính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phát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sinh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về</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hoạt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động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tài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chính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như</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sau</a:t>
            </a:r>
            <a:r>
              <a:rPr lang="en-US" dirty="0">
                <a:latin typeface="Times New Roman" panose="02020603050405020304" pitchFamily="18" charset="0"/>
                <a:ea typeface="Times New Roman" panose="02020603050405020304" pitchFamily="18" charset="0"/>
              </a:rPr>
              <a:t>:</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Phiếu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số</a:t>
            </a:r>
            <a:r>
              <a:rPr lang="en-US" dirty="0">
                <a:latin typeface="Times New Roman" panose="02020603050405020304" pitchFamily="18" charset="0"/>
                <a:ea typeface="Times New Roman" panose="02020603050405020304" pitchFamily="18" charset="0"/>
              </a:rPr>
              <a:t> 01 </a:t>
            </a:r>
            <a:r>
              <a:rPr lang="en-US" dirty="0" err="1">
                <a:latin typeface="Times New Roman" panose="02020603050405020304" pitchFamily="18" charset="0"/>
                <a:ea typeface="Times New Roman" panose="02020603050405020304" pitchFamily="18" charset="0"/>
              </a:rPr>
              <a:t>ngày</a:t>
            </a:r>
            <a:r>
              <a:rPr lang="en-US" dirty="0">
                <a:latin typeface="Times New Roman" panose="02020603050405020304" pitchFamily="18" charset="0"/>
                <a:ea typeface="Times New Roman" panose="02020603050405020304" pitchFamily="18" charset="0"/>
              </a:rPr>
              <a:t> 05/03 </a:t>
            </a:r>
            <a:r>
              <a:rPr lang="en-US" dirty="0" err="1">
                <a:latin typeface="Times New Roman" panose="02020603050405020304" pitchFamily="18" charset="0"/>
                <a:ea typeface="Times New Roman" panose="02020603050405020304" pitchFamily="18" charset="0"/>
              </a:rPr>
              <a:t>về</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số</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tiền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lãi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đầu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tư</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chứng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khoản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ngắn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hạn</a:t>
            </a:r>
            <a:r>
              <a:rPr lang="en-US" dirty="0">
                <a:latin typeface="Times New Roman" panose="02020603050405020304" pitchFamily="18" charset="0"/>
                <a:ea typeface="Times New Roman" panose="02020603050405020304" pitchFamily="18" charset="0"/>
              </a:rPr>
              <a:t>: 40.000.000đ</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dirty="0">
                <a:latin typeface="Times New Roman" panose="02020603050405020304" pitchFamily="18" charset="0"/>
                <a:ea typeface="Times New Roman" panose="02020603050405020304" pitchFamily="18" charset="0"/>
              </a:rPr>
              <a:t>- Giấy báo Có số 05 ngày 05/03 của ngân hàng về thu lãi trái phiếu dài hạn: 30.000.000đ</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dirty="0">
                <a:latin typeface="Times New Roman" panose="02020603050405020304" pitchFamily="18" charset="0"/>
                <a:ea typeface="Times New Roman" panose="02020603050405020304" pitchFamily="18" charset="0"/>
              </a:rPr>
              <a:t>- Giấy báo Có số 06 ngày 10/03 của ngân hàng về số tiền lãi TGNH: 25.000.000đ</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dirty="0">
                <a:latin typeface="Times New Roman" panose="02020603050405020304" pitchFamily="18" charset="0"/>
                <a:ea typeface="Times New Roman" panose="02020603050405020304" pitchFamily="18" charset="0"/>
              </a:rPr>
              <a:t>- Giấy báo Nợ số 02 ngày 10/03 của ngân hàng về số tiền trả lãi tiền vay ngắn hạn: 30.000.000đ</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dirty="0">
                <a:latin typeface="Times New Roman" panose="02020603050405020304" pitchFamily="18" charset="0"/>
                <a:ea typeface="Times New Roman" panose="02020603050405020304" pitchFamily="18" charset="0"/>
              </a:rPr>
              <a:t>- Phiếu chi số 03, ngày 10/03 chi thông tin môi giới liên quan đến hoạt động bán chứng khoán: 5.000.000đ</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dirty="0">
                <a:latin typeface="Times New Roman" panose="02020603050405020304" pitchFamily="18" charset="0"/>
                <a:ea typeface="Times New Roman" panose="02020603050405020304" pitchFamily="18" charset="0"/>
              </a:rPr>
              <a:t>- Số tiền chiết khấu thanh toán được hưởng do thanh toán tiền mua hàng trước thời hạn được người  bán chấp thuận 2.500.000đ (chứng từ số 10, ngày 10/03)</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202070176"/>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285750"/>
            <a:ext cx="6248400" cy="2859116"/>
          </a:xfrm>
          <a:prstGeom prst="rect">
            <a:avLst/>
          </a:prstGeom>
        </p:spPr>
        <p:txBody>
          <a:bodyPr wrap="square">
            <a:spAutoFit/>
          </a:bodyPr>
          <a:lstStyle/>
          <a:p>
            <a:pPr indent="360045" algn="just">
              <a:lnSpc>
                <a:spcPct val="107000"/>
              </a:lnSpc>
              <a:spcBef>
                <a:spcPts val="600"/>
              </a:spcBef>
            </a:pPr>
            <a:r>
              <a:rPr lang="en-US" dirty="0" err="1">
                <a:latin typeface="Times New Roman" panose="02020603050405020304" pitchFamily="18" charset="0"/>
                <a:ea typeface="Times New Roman" panose="02020603050405020304" pitchFamily="18" charset="0"/>
              </a:rPr>
              <a:t>Kế</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toán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ghi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sổ</a:t>
            </a:r>
            <a:r>
              <a:rPr lang="en-US" dirty="0">
                <a:latin typeface="Times New Roman" panose="02020603050405020304" pitchFamily="18" charset="0"/>
                <a:ea typeface="Times New Roman" panose="02020603050405020304" pitchFamily="18" charset="0"/>
              </a:rPr>
              <a:t> (ĐVT: </a:t>
            </a:r>
            <a:r>
              <a:rPr lang="en-US" dirty="0" err="1">
                <a:latin typeface="Times New Roman" panose="02020603050405020304" pitchFamily="18" charset="0"/>
                <a:ea typeface="Times New Roman" panose="02020603050405020304" pitchFamily="18" charset="0"/>
              </a:rPr>
              <a:t>đồng</a:t>
            </a:r>
            <a:r>
              <a:rPr lang="en-US" dirty="0">
                <a:latin typeface="Times New Roman" panose="02020603050405020304" pitchFamily="18" charset="0"/>
                <a:ea typeface="Times New Roman" panose="02020603050405020304" pitchFamily="18" charset="0"/>
              </a:rPr>
              <a:t>)</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dirty="0">
                <a:latin typeface="Times New Roman" panose="02020603050405020304" pitchFamily="18" charset="0"/>
                <a:ea typeface="Times New Roman" panose="02020603050405020304" pitchFamily="18" charset="0"/>
              </a:rPr>
              <a:t>a,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111 (1111)			40.000.000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515					40.000.000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dirty="0">
                <a:latin typeface="Times New Roman" panose="02020603050405020304" pitchFamily="18" charset="0"/>
                <a:ea typeface="Times New Roman" panose="02020603050405020304" pitchFamily="18" charset="0"/>
              </a:rPr>
              <a:t>b,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112 (1121)			30.000.000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515					30.000.000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dirty="0">
                <a:latin typeface="Times New Roman" panose="02020603050405020304" pitchFamily="18" charset="0"/>
                <a:ea typeface="Times New Roman" panose="02020603050405020304" pitchFamily="18" charset="0"/>
              </a:rPr>
              <a:t>c,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112 (1121)			25.000.000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515					25.000.000</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074384779"/>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38150"/>
            <a:ext cx="6477000" cy="2551661"/>
          </a:xfrm>
          <a:prstGeom prst="rect">
            <a:avLst/>
          </a:prstGeom>
        </p:spPr>
        <p:txBody>
          <a:bodyPr wrap="square">
            <a:spAutoFit/>
          </a:bodyPr>
          <a:lstStyle/>
          <a:p>
            <a:pPr indent="360045" algn="just">
              <a:lnSpc>
                <a:spcPct val="107000"/>
              </a:lnSpc>
              <a:spcBef>
                <a:spcPts val="600"/>
              </a:spcBef>
            </a:pPr>
            <a:r>
              <a:rPr lang="en-US" dirty="0">
                <a:latin typeface="Times New Roman" panose="02020603050405020304" pitchFamily="18" charset="0"/>
                <a:ea typeface="Times New Roman" panose="02020603050405020304" pitchFamily="18" charset="0"/>
              </a:rPr>
              <a:t>d,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635				30.000.000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dirty="0">
                <a:latin typeface="Times New Roman" panose="02020603050405020304" pitchFamily="18" charset="0"/>
                <a:ea typeface="Times New Roman" panose="02020603050405020304" pitchFamily="18" charset="0"/>
              </a:rPr>
              <a:t>			</a:t>
            </a:r>
            <a:r>
              <a:rPr lang="pt-BR" dirty="0">
                <a:latin typeface="Times New Roman" panose="02020603050405020304" pitchFamily="18" charset="0"/>
                <a:ea typeface="Times New Roman" panose="02020603050405020304" pitchFamily="18" charset="0"/>
              </a:rPr>
              <a:t>Có TK 112 (1121)				30.000.000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dirty="0">
                <a:latin typeface="Times New Roman" panose="02020603050405020304" pitchFamily="18" charset="0"/>
                <a:ea typeface="Times New Roman" panose="02020603050405020304" pitchFamily="18" charset="0"/>
              </a:rPr>
              <a:t>e, 	Nợ TK 635				  5.000.000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dirty="0">
                <a:latin typeface="Times New Roman" panose="02020603050405020304" pitchFamily="18" charset="0"/>
                <a:ea typeface="Times New Roman" panose="02020603050405020304" pitchFamily="18" charset="0"/>
              </a:rPr>
              <a:t>			Có TK 111 (1111)				  5.000.000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dirty="0">
                <a:latin typeface="Times New Roman" panose="02020603050405020304" pitchFamily="18" charset="0"/>
                <a:ea typeface="Times New Roman" panose="02020603050405020304" pitchFamily="18" charset="0"/>
              </a:rPr>
              <a:t>g, 	Nợ TK 331				  2.500.000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dirty="0">
                <a:latin typeface="Times New Roman" panose="02020603050405020304" pitchFamily="18" charset="0"/>
                <a:ea typeface="Times New Roman" panose="02020603050405020304" pitchFamily="18" charset="0"/>
              </a:rPr>
              <a:t>			Có TK 515					  2.500.000</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472585564"/>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9550"/>
            <a:ext cx="8458200" cy="4672113"/>
          </a:xfrm>
          <a:prstGeom prst="rect">
            <a:avLst/>
          </a:prstGeom>
        </p:spPr>
        <p:txBody>
          <a:bodyPr wrap="square">
            <a:spAutoFit/>
          </a:bodyPr>
          <a:lstStyle/>
          <a:p>
            <a:pPr indent="360045" algn="just">
              <a:lnSpc>
                <a:spcPct val="107000"/>
              </a:lnSpc>
              <a:spcBef>
                <a:spcPts val="600"/>
              </a:spcBef>
              <a:tabLst>
                <a:tab pos="0" algn="l"/>
              </a:tabLst>
            </a:pPr>
            <a:r>
              <a:rPr lang="vi-VN" sz="2800" b="1" dirty="0">
                <a:latin typeface="Times New Roman" panose="02020603050405020304" pitchFamily="18" charset="0"/>
                <a:ea typeface="Times New Roman" panose="02020603050405020304" pitchFamily="18" charset="0"/>
              </a:rPr>
              <a:t>5</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Kế</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toán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kết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quả</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khác</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vi-VN" sz="2800" b="1" dirty="0">
                <a:latin typeface="Times New Roman" panose="02020603050405020304" pitchFamily="18" charset="0"/>
                <a:ea typeface="Times New Roman" panose="02020603050405020304" pitchFamily="18" charset="0"/>
              </a:rPr>
              <a:t>5.</a:t>
            </a:r>
            <a:r>
              <a:rPr lang="en-US" sz="2800" b="1" dirty="0">
                <a:latin typeface="Times New Roman" panose="02020603050405020304" pitchFamily="18" charset="0"/>
                <a:ea typeface="Times New Roman" panose="02020603050405020304" pitchFamily="18" charset="0"/>
              </a:rPr>
              <a:t>1. </a:t>
            </a:r>
            <a:r>
              <a:rPr lang="en-US" sz="2800" b="1" dirty="0" err="1">
                <a:latin typeface="Times New Roman" panose="02020603050405020304" pitchFamily="18" charset="0"/>
                <a:ea typeface="Times New Roman" panose="02020603050405020304" pitchFamily="18" charset="0"/>
              </a:rPr>
              <a:t>Chứng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từ</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kế</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toán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trình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luân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chuyển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chứng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từ</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sz="2800" b="1"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toán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SimSun" panose="02010600030101010101" pitchFamily="2" charset="-122"/>
            </a:endParaRPr>
          </a:p>
          <a:p>
            <a:pPr marL="342900" marR="0" lvl="0" indent="-342900" algn="just">
              <a:lnSpc>
                <a:spcPct val="107000"/>
              </a:lnSpc>
              <a:spcBef>
                <a:spcPts val="600"/>
              </a:spcBef>
              <a:spcAft>
                <a:spcPts val="0"/>
              </a:spcAft>
              <a:buFont typeface="Times New Roman" panose="02020603050405020304" pitchFamily="18" charset="0"/>
              <a:buChar char="-"/>
              <a:tabLst>
                <a:tab pos="0" algn="l"/>
                <a:tab pos="457200" algn="l"/>
              </a:tabLst>
            </a:pPr>
            <a:r>
              <a:rPr lang="en-US" sz="2800" dirty="0" err="1">
                <a:latin typeface="Times New Roman" panose="02020603050405020304" pitchFamily="18" charset="0"/>
                <a:ea typeface="Times New Roman" panose="02020603050405020304" pitchFamily="18" charset="0"/>
              </a:rPr>
              <a:t>Bảng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toán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lỗ</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endParaRPr lang="en-US" sz="2800" dirty="0">
              <a:latin typeface="Times New Roman" panose="02020603050405020304" pitchFamily="18" charset="0"/>
              <a:ea typeface="Times New Roman" panose="02020603050405020304" pitchFamily="18" charset="0"/>
            </a:endParaRPr>
          </a:p>
          <a:p>
            <a:pPr marL="342900" marR="0" lvl="0" indent="-342900" algn="just">
              <a:lnSpc>
                <a:spcPct val="107000"/>
              </a:lnSpc>
              <a:spcBef>
                <a:spcPts val="600"/>
              </a:spcBef>
              <a:spcAft>
                <a:spcPts val="0"/>
              </a:spcAft>
              <a:buFont typeface="Times New Roman" panose="02020603050405020304" pitchFamily="18" charset="0"/>
              <a:buChar char="-"/>
              <a:tabLst>
                <a:tab pos="0" algn="l"/>
                <a:tab pos="457200" algn="l"/>
              </a:tabLst>
            </a:pPr>
            <a:r>
              <a:rPr lang="pt-BR" sz="2800" dirty="0">
                <a:latin typeface="Times New Roman" panose="02020603050405020304" pitchFamily="18" charset="0"/>
                <a:ea typeface="Times New Roman" panose="02020603050405020304" pitchFamily="18" charset="0"/>
              </a:rPr>
              <a:t>Biên bản xử lý tài sản dôi thừa, tổn thất,…</a:t>
            </a:r>
            <a:endParaRPr lang="en-US" sz="2800" dirty="0">
              <a:latin typeface="Times New Roman" panose="02020603050405020304" pitchFamily="18" charset="0"/>
              <a:ea typeface="Times New Roman" panose="02020603050405020304" pitchFamily="18" charset="0"/>
            </a:endParaRPr>
          </a:p>
          <a:p>
            <a:pPr indent="360045" algn="just">
              <a:lnSpc>
                <a:spcPct val="107000"/>
              </a:lnSpc>
              <a:spcBef>
                <a:spcPts val="600"/>
              </a:spcBef>
              <a:tabLst>
                <a:tab pos="0" algn="l"/>
              </a:tabLst>
            </a:pPr>
            <a:r>
              <a:rPr lang="vi-VN" sz="2800" b="1" dirty="0">
                <a:latin typeface="Times New Roman" panose="02020603050405020304" pitchFamily="18" charset="0"/>
                <a:ea typeface="Times New Roman" panose="02020603050405020304" pitchFamily="18" charset="0"/>
              </a:rPr>
              <a:t>5.</a:t>
            </a:r>
            <a:r>
              <a:rPr lang="pt-BR" sz="2800" b="1" dirty="0">
                <a:latin typeface="Times New Roman" panose="02020603050405020304" pitchFamily="18" charset="0"/>
                <a:ea typeface="Times New Roman" panose="02020603050405020304" pitchFamily="18" charset="0"/>
              </a:rPr>
              <a:t>2. Tài khoản chuyên dùng</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sz="2800" dirty="0">
                <a:latin typeface="Times New Roman" panose="02020603050405020304" pitchFamily="18" charset="0"/>
                <a:ea typeface="Times New Roman" panose="02020603050405020304" pitchFamily="18" charset="0"/>
              </a:rPr>
              <a:t>Kế toán kết quả khác sử dụng tài khoản 711 “thu nhập khác” và tài khoản 811 “Chi phí khác”</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85370907"/>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438150"/>
            <a:ext cx="6172200" cy="2936060"/>
          </a:xfrm>
          <a:prstGeom prst="rect">
            <a:avLst/>
          </a:prstGeom>
        </p:spPr>
        <p:txBody>
          <a:bodyPr wrap="square">
            <a:spAutoFit/>
          </a:bodyPr>
          <a:lstStyle/>
          <a:p>
            <a:pPr indent="360045" algn="just">
              <a:lnSpc>
                <a:spcPct val="107000"/>
              </a:lnSpc>
              <a:spcBef>
                <a:spcPts val="600"/>
              </a:spcBef>
              <a:tabLst>
                <a:tab pos="0" algn="l"/>
              </a:tabLst>
            </a:pPr>
            <a:r>
              <a:rPr lang="en-US" i="1" spc="-30" dirty="0" err="1">
                <a:latin typeface="Times New Roman" panose="02020603050405020304" pitchFamily="18" charset="0"/>
                <a:ea typeface="Times New Roman" panose="02020603050405020304" pitchFamily="18" charset="0"/>
              </a:rPr>
              <a:t>Trường</a:t>
            </a:r>
            <a:r>
              <a:rPr lang="en-US" i="1" spc="-30" dirty="0">
                <a:latin typeface="Times New Roman" panose="02020603050405020304" pitchFamily="18" charset="0"/>
                <a:ea typeface="Times New Roman" panose="02020603050405020304" pitchFamily="18" charset="0"/>
              </a:rPr>
              <a:t> </a:t>
            </a:r>
            <a:r>
              <a:rPr lang="en-US" i="1" spc="-30" dirty="0" err="1">
                <a:latin typeface="Times New Roman" panose="02020603050405020304" pitchFamily="18" charset="0"/>
                <a:ea typeface="Times New Roman" panose="02020603050405020304" pitchFamily="18" charset="0"/>
              </a:rPr>
              <a:t>hợp</a:t>
            </a:r>
            <a:r>
              <a:rPr lang="en-US" i="1" spc="-30" dirty="0">
                <a:latin typeface="Times New Roman" panose="02020603050405020304" pitchFamily="18" charset="0"/>
                <a:ea typeface="Times New Roman" panose="02020603050405020304" pitchFamily="18" charset="0"/>
              </a:rPr>
              <a:t> 7:</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Cuối</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kỳ</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kết</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chuyển</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các</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khoản</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thu</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nhập</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khác</a:t>
            </a:r>
            <a:r>
              <a:rPr lang="en-US" spc="-30" dirty="0">
                <a:latin typeface="Times New Roman" panose="02020603050405020304" pitchFamily="18" charset="0"/>
                <a:ea typeface="Times New Roman" panose="02020603050405020304" pitchFamily="18" charset="0"/>
              </a:rPr>
              <a:t> </a:t>
            </a:r>
            <a:r>
              <a:rPr lang="vi-VN" spc="-30" dirty="0">
                <a:latin typeface="Times New Roman" panose="02020603050405020304" pitchFamily="18" charset="0"/>
                <a:ea typeface="Times New Roman" panose="02020603050405020304" pitchFamily="18" charset="0"/>
              </a:rPr>
              <a:t>PS</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trong</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kỳ</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vào</a:t>
            </a:r>
            <a:r>
              <a:rPr lang="en-US" spc="-30" dirty="0">
                <a:latin typeface="Times New Roman" panose="02020603050405020304" pitchFamily="18" charset="0"/>
                <a:ea typeface="Times New Roman" panose="02020603050405020304" pitchFamily="18" charset="0"/>
              </a:rPr>
              <a:t> TK 911</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711</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911</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Tập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hợp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khoản</a:t>
            </a:r>
            <a:r>
              <a:rPr lang="en-US" dirty="0">
                <a:latin typeface="Times New Roman" panose="02020603050405020304" pitchFamily="18" charset="0"/>
                <a:ea typeface="Times New Roman" panose="02020603050405020304" pitchFamily="18" charset="0"/>
              </a:rPr>
              <a:t> chi </a:t>
            </a:r>
            <a:r>
              <a:rPr lang="en-US" dirty="0" err="1">
                <a:latin typeface="Times New Roman" panose="02020603050405020304" pitchFamily="18" charset="0"/>
                <a:ea typeface="Times New Roman" panose="02020603050405020304" pitchFamily="18" charset="0"/>
              </a:rPr>
              <a:t>phí</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khác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thực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tế</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phát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sinh</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i="1" dirty="0" err="1">
                <a:latin typeface="Times New Roman" panose="02020603050405020304" pitchFamily="18" charset="0"/>
                <a:ea typeface="Times New Roman" panose="02020603050405020304" pitchFamily="18" charset="0"/>
              </a:rPr>
              <a:t>Trường</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hợp</a:t>
            </a:r>
            <a:r>
              <a:rPr lang="en-US" i="1" dirty="0">
                <a:latin typeface="Times New Roman" panose="02020603050405020304" pitchFamily="18" charset="0"/>
                <a:ea typeface="Times New Roman" panose="02020603050405020304" pitchFamily="18" charset="0"/>
              </a:rPr>
              <a:t> 8:</a:t>
            </a:r>
            <a:r>
              <a:rPr lang="en-US" dirty="0">
                <a:latin typeface="Times New Roman" panose="02020603050405020304" pitchFamily="18" charset="0"/>
                <a:ea typeface="Times New Roman" panose="02020603050405020304" pitchFamily="18" charset="0"/>
              </a:rPr>
              <a:t> Chi </a:t>
            </a:r>
            <a:r>
              <a:rPr lang="en-US" dirty="0" err="1">
                <a:latin typeface="Times New Roman" panose="02020603050405020304" pitchFamily="18" charset="0"/>
                <a:ea typeface="Times New Roman" panose="02020603050405020304" pitchFamily="18" charset="0"/>
              </a:rPr>
              <a:t>phí</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thanh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lý</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nhượng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bán</a:t>
            </a:r>
            <a:r>
              <a:rPr lang="en-US" dirty="0">
                <a:latin typeface="Times New Roman" panose="02020603050405020304" pitchFamily="18" charset="0"/>
                <a:ea typeface="Times New Roman" panose="02020603050405020304" pitchFamily="18" charset="0"/>
              </a:rPr>
              <a:t> TSCĐ </a:t>
            </a:r>
            <a:r>
              <a:rPr lang="en-US" dirty="0" err="1">
                <a:latin typeface="Times New Roman" panose="02020603050405020304" pitchFamily="18" charset="0"/>
                <a:ea typeface="Times New Roman" panose="02020603050405020304" pitchFamily="18" charset="0"/>
              </a:rPr>
              <a:t>và</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giá</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trị</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còn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lại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của</a:t>
            </a:r>
            <a:r>
              <a:rPr lang="en-US" dirty="0">
                <a:latin typeface="Times New Roman" panose="02020603050405020304" pitchFamily="18" charset="0"/>
                <a:ea typeface="Times New Roman" panose="02020603050405020304" pitchFamily="18" charset="0"/>
              </a:rPr>
              <a:t> TSCĐ </a:t>
            </a:r>
            <a:r>
              <a:rPr lang="en-US" dirty="0" err="1">
                <a:latin typeface="Times New Roman" panose="02020603050405020304" pitchFamily="18" charset="0"/>
                <a:ea typeface="Times New Roman" panose="02020603050405020304" pitchFamily="18" charset="0"/>
              </a:rPr>
              <a:t>thanh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lý</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nhượng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bán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nếu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811</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133 (1331)		</a:t>
            </a:r>
            <a:r>
              <a:rPr lang="en-US" dirty="0" err="1">
                <a:latin typeface="Times New Roman" panose="02020603050405020304" pitchFamily="18" charset="0"/>
                <a:ea typeface="Times New Roman" panose="02020603050405020304" pitchFamily="18" charset="0"/>
              </a:rPr>
              <a:t>Nếu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1111, 1121, 141,…</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523876986"/>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61950"/>
            <a:ext cx="6248400" cy="3243517"/>
          </a:xfrm>
          <a:prstGeom prst="rect">
            <a:avLst/>
          </a:prstGeom>
        </p:spPr>
        <p:txBody>
          <a:bodyPr wrap="square">
            <a:spAutoFit/>
          </a:bodyPr>
          <a:lstStyle/>
          <a:p>
            <a:pPr indent="360045" algn="just">
              <a:lnSpc>
                <a:spcPct val="107000"/>
              </a:lnSpc>
              <a:spcBef>
                <a:spcPts val="600"/>
              </a:spcBef>
              <a:tabLst>
                <a:tab pos="0" algn="l"/>
              </a:tabLst>
            </a:pPr>
            <a:r>
              <a:rPr lang="en-US" i="1" dirty="0" err="1">
                <a:latin typeface="Times New Roman" panose="02020603050405020304" pitchFamily="18" charset="0"/>
                <a:ea typeface="Times New Roman" panose="02020603050405020304" pitchFamily="18" charset="0"/>
              </a:rPr>
              <a:t>Trường</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hợp</a:t>
            </a:r>
            <a:r>
              <a:rPr lang="en-US" i="1" dirty="0">
                <a:latin typeface="Times New Roman" panose="02020603050405020304" pitchFamily="18" charset="0"/>
                <a:ea typeface="Times New Roman" panose="02020603050405020304" pitchFamily="18" charset="0"/>
              </a:rPr>
              <a:t> 9:</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Chênh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lệch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lỗ</a:t>
            </a:r>
            <a:r>
              <a:rPr lang="en-US" dirty="0">
                <a:latin typeface="Times New Roman" panose="02020603050405020304" pitchFamily="18" charset="0"/>
                <a:ea typeface="Times New Roman" panose="02020603050405020304" pitchFamily="18" charset="0"/>
              </a:rPr>
              <a:t> do </a:t>
            </a:r>
            <a:r>
              <a:rPr lang="en-US" dirty="0" err="1">
                <a:latin typeface="Times New Roman" panose="02020603050405020304" pitchFamily="18" charset="0"/>
                <a:ea typeface="Times New Roman" panose="02020603050405020304" pitchFamily="18" charset="0"/>
              </a:rPr>
              <a:t>đánh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giá</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lại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vật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tư</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hàng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hóa</a:t>
            </a:r>
            <a:r>
              <a:rPr lang="en-US" dirty="0">
                <a:latin typeface="Times New Roman" panose="02020603050405020304" pitchFamily="18" charset="0"/>
                <a:ea typeface="Times New Roman" panose="02020603050405020304" pitchFamily="18" charset="0"/>
              </a:rPr>
              <a:t>, TSCĐ </a:t>
            </a:r>
            <a:r>
              <a:rPr lang="en-US" dirty="0" err="1">
                <a:latin typeface="Times New Roman" panose="02020603050405020304" pitchFamily="18" charset="0"/>
                <a:ea typeface="Times New Roman" panose="02020603050405020304" pitchFamily="18" charset="0"/>
              </a:rPr>
              <a:t>đưa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góp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vốn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liên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doanh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đầu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tư</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vào</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công</a:t>
            </a:r>
            <a:r>
              <a:rPr lang="en-US" dirty="0">
                <a:latin typeface="Times New Roman" panose="02020603050405020304" pitchFamily="18" charset="0"/>
                <a:ea typeface="Times New Roman" panose="02020603050405020304" pitchFamily="18" charset="0"/>
              </a:rPr>
              <a:t> ty </a:t>
            </a:r>
            <a:r>
              <a:rPr lang="en-US" dirty="0" err="1">
                <a:latin typeface="Times New Roman" panose="02020603050405020304" pitchFamily="18" charset="0"/>
                <a:ea typeface="Times New Roman" panose="02020603050405020304" pitchFamily="18" charset="0"/>
              </a:rPr>
              <a:t>liên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kết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đầu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tư</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dài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hạn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khác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ghi</a:t>
            </a:r>
            <a:r>
              <a:rPr lang="en-US" dirty="0">
                <a:latin typeface="Times New Roman" panose="02020603050405020304" pitchFamily="18" charset="0"/>
                <a:ea typeface="Times New Roman" panose="02020603050405020304" pitchFamily="18" charset="0"/>
              </a:rPr>
              <a:t>:</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222, 223,…	</a:t>
            </a:r>
            <a:r>
              <a:rPr lang="en-US" dirty="0" err="1">
                <a:latin typeface="Times New Roman" panose="02020603050405020304" pitchFamily="18" charset="0"/>
                <a:ea typeface="Times New Roman" panose="02020603050405020304" pitchFamily="18" charset="0"/>
              </a:rPr>
              <a:t>Giá</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đánh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giá</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lại</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811			</a:t>
            </a:r>
            <a:r>
              <a:rPr lang="en-US" dirty="0" err="1">
                <a:latin typeface="Times New Roman" panose="02020603050405020304" pitchFamily="18" charset="0"/>
                <a:ea typeface="Times New Roman" panose="02020603050405020304" pitchFamily="18" charset="0"/>
              </a:rPr>
              <a:t>Phần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chênh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lệch</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152, 153, 156, 211, 213,… </a:t>
            </a:r>
            <a:r>
              <a:rPr lang="en-US" dirty="0" err="1">
                <a:latin typeface="Times New Roman" panose="02020603050405020304" pitchFamily="18" charset="0"/>
                <a:ea typeface="Times New Roman" panose="02020603050405020304" pitchFamily="18" charset="0"/>
              </a:rPr>
              <a:t>Giá</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ghi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sổ</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i="1" dirty="0" err="1">
                <a:latin typeface="Times New Roman" panose="02020603050405020304" pitchFamily="18" charset="0"/>
                <a:ea typeface="Times New Roman" panose="02020603050405020304" pitchFamily="18" charset="0"/>
              </a:rPr>
              <a:t>Trường</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hợp</a:t>
            </a:r>
            <a:r>
              <a:rPr lang="en-US" i="1" dirty="0">
                <a:latin typeface="Times New Roman" panose="02020603050405020304" pitchFamily="18" charset="0"/>
                <a:ea typeface="Times New Roman" panose="02020603050405020304" pitchFamily="18" charset="0"/>
              </a:rPr>
              <a:t> 10:</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Khoản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tiền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bị</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phát</a:t>
            </a:r>
            <a:r>
              <a:rPr lang="en-US" dirty="0">
                <a:latin typeface="Times New Roman" panose="02020603050405020304" pitchFamily="18" charset="0"/>
                <a:ea typeface="Times New Roman" panose="02020603050405020304" pitchFamily="18" charset="0"/>
              </a:rPr>
              <a:t> do vi </a:t>
            </a:r>
            <a:r>
              <a:rPr lang="en-US" dirty="0" err="1">
                <a:latin typeface="Times New Roman" panose="02020603050405020304" pitchFamily="18" charset="0"/>
                <a:ea typeface="Times New Roman" panose="02020603050405020304" pitchFamily="18" charset="0"/>
              </a:rPr>
              <a:t>phạm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hợp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đồng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kinh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tế</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bị</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phạt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thuế</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truy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nộp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thuế</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ghi</a:t>
            </a:r>
            <a:r>
              <a:rPr lang="en-US" dirty="0">
                <a:latin typeface="Times New Roman" panose="02020603050405020304" pitchFamily="18" charset="0"/>
                <a:ea typeface="Times New Roman" panose="02020603050405020304" pitchFamily="18" charset="0"/>
              </a:rPr>
              <a:t>:</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811</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1111, 1121</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333</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338</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6701039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99023" y="361726"/>
            <a:ext cx="1606083" cy="191741"/>
          </a:xfrm>
          <a:prstGeom prst="rect">
            <a:avLst/>
          </a:prstGeom>
        </p:spPr>
        <p:txBody>
          <a:bodyPr vert="horz" wrap="square" lIns="0" tIns="8404" rIns="0" bIns="0" rtlCol="0">
            <a:spAutoFit/>
          </a:bodyPr>
          <a:lstStyle/>
          <a:p>
            <a:pPr marL="8405" defTabSz="605150">
              <a:spcBef>
                <a:spcPts val="66"/>
              </a:spcBef>
            </a:pPr>
            <a:r>
              <a:rPr sz="1191" b="1" dirty="0">
                <a:solidFill>
                  <a:srgbClr val="820C15"/>
                </a:solidFill>
                <a:latin typeface="Arial"/>
                <a:cs typeface="Arial"/>
              </a:rPr>
              <a:t>CẤU TRÚC NỘI</a:t>
            </a:r>
            <a:r>
              <a:rPr sz="1191" b="1" spc="-69" dirty="0">
                <a:solidFill>
                  <a:srgbClr val="820C15"/>
                </a:solidFill>
                <a:latin typeface="Arial"/>
                <a:cs typeface="Arial"/>
              </a:rPr>
              <a:t> </a:t>
            </a:r>
            <a:r>
              <a:rPr sz="1191" b="1" dirty="0">
                <a:solidFill>
                  <a:srgbClr val="820C15"/>
                </a:solidFill>
                <a:latin typeface="Arial"/>
                <a:cs typeface="Arial"/>
              </a:rPr>
              <a:t>DUNG</a:t>
            </a:r>
            <a:endParaRPr sz="1191">
              <a:solidFill>
                <a:prstClr val="black"/>
              </a:solidFill>
              <a:latin typeface="Arial"/>
              <a:cs typeface="Arial"/>
            </a:endParaRPr>
          </a:p>
        </p:txBody>
      </p:sp>
      <p:sp>
        <p:nvSpPr>
          <p:cNvPr id="3" name="object 3"/>
          <p:cNvSpPr/>
          <p:nvPr/>
        </p:nvSpPr>
        <p:spPr>
          <a:xfrm>
            <a:off x="2373990" y="860023"/>
            <a:ext cx="4845480" cy="3423453"/>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7" name="object 7"/>
          <p:cNvSpPr txBox="1"/>
          <p:nvPr/>
        </p:nvSpPr>
        <p:spPr>
          <a:xfrm>
            <a:off x="7334361" y="4596483"/>
            <a:ext cx="179014"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22</a:t>
            </a:fld>
            <a:endParaRPr sz="927">
              <a:solidFill>
                <a:prstClr val="black"/>
              </a:solidFill>
              <a:latin typeface="Tahoma"/>
              <a:cs typeface="Tahoma"/>
            </a:endParaRPr>
          </a:p>
        </p:txBody>
      </p:sp>
      <p:sp>
        <p:nvSpPr>
          <p:cNvPr id="9" name="Rectangle 8"/>
          <p:cNvSpPr/>
          <p:nvPr/>
        </p:nvSpPr>
        <p:spPr>
          <a:xfrm>
            <a:off x="2971800" y="1501255"/>
            <a:ext cx="3733394" cy="553357"/>
          </a:xfrm>
          <a:prstGeom prst="rect">
            <a:avLst/>
          </a:prstGeom>
        </p:spPr>
        <p:txBody>
          <a:bodyPr wrap="none">
            <a:spAutoFit/>
          </a:bodyPr>
          <a:lstStyle/>
          <a:p>
            <a:pPr indent="360045">
              <a:lnSpc>
                <a:spcPct val="107000"/>
              </a:lnSpc>
              <a:spcBef>
                <a:spcPts val="600"/>
              </a:spcBef>
            </a:pPr>
            <a:r>
              <a:rPr lang="en-US" sz="2800" b="1" dirty="0">
                <a:latin typeface="Times New Roman" panose="02020603050405020304" pitchFamily="18" charset="0"/>
                <a:ea typeface="SimSun" panose="02010600030101010101" pitchFamily="2" charset="-122"/>
              </a:rPr>
              <a:t>1. </a:t>
            </a:r>
            <a:r>
              <a:rPr lang="en-US" sz="2800" b="1" dirty="0" err="1">
                <a:latin typeface="Times New Roman" panose="02020603050405020304" pitchFamily="18" charset="0"/>
                <a:ea typeface="SimSun" panose="02010600030101010101" pitchFamily="2" charset="-122"/>
              </a:rPr>
              <a:t>Kế</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toán</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mua</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hàng</a:t>
            </a:r>
            <a:endParaRPr lang="en-US" sz="2800" dirty="0">
              <a:effectLst/>
              <a:latin typeface="Times New Roman" panose="02020603050405020304" pitchFamily="18" charset="0"/>
              <a:ea typeface="SimSun" panose="02010600030101010101" pitchFamily="2" charset="-122"/>
            </a:endParaRPr>
          </a:p>
        </p:txBody>
      </p:sp>
      <p:sp>
        <p:nvSpPr>
          <p:cNvPr id="10" name="Rectangle 9"/>
          <p:cNvSpPr/>
          <p:nvPr/>
        </p:nvSpPr>
        <p:spPr>
          <a:xfrm>
            <a:off x="2919192" y="2323193"/>
            <a:ext cx="3634008" cy="553357"/>
          </a:xfrm>
          <a:prstGeom prst="rect">
            <a:avLst/>
          </a:prstGeom>
        </p:spPr>
        <p:txBody>
          <a:bodyPr wrap="none">
            <a:spAutoFit/>
          </a:bodyPr>
          <a:lstStyle/>
          <a:p>
            <a:pPr indent="360045" algn="just">
              <a:lnSpc>
                <a:spcPct val="107000"/>
              </a:lnSpc>
              <a:spcBef>
                <a:spcPts val="600"/>
              </a:spcBef>
            </a:pPr>
            <a:r>
              <a:rPr lang="en-US" sz="2800" b="1" dirty="0" smtClean="0">
                <a:latin typeface="Times New Roman" panose="02020603050405020304" pitchFamily="18" charset="0"/>
                <a:ea typeface="SimSun" panose="02010600030101010101" pitchFamily="2" charset="-122"/>
              </a:rPr>
              <a:t>2. </a:t>
            </a:r>
            <a:r>
              <a:rPr lang="en-US" sz="2800" b="1" dirty="0" err="1" smtClean="0">
                <a:latin typeface="Times New Roman" panose="02020603050405020304" pitchFamily="18" charset="0"/>
                <a:ea typeface="SimSun" panose="02010600030101010101" pitchFamily="2" charset="-122"/>
              </a:rPr>
              <a:t>Kế</a:t>
            </a:r>
            <a:r>
              <a:rPr lang="en-US" sz="2800" b="1" dirty="0" smtClean="0">
                <a:latin typeface="Times New Roman" panose="02020603050405020304" pitchFamily="18" charset="0"/>
                <a:ea typeface="SimSun" panose="02010600030101010101" pitchFamily="2" charset="-122"/>
              </a:rPr>
              <a:t> </a:t>
            </a:r>
            <a:r>
              <a:rPr lang="en-US" sz="2800" b="1" dirty="0" err="1" smtClean="0">
                <a:latin typeface="Times New Roman" panose="02020603050405020304" pitchFamily="18" charset="0"/>
                <a:ea typeface="SimSun" panose="02010600030101010101" pitchFamily="2" charset="-122"/>
              </a:rPr>
              <a:t>toán</a:t>
            </a:r>
            <a:r>
              <a:rPr lang="en-US" sz="2800" b="1" dirty="0" smtClean="0">
                <a:latin typeface="Times New Roman" panose="02020603050405020304" pitchFamily="18" charset="0"/>
                <a:ea typeface="SimSun" panose="02010600030101010101" pitchFamily="2" charset="-122"/>
              </a:rPr>
              <a:t> </a:t>
            </a:r>
            <a:r>
              <a:rPr lang="en-US" sz="2800" b="1" dirty="0" err="1" smtClean="0">
                <a:latin typeface="Times New Roman" panose="02020603050405020304" pitchFamily="18" charset="0"/>
                <a:ea typeface="SimSun" panose="02010600030101010101" pitchFamily="2" charset="-122"/>
              </a:rPr>
              <a:t>bán</a:t>
            </a:r>
            <a:r>
              <a:rPr lang="en-US" sz="2800" b="1" dirty="0" smtClean="0">
                <a:latin typeface="Times New Roman" panose="02020603050405020304" pitchFamily="18" charset="0"/>
                <a:ea typeface="SimSun" panose="02010600030101010101" pitchFamily="2" charset="-122"/>
              </a:rPr>
              <a:t> </a:t>
            </a:r>
            <a:r>
              <a:rPr lang="en-US" sz="2800" b="1" dirty="0" err="1" smtClean="0">
                <a:latin typeface="Times New Roman" panose="02020603050405020304" pitchFamily="18" charset="0"/>
                <a:ea typeface="SimSun" panose="02010600030101010101" pitchFamily="2" charset="-122"/>
              </a:rPr>
              <a:t>hàng</a:t>
            </a:r>
            <a:endParaRPr lang="en-US" sz="2800" dirty="0">
              <a:effectLst/>
              <a:latin typeface="Times New Roman" panose="02020603050405020304" pitchFamily="18" charset="0"/>
              <a:ea typeface="SimSun" panose="02010600030101010101" pitchFamily="2" charset="-122"/>
            </a:endParaRPr>
          </a:p>
        </p:txBody>
      </p:sp>
      <p:sp>
        <p:nvSpPr>
          <p:cNvPr id="11" name="Rectangle 10"/>
          <p:cNvSpPr/>
          <p:nvPr/>
        </p:nvSpPr>
        <p:spPr>
          <a:xfrm>
            <a:off x="2862687" y="3131455"/>
            <a:ext cx="4223913" cy="522259"/>
          </a:xfrm>
          <a:prstGeom prst="rect">
            <a:avLst/>
          </a:prstGeom>
        </p:spPr>
        <p:txBody>
          <a:bodyPr wrap="none">
            <a:spAutoFit/>
          </a:bodyPr>
          <a:lstStyle/>
          <a:p>
            <a:pPr indent="360045" algn="just">
              <a:lnSpc>
                <a:spcPct val="107000"/>
              </a:lnSpc>
              <a:spcBef>
                <a:spcPts val="600"/>
              </a:spcBef>
            </a:pPr>
            <a:r>
              <a:rPr lang="vi-VN" sz="2800" b="1" dirty="0">
                <a:latin typeface="Times New Roman" panose="02020603050405020304" pitchFamily="18" charset="0"/>
                <a:ea typeface="SimSun" panose="02010600030101010101" pitchFamily="2" charset="-122"/>
              </a:rPr>
              <a:t>3</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Kế</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toán</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hàng</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tồn</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kho</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193695100"/>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38150"/>
            <a:ext cx="6629400" cy="2167581"/>
          </a:xfrm>
          <a:prstGeom prst="rect">
            <a:avLst/>
          </a:prstGeom>
        </p:spPr>
        <p:txBody>
          <a:bodyPr wrap="square">
            <a:spAutoFit/>
          </a:bodyPr>
          <a:lstStyle/>
          <a:p>
            <a:pPr indent="360045" algn="just">
              <a:lnSpc>
                <a:spcPct val="107000"/>
              </a:lnSpc>
              <a:spcBef>
                <a:spcPts val="600"/>
              </a:spcBef>
              <a:tabLst>
                <a:tab pos="0" algn="l"/>
              </a:tabLst>
            </a:pPr>
            <a:r>
              <a:rPr lang="en-US" i="1" spc="-30" dirty="0" err="1">
                <a:latin typeface="Times New Roman" panose="02020603050405020304" pitchFamily="18" charset="0"/>
                <a:ea typeface="Times New Roman" panose="02020603050405020304" pitchFamily="18" charset="0"/>
              </a:rPr>
              <a:t>Trường</a:t>
            </a:r>
            <a:r>
              <a:rPr lang="en-US" i="1" spc="-30" dirty="0">
                <a:latin typeface="Times New Roman" panose="02020603050405020304" pitchFamily="18" charset="0"/>
                <a:ea typeface="Times New Roman" panose="02020603050405020304" pitchFamily="18" charset="0"/>
              </a:rPr>
              <a:t> </a:t>
            </a:r>
            <a:r>
              <a:rPr lang="en-US" i="1" spc="-30" dirty="0" err="1">
                <a:latin typeface="Times New Roman" panose="02020603050405020304" pitchFamily="18" charset="0"/>
                <a:ea typeface="Times New Roman" panose="02020603050405020304" pitchFamily="18" charset="0"/>
              </a:rPr>
              <a:t>hợp</a:t>
            </a:r>
            <a:r>
              <a:rPr lang="en-US" i="1" spc="-30" dirty="0">
                <a:latin typeface="Times New Roman" panose="02020603050405020304" pitchFamily="18" charset="0"/>
                <a:ea typeface="Times New Roman" panose="02020603050405020304" pitchFamily="18" charset="0"/>
              </a:rPr>
              <a:t> 10: </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Cuối</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kỳ</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kết</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chuyển</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toàn</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bộ</a:t>
            </a:r>
            <a:r>
              <a:rPr lang="en-US" spc="-30" dirty="0">
                <a:latin typeface="Times New Roman" panose="02020603050405020304" pitchFamily="18" charset="0"/>
                <a:ea typeface="Times New Roman" panose="02020603050405020304" pitchFamily="18" charset="0"/>
              </a:rPr>
              <a:t> chi </a:t>
            </a:r>
            <a:r>
              <a:rPr lang="en-US" spc="-30" dirty="0" err="1">
                <a:latin typeface="Times New Roman" panose="02020603050405020304" pitchFamily="18" charset="0"/>
                <a:ea typeface="Times New Roman" panose="02020603050405020304" pitchFamily="18" charset="0"/>
              </a:rPr>
              <a:t>phí</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khác</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phát</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sinh</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vào</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tài</a:t>
            </a:r>
            <a:r>
              <a:rPr lang="en-US" spc="-30" dirty="0">
                <a:latin typeface="Times New Roman" panose="02020603050405020304" pitchFamily="18" charset="0"/>
                <a:ea typeface="Times New Roman" panose="02020603050405020304" pitchFamily="18" charset="0"/>
              </a:rPr>
              <a:t> </a:t>
            </a:r>
            <a:r>
              <a:rPr lang="en-US" spc="-30" dirty="0" err="1">
                <a:latin typeface="Times New Roman" panose="02020603050405020304" pitchFamily="18" charset="0"/>
                <a:ea typeface="Times New Roman" panose="02020603050405020304" pitchFamily="18" charset="0"/>
              </a:rPr>
              <a:t>khoản</a:t>
            </a:r>
            <a:r>
              <a:rPr lang="en-US" spc="-30" dirty="0">
                <a:latin typeface="Times New Roman" panose="02020603050405020304" pitchFamily="18" charset="0"/>
                <a:ea typeface="Times New Roman" panose="02020603050405020304" pitchFamily="18" charset="0"/>
              </a:rPr>
              <a:t> 911</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911</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811</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i="1" dirty="0" err="1">
                <a:latin typeface="Times New Roman" panose="02020603050405020304" pitchFamily="18" charset="0"/>
                <a:ea typeface="Times New Roman" panose="02020603050405020304" pitchFamily="18" charset="0"/>
              </a:rPr>
              <a:t>Trường</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hợp</a:t>
            </a:r>
            <a:r>
              <a:rPr lang="en-US" i="1" dirty="0">
                <a:latin typeface="Times New Roman" panose="02020603050405020304" pitchFamily="18" charset="0"/>
                <a:ea typeface="Times New Roman" panose="02020603050405020304" pitchFamily="18" charset="0"/>
              </a:rPr>
              <a:t> 11:</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Kết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chuyển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lợi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nhuận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từ</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hoạt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động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khác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ghi</a:t>
            </a:r>
            <a:r>
              <a:rPr lang="en-US" dirty="0">
                <a:latin typeface="Times New Roman" panose="02020603050405020304" pitchFamily="18" charset="0"/>
                <a:ea typeface="Times New Roman" panose="02020603050405020304" pitchFamily="18" charset="0"/>
              </a:rPr>
              <a:t>:</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TK 911</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TK 421 (4212)	</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Nếu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lỗ</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ghi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ngược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lại</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969967848"/>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14350"/>
            <a:ext cx="6172200" cy="2782172"/>
          </a:xfrm>
          <a:prstGeom prst="rect">
            <a:avLst/>
          </a:prstGeom>
        </p:spPr>
        <p:txBody>
          <a:bodyPr wrap="square">
            <a:spAutoFit/>
          </a:bodyPr>
          <a:lstStyle/>
          <a:p>
            <a:pPr indent="360045" algn="just">
              <a:lnSpc>
                <a:spcPct val="107000"/>
              </a:lnSpc>
              <a:spcBef>
                <a:spcPts val="600"/>
              </a:spcBef>
              <a:tabLst>
                <a:tab pos="0" algn="l"/>
              </a:tabLst>
            </a:pPr>
            <a:r>
              <a:rPr lang="vi-VN" b="1" dirty="0">
                <a:latin typeface="Times New Roman" panose="02020603050405020304" pitchFamily="18" charset="0"/>
                <a:ea typeface="Times New Roman" panose="02020603050405020304" pitchFamily="18" charset="0"/>
              </a:rPr>
              <a:t>5.</a:t>
            </a:r>
            <a:r>
              <a:rPr lang="en-US" b="1" dirty="0">
                <a:latin typeface="Times New Roman" panose="02020603050405020304" pitchFamily="18" charset="0"/>
                <a:ea typeface="Times New Roman" panose="02020603050405020304" pitchFamily="18" charset="0"/>
              </a:rPr>
              <a:t>3. </a:t>
            </a:r>
            <a:r>
              <a:rPr lang="en-US" b="1" dirty="0" err="1">
                <a:latin typeface="Times New Roman" panose="02020603050405020304" pitchFamily="18" charset="0"/>
                <a:ea typeface="Times New Roman" panose="02020603050405020304" pitchFamily="18" charset="0"/>
              </a:rPr>
              <a:t>Kế</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toán</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các</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trường</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hợp</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chủ</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yếu</a:t>
            </a:r>
            <a:r>
              <a:rPr lang="en-US" b="1" dirty="0">
                <a:latin typeface="Times New Roman" panose="02020603050405020304" pitchFamily="18" charset="0"/>
                <a:ea typeface="Times New Roman" panose="02020603050405020304" pitchFamily="18" charset="0"/>
              </a:rPr>
              <a:t>:</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i="1" dirty="0" err="1">
                <a:latin typeface="Times New Roman" panose="02020603050405020304" pitchFamily="18" charset="0"/>
                <a:ea typeface="Times New Roman" panose="02020603050405020304" pitchFamily="18" charset="0"/>
              </a:rPr>
              <a:t>Ví</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dụ</a:t>
            </a:r>
            <a:r>
              <a:rPr lang="en-US" i="1" dirty="0">
                <a:latin typeface="Times New Roman" panose="02020603050405020304" pitchFamily="18" charset="0"/>
                <a:ea typeface="Times New Roman" panose="02020603050405020304" pitchFamily="18" charset="0"/>
              </a:rPr>
              <a:t> 1:</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Trong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kỳ</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có</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tình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hình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về</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hoạt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động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khác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như</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sau</a:t>
            </a:r>
            <a:r>
              <a:rPr lang="en-US" dirty="0">
                <a:latin typeface="Times New Roman" panose="02020603050405020304" pitchFamily="18" charset="0"/>
                <a:ea typeface="Times New Roman" panose="02020603050405020304" pitchFamily="18" charset="0"/>
              </a:rPr>
              <a:t>:</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Giấy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báo</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Nợ</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số</a:t>
            </a:r>
            <a:r>
              <a:rPr lang="en-US" dirty="0">
                <a:latin typeface="Times New Roman" panose="02020603050405020304" pitchFamily="18" charset="0"/>
                <a:ea typeface="Times New Roman" panose="02020603050405020304" pitchFamily="18" charset="0"/>
              </a:rPr>
              <a:t> 03 </a:t>
            </a:r>
            <a:r>
              <a:rPr lang="en-US" dirty="0" err="1">
                <a:latin typeface="Times New Roman" panose="02020603050405020304" pitchFamily="18" charset="0"/>
                <a:ea typeface="Times New Roman" panose="02020603050405020304" pitchFamily="18" charset="0"/>
              </a:rPr>
              <a:t>ngày</a:t>
            </a:r>
            <a:r>
              <a:rPr lang="en-US" dirty="0">
                <a:latin typeface="Times New Roman" panose="02020603050405020304" pitchFamily="18" charset="0"/>
                <a:ea typeface="Times New Roman" panose="02020603050405020304" pitchFamily="18" charset="0"/>
              </a:rPr>
              <a:t> 15/03 </a:t>
            </a:r>
            <a:r>
              <a:rPr lang="en-US" dirty="0" err="1">
                <a:latin typeface="Times New Roman" panose="02020603050405020304" pitchFamily="18" charset="0"/>
                <a:ea typeface="Times New Roman" panose="02020603050405020304" pitchFamily="18" charset="0"/>
              </a:rPr>
              <a:t>của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ngân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hàng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về</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số</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tiền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trả</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cho</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khác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hàng</a:t>
            </a:r>
            <a:r>
              <a:rPr lang="en-US" dirty="0">
                <a:latin typeface="Times New Roman" panose="02020603050405020304" pitchFamily="18" charset="0"/>
                <a:ea typeface="Times New Roman" panose="02020603050405020304" pitchFamily="18" charset="0"/>
              </a:rPr>
              <a:t> do </a:t>
            </a:r>
            <a:r>
              <a:rPr lang="en-US" dirty="0" err="1">
                <a:latin typeface="Times New Roman" panose="02020603050405020304" pitchFamily="18" charset="0"/>
                <a:ea typeface="Times New Roman" panose="02020603050405020304" pitchFamily="18" charset="0"/>
              </a:rPr>
              <a:t>doanh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nghiệp</a:t>
            </a:r>
            <a:r>
              <a:rPr lang="en-US" dirty="0">
                <a:latin typeface="Times New Roman" panose="02020603050405020304" pitchFamily="18" charset="0"/>
                <a:ea typeface="Times New Roman" panose="02020603050405020304" pitchFamily="18" charset="0"/>
              </a:rPr>
              <a:t> vi </a:t>
            </a:r>
            <a:r>
              <a:rPr lang="en-US" dirty="0" err="1">
                <a:latin typeface="Times New Roman" panose="02020603050405020304" pitchFamily="18" charset="0"/>
                <a:ea typeface="Times New Roman" panose="02020603050405020304" pitchFamily="18" charset="0"/>
              </a:rPr>
              <a:t>phạm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hợp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đồng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kinh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tế</a:t>
            </a:r>
            <a:r>
              <a:rPr lang="en-US" dirty="0">
                <a:latin typeface="Times New Roman" panose="02020603050405020304" pitchFamily="18" charset="0"/>
                <a:ea typeface="Times New Roman" panose="02020603050405020304" pitchFamily="18" charset="0"/>
              </a:rPr>
              <a:t> 18.500.000đ</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Giấy</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báo</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Có</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số</a:t>
            </a:r>
            <a:r>
              <a:rPr lang="en-US" spc="-10" dirty="0">
                <a:latin typeface="Times New Roman" panose="02020603050405020304" pitchFamily="18" charset="0"/>
                <a:ea typeface="Times New Roman" panose="02020603050405020304" pitchFamily="18" charset="0"/>
              </a:rPr>
              <a:t> 08 </a:t>
            </a:r>
            <a:r>
              <a:rPr lang="en-US" spc="-10" dirty="0" err="1">
                <a:latin typeface="Times New Roman" panose="02020603050405020304" pitchFamily="18" charset="0"/>
                <a:ea typeface="Times New Roman" panose="02020603050405020304" pitchFamily="18" charset="0"/>
              </a:rPr>
              <a:t>ngày</a:t>
            </a:r>
            <a:r>
              <a:rPr lang="en-US" spc="-10" dirty="0">
                <a:latin typeface="Times New Roman" panose="02020603050405020304" pitchFamily="18" charset="0"/>
                <a:ea typeface="Times New Roman" panose="02020603050405020304" pitchFamily="18" charset="0"/>
              </a:rPr>
              <a:t> 15/03 </a:t>
            </a:r>
            <a:r>
              <a:rPr lang="en-US" spc="-10" dirty="0" err="1">
                <a:latin typeface="Times New Roman" panose="02020603050405020304" pitchFamily="18" charset="0"/>
                <a:ea typeface="Times New Roman" panose="02020603050405020304" pitchFamily="18" charset="0"/>
              </a:rPr>
              <a:t>về</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số</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tiền</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bán</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tài</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sản</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cố</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định</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cho</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công</a:t>
            </a:r>
            <a:r>
              <a:rPr lang="en-US" spc="-10" dirty="0">
                <a:latin typeface="Times New Roman" panose="02020603050405020304" pitchFamily="18" charset="0"/>
                <a:ea typeface="Times New Roman" panose="02020603050405020304" pitchFamily="18" charset="0"/>
              </a:rPr>
              <a:t> ty B: 52.500.000đ (</a:t>
            </a:r>
            <a:r>
              <a:rPr lang="en-US" spc="-10" dirty="0" err="1">
                <a:latin typeface="Times New Roman" panose="02020603050405020304" pitchFamily="18" charset="0"/>
                <a:ea typeface="Times New Roman" panose="02020603050405020304" pitchFamily="18" charset="0"/>
              </a:rPr>
              <a:t>cả</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thuế</a:t>
            </a:r>
            <a:r>
              <a:rPr lang="en-US" spc="-10" dirty="0">
                <a:latin typeface="Times New Roman" panose="02020603050405020304" pitchFamily="18" charset="0"/>
                <a:ea typeface="Times New Roman" panose="02020603050405020304" pitchFamily="18" charset="0"/>
              </a:rPr>
              <a:t> GTGT 5%)</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Phiếu</a:t>
            </a:r>
            <a:r>
              <a:rPr lang="en-US" spc="-10" dirty="0">
                <a:latin typeface="Times New Roman" panose="02020603050405020304" pitchFamily="18" charset="0"/>
                <a:ea typeface="Times New Roman" panose="02020603050405020304" pitchFamily="18" charset="0"/>
              </a:rPr>
              <a:t> chi </a:t>
            </a:r>
            <a:r>
              <a:rPr lang="en-US" spc="-10" dirty="0" err="1">
                <a:latin typeface="Times New Roman" panose="02020603050405020304" pitchFamily="18" charset="0"/>
                <a:ea typeface="Times New Roman" panose="02020603050405020304" pitchFamily="18" charset="0"/>
              </a:rPr>
              <a:t>số</a:t>
            </a:r>
            <a:r>
              <a:rPr lang="en-US" spc="-10" dirty="0">
                <a:latin typeface="Times New Roman" panose="02020603050405020304" pitchFamily="18" charset="0"/>
                <a:ea typeface="Times New Roman" panose="02020603050405020304" pitchFamily="18" charset="0"/>
              </a:rPr>
              <a:t> 05 </a:t>
            </a:r>
            <a:r>
              <a:rPr lang="en-US" spc="-10" dirty="0" err="1">
                <a:latin typeface="Times New Roman" panose="02020603050405020304" pitchFamily="18" charset="0"/>
                <a:ea typeface="Times New Roman" panose="02020603050405020304" pitchFamily="18" charset="0"/>
              </a:rPr>
              <a:t>ngày</a:t>
            </a:r>
            <a:r>
              <a:rPr lang="en-US" spc="-10" dirty="0">
                <a:latin typeface="Times New Roman" panose="02020603050405020304" pitchFamily="18" charset="0"/>
                <a:ea typeface="Times New Roman" panose="02020603050405020304" pitchFamily="18" charset="0"/>
              </a:rPr>
              <a:t> 19/03 chi </a:t>
            </a:r>
            <a:r>
              <a:rPr lang="en-US" spc="-10" dirty="0" err="1">
                <a:latin typeface="Times New Roman" panose="02020603050405020304" pitchFamily="18" charset="0"/>
                <a:ea typeface="Times New Roman" panose="02020603050405020304" pitchFamily="18" charset="0"/>
              </a:rPr>
              <a:t>phí</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phát</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sinh</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cho</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hoạt</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động</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nhượng</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bán</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tài</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sản</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cố</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định</a:t>
            </a:r>
            <a:r>
              <a:rPr lang="en-US" spc="-10" dirty="0">
                <a:latin typeface="Times New Roman" panose="02020603050405020304" pitchFamily="18" charset="0"/>
                <a:ea typeface="Times New Roman" panose="02020603050405020304" pitchFamily="18" charset="0"/>
              </a:rPr>
              <a:t> 1.050.000đ (</a:t>
            </a:r>
            <a:r>
              <a:rPr lang="en-US" spc="-10" dirty="0" err="1">
                <a:latin typeface="Times New Roman" panose="02020603050405020304" pitchFamily="18" charset="0"/>
                <a:ea typeface="Times New Roman" panose="02020603050405020304" pitchFamily="18" charset="0"/>
              </a:rPr>
              <a:t>cả</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thuế</a:t>
            </a:r>
            <a:r>
              <a:rPr lang="en-US" spc="-10" dirty="0">
                <a:latin typeface="Times New Roman" panose="02020603050405020304" pitchFamily="18" charset="0"/>
                <a:ea typeface="Times New Roman" panose="02020603050405020304" pitchFamily="18" charset="0"/>
              </a:rPr>
              <a:t> GTGT 5%)</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Phiếu</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thu</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số</a:t>
            </a:r>
            <a:r>
              <a:rPr lang="en-US" spc="-10" dirty="0">
                <a:latin typeface="Times New Roman" panose="02020603050405020304" pitchFamily="18" charset="0"/>
                <a:ea typeface="Times New Roman" panose="02020603050405020304" pitchFamily="18" charset="0"/>
              </a:rPr>
              <a:t> 10 </a:t>
            </a:r>
            <a:r>
              <a:rPr lang="en-US" spc="-10" dirty="0" err="1">
                <a:latin typeface="Times New Roman" panose="02020603050405020304" pitchFamily="18" charset="0"/>
                <a:ea typeface="Times New Roman" panose="02020603050405020304" pitchFamily="18" charset="0"/>
              </a:rPr>
              <a:t>ngày</a:t>
            </a:r>
            <a:r>
              <a:rPr lang="en-US" spc="-10" dirty="0">
                <a:latin typeface="Times New Roman" panose="02020603050405020304" pitchFamily="18" charset="0"/>
                <a:ea typeface="Times New Roman" panose="02020603050405020304" pitchFamily="18" charset="0"/>
              </a:rPr>
              <a:t> 20/03 </a:t>
            </a:r>
            <a:r>
              <a:rPr lang="en-US" spc="-10" dirty="0" err="1">
                <a:latin typeface="Times New Roman" panose="02020603050405020304" pitchFamily="18" charset="0"/>
                <a:ea typeface="Times New Roman" panose="02020603050405020304" pitchFamily="18" charset="0"/>
              </a:rPr>
              <a:t>về</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số</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tiền</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được</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phát</a:t>
            </a:r>
            <a:r>
              <a:rPr lang="en-US" spc="-10" dirty="0">
                <a:latin typeface="Times New Roman" panose="02020603050405020304" pitchFamily="18" charset="0"/>
                <a:ea typeface="Times New Roman" panose="02020603050405020304" pitchFamily="18" charset="0"/>
              </a:rPr>
              <a:t> do </a:t>
            </a:r>
            <a:r>
              <a:rPr lang="en-US" spc="-10" dirty="0" err="1">
                <a:latin typeface="Times New Roman" panose="02020603050405020304" pitchFamily="18" charset="0"/>
                <a:ea typeface="Times New Roman" panose="02020603050405020304" pitchFamily="18" charset="0"/>
              </a:rPr>
              <a:t>khách</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hàng</a:t>
            </a:r>
            <a:r>
              <a:rPr lang="en-US" spc="-10" dirty="0">
                <a:latin typeface="Times New Roman" panose="02020603050405020304" pitchFamily="18" charset="0"/>
                <a:ea typeface="Times New Roman" panose="02020603050405020304" pitchFamily="18" charset="0"/>
              </a:rPr>
              <a:t> vi </a:t>
            </a:r>
            <a:r>
              <a:rPr lang="en-US" spc="-10" dirty="0" err="1">
                <a:latin typeface="Times New Roman" panose="02020603050405020304" pitchFamily="18" charset="0"/>
                <a:ea typeface="Times New Roman" panose="02020603050405020304" pitchFamily="18" charset="0"/>
              </a:rPr>
              <a:t>phạm</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hợp</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đồng</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kinh</a:t>
            </a:r>
            <a:r>
              <a:rPr lang="en-US" spc="-10" dirty="0">
                <a:latin typeface="Times New Roman" panose="02020603050405020304" pitchFamily="18" charset="0"/>
                <a:ea typeface="Times New Roman" panose="02020603050405020304" pitchFamily="18" charset="0"/>
              </a:rPr>
              <a:t> </a:t>
            </a:r>
            <a:r>
              <a:rPr lang="en-US" spc="-10" dirty="0" err="1">
                <a:latin typeface="Times New Roman" panose="02020603050405020304" pitchFamily="18" charset="0"/>
                <a:ea typeface="Times New Roman" panose="02020603050405020304" pitchFamily="18" charset="0"/>
              </a:rPr>
              <a:t>tế</a:t>
            </a:r>
            <a:r>
              <a:rPr lang="en-US" spc="-10" dirty="0">
                <a:latin typeface="Times New Roman" panose="02020603050405020304" pitchFamily="18" charset="0"/>
                <a:ea typeface="Times New Roman" panose="02020603050405020304" pitchFamily="18" charset="0"/>
              </a:rPr>
              <a:t> 10.000.000đ</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342983090"/>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438150"/>
            <a:ext cx="7162800" cy="3858429"/>
          </a:xfrm>
          <a:prstGeom prst="rect">
            <a:avLst/>
          </a:prstGeom>
        </p:spPr>
        <p:txBody>
          <a:bodyPr wrap="square">
            <a:spAutoFit/>
          </a:bodyPr>
          <a:lstStyle/>
          <a:p>
            <a:pPr indent="360045" algn="just">
              <a:lnSpc>
                <a:spcPct val="107000"/>
              </a:lnSpc>
              <a:spcBef>
                <a:spcPts val="600"/>
              </a:spcBef>
              <a:tabLst>
                <a:tab pos="0" algn="l"/>
              </a:tabLst>
            </a:pPr>
            <a:r>
              <a:rPr lang="pt-BR" i="1" spc="-10" dirty="0">
                <a:latin typeface="Times New Roman" panose="02020603050405020304" pitchFamily="18" charset="0"/>
                <a:ea typeface="Times New Roman" panose="02020603050405020304" pitchFamily="18" charset="0"/>
              </a:rPr>
              <a:t>Kế toán ghi sổ (đơn vị tính: đồng)</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dirty="0">
                <a:latin typeface="Times New Roman" panose="02020603050405020304" pitchFamily="18" charset="0"/>
                <a:ea typeface="Times New Roman" panose="02020603050405020304" pitchFamily="18" charset="0"/>
              </a:rPr>
              <a:t>a, 	Nợ TK 811				18.500.000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dirty="0">
                <a:latin typeface="Times New Roman" panose="02020603050405020304" pitchFamily="18" charset="0"/>
                <a:ea typeface="Times New Roman" panose="02020603050405020304" pitchFamily="18" charset="0"/>
              </a:rPr>
              <a:t>			Có TK 112 (1121)				18.500.000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dirty="0">
                <a:latin typeface="Times New Roman" panose="02020603050405020304" pitchFamily="18" charset="0"/>
                <a:ea typeface="Times New Roman" panose="02020603050405020304" pitchFamily="18" charset="0"/>
              </a:rPr>
              <a:t>b, 	Nợ TK 112 (1121)			52.500.000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dirty="0">
                <a:latin typeface="Times New Roman" panose="02020603050405020304" pitchFamily="18" charset="0"/>
                <a:ea typeface="Times New Roman" panose="02020603050405020304" pitchFamily="18" charset="0"/>
              </a:rPr>
              <a:t>			Có TK 711					50.000.000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dirty="0">
                <a:latin typeface="Times New Roman" panose="02020603050405020304" pitchFamily="18" charset="0"/>
                <a:ea typeface="Times New Roman" panose="02020603050405020304" pitchFamily="18" charset="0"/>
              </a:rPr>
              <a:t>			Có TK 333 (3331)				  2.500.000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dirty="0">
                <a:latin typeface="Times New Roman" panose="02020603050405020304" pitchFamily="18" charset="0"/>
                <a:ea typeface="Times New Roman" panose="02020603050405020304" pitchFamily="18" charset="0"/>
              </a:rPr>
              <a:t>c, 	Nợ TK 811				  1.000.000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dirty="0">
                <a:latin typeface="Times New Roman" panose="02020603050405020304" pitchFamily="18" charset="0"/>
                <a:ea typeface="Times New Roman" panose="02020603050405020304" pitchFamily="18" charset="0"/>
              </a:rPr>
              <a:t>		Nợ TK 133 (1331)			       50.000	</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dirty="0">
                <a:latin typeface="Times New Roman" panose="02020603050405020304" pitchFamily="18" charset="0"/>
                <a:ea typeface="Times New Roman" panose="02020603050405020304" pitchFamily="18" charset="0"/>
              </a:rPr>
              <a:t>			Có TK 111 (1111)				  1.050.000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dirty="0">
                <a:latin typeface="Times New Roman" panose="02020603050405020304" pitchFamily="18" charset="0"/>
                <a:ea typeface="Times New Roman" panose="02020603050405020304" pitchFamily="18" charset="0"/>
              </a:rPr>
              <a:t>d, 	Nợ TK 111 (1111)			10.000.000</a:t>
            </a:r>
            <a:endParaRPr lang="en-US" sz="12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dirty="0">
                <a:latin typeface="Times New Roman" panose="02020603050405020304" pitchFamily="18" charset="0"/>
                <a:ea typeface="Times New Roman" panose="02020603050405020304" pitchFamily="18" charset="0"/>
              </a:rPr>
              <a:t>			Có TK 711					10.000.000</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48575940"/>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66750"/>
            <a:ext cx="6248400" cy="3745128"/>
          </a:xfrm>
          <a:prstGeom prst="rect">
            <a:avLst/>
          </a:prstGeom>
        </p:spPr>
        <p:txBody>
          <a:bodyPr wrap="square">
            <a:spAutoFit/>
          </a:bodyPr>
          <a:lstStyle/>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SimSun" panose="02010600030101010101" pitchFamily="2" charset="-122"/>
            </a:endParaRPr>
          </a:p>
          <a:p>
            <a:pPr marL="342900" marR="0" lvl="0" indent="-342900" algn="just">
              <a:lnSpc>
                <a:spcPct val="150000"/>
              </a:lnSpc>
              <a:spcBef>
                <a:spcPts val="0"/>
              </a:spcBef>
              <a:spcAft>
                <a:spcPts val="0"/>
              </a:spcAft>
              <a:buFont typeface="Wingdings" panose="05000000000000000000" pitchFamily="2" charset="2"/>
              <a:buChar char=""/>
              <a:tabLst>
                <a:tab pos="180340" algn="l"/>
              </a:tabLst>
            </a:pPr>
            <a:r>
              <a:rPr lang="en-US" sz="2400" b="1" dirty="0">
                <a:latin typeface="Times New Roman" panose="02020603050405020304" pitchFamily="18" charset="0"/>
                <a:ea typeface="SimSun" panose="02010600030101010101" pitchFamily="2" charset="-122"/>
              </a:rPr>
              <a:t>TÓM TẮT </a:t>
            </a:r>
            <a:r>
              <a:rPr lang="vi-VN" sz="2400" b="1" dirty="0">
                <a:latin typeface="Times New Roman" panose="02020603050405020304" pitchFamily="18" charset="0"/>
                <a:ea typeface="SimSun" panose="02010600030101010101" pitchFamily="2" charset="-122"/>
              </a:rPr>
              <a:t>CHƯƠNG </a:t>
            </a:r>
            <a:r>
              <a:rPr lang="en-US" sz="2400" b="1" dirty="0">
                <a:latin typeface="Times New Roman" panose="02020603050405020304" pitchFamily="18" charset="0"/>
                <a:ea typeface="SimSun" panose="02010600030101010101" pitchFamily="2" charset="-122"/>
              </a:rPr>
              <a:t>5</a:t>
            </a:r>
            <a:endParaRPr lang="en-US" sz="2400" dirty="0">
              <a:latin typeface="Times New Roman" panose="02020603050405020304" pitchFamily="18" charset="0"/>
              <a:ea typeface="SimSun" panose="02010600030101010101" pitchFamily="2" charset="-122"/>
            </a:endParaRPr>
          </a:p>
          <a:p>
            <a:pPr marL="45720" marR="0" algn="just">
              <a:lnSpc>
                <a:spcPct val="150000"/>
              </a:lnSpc>
              <a:spcBef>
                <a:spcPts val="0"/>
              </a:spcBef>
              <a:spcAft>
                <a:spcPts val="0"/>
              </a:spcAft>
              <a:tabLst>
                <a:tab pos="180340" algn="l"/>
              </a:tabLst>
            </a:pPr>
            <a:r>
              <a:rPr lang="en-US" sz="2400" dirty="0" err="1">
                <a:latin typeface="Times New Roman" panose="02020603050405020304" pitchFamily="18" charset="0"/>
                <a:ea typeface="SimSun" panose="02010600030101010101" pitchFamily="2" charset="-122"/>
              </a:rPr>
              <a:t>Trong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bài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này</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một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số</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nội</a:t>
            </a:r>
            <a:r>
              <a:rPr lang="en-US" sz="2400" dirty="0">
                <a:latin typeface="Times New Roman" panose="02020603050405020304" pitchFamily="18" charset="0"/>
                <a:ea typeface="SimSun" panose="02010600030101010101" pitchFamily="2" charset="-122"/>
              </a:rPr>
              <a:t> dung </a:t>
            </a:r>
            <a:r>
              <a:rPr lang="en-US" sz="2400" dirty="0" err="1">
                <a:latin typeface="Times New Roman" panose="02020603050405020304" pitchFamily="18" charset="0"/>
                <a:ea typeface="SimSun" panose="02010600030101010101" pitchFamily="2" charset="-122"/>
              </a:rPr>
              <a:t>chính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được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giới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thiệu</a:t>
            </a:r>
            <a:r>
              <a:rPr lang="en-US" sz="2400" dirty="0">
                <a:latin typeface="Times New Roman" panose="02020603050405020304" pitchFamily="18" charset="0"/>
                <a:ea typeface="SimSun" panose="02010600030101010101" pitchFamily="2" charset="-122"/>
              </a:rPr>
              <a:t>:</a:t>
            </a:r>
          </a:p>
          <a:p>
            <a:pPr marL="45720" marR="0" algn="just">
              <a:lnSpc>
                <a:spcPct val="150000"/>
              </a:lnSpc>
              <a:spcBef>
                <a:spcPts val="0"/>
              </a:spcBef>
              <a:spcAft>
                <a:spcPts val="0"/>
              </a:spcAft>
              <a:tabLst>
                <a:tab pos="180340" algn="l"/>
              </a:tabLst>
            </a:pP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Quy</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trình</a:t>
            </a:r>
            <a:r>
              <a:rPr lang="en-US" sz="2400" dirty="0">
                <a:latin typeface="Times New Roman" panose="02020603050405020304" pitchFamily="18" charset="0"/>
                <a:ea typeface="SimSun" panose="02010600030101010101" pitchFamily="2" charset="-122"/>
              </a:rPr>
              <a:t> </a:t>
            </a:r>
            <a:r>
              <a:rPr lang="vi-VN" sz="2400" dirty="0">
                <a:latin typeface="Times New Roman" panose="02020603050405020304" pitchFamily="18" charset="0"/>
                <a:ea typeface="SimSun" panose="02010600030101010101" pitchFamily="2" charset="-122"/>
              </a:rPr>
              <a:t>K</a:t>
            </a:r>
            <a:r>
              <a:rPr lang="en-US" sz="2400" dirty="0">
                <a:latin typeface="Times New Roman" panose="02020603050405020304" pitchFamily="18" charset="0"/>
                <a:ea typeface="SimSun" panose="02010600030101010101" pitchFamily="2" charset="-122"/>
              </a:rPr>
              <a:t>ế </a:t>
            </a:r>
            <a:r>
              <a:rPr lang="en-US" sz="2400" dirty="0" err="1">
                <a:latin typeface="Times New Roman" panose="02020603050405020304" pitchFamily="18" charset="0"/>
                <a:ea typeface="SimSun" panose="02010600030101010101" pitchFamily="2" charset="-122"/>
              </a:rPr>
              <a:t>toán</a:t>
            </a:r>
            <a:r>
              <a:rPr lang="en-US" sz="2400" dirty="0">
                <a:latin typeface="Times New Roman" panose="02020603050405020304" pitchFamily="18" charset="0"/>
                <a:ea typeface="SimSun" panose="02010600030101010101" pitchFamily="2" charset="-122"/>
              </a:rPr>
              <a:t> chi </a:t>
            </a:r>
            <a:r>
              <a:rPr lang="en-US" sz="2400" dirty="0" err="1">
                <a:latin typeface="Times New Roman" panose="02020603050405020304" pitchFamily="18" charset="0"/>
                <a:ea typeface="SimSun" panose="02010600030101010101" pitchFamily="2" charset="-122"/>
              </a:rPr>
              <a:t>phí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bán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hàng</a:t>
            </a:r>
            <a:r>
              <a:rPr lang="en-US" sz="2400" dirty="0">
                <a:latin typeface="Times New Roman" panose="02020603050405020304" pitchFamily="18" charset="0"/>
                <a:ea typeface="SimSun" panose="02010600030101010101" pitchFamily="2" charset="-122"/>
              </a:rPr>
              <a:t>, chi </a:t>
            </a:r>
            <a:r>
              <a:rPr lang="en-US" sz="2400" dirty="0" err="1">
                <a:latin typeface="Times New Roman" panose="02020603050405020304" pitchFamily="18" charset="0"/>
                <a:ea typeface="SimSun" panose="02010600030101010101" pitchFamily="2" charset="-122"/>
              </a:rPr>
              <a:t>phí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nghiệp</a:t>
            </a:r>
            <a:r>
              <a:rPr lang="en-US" sz="2400" dirty="0">
                <a:latin typeface="Times New Roman" panose="02020603050405020304" pitchFamily="18" charset="0"/>
                <a:ea typeface="SimSun" panose="02010600030101010101" pitchFamily="2" charset="-122"/>
              </a:rPr>
              <a:t>.</a:t>
            </a:r>
          </a:p>
          <a:p>
            <a:pPr marL="45720" marR="0" algn="just">
              <a:lnSpc>
                <a:spcPct val="150000"/>
              </a:lnSpc>
              <a:spcBef>
                <a:spcPts val="0"/>
              </a:spcBef>
              <a:spcAft>
                <a:spcPts val="0"/>
              </a:spcAft>
              <a:tabLst>
                <a:tab pos="180340" algn="l"/>
              </a:tabLst>
            </a:pPr>
            <a:r>
              <a:rPr lang="en-US" sz="2400" dirty="0">
                <a:latin typeface="Times New Roman" panose="02020603050405020304" pitchFamily="18" charset="0"/>
                <a:ea typeface="SimSun" panose="02010600030101010101" pitchFamily="2" charset="-122"/>
              </a:rPr>
              <a:t>- </a:t>
            </a:r>
            <a:r>
              <a:rPr lang="vi-VN" sz="2400" dirty="0">
                <a:latin typeface="Times New Roman" panose="02020603050405020304" pitchFamily="18" charset="0"/>
                <a:ea typeface="SimSun" panose="02010600030101010101" pitchFamily="2" charset="-122"/>
              </a:rPr>
              <a:t>Quy trình k</a:t>
            </a:r>
            <a:r>
              <a:rPr lang="en-US" sz="2400" dirty="0">
                <a:latin typeface="Times New Roman" panose="02020603050405020304" pitchFamily="18" charset="0"/>
                <a:ea typeface="SimSun" panose="02010600030101010101" pitchFamily="2" charset="-122"/>
              </a:rPr>
              <a:t>ế </a:t>
            </a:r>
            <a:r>
              <a:rPr lang="en-US" sz="2400" dirty="0" err="1">
                <a:latin typeface="Times New Roman" panose="02020603050405020304" pitchFamily="18" charset="0"/>
                <a:ea typeface="SimSun" panose="02010600030101010101" pitchFamily="2" charset="-122"/>
              </a:rPr>
              <a:t>toán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kết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quả</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3021794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34361" y="4596483"/>
            <a:ext cx="179014"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23</a:t>
            </a:fld>
            <a:endParaRPr sz="927">
              <a:solidFill>
                <a:prstClr val="black"/>
              </a:solidFill>
              <a:latin typeface="Tahoma"/>
              <a:cs typeface="Tahoma"/>
            </a:endParaRPr>
          </a:p>
        </p:txBody>
      </p:sp>
      <p:sp>
        <p:nvSpPr>
          <p:cNvPr id="5" name="Rectangle 4"/>
          <p:cNvSpPr/>
          <p:nvPr/>
        </p:nvSpPr>
        <p:spPr>
          <a:xfrm>
            <a:off x="4010" y="209550"/>
            <a:ext cx="8835189" cy="4889865"/>
          </a:xfrm>
          <a:prstGeom prst="rect">
            <a:avLst/>
          </a:prstGeom>
        </p:spPr>
        <p:txBody>
          <a:bodyPr wrap="square">
            <a:spAutoFit/>
          </a:bodyPr>
          <a:lstStyle/>
          <a:p>
            <a:pPr indent="360045">
              <a:lnSpc>
                <a:spcPct val="107000"/>
              </a:lnSpc>
              <a:spcBef>
                <a:spcPts val="600"/>
              </a:spcBef>
            </a:pPr>
            <a:r>
              <a:rPr lang="en-US" sz="2000" b="1" dirty="0">
                <a:latin typeface="Times New Roman" panose="02020603050405020304" pitchFamily="18" charset="0"/>
                <a:ea typeface="SimSun" panose="02010600030101010101" pitchFamily="2" charset="-122"/>
              </a:rPr>
              <a:t>1. </a:t>
            </a:r>
            <a:r>
              <a:rPr lang="en-US" sz="2000" b="1" dirty="0" err="1">
                <a:latin typeface="Times New Roman" panose="02020603050405020304" pitchFamily="18" charset="0"/>
                <a:ea typeface="SimSun" panose="02010600030101010101" pitchFamily="2" charset="-122"/>
              </a:rPr>
              <a:t>Kế</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toán</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mua</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hàng</a:t>
            </a:r>
            <a:endParaRPr lang="en-US" sz="2000" dirty="0">
              <a:latin typeface="Times New Roman" panose="02020603050405020304" pitchFamily="18" charset="0"/>
              <a:ea typeface="SimSun" panose="02010600030101010101" pitchFamily="2" charset="-122"/>
            </a:endParaRPr>
          </a:p>
          <a:p>
            <a:pPr indent="360045">
              <a:lnSpc>
                <a:spcPct val="107000"/>
              </a:lnSpc>
              <a:spcBef>
                <a:spcPts val="600"/>
              </a:spcBef>
            </a:pPr>
            <a:r>
              <a:rPr lang="en-US" sz="2000" b="1" dirty="0">
                <a:latin typeface="Times New Roman" panose="02020603050405020304" pitchFamily="18" charset="0"/>
                <a:ea typeface="SimSun" panose="02010600030101010101" pitchFamily="2" charset="-122"/>
              </a:rPr>
              <a:t>1.1. </a:t>
            </a:r>
            <a:r>
              <a:rPr lang="en-US" sz="2000" b="1" dirty="0" err="1">
                <a:latin typeface="Times New Roman" panose="02020603050405020304" pitchFamily="18" charset="0"/>
                <a:ea typeface="SimSun" panose="02010600030101010101" pitchFamily="2" charset="-122"/>
              </a:rPr>
              <a:t>Tổng</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quan</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về</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mua</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hàng</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và</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kế</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toán</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mua</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hàng</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b="1" i="1" dirty="0">
                <a:latin typeface="Times New Roman" panose="02020603050405020304" pitchFamily="18" charset="0"/>
                <a:ea typeface="Times New Roman" panose="02020603050405020304" pitchFamily="18" charset="0"/>
              </a:rPr>
              <a:t>1.1.1. </a:t>
            </a:r>
            <a:r>
              <a:rPr lang="en-US" sz="2000" b="1" i="1" dirty="0" err="1">
                <a:latin typeface="Times New Roman" panose="02020603050405020304" pitchFamily="18" charset="0"/>
                <a:ea typeface="Times New Roman" panose="02020603050405020304" pitchFamily="18" charset="0"/>
              </a:rPr>
              <a:t>Đặc</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điểm</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nghiệp</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vụ</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mua</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hàng</a:t>
            </a:r>
            <a:r>
              <a:rPr lang="en-US" sz="2000" b="1" i="1" dirty="0">
                <a:latin typeface="Times New Roman" panose="02020603050405020304" pitchFamily="18" charset="0"/>
                <a:ea typeface="Times New Roman" panose="02020603050405020304" pitchFamily="18" charset="0"/>
              </a:rPr>
              <a:t>.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000" dirty="0" err="1" smtClean="0">
                <a:latin typeface="Times New Roman" panose="02020603050405020304" pitchFamily="18" charset="0"/>
                <a:ea typeface="Times New Roman" panose="02020603050405020304" pitchFamily="18" charset="0"/>
              </a:rPr>
              <a:t>Đối</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với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doanh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nghiệp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thương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hoá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được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coi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mua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thỏa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mãn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đồng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thời</a:t>
            </a:r>
            <a:r>
              <a:rPr lang="en-US" sz="2000" dirty="0">
                <a:latin typeface="Times New Roman" panose="02020603050405020304" pitchFamily="18" charset="0"/>
                <a:ea typeface="Times New Roman" panose="02020603050405020304" pitchFamily="18" charset="0"/>
              </a:rPr>
              <a:t> 3 </a:t>
            </a:r>
            <a:r>
              <a:rPr lang="en-US" sz="2000" dirty="0" err="1">
                <a:latin typeface="Times New Roman" panose="02020603050405020304" pitchFamily="18" charset="0"/>
                <a:ea typeface="Times New Roman" panose="02020603050405020304" pitchFamily="18" charset="0"/>
              </a:rPr>
              <a:t>điều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kiện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sau</a:t>
            </a:r>
            <a:r>
              <a:rPr lang="en-US" sz="2000" dirty="0">
                <a:latin typeface="Times New Roman" panose="02020603050405020304" pitchFamily="18" charset="0"/>
                <a:ea typeface="Times New Roman" panose="02020603050405020304" pitchFamily="18" charset="0"/>
              </a:rPr>
              <a:t>: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Phải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thông</a:t>
            </a:r>
            <a:r>
              <a:rPr lang="en-US" sz="2000" dirty="0">
                <a:latin typeface="Times New Roman" panose="02020603050405020304" pitchFamily="18" charset="0"/>
                <a:ea typeface="Times New Roman" panose="02020603050405020304" pitchFamily="18" charset="0"/>
              </a:rPr>
              <a:t> qua </a:t>
            </a:r>
            <a:r>
              <a:rPr lang="en-US" sz="2000" dirty="0" err="1">
                <a:latin typeface="Times New Roman" panose="02020603050405020304" pitchFamily="18" charset="0"/>
                <a:ea typeface="Times New Roman" panose="02020603050405020304" pitchFamily="18" charset="0"/>
              </a:rPr>
              <a:t>một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phương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thức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mua</a:t>
            </a:r>
            <a:r>
              <a:rPr lang="en-US" sz="2000" dirty="0">
                <a:latin typeface="Times New Roman" panose="02020603050405020304" pitchFamily="18" charset="0"/>
                <a:ea typeface="Times New Roman" panose="02020603050405020304" pitchFamily="18" charset="0"/>
              </a:rPr>
              <a:t> - </a:t>
            </a:r>
            <a:r>
              <a:rPr lang="en-US" sz="2000" dirty="0" err="1">
                <a:latin typeface="Times New Roman" panose="02020603050405020304" pitchFamily="18" charset="0"/>
                <a:ea typeface="Times New Roman" panose="02020603050405020304" pitchFamily="18" charset="0"/>
              </a:rPr>
              <a:t>bán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thanh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toán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tiền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nhất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định</a:t>
            </a:r>
            <a:r>
              <a:rPr lang="en-US" sz="2000" dirty="0">
                <a:latin typeface="Times New Roman" panose="02020603050405020304" pitchFamily="18" charset="0"/>
                <a:ea typeface="Times New Roman" panose="02020603050405020304" pitchFamily="18" charset="0"/>
              </a:rPr>
              <a:t>;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Doanh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nghiệp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đã</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nắm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được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quyền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sở</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hữu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về</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mất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quyền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sở</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hữu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về</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tiền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hoặc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một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loại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hóa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đổi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hoặc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trách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nhiệm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thanh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toán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tiền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người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bán</a:t>
            </a:r>
            <a:r>
              <a:rPr lang="en-US" sz="2000" dirty="0">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mua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nhằm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mục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đích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để</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bán</a:t>
            </a:r>
            <a:r>
              <a:rPr lang="en-US" sz="2000" dirty="0">
                <a:latin typeface="Times New Roman" panose="02020603050405020304" pitchFamily="18" charset="0"/>
                <a:ea typeface="Times New Roman" panose="02020603050405020304" pitchFamily="18" charset="0"/>
              </a:rPr>
              <a:t>.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000" dirty="0" err="1">
                <a:latin typeface="Times New Roman" panose="02020603050405020304" pitchFamily="18" charset="0"/>
                <a:ea typeface="Times New Roman" panose="02020603050405020304" pitchFamily="18" charset="0"/>
              </a:rPr>
              <a:t>Ngoài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ra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mua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về</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vừa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dùng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hoạt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động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kinh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doanh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vừa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để</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tiêu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dùng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trong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nội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bộ</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doanh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nghiệp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chưa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phân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biệt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rõ</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giữa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mục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đích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thì</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vẫn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coi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mua</a:t>
            </a:r>
            <a:r>
              <a:rPr lang="en-US" sz="2000" dirty="0">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5110173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7486505" y="133350"/>
            <a:ext cx="1653484" cy="1719543"/>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4" name="object 4"/>
          <p:cNvSpPr txBox="1"/>
          <p:nvPr/>
        </p:nvSpPr>
        <p:spPr>
          <a:xfrm>
            <a:off x="7334361" y="4596483"/>
            <a:ext cx="179014"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24</a:t>
            </a:fld>
            <a:endParaRPr sz="927">
              <a:solidFill>
                <a:prstClr val="black"/>
              </a:solidFill>
              <a:latin typeface="Tahoma"/>
              <a:cs typeface="Tahoma"/>
            </a:endParaRPr>
          </a:p>
        </p:txBody>
      </p:sp>
      <p:sp>
        <p:nvSpPr>
          <p:cNvPr id="7" name="Rectangle 6"/>
          <p:cNvSpPr/>
          <p:nvPr/>
        </p:nvSpPr>
        <p:spPr>
          <a:xfrm>
            <a:off x="1" y="134353"/>
            <a:ext cx="7486504" cy="5012975"/>
          </a:xfrm>
          <a:prstGeom prst="rect">
            <a:avLst/>
          </a:prstGeom>
        </p:spPr>
        <p:txBody>
          <a:bodyPr wrap="square">
            <a:spAutoFit/>
          </a:bodyPr>
          <a:lstStyle/>
          <a:p>
            <a:pPr indent="360045" algn="just">
              <a:lnSpc>
                <a:spcPct val="107000"/>
              </a:lnSpc>
              <a:spcBef>
                <a:spcPts val="600"/>
              </a:spcBef>
            </a:pPr>
            <a:r>
              <a:rPr lang="vi-VN" sz="2000" b="1" i="1" dirty="0">
                <a:latin typeface="Times New Roman" panose="02020603050405020304" pitchFamily="18" charset="0"/>
                <a:ea typeface="Times New Roman" panose="02020603050405020304" pitchFamily="18" charset="0"/>
              </a:rPr>
              <a:t>1.1.2.</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Thời</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điểm</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xác</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định</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hàng</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mua</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và</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các</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phương</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thức</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mua</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hàng</a:t>
            </a:r>
            <a:r>
              <a:rPr lang="en-US" sz="2000" b="1" i="1" dirty="0">
                <a:latin typeface="Times New Roman" panose="02020603050405020304" pitchFamily="18" charset="0"/>
                <a:ea typeface="Times New Roman" panose="02020603050405020304" pitchFamily="18" charset="0"/>
              </a:rPr>
              <a:t> </a:t>
            </a:r>
            <a:endParaRPr lang="en-US" sz="2000" dirty="0">
              <a:latin typeface="Times New Roman" panose="02020603050405020304" pitchFamily="18" charset="0"/>
              <a:ea typeface="SimSun" panose="02010600030101010101" pitchFamily="2" charset="-122"/>
            </a:endParaRPr>
          </a:p>
          <a:p>
            <a:pPr indent="360045" algn="just">
              <a:spcBef>
                <a:spcPts val="600"/>
              </a:spcBef>
            </a:pPr>
            <a:r>
              <a:rPr lang="en-US" sz="2000" dirty="0" err="1">
                <a:ea typeface="Times New Roman" panose="02020603050405020304" pitchFamily="18" charset="0"/>
              </a:rPr>
              <a:t>Thời</a:t>
            </a:r>
            <a:r>
              <a:rPr lang="en-US" sz="2000" dirty="0">
                <a:ea typeface="Times New Roman" panose="02020603050405020304" pitchFamily="18" charset="0"/>
              </a:rPr>
              <a:t> </a:t>
            </a:r>
            <a:r>
              <a:rPr lang="en-US" sz="2000" dirty="0" err="1">
                <a:ea typeface="Times New Roman" panose="02020603050405020304" pitchFamily="18" charset="0"/>
              </a:rPr>
              <a:t>điểm</a:t>
            </a:r>
            <a:r>
              <a:rPr lang="en-US" sz="2000" dirty="0">
                <a:ea typeface="Times New Roman" panose="02020603050405020304" pitchFamily="18" charset="0"/>
              </a:rPr>
              <a:t> </a:t>
            </a:r>
            <a:r>
              <a:rPr lang="en-US" sz="2000" dirty="0" err="1">
                <a:ea typeface="Times New Roman" panose="02020603050405020304" pitchFamily="18" charset="0"/>
              </a:rPr>
              <a:t>được</a:t>
            </a:r>
            <a:r>
              <a:rPr lang="en-US" sz="2000" dirty="0">
                <a:ea typeface="Times New Roman" panose="02020603050405020304" pitchFamily="18" charset="0"/>
              </a:rPr>
              <a:t> </a:t>
            </a:r>
            <a:r>
              <a:rPr lang="en-US" sz="2000" dirty="0" err="1">
                <a:ea typeface="Times New Roman" panose="02020603050405020304" pitchFamily="18" charset="0"/>
              </a:rPr>
              <a:t>xác</a:t>
            </a:r>
            <a:r>
              <a:rPr lang="en-US" sz="2000" dirty="0">
                <a:ea typeface="Times New Roman" panose="02020603050405020304" pitchFamily="18" charset="0"/>
              </a:rPr>
              <a:t> </a:t>
            </a:r>
            <a:r>
              <a:rPr lang="en-US" sz="2000" dirty="0" err="1">
                <a:ea typeface="Times New Roman" panose="02020603050405020304" pitchFamily="18" charset="0"/>
              </a:rPr>
              <a:t>định</a:t>
            </a:r>
            <a:r>
              <a:rPr lang="en-US" sz="2000" dirty="0">
                <a:ea typeface="Times New Roman" panose="02020603050405020304" pitchFamily="18" charset="0"/>
              </a:rPr>
              <a:t> </a:t>
            </a:r>
            <a:r>
              <a:rPr lang="en-US" sz="2000" dirty="0" err="1">
                <a:ea typeface="Times New Roman" panose="02020603050405020304" pitchFamily="18" charset="0"/>
              </a:rPr>
              <a:t>và</a:t>
            </a:r>
            <a:r>
              <a:rPr lang="en-US" sz="2000" dirty="0">
                <a:ea typeface="Times New Roman" panose="02020603050405020304" pitchFamily="18" charset="0"/>
              </a:rPr>
              <a:t> </a:t>
            </a:r>
            <a:r>
              <a:rPr lang="en-US" sz="2000" dirty="0" err="1">
                <a:ea typeface="Times New Roman" panose="02020603050405020304" pitchFamily="18" charset="0"/>
              </a:rPr>
              <a:t>ghi</a:t>
            </a:r>
            <a:r>
              <a:rPr lang="en-US" sz="2000" dirty="0">
                <a:ea typeface="Times New Roman" panose="02020603050405020304" pitchFamily="18" charset="0"/>
              </a:rPr>
              <a:t> </a:t>
            </a:r>
            <a:r>
              <a:rPr lang="en-US" sz="2000" dirty="0" err="1">
                <a:ea typeface="Times New Roman" panose="02020603050405020304" pitchFamily="18" charset="0"/>
              </a:rPr>
              <a:t>nhận</a:t>
            </a:r>
            <a:r>
              <a:rPr lang="en-US" sz="2000" dirty="0">
                <a:ea typeface="Times New Roman" panose="02020603050405020304" pitchFamily="18" charset="0"/>
              </a:rPr>
              <a:t> </a:t>
            </a:r>
            <a:r>
              <a:rPr lang="en-US" sz="2000" dirty="0" err="1">
                <a:ea typeface="Times New Roman" panose="02020603050405020304" pitchFamily="18" charset="0"/>
              </a:rPr>
              <a:t>việc</a:t>
            </a:r>
            <a:r>
              <a:rPr lang="en-US" sz="2000" dirty="0">
                <a:ea typeface="Times New Roman" panose="02020603050405020304" pitchFamily="18" charset="0"/>
              </a:rPr>
              <a:t> </a:t>
            </a:r>
            <a:r>
              <a:rPr lang="en-US" sz="2000" dirty="0" err="1">
                <a:ea typeface="Times New Roman" panose="02020603050405020304" pitchFamily="18" charset="0"/>
              </a:rPr>
              <a:t>mua</a:t>
            </a:r>
            <a:r>
              <a:rPr lang="en-US" sz="2000" dirty="0">
                <a:ea typeface="Times New Roman" panose="02020603050405020304" pitchFamily="18" charset="0"/>
              </a:rPr>
              <a:t> </a:t>
            </a:r>
            <a:r>
              <a:rPr lang="en-US" sz="2000" dirty="0" err="1">
                <a:ea typeface="Times New Roman" panose="02020603050405020304" pitchFamily="18" charset="0"/>
              </a:rPr>
              <a:t>hàng</a:t>
            </a:r>
            <a:r>
              <a:rPr lang="en-US" sz="2000" dirty="0">
                <a:ea typeface="Times New Roman" panose="02020603050405020304" pitchFamily="18" charset="0"/>
              </a:rPr>
              <a:t> </a:t>
            </a:r>
            <a:r>
              <a:rPr lang="en-US" sz="2000" dirty="0" err="1">
                <a:ea typeface="Times New Roman" panose="02020603050405020304" pitchFamily="18" charset="0"/>
              </a:rPr>
              <a:t>đã</a:t>
            </a:r>
            <a:r>
              <a:rPr lang="en-US" sz="2000" dirty="0">
                <a:ea typeface="Times New Roman" panose="02020603050405020304" pitchFamily="18" charset="0"/>
              </a:rPr>
              <a:t> </a:t>
            </a:r>
            <a:r>
              <a:rPr lang="en-US" sz="2000" dirty="0" err="1">
                <a:ea typeface="Times New Roman" panose="02020603050405020304" pitchFamily="18" charset="0"/>
              </a:rPr>
              <a:t>hoàn</a:t>
            </a:r>
            <a:r>
              <a:rPr lang="en-US" sz="2000" dirty="0">
                <a:ea typeface="Times New Roman" panose="02020603050405020304" pitchFamily="18" charset="0"/>
              </a:rPr>
              <a:t> </a:t>
            </a:r>
            <a:r>
              <a:rPr lang="en-US" sz="2000" dirty="0" err="1">
                <a:ea typeface="Times New Roman" panose="02020603050405020304" pitchFamily="18" charset="0"/>
              </a:rPr>
              <a:t>thành</a:t>
            </a:r>
            <a:r>
              <a:rPr lang="en-US" sz="2000" dirty="0">
                <a:ea typeface="Times New Roman" panose="02020603050405020304" pitchFamily="18" charset="0"/>
              </a:rPr>
              <a:t> </a:t>
            </a:r>
            <a:r>
              <a:rPr lang="en-US" sz="2000" dirty="0" err="1">
                <a:ea typeface="Times New Roman" panose="02020603050405020304" pitchFamily="18" charset="0"/>
              </a:rPr>
              <a:t>theo</a:t>
            </a:r>
            <a:r>
              <a:rPr lang="en-US" sz="2000" dirty="0">
                <a:ea typeface="Times New Roman" panose="02020603050405020304" pitchFamily="18" charset="0"/>
              </a:rPr>
              <a:t> qui </a:t>
            </a:r>
            <a:r>
              <a:rPr lang="en-US" sz="2000" dirty="0" err="1">
                <a:ea typeface="Times New Roman" panose="02020603050405020304" pitchFamily="18" charset="0"/>
              </a:rPr>
              <a:t>định</a:t>
            </a:r>
            <a:r>
              <a:rPr lang="en-US" sz="2000" dirty="0">
                <a:ea typeface="Times New Roman" panose="02020603050405020304" pitchFamily="18" charset="0"/>
              </a:rPr>
              <a:t> </a:t>
            </a:r>
            <a:r>
              <a:rPr lang="en-US" sz="2000" dirty="0" err="1">
                <a:ea typeface="Times New Roman" panose="02020603050405020304" pitchFamily="18" charset="0"/>
              </a:rPr>
              <a:t>hiện</a:t>
            </a:r>
            <a:r>
              <a:rPr lang="en-US" sz="2000" dirty="0">
                <a:ea typeface="Times New Roman" panose="02020603050405020304" pitchFamily="18" charset="0"/>
              </a:rPr>
              <a:t> </a:t>
            </a:r>
            <a:r>
              <a:rPr lang="en-US" sz="2000" dirty="0" err="1" smtClean="0">
                <a:ea typeface="Times New Roman" panose="02020603050405020304" pitchFamily="18" charset="0"/>
              </a:rPr>
              <a:t>hành</a:t>
            </a:r>
            <a:r>
              <a:rPr lang="en-US" sz="2000" dirty="0" smtClean="0">
                <a:ea typeface="Times New Roman" panose="02020603050405020304" pitchFamily="18" charset="0"/>
              </a:rPr>
              <a:t>:</a:t>
            </a:r>
            <a:endParaRPr lang="en-US" sz="2000" dirty="0"/>
          </a:p>
          <a:p>
            <a:pPr indent="360045" algn="just">
              <a:spcBef>
                <a:spcPts val="600"/>
              </a:spcBef>
            </a:pPr>
            <a:r>
              <a:rPr lang="en-US" sz="2000" dirty="0">
                <a:ea typeface="Times New Roman" panose="02020603050405020304" pitchFamily="18" charset="0"/>
              </a:rPr>
              <a:t>- </a:t>
            </a:r>
            <a:r>
              <a:rPr lang="en-US" sz="2000" dirty="0" err="1">
                <a:ea typeface="Times New Roman" panose="02020603050405020304" pitchFamily="18" charset="0"/>
              </a:rPr>
              <a:t>Đơn</a:t>
            </a:r>
            <a:r>
              <a:rPr lang="en-US" sz="2000" dirty="0">
                <a:ea typeface="Times New Roman" panose="02020603050405020304" pitchFamily="18" charset="0"/>
              </a:rPr>
              <a:t> </a:t>
            </a:r>
            <a:r>
              <a:rPr lang="en-US" sz="2000" dirty="0" err="1">
                <a:ea typeface="Times New Roman" panose="02020603050405020304" pitchFamily="18" charset="0"/>
              </a:rPr>
              <a:t>vị</a:t>
            </a:r>
            <a:r>
              <a:rPr lang="en-US" sz="2000" dirty="0">
                <a:ea typeface="Times New Roman" panose="02020603050405020304" pitchFamily="18" charset="0"/>
              </a:rPr>
              <a:t> </a:t>
            </a:r>
            <a:r>
              <a:rPr lang="en-US" sz="2000" dirty="0" err="1">
                <a:ea typeface="Times New Roman" panose="02020603050405020304" pitchFamily="18" charset="0"/>
              </a:rPr>
              <a:t>đã</a:t>
            </a:r>
            <a:r>
              <a:rPr lang="en-US" sz="2000" dirty="0">
                <a:ea typeface="Times New Roman" panose="02020603050405020304" pitchFamily="18" charset="0"/>
              </a:rPr>
              <a:t> </a:t>
            </a:r>
            <a:r>
              <a:rPr lang="en-US" sz="2000" dirty="0" err="1">
                <a:ea typeface="Times New Roman" panose="02020603050405020304" pitchFamily="18" charset="0"/>
              </a:rPr>
              <a:t>nhận</a:t>
            </a:r>
            <a:r>
              <a:rPr lang="en-US" sz="2000" dirty="0">
                <a:ea typeface="Times New Roman" panose="02020603050405020304" pitchFamily="18" charset="0"/>
              </a:rPr>
              <a:t> </a:t>
            </a:r>
            <a:r>
              <a:rPr lang="en-US" sz="2000" dirty="0" err="1">
                <a:ea typeface="Times New Roman" panose="02020603050405020304" pitchFamily="18" charset="0"/>
              </a:rPr>
              <a:t>được</a:t>
            </a:r>
            <a:r>
              <a:rPr lang="en-US" sz="2000" dirty="0">
                <a:ea typeface="Times New Roman" panose="02020603050405020304" pitchFamily="18" charset="0"/>
              </a:rPr>
              <a:t> </a:t>
            </a:r>
            <a:r>
              <a:rPr lang="en-US" sz="2000" dirty="0" err="1">
                <a:ea typeface="Times New Roman" panose="02020603050405020304" pitchFamily="18" charset="0"/>
              </a:rPr>
              <a:t>hàng</a:t>
            </a:r>
            <a:r>
              <a:rPr lang="en-US" sz="2000" dirty="0">
                <a:ea typeface="Times New Roman" panose="02020603050405020304" pitchFamily="18" charset="0"/>
              </a:rPr>
              <a:t> </a:t>
            </a:r>
            <a:r>
              <a:rPr lang="en-US" sz="2000" dirty="0" err="1">
                <a:ea typeface="Times New Roman" panose="02020603050405020304" pitchFamily="18" charset="0"/>
              </a:rPr>
              <a:t>hoá</a:t>
            </a:r>
            <a:r>
              <a:rPr lang="en-US" sz="2000" dirty="0">
                <a:ea typeface="Times New Roman" panose="02020603050405020304" pitchFamily="18" charset="0"/>
              </a:rPr>
              <a:t> </a:t>
            </a:r>
            <a:r>
              <a:rPr lang="en-US" sz="2000" dirty="0" err="1">
                <a:ea typeface="Times New Roman" panose="02020603050405020304" pitchFamily="18" charset="0"/>
              </a:rPr>
              <a:t>từ</a:t>
            </a:r>
            <a:r>
              <a:rPr lang="en-US" sz="2000" dirty="0">
                <a:ea typeface="Times New Roman" panose="02020603050405020304" pitchFamily="18" charset="0"/>
              </a:rPr>
              <a:t> </a:t>
            </a:r>
            <a:r>
              <a:rPr lang="en-US" sz="2000" dirty="0" err="1">
                <a:ea typeface="Times New Roman" panose="02020603050405020304" pitchFamily="18" charset="0"/>
              </a:rPr>
              <a:t>nhà</a:t>
            </a:r>
            <a:r>
              <a:rPr lang="en-US" sz="2000" dirty="0">
                <a:ea typeface="Times New Roman" panose="02020603050405020304" pitchFamily="18" charset="0"/>
              </a:rPr>
              <a:t> </a:t>
            </a:r>
            <a:r>
              <a:rPr lang="en-US" sz="2000" dirty="0" err="1">
                <a:ea typeface="Times New Roman" panose="02020603050405020304" pitchFamily="18" charset="0"/>
              </a:rPr>
              <a:t>cung</a:t>
            </a:r>
            <a:r>
              <a:rPr lang="en-US" sz="2000" dirty="0">
                <a:ea typeface="Times New Roman" panose="02020603050405020304" pitchFamily="18" charset="0"/>
              </a:rPr>
              <a:t> </a:t>
            </a:r>
            <a:r>
              <a:rPr lang="en-US" sz="2000" dirty="0" err="1">
                <a:ea typeface="Times New Roman" panose="02020603050405020304" pitchFamily="18" charset="0"/>
              </a:rPr>
              <a:t>cấp</a:t>
            </a:r>
            <a:r>
              <a:rPr lang="en-US" sz="2000" dirty="0">
                <a:ea typeface="Times New Roman" panose="02020603050405020304" pitchFamily="18" charset="0"/>
              </a:rPr>
              <a:t>; </a:t>
            </a:r>
            <a:endParaRPr lang="en-US" sz="2000" dirty="0"/>
          </a:p>
          <a:p>
            <a:pPr indent="360045" algn="just">
              <a:spcBef>
                <a:spcPts val="600"/>
              </a:spcBef>
            </a:pPr>
            <a:r>
              <a:rPr lang="en-US" sz="2000" dirty="0">
                <a:ea typeface="Times New Roman" panose="02020603050405020304" pitchFamily="18" charset="0"/>
              </a:rPr>
              <a:t>- </a:t>
            </a:r>
            <a:r>
              <a:rPr lang="en-US" sz="2000" dirty="0" err="1">
                <a:ea typeface="Times New Roman" panose="02020603050405020304" pitchFamily="18" charset="0"/>
              </a:rPr>
              <a:t>Đã</a:t>
            </a:r>
            <a:r>
              <a:rPr lang="en-US" sz="2000" dirty="0">
                <a:ea typeface="Times New Roman" panose="02020603050405020304" pitchFamily="18" charset="0"/>
              </a:rPr>
              <a:t> </a:t>
            </a:r>
            <a:r>
              <a:rPr lang="en-US" sz="2000" dirty="0" err="1">
                <a:ea typeface="Times New Roman" panose="02020603050405020304" pitchFamily="18" charset="0"/>
              </a:rPr>
              <a:t>thanh</a:t>
            </a:r>
            <a:r>
              <a:rPr lang="en-US" sz="2000" dirty="0">
                <a:ea typeface="Times New Roman" panose="02020603050405020304" pitchFamily="18" charset="0"/>
              </a:rPr>
              <a:t> </a:t>
            </a:r>
            <a:r>
              <a:rPr lang="en-US" sz="2000" dirty="0" err="1">
                <a:ea typeface="Times New Roman" panose="02020603050405020304" pitchFamily="18" charset="0"/>
              </a:rPr>
              <a:t>toán</a:t>
            </a:r>
            <a:r>
              <a:rPr lang="en-US" sz="2000" dirty="0">
                <a:ea typeface="Times New Roman" panose="02020603050405020304" pitchFamily="18" charset="0"/>
              </a:rPr>
              <a:t> </a:t>
            </a:r>
            <a:r>
              <a:rPr lang="en-US" sz="2000" dirty="0" err="1">
                <a:ea typeface="Times New Roman" panose="02020603050405020304" pitchFamily="18" charset="0"/>
              </a:rPr>
              <a:t>tiền</a:t>
            </a:r>
            <a:r>
              <a:rPr lang="en-US" sz="2000" dirty="0">
                <a:ea typeface="Times New Roman" panose="02020603050405020304" pitchFamily="18" charset="0"/>
              </a:rPr>
              <a:t> </a:t>
            </a:r>
            <a:r>
              <a:rPr lang="en-US" sz="2000" dirty="0" err="1">
                <a:ea typeface="Times New Roman" panose="02020603050405020304" pitchFamily="18" charset="0"/>
              </a:rPr>
              <a:t>cho</a:t>
            </a:r>
            <a:r>
              <a:rPr lang="en-US" sz="2000" dirty="0">
                <a:ea typeface="Times New Roman" panose="02020603050405020304" pitchFamily="18" charset="0"/>
              </a:rPr>
              <a:t> </a:t>
            </a:r>
            <a:r>
              <a:rPr lang="en-US" sz="2000" dirty="0" err="1">
                <a:ea typeface="Times New Roman" panose="02020603050405020304" pitchFamily="18" charset="0"/>
              </a:rPr>
              <a:t>nhà</a:t>
            </a:r>
            <a:r>
              <a:rPr lang="en-US" sz="2000" dirty="0">
                <a:ea typeface="Times New Roman" panose="02020603050405020304" pitchFamily="18" charset="0"/>
              </a:rPr>
              <a:t> </a:t>
            </a:r>
            <a:r>
              <a:rPr lang="en-US" sz="2000" dirty="0" err="1">
                <a:ea typeface="Times New Roman" panose="02020603050405020304" pitchFamily="18" charset="0"/>
              </a:rPr>
              <a:t>cung</a:t>
            </a:r>
            <a:r>
              <a:rPr lang="en-US" sz="2000" dirty="0">
                <a:ea typeface="Times New Roman" panose="02020603050405020304" pitchFamily="18" charset="0"/>
              </a:rPr>
              <a:t> </a:t>
            </a:r>
            <a:r>
              <a:rPr lang="en-US" sz="2000" dirty="0" err="1">
                <a:ea typeface="Times New Roman" panose="02020603050405020304" pitchFamily="18" charset="0"/>
              </a:rPr>
              <a:t>cấp</a:t>
            </a:r>
            <a:r>
              <a:rPr lang="en-US" sz="2000" dirty="0">
                <a:ea typeface="Times New Roman" panose="02020603050405020304" pitchFamily="18" charset="0"/>
              </a:rPr>
              <a:t> </a:t>
            </a:r>
            <a:r>
              <a:rPr lang="en-US" sz="2000" dirty="0" err="1">
                <a:ea typeface="Times New Roman" panose="02020603050405020304" pitchFamily="18" charset="0"/>
              </a:rPr>
              <a:t>hoặc</a:t>
            </a:r>
            <a:r>
              <a:rPr lang="en-US" sz="2000" dirty="0">
                <a:ea typeface="Times New Roman" panose="02020603050405020304" pitchFamily="18" charset="0"/>
              </a:rPr>
              <a:t> </a:t>
            </a:r>
            <a:r>
              <a:rPr lang="en-US" sz="2000" dirty="0" err="1">
                <a:ea typeface="Times New Roman" panose="02020603050405020304" pitchFamily="18" charset="0"/>
              </a:rPr>
              <a:t>chấp</a:t>
            </a:r>
            <a:r>
              <a:rPr lang="en-US" sz="2000" dirty="0">
                <a:ea typeface="Times New Roman" panose="02020603050405020304" pitchFamily="18" charset="0"/>
              </a:rPr>
              <a:t> </a:t>
            </a:r>
            <a:r>
              <a:rPr lang="en-US" sz="2000" dirty="0" err="1">
                <a:ea typeface="Times New Roman" panose="02020603050405020304" pitchFamily="18" charset="0"/>
              </a:rPr>
              <a:t>nhận</a:t>
            </a:r>
            <a:r>
              <a:rPr lang="en-US" sz="2000" dirty="0">
                <a:ea typeface="Times New Roman" panose="02020603050405020304" pitchFamily="18" charset="0"/>
              </a:rPr>
              <a:t> </a:t>
            </a:r>
            <a:r>
              <a:rPr lang="en-US" sz="2000" dirty="0" err="1">
                <a:ea typeface="Times New Roman" panose="02020603050405020304" pitchFamily="18" charset="0"/>
              </a:rPr>
              <a:t>thanh</a:t>
            </a:r>
            <a:r>
              <a:rPr lang="en-US" sz="2000" dirty="0">
                <a:ea typeface="Times New Roman" panose="02020603050405020304" pitchFamily="18" charset="0"/>
              </a:rPr>
              <a:t> </a:t>
            </a:r>
            <a:r>
              <a:rPr lang="en-US" sz="2000" dirty="0" err="1">
                <a:ea typeface="Times New Roman" panose="02020603050405020304" pitchFamily="18" charset="0"/>
              </a:rPr>
              <a:t>toán</a:t>
            </a:r>
            <a:r>
              <a:rPr lang="en-US" sz="2000" dirty="0">
                <a:ea typeface="Times New Roman" panose="02020603050405020304" pitchFamily="18" charset="0"/>
              </a:rPr>
              <a:t>. </a:t>
            </a:r>
            <a:endParaRPr lang="en-US" sz="2000" dirty="0"/>
          </a:p>
          <a:p>
            <a:pPr indent="360045" algn="just">
              <a:spcBef>
                <a:spcPts val="600"/>
              </a:spcBef>
            </a:pPr>
            <a:r>
              <a:rPr lang="en-US" sz="2000" dirty="0" err="1">
                <a:ea typeface="Times New Roman" panose="02020603050405020304" pitchFamily="18" charset="0"/>
              </a:rPr>
              <a:t>Tuy</a:t>
            </a:r>
            <a:r>
              <a:rPr lang="en-US" sz="2000" dirty="0">
                <a:ea typeface="Times New Roman" panose="02020603050405020304" pitchFamily="18" charset="0"/>
              </a:rPr>
              <a:t> </a:t>
            </a:r>
            <a:r>
              <a:rPr lang="en-US" sz="2000" dirty="0" err="1">
                <a:ea typeface="Times New Roman" panose="02020603050405020304" pitchFamily="18" charset="0"/>
              </a:rPr>
              <a:t>nhiên</a:t>
            </a:r>
            <a:r>
              <a:rPr lang="en-US" sz="2000" dirty="0">
                <a:ea typeface="Times New Roman" panose="02020603050405020304" pitchFamily="18" charset="0"/>
              </a:rPr>
              <a:t>, </a:t>
            </a:r>
            <a:r>
              <a:rPr lang="en-US" sz="2000" dirty="0" err="1">
                <a:ea typeface="Times New Roman" panose="02020603050405020304" pitchFamily="18" charset="0"/>
              </a:rPr>
              <a:t>tuỳ</a:t>
            </a:r>
            <a:r>
              <a:rPr lang="en-US" sz="2000" dirty="0">
                <a:ea typeface="Times New Roman" panose="02020603050405020304" pitchFamily="18" charset="0"/>
              </a:rPr>
              <a:t> </a:t>
            </a:r>
            <a:r>
              <a:rPr lang="en-US" sz="2000" dirty="0" err="1">
                <a:ea typeface="Times New Roman" panose="02020603050405020304" pitchFamily="18" charset="0"/>
              </a:rPr>
              <a:t>thuộc</a:t>
            </a:r>
            <a:r>
              <a:rPr lang="en-US" sz="2000" dirty="0">
                <a:ea typeface="Times New Roman" panose="02020603050405020304" pitchFamily="18" charset="0"/>
              </a:rPr>
              <a:t> </a:t>
            </a:r>
            <a:r>
              <a:rPr lang="en-US" sz="2000" dirty="0" err="1">
                <a:ea typeface="Times New Roman" panose="02020603050405020304" pitchFamily="18" charset="0"/>
              </a:rPr>
              <a:t>vào</a:t>
            </a:r>
            <a:r>
              <a:rPr lang="en-US" sz="2000" dirty="0">
                <a:ea typeface="Times New Roman" panose="02020603050405020304" pitchFamily="18" charset="0"/>
              </a:rPr>
              <a:t> </a:t>
            </a:r>
            <a:r>
              <a:rPr lang="en-US" sz="2000" dirty="0" err="1">
                <a:ea typeface="Times New Roman" panose="02020603050405020304" pitchFamily="18" charset="0"/>
              </a:rPr>
              <a:t>từng</a:t>
            </a:r>
            <a:r>
              <a:rPr lang="en-US" sz="2000" dirty="0">
                <a:ea typeface="Times New Roman" panose="02020603050405020304" pitchFamily="18" charset="0"/>
              </a:rPr>
              <a:t> </a:t>
            </a:r>
            <a:r>
              <a:rPr lang="en-US" sz="2000" dirty="0" err="1">
                <a:ea typeface="Times New Roman" panose="02020603050405020304" pitchFamily="18" charset="0"/>
              </a:rPr>
              <a:t>phương</a:t>
            </a:r>
            <a:r>
              <a:rPr lang="en-US" sz="2000" dirty="0">
                <a:ea typeface="Times New Roman" panose="02020603050405020304" pitchFamily="18" charset="0"/>
              </a:rPr>
              <a:t> </a:t>
            </a:r>
            <a:r>
              <a:rPr lang="en-US" sz="2000" dirty="0" err="1">
                <a:ea typeface="Times New Roman" panose="02020603050405020304" pitchFamily="18" charset="0"/>
              </a:rPr>
              <a:t>thức</a:t>
            </a:r>
            <a:r>
              <a:rPr lang="en-US" sz="2000" dirty="0">
                <a:ea typeface="Times New Roman" panose="02020603050405020304" pitchFamily="18" charset="0"/>
              </a:rPr>
              <a:t> </a:t>
            </a:r>
            <a:r>
              <a:rPr lang="en-US" sz="2000" dirty="0" err="1">
                <a:ea typeface="Times New Roman" panose="02020603050405020304" pitchFamily="18" charset="0"/>
              </a:rPr>
              <a:t>mua</a:t>
            </a:r>
            <a:r>
              <a:rPr lang="en-US" sz="2000" dirty="0">
                <a:ea typeface="Times New Roman" panose="02020603050405020304" pitchFamily="18" charset="0"/>
              </a:rPr>
              <a:t> </a:t>
            </a:r>
            <a:r>
              <a:rPr lang="en-US" sz="2000" dirty="0" err="1">
                <a:ea typeface="Times New Roman" panose="02020603050405020304" pitchFamily="18" charset="0"/>
              </a:rPr>
              <a:t>hàng</a:t>
            </a:r>
            <a:r>
              <a:rPr lang="en-US" sz="2000" dirty="0">
                <a:ea typeface="Times New Roman" panose="02020603050405020304" pitchFamily="18" charset="0"/>
              </a:rPr>
              <a:t> </a:t>
            </a:r>
            <a:r>
              <a:rPr lang="en-US" sz="2000" dirty="0" err="1">
                <a:ea typeface="Times New Roman" panose="02020603050405020304" pitchFamily="18" charset="0"/>
              </a:rPr>
              <a:t>mà</a:t>
            </a:r>
            <a:r>
              <a:rPr lang="en-US" sz="2000" dirty="0">
                <a:ea typeface="Times New Roman" panose="02020603050405020304" pitchFamily="18" charset="0"/>
              </a:rPr>
              <a:t> </a:t>
            </a:r>
            <a:r>
              <a:rPr lang="en-US" sz="2000" dirty="0" err="1">
                <a:ea typeface="Times New Roman" panose="02020603050405020304" pitchFamily="18" charset="0"/>
              </a:rPr>
              <a:t>thời</a:t>
            </a:r>
            <a:r>
              <a:rPr lang="en-US" sz="2000" dirty="0">
                <a:ea typeface="Times New Roman" panose="02020603050405020304" pitchFamily="18" charset="0"/>
              </a:rPr>
              <a:t> </a:t>
            </a:r>
            <a:r>
              <a:rPr lang="en-US" sz="2000" dirty="0" err="1">
                <a:ea typeface="Times New Roman" panose="02020603050405020304" pitchFamily="18" charset="0"/>
              </a:rPr>
              <a:t>điểm</a:t>
            </a:r>
            <a:r>
              <a:rPr lang="en-US" sz="2000" dirty="0">
                <a:ea typeface="Times New Roman" panose="02020603050405020304" pitchFamily="18" charset="0"/>
              </a:rPr>
              <a:t> </a:t>
            </a:r>
            <a:r>
              <a:rPr lang="en-US" sz="2000" dirty="0" err="1">
                <a:ea typeface="Times New Roman" panose="02020603050405020304" pitchFamily="18" charset="0"/>
              </a:rPr>
              <a:t>xác</a:t>
            </a:r>
            <a:r>
              <a:rPr lang="en-US" sz="2000" dirty="0">
                <a:ea typeface="Times New Roman" panose="02020603050405020304" pitchFamily="18" charset="0"/>
              </a:rPr>
              <a:t> </a:t>
            </a:r>
            <a:r>
              <a:rPr lang="en-US" sz="2000" dirty="0" err="1">
                <a:ea typeface="Times New Roman" panose="02020603050405020304" pitchFamily="18" charset="0"/>
              </a:rPr>
              <a:t>định</a:t>
            </a:r>
            <a:r>
              <a:rPr lang="en-US" sz="2000" dirty="0">
                <a:ea typeface="Times New Roman" panose="02020603050405020304" pitchFamily="18" charset="0"/>
              </a:rPr>
              <a:t> </a:t>
            </a:r>
            <a:r>
              <a:rPr lang="en-US" sz="2000" dirty="0" err="1">
                <a:ea typeface="Times New Roman" panose="02020603050405020304" pitchFamily="18" charset="0"/>
              </a:rPr>
              <a:t>hàng</a:t>
            </a:r>
            <a:r>
              <a:rPr lang="en-US" sz="2000" dirty="0">
                <a:ea typeface="Times New Roman" panose="02020603050405020304" pitchFamily="18" charset="0"/>
              </a:rPr>
              <a:t> </a:t>
            </a:r>
            <a:r>
              <a:rPr lang="en-US" sz="2000" dirty="0" err="1">
                <a:ea typeface="Times New Roman" panose="02020603050405020304" pitchFamily="18" charset="0"/>
              </a:rPr>
              <a:t>mua</a:t>
            </a:r>
            <a:r>
              <a:rPr lang="en-US" sz="2000" dirty="0">
                <a:ea typeface="Times New Roman" panose="02020603050405020304" pitchFamily="18" charset="0"/>
              </a:rPr>
              <a:t> </a:t>
            </a:r>
            <a:r>
              <a:rPr lang="en-US" sz="2000" dirty="0" err="1">
                <a:ea typeface="Times New Roman" panose="02020603050405020304" pitchFamily="18" charset="0"/>
              </a:rPr>
              <a:t>có</a:t>
            </a:r>
            <a:r>
              <a:rPr lang="en-US" sz="2000" dirty="0">
                <a:ea typeface="Times New Roman" panose="02020603050405020304" pitchFamily="18" charset="0"/>
              </a:rPr>
              <a:t> </a:t>
            </a:r>
            <a:r>
              <a:rPr lang="en-US" sz="2000" dirty="0" err="1">
                <a:ea typeface="Times New Roman" panose="02020603050405020304" pitchFamily="18" charset="0"/>
              </a:rPr>
              <a:t>khác</a:t>
            </a:r>
            <a:r>
              <a:rPr lang="en-US" sz="2000" dirty="0">
                <a:ea typeface="Times New Roman" panose="02020603050405020304" pitchFamily="18" charset="0"/>
              </a:rPr>
              <a:t> </a:t>
            </a:r>
            <a:r>
              <a:rPr lang="en-US" sz="2000" dirty="0" err="1">
                <a:ea typeface="Times New Roman" panose="02020603050405020304" pitchFamily="18" charset="0"/>
              </a:rPr>
              <a:t>nhau</a:t>
            </a:r>
            <a:r>
              <a:rPr lang="en-US" sz="2000" dirty="0">
                <a:ea typeface="Times New Roman" panose="02020603050405020304" pitchFamily="18" charset="0"/>
              </a:rPr>
              <a:t>:</a:t>
            </a:r>
            <a:endParaRPr lang="en-US" sz="2000" dirty="0"/>
          </a:p>
          <a:p>
            <a:pPr indent="360045" algn="just">
              <a:lnSpc>
                <a:spcPct val="107000"/>
              </a:lnSpc>
              <a:spcBef>
                <a:spcPts val="600"/>
              </a:spcBef>
            </a:pPr>
            <a:r>
              <a:rPr lang="vi-VN" sz="2000" dirty="0">
                <a:latin typeface="Times New Roman" panose="02020603050405020304" pitchFamily="18" charset="0"/>
                <a:ea typeface="Times New Roman" panose="02020603050405020304" pitchFamily="18" charset="0"/>
              </a:rPr>
              <a:t>- Trường hợp mua hàng theo phương thức trực tiếp, thời điểm xác định hàng mua là khi đã hoàn thánh thủ tục chứng từ giao nhận thanh toán cho người bán.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Times New Roman" panose="02020603050405020304" pitchFamily="18" charset="0"/>
              </a:rPr>
              <a:t>- Trường hợp mua hàng theo phương thức chuyển hàng, hàng hoá </a:t>
            </a:r>
            <a:r>
              <a:rPr lang="en-US" sz="2000" dirty="0" err="1">
                <a:latin typeface="Times New Roman" panose="02020603050405020304" pitchFamily="18" charset="0"/>
                <a:ea typeface="Times New Roman" panose="02020603050405020304" pitchFamily="18" charset="0"/>
              </a:rPr>
              <a:t>được</a:t>
            </a:r>
            <a:r>
              <a:rPr lang="vi-VN" sz="2000" dirty="0">
                <a:latin typeface="Times New Roman" panose="02020603050405020304" pitchFamily="18" charset="0"/>
                <a:ea typeface="Times New Roman" panose="02020603050405020304" pitchFamily="18" charset="0"/>
              </a:rPr>
              <a:t> xác định là hàng mua khi bên mua đã nhận </a:t>
            </a:r>
            <a:r>
              <a:rPr lang="en-US" sz="2000" dirty="0" err="1">
                <a:latin typeface="Times New Roman" panose="02020603050405020304" pitchFamily="18" charset="0"/>
                <a:ea typeface="Times New Roman" panose="02020603050405020304" pitchFamily="18" charset="0"/>
              </a:rPr>
              <a:t>được</a:t>
            </a:r>
            <a:r>
              <a:rPr lang="vi-VN" sz="2000" dirty="0">
                <a:latin typeface="Times New Roman" panose="02020603050405020304" pitchFamily="18" charset="0"/>
                <a:ea typeface="Times New Roman" panose="02020603050405020304" pitchFamily="18" charset="0"/>
              </a:rPr>
              <a:t> hàng, đã thanh toán tiền hoặc chấp nhận thanh toán cho người bán. </a:t>
            </a:r>
            <a:endParaRPr lang="en-US" sz="2000" dirty="0">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918010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629400" y="33087"/>
            <a:ext cx="2377103" cy="1683739"/>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4" name="object 4"/>
          <p:cNvSpPr txBox="1"/>
          <p:nvPr/>
        </p:nvSpPr>
        <p:spPr>
          <a:xfrm>
            <a:off x="7334361" y="4596483"/>
            <a:ext cx="179014"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25</a:t>
            </a:fld>
            <a:endParaRPr sz="927">
              <a:solidFill>
                <a:prstClr val="black"/>
              </a:solidFill>
              <a:latin typeface="Tahoma"/>
              <a:cs typeface="Tahoma"/>
            </a:endParaRPr>
          </a:p>
        </p:txBody>
      </p:sp>
      <p:sp>
        <p:nvSpPr>
          <p:cNvPr id="6" name="Rectangle 5"/>
          <p:cNvSpPr/>
          <p:nvPr/>
        </p:nvSpPr>
        <p:spPr>
          <a:xfrm>
            <a:off x="76200" y="209550"/>
            <a:ext cx="6324600" cy="4593117"/>
          </a:xfrm>
          <a:prstGeom prst="rect">
            <a:avLst/>
          </a:prstGeom>
        </p:spPr>
        <p:txBody>
          <a:bodyPr wrap="square">
            <a:spAutoFit/>
          </a:bodyPr>
          <a:lstStyle/>
          <a:p>
            <a:pPr indent="360045" algn="just">
              <a:lnSpc>
                <a:spcPct val="107000"/>
              </a:lnSpc>
              <a:spcBef>
                <a:spcPts val="600"/>
              </a:spcBef>
            </a:pPr>
            <a:r>
              <a:rPr lang="vi-VN" sz="2400" b="1" i="1" dirty="0">
                <a:latin typeface="Times New Roman" panose="02020603050405020304" pitchFamily="18" charset="0"/>
                <a:ea typeface="Times New Roman" panose="02020603050405020304" pitchFamily="18" charset="0"/>
              </a:rPr>
              <a:t>1.1.3. Xác định trị giá hàng mua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smtClean="0">
                <a:latin typeface="Times New Roman" panose="02020603050405020304" pitchFamily="18" charset="0"/>
                <a:ea typeface="Times New Roman" panose="02020603050405020304" pitchFamily="18" charset="0"/>
              </a:rPr>
              <a:t>Trị </a:t>
            </a:r>
            <a:r>
              <a:rPr lang="vi-VN" sz="2400" dirty="0">
                <a:latin typeface="Times New Roman" panose="02020603050405020304" pitchFamily="18" charset="0"/>
                <a:ea typeface="Times New Roman" panose="02020603050405020304" pitchFamily="18" charset="0"/>
              </a:rPr>
              <a:t>giá thực tế (giá gốc) của hàng mua  = Trị giá mua của hàng hoá + Các khoản thuế không được hoàn lại - Giảm giá hàng mua, chiết khấu thương mại được thưởng + Chi phí phát sinh trong quá trình mua hàng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Times New Roman" panose="02020603050405020304" pitchFamily="18" charset="0"/>
              </a:rPr>
              <a:t>Ngoài ra trong trường hợp hàng mua vào trước khi bán ra cần phải sơ chế, phân loại, chọn lọc, đóng gói,... thì toàn bộ chi phí phát sinh trong quá trình đó cũng được hạch toán vào trị giá thực tế của hàng mua.</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870957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781800" y="150395"/>
            <a:ext cx="2184475" cy="1681218"/>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Times New Roman" panose="02020603050405020304" pitchFamily="18" charset="0"/>
              <a:cs typeface="Times New Roman" panose="02020603050405020304" pitchFamily="18" charset="0"/>
            </a:endParaRPr>
          </a:p>
        </p:txBody>
      </p:sp>
      <p:sp>
        <p:nvSpPr>
          <p:cNvPr id="4" name="object 4"/>
          <p:cNvSpPr txBox="1"/>
          <p:nvPr/>
        </p:nvSpPr>
        <p:spPr>
          <a:xfrm>
            <a:off x="7334361" y="4596483"/>
            <a:ext cx="179014"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imes New Roman" panose="02020603050405020304" pitchFamily="18" charset="0"/>
                <a:cs typeface="Times New Roman" panose="02020603050405020304" pitchFamily="18" charset="0"/>
              </a:rPr>
              <a:pPr marL="25215" defTabSz="605150">
                <a:spcBef>
                  <a:spcPts val="63"/>
                </a:spcBef>
              </a:pPr>
              <a:t>26</a:t>
            </a:fld>
            <a:endParaRPr sz="927">
              <a:solidFill>
                <a:prstClr val="black"/>
              </a:solidFill>
              <a:latin typeface="Times New Roman" panose="02020603050405020304" pitchFamily="18" charset="0"/>
              <a:cs typeface="Times New Roman" panose="02020603050405020304" pitchFamily="18" charset="0"/>
            </a:endParaRPr>
          </a:p>
        </p:txBody>
      </p:sp>
      <p:sp>
        <p:nvSpPr>
          <p:cNvPr id="6" name="Rectangle 5"/>
          <p:cNvSpPr/>
          <p:nvPr/>
        </p:nvSpPr>
        <p:spPr>
          <a:xfrm>
            <a:off x="228600" y="133350"/>
            <a:ext cx="6400800" cy="2041777"/>
          </a:xfrm>
          <a:prstGeom prst="rect">
            <a:avLst/>
          </a:prstGeom>
        </p:spPr>
        <p:txBody>
          <a:bodyPr wrap="square">
            <a:spAutoFit/>
          </a:bodyPr>
          <a:lstStyle/>
          <a:p>
            <a:pPr indent="360045" algn="just">
              <a:lnSpc>
                <a:spcPct val="107000"/>
              </a:lnSpc>
              <a:spcBef>
                <a:spcPts val="600"/>
              </a:spcBef>
            </a:pPr>
            <a:r>
              <a:rPr lang="vi-VN" sz="2400" b="1" i="1" dirty="0">
                <a:latin typeface="Times New Roman" panose="02020603050405020304" pitchFamily="18" charset="0"/>
                <a:ea typeface="Times New Roman" panose="02020603050405020304" pitchFamily="18" charset="0"/>
                <a:cs typeface="Times New Roman" panose="02020603050405020304" pitchFamily="18" charset="0"/>
              </a:rPr>
              <a:t>1.1.4. Phương thức thanh toán hàng mua. </a:t>
            </a:r>
            <a:endParaRPr lang="en-US" sz="2400" dirty="0">
              <a:latin typeface="Times New Roman" panose="02020603050405020304" pitchFamily="18" charset="0"/>
              <a:ea typeface="SimSun" panose="02010600030101010101" pitchFamily="2" charset="-122"/>
              <a:cs typeface="Times New Roman" panose="02020603050405020304" pitchFamily="18" charset="0"/>
            </a:endParaRPr>
          </a:p>
          <a:p>
            <a:pPr indent="360045" algn="just">
              <a:spcBef>
                <a:spcPts val="600"/>
              </a:spcBef>
            </a:pPr>
            <a:r>
              <a:rPr lang="vi-VN" sz="2400" dirty="0" smtClean="0">
                <a:latin typeface="Times New Roman" panose="02020603050405020304" pitchFamily="18" charset="0"/>
                <a:ea typeface="Times New Roman" panose="02020603050405020304" pitchFamily="18" charset="0"/>
                <a:cs typeface="Times New Roman" panose="02020603050405020304" pitchFamily="18" charset="0"/>
              </a:rPr>
              <a:t>Thông </a:t>
            </a:r>
            <a:r>
              <a:rPr lang="vi-VN" sz="2400" dirty="0">
                <a:latin typeface="Times New Roman" panose="02020603050405020304" pitchFamily="18" charset="0"/>
                <a:ea typeface="Times New Roman" panose="02020603050405020304" pitchFamily="18" charset="0"/>
                <a:cs typeface="Times New Roman" panose="02020603050405020304" pitchFamily="18" charset="0"/>
              </a:rPr>
              <a:t>thường việc thanh toán tiền hàng được thực hiện theo hai phương thức: Phương thức thanh toán trực tiếp và phương thức thanh toán trả chậm. </a:t>
            </a:r>
            <a:endParaRPr lang="en-US" sz="2400" dirty="0">
              <a:latin typeface="Times New Roman" panose="02020603050405020304" pitchFamily="18" charset="0"/>
              <a:cs typeface="Times New Roman" panose="02020603050405020304" pitchFamily="18" charset="0"/>
            </a:endParaRPr>
          </a:p>
        </p:txBody>
      </p:sp>
      <p:sp>
        <p:nvSpPr>
          <p:cNvPr id="7" name="Rectangle 6"/>
          <p:cNvSpPr/>
          <p:nvPr/>
        </p:nvSpPr>
        <p:spPr>
          <a:xfrm>
            <a:off x="-36096" y="2343150"/>
            <a:ext cx="9103895" cy="2831544"/>
          </a:xfrm>
          <a:prstGeom prst="rect">
            <a:avLst/>
          </a:prstGeom>
        </p:spPr>
        <p:txBody>
          <a:bodyPr wrap="square">
            <a:spAutoFit/>
          </a:bodyPr>
          <a:lstStyle/>
          <a:p>
            <a:pPr indent="360045" algn="just">
              <a:spcBef>
                <a:spcPts val="600"/>
              </a:spcBef>
            </a:pPr>
            <a:r>
              <a:rPr lang="vi-VN" sz="2400" dirty="0">
                <a:latin typeface="Times New Roman" panose="02020603050405020304" pitchFamily="18" charset="0"/>
                <a:ea typeface="Times New Roman" panose="02020603050405020304" pitchFamily="18" charset="0"/>
                <a:cs typeface="Times New Roman" panose="02020603050405020304" pitchFamily="18" charset="0"/>
              </a:rPr>
              <a:t>- Phương thức thanh toán trực tiếp: </a:t>
            </a:r>
            <a:endParaRPr lang="en-US" sz="2400" dirty="0">
              <a:latin typeface="Times New Roman" panose="02020603050405020304" pitchFamily="18" charset="0"/>
              <a:cs typeface="Times New Roman" panose="02020603050405020304" pitchFamily="18" charset="0"/>
            </a:endParaRPr>
          </a:p>
          <a:p>
            <a:pPr indent="360045" algn="just">
              <a:spcBef>
                <a:spcPts val="600"/>
              </a:spcBef>
            </a:pPr>
            <a:r>
              <a:rPr lang="vi-VN" sz="2400" dirty="0">
                <a:latin typeface="Times New Roman" panose="02020603050405020304" pitchFamily="18" charset="0"/>
                <a:ea typeface="Times New Roman" panose="02020603050405020304" pitchFamily="18" charset="0"/>
                <a:cs typeface="Times New Roman" panose="02020603050405020304" pitchFamily="18" charset="0"/>
              </a:rPr>
              <a:t>Theo phương thức này, sau khi nhận được hàng, doanh nghiệp thương mại thanh toán ngay tiền cho người bán, có thể bằng tiền mặt, bằng chuyển khoản, hay thanh toán bằng hàng (hàng đổi hàng)... </a:t>
            </a:r>
            <a:endParaRPr lang="en-US" sz="2400" dirty="0">
              <a:latin typeface="Times New Roman" panose="02020603050405020304" pitchFamily="18" charset="0"/>
              <a:cs typeface="Times New Roman" panose="02020603050405020304" pitchFamily="18" charset="0"/>
            </a:endParaRPr>
          </a:p>
          <a:p>
            <a:pPr indent="360045" algn="just">
              <a:spcBef>
                <a:spcPts val="600"/>
              </a:spcBef>
            </a:pPr>
            <a:r>
              <a:rPr lang="vi-VN"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cs typeface="Times New Roman" panose="02020603050405020304" pitchFamily="18" charset="0"/>
              </a:rPr>
              <a:t>Phương thức thanh toán trả chậm: Theo phương thức này,người mua trả ngay một p</a:t>
            </a:r>
            <a:r>
              <a:rPr lang="vi-VN" sz="2400" spc="-30" dirty="0">
                <a:latin typeface="Times New Roman" panose="02020603050405020304" pitchFamily="18" charset="0"/>
                <a:ea typeface="Times New Roman" panose="02020603050405020304" pitchFamily="18" charset="0"/>
                <a:cs typeface="Times New Roman" panose="02020603050405020304" pitchFamily="18" charset="0"/>
              </a:rPr>
              <a:t>hần tiền hàng, số còn lại sẽ trả dần theo định kì và phải chịu lãi cho số hàng trả chậm.</a:t>
            </a:r>
            <a:r>
              <a:rPr lang="vi-VN" sz="24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61330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34361" y="4596483"/>
            <a:ext cx="179014"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27</a:t>
            </a:fld>
            <a:endParaRPr sz="927">
              <a:solidFill>
                <a:prstClr val="black"/>
              </a:solidFill>
              <a:latin typeface="Tahoma"/>
              <a:cs typeface="Tahoma"/>
            </a:endParaRPr>
          </a:p>
        </p:txBody>
      </p:sp>
      <p:sp>
        <p:nvSpPr>
          <p:cNvPr id="5" name="Rectangle 4"/>
          <p:cNvSpPr/>
          <p:nvPr/>
        </p:nvSpPr>
        <p:spPr>
          <a:xfrm>
            <a:off x="152400" y="-19050"/>
            <a:ext cx="8763000" cy="5201424"/>
          </a:xfrm>
          <a:prstGeom prst="rect">
            <a:avLst/>
          </a:prstGeom>
        </p:spPr>
        <p:txBody>
          <a:bodyPr wrap="square">
            <a:spAutoFit/>
          </a:bodyPr>
          <a:lstStyle/>
          <a:p>
            <a:pPr indent="360045" algn="just">
              <a:spcBef>
                <a:spcPts val="600"/>
              </a:spcBef>
            </a:pPr>
            <a:r>
              <a:rPr lang="vi-VN" sz="2600" b="1" i="1" dirty="0">
                <a:latin typeface="+mj-lt"/>
                <a:ea typeface="Times New Roman" panose="02020603050405020304" pitchFamily="18" charset="0"/>
              </a:rPr>
              <a:t>1.1.5. Nhiệm vụ kế toán mua hàng</a:t>
            </a:r>
            <a:r>
              <a:rPr lang="vi-VN" sz="2600" i="1" dirty="0">
                <a:latin typeface="+mj-lt"/>
                <a:ea typeface="Times New Roman" panose="02020603050405020304" pitchFamily="18" charset="0"/>
              </a:rPr>
              <a:t> </a:t>
            </a:r>
            <a:endParaRPr lang="en-US" sz="2600" dirty="0">
              <a:latin typeface="+mj-lt"/>
            </a:endParaRPr>
          </a:p>
          <a:p>
            <a:pPr indent="360045" algn="just">
              <a:spcBef>
                <a:spcPts val="600"/>
              </a:spcBef>
            </a:pPr>
            <a:r>
              <a:rPr lang="vi-VN" sz="2600" dirty="0">
                <a:latin typeface="+mj-lt"/>
                <a:ea typeface="Times New Roman" panose="02020603050405020304" pitchFamily="18" charset="0"/>
              </a:rPr>
              <a:t>Để thực hiện tốt chức năng của mình, kế toán mua hàng cần thực hiện nhứng nhiệm vụ chủ yếu sau đây: </a:t>
            </a:r>
            <a:endParaRPr lang="en-US" sz="2600" dirty="0">
              <a:latin typeface="+mj-lt"/>
            </a:endParaRPr>
          </a:p>
          <a:p>
            <a:pPr indent="360045" algn="just">
              <a:spcBef>
                <a:spcPts val="600"/>
              </a:spcBef>
            </a:pPr>
            <a:r>
              <a:rPr lang="vi-VN" sz="2600" dirty="0">
                <a:latin typeface="+mj-lt"/>
                <a:ea typeface="Times New Roman" panose="02020603050405020304" pitchFamily="18" charset="0"/>
              </a:rPr>
              <a:t>- Tính toán, ghi chép và phản ánh kịp thời, đầy đủ, chính xác tình hình mua hàng về số lượng, chủng loại, quy cách, chất lượng, giá cả và thời điểm mua hàng. </a:t>
            </a:r>
            <a:endParaRPr lang="en-US" sz="2600" dirty="0">
              <a:latin typeface="+mj-lt"/>
            </a:endParaRPr>
          </a:p>
          <a:p>
            <a:pPr indent="360045" algn="just">
              <a:spcBef>
                <a:spcPts val="600"/>
              </a:spcBef>
            </a:pPr>
            <a:r>
              <a:rPr lang="vi-VN" sz="2600" dirty="0">
                <a:latin typeface="+mj-lt"/>
                <a:ea typeface="Times New Roman" panose="02020603050405020304" pitchFamily="18" charset="0"/>
              </a:rPr>
              <a:t>- Kiểm tra, giám sát tình hình mua hàng theo từng nguồn hàng và theo từng hợp đồng hoặc đơn đặt hàng, tình hình thanh toán với nhà cung cấp. </a:t>
            </a:r>
            <a:endParaRPr lang="en-US" sz="2600" dirty="0">
              <a:latin typeface="+mj-lt"/>
            </a:endParaRPr>
          </a:p>
          <a:p>
            <a:pPr indent="360045" algn="just">
              <a:spcBef>
                <a:spcPts val="600"/>
              </a:spcBef>
            </a:pPr>
            <a:r>
              <a:rPr lang="vi-VN" sz="2600" dirty="0">
                <a:latin typeface="+mj-lt"/>
                <a:ea typeface="Times New Roman" panose="02020603050405020304" pitchFamily="18" charset="0"/>
              </a:rPr>
              <a:t>- Cung cấp thông tin kịp thời tình hình mua hàng và thanh toán tiền hàng để làm căn cứ cho quyết định cần thiết của quản lý. </a:t>
            </a:r>
            <a:endParaRPr lang="en-US" sz="2600" dirty="0">
              <a:effectLst/>
              <a:latin typeface="+mj-lt"/>
            </a:endParaRPr>
          </a:p>
        </p:txBody>
      </p:sp>
    </p:spTree>
    <p:extLst>
      <p:ext uri="{BB962C8B-B14F-4D97-AF65-F5344CB8AC3E}">
        <p14:creationId xmlns:p14="http://schemas.microsoft.com/office/powerpoint/2010/main" val="40563676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43000" y="209550"/>
            <a:ext cx="4344577" cy="316263"/>
          </a:xfrm>
          <a:prstGeom prst="rect">
            <a:avLst/>
          </a:prstGeom>
        </p:spPr>
        <p:txBody>
          <a:bodyPr vert="horz" wrap="square" lIns="0" tIns="8404" rIns="0" bIns="0" rtlCol="0">
            <a:spAutoFit/>
          </a:bodyPr>
          <a:lstStyle/>
          <a:p>
            <a:r>
              <a:rPr lang="en-US" sz="2000" b="1"/>
              <a:t>1.2. Kế toán quá trình mua hàng</a:t>
            </a:r>
            <a:endParaRPr lang="en-US" sz="2000"/>
          </a:p>
        </p:txBody>
      </p:sp>
      <p:grpSp>
        <p:nvGrpSpPr>
          <p:cNvPr id="3" name="object 3"/>
          <p:cNvGrpSpPr/>
          <p:nvPr/>
        </p:nvGrpSpPr>
        <p:grpSpPr>
          <a:xfrm>
            <a:off x="439278" y="743190"/>
            <a:ext cx="2682231" cy="1295160"/>
            <a:chOff x="1367027" y="1900427"/>
            <a:chExt cx="2981960" cy="1610360"/>
          </a:xfrm>
        </p:grpSpPr>
        <p:sp>
          <p:nvSpPr>
            <p:cNvPr id="4" name="object 4"/>
            <p:cNvSpPr/>
            <p:nvPr/>
          </p:nvSpPr>
          <p:spPr>
            <a:xfrm>
              <a:off x="1371599" y="1904999"/>
              <a:ext cx="2971800" cy="1600200"/>
            </a:xfrm>
            <a:custGeom>
              <a:avLst/>
              <a:gdLst/>
              <a:ahLst/>
              <a:cxnLst/>
              <a:rect l="l" t="t" r="r" b="b"/>
              <a:pathLst>
                <a:path w="2971800" h="1600200">
                  <a:moveTo>
                    <a:pt x="2971800" y="1333499"/>
                  </a:moveTo>
                  <a:lnTo>
                    <a:pt x="2971800" y="266699"/>
                  </a:lnTo>
                  <a:lnTo>
                    <a:pt x="2967520" y="218820"/>
                  </a:lnTo>
                  <a:lnTo>
                    <a:pt x="2955176" y="173731"/>
                  </a:lnTo>
                  <a:lnTo>
                    <a:pt x="2935506" y="132192"/>
                  </a:lnTo>
                  <a:lnTo>
                    <a:pt x="2909251" y="94962"/>
                  </a:lnTo>
                  <a:lnTo>
                    <a:pt x="2877151" y="62799"/>
                  </a:lnTo>
                  <a:lnTo>
                    <a:pt x="2839945" y="36463"/>
                  </a:lnTo>
                  <a:lnTo>
                    <a:pt x="2798375" y="16711"/>
                  </a:lnTo>
                  <a:lnTo>
                    <a:pt x="2753180" y="4304"/>
                  </a:lnTo>
                  <a:lnTo>
                    <a:pt x="2705100" y="0"/>
                  </a:lnTo>
                  <a:lnTo>
                    <a:pt x="266700" y="0"/>
                  </a:lnTo>
                  <a:lnTo>
                    <a:pt x="218820" y="4304"/>
                  </a:lnTo>
                  <a:lnTo>
                    <a:pt x="173731" y="16711"/>
                  </a:lnTo>
                  <a:lnTo>
                    <a:pt x="132192" y="36463"/>
                  </a:lnTo>
                  <a:lnTo>
                    <a:pt x="94962" y="62799"/>
                  </a:lnTo>
                  <a:lnTo>
                    <a:pt x="62799" y="94962"/>
                  </a:lnTo>
                  <a:lnTo>
                    <a:pt x="36463" y="132192"/>
                  </a:lnTo>
                  <a:lnTo>
                    <a:pt x="16711" y="173731"/>
                  </a:lnTo>
                  <a:lnTo>
                    <a:pt x="4304" y="218820"/>
                  </a:lnTo>
                  <a:lnTo>
                    <a:pt x="0" y="266700"/>
                  </a:lnTo>
                  <a:lnTo>
                    <a:pt x="0" y="1333500"/>
                  </a:lnTo>
                  <a:lnTo>
                    <a:pt x="4304" y="1381580"/>
                  </a:lnTo>
                  <a:lnTo>
                    <a:pt x="16711" y="1426775"/>
                  </a:lnTo>
                  <a:lnTo>
                    <a:pt x="36463" y="1468345"/>
                  </a:lnTo>
                  <a:lnTo>
                    <a:pt x="62799" y="1505551"/>
                  </a:lnTo>
                  <a:lnTo>
                    <a:pt x="94962" y="1537651"/>
                  </a:lnTo>
                  <a:lnTo>
                    <a:pt x="132192" y="1563906"/>
                  </a:lnTo>
                  <a:lnTo>
                    <a:pt x="173731" y="1583576"/>
                  </a:lnTo>
                  <a:lnTo>
                    <a:pt x="218820" y="1595920"/>
                  </a:lnTo>
                  <a:lnTo>
                    <a:pt x="266700" y="1600200"/>
                  </a:lnTo>
                  <a:lnTo>
                    <a:pt x="2705100" y="1600199"/>
                  </a:lnTo>
                  <a:lnTo>
                    <a:pt x="2753180" y="1595920"/>
                  </a:lnTo>
                  <a:lnTo>
                    <a:pt x="2798375" y="1583576"/>
                  </a:lnTo>
                  <a:lnTo>
                    <a:pt x="2839945" y="1563906"/>
                  </a:lnTo>
                  <a:lnTo>
                    <a:pt x="2877151" y="1537651"/>
                  </a:lnTo>
                  <a:lnTo>
                    <a:pt x="2909251" y="1505551"/>
                  </a:lnTo>
                  <a:lnTo>
                    <a:pt x="2935506" y="1468345"/>
                  </a:lnTo>
                  <a:lnTo>
                    <a:pt x="2955176" y="1426775"/>
                  </a:lnTo>
                  <a:lnTo>
                    <a:pt x="2967520" y="1381580"/>
                  </a:lnTo>
                  <a:lnTo>
                    <a:pt x="2971800" y="1333499"/>
                  </a:lnTo>
                  <a:close/>
                </a:path>
              </a:pathLst>
            </a:custGeom>
            <a:solidFill>
              <a:srgbClr val="810C15"/>
            </a:solidFill>
          </p:spPr>
          <p:txBody>
            <a:bodyPr wrap="square" lIns="0" tIns="0" rIns="0" bIns="0" rtlCol="0"/>
            <a:lstStyle/>
            <a:p>
              <a:pPr defTabSz="605150"/>
              <a:endParaRPr sz="1191">
                <a:solidFill>
                  <a:prstClr val="black"/>
                </a:solidFill>
                <a:latin typeface="Calibri"/>
              </a:endParaRPr>
            </a:p>
          </p:txBody>
        </p:sp>
        <p:sp>
          <p:nvSpPr>
            <p:cNvPr id="5" name="object 5"/>
            <p:cNvSpPr/>
            <p:nvPr/>
          </p:nvSpPr>
          <p:spPr>
            <a:xfrm>
              <a:off x="1367027" y="1900427"/>
              <a:ext cx="2981960" cy="1610360"/>
            </a:xfrm>
            <a:custGeom>
              <a:avLst/>
              <a:gdLst/>
              <a:ahLst/>
              <a:cxnLst/>
              <a:rect l="l" t="t" r="r" b="b"/>
              <a:pathLst>
                <a:path w="2981960" h="1610360">
                  <a:moveTo>
                    <a:pt x="2981706" y="1338834"/>
                  </a:moveTo>
                  <a:lnTo>
                    <a:pt x="2981706" y="271272"/>
                  </a:lnTo>
                  <a:lnTo>
                    <a:pt x="2980182" y="243840"/>
                  </a:lnTo>
                  <a:lnTo>
                    <a:pt x="2971007" y="195949"/>
                  </a:lnTo>
                  <a:lnTo>
                    <a:pt x="2953450" y="151218"/>
                  </a:lnTo>
                  <a:lnTo>
                    <a:pt x="2928438" y="110567"/>
                  </a:lnTo>
                  <a:lnTo>
                    <a:pt x="2896904" y="74918"/>
                  </a:lnTo>
                  <a:lnTo>
                    <a:pt x="2859778" y="45192"/>
                  </a:lnTo>
                  <a:lnTo>
                    <a:pt x="2817990" y="22310"/>
                  </a:lnTo>
                  <a:lnTo>
                    <a:pt x="2772470" y="7193"/>
                  </a:lnTo>
                  <a:lnTo>
                    <a:pt x="2724150" y="761"/>
                  </a:lnTo>
                  <a:lnTo>
                    <a:pt x="2710434" y="0"/>
                  </a:lnTo>
                  <a:lnTo>
                    <a:pt x="271272" y="0"/>
                  </a:lnTo>
                  <a:lnTo>
                    <a:pt x="222338" y="4409"/>
                  </a:lnTo>
                  <a:lnTo>
                    <a:pt x="176035" y="17372"/>
                  </a:lnTo>
                  <a:lnTo>
                    <a:pt x="133249" y="38091"/>
                  </a:lnTo>
                  <a:lnTo>
                    <a:pt x="94864" y="65770"/>
                  </a:lnTo>
                  <a:lnTo>
                    <a:pt x="61766" y="99609"/>
                  </a:lnTo>
                  <a:lnTo>
                    <a:pt x="34840" y="138813"/>
                  </a:lnTo>
                  <a:lnTo>
                    <a:pt x="14972" y="182584"/>
                  </a:lnTo>
                  <a:lnTo>
                    <a:pt x="3047" y="230124"/>
                  </a:lnTo>
                  <a:lnTo>
                    <a:pt x="0" y="271272"/>
                  </a:lnTo>
                  <a:lnTo>
                    <a:pt x="0" y="1338834"/>
                  </a:lnTo>
                  <a:lnTo>
                    <a:pt x="1524" y="1366266"/>
                  </a:lnTo>
                  <a:lnTo>
                    <a:pt x="3048" y="1379982"/>
                  </a:lnTo>
                  <a:lnTo>
                    <a:pt x="5334" y="1392936"/>
                  </a:lnTo>
                  <a:lnTo>
                    <a:pt x="9906" y="1408437"/>
                  </a:lnTo>
                  <a:lnTo>
                    <a:pt x="9905" y="258318"/>
                  </a:lnTo>
                  <a:lnTo>
                    <a:pt x="10667" y="251460"/>
                  </a:lnTo>
                  <a:lnTo>
                    <a:pt x="10667" y="245364"/>
                  </a:lnTo>
                  <a:lnTo>
                    <a:pt x="15239" y="218694"/>
                  </a:lnTo>
                  <a:lnTo>
                    <a:pt x="17525" y="208978"/>
                  </a:lnTo>
                  <a:lnTo>
                    <a:pt x="17525" y="206502"/>
                  </a:lnTo>
                  <a:lnTo>
                    <a:pt x="21335" y="193548"/>
                  </a:lnTo>
                  <a:lnTo>
                    <a:pt x="25907" y="181356"/>
                  </a:lnTo>
                  <a:lnTo>
                    <a:pt x="30479" y="169926"/>
                  </a:lnTo>
                  <a:lnTo>
                    <a:pt x="35813" y="157734"/>
                  </a:lnTo>
                  <a:lnTo>
                    <a:pt x="35813" y="158496"/>
                  </a:lnTo>
                  <a:lnTo>
                    <a:pt x="41148" y="147066"/>
                  </a:lnTo>
                  <a:lnTo>
                    <a:pt x="47243" y="136906"/>
                  </a:lnTo>
                  <a:lnTo>
                    <a:pt x="47243" y="135636"/>
                  </a:lnTo>
                  <a:lnTo>
                    <a:pt x="54101" y="126034"/>
                  </a:lnTo>
                  <a:lnTo>
                    <a:pt x="54101" y="124968"/>
                  </a:lnTo>
                  <a:lnTo>
                    <a:pt x="69341" y="105156"/>
                  </a:lnTo>
                  <a:lnTo>
                    <a:pt x="77723" y="95250"/>
                  </a:lnTo>
                  <a:lnTo>
                    <a:pt x="86105" y="86868"/>
                  </a:lnTo>
                  <a:lnTo>
                    <a:pt x="86105" y="86106"/>
                  </a:lnTo>
                  <a:lnTo>
                    <a:pt x="95249" y="77724"/>
                  </a:lnTo>
                  <a:lnTo>
                    <a:pt x="105155" y="69342"/>
                  </a:lnTo>
                  <a:lnTo>
                    <a:pt x="124967" y="54102"/>
                  </a:lnTo>
                  <a:lnTo>
                    <a:pt x="124967" y="54864"/>
                  </a:lnTo>
                  <a:lnTo>
                    <a:pt x="135635" y="47244"/>
                  </a:lnTo>
                  <a:lnTo>
                    <a:pt x="135635" y="48006"/>
                  </a:lnTo>
                  <a:lnTo>
                    <a:pt x="147065" y="41148"/>
                  </a:lnTo>
                  <a:lnTo>
                    <a:pt x="157733" y="36169"/>
                  </a:lnTo>
                  <a:lnTo>
                    <a:pt x="157733" y="35814"/>
                  </a:lnTo>
                  <a:lnTo>
                    <a:pt x="169926" y="30480"/>
                  </a:lnTo>
                  <a:lnTo>
                    <a:pt x="181355" y="25908"/>
                  </a:lnTo>
                  <a:lnTo>
                    <a:pt x="193547" y="21336"/>
                  </a:lnTo>
                  <a:lnTo>
                    <a:pt x="206502" y="17526"/>
                  </a:lnTo>
                  <a:lnTo>
                    <a:pt x="206502" y="18108"/>
                  </a:lnTo>
                  <a:lnTo>
                    <a:pt x="218694" y="15240"/>
                  </a:lnTo>
                  <a:lnTo>
                    <a:pt x="231647" y="12954"/>
                  </a:lnTo>
                  <a:lnTo>
                    <a:pt x="245364" y="10668"/>
                  </a:lnTo>
                  <a:lnTo>
                    <a:pt x="245364" y="11345"/>
                  </a:lnTo>
                  <a:lnTo>
                    <a:pt x="258318" y="9906"/>
                  </a:lnTo>
                  <a:lnTo>
                    <a:pt x="2724150" y="9990"/>
                  </a:lnTo>
                  <a:lnTo>
                    <a:pt x="2736342" y="11345"/>
                  </a:lnTo>
                  <a:lnTo>
                    <a:pt x="2736342" y="10667"/>
                  </a:lnTo>
                  <a:lnTo>
                    <a:pt x="2750058" y="12953"/>
                  </a:lnTo>
                  <a:lnTo>
                    <a:pt x="2763012" y="15239"/>
                  </a:lnTo>
                  <a:lnTo>
                    <a:pt x="2775204" y="18108"/>
                  </a:lnTo>
                  <a:lnTo>
                    <a:pt x="2775204" y="17525"/>
                  </a:lnTo>
                  <a:lnTo>
                    <a:pt x="2788158" y="21335"/>
                  </a:lnTo>
                  <a:lnTo>
                    <a:pt x="2800350" y="25907"/>
                  </a:lnTo>
                  <a:lnTo>
                    <a:pt x="2811780" y="30479"/>
                  </a:lnTo>
                  <a:lnTo>
                    <a:pt x="2823972" y="35814"/>
                  </a:lnTo>
                  <a:lnTo>
                    <a:pt x="2823972" y="36169"/>
                  </a:lnTo>
                  <a:lnTo>
                    <a:pt x="2834640" y="41147"/>
                  </a:lnTo>
                  <a:lnTo>
                    <a:pt x="2846070" y="48006"/>
                  </a:lnTo>
                  <a:lnTo>
                    <a:pt x="2846070" y="47243"/>
                  </a:lnTo>
                  <a:lnTo>
                    <a:pt x="2856738" y="54864"/>
                  </a:lnTo>
                  <a:lnTo>
                    <a:pt x="2856738" y="54101"/>
                  </a:lnTo>
                  <a:lnTo>
                    <a:pt x="2876550" y="69341"/>
                  </a:lnTo>
                  <a:lnTo>
                    <a:pt x="2886456" y="77723"/>
                  </a:lnTo>
                  <a:lnTo>
                    <a:pt x="2886456" y="78427"/>
                  </a:lnTo>
                  <a:lnTo>
                    <a:pt x="2894838" y="86164"/>
                  </a:lnTo>
                  <a:lnTo>
                    <a:pt x="2903982" y="95250"/>
                  </a:lnTo>
                  <a:lnTo>
                    <a:pt x="2912364" y="105155"/>
                  </a:lnTo>
                  <a:lnTo>
                    <a:pt x="2927604" y="124968"/>
                  </a:lnTo>
                  <a:lnTo>
                    <a:pt x="2927604" y="126034"/>
                  </a:lnTo>
                  <a:lnTo>
                    <a:pt x="2934462" y="135636"/>
                  </a:lnTo>
                  <a:lnTo>
                    <a:pt x="2934462" y="136906"/>
                  </a:lnTo>
                  <a:lnTo>
                    <a:pt x="2940558" y="147066"/>
                  </a:lnTo>
                  <a:lnTo>
                    <a:pt x="2945892" y="158495"/>
                  </a:lnTo>
                  <a:lnTo>
                    <a:pt x="2945892" y="157734"/>
                  </a:lnTo>
                  <a:lnTo>
                    <a:pt x="2951226" y="169926"/>
                  </a:lnTo>
                  <a:lnTo>
                    <a:pt x="2955798" y="181356"/>
                  </a:lnTo>
                  <a:lnTo>
                    <a:pt x="2960370" y="193547"/>
                  </a:lnTo>
                  <a:lnTo>
                    <a:pt x="2963418" y="206501"/>
                  </a:lnTo>
                  <a:lnTo>
                    <a:pt x="2963418" y="205740"/>
                  </a:lnTo>
                  <a:lnTo>
                    <a:pt x="2966466" y="218694"/>
                  </a:lnTo>
                  <a:lnTo>
                    <a:pt x="2968752" y="231647"/>
                  </a:lnTo>
                  <a:lnTo>
                    <a:pt x="2970276" y="245364"/>
                  </a:lnTo>
                  <a:lnTo>
                    <a:pt x="2970276" y="244601"/>
                  </a:lnTo>
                  <a:lnTo>
                    <a:pt x="2971800" y="258318"/>
                  </a:lnTo>
                  <a:lnTo>
                    <a:pt x="2971800" y="1408754"/>
                  </a:lnTo>
                  <a:lnTo>
                    <a:pt x="2974368" y="1401023"/>
                  </a:lnTo>
                  <a:lnTo>
                    <a:pt x="2980944" y="1352550"/>
                  </a:lnTo>
                  <a:lnTo>
                    <a:pt x="2981706" y="1338834"/>
                  </a:lnTo>
                  <a:close/>
                </a:path>
                <a:path w="2981960" h="1610360">
                  <a:moveTo>
                    <a:pt x="11430" y="1365504"/>
                  </a:moveTo>
                  <a:lnTo>
                    <a:pt x="9906" y="1351788"/>
                  </a:lnTo>
                  <a:lnTo>
                    <a:pt x="9906" y="1408437"/>
                  </a:lnTo>
                  <a:lnTo>
                    <a:pt x="10668" y="1411021"/>
                  </a:lnTo>
                  <a:lnTo>
                    <a:pt x="10668" y="1364742"/>
                  </a:lnTo>
                  <a:lnTo>
                    <a:pt x="11430" y="1365504"/>
                  </a:lnTo>
                  <a:close/>
                </a:path>
                <a:path w="2981960" h="1610360">
                  <a:moveTo>
                    <a:pt x="11429" y="244602"/>
                  </a:moveTo>
                  <a:lnTo>
                    <a:pt x="10667" y="245364"/>
                  </a:lnTo>
                  <a:lnTo>
                    <a:pt x="10667" y="251460"/>
                  </a:lnTo>
                  <a:lnTo>
                    <a:pt x="11429" y="244602"/>
                  </a:lnTo>
                  <a:close/>
                </a:path>
                <a:path w="2981960" h="1610360">
                  <a:moveTo>
                    <a:pt x="18288" y="1404366"/>
                  </a:moveTo>
                  <a:lnTo>
                    <a:pt x="15240" y="1391412"/>
                  </a:lnTo>
                  <a:lnTo>
                    <a:pt x="10668" y="1364742"/>
                  </a:lnTo>
                  <a:lnTo>
                    <a:pt x="10668" y="1411021"/>
                  </a:lnTo>
                  <a:lnTo>
                    <a:pt x="17526" y="1434274"/>
                  </a:lnTo>
                  <a:lnTo>
                    <a:pt x="17526" y="1403604"/>
                  </a:lnTo>
                  <a:lnTo>
                    <a:pt x="18288" y="1404366"/>
                  </a:lnTo>
                  <a:close/>
                </a:path>
                <a:path w="2981960" h="1610360">
                  <a:moveTo>
                    <a:pt x="18287" y="205740"/>
                  </a:moveTo>
                  <a:lnTo>
                    <a:pt x="17525" y="206502"/>
                  </a:lnTo>
                  <a:lnTo>
                    <a:pt x="17525" y="208978"/>
                  </a:lnTo>
                  <a:lnTo>
                    <a:pt x="18287" y="205740"/>
                  </a:lnTo>
                  <a:close/>
                </a:path>
                <a:path w="2981960" h="1610360">
                  <a:moveTo>
                    <a:pt x="48006" y="1474470"/>
                  </a:moveTo>
                  <a:lnTo>
                    <a:pt x="41148" y="1463040"/>
                  </a:lnTo>
                  <a:lnTo>
                    <a:pt x="35814" y="1451610"/>
                  </a:lnTo>
                  <a:lnTo>
                    <a:pt x="35814" y="1452372"/>
                  </a:lnTo>
                  <a:lnTo>
                    <a:pt x="30480" y="1440180"/>
                  </a:lnTo>
                  <a:lnTo>
                    <a:pt x="25908" y="1427988"/>
                  </a:lnTo>
                  <a:lnTo>
                    <a:pt x="25908" y="1428750"/>
                  </a:lnTo>
                  <a:lnTo>
                    <a:pt x="21336" y="1416558"/>
                  </a:lnTo>
                  <a:lnTo>
                    <a:pt x="17526" y="1403604"/>
                  </a:lnTo>
                  <a:lnTo>
                    <a:pt x="17526" y="1434274"/>
                  </a:lnTo>
                  <a:lnTo>
                    <a:pt x="17632" y="1434635"/>
                  </a:lnTo>
                  <a:lnTo>
                    <a:pt x="35609" y="1472760"/>
                  </a:lnTo>
                  <a:lnTo>
                    <a:pt x="47244" y="1489770"/>
                  </a:lnTo>
                  <a:lnTo>
                    <a:pt x="47244" y="1474470"/>
                  </a:lnTo>
                  <a:lnTo>
                    <a:pt x="48006" y="1474470"/>
                  </a:lnTo>
                  <a:close/>
                </a:path>
                <a:path w="2981960" h="1610360">
                  <a:moveTo>
                    <a:pt x="48006" y="135636"/>
                  </a:moveTo>
                  <a:lnTo>
                    <a:pt x="47243" y="135636"/>
                  </a:lnTo>
                  <a:lnTo>
                    <a:pt x="47243" y="136906"/>
                  </a:lnTo>
                  <a:lnTo>
                    <a:pt x="48006" y="135636"/>
                  </a:lnTo>
                  <a:close/>
                </a:path>
                <a:path w="2981960" h="1610360">
                  <a:moveTo>
                    <a:pt x="54864" y="1485138"/>
                  </a:moveTo>
                  <a:lnTo>
                    <a:pt x="47244" y="1474470"/>
                  </a:lnTo>
                  <a:lnTo>
                    <a:pt x="47244" y="1489770"/>
                  </a:lnTo>
                  <a:lnTo>
                    <a:pt x="54102" y="1499797"/>
                  </a:lnTo>
                  <a:lnTo>
                    <a:pt x="54102" y="1485138"/>
                  </a:lnTo>
                  <a:lnTo>
                    <a:pt x="54864" y="1485138"/>
                  </a:lnTo>
                  <a:close/>
                </a:path>
                <a:path w="2981960" h="1610360">
                  <a:moveTo>
                    <a:pt x="54863" y="124968"/>
                  </a:moveTo>
                  <a:lnTo>
                    <a:pt x="54101" y="124968"/>
                  </a:lnTo>
                  <a:lnTo>
                    <a:pt x="54101" y="126034"/>
                  </a:lnTo>
                  <a:lnTo>
                    <a:pt x="54863" y="124968"/>
                  </a:lnTo>
                  <a:close/>
                </a:path>
                <a:path w="2981960" h="1610360">
                  <a:moveTo>
                    <a:pt x="158496" y="1574292"/>
                  </a:moveTo>
                  <a:lnTo>
                    <a:pt x="147066" y="1568958"/>
                  </a:lnTo>
                  <a:lnTo>
                    <a:pt x="135636" y="1562100"/>
                  </a:lnTo>
                  <a:lnTo>
                    <a:pt x="135636" y="1562862"/>
                  </a:lnTo>
                  <a:lnTo>
                    <a:pt x="124968" y="1555242"/>
                  </a:lnTo>
                  <a:lnTo>
                    <a:pt x="124968" y="1556004"/>
                  </a:lnTo>
                  <a:lnTo>
                    <a:pt x="105156" y="1540764"/>
                  </a:lnTo>
                  <a:lnTo>
                    <a:pt x="95250" y="1532382"/>
                  </a:lnTo>
                  <a:lnTo>
                    <a:pt x="86106" y="1523238"/>
                  </a:lnTo>
                  <a:lnTo>
                    <a:pt x="77724" y="1514094"/>
                  </a:lnTo>
                  <a:lnTo>
                    <a:pt x="77724" y="1514856"/>
                  </a:lnTo>
                  <a:lnTo>
                    <a:pt x="69342" y="1504950"/>
                  </a:lnTo>
                  <a:lnTo>
                    <a:pt x="54102" y="1485138"/>
                  </a:lnTo>
                  <a:lnTo>
                    <a:pt x="54102" y="1499797"/>
                  </a:lnTo>
                  <a:lnTo>
                    <a:pt x="89154" y="1539240"/>
                  </a:lnTo>
                  <a:lnTo>
                    <a:pt x="145818" y="1579169"/>
                  </a:lnTo>
                  <a:lnTo>
                    <a:pt x="157734" y="1584210"/>
                  </a:lnTo>
                  <a:lnTo>
                    <a:pt x="157734" y="1574292"/>
                  </a:lnTo>
                  <a:lnTo>
                    <a:pt x="158496" y="1574292"/>
                  </a:lnTo>
                  <a:close/>
                </a:path>
                <a:path w="2981960" h="1610360">
                  <a:moveTo>
                    <a:pt x="86867" y="86106"/>
                  </a:moveTo>
                  <a:lnTo>
                    <a:pt x="86105" y="86106"/>
                  </a:lnTo>
                  <a:lnTo>
                    <a:pt x="86105" y="86868"/>
                  </a:lnTo>
                  <a:lnTo>
                    <a:pt x="86867" y="86106"/>
                  </a:lnTo>
                  <a:close/>
                </a:path>
                <a:path w="2981960" h="1610360">
                  <a:moveTo>
                    <a:pt x="86867" y="1523999"/>
                  </a:moveTo>
                  <a:lnTo>
                    <a:pt x="86106" y="1523174"/>
                  </a:lnTo>
                  <a:lnTo>
                    <a:pt x="86867" y="1523999"/>
                  </a:lnTo>
                  <a:close/>
                </a:path>
                <a:path w="2981960" h="1610360">
                  <a:moveTo>
                    <a:pt x="158495" y="35814"/>
                  </a:moveTo>
                  <a:lnTo>
                    <a:pt x="157733" y="35814"/>
                  </a:lnTo>
                  <a:lnTo>
                    <a:pt x="157733" y="36169"/>
                  </a:lnTo>
                  <a:lnTo>
                    <a:pt x="158495" y="35814"/>
                  </a:lnTo>
                  <a:close/>
                </a:path>
                <a:path w="2981960" h="1610360">
                  <a:moveTo>
                    <a:pt x="206502" y="1591818"/>
                  </a:moveTo>
                  <a:lnTo>
                    <a:pt x="193548" y="1588770"/>
                  </a:lnTo>
                  <a:lnTo>
                    <a:pt x="181356" y="1584198"/>
                  </a:lnTo>
                  <a:lnTo>
                    <a:pt x="169926" y="1579626"/>
                  </a:lnTo>
                  <a:lnTo>
                    <a:pt x="157734" y="1574292"/>
                  </a:lnTo>
                  <a:lnTo>
                    <a:pt x="157734" y="1584210"/>
                  </a:lnTo>
                  <a:lnTo>
                    <a:pt x="185780" y="1596075"/>
                  </a:lnTo>
                  <a:lnTo>
                    <a:pt x="205740" y="1601000"/>
                  </a:lnTo>
                  <a:lnTo>
                    <a:pt x="205740" y="1591818"/>
                  </a:lnTo>
                  <a:lnTo>
                    <a:pt x="206502" y="1591818"/>
                  </a:lnTo>
                  <a:close/>
                </a:path>
                <a:path w="2981960" h="1610360">
                  <a:moveTo>
                    <a:pt x="206502" y="18108"/>
                  </a:moveTo>
                  <a:lnTo>
                    <a:pt x="206502" y="17526"/>
                  </a:lnTo>
                  <a:lnTo>
                    <a:pt x="205740" y="18288"/>
                  </a:lnTo>
                  <a:lnTo>
                    <a:pt x="206502" y="18108"/>
                  </a:lnTo>
                  <a:close/>
                </a:path>
                <a:path w="2981960" h="1610360">
                  <a:moveTo>
                    <a:pt x="2737104" y="1608624"/>
                  </a:moveTo>
                  <a:lnTo>
                    <a:pt x="2737104" y="1598676"/>
                  </a:lnTo>
                  <a:lnTo>
                    <a:pt x="2724150" y="1600115"/>
                  </a:lnTo>
                  <a:lnTo>
                    <a:pt x="258318" y="1600200"/>
                  </a:lnTo>
                  <a:lnTo>
                    <a:pt x="244602" y="1598676"/>
                  </a:lnTo>
                  <a:lnTo>
                    <a:pt x="231648" y="1597152"/>
                  </a:lnTo>
                  <a:lnTo>
                    <a:pt x="218694" y="1594866"/>
                  </a:lnTo>
                  <a:lnTo>
                    <a:pt x="205740" y="1591818"/>
                  </a:lnTo>
                  <a:lnTo>
                    <a:pt x="205740" y="1601000"/>
                  </a:lnTo>
                  <a:lnTo>
                    <a:pt x="227911" y="1606471"/>
                  </a:lnTo>
                  <a:lnTo>
                    <a:pt x="271272" y="1610106"/>
                  </a:lnTo>
                  <a:lnTo>
                    <a:pt x="2710434" y="1610106"/>
                  </a:lnTo>
                  <a:lnTo>
                    <a:pt x="2737104" y="1608624"/>
                  </a:lnTo>
                  <a:close/>
                </a:path>
                <a:path w="2981960" h="1610360">
                  <a:moveTo>
                    <a:pt x="245364" y="11345"/>
                  </a:moveTo>
                  <a:lnTo>
                    <a:pt x="245364" y="10668"/>
                  </a:lnTo>
                  <a:lnTo>
                    <a:pt x="244602" y="11430"/>
                  </a:lnTo>
                  <a:lnTo>
                    <a:pt x="245364" y="11345"/>
                  </a:lnTo>
                  <a:close/>
                </a:path>
                <a:path w="2981960" h="1610360">
                  <a:moveTo>
                    <a:pt x="245364" y="1598676"/>
                  </a:moveTo>
                  <a:lnTo>
                    <a:pt x="244602" y="1598591"/>
                  </a:lnTo>
                  <a:lnTo>
                    <a:pt x="245364" y="1598676"/>
                  </a:lnTo>
                  <a:close/>
                </a:path>
                <a:path w="2981960" h="1610360">
                  <a:moveTo>
                    <a:pt x="2737104" y="11429"/>
                  </a:moveTo>
                  <a:lnTo>
                    <a:pt x="2736342" y="10667"/>
                  </a:lnTo>
                  <a:lnTo>
                    <a:pt x="2736342" y="11345"/>
                  </a:lnTo>
                  <a:lnTo>
                    <a:pt x="2737104" y="11429"/>
                  </a:lnTo>
                  <a:close/>
                </a:path>
                <a:path w="2981960" h="1610360">
                  <a:moveTo>
                    <a:pt x="2775966" y="1601220"/>
                  </a:moveTo>
                  <a:lnTo>
                    <a:pt x="2775966" y="1591818"/>
                  </a:lnTo>
                  <a:lnTo>
                    <a:pt x="2763012" y="1594866"/>
                  </a:lnTo>
                  <a:lnTo>
                    <a:pt x="2750058" y="1597152"/>
                  </a:lnTo>
                  <a:lnTo>
                    <a:pt x="2736342" y="1598676"/>
                  </a:lnTo>
                  <a:lnTo>
                    <a:pt x="2737104" y="1598676"/>
                  </a:lnTo>
                  <a:lnTo>
                    <a:pt x="2737104" y="1608624"/>
                  </a:lnTo>
                  <a:lnTo>
                    <a:pt x="2737866" y="1608582"/>
                  </a:lnTo>
                  <a:lnTo>
                    <a:pt x="2775966" y="1601220"/>
                  </a:lnTo>
                  <a:close/>
                </a:path>
                <a:path w="2981960" h="1610360">
                  <a:moveTo>
                    <a:pt x="2775966" y="18287"/>
                  </a:moveTo>
                  <a:lnTo>
                    <a:pt x="2775204" y="17525"/>
                  </a:lnTo>
                  <a:lnTo>
                    <a:pt x="2775204" y="18108"/>
                  </a:lnTo>
                  <a:lnTo>
                    <a:pt x="2775966" y="18287"/>
                  </a:lnTo>
                  <a:close/>
                </a:path>
                <a:path w="2981960" h="1610360">
                  <a:moveTo>
                    <a:pt x="2800350" y="1593631"/>
                  </a:moveTo>
                  <a:lnTo>
                    <a:pt x="2800350" y="1584198"/>
                  </a:lnTo>
                  <a:lnTo>
                    <a:pt x="2788158" y="1588770"/>
                  </a:lnTo>
                  <a:lnTo>
                    <a:pt x="2775204" y="1591818"/>
                  </a:lnTo>
                  <a:lnTo>
                    <a:pt x="2775966" y="1591818"/>
                  </a:lnTo>
                  <a:lnTo>
                    <a:pt x="2775966" y="1601220"/>
                  </a:lnTo>
                  <a:lnTo>
                    <a:pt x="2785900" y="1599301"/>
                  </a:lnTo>
                  <a:lnTo>
                    <a:pt x="2800350" y="1593631"/>
                  </a:lnTo>
                  <a:close/>
                </a:path>
                <a:path w="2981960" h="1610360">
                  <a:moveTo>
                    <a:pt x="2823972" y="1584362"/>
                  </a:moveTo>
                  <a:lnTo>
                    <a:pt x="2823972" y="1574292"/>
                  </a:lnTo>
                  <a:lnTo>
                    <a:pt x="2811780" y="1579626"/>
                  </a:lnTo>
                  <a:lnTo>
                    <a:pt x="2799588" y="1584198"/>
                  </a:lnTo>
                  <a:lnTo>
                    <a:pt x="2800350" y="1584198"/>
                  </a:lnTo>
                  <a:lnTo>
                    <a:pt x="2800350" y="1593631"/>
                  </a:lnTo>
                  <a:lnTo>
                    <a:pt x="2823972" y="1584362"/>
                  </a:lnTo>
                  <a:close/>
                </a:path>
                <a:path w="2981960" h="1610360">
                  <a:moveTo>
                    <a:pt x="2823972" y="36169"/>
                  </a:moveTo>
                  <a:lnTo>
                    <a:pt x="2823972" y="35814"/>
                  </a:lnTo>
                  <a:lnTo>
                    <a:pt x="2823210" y="35814"/>
                  </a:lnTo>
                  <a:lnTo>
                    <a:pt x="2823972" y="36169"/>
                  </a:lnTo>
                  <a:close/>
                </a:path>
                <a:path w="2981960" h="1610360">
                  <a:moveTo>
                    <a:pt x="2886456" y="1543338"/>
                  </a:moveTo>
                  <a:lnTo>
                    <a:pt x="2886456" y="1532382"/>
                  </a:lnTo>
                  <a:lnTo>
                    <a:pt x="2876550" y="1540764"/>
                  </a:lnTo>
                  <a:lnTo>
                    <a:pt x="2856738" y="1556004"/>
                  </a:lnTo>
                  <a:lnTo>
                    <a:pt x="2856738" y="1555242"/>
                  </a:lnTo>
                  <a:lnTo>
                    <a:pt x="2846070" y="1562862"/>
                  </a:lnTo>
                  <a:lnTo>
                    <a:pt x="2846070" y="1562100"/>
                  </a:lnTo>
                  <a:lnTo>
                    <a:pt x="2834640" y="1568958"/>
                  </a:lnTo>
                  <a:lnTo>
                    <a:pt x="2823210" y="1574292"/>
                  </a:lnTo>
                  <a:lnTo>
                    <a:pt x="2823972" y="1574292"/>
                  </a:lnTo>
                  <a:lnTo>
                    <a:pt x="2823972" y="1584362"/>
                  </a:lnTo>
                  <a:lnTo>
                    <a:pt x="2830652" y="1581741"/>
                  </a:lnTo>
                  <a:lnTo>
                    <a:pt x="2871240" y="1556795"/>
                  </a:lnTo>
                  <a:lnTo>
                    <a:pt x="2886456" y="1543338"/>
                  </a:lnTo>
                  <a:close/>
                </a:path>
                <a:path w="2981960" h="1610360">
                  <a:moveTo>
                    <a:pt x="2886456" y="78427"/>
                  </a:moveTo>
                  <a:lnTo>
                    <a:pt x="2886456" y="77723"/>
                  </a:lnTo>
                  <a:lnTo>
                    <a:pt x="2885694" y="77723"/>
                  </a:lnTo>
                  <a:lnTo>
                    <a:pt x="2886456" y="78427"/>
                  </a:lnTo>
                  <a:close/>
                </a:path>
                <a:path w="2981960" h="1610360">
                  <a:moveTo>
                    <a:pt x="2895599" y="1535251"/>
                  </a:moveTo>
                  <a:lnTo>
                    <a:pt x="2895599" y="1523238"/>
                  </a:lnTo>
                  <a:lnTo>
                    <a:pt x="2894838" y="1524000"/>
                  </a:lnTo>
                  <a:lnTo>
                    <a:pt x="2885694" y="1532382"/>
                  </a:lnTo>
                  <a:lnTo>
                    <a:pt x="2886456" y="1532382"/>
                  </a:lnTo>
                  <a:lnTo>
                    <a:pt x="2886456" y="1543338"/>
                  </a:lnTo>
                  <a:lnTo>
                    <a:pt x="2895599" y="1535251"/>
                  </a:lnTo>
                  <a:close/>
                </a:path>
                <a:path w="2981960" h="1610360">
                  <a:moveTo>
                    <a:pt x="2895599" y="86867"/>
                  </a:moveTo>
                  <a:lnTo>
                    <a:pt x="2894838" y="86105"/>
                  </a:lnTo>
                  <a:lnTo>
                    <a:pt x="2895599" y="86867"/>
                  </a:lnTo>
                  <a:close/>
                </a:path>
                <a:path w="2981960" h="1610360">
                  <a:moveTo>
                    <a:pt x="2895203" y="1523603"/>
                  </a:moveTo>
                  <a:lnTo>
                    <a:pt x="2894838" y="1523941"/>
                  </a:lnTo>
                  <a:lnTo>
                    <a:pt x="2895203" y="1523603"/>
                  </a:lnTo>
                  <a:close/>
                </a:path>
                <a:path w="2981960" h="1610360">
                  <a:moveTo>
                    <a:pt x="2895599" y="1523238"/>
                  </a:moveTo>
                  <a:lnTo>
                    <a:pt x="2895203" y="1523603"/>
                  </a:lnTo>
                  <a:lnTo>
                    <a:pt x="2894838" y="1524000"/>
                  </a:lnTo>
                  <a:lnTo>
                    <a:pt x="2895599" y="1523238"/>
                  </a:lnTo>
                  <a:close/>
                </a:path>
                <a:path w="2981960" h="1610360">
                  <a:moveTo>
                    <a:pt x="2927604" y="1499330"/>
                  </a:moveTo>
                  <a:lnTo>
                    <a:pt x="2927604" y="1485138"/>
                  </a:lnTo>
                  <a:lnTo>
                    <a:pt x="2912364" y="1504950"/>
                  </a:lnTo>
                  <a:lnTo>
                    <a:pt x="2903982" y="1514856"/>
                  </a:lnTo>
                  <a:lnTo>
                    <a:pt x="2903982" y="1514094"/>
                  </a:lnTo>
                  <a:lnTo>
                    <a:pt x="2895203" y="1523603"/>
                  </a:lnTo>
                  <a:lnTo>
                    <a:pt x="2895599" y="1523238"/>
                  </a:lnTo>
                  <a:lnTo>
                    <a:pt x="2895599" y="1535251"/>
                  </a:lnTo>
                  <a:lnTo>
                    <a:pt x="2906787" y="1525357"/>
                  </a:lnTo>
                  <a:lnTo>
                    <a:pt x="2927604" y="1499330"/>
                  </a:lnTo>
                  <a:close/>
                </a:path>
                <a:path w="2981960" h="1610360">
                  <a:moveTo>
                    <a:pt x="2927604" y="126034"/>
                  </a:moveTo>
                  <a:lnTo>
                    <a:pt x="2927604" y="124968"/>
                  </a:lnTo>
                  <a:lnTo>
                    <a:pt x="2926842" y="124968"/>
                  </a:lnTo>
                  <a:lnTo>
                    <a:pt x="2927604" y="126034"/>
                  </a:lnTo>
                  <a:close/>
                </a:path>
                <a:path w="2981960" h="1610360">
                  <a:moveTo>
                    <a:pt x="2934462" y="1490756"/>
                  </a:moveTo>
                  <a:lnTo>
                    <a:pt x="2934462" y="1474470"/>
                  </a:lnTo>
                  <a:lnTo>
                    <a:pt x="2926842" y="1485138"/>
                  </a:lnTo>
                  <a:lnTo>
                    <a:pt x="2927604" y="1485138"/>
                  </a:lnTo>
                  <a:lnTo>
                    <a:pt x="2927604" y="1499330"/>
                  </a:lnTo>
                  <a:lnTo>
                    <a:pt x="2934462" y="1490756"/>
                  </a:lnTo>
                  <a:close/>
                </a:path>
                <a:path w="2981960" h="1610360">
                  <a:moveTo>
                    <a:pt x="2934462" y="136906"/>
                  </a:moveTo>
                  <a:lnTo>
                    <a:pt x="2934462" y="135636"/>
                  </a:lnTo>
                  <a:lnTo>
                    <a:pt x="2933700" y="135636"/>
                  </a:lnTo>
                  <a:lnTo>
                    <a:pt x="2934462" y="136906"/>
                  </a:lnTo>
                  <a:close/>
                </a:path>
                <a:path w="2981960" h="1610360">
                  <a:moveTo>
                    <a:pt x="2971800" y="1408754"/>
                  </a:moveTo>
                  <a:lnTo>
                    <a:pt x="2971800" y="1351788"/>
                  </a:lnTo>
                  <a:lnTo>
                    <a:pt x="2970276" y="1365504"/>
                  </a:lnTo>
                  <a:lnTo>
                    <a:pt x="2970276" y="1364742"/>
                  </a:lnTo>
                  <a:lnTo>
                    <a:pt x="2968752" y="1378458"/>
                  </a:lnTo>
                  <a:lnTo>
                    <a:pt x="2966466" y="1391412"/>
                  </a:lnTo>
                  <a:lnTo>
                    <a:pt x="2963418" y="1404366"/>
                  </a:lnTo>
                  <a:lnTo>
                    <a:pt x="2963418" y="1403604"/>
                  </a:lnTo>
                  <a:lnTo>
                    <a:pt x="2960370" y="1416558"/>
                  </a:lnTo>
                  <a:lnTo>
                    <a:pt x="2955798" y="1428750"/>
                  </a:lnTo>
                  <a:lnTo>
                    <a:pt x="2951226" y="1440180"/>
                  </a:lnTo>
                  <a:lnTo>
                    <a:pt x="2945892" y="1452372"/>
                  </a:lnTo>
                  <a:lnTo>
                    <a:pt x="2945892" y="1451610"/>
                  </a:lnTo>
                  <a:lnTo>
                    <a:pt x="2940558" y="1463040"/>
                  </a:lnTo>
                  <a:lnTo>
                    <a:pt x="2933700" y="1474470"/>
                  </a:lnTo>
                  <a:lnTo>
                    <a:pt x="2934462" y="1474470"/>
                  </a:lnTo>
                  <a:lnTo>
                    <a:pt x="2934462" y="1490756"/>
                  </a:lnTo>
                  <a:lnTo>
                    <a:pt x="2936410" y="1488320"/>
                  </a:lnTo>
                  <a:lnTo>
                    <a:pt x="2959231" y="1446577"/>
                  </a:lnTo>
                  <a:lnTo>
                    <a:pt x="2971800" y="1408754"/>
                  </a:lnTo>
                  <a:close/>
                </a:path>
              </a:pathLst>
            </a:custGeom>
            <a:solidFill>
              <a:srgbClr val="000000"/>
            </a:solidFill>
          </p:spPr>
          <p:txBody>
            <a:bodyPr wrap="square" lIns="0" tIns="0" rIns="0" bIns="0" rtlCol="0"/>
            <a:lstStyle/>
            <a:p>
              <a:pPr defTabSz="605150"/>
              <a:endParaRPr sz="1191">
                <a:solidFill>
                  <a:prstClr val="black"/>
                </a:solidFill>
                <a:latin typeface="Calibri"/>
              </a:endParaRPr>
            </a:p>
          </p:txBody>
        </p:sp>
      </p:grpSp>
      <p:grpSp>
        <p:nvGrpSpPr>
          <p:cNvPr id="7" name="object 7"/>
          <p:cNvGrpSpPr/>
          <p:nvPr/>
        </p:nvGrpSpPr>
        <p:grpSpPr>
          <a:xfrm>
            <a:off x="3429000" y="799527"/>
            <a:ext cx="2819400" cy="1234330"/>
            <a:chOff x="5481828" y="1900427"/>
            <a:chExt cx="2981960" cy="1610360"/>
          </a:xfrm>
        </p:grpSpPr>
        <p:sp>
          <p:nvSpPr>
            <p:cNvPr id="8" name="object 8"/>
            <p:cNvSpPr/>
            <p:nvPr/>
          </p:nvSpPr>
          <p:spPr>
            <a:xfrm>
              <a:off x="5486400" y="1904999"/>
              <a:ext cx="2971800" cy="1600200"/>
            </a:xfrm>
            <a:custGeom>
              <a:avLst/>
              <a:gdLst/>
              <a:ahLst/>
              <a:cxnLst/>
              <a:rect l="l" t="t" r="r" b="b"/>
              <a:pathLst>
                <a:path w="2971800" h="1600200">
                  <a:moveTo>
                    <a:pt x="2971800" y="1333499"/>
                  </a:moveTo>
                  <a:lnTo>
                    <a:pt x="2971800" y="266699"/>
                  </a:lnTo>
                  <a:lnTo>
                    <a:pt x="2967520" y="218820"/>
                  </a:lnTo>
                  <a:lnTo>
                    <a:pt x="2955176" y="173731"/>
                  </a:lnTo>
                  <a:lnTo>
                    <a:pt x="2935506" y="132192"/>
                  </a:lnTo>
                  <a:lnTo>
                    <a:pt x="2909251" y="94962"/>
                  </a:lnTo>
                  <a:lnTo>
                    <a:pt x="2877151" y="62799"/>
                  </a:lnTo>
                  <a:lnTo>
                    <a:pt x="2839945" y="36463"/>
                  </a:lnTo>
                  <a:lnTo>
                    <a:pt x="2798375" y="16711"/>
                  </a:lnTo>
                  <a:lnTo>
                    <a:pt x="2753180" y="4304"/>
                  </a:lnTo>
                  <a:lnTo>
                    <a:pt x="2705100" y="0"/>
                  </a:lnTo>
                  <a:lnTo>
                    <a:pt x="266700" y="0"/>
                  </a:lnTo>
                  <a:lnTo>
                    <a:pt x="218820" y="4304"/>
                  </a:lnTo>
                  <a:lnTo>
                    <a:pt x="173731" y="16711"/>
                  </a:lnTo>
                  <a:lnTo>
                    <a:pt x="132192" y="36463"/>
                  </a:lnTo>
                  <a:lnTo>
                    <a:pt x="94962" y="62799"/>
                  </a:lnTo>
                  <a:lnTo>
                    <a:pt x="62799" y="94962"/>
                  </a:lnTo>
                  <a:lnTo>
                    <a:pt x="36463" y="132192"/>
                  </a:lnTo>
                  <a:lnTo>
                    <a:pt x="16711" y="173731"/>
                  </a:lnTo>
                  <a:lnTo>
                    <a:pt x="4304" y="218820"/>
                  </a:lnTo>
                  <a:lnTo>
                    <a:pt x="0" y="266700"/>
                  </a:lnTo>
                  <a:lnTo>
                    <a:pt x="0" y="1333500"/>
                  </a:lnTo>
                  <a:lnTo>
                    <a:pt x="4304" y="1381580"/>
                  </a:lnTo>
                  <a:lnTo>
                    <a:pt x="16711" y="1426775"/>
                  </a:lnTo>
                  <a:lnTo>
                    <a:pt x="36463" y="1468345"/>
                  </a:lnTo>
                  <a:lnTo>
                    <a:pt x="62799" y="1505551"/>
                  </a:lnTo>
                  <a:lnTo>
                    <a:pt x="94962" y="1537651"/>
                  </a:lnTo>
                  <a:lnTo>
                    <a:pt x="132192" y="1563906"/>
                  </a:lnTo>
                  <a:lnTo>
                    <a:pt x="173731" y="1583576"/>
                  </a:lnTo>
                  <a:lnTo>
                    <a:pt x="218820" y="1595920"/>
                  </a:lnTo>
                  <a:lnTo>
                    <a:pt x="266700" y="1600200"/>
                  </a:lnTo>
                  <a:lnTo>
                    <a:pt x="2705100" y="1600199"/>
                  </a:lnTo>
                  <a:lnTo>
                    <a:pt x="2753180" y="1595920"/>
                  </a:lnTo>
                  <a:lnTo>
                    <a:pt x="2798375" y="1583576"/>
                  </a:lnTo>
                  <a:lnTo>
                    <a:pt x="2839945" y="1563906"/>
                  </a:lnTo>
                  <a:lnTo>
                    <a:pt x="2877151" y="1537651"/>
                  </a:lnTo>
                  <a:lnTo>
                    <a:pt x="2909251" y="1505551"/>
                  </a:lnTo>
                  <a:lnTo>
                    <a:pt x="2935506" y="1468345"/>
                  </a:lnTo>
                  <a:lnTo>
                    <a:pt x="2955176" y="1426775"/>
                  </a:lnTo>
                  <a:lnTo>
                    <a:pt x="2967520" y="1381580"/>
                  </a:lnTo>
                  <a:lnTo>
                    <a:pt x="2971800" y="1333499"/>
                  </a:lnTo>
                  <a:close/>
                </a:path>
              </a:pathLst>
            </a:custGeom>
            <a:solidFill>
              <a:srgbClr val="810C15"/>
            </a:solidFill>
          </p:spPr>
          <p:txBody>
            <a:bodyPr wrap="square" lIns="0" tIns="0" rIns="0" bIns="0" rtlCol="0"/>
            <a:lstStyle/>
            <a:p>
              <a:pPr defTabSz="605150"/>
              <a:endParaRPr sz="1191">
                <a:solidFill>
                  <a:prstClr val="black"/>
                </a:solidFill>
                <a:latin typeface="Calibri"/>
              </a:endParaRPr>
            </a:p>
          </p:txBody>
        </p:sp>
        <p:sp>
          <p:nvSpPr>
            <p:cNvPr id="9" name="object 9"/>
            <p:cNvSpPr/>
            <p:nvPr/>
          </p:nvSpPr>
          <p:spPr>
            <a:xfrm>
              <a:off x="5481828" y="1900427"/>
              <a:ext cx="2981960" cy="1610360"/>
            </a:xfrm>
            <a:custGeom>
              <a:avLst/>
              <a:gdLst/>
              <a:ahLst/>
              <a:cxnLst/>
              <a:rect l="l" t="t" r="r" b="b"/>
              <a:pathLst>
                <a:path w="2981959" h="1610360">
                  <a:moveTo>
                    <a:pt x="2981706" y="1338834"/>
                  </a:moveTo>
                  <a:lnTo>
                    <a:pt x="2981706" y="271272"/>
                  </a:lnTo>
                  <a:lnTo>
                    <a:pt x="2980182" y="243840"/>
                  </a:lnTo>
                  <a:lnTo>
                    <a:pt x="2971007" y="195949"/>
                  </a:lnTo>
                  <a:lnTo>
                    <a:pt x="2953450" y="151218"/>
                  </a:lnTo>
                  <a:lnTo>
                    <a:pt x="2928438" y="110567"/>
                  </a:lnTo>
                  <a:lnTo>
                    <a:pt x="2896904" y="74918"/>
                  </a:lnTo>
                  <a:lnTo>
                    <a:pt x="2859778" y="45192"/>
                  </a:lnTo>
                  <a:lnTo>
                    <a:pt x="2817990" y="22310"/>
                  </a:lnTo>
                  <a:lnTo>
                    <a:pt x="2772470" y="7193"/>
                  </a:lnTo>
                  <a:lnTo>
                    <a:pt x="2724150" y="761"/>
                  </a:lnTo>
                  <a:lnTo>
                    <a:pt x="2710434" y="0"/>
                  </a:lnTo>
                  <a:lnTo>
                    <a:pt x="271272" y="0"/>
                  </a:lnTo>
                  <a:lnTo>
                    <a:pt x="222338" y="4409"/>
                  </a:lnTo>
                  <a:lnTo>
                    <a:pt x="176035" y="17372"/>
                  </a:lnTo>
                  <a:lnTo>
                    <a:pt x="133249" y="38091"/>
                  </a:lnTo>
                  <a:lnTo>
                    <a:pt x="94864" y="65770"/>
                  </a:lnTo>
                  <a:lnTo>
                    <a:pt x="61766" y="99609"/>
                  </a:lnTo>
                  <a:lnTo>
                    <a:pt x="34840" y="138813"/>
                  </a:lnTo>
                  <a:lnTo>
                    <a:pt x="14972" y="182584"/>
                  </a:lnTo>
                  <a:lnTo>
                    <a:pt x="3047" y="230124"/>
                  </a:lnTo>
                  <a:lnTo>
                    <a:pt x="0" y="271272"/>
                  </a:lnTo>
                  <a:lnTo>
                    <a:pt x="0" y="1338834"/>
                  </a:lnTo>
                  <a:lnTo>
                    <a:pt x="1524" y="1366266"/>
                  </a:lnTo>
                  <a:lnTo>
                    <a:pt x="3048" y="1379982"/>
                  </a:lnTo>
                  <a:lnTo>
                    <a:pt x="5334" y="1392936"/>
                  </a:lnTo>
                  <a:lnTo>
                    <a:pt x="9906" y="1408437"/>
                  </a:lnTo>
                  <a:lnTo>
                    <a:pt x="9905" y="258318"/>
                  </a:lnTo>
                  <a:lnTo>
                    <a:pt x="10667" y="251460"/>
                  </a:lnTo>
                  <a:lnTo>
                    <a:pt x="10667" y="245364"/>
                  </a:lnTo>
                  <a:lnTo>
                    <a:pt x="15239" y="218694"/>
                  </a:lnTo>
                  <a:lnTo>
                    <a:pt x="17525" y="208978"/>
                  </a:lnTo>
                  <a:lnTo>
                    <a:pt x="17525" y="206502"/>
                  </a:lnTo>
                  <a:lnTo>
                    <a:pt x="21335" y="193548"/>
                  </a:lnTo>
                  <a:lnTo>
                    <a:pt x="25907" y="181356"/>
                  </a:lnTo>
                  <a:lnTo>
                    <a:pt x="30479" y="169926"/>
                  </a:lnTo>
                  <a:lnTo>
                    <a:pt x="35813" y="157734"/>
                  </a:lnTo>
                  <a:lnTo>
                    <a:pt x="35813" y="158496"/>
                  </a:lnTo>
                  <a:lnTo>
                    <a:pt x="41148" y="147066"/>
                  </a:lnTo>
                  <a:lnTo>
                    <a:pt x="47243" y="136906"/>
                  </a:lnTo>
                  <a:lnTo>
                    <a:pt x="47243" y="135636"/>
                  </a:lnTo>
                  <a:lnTo>
                    <a:pt x="54101" y="126034"/>
                  </a:lnTo>
                  <a:lnTo>
                    <a:pt x="54101" y="124968"/>
                  </a:lnTo>
                  <a:lnTo>
                    <a:pt x="69341" y="105156"/>
                  </a:lnTo>
                  <a:lnTo>
                    <a:pt x="77723" y="95250"/>
                  </a:lnTo>
                  <a:lnTo>
                    <a:pt x="86105" y="86868"/>
                  </a:lnTo>
                  <a:lnTo>
                    <a:pt x="86105" y="86106"/>
                  </a:lnTo>
                  <a:lnTo>
                    <a:pt x="95249" y="77724"/>
                  </a:lnTo>
                  <a:lnTo>
                    <a:pt x="105155" y="69342"/>
                  </a:lnTo>
                  <a:lnTo>
                    <a:pt x="124967" y="54102"/>
                  </a:lnTo>
                  <a:lnTo>
                    <a:pt x="124967" y="54864"/>
                  </a:lnTo>
                  <a:lnTo>
                    <a:pt x="135635" y="47244"/>
                  </a:lnTo>
                  <a:lnTo>
                    <a:pt x="135635" y="48006"/>
                  </a:lnTo>
                  <a:lnTo>
                    <a:pt x="147065" y="41148"/>
                  </a:lnTo>
                  <a:lnTo>
                    <a:pt x="157733" y="36169"/>
                  </a:lnTo>
                  <a:lnTo>
                    <a:pt x="157733" y="35814"/>
                  </a:lnTo>
                  <a:lnTo>
                    <a:pt x="169926" y="30480"/>
                  </a:lnTo>
                  <a:lnTo>
                    <a:pt x="181355" y="25908"/>
                  </a:lnTo>
                  <a:lnTo>
                    <a:pt x="193547" y="21336"/>
                  </a:lnTo>
                  <a:lnTo>
                    <a:pt x="206502" y="17526"/>
                  </a:lnTo>
                  <a:lnTo>
                    <a:pt x="206502" y="18108"/>
                  </a:lnTo>
                  <a:lnTo>
                    <a:pt x="218694" y="15240"/>
                  </a:lnTo>
                  <a:lnTo>
                    <a:pt x="231647" y="12954"/>
                  </a:lnTo>
                  <a:lnTo>
                    <a:pt x="245364" y="10668"/>
                  </a:lnTo>
                  <a:lnTo>
                    <a:pt x="245364" y="11345"/>
                  </a:lnTo>
                  <a:lnTo>
                    <a:pt x="258318" y="9906"/>
                  </a:lnTo>
                  <a:lnTo>
                    <a:pt x="2724150" y="9990"/>
                  </a:lnTo>
                  <a:lnTo>
                    <a:pt x="2736342" y="11345"/>
                  </a:lnTo>
                  <a:lnTo>
                    <a:pt x="2736342" y="10667"/>
                  </a:lnTo>
                  <a:lnTo>
                    <a:pt x="2750058" y="12953"/>
                  </a:lnTo>
                  <a:lnTo>
                    <a:pt x="2763012" y="15239"/>
                  </a:lnTo>
                  <a:lnTo>
                    <a:pt x="2775204" y="18108"/>
                  </a:lnTo>
                  <a:lnTo>
                    <a:pt x="2775204" y="17525"/>
                  </a:lnTo>
                  <a:lnTo>
                    <a:pt x="2788158" y="21335"/>
                  </a:lnTo>
                  <a:lnTo>
                    <a:pt x="2800350" y="25907"/>
                  </a:lnTo>
                  <a:lnTo>
                    <a:pt x="2811780" y="30479"/>
                  </a:lnTo>
                  <a:lnTo>
                    <a:pt x="2823972" y="35814"/>
                  </a:lnTo>
                  <a:lnTo>
                    <a:pt x="2823972" y="36169"/>
                  </a:lnTo>
                  <a:lnTo>
                    <a:pt x="2834640" y="41147"/>
                  </a:lnTo>
                  <a:lnTo>
                    <a:pt x="2846070" y="48006"/>
                  </a:lnTo>
                  <a:lnTo>
                    <a:pt x="2846070" y="47243"/>
                  </a:lnTo>
                  <a:lnTo>
                    <a:pt x="2856738" y="54864"/>
                  </a:lnTo>
                  <a:lnTo>
                    <a:pt x="2856738" y="54101"/>
                  </a:lnTo>
                  <a:lnTo>
                    <a:pt x="2876550" y="69341"/>
                  </a:lnTo>
                  <a:lnTo>
                    <a:pt x="2886456" y="77723"/>
                  </a:lnTo>
                  <a:lnTo>
                    <a:pt x="2886456" y="78427"/>
                  </a:lnTo>
                  <a:lnTo>
                    <a:pt x="2894838" y="86164"/>
                  </a:lnTo>
                  <a:lnTo>
                    <a:pt x="2903982" y="95250"/>
                  </a:lnTo>
                  <a:lnTo>
                    <a:pt x="2912364" y="105155"/>
                  </a:lnTo>
                  <a:lnTo>
                    <a:pt x="2927604" y="124968"/>
                  </a:lnTo>
                  <a:lnTo>
                    <a:pt x="2927604" y="126034"/>
                  </a:lnTo>
                  <a:lnTo>
                    <a:pt x="2934462" y="135636"/>
                  </a:lnTo>
                  <a:lnTo>
                    <a:pt x="2934462" y="136906"/>
                  </a:lnTo>
                  <a:lnTo>
                    <a:pt x="2940558" y="147066"/>
                  </a:lnTo>
                  <a:lnTo>
                    <a:pt x="2945892" y="158495"/>
                  </a:lnTo>
                  <a:lnTo>
                    <a:pt x="2945892" y="157734"/>
                  </a:lnTo>
                  <a:lnTo>
                    <a:pt x="2951226" y="169926"/>
                  </a:lnTo>
                  <a:lnTo>
                    <a:pt x="2955798" y="181356"/>
                  </a:lnTo>
                  <a:lnTo>
                    <a:pt x="2960370" y="193547"/>
                  </a:lnTo>
                  <a:lnTo>
                    <a:pt x="2963418" y="206501"/>
                  </a:lnTo>
                  <a:lnTo>
                    <a:pt x="2963418" y="205740"/>
                  </a:lnTo>
                  <a:lnTo>
                    <a:pt x="2966466" y="218694"/>
                  </a:lnTo>
                  <a:lnTo>
                    <a:pt x="2968752" y="231647"/>
                  </a:lnTo>
                  <a:lnTo>
                    <a:pt x="2970276" y="245364"/>
                  </a:lnTo>
                  <a:lnTo>
                    <a:pt x="2970276" y="244601"/>
                  </a:lnTo>
                  <a:lnTo>
                    <a:pt x="2971800" y="258318"/>
                  </a:lnTo>
                  <a:lnTo>
                    <a:pt x="2971800" y="1408754"/>
                  </a:lnTo>
                  <a:lnTo>
                    <a:pt x="2974368" y="1401023"/>
                  </a:lnTo>
                  <a:lnTo>
                    <a:pt x="2980944" y="1352550"/>
                  </a:lnTo>
                  <a:lnTo>
                    <a:pt x="2981706" y="1338834"/>
                  </a:lnTo>
                  <a:close/>
                </a:path>
                <a:path w="2981959" h="1610360">
                  <a:moveTo>
                    <a:pt x="11430" y="1365504"/>
                  </a:moveTo>
                  <a:lnTo>
                    <a:pt x="9906" y="1351788"/>
                  </a:lnTo>
                  <a:lnTo>
                    <a:pt x="9906" y="1408437"/>
                  </a:lnTo>
                  <a:lnTo>
                    <a:pt x="10668" y="1411021"/>
                  </a:lnTo>
                  <a:lnTo>
                    <a:pt x="10668" y="1364742"/>
                  </a:lnTo>
                  <a:lnTo>
                    <a:pt x="11430" y="1365504"/>
                  </a:lnTo>
                  <a:close/>
                </a:path>
                <a:path w="2981959" h="1610360">
                  <a:moveTo>
                    <a:pt x="11429" y="244602"/>
                  </a:moveTo>
                  <a:lnTo>
                    <a:pt x="10667" y="245364"/>
                  </a:lnTo>
                  <a:lnTo>
                    <a:pt x="10667" y="251460"/>
                  </a:lnTo>
                  <a:lnTo>
                    <a:pt x="11429" y="244602"/>
                  </a:lnTo>
                  <a:close/>
                </a:path>
                <a:path w="2981959" h="1610360">
                  <a:moveTo>
                    <a:pt x="18288" y="1404366"/>
                  </a:moveTo>
                  <a:lnTo>
                    <a:pt x="15240" y="1391412"/>
                  </a:lnTo>
                  <a:lnTo>
                    <a:pt x="10668" y="1364742"/>
                  </a:lnTo>
                  <a:lnTo>
                    <a:pt x="10668" y="1411021"/>
                  </a:lnTo>
                  <a:lnTo>
                    <a:pt x="17526" y="1434274"/>
                  </a:lnTo>
                  <a:lnTo>
                    <a:pt x="17526" y="1403604"/>
                  </a:lnTo>
                  <a:lnTo>
                    <a:pt x="18288" y="1404366"/>
                  </a:lnTo>
                  <a:close/>
                </a:path>
                <a:path w="2981959" h="1610360">
                  <a:moveTo>
                    <a:pt x="18287" y="205740"/>
                  </a:moveTo>
                  <a:lnTo>
                    <a:pt x="17525" y="206502"/>
                  </a:lnTo>
                  <a:lnTo>
                    <a:pt x="17525" y="208978"/>
                  </a:lnTo>
                  <a:lnTo>
                    <a:pt x="18287" y="205740"/>
                  </a:lnTo>
                  <a:close/>
                </a:path>
                <a:path w="2981959" h="1610360">
                  <a:moveTo>
                    <a:pt x="48006" y="1474470"/>
                  </a:moveTo>
                  <a:lnTo>
                    <a:pt x="41148" y="1463040"/>
                  </a:lnTo>
                  <a:lnTo>
                    <a:pt x="35814" y="1451610"/>
                  </a:lnTo>
                  <a:lnTo>
                    <a:pt x="35814" y="1452372"/>
                  </a:lnTo>
                  <a:lnTo>
                    <a:pt x="30480" y="1440180"/>
                  </a:lnTo>
                  <a:lnTo>
                    <a:pt x="25908" y="1427988"/>
                  </a:lnTo>
                  <a:lnTo>
                    <a:pt x="25908" y="1428750"/>
                  </a:lnTo>
                  <a:lnTo>
                    <a:pt x="21336" y="1416558"/>
                  </a:lnTo>
                  <a:lnTo>
                    <a:pt x="17526" y="1403604"/>
                  </a:lnTo>
                  <a:lnTo>
                    <a:pt x="17526" y="1434274"/>
                  </a:lnTo>
                  <a:lnTo>
                    <a:pt x="17632" y="1434635"/>
                  </a:lnTo>
                  <a:lnTo>
                    <a:pt x="35609" y="1472760"/>
                  </a:lnTo>
                  <a:lnTo>
                    <a:pt x="47244" y="1489770"/>
                  </a:lnTo>
                  <a:lnTo>
                    <a:pt x="47244" y="1474470"/>
                  </a:lnTo>
                  <a:lnTo>
                    <a:pt x="48006" y="1474470"/>
                  </a:lnTo>
                  <a:close/>
                </a:path>
                <a:path w="2981959" h="1610360">
                  <a:moveTo>
                    <a:pt x="48006" y="135636"/>
                  </a:moveTo>
                  <a:lnTo>
                    <a:pt x="47243" y="135636"/>
                  </a:lnTo>
                  <a:lnTo>
                    <a:pt x="47243" y="136906"/>
                  </a:lnTo>
                  <a:lnTo>
                    <a:pt x="48006" y="135636"/>
                  </a:lnTo>
                  <a:close/>
                </a:path>
                <a:path w="2981959" h="1610360">
                  <a:moveTo>
                    <a:pt x="54864" y="1485138"/>
                  </a:moveTo>
                  <a:lnTo>
                    <a:pt x="47244" y="1474470"/>
                  </a:lnTo>
                  <a:lnTo>
                    <a:pt x="47244" y="1489770"/>
                  </a:lnTo>
                  <a:lnTo>
                    <a:pt x="54102" y="1499797"/>
                  </a:lnTo>
                  <a:lnTo>
                    <a:pt x="54102" y="1485138"/>
                  </a:lnTo>
                  <a:lnTo>
                    <a:pt x="54864" y="1485138"/>
                  </a:lnTo>
                  <a:close/>
                </a:path>
                <a:path w="2981959" h="1610360">
                  <a:moveTo>
                    <a:pt x="54863" y="124968"/>
                  </a:moveTo>
                  <a:lnTo>
                    <a:pt x="54101" y="124968"/>
                  </a:lnTo>
                  <a:lnTo>
                    <a:pt x="54101" y="126034"/>
                  </a:lnTo>
                  <a:lnTo>
                    <a:pt x="54863" y="124968"/>
                  </a:lnTo>
                  <a:close/>
                </a:path>
                <a:path w="2981959" h="1610360">
                  <a:moveTo>
                    <a:pt x="158496" y="1574292"/>
                  </a:moveTo>
                  <a:lnTo>
                    <a:pt x="147066" y="1568958"/>
                  </a:lnTo>
                  <a:lnTo>
                    <a:pt x="135636" y="1562100"/>
                  </a:lnTo>
                  <a:lnTo>
                    <a:pt x="135636" y="1562862"/>
                  </a:lnTo>
                  <a:lnTo>
                    <a:pt x="124968" y="1555242"/>
                  </a:lnTo>
                  <a:lnTo>
                    <a:pt x="124968" y="1556004"/>
                  </a:lnTo>
                  <a:lnTo>
                    <a:pt x="105156" y="1540764"/>
                  </a:lnTo>
                  <a:lnTo>
                    <a:pt x="95250" y="1532382"/>
                  </a:lnTo>
                  <a:lnTo>
                    <a:pt x="86106" y="1523238"/>
                  </a:lnTo>
                  <a:lnTo>
                    <a:pt x="77724" y="1514094"/>
                  </a:lnTo>
                  <a:lnTo>
                    <a:pt x="77724" y="1514856"/>
                  </a:lnTo>
                  <a:lnTo>
                    <a:pt x="69342" y="1504950"/>
                  </a:lnTo>
                  <a:lnTo>
                    <a:pt x="54102" y="1485138"/>
                  </a:lnTo>
                  <a:lnTo>
                    <a:pt x="54102" y="1499797"/>
                  </a:lnTo>
                  <a:lnTo>
                    <a:pt x="89154" y="1539240"/>
                  </a:lnTo>
                  <a:lnTo>
                    <a:pt x="145818" y="1579169"/>
                  </a:lnTo>
                  <a:lnTo>
                    <a:pt x="157734" y="1584210"/>
                  </a:lnTo>
                  <a:lnTo>
                    <a:pt x="157734" y="1574292"/>
                  </a:lnTo>
                  <a:lnTo>
                    <a:pt x="158496" y="1574292"/>
                  </a:lnTo>
                  <a:close/>
                </a:path>
                <a:path w="2981959" h="1610360">
                  <a:moveTo>
                    <a:pt x="86867" y="86106"/>
                  </a:moveTo>
                  <a:lnTo>
                    <a:pt x="86105" y="86106"/>
                  </a:lnTo>
                  <a:lnTo>
                    <a:pt x="86105" y="86868"/>
                  </a:lnTo>
                  <a:lnTo>
                    <a:pt x="86867" y="86106"/>
                  </a:lnTo>
                  <a:close/>
                </a:path>
                <a:path w="2981959" h="1610360">
                  <a:moveTo>
                    <a:pt x="86867" y="1523999"/>
                  </a:moveTo>
                  <a:lnTo>
                    <a:pt x="86106" y="1523174"/>
                  </a:lnTo>
                  <a:lnTo>
                    <a:pt x="86867" y="1523999"/>
                  </a:lnTo>
                  <a:close/>
                </a:path>
                <a:path w="2981959" h="1610360">
                  <a:moveTo>
                    <a:pt x="158495" y="35814"/>
                  </a:moveTo>
                  <a:lnTo>
                    <a:pt x="157733" y="35814"/>
                  </a:lnTo>
                  <a:lnTo>
                    <a:pt x="157733" y="36169"/>
                  </a:lnTo>
                  <a:lnTo>
                    <a:pt x="158495" y="35814"/>
                  </a:lnTo>
                  <a:close/>
                </a:path>
                <a:path w="2981959" h="1610360">
                  <a:moveTo>
                    <a:pt x="206502" y="1591818"/>
                  </a:moveTo>
                  <a:lnTo>
                    <a:pt x="193548" y="1588770"/>
                  </a:lnTo>
                  <a:lnTo>
                    <a:pt x="181356" y="1584198"/>
                  </a:lnTo>
                  <a:lnTo>
                    <a:pt x="169926" y="1579626"/>
                  </a:lnTo>
                  <a:lnTo>
                    <a:pt x="157734" y="1574292"/>
                  </a:lnTo>
                  <a:lnTo>
                    <a:pt x="157734" y="1584210"/>
                  </a:lnTo>
                  <a:lnTo>
                    <a:pt x="185780" y="1596075"/>
                  </a:lnTo>
                  <a:lnTo>
                    <a:pt x="205740" y="1601000"/>
                  </a:lnTo>
                  <a:lnTo>
                    <a:pt x="205740" y="1591818"/>
                  </a:lnTo>
                  <a:lnTo>
                    <a:pt x="206502" y="1591818"/>
                  </a:lnTo>
                  <a:close/>
                </a:path>
                <a:path w="2981959" h="1610360">
                  <a:moveTo>
                    <a:pt x="206502" y="18108"/>
                  </a:moveTo>
                  <a:lnTo>
                    <a:pt x="206502" y="17526"/>
                  </a:lnTo>
                  <a:lnTo>
                    <a:pt x="205740" y="18288"/>
                  </a:lnTo>
                  <a:lnTo>
                    <a:pt x="206502" y="18108"/>
                  </a:lnTo>
                  <a:close/>
                </a:path>
                <a:path w="2981959" h="1610360">
                  <a:moveTo>
                    <a:pt x="2737104" y="1608624"/>
                  </a:moveTo>
                  <a:lnTo>
                    <a:pt x="2737104" y="1598676"/>
                  </a:lnTo>
                  <a:lnTo>
                    <a:pt x="2724150" y="1600115"/>
                  </a:lnTo>
                  <a:lnTo>
                    <a:pt x="258318" y="1600200"/>
                  </a:lnTo>
                  <a:lnTo>
                    <a:pt x="244602" y="1598676"/>
                  </a:lnTo>
                  <a:lnTo>
                    <a:pt x="231648" y="1597152"/>
                  </a:lnTo>
                  <a:lnTo>
                    <a:pt x="218694" y="1594866"/>
                  </a:lnTo>
                  <a:lnTo>
                    <a:pt x="205740" y="1591818"/>
                  </a:lnTo>
                  <a:lnTo>
                    <a:pt x="205740" y="1601000"/>
                  </a:lnTo>
                  <a:lnTo>
                    <a:pt x="227911" y="1606471"/>
                  </a:lnTo>
                  <a:lnTo>
                    <a:pt x="271272" y="1610106"/>
                  </a:lnTo>
                  <a:lnTo>
                    <a:pt x="2710434" y="1610106"/>
                  </a:lnTo>
                  <a:lnTo>
                    <a:pt x="2737104" y="1608624"/>
                  </a:lnTo>
                  <a:close/>
                </a:path>
                <a:path w="2981959" h="1610360">
                  <a:moveTo>
                    <a:pt x="245364" y="11345"/>
                  </a:moveTo>
                  <a:lnTo>
                    <a:pt x="245364" y="10668"/>
                  </a:lnTo>
                  <a:lnTo>
                    <a:pt x="244602" y="11430"/>
                  </a:lnTo>
                  <a:lnTo>
                    <a:pt x="245364" y="11345"/>
                  </a:lnTo>
                  <a:close/>
                </a:path>
                <a:path w="2981959" h="1610360">
                  <a:moveTo>
                    <a:pt x="245364" y="1598676"/>
                  </a:moveTo>
                  <a:lnTo>
                    <a:pt x="244602" y="1598591"/>
                  </a:lnTo>
                  <a:lnTo>
                    <a:pt x="245364" y="1598676"/>
                  </a:lnTo>
                  <a:close/>
                </a:path>
                <a:path w="2981959" h="1610360">
                  <a:moveTo>
                    <a:pt x="2737104" y="11429"/>
                  </a:moveTo>
                  <a:lnTo>
                    <a:pt x="2736342" y="10667"/>
                  </a:lnTo>
                  <a:lnTo>
                    <a:pt x="2736342" y="11345"/>
                  </a:lnTo>
                  <a:lnTo>
                    <a:pt x="2737104" y="11429"/>
                  </a:lnTo>
                  <a:close/>
                </a:path>
                <a:path w="2981959" h="1610360">
                  <a:moveTo>
                    <a:pt x="2775966" y="1601220"/>
                  </a:moveTo>
                  <a:lnTo>
                    <a:pt x="2775966" y="1591818"/>
                  </a:lnTo>
                  <a:lnTo>
                    <a:pt x="2763012" y="1594866"/>
                  </a:lnTo>
                  <a:lnTo>
                    <a:pt x="2750058" y="1597152"/>
                  </a:lnTo>
                  <a:lnTo>
                    <a:pt x="2736342" y="1598676"/>
                  </a:lnTo>
                  <a:lnTo>
                    <a:pt x="2737104" y="1598676"/>
                  </a:lnTo>
                  <a:lnTo>
                    <a:pt x="2737104" y="1608624"/>
                  </a:lnTo>
                  <a:lnTo>
                    <a:pt x="2737866" y="1608582"/>
                  </a:lnTo>
                  <a:lnTo>
                    <a:pt x="2775966" y="1601220"/>
                  </a:lnTo>
                  <a:close/>
                </a:path>
                <a:path w="2981959" h="1610360">
                  <a:moveTo>
                    <a:pt x="2775966" y="18287"/>
                  </a:moveTo>
                  <a:lnTo>
                    <a:pt x="2775204" y="17525"/>
                  </a:lnTo>
                  <a:lnTo>
                    <a:pt x="2775204" y="18108"/>
                  </a:lnTo>
                  <a:lnTo>
                    <a:pt x="2775966" y="18287"/>
                  </a:lnTo>
                  <a:close/>
                </a:path>
                <a:path w="2981959" h="1610360">
                  <a:moveTo>
                    <a:pt x="2800350" y="1593631"/>
                  </a:moveTo>
                  <a:lnTo>
                    <a:pt x="2800350" y="1584198"/>
                  </a:lnTo>
                  <a:lnTo>
                    <a:pt x="2788158" y="1588770"/>
                  </a:lnTo>
                  <a:lnTo>
                    <a:pt x="2775204" y="1591818"/>
                  </a:lnTo>
                  <a:lnTo>
                    <a:pt x="2775966" y="1591818"/>
                  </a:lnTo>
                  <a:lnTo>
                    <a:pt x="2775966" y="1601220"/>
                  </a:lnTo>
                  <a:lnTo>
                    <a:pt x="2785900" y="1599301"/>
                  </a:lnTo>
                  <a:lnTo>
                    <a:pt x="2800350" y="1593631"/>
                  </a:lnTo>
                  <a:close/>
                </a:path>
                <a:path w="2981959" h="1610360">
                  <a:moveTo>
                    <a:pt x="2823972" y="1584362"/>
                  </a:moveTo>
                  <a:lnTo>
                    <a:pt x="2823972" y="1574292"/>
                  </a:lnTo>
                  <a:lnTo>
                    <a:pt x="2811780" y="1579626"/>
                  </a:lnTo>
                  <a:lnTo>
                    <a:pt x="2799588" y="1584198"/>
                  </a:lnTo>
                  <a:lnTo>
                    <a:pt x="2800350" y="1584198"/>
                  </a:lnTo>
                  <a:lnTo>
                    <a:pt x="2800350" y="1593631"/>
                  </a:lnTo>
                  <a:lnTo>
                    <a:pt x="2823972" y="1584362"/>
                  </a:lnTo>
                  <a:close/>
                </a:path>
                <a:path w="2981959" h="1610360">
                  <a:moveTo>
                    <a:pt x="2823972" y="36169"/>
                  </a:moveTo>
                  <a:lnTo>
                    <a:pt x="2823972" y="35814"/>
                  </a:lnTo>
                  <a:lnTo>
                    <a:pt x="2823210" y="35814"/>
                  </a:lnTo>
                  <a:lnTo>
                    <a:pt x="2823972" y="36169"/>
                  </a:lnTo>
                  <a:close/>
                </a:path>
                <a:path w="2981959" h="1610360">
                  <a:moveTo>
                    <a:pt x="2886456" y="1543338"/>
                  </a:moveTo>
                  <a:lnTo>
                    <a:pt x="2886456" y="1532382"/>
                  </a:lnTo>
                  <a:lnTo>
                    <a:pt x="2876550" y="1540764"/>
                  </a:lnTo>
                  <a:lnTo>
                    <a:pt x="2856738" y="1556004"/>
                  </a:lnTo>
                  <a:lnTo>
                    <a:pt x="2856738" y="1555242"/>
                  </a:lnTo>
                  <a:lnTo>
                    <a:pt x="2846070" y="1562862"/>
                  </a:lnTo>
                  <a:lnTo>
                    <a:pt x="2846070" y="1562100"/>
                  </a:lnTo>
                  <a:lnTo>
                    <a:pt x="2834640" y="1568958"/>
                  </a:lnTo>
                  <a:lnTo>
                    <a:pt x="2823210" y="1574292"/>
                  </a:lnTo>
                  <a:lnTo>
                    <a:pt x="2823972" y="1574292"/>
                  </a:lnTo>
                  <a:lnTo>
                    <a:pt x="2823972" y="1584362"/>
                  </a:lnTo>
                  <a:lnTo>
                    <a:pt x="2830652" y="1581741"/>
                  </a:lnTo>
                  <a:lnTo>
                    <a:pt x="2871240" y="1556795"/>
                  </a:lnTo>
                  <a:lnTo>
                    <a:pt x="2886456" y="1543338"/>
                  </a:lnTo>
                  <a:close/>
                </a:path>
                <a:path w="2981959" h="1610360">
                  <a:moveTo>
                    <a:pt x="2886456" y="78427"/>
                  </a:moveTo>
                  <a:lnTo>
                    <a:pt x="2886456" y="77723"/>
                  </a:lnTo>
                  <a:lnTo>
                    <a:pt x="2885694" y="77723"/>
                  </a:lnTo>
                  <a:lnTo>
                    <a:pt x="2886456" y="78427"/>
                  </a:lnTo>
                  <a:close/>
                </a:path>
                <a:path w="2981959" h="1610360">
                  <a:moveTo>
                    <a:pt x="2895599" y="1535251"/>
                  </a:moveTo>
                  <a:lnTo>
                    <a:pt x="2895599" y="1523238"/>
                  </a:lnTo>
                  <a:lnTo>
                    <a:pt x="2894838" y="1524000"/>
                  </a:lnTo>
                  <a:lnTo>
                    <a:pt x="2885694" y="1532382"/>
                  </a:lnTo>
                  <a:lnTo>
                    <a:pt x="2886456" y="1532382"/>
                  </a:lnTo>
                  <a:lnTo>
                    <a:pt x="2886456" y="1543338"/>
                  </a:lnTo>
                  <a:lnTo>
                    <a:pt x="2895599" y="1535251"/>
                  </a:lnTo>
                  <a:close/>
                </a:path>
                <a:path w="2981959" h="1610360">
                  <a:moveTo>
                    <a:pt x="2895599" y="86867"/>
                  </a:moveTo>
                  <a:lnTo>
                    <a:pt x="2894838" y="86105"/>
                  </a:lnTo>
                  <a:lnTo>
                    <a:pt x="2895599" y="86867"/>
                  </a:lnTo>
                  <a:close/>
                </a:path>
                <a:path w="2981959" h="1610360">
                  <a:moveTo>
                    <a:pt x="2895203" y="1523603"/>
                  </a:moveTo>
                  <a:lnTo>
                    <a:pt x="2894838" y="1523941"/>
                  </a:lnTo>
                  <a:lnTo>
                    <a:pt x="2895203" y="1523603"/>
                  </a:lnTo>
                  <a:close/>
                </a:path>
                <a:path w="2981959" h="1610360">
                  <a:moveTo>
                    <a:pt x="2895599" y="1523238"/>
                  </a:moveTo>
                  <a:lnTo>
                    <a:pt x="2895203" y="1523603"/>
                  </a:lnTo>
                  <a:lnTo>
                    <a:pt x="2894838" y="1524000"/>
                  </a:lnTo>
                  <a:lnTo>
                    <a:pt x="2895599" y="1523238"/>
                  </a:lnTo>
                  <a:close/>
                </a:path>
                <a:path w="2981959" h="1610360">
                  <a:moveTo>
                    <a:pt x="2927604" y="1499330"/>
                  </a:moveTo>
                  <a:lnTo>
                    <a:pt x="2927604" y="1485138"/>
                  </a:lnTo>
                  <a:lnTo>
                    <a:pt x="2912364" y="1504950"/>
                  </a:lnTo>
                  <a:lnTo>
                    <a:pt x="2903982" y="1514856"/>
                  </a:lnTo>
                  <a:lnTo>
                    <a:pt x="2903982" y="1514094"/>
                  </a:lnTo>
                  <a:lnTo>
                    <a:pt x="2895203" y="1523603"/>
                  </a:lnTo>
                  <a:lnTo>
                    <a:pt x="2895599" y="1523238"/>
                  </a:lnTo>
                  <a:lnTo>
                    <a:pt x="2895599" y="1535251"/>
                  </a:lnTo>
                  <a:lnTo>
                    <a:pt x="2906787" y="1525357"/>
                  </a:lnTo>
                  <a:lnTo>
                    <a:pt x="2927604" y="1499330"/>
                  </a:lnTo>
                  <a:close/>
                </a:path>
                <a:path w="2981959" h="1610360">
                  <a:moveTo>
                    <a:pt x="2927604" y="126034"/>
                  </a:moveTo>
                  <a:lnTo>
                    <a:pt x="2927604" y="124968"/>
                  </a:lnTo>
                  <a:lnTo>
                    <a:pt x="2926842" y="124968"/>
                  </a:lnTo>
                  <a:lnTo>
                    <a:pt x="2927604" y="126034"/>
                  </a:lnTo>
                  <a:close/>
                </a:path>
                <a:path w="2981959" h="1610360">
                  <a:moveTo>
                    <a:pt x="2934462" y="1490756"/>
                  </a:moveTo>
                  <a:lnTo>
                    <a:pt x="2934462" y="1474470"/>
                  </a:lnTo>
                  <a:lnTo>
                    <a:pt x="2926842" y="1485138"/>
                  </a:lnTo>
                  <a:lnTo>
                    <a:pt x="2927604" y="1485138"/>
                  </a:lnTo>
                  <a:lnTo>
                    <a:pt x="2927604" y="1499330"/>
                  </a:lnTo>
                  <a:lnTo>
                    <a:pt x="2934462" y="1490756"/>
                  </a:lnTo>
                  <a:close/>
                </a:path>
                <a:path w="2981959" h="1610360">
                  <a:moveTo>
                    <a:pt x="2934462" y="136906"/>
                  </a:moveTo>
                  <a:lnTo>
                    <a:pt x="2934462" y="135636"/>
                  </a:lnTo>
                  <a:lnTo>
                    <a:pt x="2933700" y="135636"/>
                  </a:lnTo>
                  <a:lnTo>
                    <a:pt x="2934462" y="136906"/>
                  </a:lnTo>
                  <a:close/>
                </a:path>
                <a:path w="2981959" h="1610360">
                  <a:moveTo>
                    <a:pt x="2971800" y="1408754"/>
                  </a:moveTo>
                  <a:lnTo>
                    <a:pt x="2971800" y="1351788"/>
                  </a:lnTo>
                  <a:lnTo>
                    <a:pt x="2970276" y="1365504"/>
                  </a:lnTo>
                  <a:lnTo>
                    <a:pt x="2970276" y="1364742"/>
                  </a:lnTo>
                  <a:lnTo>
                    <a:pt x="2968752" y="1378458"/>
                  </a:lnTo>
                  <a:lnTo>
                    <a:pt x="2966466" y="1391412"/>
                  </a:lnTo>
                  <a:lnTo>
                    <a:pt x="2963418" y="1404366"/>
                  </a:lnTo>
                  <a:lnTo>
                    <a:pt x="2963418" y="1403604"/>
                  </a:lnTo>
                  <a:lnTo>
                    <a:pt x="2960370" y="1416558"/>
                  </a:lnTo>
                  <a:lnTo>
                    <a:pt x="2955798" y="1428750"/>
                  </a:lnTo>
                  <a:lnTo>
                    <a:pt x="2951226" y="1440180"/>
                  </a:lnTo>
                  <a:lnTo>
                    <a:pt x="2945892" y="1452372"/>
                  </a:lnTo>
                  <a:lnTo>
                    <a:pt x="2945892" y="1451610"/>
                  </a:lnTo>
                  <a:lnTo>
                    <a:pt x="2940558" y="1463040"/>
                  </a:lnTo>
                  <a:lnTo>
                    <a:pt x="2933700" y="1474470"/>
                  </a:lnTo>
                  <a:lnTo>
                    <a:pt x="2934462" y="1474470"/>
                  </a:lnTo>
                  <a:lnTo>
                    <a:pt x="2934462" y="1490756"/>
                  </a:lnTo>
                  <a:lnTo>
                    <a:pt x="2936410" y="1488320"/>
                  </a:lnTo>
                  <a:lnTo>
                    <a:pt x="2959231" y="1446577"/>
                  </a:lnTo>
                  <a:lnTo>
                    <a:pt x="2971800" y="1408754"/>
                  </a:lnTo>
                  <a:close/>
                </a:path>
              </a:pathLst>
            </a:custGeom>
            <a:solidFill>
              <a:srgbClr val="000000"/>
            </a:solidFill>
          </p:spPr>
          <p:txBody>
            <a:bodyPr wrap="square" lIns="0" tIns="0" rIns="0" bIns="0" rtlCol="0"/>
            <a:lstStyle/>
            <a:p>
              <a:pPr defTabSz="605150"/>
              <a:endParaRPr sz="1191">
                <a:solidFill>
                  <a:prstClr val="black"/>
                </a:solidFill>
                <a:latin typeface="Calibri"/>
              </a:endParaRPr>
            </a:p>
          </p:txBody>
        </p:sp>
      </p:grpSp>
      <p:grpSp>
        <p:nvGrpSpPr>
          <p:cNvPr id="15" name="object 15"/>
          <p:cNvGrpSpPr/>
          <p:nvPr/>
        </p:nvGrpSpPr>
        <p:grpSpPr>
          <a:xfrm>
            <a:off x="3581399" y="2145388"/>
            <a:ext cx="3931975" cy="1416962"/>
            <a:chOff x="5481828" y="4186428"/>
            <a:chExt cx="2981960" cy="1610360"/>
          </a:xfrm>
        </p:grpSpPr>
        <p:sp>
          <p:nvSpPr>
            <p:cNvPr id="16" name="object 16"/>
            <p:cNvSpPr/>
            <p:nvPr/>
          </p:nvSpPr>
          <p:spPr>
            <a:xfrm>
              <a:off x="5486400" y="4191000"/>
              <a:ext cx="2971800" cy="1600200"/>
            </a:xfrm>
            <a:custGeom>
              <a:avLst/>
              <a:gdLst/>
              <a:ahLst/>
              <a:cxnLst/>
              <a:rect l="l" t="t" r="r" b="b"/>
              <a:pathLst>
                <a:path w="2971800" h="1600200">
                  <a:moveTo>
                    <a:pt x="2971800" y="1333499"/>
                  </a:moveTo>
                  <a:lnTo>
                    <a:pt x="2971800" y="266699"/>
                  </a:lnTo>
                  <a:lnTo>
                    <a:pt x="2967520" y="218820"/>
                  </a:lnTo>
                  <a:lnTo>
                    <a:pt x="2955176" y="173731"/>
                  </a:lnTo>
                  <a:lnTo>
                    <a:pt x="2935506" y="132192"/>
                  </a:lnTo>
                  <a:lnTo>
                    <a:pt x="2909251" y="94962"/>
                  </a:lnTo>
                  <a:lnTo>
                    <a:pt x="2877151" y="62799"/>
                  </a:lnTo>
                  <a:lnTo>
                    <a:pt x="2839945" y="36463"/>
                  </a:lnTo>
                  <a:lnTo>
                    <a:pt x="2798375" y="16711"/>
                  </a:lnTo>
                  <a:lnTo>
                    <a:pt x="2753180" y="4304"/>
                  </a:lnTo>
                  <a:lnTo>
                    <a:pt x="2705100" y="0"/>
                  </a:lnTo>
                  <a:lnTo>
                    <a:pt x="266700" y="0"/>
                  </a:lnTo>
                  <a:lnTo>
                    <a:pt x="218820" y="4304"/>
                  </a:lnTo>
                  <a:lnTo>
                    <a:pt x="173731" y="16711"/>
                  </a:lnTo>
                  <a:lnTo>
                    <a:pt x="132192" y="36463"/>
                  </a:lnTo>
                  <a:lnTo>
                    <a:pt x="94962" y="62799"/>
                  </a:lnTo>
                  <a:lnTo>
                    <a:pt x="62799" y="94962"/>
                  </a:lnTo>
                  <a:lnTo>
                    <a:pt x="36463" y="132192"/>
                  </a:lnTo>
                  <a:lnTo>
                    <a:pt x="16711" y="173731"/>
                  </a:lnTo>
                  <a:lnTo>
                    <a:pt x="4304" y="218820"/>
                  </a:lnTo>
                  <a:lnTo>
                    <a:pt x="0" y="266700"/>
                  </a:lnTo>
                  <a:lnTo>
                    <a:pt x="0" y="1333500"/>
                  </a:lnTo>
                  <a:lnTo>
                    <a:pt x="4304" y="1381580"/>
                  </a:lnTo>
                  <a:lnTo>
                    <a:pt x="16711" y="1426775"/>
                  </a:lnTo>
                  <a:lnTo>
                    <a:pt x="36463" y="1468345"/>
                  </a:lnTo>
                  <a:lnTo>
                    <a:pt x="62799" y="1505551"/>
                  </a:lnTo>
                  <a:lnTo>
                    <a:pt x="94962" y="1537651"/>
                  </a:lnTo>
                  <a:lnTo>
                    <a:pt x="132192" y="1563906"/>
                  </a:lnTo>
                  <a:lnTo>
                    <a:pt x="173731" y="1583576"/>
                  </a:lnTo>
                  <a:lnTo>
                    <a:pt x="218820" y="1595920"/>
                  </a:lnTo>
                  <a:lnTo>
                    <a:pt x="266700" y="1600200"/>
                  </a:lnTo>
                  <a:lnTo>
                    <a:pt x="2705100" y="1600199"/>
                  </a:lnTo>
                  <a:lnTo>
                    <a:pt x="2753180" y="1595920"/>
                  </a:lnTo>
                  <a:lnTo>
                    <a:pt x="2798375" y="1583576"/>
                  </a:lnTo>
                  <a:lnTo>
                    <a:pt x="2839945" y="1563906"/>
                  </a:lnTo>
                  <a:lnTo>
                    <a:pt x="2877151" y="1537651"/>
                  </a:lnTo>
                  <a:lnTo>
                    <a:pt x="2909251" y="1505551"/>
                  </a:lnTo>
                  <a:lnTo>
                    <a:pt x="2935506" y="1468345"/>
                  </a:lnTo>
                  <a:lnTo>
                    <a:pt x="2955176" y="1426775"/>
                  </a:lnTo>
                  <a:lnTo>
                    <a:pt x="2967520" y="1381580"/>
                  </a:lnTo>
                  <a:lnTo>
                    <a:pt x="2971800" y="1333499"/>
                  </a:lnTo>
                  <a:close/>
                </a:path>
              </a:pathLst>
            </a:custGeom>
            <a:solidFill>
              <a:srgbClr val="810C15"/>
            </a:solidFill>
          </p:spPr>
          <p:txBody>
            <a:bodyPr wrap="square" lIns="0" tIns="0" rIns="0" bIns="0" rtlCol="0"/>
            <a:lstStyle/>
            <a:p>
              <a:pPr defTabSz="605150"/>
              <a:endParaRPr sz="1191">
                <a:solidFill>
                  <a:prstClr val="black"/>
                </a:solidFill>
                <a:latin typeface="Calibri"/>
              </a:endParaRPr>
            </a:p>
          </p:txBody>
        </p:sp>
        <p:sp>
          <p:nvSpPr>
            <p:cNvPr id="17" name="object 17"/>
            <p:cNvSpPr/>
            <p:nvPr/>
          </p:nvSpPr>
          <p:spPr>
            <a:xfrm>
              <a:off x="5481828" y="4186428"/>
              <a:ext cx="2981960" cy="1610360"/>
            </a:xfrm>
            <a:custGeom>
              <a:avLst/>
              <a:gdLst/>
              <a:ahLst/>
              <a:cxnLst/>
              <a:rect l="l" t="t" r="r" b="b"/>
              <a:pathLst>
                <a:path w="2981959" h="1610360">
                  <a:moveTo>
                    <a:pt x="2981706" y="1338834"/>
                  </a:moveTo>
                  <a:lnTo>
                    <a:pt x="2981706" y="271272"/>
                  </a:lnTo>
                  <a:lnTo>
                    <a:pt x="2980182" y="243840"/>
                  </a:lnTo>
                  <a:lnTo>
                    <a:pt x="2971007" y="195949"/>
                  </a:lnTo>
                  <a:lnTo>
                    <a:pt x="2953450" y="151218"/>
                  </a:lnTo>
                  <a:lnTo>
                    <a:pt x="2928438" y="110567"/>
                  </a:lnTo>
                  <a:lnTo>
                    <a:pt x="2896904" y="74918"/>
                  </a:lnTo>
                  <a:lnTo>
                    <a:pt x="2859778" y="45192"/>
                  </a:lnTo>
                  <a:lnTo>
                    <a:pt x="2817990" y="22310"/>
                  </a:lnTo>
                  <a:lnTo>
                    <a:pt x="2772470" y="7193"/>
                  </a:lnTo>
                  <a:lnTo>
                    <a:pt x="2724150" y="761"/>
                  </a:lnTo>
                  <a:lnTo>
                    <a:pt x="2710434" y="0"/>
                  </a:lnTo>
                  <a:lnTo>
                    <a:pt x="271272" y="0"/>
                  </a:lnTo>
                  <a:lnTo>
                    <a:pt x="222338" y="4409"/>
                  </a:lnTo>
                  <a:lnTo>
                    <a:pt x="176035" y="17372"/>
                  </a:lnTo>
                  <a:lnTo>
                    <a:pt x="133249" y="38091"/>
                  </a:lnTo>
                  <a:lnTo>
                    <a:pt x="94864" y="65770"/>
                  </a:lnTo>
                  <a:lnTo>
                    <a:pt x="61766" y="99609"/>
                  </a:lnTo>
                  <a:lnTo>
                    <a:pt x="34840" y="138813"/>
                  </a:lnTo>
                  <a:lnTo>
                    <a:pt x="14972" y="182584"/>
                  </a:lnTo>
                  <a:lnTo>
                    <a:pt x="3047" y="230124"/>
                  </a:lnTo>
                  <a:lnTo>
                    <a:pt x="0" y="271272"/>
                  </a:lnTo>
                  <a:lnTo>
                    <a:pt x="0" y="1338834"/>
                  </a:lnTo>
                  <a:lnTo>
                    <a:pt x="1524" y="1366266"/>
                  </a:lnTo>
                  <a:lnTo>
                    <a:pt x="3048" y="1379982"/>
                  </a:lnTo>
                  <a:lnTo>
                    <a:pt x="5334" y="1392936"/>
                  </a:lnTo>
                  <a:lnTo>
                    <a:pt x="9906" y="1408437"/>
                  </a:lnTo>
                  <a:lnTo>
                    <a:pt x="9905" y="258318"/>
                  </a:lnTo>
                  <a:lnTo>
                    <a:pt x="10667" y="251460"/>
                  </a:lnTo>
                  <a:lnTo>
                    <a:pt x="10667" y="245364"/>
                  </a:lnTo>
                  <a:lnTo>
                    <a:pt x="15239" y="218694"/>
                  </a:lnTo>
                  <a:lnTo>
                    <a:pt x="17525" y="208978"/>
                  </a:lnTo>
                  <a:lnTo>
                    <a:pt x="17525" y="206502"/>
                  </a:lnTo>
                  <a:lnTo>
                    <a:pt x="21335" y="193548"/>
                  </a:lnTo>
                  <a:lnTo>
                    <a:pt x="25907" y="181356"/>
                  </a:lnTo>
                  <a:lnTo>
                    <a:pt x="30479" y="169926"/>
                  </a:lnTo>
                  <a:lnTo>
                    <a:pt x="35813" y="157734"/>
                  </a:lnTo>
                  <a:lnTo>
                    <a:pt x="35813" y="158496"/>
                  </a:lnTo>
                  <a:lnTo>
                    <a:pt x="41148" y="147066"/>
                  </a:lnTo>
                  <a:lnTo>
                    <a:pt x="47243" y="136906"/>
                  </a:lnTo>
                  <a:lnTo>
                    <a:pt x="47243" y="135636"/>
                  </a:lnTo>
                  <a:lnTo>
                    <a:pt x="54101" y="126034"/>
                  </a:lnTo>
                  <a:lnTo>
                    <a:pt x="54101" y="124968"/>
                  </a:lnTo>
                  <a:lnTo>
                    <a:pt x="69341" y="105156"/>
                  </a:lnTo>
                  <a:lnTo>
                    <a:pt x="77723" y="95250"/>
                  </a:lnTo>
                  <a:lnTo>
                    <a:pt x="86105" y="86868"/>
                  </a:lnTo>
                  <a:lnTo>
                    <a:pt x="86105" y="86106"/>
                  </a:lnTo>
                  <a:lnTo>
                    <a:pt x="95249" y="77724"/>
                  </a:lnTo>
                  <a:lnTo>
                    <a:pt x="105155" y="69342"/>
                  </a:lnTo>
                  <a:lnTo>
                    <a:pt x="124967" y="54102"/>
                  </a:lnTo>
                  <a:lnTo>
                    <a:pt x="124967" y="54864"/>
                  </a:lnTo>
                  <a:lnTo>
                    <a:pt x="135635" y="47244"/>
                  </a:lnTo>
                  <a:lnTo>
                    <a:pt x="135635" y="48006"/>
                  </a:lnTo>
                  <a:lnTo>
                    <a:pt x="147065" y="41148"/>
                  </a:lnTo>
                  <a:lnTo>
                    <a:pt x="157733" y="36169"/>
                  </a:lnTo>
                  <a:lnTo>
                    <a:pt x="157733" y="35814"/>
                  </a:lnTo>
                  <a:lnTo>
                    <a:pt x="169926" y="30480"/>
                  </a:lnTo>
                  <a:lnTo>
                    <a:pt x="181355" y="25908"/>
                  </a:lnTo>
                  <a:lnTo>
                    <a:pt x="193547" y="21336"/>
                  </a:lnTo>
                  <a:lnTo>
                    <a:pt x="206502" y="17526"/>
                  </a:lnTo>
                  <a:lnTo>
                    <a:pt x="206502" y="18108"/>
                  </a:lnTo>
                  <a:lnTo>
                    <a:pt x="218694" y="15240"/>
                  </a:lnTo>
                  <a:lnTo>
                    <a:pt x="231647" y="12954"/>
                  </a:lnTo>
                  <a:lnTo>
                    <a:pt x="245364" y="10668"/>
                  </a:lnTo>
                  <a:lnTo>
                    <a:pt x="245364" y="11345"/>
                  </a:lnTo>
                  <a:lnTo>
                    <a:pt x="258318" y="9906"/>
                  </a:lnTo>
                  <a:lnTo>
                    <a:pt x="2724150" y="9990"/>
                  </a:lnTo>
                  <a:lnTo>
                    <a:pt x="2736342" y="11345"/>
                  </a:lnTo>
                  <a:lnTo>
                    <a:pt x="2736342" y="10667"/>
                  </a:lnTo>
                  <a:lnTo>
                    <a:pt x="2750058" y="12953"/>
                  </a:lnTo>
                  <a:lnTo>
                    <a:pt x="2763012" y="15239"/>
                  </a:lnTo>
                  <a:lnTo>
                    <a:pt x="2775204" y="18108"/>
                  </a:lnTo>
                  <a:lnTo>
                    <a:pt x="2775204" y="17525"/>
                  </a:lnTo>
                  <a:lnTo>
                    <a:pt x="2788158" y="21335"/>
                  </a:lnTo>
                  <a:lnTo>
                    <a:pt x="2800350" y="25907"/>
                  </a:lnTo>
                  <a:lnTo>
                    <a:pt x="2811780" y="30479"/>
                  </a:lnTo>
                  <a:lnTo>
                    <a:pt x="2823972" y="35814"/>
                  </a:lnTo>
                  <a:lnTo>
                    <a:pt x="2823972" y="36169"/>
                  </a:lnTo>
                  <a:lnTo>
                    <a:pt x="2834640" y="41147"/>
                  </a:lnTo>
                  <a:lnTo>
                    <a:pt x="2846070" y="48006"/>
                  </a:lnTo>
                  <a:lnTo>
                    <a:pt x="2846070" y="47243"/>
                  </a:lnTo>
                  <a:lnTo>
                    <a:pt x="2856738" y="54864"/>
                  </a:lnTo>
                  <a:lnTo>
                    <a:pt x="2856738" y="54101"/>
                  </a:lnTo>
                  <a:lnTo>
                    <a:pt x="2876550" y="69341"/>
                  </a:lnTo>
                  <a:lnTo>
                    <a:pt x="2886456" y="77723"/>
                  </a:lnTo>
                  <a:lnTo>
                    <a:pt x="2886456" y="78427"/>
                  </a:lnTo>
                  <a:lnTo>
                    <a:pt x="2894838" y="86164"/>
                  </a:lnTo>
                  <a:lnTo>
                    <a:pt x="2903982" y="95250"/>
                  </a:lnTo>
                  <a:lnTo>
                    <a:pt x="2912364" y="105155"/>
                  </a:lnTo>
                  <a:lnTo>
                    <a:pt x="2927604" y="124968"/>
                  </a:lnTo>
                  <a:lnTo>
                    <a:pt x="2927604" y="126034"/>
                  </a:lnTo>
                  <a:lnTo>
                    <a:pt x="2934462" y="135636"/>
                  </a:lnTo>
                  <a:lnTo>
                    <a:pt x="2934462" y="136906"/>
                  </a:lnTo>
                  <a:lnTo>
                    <a:pt x="2940558" y="147066"/>
                  </a:lnTo>
                  <a:lnTo>
                    <a:pt x="2945892" y="158495"/>
                  </a:lnTo>
                  <a:lnTo>
                    <a:pt x="2945892" y="157734"/>
                  </a:lnTo>
                  <a:lnTo>
                    <a:pt x="2951226" y="169926"/>
                  </a:lnTo>
                  <a:lnTo>
                    <a:pt x="2955798" y="181356"/>
                  </a:lnTo>
                  <a:lnTo>
                    <a:pt x="2960370" y="193547"/>
                  </a:lnTo>
                  <a:lnTo>
                    <a:pt x="2963418" y="206501"/>
                  </a:lnTo>
                  <a:lnTo>
                    <a:pt x="2963418" y="205740"/>
                  </a:lnTo>
                  <a:lnTo>
                    <a:pt x="2966466" y="218694"/>
                  </a:lnTo>
                  <a:lnTo>
                    <a:pt x="2968752" y="231647"/>
                  </a:lnTo>
                  <a:lnTo>
                    <a:pt x="2970276" y="245364"/>
                  </a:lnTo>
                  <a:lnTo>
                    <a:pt x="2970276" y="244601"/>
                  </a:lnTo>
                  <a:lnTo>
                    <a:pt x="2971800" y="258318"/>
                  </a:lnTo>
                  <a:lnTo>
                    <a:pt x="2971800" y="1408754"/>
                  </a:lnTo>
                  <a:lnTo>
                    <a:pt x="2974368" y="1401023"/>
                  </a:lnTo>
                  <a:lnTo>
                    <a:pt x="2980944" y="1352550"/>
                  </a:lnTo>
                  <a:lnTo>
                    <a:pt x="2981706" y="1338834"/>
                  </a:lnTo>
                  <a:close/>
                </a:path>
                <a:path w="2981959" h="1610360">
                  <a:moveTo>
                    <a:pt x="11430" y="1365504"/>
                  </a:moveTo>
                  <a:lnTo>
                    <a:pt x="9906" y="1351788"/>
                  </a:lnTo>
                  <a:lnTo>
                    <a:pt x="9906" y="1408437"/>
                  </a:lnTo>
                  <a:lnTo>
                    <a:pt x="10668" y="1411021"/>
                  </a:lnTo>
                  <a:lnTo>
                    <a:pt x="10668" y="1364742"/>
                  </a:lnTo>
                  <a:lnTo>
                    <a:pt x="11430" y="1365504"/>
                  </a:lnTo>
                  <a:close/>
                </a:path>
                <a:path w="2981959" h="1610360">
                  <a:moveTo>
                    <a:pt x="11429" y="244602"/>
                  </a:moveTo>
                  <a:lnTo>
                    <a:pt x="10667" y="245364"/>
                  </a:lnTo>
                  <a:lnTo>
                    <a:pt x="10667" y="251460"/>
                  </a:lnTo>
                  <a:lnTo>
                    <a:pt x="11429" y="244602"/>
                  </a:lnTo>
                  <a:close/>
                </a:path>
                <a:path w="2981959" h="1610360">
                  <a:moveTo>
                    <a:pt x="18288" y="1404366"/>
                  </a:moveTo>
                  <a:lnTo>
                    <a:pt x="15240" y="1391412"/>
                  </a:lnTo>
                  <a:lnTo>
                    <a:pt x="10668" y="1364742"/>
                  </a:lnTo>
                  <a:lnTo>
                    <a:pt x="10668" y="1411021"/>
                  </a:lnTo>
                  <a:lnTo>
                    <a:pt x="17526" y="1434274"/>
                  </a:lnTo>
                  <a:lnTo>
                    <a:pt x="17526" y="1403604"/>
                  </a:lnTo>
                  <a:lnTo>
                    <a:pt x="18288" y="1404366"/>
                  </a:lnTo>
                  <a:close/>
                </a:path>
                <a:path w="2981959" h="1610360">
                  <a:moveTo>
                    <a:pt x="18287" y="205740"/>
                  </a:moveTo>
                  <a:lnTo>
                    <a:pt x="17525" y="206502"/>
                  </a:lnTo>
                  <a:lnTo>
                    <a:pt x="17525" y="208978"/>
                  </a:lnTo>
                  <a:lnTo>
                    <a:pt x="18287" y="205740"/>
                  </a:lnTo>
                  <a:close/>
                </a:path>
                <a:path w="2981959" h="1610360">
                  <a:moveTo>
                    <a:pt x="48006" y="1474470"/>
                  </a:moveTo>
                  <a:lnTo>
                    <a:pt x="41148" y="1463040"/>
                  </a:lnTo>
                  <a:lnTo>
                    <a:pt x="35814" y="1451610"/>
                  </a:lnTo>
                  <a:lnTo>
                    <a:pt x="35814" y="1452372"/>
                  </a:lnTo>
                  <a:lnTo>
                    <a:pt x="30480" y="1440180"/>
                  </a:lnTo>
                  <a:lnTo>
                    <a:pt x="25908" y="1427988"/>
                  </a:lnTo>
                  <a:lnTo>
                    <a:pt x="25908" y="1428750"/>
                  </a:lnTo>
                  <a:lnTo>
                    <a:pt x="21336" y="1416558"/>
                  </a:lnTo>
                  <a:lnTo>
                    <a:pt x="17526" y="1403604"/>
                  </a:lnTo>
                  <a:lnTo>
                    <a:pt x="17526" y="1434274"/>
                  </a:lnTo>
                  <a:lnTo>
                    <a:pt x="17632" y="1434635"/>
                  </a:lnTo>
                  <a:lnTo>
                    <a:pt x="35609" y="1472760"/>
                  </a:lnTo>
                  <a:lnTo>
                    <a:pt x="47244" y="1489770"/>
                  </a:lnTo>
                  <a:lnTo>
                    <a:pt x="47244" y="1474470"/>
                  </a:lnTo>
                  <a:lnTo>
                    <a:pt x="48006" y="1474470"/>
                  </a:lnTo>
                  <a:close/>
                </a:path>
                <a:path w="2981959" h="1610360">
                  <a:moveTo>
                    <a:pt x="48006" y="135636"/>
                  </a:moveTo>
                  <a:lnTo>
                    <a:pt x="47243" y="135636"/>
                  </a:lnTo>
                  <a:lnTo>
                    <a:pt x="47243" y="136906"/>
                  </a:lnTo>
                  <a:lnTo>
                    <a:pt x="48006" y="135636"/>
                  </a:lnTo>
                  <a:close/>
                </a:path>
                <a:path w="2981959" h="1610360">
                  <a:moveTo>
                    <a:pt x="54864" y="1485138"/>
                  </a:moveTo>
                  <a:lnTo>
                    <a:pt x="47244" y="1474470"/>
                  </a:lnTo>
                  <a:lnTo>
                    <a:pt x="47244" y="1489770"/>
                  </a:lnTo>
                  <a:lnTo>
                    <a:pt x="54102" y="1499797"/>
                  </a:lnTo>
                  <a:lnTo>
                    <a:pt x="54102" y="1485138"/>
                  </a:lnTo>
                  <a:lnTo>
                    <a:pt x="54864" y="1485138"/>
                  </a:lnTo>
                  <a:close/>
                </a:path>
                <a:path w="2981959" h="1610360">
                  <a:moveTo>
                    <a:pt x="54863" y="124968"/>
                  </a:moveTo>
                  <a:lnTo>
                    <a:pt x="54101" y="124968"/>
                  </a:lnTo>
                  <a:lnTo>
                    <a:pt x="54101" y="126034"/>
                  </a:lnTo>
                  <a:lnTo>
                    <a:pt x="54863" y="124968"/>
                  </a:lnTo>
                  <a:close/>
                </a:path>
                <a:path w="2981959" h="1610360">
                  <a:moveTo>
                    <a:pt x="158496" y="1574292"/>
                  </a:moveTo>
                  <a:lnTo>
                    <a:pt x="147066" y="1568958"/>
                  </a:lnTo>
                  <a:lnTo>
                    <a:pt x="135636" y="1562100"/>
                  </a:lnTo>
                  <a:lnTo>
                    <a:pt x="135636" y="1562862"/>
                  </a:lnTo>
                  <a:lnTo>
                    <a:pt x="124968" y="1555242"/>
                  </a:lnTo>
                  <a:lnTo>
                    <a:pt x="124968" y="1556004"/>
                  </a:lnTo>
                  <a:lnTo>
                    <a:pt x="105156" y="1540764"/>
                  </a:lnTo>
                  <a:lnTo>
                    <a:pt x="95250" y="1532382"/>
                  </a:lnTo>
                  <a:lnTo>
                    <a:pt x="86106" y="1523238"/>
                  </a:lnTo>
                  <a:lnTo>
                    <a:pt x="77724" y="1514094"/>
                  </a:lnTo>
                  <a:lnTo>
                    <a:pt x="77724" y="1514856"/>
                  </a:lnTo>
                  <a:lnTo>
                    <a:pt x="69342" y="1504950"/>
                  </a:lnTo>
                  <a:lnTo>
                    <a:pt x="54102" y="1485138"/>
                  </a:lnTo>
                  <a:lnTo>
                    <a:pt x="54102" y="1499797"/>
                  </a:lnTo>
                  <a:lnTo>
                    <a:pt x="89154" y="1539240"/>
                  </a:lnTo>
                  <a:lnTo>
                    <a:pt x="145818" y="1579169"/>
                  </a:lnTo>
                  <a:lnTo>
                    <a:pt x="157734" y="1584210"/>
                  </a:lnTo>
                  <a:lnTo>
                    <a:pt x="157734" y="1574292"/>
                  </a:lnTo>
                  <a:lnTo>
                    <a:pt x="158496" y="1574292"/>
                  </a:lnTo>
                  <a:close/>
                </a:path>
                <a:path w="2981959" h="1610360">
                  <a:moveTo>
                    <a:pt x="86867" y="86106"/>
                  </a:moveTo>
                  <a:lnTo>
                    <a:pt x="86105" y="86106"/>
                  </a:lnTo>
                  <a:lnTo>
                    <a:pt x="86105" y="86868"/>
                  </a:lnTo>
                  <a:lnTo>
                    <a:pt x="86867" y="86106"/>
                  </a:lnTo>
                  <a:close/>
                </a:path>
                <a:path w="2981959" h="1610360">
                  <a:moveTo>
                    <a:pt x="86867" y="1523999"/>
                  </a:moveTo>
                  <a:lnTo>
                    <a:pt x="86106" y="1523174"/>
                  </a:lnTo>
                  <a:lnTo>
                    <a:pt x="86867" y="1523999"/>
                  </a:lnTo>
                  <a:close/>
                </a:path>
                <a:path w="2981959" h="1610360">
                  <a:moveTo>
                    <a:pt x="158495" y="35814"/>
                  </a:moveTo>
                  <a:lnTo>
                    <a:pt x="157733" y="35814"/>
                  </a:lnTo>
                  <a:lnTo>
                    <a:pt x="157733" y="36169"/>
                  </a:lnTo>
                  <a:lnTo>
                    <a:pt x="158495" y="35814"/>
                  </a:lnTo>
                  <a:close/>
                </a:path>
                <a:path w="2981959" h="1610360">
                  <a:moveTo>
                    <a:pt x="206502" y="1591818"/>
                  </a:moveTo>
                  <a:lnTo>
                    <a:pt x="193548" y="1588770"/>
                  </a:lnTo>
                  <a:lnTo>
                    <a:pt x="181356" y="1584198"/>
                  </a:lnTo>
                  <a:lnTo>
                    <a:pt x="169926" y="1579626"/>
                  </a:lnTo>
                  <a:lnTo>
                    <a:pt x="157734" y="1574292"/>
                  </a:lnTo>
                  <a:lnTo>
                    <a:pt x="157734" y="1584210"/>
                  </a:lnTo>
                  <a:lnTo>
                    <a:pt x="185780" y="1596075"/>
                  </a:lnTo>
                  <a:lnTo>
                    <a:pt x="205740" y="1601000"/>
                  </a:lnTo>
                  <a:lnTo>
                    <a:pt x="205740" y="1591818"/>
                  </a:lnTo>
                  <a:lnTo>
                    <a:pt x="206502" y="1591818"/>
                  </a:lnTo>
                  <a:close/>
                </a:path>
                <a:path w="2981959" h="1610360">
                  <a:moveTo>
                    <a:pt x="206502" y="18108"/>
                  </a:moveTo>
                  <a:lnTo>
                    <a:pt x="206502" y="17526"/>
                  </a:lnTo>
                  <a:lnTo>
                    <a:pt x="205740" y="18288"/>
                  </a:lnTo>
                  <a:lnTo>
                    <a:pt x="206502" y="18108"/>
                  </a:lnTo>
                  <a:close/>
                </a:path>
                <a:path w="2981959" h="1610360">
                  <a:moveTo>
                    <a:pt x="2737104" y="1608624"/>
                  </a:moveTo>
                  <a:lnTo>
                    <a:pt x="2737104" y="1598676"/>
                  </a:lnTo>
                  <a:lnTo>
                    <a:pt x="2724150" y="1600115"/>
                  </a:lnTo>
                  <a:lnTo>
                    <a:pt x="258318" y="1600200"/>
                  </a:lnTo>
                  <a:lnTo>
                    <a:pt x="244602" y="1598676"/>
                  </a:lnTo>
                  <a:lnTo>
                    <a:pt x="231648" y="1597152"/>
                  </a:lnTo>
                  <a:lnTo>
                    <a:pt x="218694" y="1594866"/>
                  </a:lnTo>
                  <a:lnTo>
                    <a:pt x="205740" y="1591818"/>
                  </a:lnTo>
                  <a:lnTo>
                    <a:pt x="205740" y="1601000"/>
                  </a:lnTo>
                  <a:lnTo>
                    <a:pt x="227911" y="1606471"/>
                  </a:lnTo>
                  <a:lnTo>
                    <a:pt x="271272" y="1610106"/>
                  </a:lnTo>
                  <a:lnTo>
                    <a:pt x="2710434" y="1610106"/>
                  </a:lnTo>
                  <a:lnTo>
                    <a:pt x="2737104" y="1608624"/>
                  </a:lnTo>
                  <a:close/>
                </a:path>
                <a:path w="2981959" h="1610360">
                  <a:moveTo>
                    <a:pt x="245364" y="11345"/>
                  </a:moveTo>
                  <a:lnTo>
                    <a:pt x="245364" y="10668"/>
                  </a:lnTo>
                  <a:lnTo>
                    <a:pt x="244602" y="11430"/>
                  </a:lnTo>
                  <a:lnTo>
                    <a:pt x="245364" y="11345"/>
                  </a:lnTo>
                  <a:close/>
                </a:path>
                <a:path w="2981959" h="1610360">
                  <a:moveTo>
                    <a:pt x="245364" y="1598676"/>
                  </a:moveTo>
                  <a:lnTo>
                    <a:pt x="244602" y="1598591"/>
                  </a:lnTo>
                  <a:lnTo>
                    <a:pt x="245364" y="1598676"/>
                  </a:lnTo>
                  <a:close/>
                </a:path>
                <a:path w="2981959" h="1610360">
                  <a:moveTo>
                    <a:pt x="2737104" y="11429"/>
                  </a:moveTo>
                  <a:lnTo>
                    <a:pt x="2736342" y="10667"/>
                  </a:lnTo>
                  <a:lnTo>
                    <a:pt x="2736342" y="11345"/>
                  </a:lnTo>
                  <a:lnTo>
                    <a:pt x="2737104" y="11429"/>
                  </a:lnTo>
                  <a:close/>
                </a:path>
                <a:path w="2981959" h="1610360">
                  <a:moveTo>
                    <a:pt x="2775966" y="1601220"/>
                  </a:moveTo>
                  <a:lnTo>
                    <a:pt x="2775966" y="1591818"/>
                  </a:lnTo>
                  <a:lnTo>
                    <a:pt x="2763012" y="1594866"/>
                  </a:lnTo>
                  <a:lnTo>
                    <a:pt x="2750058" y="1597152"/>
                  </a:lnTo>
                  <a:lnTo>
                    <a:pt x="2736342" y="1598676"/>
                  </a:lnTo>
                  <a:lnTo>
                    <a:pt x="2737104" y="1598676"/>
                  </a:lnTo>
                  <a:lnTo>
                    <a:pt x="2737104" y="1608624"/>
                  </a:lnTo>
                  <a:lnTo>
                    <a:pt x="2737866" y="1608582"/>
                  </a:lnTo>
                  <a:lnTo>
                    <a:pt x="2775966" y="1601220"/>
                  </a:lnTo>
                  <a:close/>
                </a:path>
                <a:path w="2981959" h="1610360">
                  <a:moveTo>
                    <a:pt x="2775966" y="18287"/>
                  </a:moveTo>
                  <a:lnTo>
                    <a:pt x="2775204" y="17525"/>
                  </a:lnTo>
                  <a:lnTo>
                    <a:pt x="2775204" y="18108"/>
                  </a:lnTo>
                  <a:lnTo>
                    <a:pt x="2775966" y="18287"/>
                  </a:lnTo>
                  <a:close/>
                </a:path>
                <a:path w="2981959" h="1610360">
                  <a:moveTo>
                    <a:pt x="2800350" y="1593631"/>
                  </a:moveTo>
                  <a:lnTo>
                    <a:pt x="2800350" y="1584198"/>
                  </a:lnTo>
                  <a:lnTo>
                    <a:pt x="2788158" y="1588770"/>
                  </a:lnTo>
                  <a:lnTo>
                    <a:pt x="2775204" y="1591818"/>
                  </a:lnTo>
                  <a:lnTo>
                    <a:pt x="2775966" y="1591818"/>
                  </a:lnTo>
                  <a:lnTo>
                    <a:pt x="2775966" y="1601220"/>
                  </a:lnTo>
                  <a:lnTo>
                    <a:pt x="2785900" y="1599301"/>
                  </a:lnTo>
                  <a:lnTo>
                    <a:pt x="2800350" y="1593631"/>
                  </a:lnTo>
                  <a:close/>
                </a:path>
                <a:path w="2981959" h="1610360">
                  <a:moveTo>
                    <a:pt x="2823972" y="1584362"/>
                  </a:moveTo>
                  <a:lnTo>
                    <a:pt x="2823972" y="1574292"/>
                  </a:lnTo>
                  <a:lnTo>
                    <a:pt x="2811780" y="1579626"/>
                  </a:lnTo>
                  <a:lnTo>
                    <a:pt x="2799588" y="1584198"/>
                  </a:lnTo>
                  <a:lnTo>
                    <a:pt x="2800350" y="1584198"/>
                  </a:lnTo>
                  <a:lnTo>
                    <a:pt x="2800350" y="1593631"/>
                  </a:lnTo>
                  <a:lnTo>
                    <a:pt x="2823972" y="1584362"/>
                  </a:lnTo>
                  <a:close/>
                </a:path>
                <a:path w="2981959" h="1610360">
                  <a:moveTo>
                    <a:pt x="2823972" y="36169"/>
                  </a:moveTo>
                  <a:lnTo>
                    <a:pt x="2823972" y="35814"/>
                  </a:lnTo>
                  <a:lnTo>
                    <a:pt x="2823210" y="35814"/>
                  </a:lnTo>
                  <a:lnTo>
                    <a:pt x="2823972" y="36169"/>
                  </a:lnTo>
                  <a:close/>
                </a:path>
                <a:path w="2981959" h="1610360">
                  <a:moveTo>
                    <a:pt x="2886456" y="1543338"/>
                  </a:moveTo>
                  <a:lnTo>
                    <a:pt x="2886456" y="1532382"/>
                  </a:lnTo>
                  <a:lnTo>
                    <a:pt x="2876550" y="1540764"/>
                  </a:lnTo>
                  <a:lnTo>
                    <a:pt x="2856738" y="1556004"/>
                  </a:lnTo>
                  <a:lnTo>
                    <a:pt x="2856738" y="1555242"/>
                  </a:lnTo>
                  <a:lnTo>
                    <a:pt x="2846070" y="1562862"/>
                  </a:lnTo>
                  <a:lnTo>
                    <a:pt x="2846070" y="1562100"/>
                  </a:lnTo>
                  <a:lnTo>
                    <a:pt x="2834640" y="1568958"/>
                  </a:lnTo>
                  <a:lnTo>
                    <a:pt x="2823210" y="1574292"/>
                  </a:lnTo>
                  <a:lnTo>
                    <a:pt x="2823972" y="1574292"/>
                  </a:lnTo>
                  <a:lnTo>
                    <a:pt x="2823972" y="1584362"/>
                  </a:lnTo>
                  <a:lnTo>
                    <a:pt x="2830652" y="1581741"/>
                  </a:lnTo>
                  <a:lnTo>
                    <a:pt x="2871240" y="1556795"/>
                  </a:lnTo>
                  <a:lnTo>
                    <a:pt x="2886456" y="1543338"/>
                  </a:lnTo>
                  <a:close/>
                </a:path>
                <a:path w="2981959" h="1610360">
                  <a:moveTo>
                    <a:pt x="2886456" y="78427"/>
                  </a:moveTo>
                  <a:lnTo>
                    <a:pt x="2886456" y="77723"/>
                  </a:lnTo>
                  <a:lnTo>
                    <a:pt x="2885694" y="77723"/>
                  </a:lnTo>
                  <a:lnTo>
                    <a:pt x="2886456" y="78427"/>
                  </a:lnTo>
                  <a:close/>
                </a:path>
                <a:path w="2981959" h="1610360">
                  <a:moveTo>
                    <a:pt x="2895599" y="1535251"/>
                  </a:moveTo>
                  <a:lnTo>
                    <a:pt x="2895599" y="1523238"/>
                  </a:lnTo>
                  <a:lnTo>
                    <a:pt x="2894838" y="1524000"/>
                  </a:lnTo>
                  <a:lnTo>
                    <a:pt x="2885694" y="1532382"/>
                  </a:lnTo>
                  <a:lnTo>
                    <a:pt x="2886456" y="1532382"/>
                  </a:lnTo>
                  <a:lnTo>
                    <a:pt x="2886456" y="1543338"/>
                  </a:lnTo>
                  <a:lnTo>
                    <a:pt x="2895599" y="1535251"/>
                  </a:lnTo>
                  <a:close/>
                </a:path>
                <a:path w="2981959" h="1610360">
                  <a:moveTo>
                    <a:pt x="2895599" y="86867"/>
                  </a:moveTo>
                  <a:lnTo>
                    <a:pt x="2894838" y="86105"/>
                  </a:lnTo>
                  <a:lnTo>
                    <a:pt x="2895599" y="86867"/>
                  </a:lnTo>
                  <a:close/>
                </a:path>
                <a:path w="2981959" h="1610360">
                  <a:moveTo>
                    <a:pt x="2895203" y="1523603"/>
                  </a:moveTo>
                  <a:lnTo>
                    <a:pt x="2894838" y="1523941"/>
                  </a:lnTo>
                  <a:lnTo>
                    <a:pt x="2895203" y="1523603"/>
                  </a:lnTo>
                  <a:close/>
                </a:path>
                <a:path w="2981959" h="1610360">
                  <a:moveTo>
                    <a:pt x="2895599" y="1523238"/>
                  </a:moveTo>
                  <a:lnTo>
                    <a:pt x="2895203" y="1523603"/>
                  </a:lnTo>
                  <a:lnTo>
                    <a:pt x="2894838" y="1524000"/>
                  </a:lnTo>
                  <a:lnTo>
                    <a:pt x="2895599" y="1523238"/>
                  </a:lnTo>
                  <a:close/>
                </a:path>
                <a:path w="2981959" h="1610360">
                  <a:moveTo>
                    <a:pt x="2927604" y="1499330"/>
                  </a:moveTo>
                  <a:lnTo>
                    <a:pt x="2927604" y="1485138"/>
                  </a:lnTo>
                  <a:lnTo>
                    <a:pt x="2912364" y="1504950"/>
                  </a:lnTo>
                  <a:lnTo>
                    <a:pt x="2903982" y="1514856"/>
                  </a:lnTo>
                  <a:lnTo>
                    <a:pt x="2903982" y="1514094"/>
                  </a:lnTo>
                  <a:lnTo>
                    <a:pt x="2895203" y="1523603"/>
                  </a:lnTo>
                  <a:lnTo>
                    <a:pt x="2895599" y="1523238"/>
                  </a:lnTo>
                  <a:lnTo>
                    <a:pt x="2895599" y="1535251"/>
                  </a:lnTo>
                  <a:lnTo>
                    <a:pt x="2906787" y="1525357"/>
                  </a:lnTo>
                  <a:lnTo>
                    <a:pt x="2927604" y="1499330"/>
                  </a:lnTo>
                  <a:close/>
                </a:path>
                <a:path w="2981959" h="1610360">
                  <a:moveTo>
                    <a:pt x="2927604" y="126034"/>
                  </a:moveTo>
                  <a:lnTo>
                    <a:pt x="2927604" y="124968"/>
                  </a:lnTo>
                  <a:lnTo>
                    <a:pt x="2926842" y="124968"/>
                  </a:lnTo>
                  <a:lnTo>
                    <a:pt x="2927604" y="126034"/>
                  </a:lnTo>
                  <a:close/>
                </a:path>
                <a:path w="2981959" h="1610360">
                  <a:moveTo>
                    <a:pt x="2934462" y="1490756"/>
                  </a:moveTo>
                  <a:lnTo>
                    <a:pt x="2934462" y="1474470"/>
                  </a:lnTo>
                  <a:lnTo>
                    <a:pt x="2926842" y="1485138"/>
                  </a:lnTo>
                  <a:lnTo>
                    <a:pt x="2927604" y="1485138"/>
                  </a:lnTo>
                  <a:lnTo>
                    <a:pt x="2927604" y="1499330"/>
                  </a:lnTo>
                  <a:lnTo>
                    <a:pt x="2934462" y="1490756"/>
                  </a:lnTo>
                  <a:close/>
                </a:path>
                <a:path w="2981959" h="1610360">
                  <a:moveTo>
                    <a:pt x="2934462" y="136906"/>
                  </a:moveTo>
                  <a:lnTo>
                    <a:pt x="2934462" y="135636"/>
                  </a:lnTo>
                  <a:lnTo>
                    <a:pt x="2933700" y="135636"/>
                  </a:lnTo>
                  <a:lnTo>
                    <a:pt x="2934462" y="136906"/>
                  </a:lnTo>
                  <a:close/>
                </a:path>
                <a:path w="2981959" h="1610360">
                  <a:moveTo>
                    <a:pt x="2971800" y="1408754"/>
                  </a:moveTo>
                  <a:lnTo>
                    <a:pt x="2971800" y="1351788"/>
                  </a:lnTo>
                  <a:lnTo>
                    <a:pt x="2970276" y="1365504"/>
                  </a:lnTo>
                  <a:lnTo>
                    <a:pt x="2970276" y="1364742"/>
                  </a:lnTo>
                  <a:lnTo>
                    <a:pt x="2968752" y="1378458"/>
                  </a:lnTo>
                  <a:lnTo>
                    <a:pt x="2966466" y="1391412"/>
                  </a:lnTo>
                  <a:lnTo>
                    <a:pt x="2963418" y="1404366"/>
                  </a:lnTo>
                  <a:lnTo>
                    <a:pt x="2963418" y="1403604"/>
                  </a:lnTo>
                  <a:lnTo>
                    <a:pt x="2960370" y="1416558"/>
                  </a:lnTo>
                  <a:lnTo>
                    <a:pt x="2955798" y="1428750"/>
                  </a:lnTo>
                  <a:lnTo>
                    <a:pt x="2951226" y="1440180"/>
                  </a:lnTo>
                  <a:lnTo>
                    <a:pt x="2945892" y="1452372"/>
                  </a:lnTo>
                  <a:lnTo>
                    <a:pt x="2945892" y="1451610"/>
                  </a:lnTo>
                  <a:lnTo>
                    <a:pt x="2940558" y="1463040"/>
                  </a:lnTo>
                  <a:lnTo>
                    <a:pt x="2933700" y="1474470"/>
                  </a:lnTo>
                  <a:lnTo>
                    <a:pt x="2934462" y="1474470"/>
                  </a:lnTo>
                  <a:lnTo>
                    <a:pt x="2934462" y="1490756"/>
                  </a:lnTo>
                  <a:lnTo>
                    <a:pt x="2936410" y="1488320"/>
                  </a:lnTo>
                  <a:lnTo>
                    <a:pt x="2959231" y="1446577"/>
                  </a:lnTo>
                  <a:lnTo>
                    <a:pt x="2971800" y="1408754"/>
                  </a:lnTo>
                  <a:close/>
                </a:path>
              </a:pathLst>
            </a:custGeom>
            <a:solidFill>
              <a:srgbClr val="000000"/>
            </a:solidFill>
          </p:spPr>
          <p:txBody>
            <a:bodyPr wrap="square" lIns="0" tIns="0" rIns="0" bIns="0" rtlCol="0"/>
            <a:lstStyle/>
            <a:p>
              <a:pPr defTabSz="605150"/>
              <a:endParaRPr sz="1191">
                <a:solidFill>
                  <a:prstClr val="black"/>
                </a:solidFill>
                <a:latin typeface="Calibri"/>
              </a:endParaRPr>
            </a:p>
          </p:txBody>
        </p:sp>
      </p:grpSp>
      <p:sp>
        <p:nvSpPr>
          <p:cNvPr id="19" name="object 19"/>
          <p:cNvSpPr txBox="1"/>
          <p:nvPr/>
        </p:nvSpPr>
        <p:spPr>
          <a:xfrm>
            <a:off x="7334361" y="4596483"/>
            <a:ext cx="179014"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28</a:t>
            </a:fld>
            <a:endParaRPr sz="927">
              <a:solidFill>
                <a:prstClr val="black"/>
              </a:solidFill>
              <a:latin typeface="Tahoma"/>
              <a:cs typeface="Tahoma"/>
            </a:endParaRPr>
          </a:p>
        </p:txBody>
      </p:sp>
      <p:sp>
        <p:nvSpPr>
          <p:cNvPr id="21" name="Rectangle 20"/>
          <p:cNvSpPr/>
          <p:nvPr/>
        </p:nvSpPr>
        <p:spPr>
          <a:xfrm>
            <a:off x="188965" y="1114608"/>
            <a:ext cx="2292294" cy="399405"/>
          </a:xfrm>
          <a:prstGeom prst="rect">
            <a:avLst/>
          </a:prstGeom>
        </p:spPr>
        <p:txBody>
          <a:bodyPr wrap="none">
            <a:spAutoFit/>
          </a:bodyPr>
          <a:lstStyle/>
          <a:p>
            <a:pPr indent="360045" algn="just">
              <a:lnSpc>
                <a:spcPct val="107000"/>
              </a:lnSpc>
              <a:spcBef>
                <a:spcPts val="600"/>
              </a:spcBef>
            </a:pPr>
            <a:r>
              <a:rPr lang="vi-VN" sz="2000" b="1" i="1" dirty="0">
                <a:latin typeface="Times New Roman" panose="02020603050405020304" pitchFamily="18" charset="0"/>
                <a:ea typeface="SimSun" panose="02010600030101010101" pitchFamily="2" charset="-122"/>
              </a:rPr>
              <a:t>1.2.1. Khái niệm</a:t>
            </a:r>
            <a:endParaRPr lang="en-US" sz="2000" dirty="0">
              <a:effectLst/>
              <a:latin typeface="Times New Roman" panose="02020603050405020304" pitchFamily="18" charset="0"/>
              <a:ea typeface="SimSun" panose="02010600030101010101" pitchFamily="2" charset="-122"/>
            </a:endParaRPr>
          </a:p>
        </p:txBody>
      </p:sp>
      <p:sp>
        <p:nvSpPr>
          <p:cNvPr id="22" name="Rectangle 21"/>
          <p:cNvSpPr/>
          <p:nvPr/>
        </p:nvSpPr>
        <p:spPr>
          <a:xfrm>
            <a:off x="3739516" y="1097844"/>
            <a:ext cx="2186817" cy="461665"/>
          </a:xfrm>
          <a:prstGeom prst="rect">
            <a:avLst/>
          </a:prstGeom>
        </p:spPr>
        <p:txBody>
          <a:bodyPr wrap="none">
            <a:spAutoFit/>
          </a:bodyPr>
          <a:lstStyle/>
          <a:p>
            <a:r>
              <a:rPr lang="vi-VN" sz="2400" b="1" i="1" dirty="0">
                <a:latin typeface="Times New Roman" panose="02020603050405020304" pitchFamily="18" charset="0"/>
                <a:ea typeface="SimSun" panose="02010600030101010101" pitchFamily="2" charset="-122"/>
              </a:rPr>
              <a:t>1.2.2. Chứng từ</a:t>
            </a:r>
            <a:endParaRPr lang="en-US" sz="2400" dirty="0"/>
          </a:p>
        </p:txBody>
      </p:sp>
      <p:sp>
        <p:nvSpPr>
          <p:cNvPr id="24" name="Rectangle 23"/>
          <p:cNvSpPr/>
          <p:nvPr/>
        </p:nvSpPr>
        <p:spPr>
          <a:xfrm>
            <a:off x="3739516" y="2114550"/>
            <a:ext cx="3423284" cy="1200329"/>
          </a:xfrm>
          <a:prstGeom prst="rect">
            <a:avLst/>
          </a:prstGeom>
        </p:spPr>
        <p:txBody>
          <a:bodyPr wrap="square">
            <a:spAutoFit/>
          </a:bodyPr>
          <a:lstStyle/>
          <a:p>
            <a:r>
              <a:rPr lang="en-US" sz="2400" b="1" i="1" dirty="0">
                <a:latin typeface="Times New Roman" panose="02020603050405020304" pitchFamily="18" charset="0"/>
                <a:ea typeface="SimSun" panose="02010600030101010101" pitchFamily="2" charset="-122"/>
              </a:rPr>
              <a:t>1.2.4. </a:t>
            </a:r>
            <a:r>
              <a:rPr lang="pt-BR" sz="2400" b="1" dirty="0">
                <a:latin typeface="Times New Roman" panose="02020603050405020304" pitchFamily="18" charset="0"/>
                <a:ea typeface="SimSun" panose="02010600030101010101" pitchFamily="2" charset="-122"/>
              </a:rPr>
              <a:t>Kế toán quá </a:t>
            </a:r>
            <a:r>
              <a:rPr lang="pt-BR" sz="2400" b="1" dirty="0" smtClean="0">
                <a:latin typeface="Times New Roman" panose="02020603050405020304" pitchFamily="18" charset="0"/>
                <a:ea typeface="SimSun" panose="02010600030101010101" pitchFamily="2" charset="-122"/>
              </a:rPr>
              <a:t>trình </a:t>
            </a:r>
            <a:r>
              <a:rPr lang="pt-BR" sz="2400" b="1" dirty="0">
                <a:latin typeface="Times New Roman" panose="02020603050405020304" pitchFamily="18" charset="0"/>
                <a:ea typeface="SimSun" panose="02010600030101010101" pitchFamily="2" charset="-122"/>
              </a:rPr>
              <a:t>mua hàng sử dụng </a:t>
            </a:r>
            <a:r>
              <a:rPr lang="pt-BR" sz="2400" b="1" dirty="0" smtClean="0">
                <a:latin typeface="Times New Roman" panose="02020603050405020304" pitchFamily="18" charset="0"/>
                <a:ea typeface="SimSun" panose="02010600030101010101" pitchFamily="2" charset="-122"/>
              </a:rPr>
              <a:t>tài </a:t>
            </a:r>
            <a:r>
              <a:rPr lang="pt-BR" sz="2400" b="1" dirty="0">
                <a:latin typeface="Times New Roman" panose="02020603050405020304" pitchFamily="18" charset="0"/>
                <a:ea typeface="SimSun" panose="02010600030101010101" pitchFamily="2" charset="-122"/>
              </a:rPr>
              <a:t>khoản chủ </a:t>
            </a:r>
            <a:r>
              <a:rPr lang="pt-BR" sz="2400" b="1" dirty="0" smtClean="0">
                <a:latin typeface="Times New Roman" panose="02020603050405020304" pitchFamily="18" charset="0"/>
                <a:ea typeface="SimSun" panose="02010600030101010101" pitchFamily="2" charset="-122"/>
              </a:rPr>
              <a:t>yếu</a:t>
            </a:r>
            <a:endParaRPr lang="en-US" sz="2400" dirty="0"/>
          </a:p>
        </p:txBody>
      </p:sp>
      <p:grpSp>
        <p:nvGrpSpPr>
          <p:cNvPr id="32" name="object 15"/>
          <p:cNvGrpSpPr/>
          <p:nvPr/>
        </p:nvGrpSpPr>
        <p:grpSpPr>
          <a:xfrm>
            <a:off x="2590800" y="3868271"/>
            <a:ext cx="4191000" cy="1065679"/>
            <a:chOff x="5481828" y="4186428"/>
            <a:chExt cx="2981960" cy="1610360"/>
          </a:xfrm>
        </p:grpSpPr>
        <p:sp>
          <p:nvSpPr>
            <p:cNvPr id="33" name="object 16"/>
            <p:cNvSpPr/>
            <p:nvPr/>
          </p:nvSpPr>
          <p:spPr>
            <a:xfrm>
              <a:off x="5486401" y="4191002"/>
              <a:ext cx="2971801" cy="1600200"/>
            </a:xfrm>
            <a:custGeom>
              <a:avLst/>
              <a:gdLst/>
              <a:ahLst/>
              <a:cxnLst/>
              <a:rect l="l" t="t" r="r" b="b"/>
              <a:pathLst>
                <a:path w="2971800" h="1600200">
                  <a:moveTo>
                    <a:pt x="2971800" y="1333499"/>
                  </a:moveTo>
                  <a:lnTo>
                    <a:pt x="2971800" y="266699"/>
                  </a:lnTo>
                  <a:lnTo>
                    <a:pt x="2967520" y="218820"/>
                  </a:lnTo>
                  <a:lnTo>
                    <a:pt x="2955176" y="173731"/>
                  </a:lnTo>
                  <a:lnTo>
                    <a:pt x="2935506" y="132192"/>
                  </a:lnTo>
                  <a:lnTo>
                    <a:pt x="2909251" y="94962"/>
                  </a:lnTo>
                  <a:lnTo>
                    <a:pt x="2877151" y="62799"/>
                  </a:lnTo>
                  <a:lnTo>
                    <a:pt x="2839945" y="36463"/>
                  </a:lnTo>
                  <a:lnTo>
                    <a:pt x="2798375" y="16711"/>
                  </a:lnTo>
                  <a:lnTo>
                    <a:pt x="2753180" y="4304"/>
                  </a:lnTo>
                  <a:lnTo>
                    <a:pt x="2705100" y="0"/>
                  </a:lnTo>
                  <a:lnTo>
                    <a:pt x="266700" y="0"/>
                  </a:lnTo>
                  <a:lnTo>
                    <a:pt x="218820" y="4304"/>
                  </a:lnTo>
                  <a:lnTo>
                    <a:pt x="173731" y="16711"/>
                  </a:lnTo>
                  <a:lnTo>
                    <a:pt x="132192" y="36463"/>
                  </a:lnTo>
                  <a:lnTo>
                    <a:pt x="94962" y="62799"/>
                  </a:lnTo>
                  <a:lnTo>
                    <a:pt x="62799" y="94962"/>
                  </a:lnTo>
                  <a:lnTo>
                    <a:pt x="36463" y="132192"/>
                  </a:lnTo>
                  <a:lnTo>
                    <a:pt x="16711" y="173731"/>
                  </a:lnTo>
                  <a:lnTo>
                    <a:pt x="4304" y="218820"/>
                  </a:lnTo>
                  <a:lnTo>
                    <a:pt x="0" y="266700"/>
                  </a:lnTo>
                  <a:lnTo>
                    <a:pt x="0" y="1333500"/>
                  </a:lnTo>
                  <a:lnTo>
                    <a:pt x="4304" y="1381580"/>
                  </a:lnTo>
                  <a:lnTo>
                    <a:pt x="16711" y="1426775"/>
                  </a:lnTo>
                  <a:lnTo>
                    <a:pt x="36463" y="1468345"/>
                  </a:lnTo>
                  <a:lnTo>
                    <a:pt x="62799" y="1505551"/>
                  </a:lnTo>
                  <a:lnTo>
                    <a:pt x="94962" y="1537651"/>
                  </a:lnTo>
                  <a:lnTo>
                    <a:pt x="132192" y="1563906"/>
                  </a:lnTo>
                  <a:lnTo>
                    <a:pt x="173731" y="1583576"/>
                  </a:lnTo>
                  <a:lnTo>
                    <a:pt x="218820" y="1595920"/>
                  </a:lnTo>
                  <a:lnTo>
                    <a:pt x="266700" y="1600200"/>
                  </a:lnTo>
                  <a:lnTo>
                    <a:pt x="2705100" y="1600199"/>
                  </a:lnTo>
                  <a:lnTo>
                    <a:pt x="2753180" y="1595920"/>
                  </a:lnTo>
                  <a:lnTo>
                    <a:pt x="2798375" y="1583576"/>
                  </a:lnTo>
                  <a:lnTo>
                    <a:pt x="2839945" y="1563906"/>
                  </a:lnTo>
                  <a:lnTo>
                    <a:pt x="2877151" y="1537651"/>
                  </a:lnTo>
                  <a:lnTo>
                    <a:pt x="2909251" y="1505551"/>
                  </a:lnTo>
                  <a:lnTo>
                    <a:pt x="2935506" y="1468345"/>
                  </a:lnTo>
                  <a:lnTo>
                    <a:pt x="2955176" y="1426775"/>
                  </a:lnTo>
                  <a:lnTo>
                    <a:pt x="2967520" y="1381580"/>
                  </a:lnTo>
                  <a:lnTo>
                    <a:pt x="2971800" y="1333499"/>
                  </a:lnTo>
                  <a:close/>
                </a:path>
              </a:pathLst>
            </a:custGeom>
            <a:solidFill>
              <a:srgbClr val="810C15"/>
            </a:solidFill>
          </p:spPr>
          <p:txBody>
            <a:bodyPr wrap="square" lIns="0" tIns="0" rIns="0" bIns="0" rtlCol="0"/>
            <a:lstStyle/>
            <a:p>
              <a:pPr defTabSz="605150"/>
              <a:endParaRPr sz="1191">
                <a:solidFill>
                  <a:prstClr val="black"/>
                </a:solidFill>
                <a:latin typeface="Calibri"/>
              </a:endParaRPr>
            </a:p>
          </p:txBody>
        </p:sp>
        <p:sp>
          <p:nvSpPr>
            <p:cNvPr id="34" name="object 17"/>
            <p:cNvSpPr/>
            <p:nvPr/>
          </p:nvSpPr>
          <p:spPr>
            <a:xfrm>
              <a:off x="5481828" y="4186428"/>
              <a:ext cx="2981960" cy="1610360"/>
            </a:xfrm>
            <a:custGeom>
              <a:avLst/>
              <a:gdLst/>
              <a:ahLst/>
              <a:cxnLst/>
              <a:rect l="l" t="t" r="r" b="b"/>
              <a:pathLst>
                <a:path w="2981959" h="1610360">
                  <a:moveTo>
                    <a:pt x="2981706" y="1338834"/>
                  </a:moveTo>
                  <a:lnTo>
                    <a:pt x="2981706" y="271272"/>
                  </a:lnTo>
                  <a:lnTo>
                    <a:pt x="2980182" y="243840"/>
                  </a:lnTo>
                  <a:lnTo>
                    <a:pt x="2971007" y="195949"/>
                  </a:lnTo>
                  <a:lnTo>
                    <a:pt x="2953450" y="151218"/>
                  </a:lnTo>
                  <a:lnTo>
                    <a:pt x="2928438" y="110567"/>
                  </a:lnTo>
                  <a:lnTo>
                    <a:pt x="2896904" y="74918"/>
                  </a:lnTo>
                  <a:lnTo>
                    <a:pt x="2859778" y="45192"/>
                  </a:lnTo>
                  <a:lnTo>
                    <a:pt x="2817990" y="22310"/>
                  </a:lnTo>
                  <a:lnTo>
                    <a:pt x="2772470" y="7193"/>
                  </a:lnTo>
                  <a:lnTo>
                    <a:pt x="2724150" y="761"/>
                  </a:lnTo>
                  <a:lnTo>
                    <a:pt x="2710434" y="0"/>
                  </a:lnTo>
                  <a:lnTo>
                    <a:pt x="271272" y="0"/>
                  </a:lnTo>
                  <a:lnTo>
                    <a:pt x="222338" y="4409"/>
                  </a:lnTo>
                  <a:lnTo>
                    <a:pt x="176035" y="17372"/>
                  </a:lnTo>
                  <a:lnTo>
                    <a:pt x="133249" y="38091"/>
                  </a:lnTo>
                  <a:lnTo>
                    <a:pt x="94864" y="65770"/>
                  </a:lnTo>
                  <a:lnTo>
                    <a:pt x="61766" y="99609"/>
                  </a:lnTo>
                  <a:lnTo>
                    <a:pt x="34840" y="138813"/>
                  </a:lnTo>
                  <a:lnTo>
                    <a:pt x="14972" y="182584"/>
                  </a:lnTo>
                  <a:lnTo>
                    <a:pt x="3047" y="230124"/>
                  </a:lnTo>
                  <a:lnTo>
                    <a:pt x="0" y="271272"/>
                  </a:lnTo>
                  <a:lnTo>
                    <a:pt x="0" y="1338834"/>
                  </a:lnTo>
                  <a:lnTo>
                    <a:pt x="1524" y="1366266"/>
                  </a:lnTo>
                  <a:lnTo>
                    <a:pt x="3048" y="1379982"/>
                  </a:lnTo>
                  <a:lnTo>
                    <a:pt x="5334" y="1392936"/>
                  </a:lnTo>
                  <a:lnTo>
                    <a:pt x="9906" y="1408437"/>
                  </a:lnTo>
                  <a:lnTo>
                    <a:pt x="9905" y="258318"/>
                  </a:lnTo>
                  <a:lnTo>
                    <a:pt x="10667" y="251460"/>
                  </a:lnTo>
                  <a:lnTo>
                    <a:pt x="10667" y="245364"/>
                  </a:lnTo>
                  <a:lnTo>
                    <a:pt x="15239" y="218694"/>
                  </a:lnTo>
                  <a:lnTo>
                    <a:pt x="17525" y="208978"/>
                  </a:lnTo>
                  <a:lnTo>
                    <a:pt x="17525" y="206502"/>
                  </a:lnTo>
                  <a:lnTo>
                    <a:pt x="21335" y="193548"/>
                  </a:lnTo>
                  <a:lnTo>
                    <a:pt x="25907" y="181356"/>
                  </a:lnTo>
                  <a:lnTo>
                    <a:pt x="30479" y="169926"/>
                  </a:lnTo>
                  <a:lnTo>
                    <a:pt x="35813" y="157734"/>
                  </a:lnTo>
                  <a:lnTo>
                    <a:pt x="35813" y="158496"/>
                  </a:lnTo>
                  <a:lnTo>
                    <a:pt x="41148" y="147066"/>
                  </a:lnTo>
                  <a:lnTo>
                    <a:pt x="47243" y="136906"/>
                  </a:lnTo>
                  <a:lnTo>
                    <a:pt x="47243" y="135636"/>
                  </a:lnTo>
                  <a:lnTo>
                    <a:pt x="54101" y="126034"/>
                  </a:lnTo>
                  <a:lnTo>
                    <a:pt x="54101" y="124968"/>
                  </a:lnTo>
                  <a:lnTo>
                    <a:pt x="69341" y="105156"/>
                  </a:lnTo>
                  <a:lnTo>
                    <a:pt x="77723" y="95250"/>
                  </a:lnTo>
                  <a:lnTo>
                    <a:pt x="86105" y="86868"/>
                  </a:lnTo>
                  <a:lnTo>
                    <a:pt x="86105" y="86106"/>
                  </a:lnTo>
                  <a:lnTo>
                    <a:pt x="95249" y="77724"/>
                  </a:lnTo>
                  <a:lnTo>
                    <a:pt x="105155" y="69342"/>
                  </a:lnTo>
                  <a:lnTo>
                    <a:pt x="124967" y="54102"/>
                  </a:lnTo>
                  <a:lnTo>
                    <a:pt x="124967" y="54864"/>
                  </a:lnTo>
                  <a:lnTo>
                    <a:pt x="135635" y="47244"/>
                  </a:lnTo>
                  <a:lnTo>
                    <a:pt x="135635" y="48006"/>
                  </a:lnTo>
                  <a:lnTo>
                    <a:pt x="147065" y="41148"/>
                  </a:lnTo>
                  <a:lnTo>
                    <a:pt x="157733" y="36169"/>
                  </a:lnTo>
                  <a:lnTo>
                    <a:pt x="157733" y="35814"/>
                  </a:lnTo>
                  <a:lnTo>
                    <a:pt x="169926" y="30480"/>
                  </a:lnTo>
                  <a:lnTo>
                    <a:pt x="181355" y="25908"/>
                  </a:lnTo>
                  <a:lnTo>
                    <a:pt x="193547" y="21336"/>
                  </a:lnTo>
                  <a:lnTo>
                    <a:pt x="206502" y="17526"/>
                  </a:lnTo>
                  <a:lnTo>
                    <a:pt x="206502" y="18108"/>
                  </a:lnTo>
                  <a:lnTo>
                    <a:pt x="218694" y="15240"/>
                  </a:lnTo>
                  <a:lnTo>
                    <a:pt x="231647" y="12954"/>
                  </a:lnTo>
                  <a:lnTo>
                    <a:pt x="245364" y="10668"/>
                  </a:lnTo>
                  <a:lnTo>
                    <a:pt x="245364" y="11345"/>
                  </a:lnTo>
                  <a:lnTo>
                    <a:pt x="258318" y="9906"/>
                  </a:lnTo>
                  <a:lnTo>
                    <a:pt x="2724150" y="9990"/>
                  </a:lnTo>
                  <a:lnTo>
                    <a:pt x="2736342" y="11345"/>
                  </a:lnTo>
                  <a:lnTo>
                    <a:pt x="2736342" y="10667"/>
                  </a:lnTo>
                  <a:lnTo>
                    <a:pt x="2750058" y="12953"/>
                  </a:lnTo>
                  <a:lnTo>
                    <a:pt x="2763012" y="15239"/>
                  </a:lnTo>
                  <a:lnTo>
                    <a:pt x="2775204" y="18108"/>
                  </a:lnTo>
                  <a:lnTo>
                    <a:pt x="2775204" y="17525"/>
                  </a:lnTo>
                  <a:lnTo>
                    <a:pt x="2788158" y="21335"/>
                  </a:lnTo>
                  <a:lnTo>
                    <a:pt x="2800350" y="25907"/>
                  </a:lnTo>
                  <a:lnTo>
                    <a:pt x="2811780" y="30479"/>
                  </a:lnTo>
                  <a:lnTo>
                    <a:pt x="2823972" y="35814"/>
                  </a:lnTo>
                  <a:lnTo>
                    <a:pt x="2823972" y="36169"/>
                  </a:lnTo>
                  <a:lnTo>
                    <a:pt x="2834640" y="41147"/>
                  </a:lnTo>
                  <a:lnTo>
                    <a:pt x="2846070" y="48006"/>
                  </a:lnTo>
                  <a:lnTo>
                    <a:pt x="2846070" y="47243"/>
                  </a:lnTo>
                  <a:lnTo>
                    <a:pt x="2856738" y="54864"/>
                  </a:lnTo>
                  <a:lnTo>
                    <a:pt x="2856738" y="54101"/>
                  </a:lnTo>
                  <a:lnTo>
                    <a:pt x="2876550" y="69341"/>
                  </a:lnTo>
                  <a:lnTo>
                    <a:pt x="2886456" y="77723"/>
                  </a:lnTo>
                  <a:lnTo>
                    <a:pt x="2886456" y="78427"/>
                  </a:lnTo>
                  <a:lnTo>
                    <a:pt x="2894838" y="86164"/>
                  </a:lnTo>
                  <a:lnTo>
                    <a:pt x="2903982" y="95250"/>
                  </a:lnTo>
                  <a:lnTo>
                    <a:pt x="2912364" y="105155"/>
                  </a:lnTo>
                  <a:lnTo>
                    <a:pt x="2927604" y="124968"/>
                  </a:lnTo>
                  <a:lnTo>
                    <a:pt x="2927604" y="126034"/>
                  </a:lnTo>
                  <a:lnTo>
                    <a:pt x="2934462" y="135636"/>
                  </a:lnTo>
                  <a:lnTo>
                    <a:pt x="2934462" y="136906"/>
                  </a:lnTo>
                  <a:lnTo>
                    <a:pt x="2940558" y="147066"/>
                  </a:lnTo>
                  <a:lnTo>
                    <a:pt x="2945892" y="158495"/>
                  </a:lnTo>
                  <a:lnTo>
                    <a:pt x="2945892" y="157734"/>
                  </a:lnTo>
                  <a:lnTo>
                    <a:pt x="2951226" y="169926"/>
                  </a:lnTo>
                  <a:lnTo>
                    <a:pt x="2955798" y="181356"/>
                  </a:lnTo>
                  <a:lnTo>
                    <a:pt x="2960370" y="193547"/>
                  </a:lnTo>
                  <a:lnTo>
                    <a:pt x="2963418" y="206501"/>
                  </a:lnTo>
                  <a:lnTo>
                    <a:pt x="2963418" y="205740"/>
                  </a:lnTo>
                  <a:lnTo>
                    <a:pt x="2966466" y="218694"/>
                  </a:lnTo>
                  <a:lnTo>
                    <a:pt x="2968752" y="231647"/>
                  </a:lnTo>
                  <a:lnTo>
                    <a:pt x="2970276" y="245364"/>
                  </a:lnTo>
                  <a:lnTo>
                    <a:pt x="2970276" y="244601"/>
                  </a:lnTo>
                  <a:lnTo>
                    <a:pt x="2971800" y="258318"/>
                  </a:lnTo>
                  <a:lnTo>
                    <a:pt x="2971800" y="1408754"/>
                  </a:lnTo>
                  <a:lnTo>
                    <a:pt x="2974368" y="1401023"/>
                  </a:lnTo>
                  <a:lnTo>
                    <a:pt x="2980944" y="1352550"/>
                  </a:lnTo>
                  <a:lnTo>
                    <a:pt x="2981706" y="1338834"/>
                  </a:lnTo>
                  <a:close/>
                </a:path>
                <a:path w="2981959" h="1610360">
                  <a:moveTo>
                    <a:pt x="11430" y="1365504"/>
                  </a:moveTo>
                  <a:lnTo>
                    <a:pt x="9906" y="1351788"/>
                  </a:lnTo>
                  <a:lnTo>
                    <a:pt x="9906" y="1408437"/>
                  </a:lnTo>
                  <a:lnTo>
                    <a:pt x="10668" y="1411021"/>
                  </a:lnTo>
                  <a:lnTo>
                    <a:pt x="10668" y="1364742"/>
                  </a:lnTo>
                  <a:lnTo>
                    <a:pt x="11430" y="1365504"/>
                  </a:lnTo>
                  <a:close/>
                </a:path>
                <a:path w="2981959" h="1610360">
                  <a:moveTo>
                    <a:pt x="11429" y="244602"/>
                  </a:moveTo>
                  <a:lnTo>
                    <a:pt x="10667" y="245364"/>
                  </a:lnTo>
                  <a:lnTo>
                    <a:pt x="10667" y="251460"/>
                  </a:lnTo>
                  <a:lnTo>
                    <a:pt x="11429" y="244602"/>
                  </a:lnTo>
                  <a:close/>
                </a:path>
                <a:path w="2981959" h="1610360">
                  <a:moveTo>
                    <a:pt x="18288" y="1404366"/>
                  </a:moveTo>
                  <a:lnTo>
                    <a:pt x="15240" y="1391412"/>
                  </a:lnTo>
                  <a:lnTo>
                    <a:pt x="10668" y="1364742"/>
                  </a:lnTo>
                  <a:lnTo>
                    <a:pt x="10668" y="1411021"/>
                  </a:lnTo>
                  <a:lnTo>
                    <a:pt x="17526" y="1434274"/>
                  </a:lnTo>
                  <a:lnTo>
                    <a:pt x="17526" y="1403604"/>
                  </a:lnTo>
                  <a:lnTo>
                    <a:pt x="18288" y="1404366"/>
                  </a:lnTo>
                  <a:close/>
                </a:path>
                <a:path w="2981959" h="1610360">
                  <a:moveTo>
                    <a:pt x="18287" y="205740"/>
                  </a:moveTo>
                  <a:lnTo>
                    <a:pt x="17525" y="206502"/>
                  </a:lnTo>
                  <a:lnTo>
                    <a:pt x="17525" y="208978"/>
                  </a:lnTo>
                  <a:lnTo>
                    <a:pt x="18287" y="205740"/>
                  </a:lnTo>
                  <a:close/>
                </a:path>
                <a:path w="2981959" h="1610360">
                  <a:moveTo>
                    <a:pt x="48006" y="1474470"/>
                  </a:moveTo>
                  <a:lnTo>
                    <a:pt x="41148" y="1463040"/>
                  </a:lnTo>
                  <a:lnTo>
                    <a:pt x="35814" y="1451610"/>
                  </a:lnTo>
                  <a:lnTo>
                    <a:pt x="35814" y="1452372"/>
                  </a:lnTo>
                  <a:lnTo>
                    <a:pt x="30480" y="1440180"/>
                  </a:lnTo>
                  <a:lnTo>
                    <a:pt x="25908" y="1427988"/>
                  </a:lnTo>
                  <a:lnTo>
                    <a:pt x="25908" y="1428750"/>
                  </a:lnTo>
                  <a:lnTo>
                    <a:pt x="21336" y="1416558"/>
                  </a:lnTo>
                  <a:lnTo>
                    <a:pt x="17526" y="1403604"/>
                  </a:lnTo>
                  <a:lnTo>
                    <a:pt x="17526" y="1434274"/>
                  </a:lnTo>
                  <a:lnTo>
                    <a:pt x="17632" y="1434635"/>
                  </a:lnTo>
                  <a:lnTo>
                    <a:pt x="35609" y="1472760"/>
                  </a:lnTo>
                  <a:lnTo>
                    <a:pt x="47244" y="1489770"/>
                  </a:lnTo>
                  <a:lnTo>
                    <a:pt x="47244" y="1474470"/>
                  </a:lnTo>
                  <a:lnTo>
                    <a:pt x="48006" y="1474470"/>
                  </a:lnTo>
                  <a:close/>
                </a:path>
                <a:path w="2981959" h="1610360">
                  <a:moveTo>
                    <a:pt x="48006" y="135636"/>
                  </a:moveTo>
                  <a:lnTo>
                    <a:pt x="47243" y="135636"/>
                  </a:lnTo>
                  <a:lnTo>
                    <a:pt x="47243" y="136906"/>
                  </a:lnTo>
                  <a:lnTo>
                    <a:pt x="48006" y="135636"/>
                  </a:lnTo>
                  <a:close/>
                </a:path>
                <a:path w="2981959" h="1610360">
                  <a:moveTo>
                    <a:pt x="54864" y="1485138"/>
                  </a:moveTo>
                  <a:lnTo>
                    <a:pt x="47244" y="1474470"/>
                  </a:lnTo>
                  <a:lnTo>
                    <a:pt x="47244" y="1489770"/>
                  </a:lnTo>
                  <a:lnTo>
                    <a:pt x="54102" y="1499797"/>
                  </a:lnTo>
                  <a:lnTo>
                    <a:pt x="54102" y="1485138"/>
                  </a:lnTo>
                  <a:lnTo>
                    <a:pt x="54864" y="1485138"/>
                  </a:lnTo>
                  <a:close/>
                </a:path>
                <a:path w="2981959" h="1610360">
                  <a:moveTo>
                    <a:pt x="54863" y="124968"/>
                  </a:moveTo>
                  <a:lnTo>
                    <a:pt x="54101" y="124968"/>
                  </a:lnTo>
                  <a:lnTo>
                    <a:pt x="54101" y="126034"/>
                  </a:lnTo>
                  <a:lnTo>
                    <a:pt x="54863" y="124968"/>
                  </a:lnTo>
                  <a:close/>
                </a:path>
                <a:path w="2981959" h="1610360">
                  <a:moveTo>
                    <a:pt x="158496" y="1574292"/>
                  </a:moveTo>
                  <a:lnTo>
                    <a:pt x="147066" y="1568958"/>
                  </a:lnTo>
                  <a:lnTo>
                    <a:pt x="135636" y="1562100"/>
                  </a:lnTo>
                  <a:lnTo>
                    <a:pt x="135636" y="1562862"/>
                  </a:lnTo>
                  <a:lnTo>
                    <a:pt x="124968" y="1555242"/>
                  </a:lnTo>
                  <a:lnTo>
                    <a:pt x="124968" y="1556004"/>
                  </a:lnTo>
                  <a:lnTo>
                    <a:pt x="105156" y="1540764"/>
                  </a:lnTo>
                  <a:lnTo>
                    <a:pt x="95250" y="1532382"/>
                  </a:lnTo>
                  <a:lnTo>
                    <a:pt x="86106" y="1523238"/>
                  </a:lnTo>
                  <a:lnTo>
                    <a:pt x="77724" y="1514094"/>
                  </a:lnTo>
                  <a:lnTo>
                    <a:pt x="77724" y="1514856"/>
                  </a:lnTo>
                  <a:lnTo>
                    <a:pt x="69342" y="1504950"/>
                  </a:lnTo>
                  <a:lnTo>
                    <a:pt x="54102" y="1485138"/>
                  </a:lnTo>
                  <a:lnTo>
                    <a:pt x="54102" y="1499797"/>
                  </a:lnTo>
                  <a:lnTo>
                    <a:pt x="89154" y="1539240"/>
                  </a:lnTo>
                  <a:lnTo>
                    <a:pt x="145818" y="1579169"/>
                  </a:lnTo>
                  <a:lnTo>
                    <a:pt x="157734" y="1584210"/>
                  </a:lnTo>
                  <a:lnTo>
                    <a:pt x="157734" y="1574292"/>
                  </a:lnTo>
                  <a:lnTo>
                    <a:pt x="158496" y="1574292"/>
                  </a:lnTo>
                  <a:close/>
                </a:path>
                <a:path w="2981959" h="1610360">
                  <a:moveTo>
                    <a:pt x="86867" y="86106"/>
                  </a:moveTo>
                  <a:lnTo>
                    <a:pt x="86105" y="86106"/>
                  </a:lnTo>
                  <a:lnTo>
                    <a:pt x="86105" y="86868"/>
                  </a:lnTo>
                  <a:lnTo>
                    <a:pt x="86867" y="86106"/>
                  </a:lnTo>
                  <a:close/>
                </a:path>
                <a:path w="2981959" h="1610360">
                  <a:moveTo>
                    <a:pt x="86867" y="1523999"/>
                  </a:moveTo>
                  <a:lnTo>
                    <a:pt x="86106" y="1523174"/>
                  </a:lnTo>
                  <a:lnTo>
                    <a:pt x="86867" y="1523999"/>
                  </a:lnTo>
                  <a:close/>
                </a:path>
                <a:path w="2981959" h="1610360">
                  <a:moveTo>
                    <a:pt x="158495" y="35814"/>
                  </a:moveTo>
                  <a:lnTo>
                    <a:pt x="157733" y="35814"/>
                  </a:lnTo>
                  <a:lnTo>
                    <a:pt x="157733" y="36169"/>
                  </a:lnTo>
                  <a:lnTo>
                    <a:pt x="158495" y="35814"/>
                  </a:lnTo>
                  <a:close/>
                </a:path>
                <a:path w="2981959" h="1610360">
                  <a:moveTo>
                    <a:pt x="206502" y="1591818"/>
                  </a:moveTo>
                  <a:lnTo>
                    <a:pt x="193548" y="1588770"/>
                  </a:lnTo>
                  <a:lnTo>
                    <a:pt x="181356" y="1584198"/>
                  </a:lnTo>
                  <a:lnTo>
                    <a:pt x="169926" y="1579626"/>
                  </a:lnTo>
                  <a:lnTo>
                    <a:pt x="157734" y="1574292"/>
                  </a:lnTo>
                  <a:lnTo>
                    <a:pt x="157734" y="1584210"/>
                  </a:lnTo>
                  <a:lnTo>
                    <a:pt x="185780" y="1596075"/>
                  </a:lnTo>
                  <a:lnTo>
                    <a:pt x="205740" y="1601000"/>
                  </a:lnTo>
                  <a:lnTo>
                    <a:pt x="205740" y="1591818"/>
                  </a:lnTo>
                  <a:lnTo>
                    <a:pt x="206502" y="1591818"/>
                  </a:lnTo>
                  <a:close/>
                </a:path>
                <a:path w="2981959" h="1610360">
                  <a:moveTo>
                    <a:pt x="206502" y="18108"/>
                  </a:moveTo>
                  <a:lnTo>
                    <a:pt x="206502" y="17526"/>
                  </a:lnTo>
                  <a:lnTo>
                    <a:pt x="205740" y="18288"/>
                  </a:lnTo>
                  <a:lnTo>
                    <a:pt x="206502" y="18108"/>
                  </a:lnTo>
                  <a:close/>
                </a:path>
                <a:path w="2981959" h="1610360">
                  <a:moveTo>
                    <a:pt x="2737104" y="1608624"/>
                  </a:moveTo>
                  <a:lnTo>
                    <a:pt x="2737104" y="1598676"/>
                  </a:lnTo>
                  <a:lnTo>
                    <a:pt x="2724150" y="1600115"/>
                  </a:lnTo>
                  <a:lnTo>
                    <a:pt x="258318" y="1600200"/>
                  </a:lnTo>
                  <a:lnTo>
                    <a:pt x="244602" y="1598676"/>
                  </a:lnTo>
                  <a:lnTo>
                    <a:pt x="231648" y="1597152"/>
                  </a:lnTo>
                  <a:lnTo>
                    <a:pt x="218694" y="1594866"/>
                  </a:lnTo>
                  <a:lnTo>
                    <a:pt x="205740" y="1591818"/>
                  </a:lnTo>
                  <a:lnTo>
                    <a:pt x="205740" y="1601000"/>
                  </a:lnTo>
                  <a:lnTo>
                    <a:pt x="227911" y="1606471"/>
                  </a:lnTo>
                  <a:lnTo>
                    <a:pt x="271272" y="1610106"/>
                  </a:lnTo>
                  <a:lnTo>
                    <a:pt x="2710434" y="1610106"/>
                  </a:lnTo>
                  <a:lnTo>
                    <a:pt x="2737104" y="1608624"/>
                  </a:lnTo>
                  <a:close/>
                </a:path>
                <a:path w="2981959" h="1610360">
                  <a:moveTo>
                    <a:pt x="245364" y="11345"/>
                  </a:moveTo>
                  <a:lnTo>
                    <a:pt x="245364" y="10668"/>
                  </a:lnTo>
                  <a:lnTo>
                    <a:pt x="244602" y="11430"/>
                  </a:lnTo>
                  <a:lnTo>
                    <a:pt x="245364" y="11345"/>
                  </a:lnTo>
                  <a:close/>
                </a:path>
                <a:path w="2981959" h="1610360">
                  <a:moveTo>
                    <a:pt x="245364" y="1598676"/>
                  </a:moveTo>
                  <a:lnTo>
                    <a:pt x="244602" y="1598591"/>
                  </a:lnTo>
                  <a:lnTo>
                    <a:pt x="245364" y="1598676"/>
                  </a:lnTo>
                  <a:close/>
                </a:path>
                <a:path w="2981959" h="1610360">
                  <a:moveTo>
                    <a:pt x="2737104" y="11429"/>
                  </a:moveTo>
                  <a:lnTo>
                    <a:pt x="2736342" y="10667"/>
                  </a:lnTo>
                  <a:lnTo>
                    <a:pt x="2736342" y="11345"/>
                  </a:lnTo>
                  <a:lnTo>
                    <a:pt x="2737104" y="11429"/>
                  </a:lnTo>
                  <a:close/>
                </a:path>
                <a:path w="2981959" h="1610360">
                  <a:moveTo>
                    <a:pt x="2775966" y="1601220"/>
                  </a:moveTo>
                  <a:lnTo>
                    <a:pt x="2775966" y="1591818"/>
                  </a:lnTo>
                  <a:lnTo>
                    <a:pt x="2763012" y="1594866"/>
                  </a:lnTo>
                  <a:lnTo>
                    <a:pt x="2750058" y="1597152"/>
                  </a:lnTo>
                  <a:lnTo>
                    <a:pt x="2736342" y="1598676"/>
                  </a:lnTo>
                  <a:lnTo>
                    <a:pt x="2737104" y="1598676"/>
                  </a:lnTo>
                  <a:lnTo>
                    <a:pt x="2737104" y="1608624"/>
                  </a:lnTo>
                  <a:lnTo>
                    <a:pt x="2737866" y="1608582"/>
                  </a:lnTo>
                  <a:lnTo>
                    <a:pt x="2775966" y="1601220"/>
                  </a:lnTo>
                  <a:close/>
                </a:path>
                <a:path w="2981959" h="1610360">
                  <a:moveTo>
                    <a:pt x="2775966" y="18287"/>
                  </a:moveTo>
                  <a:lnTo>
                    <a:pt x="2775204" y="17525"/>
                  </a:lnTo>
                  <a:lnTo>
                    <a:pt x="2775204" y="18108"/>
                  </a:lnTo>
                  <a:lnTo>
                    <a:pt x="2775966" y="18287"/>
                  </a:lnTo>
                  <a:close/>
                </a:path>
                <a:path w="2981959" h="1610360">
                  <a:moveTo>
                    <a:pt x="2800350" y="1593631"/>
                  </a:moveTo>
                  <a:lnTo>
                    <a:pt x="2800350" y="1584198"/>
                  </a:lnTo>
                  <a:lnTo>
                    <a:pt x="2788158" y="1588770"/>
                  </a:lnTo>
                  <a:lnTo>
                    <a:pt x="2775204" y="1591818"/>
                  </a:lnTo>
                  <a:lnTo>
                    <a:pt x="2775966" y="1591818"/>
                  </a:lnTo>
                  <a:lnTo>
                    <a:pt x="2775966" y="1601220"/>
                  </a:lnTo>
                  <a:lnTo>
                    <a:pt x="2785900" y="1599301"/>
                  </a:lnTo>
                  <a:lnTo>
                    <a:pt x="2800350" y="1593631"/>
                  </a:lnTo>
                  <a:close/>
                </a:path>
                <a:path w="2981959" h="1610360">
                  <a:moveTo>
                    <a:pt x="2823972" y="1584362"/>
                  </a:moveTo>
                  <a:lnTo>
                    <a:pt x="2823972" y="1574292"/>
                  </a:lnTo>
                  <a:lnTo>
                    <a:pt x="2811780" y="1579626"/>
                  </a:lnTo>
                  <a:lnTo>
                    <a:pt x="2799588" y="1584198"/>
                  </a:lnTo>
                  <a:lnTo>
                    <a:pt x="2800350" y="1584198"/>
                  </a:lnTo>
                  <a:lnTo>
                    <a:pt x="2800350" y="1593631"/>
                  </a:lnTo>
                  <a:lnTo>
                    <a:pt x="2823972" y="1584362"/>
                  </a:lnTo>
                  <a:close/>
                </a:path>
                <a:path w="2981959" h="1610360">
                  <a:moveTo>
                    <a:pt x="2823972" y="36169"/>
                  </a:moveTo>
                  <a:lnTo>
                    <a:pt x="2823972" y="35814"/>
                  </a:lnTo>
                  <a:lnTo>
                    <a:pt x="2823210" y="35814"/>
                  </a:lnTo>
                  <a:lnTo>
                    <a:pt x="2823972" y="36169"/>
                  </a:lnTo>
                  <a:close/>
                </a:path>
                <a:path w="2981959" h="1610360">
                  <a:moveTo>
                    <a:pt x="2886456" y="1543338"/>
                  </a:moveTo>
                  <a:lnTo>
                    <a:pt x="2886456" y="1532382"/>
                  </a:lnTo>
                  <a:lnTo>
                    <a:pt x="2876550" y="1540764"/>
                  </a:lnTo>
                  <a:lnTo>
                    <a:pt x="2856738" y="1556004"/>
                  </a:lnTo>
                  <a:lnTo>
                    <a:pt x="2856738" y="1555242"/>
                  </a:lnTo>
                  <a:lnTo>
                    <a:pt x="2846070" y="1562862"/>
                  </a:lnTo>
                  <a:lnTo>
                    <a:pt x="2846070" y="1562100"/>
                  </a:lnTo>
                  <a:lnTo>
                    <a:pt x="2834640" y="1568958"/>
                  </a:lnTo>
                  <a:lnTo>
                    <a:pt x="2823210" y="1574292"/>
                  </a:lnTo>
                  <a:lnTo>
                    <a:pt x="2823972" y="1574292"/>
                  </a:lnTo>
                  <a:lnTo>
                    <a:pt x="2823972" y="1584362"/>
                  </a:lnTo>
                  <a:lnTo>
                    <a:pt x="2830652" y="1581741"/>
                  </a:lnTo>
                  <a:lnTo>
                    <a:pt x="2871240" y="1556795"/>
                  </a:lnTo>
                  <a:lnTo>
                    <a:pt x="2886456" y="1543338"/>
                  </a:lnTo>
                  <a:close/>
                </a:path>
                <a:path w="2981959" h="1610360">
                  <a:moveTo>
                    <a:pt x="2886456" y="78427"/>
                  </a:moveTo>
                  <a:lnTo>
                    <a:pt x="2886456" y="77723"/>
                  </a:lnTo>
                  <a:lnTo>
                    <a:pt x="2885694" y="77723"/>
                  </a:lnTo>
                  <a:lnTo>
                    <a:pt x="2886456" y="78427"/>
                  </a:lnTo>
                  <a:close/>
                </a:path>
                <a:path w="2981959" h="1610360">
                  <a:moveTo>
                    <a:pt x="2895599" y="1535251"/>
                  </a:moveTo>
                  <a:lnTo>
                    <a:pt x="2895599" y="1523238"/>
                  </a:lnTo>
                  <a:lnTo>
                    <a:pt x="2894838" y="1524000"/>
                  </a:lnTo>
                  <a:lnTo>
                    <a:pt x="2885694" y="1532382"/>
                  </a:lnTo>
                  <a:lnTo>
                    <a:pt x="2886456" y="1532382"/>
                  </a:lnTo>
                  <a:lnTo>
                    <a:pt x="2886456" y="1543338"/>
                  </a:lnTo>
                  <a:lnTo>
                    <a:pt x="2895599" y="1535251"/>
                  </a:lnTo>
                  <a:close/>
                </a:path>
                <a:path w="2981959" h="1610360">
                  <a:moveTo>
                    <a:pt x="2895599" y="86867"/>
                  </a:moveTo>
                  <a:lnTo>
                    <a:pt x="2894838" y="86105"/>
                  </a:lnTo>
                  <a:lnTo>
                    <a:pt x="2895599" y="86867"/>
                  </a:lnTo>
                  <a:close/>
                </a:path>
                <a:path w="2981959" h="1610360">
                  <a:moveTo>
                    <a:pt x="2895203" y="1523603"/>
                  </a:moveTo>
                  <a:lnTo>
                    <a:pt x="2894838" y="1523941"/>
                  </a:lnTo>
                  <a:lnTo>
                    <a:pt x="2895203" y="1523603"/>
                  </a:lnTo>
                  <a:close/>
                </a:path>
                <a:path w="2981959" h="1610360">
                  <a:moveTo>
                    <a:pt x="2895599" y="1523238"/>
                  </a:moveTo>
                  <a:lnTo>
                    <a:pt x="2895203" y="1523603"/>
                  </a:lnTo>
                  <a:lnTo>
                    <a:pt x="2894838" y="1524000"/>
                  </a:lnTo>
                  <a:lnTo>
                    <a:pt x="2895599" y="1523238"/>
                  </a:lnTo>
                  <a:close/>
                </a:path>
                <a:path w="2981959" h="1610360">
                  <a:moveTo>
                    <a:pt x="2927604" y="1499330"/>
                  </a:moveTo>
                  <a:lnTo>
                    <a:pt x="2927604" y="1485138"/>
                  </a:lnTo>
                  <a:lnTo>
                    <a:pt x="2912364" y="1504950"/>
                  </a:lnTo>
                  <a:lnTo>
                    <a:pt x="2903982" y="1514856"/>
                  </a:lnTo>
                  <a:lnTo>
                    <a:pt x="2903982" y="1514094"/>
                  </a:lnTo>
                  <a:lnTo>
                    <a:pt x="2895203" y="1523603"/>
                  </a:lnTo>
                  <a:lnTo>
                    <a:pt x="2895599" y="1523238"/>
                  </a:lnTo>
                  <a:lnTo>
                    <a:pt x="2895599" y="1535251"/>
                  </a:lnTo>
                  <a:lnTo>
                    <a:pt x="2906787" y="1525357"/>
                  </a:lnTo>
                  <a:lnTo>
                    <a:pt x="2927604" y="1499330"/>
                  </a:lnTo>
                  <a:close/>
                </a:path>
                <a:path w="2981959" h="1610360">
                  <a:moveTo>
                    <a:pt x="2927604" y="126034"/>
                  </a:moveTo>
                  <a:lnTo>
                    <a:pt x="2927604" y="124968"/>
                  </a:lnTo>
                  <a:lnTo>
                    <a:pt x="2926842" y="124968"/>
                  </a:lnTo>
                  <a:lnTo>
                    <a:pt x="2927604" y="126034"/>
                  </a:lnTo>
                  <a:close/>
                </a:path>
                <a:path w="2981959" h="1610360">
                  <a:moveTo>
                    <a:pt x="2934462" y="1490756"/>
                  </a:moveTo>
                  <a:lnTo>
                    <a:pt x="2934462" y="1474470"/>
                  </a:lnTo>
                  <a:lnTo>
                    <a:pt x="2926842" y="1485138"/>
                  </a:lnTo>
                  <a:lnTo>
                    <a:pt x="2927604" y="1485138"/>
                  </a:lnTo>
                  <a:lnTo>
                    <a:pt x="2927604" y="1499330"/>
                  </a:lnTo>
                  <a:lnTo>
                    <a:pt x="2934462" y="1490756"/>
                  </a:lnTo>
                  <a:close/>
                </a:path>
                <a:path w="2981959" h="1610360">
                  <a:moveTo>
                    <a:pt x="2934462" y="136906"/>
                  </a:moveTo>
                  <a:lnTo>
                    <a:pt x="2934462" y="135636"/>
                  </a:lnTo>
                  <a:lnTo>
                    <a:pt x="2933700" y="135636"/>
                  </a:lnTo>
                  <a:lnTo>
                    <a:pt x="2934462" y="136906"/>
                  </a:lnTo>
                  <a:close/>
                </a:path>
                <a:path w="2981959" h="1610360">
                  <a:moveTo>
                    <a:pt x="2971800" y="1408754"/>
                  </a:moveTo>
                  <a:lnTo>
                    <a:pt x="2971800" y="1351788"/>
                  </a:lnTo>
                  <a:lnTo>
                    <a:pt x="2970276" y="1365504"/>
                  </a:lnTo>
                  <a:lnTo>
                    <a:pt x="2970276" y="1364742"/>
                  </a:lnTo>
                  <a:lnTo>
                    <a:pt x="2968752" y="1378458"/>
                  </a:lnTo>
                  <a:lnTo>
                    <a:pt x="2966466" y="1391412"/>
                  </a:lnTo>
                  <a:lnTo>
                    <a:pt x="2963418" y="1404366"/>
                  </a:lnTo>
                  <a:lnTo>
                    <a:pt x="2963418" y="1403604"/>
                  </a:lnTo>
                  <a:lnTo>
                    <a:pt x="2960370" y="1416558"/>
                  </a:lnTo>
                  <a:lnTo>
                    <a:pt x="2955798" y="1428750"/>
                  </a:lnTo>
                  <a:lnTo>
                    <a:pt x="2951226" y="1440180"/>
                  </a:lnTo>
                  <a:lnTo>
                    <a:pt x="2945892" y="1452372"/>
                  </a:lnTo>
                  <a:lnTo>
                    <a:pt x="2945892" y="1451610"/>
                  </a:lnTo>
                  <a:lnTo>
                    <a:pt x="2940558" y="1463040"/>
                  </a:lnTo>
                  <a:lnTo>
                    <a:pt x="2933700" y="1474470"/>
                  </a:lnTo>
                  <a:lnTo>
                    <a:pt x="2934462" y="1474470"/>
                  </a:lnTo>
                  <a:lnTo>
                    <a:pt x="2934462" y="1490756"/>
                  </a:lnTo>
                  <a:lnTo>
                    <a:pt x="2936410" y="1488320"/>
                  </a:lnTo>
                  <a:lnTo>
                    <a:pt x="2959231" y="1446577"/>
                  </a:lnTo>
                  <a:lnTo>
                    <a:pt x="2971800" y="1408754"/>
                  </a:lnTo>
                  <a:close/>
                </a:path>
              </a:pathLst>
            </a:custGeom>
            <a:solidFill>
              <a:srgbClr val="000000"/>
            </a:solidFill>
          </p:spPr>
          <p:txBody>
            <a:bodyPr wrap="square" lIns="0" tIns="0" rIns="0" bIns="0" rtlCol="0"/>
            <a:lstStyle/>
            <a:p>
              <a:pPr defTabSz="605150"/>
              <a:endParaRPr sz="1191">
                <a:solidFill>
                  <a:prstClr val="black"/>
                </a:solidFill>
                <a:latin typeface="Calibri"/>
              </a:endParaRPr>
            </a:p>
          </p:txBody>
        </p:sp>
      </p:grpSp>
      <p:sp>
        <p:nvSpPr>
          <p:cNvPr id="35" name="Rectangle 34"/>
          <p:cNvSpPr/>
          <p:nvPr/>
        </p:nvSpPr>
        <p:spPr>
          <a:xfrm>
            <a:off x="2819401" y="3984002"/>
            <a:ext cx="4191000" cy="830997"/>
          </a:xfrm>
          <a:prstGeom prst="rect">
            <a:avLst/>
          </a:prstGeom>
        </p:spPr>
        <p:txBody>
          <a:bodyPr wrap="square">
            <a:spAutoFit/>
          </a:bodyPr>
          <a:lstStyle/>
          <a:p>
            <a:r>
              <a:rPr lang="en-US" sz="2400" b="1" i="1" dirty="0"/>
              <a:t>1.2.5. </a:t>
            </a:r>
            <a:r>
              <a:rPr lang="en-US" sz="2400" b="1" i="1" dirty="0" err="1"/>
              <a:t>Kế</a:t>
            </a:r>
            <a:r>
              <a:rPr lang="en-US" sz="2400" b="1" i="1" dirty="0"/>
              <a:t> </a:t>
            </a:r>
            <a:r>
              <a:rPr lang="en-US" sz="2400" b="1" i="1" dirty="0" err="1"/>
              <a:t>toán</a:t>
            </a:r>
            <a:r>
              <a:rPr lang="en-US" sz="2400" b="1" i="1" dirty="0"/>
              <a:t> </a:t>
            </a:r>
            <a:r>
              <a:rPr lang="en-US" sz="2400" b="1" i="1" dirty="0" err="1" smtClean="0"/>
              <a:t>một</a:t>
            </a:r>
            <a:r>
              <a:rPr lang="en-US" sz="2400" b="1" i="1" dirty="0" smtClean="0"/>
              <a:t> </a:t>
            </a:r>
            <a:r>
              <a:rPr lang="en-US" sz="2400" b="1" i="1" dirty="0" err="1"/>
              <a:t>số</a:t>
            </a:r>
            <a:r>
              <a:rPr lang="en-US" sz="2400" b="1" i="1" dirty="0"/>
              <a:t> </a:t>
            </a:r>
            <a:endParaRPr lang="en-US" sz="2400" b="1" i="1" dirty="0" smtClean="0"/>
          </a:p>
          <a:p>
            <a:r>
              <a:rPr lang="en-US" sz="2400" b="1" i="1" dirty="0" err="1" smtClean="0"/>
              <a:t>quá</a:t>
            </a:r>
            <a:r>
              <a:rPr lang="en-US" sz="2400" b="1" i="1" dirty="0" smtClean="0"/>
              <a:t> </a:t>
            </a:r>
            <a:r>
              <a:rPr lang="en-US" sz="2400" b="1" i="1" dirty="0" err="1"/>
              <a:t>trình</a:t>
            </a:r>
            <a:r>
              <a:rPr lang="en-US" sz="2400" b="1" i="1" dirty="0"/>
              <a:t> </a:t>
            </a:r>
            <a:r>
              <a:rPr lang="en-US" sz="2400" b="1" i="1" dirty="0" err="1" smtClean="0"/>
              <a:t>kinh</a:t>
            </a:r>
            <a:r>
              <a:rPr lang="en-US" sz="2400" b="1" i="1" dirty="0" smtClean="0"/>
              <a:t> </a:t>
            </a:r>
            <a:r>
              <a:rPr lang="en-US" sz="2400" b="1" i="1" dirty="0" err="1"/>
              <a:t>tế</a:t>
            </a:r>
            <a:r>
              <a:rPr lang="en-US" sz="2400" b="1" i="1" dirty="0"/>
              <a:t> </a:t>
            </a:r>
            <a:r>
              <a:rPr lang="en-US" sz="2400" b="1" i="1" dirty="0" err="1"/>
              <a:t>chủ</a:t>
            </a:r>
            <a:r>
              <a:rPr lang="en-US" sz="2400" b="1" i="1" dirty="0"/>
              <a:t> </a:t>
            </a:r>
            <a:r>
              <a:rPr lang="en-US" sz="2400" b="1" i="1" dirty="0" err="1"/>
              <a:t>yếu</a:t>
            </a:r>
            <a:endParaRPr lang="en-US" sz="2400" dirty="0"/>
          </a:p>
        </p:txBody>
      </p:sp>
      <p:grpSp>
        <p:nvGrpSpPr>
          <p:cNvPr id="36" name="object 11"/>
          <p:cNvGrpSpPr/>
          <p:nvPr/>
        </p:nvGrpSpPr>
        <p:grpSpPr>
          <a:xfrm>
            <a:off x="6555890" y="828167"/>
            <a:ext cx="2588109" cy="1286383"/>
            <a:chOff x="1367027" y="4186428"/>
            <a:chExt cx="2981960" cy="1610360"/>
          </a:xfrm>
        </p:grpSpPr>
        <p:sp>
          <p:nvSpPr>
            <p:cNvPr id="37" name="object 12"/>
            <p:cNvSpPr/>
            <p:nvPr/>
          </p:nvSpPr>
          <p:spPr>
            <a:xfrm>
              <a:off x="1371599" y="4191000"/>
              <a:ext cx="2971800" cy="1600200"/>
            </a:xfrm>
            <a:custGeom>
              <a:avLst/>
              <a:gdLst/>
              <a:ahLst/>
              <a:cxnLst/>
              <a:rect l="l" t="t" r="r" b="b"/>
              <a:pathLst>
                <a:path w="2971800" h="1600200">
                  <a:moveTo>
                    <a:pt x="2971800" y="1333499"/>
                  </a:moveTo>
                  <a:lnTo>
                    <a:pt x="2971800" y="266699"/>
                  </a:lnTo>
                  <a:lnTo>
                    <a:pt x="2967520" y="218820"/>
                  </a:lnTo>
                  <a:lnTo>
                    <a:pt x="2955176" y="173731"/>
                  </a:lnTo>
                  <a:lnTo>
                    <a:pt x="2935506" y="132192"/>
                  </a:lnTo>
                  <a:lnTo>
                    <a:pt x="2909251" y="94962"/>
                  </a:lnTo>
                  <a:lnTo>
                    <a:pt x="2877151" y="62799"/>
                  </a:lnTo>
                  <a:lnTo>
                    <a:pt x="2839945" y="36463"/>
                  </a:lnTo>
                  <a:lnTo>
                    <a:pt x="2798375" y="16711"/>
                  </a:lnTo>
                  <a:lnTo>
                    <a:pt x="2753180" y="4304"/>
                  </a:lnTo>
                  <a:lnTo>
                    <a:pt x="2705100" y="0"/>
                  </a:lnTo>
                  <a:lnTo>
                    <a:pt x="266700" y="0"/>
                  </a:lnTo>
                  <a:lnTo>
                    <a:pt x="218820" y="4304"/>
                  </a:lnTo>
                  <a:lnTo>
                    <a:pt x="173731" y="16711"/>
                  </a:lnTo>
                  <a:lnTo>
                    <a:pt x="132192" y="36463"/>
                  </a:lnTo>
                  <a:lnTo>
                    <a:pt x="94962" y="62799"/>
                  </a:lnTo>
                  <a:lnTo>
                    <a:pt x="62799" y="94962"/>
                  </a:lnTo>
                  <a:lnTo>
                    <a:pt x="36463" y="132192"/>
                  </a:lnTo>
                  <a:lnTo>
                    <a:pt x="16711" y="173731"/>
                  </a:lnTo>
                  <a:lnTo>
                    <a:pt x="4304" y="218820"/>
                  </a:lnTo>
                  <a:lnTo>
                    <a:pt x="0" y="266700"/>
                  </a:lnTo>
                  <a:lnTo>
                    <a:pt x="0" y="1333500"/>
                  </a:lnTo>
                  <a:lnTo>
                    <a:pt x="4304" y="1381580"/>
                  </a:lnTo>
                  <a:lnTo>
                    <a:pt x="16711" y="1426775"/>
                  </a:lnTo>
                  <a:lnTo>
                    <a:pt x="36463" y="1468345"/>
                  </a:lnTo>
                  <a:lnTo>
                    <a:pt x="62799" y="1505551"/>
                  </a:lnTo>
                  <a:lnTo>
                    <a:pt x="94962" y="1537651"/>
                  </a:lnTo>
                  <a:lnTo>
                    <a:pt x="132192" y="1563906"/>
                  </a:lnTo>
                  <a:lnTo>
                    <a:pt x="173731" y="1583576"/>
                  </a:lnTo>
                  <a:lnTo>
                    <a:pt x="218820" y="1595920"/>
                  </a:lnTo>
                  <a:lnTo>
                    <a:pt x="266700" y="1600200"/>
                  </a:lnTo>
                  <a:lnTo>
                    <a:pt x="2705100" y="1600199"/>
                  </a:lnTo>
                  <a:lnTo>
                    <a:pt x="2753180" y="1595920"/>
                  </a:lnTo>
                  <a:lnTo>
                    <a:pt x="2798375" y="1583576"/>
                  </a:lnTo>
                  <a:lnTo>
                    <a:pt x="2839945" y="1563906"/>
                  </a:lnTo>
                  <a:lnTo>
                    <a:pt x="2877151" y="1537651"/>
                  </a:lnTo>
                  <a:lnTo>
                    <a:pt x="2909251" y="1505551"/>
                  </a:lnTo>
                  <a:lnTo>
                    <a:pt x="2935506" y="1468345"/>
                  </a:lnTo>
                  <a:lnTo>
                    <a:pt x="2955176" y="1426775"/>
                  </a:lnTo>
                  <a:lnTo>
                    <a:pt x="2967520" y="1381580"/>
                  </a:lnTo>
                  <a:lnTo>
                    <a:pt x="2971800" y="1333499"/>
                  </a:lnTo>
                  <a:close/>
                </a:path>
              </a:pathLst>
            </a:custGeom>
            <a:solidFill>
              <a:srgbClr val="810C15"/>
            </a:solidFill>
          </p:spPr>
          <p:txBody>
            <a:bodyPr wrap="square" lIns="0" tIns="0" rIns="0" bIns="0" rtlCol="0"/>
            <a:lstStyle/>
            <a:p>
              <a:pPr defTabSz="605150"/>
              <a:endParaRPr sz="1191">
                <a:solidFill>
                  <a:prstClr val="black"/>
                </a:solidFill>
                <a:latin typeface="Calibri"/>
              </a:endParaRPr>
            </a:p>
          </p:txBody>
        </p:sp>
        <p:sp>
          <p:nvSpPr>
            <p:cNvPr id="38" name="object 13"/>
            <p:cNvSpPr/>
            <p:nvPr/>
          </p:nvSpPr>
          <p:spPr>
            <a:xfrm>
              <a:off x="1367027" y="4186428"/>
              <a:ext cx="2981960" cy="1610360"/>
            </a:xfrm>
            <a:custGeom>
              <a:avLst/>
              <a:gdLst/>
              <a:ahLst/>
              <a:cxnLst/>
              <a:rect l="l" t="t" r="r" b="b"/>
              <a:pathLst>
                <a:path w="2981960" h="1610360">
                  <a:moveTo>
                    <a:pt x="2981706" y="1338834"/>
                  </a:moveTo>
                  <a:lnTo>
                    <a:pt x="2981706" y="271272"/>
                  </a:lnTo>
                  <a:lnTo>
                    <a:pt x="2980182" y="243840"/>
                  </a:lnTo>
                  <a:lnTo>
                    <a:pt x="2971007" y="195949"/>
                  </a:lnTo>
                  <a:lnTo>
                    <a:pt x="2953450" y="151218"/>
                  </a:lnTo>
                  <a:lnTo>
                    <a:pt x="2928438" y="110567"/>
                  </a:lnTo>
                  <a:lnTo>
                    <a:pt x="2896904" y="74918"/>
                  </a:lnTo>
                  <a:lnTo>
                    <a:pt x="2859778" y="45192"/>
                  </a:lnTo>
                  <a:lnTo>
                    <a:pt x="2817990" y="22310"/>
                  </a:lnTo>
                  <a:lnTo>
                    <a:pt x="2772470" y="7193"/>
                  </a:lnTo>
                  <a:lnTo>
                    <a:pt x="2724150" y="761"/>
                  </a:lnTo>
                  <a:lnTo>
                    <a:pt x="2710434" y="0"/>
                  </a:lnTo>
                  <a:lnTo>
                    <a:pt x="271272" y="0"/>
                  </a:lnTo>
                  <a:lnTo>
                    <a:pt x="222338" y="4409"/>
                  </a:lnTo>
                  <a:lnTo>
                    <a:pt x="176035" y="17372"/>
                  </a:lnTo>
                  <a:lnTo>
                    <a:pt x="133249" y="38091"/>
                  </a:lnTo>
                  <a:lnTo>
                    <a:pt x="94864" y="65770"/>
                  </a:lnTo>
                  <a:lnTo>
                    <a:pt x="61766" y="99609"/>
                  </a:lnTo>
                  <a:lnTo>
                    <a:pt x="34840" y="138813"/>
                  </a:lnTo>
                  <a:lnTo>
                    <a:pt x="14972" y="182584"/>
                  </a:lnTo>
                  <a:lnTo>
                    <a:pt x="3047" y="230124"/>
                  </a:lnTo>
                  <a:lnTo>
                    <a:pt x="0" y="271272"/>
                  </a:lnTo>
                  <a:lnTo>
                    <a:pt x="0" y="1338834"/>
                  </a:lnTo>
                  <a:lnTo>
                    <a:pt x="1524" y="1366266"/>
                  </a:lnTo>
                  <a:lnTo>
                    <a:pt x="3048" y="1379982"/>
                  </a:lnTo>
                  <a:lnTo>
                    <a:pt x="5334" y="1392936"/>
                  </a:lnTo>
                  <a:lnTo>
                    <a:pt x="9906" y="1408437"/>
                  </a:lnTo>
                  <a:lnTo>
                    <a:pt x="9905" y="258318"/>
                  </a:lnTo>
                  <a:lnTo>
                    <a:pt x="10667" y="251460"/>
                  </a:lnTo>
                  <a:lnTo>
                    <a:pt x="10667" y="245364"/>
                  </a:lnTo>
                  <a:lnTo>
                    <a:pt x="15239" y="218694"/>
                  </a:lnTo>
                  <a:lnTo>
                    <a:pt x="17525" y="208978"/>
                  </a:lnTo>
                  <a:lnTo>
                    <a:pt x="17525" y="206502"/>
                  </a:lnTo>
                  <a:lnTo>
                    <a:pt x="21335" y="193548"/>
                  </a:lnTo>
                  <a:lnTo>
                    <a:pt x="25907" y="181356"/>
                  </a:lnTo>
                  <a:lnTo>
                    <a:pt x="30479" y="169926"/>
                  </a:lnTo>
                  <a:lnTo>
                    <a:pt x="35813" y="157734"/>
                  </a:lnTo>
                  <a:lnTo>
                    <a:pt x="35813" y="158496"/>
                  </a:lnTo>
                  <a:lnTo>
                    <a:pt x="41148" y="147066"/>
                  </a:lnTo>
                  <a:lnTo>
                    <a:pt x="47243" y="136906"/>
                  </a:lnTo>
                  <a:lnTo>
                    <a:pt x="47243" y="135636"/>
                  </a:lnTo>
                  <a:lnTo>
                    <a:pt x="54101" y="126034"/>
                  </a:lnTo>
                  <a:lnTo>
                    <a:pt x="54101" y="124968"/>
                  </a:lnTo>
                  <a:lnTo>
                    <a:pt x="69341" y="105156"/>
                  </a:lnTo>
                  <a:lnTo>
                    <a:pt x="77723" y="95250"/>
                  </a:lnTo>
                  <a:lnTo>
                    <a:pt x="86105" y="86868"/>
                  </a:lnTo>
                  <a:lnTo>
                    <a:pt x="86105" y="86106"/>
                  </a:lnTo>
                  <a:lnTo>
                    <a:pt x="95249" y="77724"/>
                  </a:lnTo>
                  <a:lnTo>
                    <a:pt x="105155" y="69342"/>
                  </a:lnTo>
                  <a:lnTo>
                    <a:pt x="124967" y="54102"/>
                  </a:lnTo>
                  <a:lnTo>
                    <a:pt x="124967" y="54864"/>
                  </a:lnTo>
                  <a:lnTo>
                    <a:pt x="135635" y="47244"/>
                  </a:lnTo>
                  <a:lnTo>
                    <a:pt x="135635" y="48006"/>
                  </a:lnTo>
                  <a:lnTo>
                    <a:pt x="147065" y="41148"/>
                  </a:lnTo>
                  <a:lnTo>
                    <a:pt x="157733" y="36169"/>
                  </a:lnTo>
                  <a:lnTo>
                    <a:pt x="157733" y="35814"/>
                  </a:lnTo>
                  <a:lnTo>
                    <a:pt x="169926" y="30480"/>
                  </a:lnTo>
                  <a:lnTo>
                    <a:pt x="181355" y="25908"/>
                  </a:lnTo>
                  <a:lnTo>
                    <a:pt x="193547" y="21336"/>
                  </a:lnTo>
                  <a:lnTo>
                    <a:pt x="206502" y="17526"/>
                  </a:lnTo>
                  <a:lnTo>
                    <a:pt x="206502" y="18108"/>
                  </a:lnTo>
                  <a:lnTo>
                    <a:pt x="218694" y="15240"/>
                  </a:lnTo>
                  <a:lnTo>
                    <a:pt x="231647" y="12954"/>
                  </a:lnTo>
                  <a:lnTo>
                    <a:pt x="245364" y="10668"/>
                  </a:lnTo>
                  <a:lnTo>
                    <a:pt x="245364" y="11345"/>
                  </a:lnTo>
                  <a:lnTo>
                    <a:pt x="258318" y="9906"/>
                  </a:lnTo>
                  <a:lnTo>
                    <a:pt x="2724150" y="9990"/>
                  </a:lnTo>
                  <a:lnTo>
                    <a:pt x="2736342" y="11345"/>
                  </a:lnTo>
                  <a:lnTo>
                    <a:pt x="2736342" y="10667"/>
                  </a:lnTo>
                  <a:lnTo>
                    <a:pt x="2750058" y="12953"/>
                  </a:lnTo>
                  <a:lnTo>
                    <a:pt x="2763012" y="15239"/>
                  </a:lnTo>
                  <a:lnTo>
                    <a:pt x="2775204" y="18108"/>
                  </a:lnTo>
                  <a:lnTo>
                    <a:pt x="2775204" y="17525"/>
                  </a:lnTo>
                  <a:lnTo>
                    <a:pt x="2788158" y="21335"/>
                  </a:lnTo>
                  <a:lnTo>
                    <a:pt x="2800350" y="25907"/>
                  </a:lnTo>
                  <a:lnTo>
                    <a:pt x="2811780" y="30479"/>
                  </a:lnTo>
                  <a:lnTo>
                    <a:pt x="2823972" y="35814"/>
                  </a:lnTo>
                  <a:lnTo>
                    <a:pt x="2823972" y="36169"/>
                  </a:lnTo>
                  <a:lnTo>
                    <a:pt x="2834640" y="41147"/>
                  </a:lnTo>
                  <a:lnTo>
                    <a:pt x="2846070" y="48006"/>
                  </a:lnTo>
                  <a:lnTo>
                    <a:pt x="2846070" y="47243"/>
                  </a:lnTo>
                  <a:lnTo>
                    <a:pt x="2856738" y="54864"/>
                  </a:lnTo>
                  <a:lnTo>
                    <a:pt x="2856738" y="54101"/>
                  </a:lnTo>
                  <a:lnTo>
                    <a:pt x="2876550" y="69341"/>
                  </a:lnTo>
                  <a:lnTo>
                    <a:pt x="2886456" y="77723"/>
                  </a:lnTo>
                  <a:lnTo>
                    <a:pt x="2886456" y="78427"/>
                  </a:lnTo>
                  <a:lnTo>
                    <a:pt x="2894838" y="86164"/>
                  </a:lnTo>
                  <a:lnTo>
                    <a:pt x="2903982" y="95250"/>
                  </a:lnTo>
                  <a:lnTo>
                    <a:pt x="2912364" y="105155"/>
                  </a:lnTo>
                  <a:lnTo>
                    <a:pt x="2927604" y="124968"/>
                  </a:lnTo>
                  <a:lnTo>
                    <a:pt x="2927604" y="126034"/>
                  </a:lnTo>
                  <a:lnTo>
                    <a:pt x="2934462" y="135636"/>
                  </a:lnTo>
                  <a:lnTo>
                    <a:pt x="2934462" y="136906"/>
                  </a:lnTo>
                  <a:lnTo>
                    <a:pt x="2940558" y="147066"/>
                  </a:lnTo>
                  <a:lnTo>
                    <a:pt x="2945892" y="158495"/>
                  </a:lnTo>
                  <a:lnTo>
                    <a:pt x="2945892" y="157734"/>
                  </a:lnTo>
                  <a:lnTo>
                    <a:pt x="2951226" y="169926"/>
                  </a:lnTo>
                  <a:lnTo>
                    <a:pt x="2955798" y="181356"/>
                  </a:lnTo>
                  <a:lnTo>
                    <a:pt x="2960370" y="193547"/>
                  </a:lnTo>
                  <a:lnTo>
                    <a:pt x="2963418" y="206501"/>
                  </a:lnTo>
                  <a:lnTo>
                    <a:pt x="2963418" y="205740"/>
                  </a:lnTo>
                  <a:lnTo>
                    <a:pt x="2966466" y="218694"/>
                  </a:lnTo>
                  <a:lnTo>
                    <a:pt x="2968752" y="231647"/>
                  </a:lnTo>
                  <a:lnTo>
                    <a:pt x="2970276" y="245364"/>
                  </a:lnTo>
                  <a:lnTo>
                    <a:pt x="2970276" y="244601"/>
                  </a:lnTo>
                  <a:lnTo>
                    <a:pt x="2971800" y="258318"/>
                  </a:lnTo>
                  <a:lnTo>
                    <a:pt x="2971800" y="1408754"/>
                  </a:lnTo>
                  <a:lnTo>
                    <a:pt x="2974368" y="1401023"/>
                  </a:lnTo>
                  <a:lnTo>
                    <a:pt x="2980944" y="1352550"/>
                  </a:lnTo>
                  <a:lnTo>
                    <a:pt x="2981706" y="1338834"/>
                  </a:lnTo>
                  <a:close/>
                </a:path>
                <a:path w="2981960" h="1610360">
                  <a:moveTo>
                    <a:pt x="11430" y="1365504"/>
                  </a:moveTo>
                  <a:lnTo>
                    <a:pt x="9906" y="1351788"/>
                  </a:lnTo>
                  <a:lnTo>
                    <a:pt x="9906" y="1408437"/>
                  </a:lnTo>
                  <a:lnTo>
                    <a:pt x="10668" y="1411021"/>
                  </a:lnTo>
                  <a:lnTo>
                    <a:pt x="10668" y="1364742"/>
                  </a:lnTo>
                  <a:lnTo>
                    <a:pt x="11430" y="1365504"/>
                  </a:lnTo>
                  <a:close/>
                </a:path>
                <a:path w="2981960" h="1610360">
                  <a:moveTo>
                    <a:pt x="11429" y="244602"/>
                  </a:moveTo>
                  <a:lnTo>
                    <a:pt x="10667" y="245364"/>
                  </a:lnTo>
                  <a:lnTo>
                    <a:pt x="10667" y="251460"/>
                  </a:lnTo>
                  <a:lnTo>
                    <a:pt x="11429" y="244602"/>
                  </a:lnTo>
                  <a:close/>
                </a:path>
                <a:path w="2981960" h="1610360">
                  <a:moveTo>
                    <a:pt x="18288" y="1404366"/>
                  </a:moveTo>
                  <a:lnTo>
                    <a:pt x="15240" y="1391412"/>
                  </a:lnTo>
                  <a:lnTo>
                    <a:pt x="10668" y="1364742"/>
                  </a:lnTo>
                  <a:lnTo>
                    <a:pt x="10668" y="1411021"/>
                  </a:lnTo>
                  <a:lnTo>
                    <a:pt x="17526" y="1434274"/>
                  </a:lnTo>
                  <a:lnTo>
                    <a:pt x="17526" y="1403604"/>
                  </a:lnTo>
                  <a:lnTo>
                    <a:pt x="18288" y="1404366"/>
                  </a:lnTo>
                  <a:close/>
                </a:path>
                <a:path w="2981960" h="1610360">
                  <a:moveTo>
                    <a:pt x="18287" y="205740"/>
                  </a:moveTo>
                  <a:lnTo>
                    <a:pt x="17525" y="206502"/>
                  </a:lnTo>
                  <a:lnTo>
                    <a:pt x="17525" y="208978"/>
                  </a:lnTo>
                  <a:lnTo>
                    <a:pt x="18287" y="205740"/>
                  </a:lnTo>
                  <a:close/>
                </a:path>
                <a:path w="2981960" h="1610360">
                  <a:moveTo>
                    <a:pt x="48006" y="1474470"/>
                  </a:moveTo>
                  <a:lnTo>
                    <a:pt x="41148" y="1463040"/>
                  </a:lnTo>
                  <a:lnTo>
                    <a:pt x="35814" y="1451610"/>
                  </a:lnTo>
                  <a:lnTo>
                    <a:pt x="35814" y="1452372"/>
                  </a:lnTo>
                  <a:lnTo>
                    <a:pt x="30480" y="1440180"/>
                  </a:lnTo>
                  <a:lnTo>
                    <a:pt x="25908" y="1427988"/>
                  </a:lnTo>
                  <a:lnTo>
                    <a:pt x="25908" y="1428750"/>
                  </a:lnTo>
                  <a:lnTo>
                    <a:pt x="21336" y="1416558"/>
                  </a:lnTo>
                  <a:lnTo>
                    <a:pt x="17526" y="1403604"/>
                  </a:lnTo>
                  <a:lnTo>
                    <a:pt x="17526" y="1434274"/>
                  </a:lnTo>
                  <a:lnTo>
                    <a:pt x="17632" y="1434635"/>
                  </a:lnTo>
                  <a:lnTo>
                    <a:pt x="35609" y="1472760"/>
                  </a:lnTo>
                  <a:lnTo>
                    <a:pt x="47244" y="1489770"/>
                  </a:lnTo>
                  <a:lnTo>
                    <a:pt x="47244" y="1474470"/>
                  </a:lnTo>
                  <a:lnTo>
                    <a:pt x="48006" y="1474470"/>
                  </a:lnTo>
                  <a:close/>
                </a:path>
                <a:path w="2981960" h="1610360">
                  <a:moveTo>
                    <a:pt x="48006" y="135636"/>
                  </a:moveTo>
                  <a:lnTo>
                    <a:pt x="47243" y="135636"/>
                  </a:lnTo>
                  <a:lnTo>
                    <a:pt x="47243" y="136906"/>
                  </a:lnTo>
                  <a:lnTo>
                    <a:pt x="48006" y="135636"/>
                  </a:lnTo>
                  <a:close/>
                </a:path>
                <a:path w="2981960" h="1610360">
                  <a:moveTo>
                    <a:pt x="54864" y="1485138"/>
                  </a:moveTo>
                  <a:lnTo>
                    <a:pt x="47244" y="1474470"/>
                  </a:lnTo>
                  <a:lnTo>
                    <a:pt x="47244" y="1489770"/>
                  </a:lnTo>
                  <a:lnTo>
                    <a:pt x="54102" y="1499797"/>
                  </a:lnTo>
                  <a:lnTo>
                    <a:pt x="54102" y="1485138"/>
                  </a:lnTo>
                  <a:lnTo>
                    <a:pt x="54864" y="1485138"/>
                  </a:lnTo>
                  <a:close/>
                </a:path>
                <a:path w="2981960" h="1610360">
                  <a:moveTo>
                    <a:pt x="54863" y="124968"/>
                  </a:moveTo>
                  <a:lnTo>
                    <a:pt x="54101" y="124968"/>
                  </a:lnTo>
                  <a:lnTo>
                    <a:pt x="54101" y="126034"/>
                  </a:lnTo>
                  <a:lnTo>
                    <a:pt x="54863" y="124968"/>
                  </a:lnTo>
                  <a:close/>
                </a:path>
                <a:path w="2981960" h="1610360">
                  <a:moveTo>
                    <a:pt x="158496" y="1574292"/>
                  </a:moveTo>
                  <a:lnTo>
                    <a:pt x="147066" y="1568958"/>
                  </a:lnTo>
                  <a:lnTo>
                    <a:pt x="135636" y="1562100"/>
                  </a:lnTo>
                  <a:lnTo>
                    <a:pt x="135636" y="1562862"/>
                  </a:lnTo>
                  <a:lnTo>
                    <a:pt x="124968" y="1555242"/>
                  </a:lnTo>
                  <a:lnTo>
                    <a:pt x="124968" y="1556004"/>
                  </a:lnTo>
                  <a:lnTo>
                    <a:pt x="105156" y="1540764"/>
                  </a:lnTo>
                  <a:lnTo>
                    <a:pt x="95250" y="1532382"/>
                  </a:lnTo>
                  <a:lnTo>
                    <a:pt x="86106" y="1523238"/>
                  </a:lnTo>
                  <a:lnTo>
                    <a:pt x="77724" y="1514094"/>
                  </a:lnTo>
                  <a:lnTo>
                    <a:pt x="77724" y="1514856"/>
                  </a:lnTo>
                  <a:lnTo>
                    <a:pt x="69342" y="1504950"/>
                  </a:lnTo>
                  <a:lnTo>
                    <a:pt x="54102" y="1485138"/>
                  </a:lnTo>
                  <a:lnTo>
                    <a:pt x="54102" y="1499797"/>
                  </a:lnTo>
                  <a:lnTo>
                    <a:pt x="89154" y="1539240"/>
                  </a:lnTo>
                  <a:lnTo>
                    <a:pt x="145818" y="1579169"/>
                  </a:lnTo>
                  <a:lnTo>
                    <a:pt x="157734" y="1584210"/>
                  </a:lnTo>
                  <a:lnTo>
                    <a:pt x="157734" y="1574292"/>
                  </a:lnTo>
                  <a:lnTo>
                    <a:pt x="158496" y="1574292"/>
                  </a:lnTo>
                  <a:close/>
                </a:path>
                <a:path w="2981960" h="1610360">
                  <a:moveTo>
                    <a:pt x="86867" y="86106"/>
                  </a:moveTo>
                  <a:lnTo>
                    <a:pt x="86105" y="86106"/>
                  </a:lnTo>
                  <a:lnTo>
                    <a:pt x="86105" y="86868"/>
                  </a:lnTo>
                  <a:lnTo>
                    <a:pt x="86867" y="86106"/>
                  </a:lnTo>
                  <a:close/>
                </a:path>
                <a:path w="2981960" h="1610360">
                  <a:moveTo>
                    <a:pt x="86867" y="1523999"/>
                  </a:moveTo>
                  <a:lnTo>
                    <a:pt x="86106" y="1523174"/>
                  </a:lnTo>
                  <a:lnTo>
                    <a:pt x="86867" y="1523999"/>
                  </a:lnTo>
                  <a:close/>
                </a:path>
                <a:path w="2981960" h="1610360">
                  <a:moveTo>
                    <a:pt x="158495" y="35814"/>
                  </a:moveTo>
                  <a:lnTo>
                    <a:pt x="157733" y="35814"/>
                  </a:lnTo>
                  <a:lnTo>
                    <a:pt x="157733" y="36169"/>
                  </a:lnTo>
                  <a:lnTo>
                    <a:pt x="158495" y="35814"/>
                  </a:lnTo>
                  <a:close/>
                </a:path>
                <a:path w="2981960" h="1610360">
                  <a:moveTo>
                    <a:pt x="206502" y="1591818"/>
                  </a:moveTo>
                  <a:lnTo>
                    <a:pt x="193548" y="1588770"/>
                  </a:lnTo>
                  <a:lnTo>
                    <a:pt x="181356" y="1584198"/>
                  </a:lnTo>
                  <a:lnTo>
                    <a:pt x="169926" y="1579626"/>
                  </a:lnTo>
                  <a:lnTo>
                    <a:pt x="157734" y="1574292"/>
                  </a:lnTo>
                  <a:lnTo>
                    <a:pt x="157734" y="1584210"/>
                  </a:lnTo>
                  <a:lnTo>
                    <a:pt x="185780" y="1596075"/>
                  </a:lnTo>
                  <a:lnTo>
                    <a:pt x="205740" y="1601000"/>
                  </a:lnTo>
                  <a:lnTo>
                    <a:pt x="205740" y="1591818"/>
                  </a:lnTo>
                  <a:lnTo>
                    <a:pt x="206502" y="1591818"/>
                  </a:lnTo>
                  <a:close/>
                </a:path>
                <a:path w="2981960" h="1610360">
                  <a:moveTo>
                    <a:pt x="206502" y="18108"/>
                  </a:moveTo>
                  <a:lnTo>
                    <a:pt x="206502" y="17526"/>
                  </a:lnTo>
                  <a:lnTo>
                    <a:pt x="205740" y="18288"/>
                  </a:lnTo>
                  <a:lnTo>
                    <a:pt x="206502" y="18108"/>
                  </a:lnTo>
                  <a:close/>
                </a:path>
                <a:path w="2981960" h="1610360">
                  <a:moveTo>
                    <a:pt x="2737104" y="1608624"/>
                  </a:moveTo>
                  <a:lnTo>
                    <a:pt x="2737104" y="1598676"/>
                  </a:lnTo>
                  <a:lnTo>
                    <a:pt x="2724150" y="1600115"/>
                  </a:lnTo>
                  <a:lnTo>
                    <a:pt x="258318" y="1600200"/>
                  </a:lnTo>
                  <a:lnTo>
                    <a:pt x="244602" y="1598676"/>
                  </a:lnTo>
                  <a:lnTo>
                    <a:pt x="231648" y="1597152"/>
                  </a:lnTo>
                  <a:lnTo>
                    <a:pt x="218694" y="1594866"/>
                  </a:lnTo>
                  <a:lnTo>
                    <a:pt x="205740" y="1591818"/>
                  </a:lnTo>
                  <a:lnTo>
                    <a:pt x="205740" y="1601000"/>
                  </a:lnTo>
                  <a:lnTo>
                    <a:pt x="227911" y="1606471"/>
                  </a:lnTo>
                  <a:lnTo>
                    <a:pt x="271272" y="1610106"/>
                  </a:lnTo>
                  <a:lnTo>
                    <a:pt x="2710434" y="1610106"/>
                  </a:lnTo>
                  <a:lnTo>
                    <a:pt x="2737104" y="1608624"/>
                  </a:lnTo>
                  <a:close/>
                </a:path>
                <a:path w="2981960" h="1610360">
                  <a:moveTo>
                    <a:pt x="245364" y="11345"/>
                  </a:moveTo>
                  <a:lnTo>
                    <a:pt x="245364" y="10668"/>
                  </a:lnTo>
                  <a:lnTo>
                    <a:pt x="244602" y="11430"/>
                  </a:lnTo>
                  <a:lnTo>
                    <a:pt x="245364" y="11345"/>
                  </a:lnTo>
                  <a:close/>
                </a:path>
                <a:path w="2981960" h="1610360">
                  <a:moveTo>
                    <a:pt x="245364" y="1598676"/>
                  </a:moveTo>
                  <a:lnTo>
                    <a:pt x="244602" y="1598591"/>
                  </a:lnTo>
                  <a:lnTo>
                    <a:pt x="245364" y="1598676"/>
                  </a:lnTo>
                  <a:close/>
                </a:path>
                <a:path w="2981960" h="1610360">
                  <a:moveTo>
                    <a:pt x="2737104" y="11429"/>
                  </a:moveTo>
                  <a:lnTo>
                    <a:pt x="2736342" y="10667"/>
                  </a:lnTo>
                  <a:lnTo>
                    <a:pt x="2736342" y="11345"/>
                  </a:lnTo>
                  <a:lnTo>
                    <a:pt x="2737104" y="11429"/>
                  </a:lnTo>
                  <a:close/>
                </a:path>
                <a:path w="2981960" h="1610360">
                  <a:moveTo>
                    <a:pt x="2775966" y="1601220"/>
                  </a:moveTo>
                  <a:lnTo>
                    <a:pt x="2775966" y="1591818"/>
                  </a:lnTo>
                  <a:lnTo>
                    <a:pt x="2763012" y="1594866"/>
                  </a:lnTo>
                  <a:lnTo>
                    <a:pt x="2750058" y="1597152"/>
                  </a:lnTo>
                  <a:lnTo>
                    <a:pt x="2736342" y="1598676"/>
                  </a:lnTo>
                  <a:lnTo>
                    <a:pt x="2737104" y="1598676"/>
                  </a:lnTo>
                  <a:lnTo>
                    <a:pt x="2737104" y="1608624"/>
                  </a:lnTo>
                  <a:lnTo>
                    <a:pt x="2737866" y="1608582"/>
                  </a:lnTo>
                  <a:lnTo>
                    <a:pt x="2775966" y="1601220"/>
                  </a:lnTo>
                  <a:close/>
                </a:path>
                <a:path w="2981960" h="1610360">
                  <a:moveTo>
                    <a:pt x="2775966" y="18287"/>
                  </a:moveTo>
                  <a:lnTo>
                    <a:pt x="2775204" y="17525"/>
                  </a:lnTo>
                  <a:lnTo>
                    <a:pt x="2775204" y="18108"/>
                  </a:lnTo>
                  <a:lnTo>
                    <a:pt x="2775966" y="18287"/>
                  </a:lnTo>
                  <a:close/>
                </a:path>
                <a:path w="2981960" h="1610360">
                  <a:moveTo>
                    <a:pt x="2800350" y="1593631"/>
                  </a:moveTo>
                  <a:lnTo>
                    <a:pt x="2800350" y="1584198"/>
                  </a:lnTo>
                  <a:lnTo>
                    <a:pt x="2788158" y="1588770"/>
                  </a:lnTo>
                  <a:lnTo>
                    <a:pt x="2775204" y="1591818"/>
                  </a:lnTo>
                  <a:lnTo>
                    <a:pt x="2775966" y="1591818"/>
                  </a:lnTo>
                  <a:lnTo>
                    <a:pt x="2775966" y="1601220"/>
                  </a:lnTo>
                  <a:lnTo>
                    <a:pt x="2785900" y="1599301"/>
                  </a:lnTo>
                  <a:lnTo>
                    <a:pt x="2800350" y="1593631"/>
                  </a:lnTo>
                  <a:close/>
                </a:path>
                <a:path w="2981960" h="1610360">
                  <a:moveTo>
                    <a:pt x="2823972" y="1584362"/>
                  </a:moveTo>
                  <a:lnTo>
                    <a:pt x="2823972" y="1574292"/>
                  </a:lnTo>
                  <a:lnTo>
                    <a:pt x="2811780" y="1579626"/>
                  </a:lnTo>
                  <a:lnTo>
                    <a:pt x="2799588" y="1584198"/>
                  </a:lnTo>
                  <a:lnTo>
                    <a:pt x="2800350" y="1584198"/>
                  </a:lnTo>
                  <a:lnTo>
                    <a:pt x="2800350" y="1593631"/>
                  </a:lnTo>
                  <a:lnTo>
                    <a:pt x="2823972" y="1584362"/>
                  </a:lnTo>
                  <a:close/>
                </a:path>
                <a:path w="2981960" h="1610360">
                  <a:moveTo>
                    <a:pt x="2823972" y="36169"/>
                  </a:moveTo>
                  <a:lnTo>
                    <a:pt x="2823972" y="35814"/>
                  </a:lnTo>
                  <a:lnTo>
                    <a:pt x="2823210" y="35814"/>
                  </a:lnTo>
                  <a:lnTo>
                    <a:pt x="2823972" y="36169"/>
                  </a:lnTo>
                  <a:close/>
                </a:path>
                <a:path w="2981960" h="1610360">
                  <a:moveTo>
                    <a:pt x="2886456" y="1543338"/>
                  </a:moveTo>
                  <a:lnTo>
                    <a:pt x="2886456" y="1532382"/>
                  </a:lnTo>
                  <a:lnTo>
                    <a:pt x="2876550" y="1540764"/>
                  </a:lnTo>
                  <a:lnTo>
                    <a:pt x="2856738" y="1556004"/>
                  </a:lnTo>
                  <a:lnTo>
                    <a:pt x="2856738" y="1555242"/>
                  </a:lnTo>
                  <a:lnTo>
                    <a:pt x="2846070" y="1562862"/>
                  </a:lnTo>
                  <a:lnTo>
                    <a:pt x="2846070" y="1562100"/>
                  </a:lnTo>
                  <a:lnTo>
                    <a:pt x="2834640" y="1568958"/>
                  </a:lnTo>
                  <a:lnTo>
                    <a:pt x="2823210" y="1574292"/>
                  </a:lnTo>
                  <a:lnTo>
                    <a:pt x="2823972" y="1574292"/>
                  </a:lnTo>
                  <a:lnTo>
                    <a:pt x="2823972" y="1584362"/>
                  </a:lnTo>
                  <a:lnTo>
                    <a:pt x="2830652" y="1581741"/>
                  </a:lnTo>
                  <a:lnTo>
                    <a:pt x="2871240" y="1556795"/>
                  </a:lnTo>
                  <a:lnTo>
                    <a:pt x="2886456" y="1543338"/>
                  </a:lnTo>
                  <a:close/>
                </a:path>
                <a:path w="2981960" h="1610360">
                  <a:moveTo>
                    <a:pt x="2886456" y="78427"/>
                  </a:moveTo>
                  <a:lnTo>
                    <a:pt x="2886456" y="77723"/>
                  </a:lnTo>
                  <a:lnTo>
                    <a:pt x="2885694" y="77723"/>
                  </a:lnTo>
                  <a:lnTo>
                    <a:pt x="2886456" y="78427"/>
                  </a:lnTo>
                  <a:close/>
                </a:path>
                <a:path w="2981960" h="1610360">
                  <a:moveTo>
                    <a:pt x="2895599" y="1535251"/>
                  </a:moveTo>
                  <a:lnTo>
                    <a:pt x="2895599" y="1523238"/>
                  </a:lnTo>
                  <a:lnTo>
                    <a:pt x="2894838" y="1524000"/>
                  </a:lnTo>
                  <a:lnTo>
                    <a:pt x="2885694" y="1532382"/>
                  </a:lnTo>
                  <a:lnTo>
                    <a:pt x="2886456" y="1532382"/>
                  </a:lnTo>
                  <a:lnTo>
                    <a:pt x="2886456" y="1543338"/>
                  </a:lnTo>
                  <a:lnTo>
                    <a:pt x="2895599" y="1535251"/>
                  </a:lnTo>
                  <a:close/>
                </a:path>
                <a:path w="2981960" h="1610360">
                  <a:moveTo>
                    <a:pt x="2895599" y="86867"/>
                  </a:moveTo>
                  <a:lnTo>
                    <a:pt x="2894838" y="86105"/>
                  </a:lnTo>
                  <a:lnTo>
                    <a:pt x="2895599" y="86867"/>
                  </a:lnTo>
                  <a:close/>
                </a:path>
                <a:path w="2981960" h="1610360">
                  <a:moveTo>
                    <a:pt x="2895203" y="1523603"/>
                  </a:moveTo>
                  <a:lnTo>
                    <a:pt x="2894838" y="1523941"/>
                  </a:lnTo>
                  <a:lnTo>
                    <a:pt x="2895203" y="1523603"/>
                  </a:lnTo>
                  <a:close/>
                </a:path>
                <a:path w="2981960" h="1610360">
                  <a:moveTo>
                    <a:pt x="2895599" y="1523238"/>
                  </a:moveTo>
                  <a:lnTo>
                    <a:pt x="2895203" y="1523603"/>
                  </a:lnTo>
                  <a:lnTo>
                    <a:pt x="2894838" y="1524000"/>
                  </a:lnTo>
                  <a:lnTo>
                    <a:pt x="2895599" y="1523238"/>
                  </a:lnTo>
                  <a:close/>
                </a:path>
                <a:path w="2981960" h="1610360">
                  <a:moveTo>
                    <a:pt x="2927604" y="1499330"/>
                  </a:moveTo>
                  <a:lnTo>
                    <a:pt x="2927604" y="1485138"/>
                  </a:lnTo>
                  <a:lnTo>
                    <a:pt x="2912364" y="1504950"/>
                  </a:lnTo>
                  <a:lnTo>
                    <a:pt x="2903982" y="1514856"/>
                  </a:lnTo>
                  <a:lnTo>
                    <a:pt x="2903982" y="1514094"/>
                  </a:lnTo>
                  <a:lnTo>
                    <a:pt x="2895203" y="1523603"/>
                  </a:lnTo>
                  <a:lnTo>
                    <a:pt x="2895599" y="1523238"/>
                  </a:lnTo>
                  <a:lnTo>
                    <a:pt x="2895599" y="1535251"/>
                  </a:lnTo>
                  <a:lnTo>
                    <a:pt x="2906787" y="1525357"/>
                  </a:lnTo>
                  <a:lnTo>
                    <a:pt x="2927604" y="1499330"/>
                  </a:lnTo>
                  <a:close/>
                </a:path>
                <a:path w="2981960" h="1610360">
                  <a:moveTo>
                    <a:pt x="2927604" y="126034"/>
                  </a:moveTo>
                  <a:lnTo>
                    <a:pt x="2927604" y="124968"/>
                  </a:lnTo>
                  <a:lnTo>
                    <a:pt x="2926842" y="124968"/>
                  </a:lnTo>
                  <a:lnTo>
                    <a:pt x="2927604" y="126034"/>
                  </a:lnTo>
                  <a:close/>
                </a:path>
                <a:path w="2981960" h="1610360">
                  <a:moveTo>
                    <a:pt x="2934462" y="1490756"/>
                  </a:moveTo>
                  <a:lnTo>
                    <a:pt x="2934462" y="1474470"/>
                  </a:lnTo>
                  <a:lnTo>
                    <a:pt x="2926842" y="1485138"/>
                  </a:lnTo>
                  <a:lnTo>
                    <a:pt x="2927604" y="1485138"/>
                  </a:lnTo>
                  <a:lnTo>
                    <a:pt x="2927604" y="1499330"/>
                  </a:lnTo>
                  <a:lnTo>
                    <a:pt x="2934462" y="1490756"/>
                  </a:lnTo>
                  <a:close/>
                </a:path>
                <a:path w="2981960" h="1610360">
                  <a:moveTo>
                    <a:pt x="2934462" y="136906"/>
                  </a:moveTo>
                  <a:lnTo>
                    <a:pt x="2934462" y="135636"/>
                  </a:lnTo>
                  <a:lnTo>
                    <a:pt x="2933700" y="135636"/>
                  </a:lnTo>
                  <a:lnTo>
                    <a:pt x="2934462" y="136906"/>
                  </a:lnTo>
                  <a:close/>
                </a:path>
                <a:path w="2981960" h="1610360">
                  <a:moveTo>
                    <a:pt x="2971800" y="1408754"/>
                  </a:moveTo>
                  <a:lnTo>
                    <a:pt x="2971800" y="1351788"/>
                  </a:lnTo>
                  <a:lnTo>
                    <a:pt x="2970276" y="1365504"/>
                  </a:lnTo>
                  <a:lnTo>
                    <a:pt x="2970276" y="1364742"/>
                  </a:lnTo>
                  <a:lnTo>
                    <a:pt x="2968752" y="1378458"/>
                  </a:lnTo>
                  <a:lnTo>
                    <a:pt x="2966466" y="1391412"/>
                  </a:lnTo>
                  <a:lnTo>
                    <a:pt x="2963418" y="1404366"/>
                  </a:lnTo>
                  <a:lnTo>
                    <a:pt x="2963418" y="1403604"/>
                  </a:lnTo>
                  <a:lnTo>
                    <a:pt x="2960370" y="1416558"/>
                  </a:lnTo>
                  <a:lnTo>
                    <a:pt x="2955798" y="1428750"/>
                  </a:lnTo>
                  <a:lnTo>
                    <a:pt x="2951226" y="1440180"/>
                  </a:lnTo>
                  <a:lnTo>
                    <a:pt x="2945892" y="1452372"/>
                  </a:lnTo>
                  <a:lnTo>
                    <a:pt x="2945892" y="1451610"/>
                  </a:lnTo>
                  <a:lnTo>
                    <a:pt x="2940558" y="1463040"/>
                  </a:lnTo>
                  <a:lnTo>
                    <a:pt x="2933700" y="1474470"/>
                  </a:lnTo>
                  <a:lnTo>
                    <a:pt x="2934462" y="1474470"/>
                  </a:lnTo>
                  <a:lnTo>
                    <a:pt x="2934462" y="1490756"/>
                  </a:lnTo>
                  <a:lnTo>
                    <a:pt x="2936410" y="1488320"/>
                  </a:lnTo>
                  <a:lnTo>
                    <a:pt x="2959231" y="1446577"/>
                  </a:lnTo>
                  <a:lnTo>
                    <a:pt x="2971800" y="1408754"/>
                  </a:lnTo>
                  <a:close/>
                </a:path>
              </a:pathLst>
            </a:custGeom>
            <a:solidFill>
              <a:srgbClr val="000000"/>
            </a:solidFill>
          </p:spPr>
          <p:txBody>
            <a:bodyPr wrap="square" lIns="0" tIns="0" rIns="0" bIns="0" rtlCol="0"/>
            <a:lstStyle/>
            <a:p>
              <a:pPr defTabSz="605150"/>
              <a:endParaRPr sz="1191">
                <a:solidFill>
                  <a:prstClr val="black"/>
                </a:solidFill>
                <a:latin typeface="Calibri"/>
              </a:endParaRPr>
            </a:p>
          </p:txBody>
        </p:sp>
      </p:grpSp>
      <p:sp>
        <p:nvSpPr>
          <p:cNvPr id="39" name="Rectangle 38"/>
          <p:cNvSpPr/>
          <p:nvPr/>
        </p:nvSpPr>
        <p:spPr>
          <a:xfrm>
            <a:off x="6709046" y="1027922"/>
            <a:ext cx="2398413" cy="1200329"/>
          </a:xfrm>
          <a:prstGeom prst="rect">
            <a:avLst/>
          </a:prstGeom>
        </p:spPr>
        <p:txBody>
          <a:bodyPr wrap="none">
            <a:spAutoFit/>
          </a:bodyPr>
          <a:lstStyle/>
          <a:p>
            <a:r>
              <a:rPr lang="vi-VN" sz="2400" b="1" i="1" dirty="0">
                <a:latin typeface="Times New Roman" panose="02020603050405020304" pitchFamily="18" charset="0"/>
                <a:ea typeface="SimSun" panose="02010600030101010101" pitchFamily="2" charset="-122"/>
              </a:rPr>
              <a:t>1.2.3. Nguyên </a:t>
            </a:r>
            <a:r>
              <a:rPr lang="vi-VN" sz="2400" b="1" i="1" dirty="0" smtClean="0">
                <a:latin typeface="Times New Roman" panose="02020603050405020304" pitchFamily="18" charset="0"/>
                <a:ea typeface="SimSun" panose="02010600030101010101" pitchFamily="2" charset="-122"/>
              </a:rPr>
              <a:t>tắc</a:t>
            </a:r>
            <a:endParaRPr lang="en-US" sz="2400" b="1" i="1" dirty="0" smtClean="0">
              <a:latin typeface="Times New Roman" panose="02020603050405020304" pitchFamily="18" charset="0"/>
              <a:ea typeface="SimSun" panose="02010600030101010101" pitchFamily="2" charset="-122"/>
            </a:endParaRPr>
          </a:p>
          <a:p>
            <a:r>
              <a:rPr lang="vi-VN" sz="2400" b="1" i="1" dirty="0" smtClean="0">
                <a:latin typeface="Times New Roman" panose="02020603050405020304" pitchFamily="18" charset="0"/>
                <a:ea typeface="SimSun" panose="02010600030101010101" pitchFamily="2" charset="-122"/>
              </a:rPr>
              <a:t> </a:t>
            </a:r>
            <a:r>
              <a:rPr lang="vi-VN" sz="2400" b="1" i="1" dirty="0">
                <a:latin typeface="Times New Roman" panose="02020603050405020304" pitchFamily="18" charset="0"/>
                <a:ea typeface="SimSun" panose="02010600030101010101" pitchFamily="2" charset="-122"/>
              </a:rPr>
              <a:t>hạch toán </a:t>
            </a:r>
            <a:endParaRPr lang="en-US" sz="2400" b="1" i="1" dirty="0" smtClean="0">
              <a:latin typeface="Times New Roman" panose="02020603050405020304" pitchFamily="18" charset="0"/>
              <a:ea typeface="SimSun" panose="02010600030101010101" pitchFamily="2" charset="-122"/>
            </a:endParaRPr>
          </a:p>
          <a:p>
            <a:r>
              <a:rPr lang="vi-VN" sz="2400" b="1" i="1" dirty="0" smtClean="0">
                <a:latin typeface="Times New Roman" panose="02020603050405020304" pitchFamily="18" charset="0"/>
                <a:ea typeface="SimSun" panose="02010600030101010101" pitchFamily="2" charset="-122"/>
              </a:rPr>
              <a:t>hàng </a:t>
            </a:r>
            <a:r>
              <a:rPr lang="vi-VN" sz="2400" b="1" i="1" dirty="0">
                <a:latin typeface="Times New Roman" panose="02020603050405020304" pitchFamily="18" charset="0"/>
                <a:ea typeface="SimSun" panose="02010600030101010101" pitchFamily="2" charset="-122"/>
              </a:rPr>
              <a:t>hóa</a:t>
            </a:r>
            <a:endParaRPr lang="en-US" sz="2400" dirty="0"/>
          </a:p>
        </p:txBody>
      </p:sp>
      <p:grpSp>
        <p:nvGrpSpPr>
          <p:cNvPr id="44" name="object 11"/>
          <p:cNvGrpSpPr/>
          <p:nvPr/>
        </p:nvGrpSpPr>
        <p:grpSpPr>
          <a:xfrm>
            <a:off x="284640" y="2162892"/>
            <a:ext cx="2973159" cy="1286383"/>
            <a:chOff x="1367027" y="4186428"/>
            <a:chExt cx="2981960" cy="1610360"/>
          </a:xfrm>
        </p:grpSpPr>
        <p:sp>
          <p:nvSpPr>
            <p:cNvPr id="45" name="object 12"/>
            <p:cNvSpPr/>
            <p:nvPr/>
          </p:nvSpPr>
          <p:spPr>
            <a:xfrm>
              <a:off x="1371599" y="4191000"/>
              <a:ext cx="2971800" cy="1600200"/>
            </a:xfrm>
            <a:custGeom>
              <a:avLst/>
              <a:gdLst/>
              <a:ahLst/>
              <a:cxnLst/>
              <a:rect l="l" t="t" r="r" b="b"/>
              <a:pathLst>
                <a:path w="2971800" h="1600200">
                  <a:moveTo>
                    <a:pt x="2971800" y="1333499"/>
                  </a:moveTo>
                  <a:lnTo>
                    <a:pt x="2971800" y="266699"/>
                  </a:lnTo>
                  <a:lnTo>
                    <a:pt x="2967520" y="218820"/>
                  </a:lnTo>
                  <a:lnTo>
                    <a:pt x="2955176" y="173731"/>
                  </a:lnTo>
                  <a:lnTo>
                    <a:pt x="2935506" y="132192"/>
                  </a:lnTo>
                  <a:lnTo>
                    <a:pt x="2909251" y="94962"/>
                  </a:lnTo>
                  <a:lnTo>
                    <a:pt x="2877151" y="62799"/>
                  </a:lnTo>
                  <a:lnTo>
                    <a:pt x="2839945" y="36463"/>
                  </a:lnTo>
                  <a:lnTo>
                    <a:pt x="2798375" y="16711"/>
                  </a:lnTo>
                  <a:lnTo>
                    <a:pt x="2753180" y="4304"/>
                  </a:lnTo>
                  <a:lnTo>
                    <a:pt x="2705100" y="0"/>
                  </a:lnTo>
                  <a:lnTo>
                    <a:pt x="266700" y="0"/>
                  </a:lnTo>
                  <a:lnTo>
                    <a:pt x="218820" y="4304"/>
                  </a:lnTo>
                  <a:lnTo>
                    <a:pt x="173731" y="16711"/>
                  </a:lnTo>
                  <a:lnTo>
                    <a:pt x="132192" y="36463"/>
                  </a:lnTo>
                  <a:lnTo>
                    <a:pt x="94962" y="62799"/>
                  </a:lnTo>
                  <a:lnTo>
                    <a:pt x="62799" y="94962"/>
                  </a:lnTo>
                  <a:lnTo>
                    <a:pt x="36463" y="132192"/>
                  </a:lnTo>
                  <a:lnTo>
                    <a:pt x="16711" y="173731"/>
                  </a:lnTo>
                  <a:lnTo>
                    <a:pt x="4304" y="218820"/>
                  </a:lnTo>
                  <a:lnTo>
                    <a:pt x="0" y="266700"/>
                  </a:lnTo>
                  <a:lnTo>
                    <a:pt x="0" y="1333500"/>
                  </a:lnTo>
                  <a:lnTo>
                    <a:pt x="4304" y="1381580"/>
                  </a:lnTo>
                  <a:lnTo>
                    <a:pt x="16711" y="1426775"/>
                  </a:lnTo>
                  <a:lnTo>
                    <a:pt x="36463" y="1468345"/>
                  </a:lnTo>
                  <a:lnTo>
                    <a:pt x="62799" y="1505551"/>
                  </a:lnTo>
                  <a:lnTo>
                    <a:pt x="94962" y="1537651"/>
                  </a:lnTo>
                  <a:lnTo>
                    <a:pt x="132192" y="1563906"/>
                  </a:lnTo>
                  <a:lnTo>
                    <a:pt x="173731" y="1583576"/>
                  </a:lnTo>
                  <a:lnTo>
                    <a:pt x="218820" y="1595920"/>
                  </a:lnTo>
                  <a:lnTo>
                    <a:pt x="266700" y="1600200"/>
                  </a:lnTo>
                  <a:lnTo>
                    <a:pt x="2705100" y="1600199"/>
                  </a:lnTo>
                  <a:lnTo>
                    <a:pt x="2753180" y="1595920"/>
                  </a:lnTo>
                  <a:lnTo>
                    <a:pt x="2798375" y="1583576"/>
                  </a:lnTo>
                  <a:lnTo>
                    <a:pt x="2839945" y="1563906"/>
                  </a:lnTo>
                  <a:lnTo>
                    <a:pt x="2877151" y="1537651"/>
                  </a:lnTo>
                  <a:lnTo>
                    <a:pt x="2909251" y="1505551"/>
                  </a:lnTo>
                  <a:lnTo>
                    <a:pt x="2935506" y="1468345"/>
                  </a:lnTo>
                  <a:lnTo>
                    <a:pt x="2955176" y="1426775"/>
                  </a:lnTo>
                  <a:lnTo>
                    <a:pt x="2967520" y="1381580"/>
                  </a:lnTo>
                  <a:lnTo>
                    <a:pt x="2971800" y="1333499"/>
                  </a:lnTo>
                  <a:close/>
                </a:path>
              </a:pathLst>
            </a:custGeom>
            <a:solidFill>
              <a:srgbClr val="810C15"/>
            </a:solidFill>
          </p:spPr>
          <p:txBody>
            <a:bodyPr wrap="square" lIns="0" tIns="0" rIns="0" bIns="0" rtlCol="0"/>
            <a:lstStyle/>
            <a:p>
              <a:pPr defTabSz="605150"/>
              <a:endParaRPr sz="1191">
                <a:solidFill>
                  <a:prstClr val="black"/>
                </a:solidFill>
                <a:latin typeface="Calibri"/>
              </a:endParaRPr>
            </a:p>
          </p:txBody>
        </p:sp>
        <p:sp>
          <p:nvSpPr>
            <p:cNvPr id="46" name="object 13"/>
            <p:cNvSpPr/>
            <p:nvPr/>
          </p:nvSpPr>
          <p:spPr>
            <a:xfrm>
              <a:off x="1367027" y="4186428"/>
              <a:ext cx="2981960" cy="1610360"/>
            </a:xfrm>
            <a:custGeom>
              <a:avLst/>
              <a:gdLst/>
              <a:ahLst/>
              <a:cxnLst/>
              <a:rect l="l" t="t" r="r" b="b"/>
              <a:pathLst>
                <a:path w="2981960" h="1610360">
                  <a:moveTo>
                    <a:pt x="2981706" y="1338834"/>
                  </a:moveTo>
                  <a:lnTo>
                    <a:pt x="2981706" y="271272"/>
                  </a:lnTo>
                  <a:lnTo>
                    <a:pt x="2980182" y="243840"/>
                  </a:lnTo>
                  <a:lnTo>
                    <a:pt x="2971007" y="195949"/>
                  </a:lnTo>
                  <a:lnTo>
                    <a:pt x="2953450" y="151218"/>
                  </a:lnTo>
                  <a:lnTo>
                    <a:pt x="2928438" y="110567"/>
                  </a:lnTo>
                  <a:lnTo>
                    <a:pt x="2896904" y="74918"/>
                  </a:lnTo>
                  <a:lnTo>
                    <a:pt x="2859778" y="45192"/>
                  </a:lnTo>
                  <a:lnTo>
                    <a:pt x="2817990" y="22310"/>
                  </a:lnTo>
                  <a:lnTo>
                    <a:pt x="2772470" y="7193"/>
                  </a:lnTo>
                  <a:lnTo>
                    <a:pt x="2724150" y="761"/>
                  </a:lnTo>
                  <a:lnTo>
                    <a:pt x="2710434" y="0"/>
                  </a:lnTo>
                  <a:lnTo>
                    <a:pt x="271272" y="0"/>
                  </a:lnTo>
                  <a:lnTo>
                    <a:pt x="222338" y="4409"/>
                  </a:lnTo>
                  <a:lnTo>
                    <a:pt x="176035" y="17372"/>
                  </a:lnTo>
                  <a:lnTo>
                    <a:pt x="133249" y="38091"/>
                  </a:lnTo>
                  <a:lnTo>
                    <a:pt x="94864" y="65770"/>
                  </a:lnTo>
                  <a:lnTo>
                    <a:pt x="61766" y="99609"/>
                  </a:lnTo>
                  <a:lnTo>
                    <a:pt x="34840" y="138813"/>
                  </a:lnTo>
                  <a:lnTo>
                    <a:pt x="14972" y="182584"/>
                  </a:lnTo>
                  <a:lnTo>
                    <a:pt x="3047" y="230124"/>
                  </a:lnTo>
                  <a:lnTo>
                    <a:pt x="0" y="271272"/>
                  </a:lnTo>
                  <a:lnTo>
                    <a:pt x="0" y="1338834"/>
                  </a:lnTo>
                  <a:lnTo>
                    <a:pt x="1524" y="1366266"/>
                  </a:lnTo>
                  <a:lnTo>
                    <a:pt x="3048" y="1379982"/>
                  </a:lnTo>
                  <a:lnTo>
                    <a:pt x="5334" y="1392936"/>
                  </a:lnTo>
                  <a:lnTo>
                    <a:pt x="9906" y="1408437"/>
                  </a:lnTo>
                  <a:lnTo>
                    <a:pt x="9905" y="258318"/>
                  </a:lnTo>
                  <a:lnTo>
                    <a:pt x="10667" y="251460"/>
                  </a:lnTo>
                  <a:lnTo>
                    <a:pt x="10667" y="245364"/>
                  </a:lnTo>
                  <a:lnTo>
                    <a:pt x="15239" y="218694"/>
                  </a:lnTo>
                  <a:lnTo>
                    <a:pt x="17525" y="208978"/>
                  </a:lnTo>
                  <a:lnTo>
                    <a:pt x="17525" y="206502"/>
                  </a:lnTo>
                  <a:lnTo>
                    <a:pt x="21335" y="193548"/>
                  </a:lnTo>
                  <a:lnTo>
                    <a:pt x="25907" y="181356"/>
                  </a:lnTo>
                  <a:lnTo>
                    <a:pt x="30479" y="169926"/>
                  </a:lnTo>
                  <a:lnTo>
                    <a:pt x="35813" y="157734"/>
                  </a:lnTo>
                  <a:lnTo>
                    <a:pt x="35813" y="158496"/>
                  </a:lnTo>
                  <a:lnTo>
                    <a:pt x="41148" y="147066"/>
                  </a:lnTo>
                  <a:lnTo>
                    <a:pt x="47243" y="136906"/>
                  </a:lnTo>
                  <a:lnTo>
                    <a:pt x="47243" y="135636"/>
                  </a:lnTo>
                  <a:lnTo>
                    <a:pt x="54101" y="126034"/>
                  </a:lnTo>
                  <a:lnTo>
                    <a:pt x="54101" y="124968"/>
                  </a:lnTo>
                  <a:lnTo>
                    <a:pt x="69341" y="105156"/>
                  </a:lnTo>
                  <a:lnTo>
                    <a:pt x="77723" y="95250"/>
                  </a:lnTo>
                  <a:lnTo>
                    <a:pt x="86105" y="86868"/>
                  </a:lnTo>
                  <a:lnTo>
                    <a:pt x="86105" y="86106"/>
                  </a:lnTo>
                  <a:lnTo>
                    <a:pt x="95249" y="77724"/>
                  </a:lnTo>
                  <a:lnTo>
                    <a:pt x="105155" y="69342"/>
                  </a:lnTo>
                  <a:lnTo>
                    <a:pt x="124967" y="54102"/>
                  </a:lnTo>
                  <a:lnTo>
                    <a:pt x="124967" y="54864"/>
                  </a:lnTo>
                  <a:lnTo>
                    <a:pt x="135635" y="47244"/>
                  </a:lnTo>
                  <a:lnTo>
                    <a:pt x="135635" y="48006"/>
                  </a:lnTo>
                  <a:lnTo>
                    <a:pt x="147065" y="41148"/>
                  </a:lnTo>
                  <a:lnTo>
                    <a:pt x="157733" y="36169"/>
                  </a:lnTo>
                  <a:lnTo>
                    <a:pt x="157733" y="35814"/>
                  </a:lnTo>
                  <a:lnTo>
                    <a:pt x="169926" y="30480"/>
                  </a:lnTo>
                  <a:lnTo>
                    <a:pt x="181355" y="25908"/>
                  </a:lnTo>
                  <a:lnTo>
                    <a:pt x="193547" y="21336"/>
                  </a:lnTo>
                  <a:lnTo>
                    <a:pt x="206502" y="17526"/>
                  </a:lnTo>
                  <a:lnTo>
                    <a:pt x="206502" y="18108"/>
                  </a:lnTo>
                  <a:lnTo>
                    <a:pt x="218694" y="15240"/>
                  </a:lnTo>
                  <a:lnTo>
                    <a:pt x="231647" y="12954"/>
                  </a:lnTo>
                  <a:lnTo>
                    <a:pt x="245364" y="10668"/>
                  </a:lnTo>
                  <a:lnTo>
                    <a:pt x="245364" y="11345"/>
                  </a:lnTo>
                  <a:lnTo>
                    <a:pt x="258318" y="9906"/>
                  </a:lnTo>
                  <a:lnTo>
                    <a:pt x="2724150" y="9990"/>
                  </a:lnTo>
                  <a:lnTo>
                    <a:pt x="2736342" y="11345"/>
                  </a:lnTo>
                  <a:lnTo>
                    <a:pt x="2736342" y="10667"/>
                  </a:lnTo>
                  <a:lnTo>
                    <a:pt x="2750058" y="12953"/>
                  </a:lnTo>
                  <a:lnTo>
                    <a:pt x="2763012" y="15239"/>
                  </a:lnTo>
                  <a:lnTo>
                    <a:pt x="2775204" y="18108"/>
                  </a:lnTo>
                  <a:lnTo>
                    <a:pt x="2775204" y="17525"/>
                  </a:lnTo>
                  <a:lnTo>
                    <a:pt x="2788158" y="21335"/>
                  </a:lnTo>
                  <a:lnTo>
                    <a:pt x="2800350" y="25907"/>
                  </a:lnTo>
                  <a:lnTo>
                    <a:pt x="2811780" y="30479"/>
                  </a:lnTo>
                  <a:lnTo>
                    <a:pt x="2823972" y="35814"/>
                  </a:lnTo>
                  <a:lnTo>
                    <a:pt x="2823972" y="36169"/>
                  </a:lnTo>
                  <a:lnTo>
                    <a:pt x="2834640" y="41147"/>
                  </a:lnTo>
                  <a:lnTo>
                    <a:pt x="2846070" y="48006"/>
                  </a:lnTo>
                  <a:lnTo>
                    <a:pt x="2846070" y="47243"/>
                  </a:lnTo>
                  <a:lnTo>
                    <a:pt x="2856738" y="54864"/>
                  </a:lnTo>
                  <a:lnTo>
                    <a:pt x="2856738" y="54101"/>
                  </a:lnTo>
                  <a:lnTo>
                    <a:pt x="2876550" y="69341"/>
                  </a:lnTo>
                  <a:lnTo>
                    <a:pt x="2886456" y="77723"/>
                  </a:lnTo>
                  <a:lnTo>
                    <a:pt x="2886456" y="78427"/>
                  </a:lnTo>
                  <a:lnTo>
                    <a:pt x="2894838" y="86164"/>
                  </a:lnTo>
                  <a:lnTo>
                    <a:pt x="2903982" y="95250"/>
                  </a:lnTo>
                  <a:lnTo>
                    <a:pt x="2912364" y="105155"/>
                  </a:lnTo>
                  <a:lnTo>
                    <a:pt x="2927604" y="124968"/>
                  </a:lnTo>
                  <a:lnTo>
                    <a:pt x="2927604" y="126034"/>
                  </a:lnTo>
                  <a:lnTo>
                    <a:pt x="2934462" y="135636"/>
                  </a:lnTo>
                  <a:lnTo>
                    <a:pt x="2934462" y="136906"/>
                  </a:lnTo>
                  <a:lnTo>
                    <a:pt x="2940558" y="147066"/>
                  </a:lnTo>
                  <a:lnTo>
                    <a:pt x="2945892" y="158495"/>
                  </a:lnTo>
                  <a:lnTo>
                    <a:pt x="2945892" y="157734"/>
                  </a:lnTo>
                  <a:lnTo>
                    <a:pt x="2951226" y="169926"/>
                  </a:lnTo>
                  <a:lnTo>
                    <a:pt x="2955798" y="181356"/>
                  </a:lnTo>
                  <a:lnTo>
                    <a:pt x="2960370" y="193547"/>
                  </a:lnTo>
                  <a:lnTo>
                    <a:pt x="2963418" y="206501"/>
                  </a:lnTo>
                  <a:lnTo>
                    <a:pt x="2963418" y="205740"/>
                  </a:lnTo>
                  <a:lnTo>
                    <a:pt x="2966466" y="218694"/>
                  </a:lnTo>
                  <a:lnTo>
                    <a:pt x="2968752" y="231647"/>
                  </a:lnTo>
                  <a:lnTo>
                    <a:pt x="2970276" y="245364"/>
                  </a:lnTo>
                  <a:lnTo>
                    <a:pt x="2970276" y="244601"/>
                  </a:lnTo>
                  <a:lnTo>
                    <a:pt x="2971800" y="258318"/>
                  </a:lnTo>
                  <a:lnTo>
                    <a:pt x="2971800" y="1408754"/>
                  </a:lnTo>
                  <a:lnTo>
                    <a:pt x="2974368" y="1401023"/>
                  </a:lnTo>
                  <a:lnTo>
                    <a:pt x="2980944" y="1352550"/>
                  </a:lnTo>
                  <a:lnTo>
                    <a:pt x="2981706" y="1338834"/>
                  </a:lnTo>
                  <a:close/>
                </a:path>
                <a:path w="2981960" h="1610360">
                  <a:moveTo>
                    <a:pt x="11430" y="1365504"/>
                  </a:moveTo>
                  <a:lnTo>
                    <a:pt x="9906" y="1351788"/>
                  </a:lnTo>
                  <a:lnTo>
                    <a:pt x="9906" y="1408437"/>
                  </a:lnTo>
                  <a:lnTo>
                    <a:pt x="10668" y="1411021"/>
                  </a:lnTo>
                  <a:lnTo>
                    <a:pt x="10668" y="1364742"/>
                  </a:lnTo>
                  <a:lnTo>
                    <a:pt x="11430" y="1365504"/>
                  </a:lnTo>
                  <a:close/>
                </a:path>
                <a:path w="2981960" h="1610360">
                  <a:moveTo>
                    <a:pt x="11429" y="244602"/>
                  </a:moveTo>
                  <a:lnTo>
                    <a:pt x="10667" y="245364"/>
                  </a:lnTo>
                  <a:lnTo>
                    <a:pt x="10667" y="251460"/>
                  </a:lnTo>
                  <a:lnTo>
                    <a:pt x="11429" y="244602"/>
                  </a:lnTo>
                  <a:close/>
                </a:path>
                <a:path w="2981960" h="1610360">
                  <a:moveTo>
                    <a:pt x="18288" y="1404366"/>
                  </a:moveTo>
                  <a:lnTo>
                    <a:pt x="15240" y="1391412"/>
                  </a:lnTo>
                  <a:lnTo>
                    <a:pt x="10668" y="1364742"/>
                  </a:lnTo>
                  <a:lnTo>
                    <a:pt x="10668" y="1411021"/>
                  </a:lnTo>
                  <a:lnTo>
                    <a:pt x="17526" y="1434274"/>
                  </a:lnTo>
                  <a:lnTo>
                    <a:pt x="17526" y="1403604"/>
                  </a:lnTo>
                  <a:lnTo>
                    <a:pt x="18288" y="1404366"/>
                  </a:lnTo>
                  <a:close/>
                </a:path>
                <a:path w="2981960" h="1610360">
                  <a:moveTo>
                    <a:pt x="18287" y="205740"/>
                  </a:moveTo>
                  <a:lnTo>
                    <a:pt x="17525" y="206502"/>
                  </a:lnTo>
                  <a:lnTo>
                    <a:pt x="17525" y="208978"/>
                  </a:lnTo>
                  <a:lnTo>
                    <a:pt x="18287" y="205740"/>
                  </a:lnTo>
                  <a:close/>
                </a:path>
                <a:path w="2981960" h="1610360">
                  <a:moveTo>
                    <a:pt x="48006" y="1474470"/>
                  </a:moveTo>
                  <a:lnTo>
                    <a:pt x="41148" y="1463040"/>
                  </a:lnTo>
                  <a:lnTo>
                    <a:pt x="35814" y="1451610"/>
                  </a:lnTo>
                  <a:lnTo>
                    <a:pt x="35814" y="1452372"/>
                  </a:lnTo>
                  <a:lnTo>
                    <a:pt x="30480" y="1440180"/>
                  </a:lnTo>
                  <a:lnTo>
                    <a:pt x="25908" y="1427988"/>
                  </a:lnTo>
                  <a:lnTo>
                    <a:pt x="25908" y="1428750"/>
                  </a:lnTo>
                  <a:lnTo>
                    <a:pt x="21336" y="1416558"/>
                  </a:lnTo>
                  <a:lnTo>
                    <a:pt x="17526" y="1403604"/>
                  </a:lnTo>
                  <a:lnTo>
                    <a:pt x="17526" y="1434274"/>
                  </a:lnTo>
                  <a:lnTo>
                    <a:pt x="17632" y="1434635"/>
                  </a:lnTo>
                  <a:lnTo>
                    <a:pt x="35609" y="1472760"/>
                  </a:lnTo>
                  <a:lnTo>
                    <a:pt x="47244" y="1489770"/>
                  </a:lnTo>
                  <a:lnTo>
                    <a:pt x="47244" y="1474470"/>
                  </a:lnTo>
                  <a:lnTo>
                    <a:pt x="48006" y="1474470"/>
                  </a:lnTo>
                  <a:close/>
                </a:path>
                <a:path w="2981960" h="1610360">
                  <a:moveTo>
                    <a:pt x="48006" y="135636"/>
                  </a:moveTo>
                  <a:lnTo>
                    <a:pt x="47243" y="135636"/>
                  </a:lnTo>
                  <a:lnTo>
                    <a:pt x="47243" y="136906"/>
                  </a:lnTo>
                  <a:lnTo>
                    <a:pt x="48006" y="135636"/>
                  </a:lnTo>
                  <a:close/>
                </a:path>
                <a:path w="2981960" h="1610360">
                  <a:moveTo>
                    <a:pt x="54864" y="1485138"/>
                  </a:moveTo>
                  <a:lnTo>
                    <a:pt x="47244" y="1474470"/>
                  </a:lnTo>
                  <a:lnTo>
                    <a:pt x="47244" y="1489770"/>
                  </a:lnTo>
                  <a:lnTo>
                    <a:pt x="54102" y="1499797"/>
                  </a:lnTo>
                  <a:lnTo>
                    <a:pt x="54102" y="1485138"/>
                  </a:lnTo>
                  <a:lnTo>
                    <a:pt x="54864" y="1485138"/>
                  </a:lnTo>
                  <a:close/>
                </a:path>
                <a:path w="2981960" h="1610360">
                  <a:moveTo>
                    <a:pt x="54863" y="124968"/>
                  </a:moveTo>
                  <a:lnTo>
                    <a:pt x="54101" y="124968"/>
                  </a:lnTo>
                  <a:lnTo>
                    <a:pt x="54101" y="126034"/>
                  </a:lnTo>
                  <a:lnTo>
                    <a:pt x="54863" y="124968"/>
                  </a:lnTo>
                  <a:close/>
                </a:path>
                <a:path w="2981960" h="1610360">
                  <a:moveTo>
                    <a:pt x="158496" y="1574292"/>
                  </a:moveTo>
                  <a:lnTo>
                    <a:pt x="147066" y="1568958"/>
                  </a:lnTo>
                  <a:lnTo>
                    <a:pt x="135636" y="1562100"/>
                  </a:lnTo>
                  <a:lnTo>
                    <a:pt x="135636" y="1562862"/>
                  </a:lnTo>
                  <a:lnTo>
                    <a:pt x="124968" y="1555242"/>
                  </a:lnTo>
                  <a:lnTo>
                    <a:pt x="124968" y="1556004"/>
                  </a:lnTo>
                  <a:lnTo>
                    <a:pt x="105156" y="1540764"/>
                  </a:lnTo>
                  <a:lnTo>
                    <a:pt x="95250" y="1532382"/>
                  </a:lnTo>
                  <a:lnTo>
                    <a:pt x="86106" y="1523238"/>
                  </a:lnTo>
                  <a:lnTo>
                    <a:pt x="77724" y="1514094"/>
                  </a:lnTo>
                  <a:lnTo>
                    <a:pt x="77724" y="1514856"/>
                  </a:lnTo>
                  <a:lnTo>
                    <a:pt x="69342" y="1504950"/>
                  </a:lnTo>
                  <a:lnTo>
                    <a:pt x="54102" y="1485138"/>
                  </a:lnTo>
                  <a:lnTo>
                    <a:pt x="54102" y="1499797"/>
                  </a:lnTo>
                  <a:lnTo>
                    <a:pt x="89154" y="1539240"/>
                  </a:lnTo>
                  <a:lnTo>
                    <a:pt x="145818" y="1579169"/>
                  </a:lnTo>
                  <a:lnTo>
                    <a:pt x="157734" y="1584210"/>
                  </a:lnTo>
                  <a:lnTo>
                    <a:pt x="157734" y="1574292"/>
                  </a:lnTo>
                  <a:lnTo>
                    <a:pt x="158496" y="1574292"/>
                  </a:lnTo>
                  <a:close/>
                </a:path>
                <a:path w="2981960" h="1610360">
                  <a:moveTo>
                    <a:pt x="86867" y="86106"/>
                  </a:moveTo>
                  <a:lnTo>
                    <a:pt x="86105" y="86106"/>
                  </a:lnTo>
                  <a:lnTo>
                    <a:pt x="86105" y="86868"/>
                  </a:lnTo>
                  <a:lnTo>
                    <a:pt x="86867" y="86106"/>
                  </a:lnTo>
                  <a:close/>
                </a:path>
                <a:path w="2981960" h="1610360">
                  <a:moveTo>
                    <a:pt x="86867" y="1523999"/>
                  </a:moveTo>
                  <a:lnTo>
                    <a:pt x="86106" y="1523174"/>
                  </a:lnTo>
                  <a:lnTo>
                    <a:pt x="86867" y="1523999"/>
                  </a:lnTo>
                  <a:close/>
                </a:path>
                <a:path w="2981960" h="1610360">
                  <a:moveTo>
                    <a:pt x="158495" y="35814"/>
                  </a:moveTo>
                  <a:lnTo>
                    <a:pt x="157733" y="35814"/>
                  </a:lnTo>
                  <a:lnTo>
                    <a:pt x="157733" y="36169"/>
                  </a:lnTo>
                  <a:lnTo>
                    <a:pt x="158495" y="35814"/>
                  </a:lnTo>
                  <a:close/>
                </a:path>
                <a:path w="2981960" h="1610360">
                  <a:moveTo>
                    <a:pt x="206502" y="1591818"/>
                  </a:moveTo>
                  <a:lnTo>
                    <a:pt x="193548" y="1588770"/>
                  </a:lnTo>
                  <a:lnTo>
                    <a:pt x="181356" y="1584198"/>
                  </a:lnTo>
                  <a:lnTo>
                    <a:pt x="169926" y="1579626"/>
                  </a:lnTo>
                  <a:lnTo>
                    <a:pt x="157734" y="1574292"/>
                  </a:lnTo>
                  <a:lnTo>
                    <a:pt x="157734" y="1584210"/>
                  </a:lnTo>
                  <a:lnTo>
                    <a:pt x="185780" y="1596075"/>
                  </a:lnTo>
                  <a:lnTo>
                    <a:pt x="205740" y="1601000"/>
                  </a:lnTo>
                  <a:lnTo>
                    <a:pt x="205740" y="1591818"/>
                  </a:lnTo>
                  <a:lnTo>
                    <a:pt x="206502" y="1591818"/>
                  </a:lnTo>
                  <a:close/>
                </a:path>
                <a:path w="2981960" h="1610360">
                  <a:moveTo>
                    <a:pt x="206502" y="18108"/>
                  </a:moveTo>
                  <a:lnTo>
                    <a:pt x="206502" y="17526"/>
                  </a:lnTo>
                  <a:lnTo>
                    <a:pt x="205740" y="18288"/>
                  </a:lnTo>
                  <a:lnTo>
                    <a:pt x="206502" y="18108"/>
                  </a:lnTo>
                  <a:close/>
                </a:path>
                <a:path w="2981960" h="1610360">
                  <a:moveTo>
                    <a:pt x="2737104" y="1608624"/>
                  </a:moveTo>
                  <a:lnTo>
                    <a:pt x="2737104" y="1598676"/>
                  </a:lnTo>
                  <a:lnTo>
                    <a:pt x="2724150" y="1600115"/>
                  </a:lnTo>
                  <a:lnTo>
                    <a:pt x="258318" y="1600200"/>
                  </a:lnTo>
                  <a:lnTo>
                    <a:pt x="244602" y="1598676"/>
                  </a:lnTo>
                  <a:lnTo>
                    <a:pt x="231648" y="1597152"/>
                  </a:lnTo>
                  <a:lnTo>
                    <a:pt x="218694" y="1594866"/>
                  </a:lnTo>
                  <a:lnTo>
                    <a:pt x="205740" y="1591818"/>
                  </a:lnTo>
                  <a:lnTo>
                    <a:pt x="205740" y="1601000"/>
                  </a:lnTo>
                  <a:lnTo>
                    <a:pt x="227911" y="1606471"/>
                  </a:lnTo>
                  <a:lnTo>
                    <a:pt x="271272" y="1610106"/>
                  </a:lnTo>
                  <a:lnTo>
                    <a:pt x="2710434" y="1610106"/>
                  </a:lnTo>
                  <a:lnTo>
                    <a:pt x="2737104" y="1608624"/>
                  </a:lnTo>
                  <a:close/>
                </a:path>
                <a:path w="2981960" h="1610360">
                  <a:moveTo>
                    <a:pt x="245364" y="11345"/>
                  </a:moveTo>
                  <a:lnTo>
                    <a:pt x="245364" y="10668"/>
                  </a:lnTo>
                  <a:lnTo>
                    <a:pt x="244602" y="11430"/>
                  </a:lnTo>
                  <a:lnTo>
                    <a:pt x="245364" y="11345"/>
                  </a:lnTo>
                  <a:close/>
                </a:path>
                <a:path w="2981960" h="1610360">
                  <a:moveTo>
                    <a:pt x="245364" y="1598676"/>
                  </a:moveTo>
                  <a:lnTo>
                    <a:pt x="244602" y="1598591"/>
                  </a:lnTo>
                  <a:lnTo>
                    <a:pt x="245364" y="1598676"/>
                  </a:lnTo>
                  <a:close/>
                </a:path>
                <a:path w="2981960" h="1610360">
                  <a:moveTo>
                    <a:pt x="2737104" y="11429"/>
                  </a:moveTo>
                  <a:lnTo>
                    <a:pt x="2736342" y="10667"/>
                  </a:lnTo>
                  <a:lnTo>
                    <a:pt x="2736342" y="11345"/>
                  </a:lnTo>
                  <a:lnTo>
                    <a:pt x="2737104" y="11429"/>
                  </a:lnTo>
                  <a:close/>
                </a:path>
                <a:path w="2981960" h="1610360">
                  <a:moveTo>
                    <a:pt x="2775966" y="1601220"/>
                  </a:moveTo>
                  <a:lnTo>
                    <a:pt x="2775966" y="1591818"/>
                  </a:lnTo>
                  <a:lnTo>
                    <a:pt x="2763012" y="1594866"/>
                  </a:lnTo>
                  <a:lnTo>
                    <a:pt x="2750058" y="1597152"/>
                  </a:lnTo>
                  <a:lnTo>
                    <a:pt x="2736342" y="1598676"/>
                  </a:lnTo>
                  <a:lnTo>
                    <a:pt x="2737104" y="1598676"/>
                  </a:lnTo>
                  <a:lnTo>
                    <a:pt x="2737104" y="1608624"/>
                  </a:lnTo>
                  <a:lnTo>
                    <a:pt x="2737866" y="1608582"/>
                  </a:lnTo>
                  <a:lnTo>
                    <a:pt x="2775966" y="1601220"/>
                  </a:lnTo>
                  <a:close/>
                </a:path>
                <a:path w="2981960" h="1610360">
                  <a:moveTo>
                    <a:pt x="2775966" y="18287"/>
                  </a:moveTo>
                  <a:lnTo>
                    <a:pt x="2775204" y="17525"/>
                  </a:lnTo>
                  <a:lnTo>
                    <a:pt x="2775204" y="18108"/>
                  </a:lnTo>
                  <a:lnTo>
                    <a:pt x="2775966" y="18287"/>
                  </a:lnTo>
                  <a:close/>
                </a:path>
                <a:path w="2981960" h="1610360">
                  <a:moveTo>
                    <a:pt x="2800350" y="1593631"/>
                  </a:moveTo>
                  <a:lnTo>
                    <a:pt x="2800350" y="1584198"/>
                  </a:lnTo>
                  <a:lnTo>
                    <a:pt x="2788158" y="1588770"/>
                  </a:lnTo>
                  <a:lnTo>
                    <a:pt x="2775204" y="1591818"/>
                  </a:lnTo>
                  <a:lnTo>
                    <a:pt x="2775966" y="1591818"/>
                  </a:lnTo>
                  <a:lnTo>
                    <a:pt x="2775966" y="1601220"/>
                  </a:lnTo>
                  <a:lnTo>
                    <a:pt x="2785900" y="1599301"/>
                  </a:lnTo>
                  <a:lnTo>
                    <a:pt x="2800350" y="1593631"/>
                  </a:lnTo>
                  <a:close/>
                </a:path>
                <a:path w="2981960" h="1610360">
                  <a:moveTo>
                    <a:pt x="2823972" y="1584362"/>
                  </a:moveTo>
                  <a:lnTo>
                    <a:pt x="2823972" y="1574292"/>
                  </a:lnTo>
                  <a:lnTo>
                    <a:pt x="2811780" y="1579626"/>
                  </a:lnTo>
                  <a:lnTo>
                    <a:pt x="2799588" y="1584198"/>
                  </a:lnTo>
                  <a:lnTo>
                    <a:pt x="2800350" y="1584198"/>
                  </a:lnTo>
                  <a:lnTo>
                    <a:pt x="2800350" y="1593631"/>
                  </a:lnTo>
                  <a:lnTo>
                    <a:pt x="2823972" y="1584362"/>
                  </a:lnTo>
                  <a:close/>
                </a:path>
                <a:path w="2981960" h="1610360">
                  <a:moveTo>
                    <a:pt x="2823972" y="36169"/>
                  </a:moveTo>
                  <a:lnTo>
                    <a:pt x="2823972" y="35814"/>
                  </a:lnTo>
                  <a:lnTo>
                    <a:pt x="2823210" y="35814"/>
                  </a:lnTo>
                  <a:lnTo>
                    <a:pt x="2823972" y="36169"/>
                  </a:lnTo>
                  <a:close/>
                </a:path>
                <a:path w="2981960" h="1610360">
                  <a:moveTo>
                    <a:pt x="2886456" y="1543338"/>
                  </a:moveTo>
                  <a:lnTo>
                    <a:pt x="2886456" y="1532382"/>
                  </a:lnTo>
                  <a:lnTo>
                    <a:pt x="2876550" y="1540764"/>
                  </a:lnTo>
                  <a:lnTo>
                    <a:pt x="2856738" y="1556004"/>
                  </a:lnTo>
                  <a:lnTo>
                    <a:pt x="2856738" y="1555242"/>
                  </a:lnTo>
                  <a:lnTo>
                    <a:pt x="2846070" y="1562862"/>
                  </a:lnTo>
                  <a:lnTo>
                    <a:pt x="2846070" y="1562100"/>
                  </a:lnTo>
                  <a:lnTo>
                    <a:pt x="2834640" y="1568958"/>
                  </a:lnTo>
                  <a:lnTo>
                    <a:pt x="2823210" y="1574292"/>
                  </a:lnTo>
                  <a:lnTo>
                    <a:pt x="2823972" y="1574292"/>
                  </a:lnTo>
                  <a:lnTo>
                    <a:pt x="2823972" y="1584362"/>
                  </a:lnTo>
                  <a:lnTo>
                    <a:pt x="2830652" y="1581741"/>
                  </a:lnTo>
                  <a:lnTo>
                    <a:pt x="2871240" y="1556795"/>
                  </a:lnTo>
                  <a:lnTo>
                    <a:pt x="2886456" y="1543338"/>
                  </a:lnTo>
                  <a:close/>
                </a:path>
                <a:path w="2981960" h="1610360">
                  <a:moveTo>
                    <a:pt x="2886456" y="78427"/>
                  </a:moveTo>
                  <a:lnTo>
                    <a:pt x="2886456" y="77723"/>
                  </a:lnTo>
                  <a:lnTo>
                    <a:pt x="2885694" y="77723"/>
                  </a:lnTo>
                  <a:lnTo>
                    <a:pt x="2886456" y="78427"/>
                  </a:lnTo>
                  <a:close/>
                </a:path>
                <a:path w="2981960" h="1610360">
                  <a:moveTo>
                    <a:pt x="2895599" y="1535251"/>
                  </a:moveTo>
                  <a:lnTo>
                    <a:pt x="2895599" y="1523238"/>
                  </a:lnTo>
                  <a:lnTo>
                    <a:pt x="2894838" y="1524000"/>
                  </a:lnTo>
                  <a:lnTo>
                    <a:pt x="2885694" y="1532382"/>
                  </a:lnTo>
                  <a:lnTo>
                    <a:pt x="2886456" y="1532382"/>
                  </a:lnTo>
                  <a:lnTo>
                    <a:pt x="2886456" y="1543338"/>
                  </a:lnTo>
                  <a:lnTo>
                    <a:pt x="2895599" y="1535251"/>
                  </a:lnTo>
                  <a:close/>
                </a:path>
                <a:path w="2981960" h="1610360">
                  <a:moveTo>
                    <a:pt x="2895599" y="86867"/>
                  </a:moveTo>
                  <a:lnTo>
                    <a:pt x="2894838" y="86105"/>
                  </a:lnTo>
                  <a:lnTo>
                    <a:pt x="2895599" y="86867"/>
                  </a:lnTo>
                  <a:close/>
                </a:path>
                <a:path w="2981960" h="1610360">
                  <a:moveTo>
                    <a:pt x="2895203" y="1523603"/>
                  </a:moveTo>
                  <a:lnTo>
                    <a:pt x="2894838" y="1523941"/>
                  </a:lnTo>
                  <a:lnTo>
                    <a:pt x="2895203" y="1523603"/>
                  </a:lnTo>
                  <a:close/>
                </a:path>
                <a:path w="2981960" h="1610360">
                  <a:moveTo>
                    <a:pt x="2895599" y="1523238"/>
                  </a:moveTo>
                  <a:lnTo>
                    <a:pt x="2895203" y="1523603"/>
                  </a:lnTo>
                  <a:lnTo>
                    <a:pt x="2894838" y="1524000"/>
                  </a:lnTo>
                  <a:lnTo>
                    <a:pt x="2895599" y="1523238"/>
                  </a:lnTo>
                  <a:close/>
                </a:path>
                <a:path w="2981960" h="1610360">
                  <a:moveTo>
                    <a:pt x="2927604" y="1499330"/>
                  </a:moveTo>
                  <a:lnTo>
                    <a:pt x="2927604" y="1485138"/>
                  </a:lnTo>
                  <a:lnTo>
                    <a:pt x="2912364" y="1504950"/>
                  </a:lnTo>
                  <a:lnTo>
                    <a:pt x="2903982" y="1514856"/>
                  </a:lnTo>
                  <a:lnTo>
                    <a:pt x="2903982" y="1514094"/>
                  </a:lnTo>
                  <a:lnTo>
                    <a:pt x="2895203" y="1523603"/>
                  </a:lnTo>
                  <a:lnTo>
                    <a:pt x="2895599" y="1523238"/>
                  </a:lnTo>
                  <a:lnTo>
                    <a:pt x="2895599" y="1535251"/>
                  </a:lnTo>
                  <a:lnTo>
                    <a:pt x="2906787" y="1525357"/>
                  </a:lnTo>
                  <a:lnTo>
                    <a:pt x="2927604" y="1499330"/>
                  </a:lnTo>
                  <a:close/>
                </a:path>
                <a:path w="2981960" h="1610360">
                  <a:moveTo>
                    <a:pt x="2927604" y="126034"/>
                  </a:moveTo>
                  <a:lnTo>
                    <a:pt x="2927604" y="124968"/>
                  </a:lnTo>
                  <a:lnTo>
                    <a:pt x="2926842" y="124968"/>
                  </a:lnTo>
                  <a:lnTo>
                    <a:pt x="2927604" y="126034"/>
                  </a:lnTo>
                  <a:close/>
                </a:path>
                <a:path w="2981960" h="1610360">
                  <a:moveTo>
                    <a:pt x="2934462" y="1490756"/>
                  </a:moveTo>
                  <a:lnTo>
                    <a:pt x="2934462" y="1474470"/>
                  </a:lnTo>
                  <a:lnTo>
                    <a:pt x="2926842" y="1485138"/>
                  </a:lnTo>
                  <a:lnTo>
                    <a:pt x="2927604" y="1485138"/>
                  </a:lnTo>
                  <a:lnTo>
                    <a:pt x="2927604" y="1499330"/>
                  </a:lnTo>
                  <a:lnTo>
                    <a:pt x="2934462" y="1490756"/>
                  </a:lnTo>
                  <a:close/>
                </a:path>
                <a:path w="2981960" h="1610360">
                  <a:moveTo>
                    <a:pt x="2934462" y="136906"/>
                  </a:moveTo>
                  <a:lnTo>
                    <a:pt x="2934462" y="135636"/>
                  </a:lnTo>
                  <a:lnTo>
                    <a:pt x="2933700" y="135636"/>
                  </a:lnTo>
                  <a:lnTo>
                    <a:pt x="2934462" y="136906"/>
                  </a:lnTo>
                  <a:close/>
                </a:path>
                <a:path w="2981960" h="1610360">
                  <a:moveTo>
                    <a:pt x="2971800" y="1408754"/>
                  </a:moveTo>
                  <a:lnTo>
                    <a:pt x="2971800" y="1351788"/>
                  </a:lnTo>
                  <a:lnTo>
                    <a:pt x="2970276" y="1365504"/>
                  </a:lnTo>
                  <a:lnTo>
                    <a:pt x="2970276" y="1364742"/>
                  </a:lnTo>
                  <a:lnTo>
                    <a:pt x="2968752" y="1378458"/>
                  </a:lnTo>
                  <a:lnTo>
                    <a:pt x="2966466" y="1391412"/>
                  </a:lnTo>
                  <a:lnTo>
                    <a:pt x="2963418" y="1404366"/>
                  </a:lnTo>
                  <a:lnTo>
                    <a:pt x="2963418" y="1403604"/>
                  </a:lnTo>
                  <a:lnTo>
                    <a:pt x="2960370" y="1416558"/>
                  </a:lnTo>
                  <a:lnTo>
                    <a:pt x="2955798" y="1428750"/>
                  </a:lnTo>
                  <a:lnTo>
                    <a:pt x="2951226" y="1440180"/>
                  </a:lnTo>
                  <a:lnTo>
                    <a:pt x="2945892" y="1452372"/>
                  </a:lnTo>
                  <a:lnTo>
                    <a:pt x="2945892" y="1451610"/>
                  </a:lnTo>
                  <a:lnTo>
                    <a:pt x="2940558" y="1463040"/>
                  </a:lnTo>
                  <a:lnTo>
                    <a:pt x="2933700" y="1474470"/>
                  </a:lnTo>
                  <a:lnTo>
                    <a:pt x="2934462" y="1474470"/>
                  </a:lnTo>
                  <a:lnTo>
                    <a:pt x="2934462" y="1490756"/>
                  </a:lnTo>
                  <a:lnTo>
                    <a:pt x="2936410" y="1488320"/>
                  </a:lnTo>
                  <a:lnTo>
                    <a:pt x="2959231" y="1446577"/>
                  </a:lnTo>
                  <a:lnTo>
                    <a:pt x="2971800" y="1408754"/>
                  </a:lnTo>
                  <a:close/>
                </a:path>
              </a:pathLst>
            </a:custGeom>
            <a:solidFill>
              <a:srgbClr val="000000"/>
            </a:solidFill>
          </p:spPr>
          <p:txBody>
            <a:bodyPr wrap="square" lIns="0" tIns="0" rIns="0" bIns="0" rtlCol="0"/>
            <a:lstStyle/>
            <a:p>
              <a:pPr defTabSz="605150"/>
              <a:endParaRPr sz="1191">
                <a:solidFill>
                  <a:prstClr val="black"/>
                </a:solidFill>
                <a:latin typeface="Calibri"/>
              </a:endParaRPr>
            </a:p>
          </p:txBody>
        </p:sp>
      </p:grpSp>
      <p:sp>
        <p:nvSpPr>
          <p:cNvPr id="47" name="Rectangle 46"/>
          <p:cNvSpPr/>
          <p:nvPr/>
        </p:nvSpPr>
        <p:spPr>
          <a:xfrm>
            <a:off x="437796" y="2447624"/>
            <a:ext cx="2820003" cy="830997"/>
          </a:xfrm>
          <a:prstGeom prst="rect">
            <a:avLst/>
          </a:prstGeom>
        </p:spPr>
        <p:txBody>
          <a:bodyPr wrap="none">
            <a:spAutoFit/>
          </a:bodyPr>
          <a:lstStyle/>
          <a:p>
            <a:r>
              <a:rPr lang="vi-VN" sz="2400" b="1" i="1" dirty="0">
                <a:latin typeface="Times New Roman" panose="02020603050405020304" pitchFamily="18" charset="0"/>
                <a:ea typeface="SimSun" panose="02010600030101010101" pitchFamily="2" charset="-122"/>
              </a:rPr>
              <a:t>1.2.3. Nguyên </a:t>
            </a:r>
            <a:r>
              <a:rPr lang="vi-VN" sz="2400" b="1" i="1" dirty="0" smtClean="0">
                <a:latin typeface="Times New Roman" panose="02020603050405020304" pitchFamily="18" charset="0"/>
                <a:ea typeface="SimSun" panose="02010600030101010101" pitchFamily="2" charset="-122"/>
              </a:rPr>
              <a:t>tắc</a:t>
            </a:r>
            <a:endParaRPr lang="en-US" sz="2400" b="1" i="1" dirty="0" smtClean="0">
              <a:latin typeface="Times New Roman" panose="02020603050405020304" pitchFamily="18" charset="0"/>
              <a:ea typeface="SimSun" panose="02010600030101010101" pitchFamily="2" charset="-122"/>
            </a:endParaRPr>
          </a:p>
          <a:p>
            <a:r>
              <a:rPr lang="vi-VN" sz="2400" b="1" i="1" dirty="0" smtClean="0">
                <a:latin typeface="Times New Roman" panose="02020603050405020304" pitchFamily="18" charset="0"/>
                <a:ea typeface="SimSun" panose="02010600030101010101" pitchFamily="2" charset="-122"/>
              </a:rPr>
              <a:t> </a:t>
            </a:r>
            <a:r>
              <a:rPr lang="vi-VN" sz="2400" b="1" i="1" dirty="0">
                <a:latin typeface="Times New Roman" panose="02020603050405020304" pitchFamily="18" charset="0"/>
                <a:ea typeface="SimSun" panose="02010600030101010101" pitchFamily="2" charset="-122"/>
              </a:rPr>
              <a:t>hạch toán </a:t>
            </a:r>
            <a:r>
              <a:rPr lang="vi-VN" sz="2400" b="1" i="1" dirty="0" smtClean="0">
                <a:latin typeface="Times New Roman" panose="02020603050405020304" pitchFamily="18" charset="0"/>
                <a:ea typeface="SimSun" panose="02010600030101010101" pitchFamily="2" charset="-122"/>
              </a:rPr>
              <a:t>hàng </a:t>
            </a:r>
            <a:r>
              <a:rPr lang="vi-VN" sz="2400" b="1" i="1" dirty="0">
                <a:latin typeface="Times New Roman" panose="02020603050405020304" pitchFamily="18" charset="0"/>
                <a:ea typeface="SimSun" panose="02010600030101010101" pitchFamily="2" charset="-122"/>
              </a:rPr>
              <a:t>hóa</a:t>
            </a:r>
            <a:endParaRPr lang="en-US" sz="2400" dirty="0"/>
          </a:p>
        </p:txBody>
      </p:sp>
    </p:spTree>
    <p:extLst>
      <p:ext uri="{BB962C8B-B14F-4D97-AF65-F5344CB8AC3E}">
        <p14:creationId xmlns:p14="http://schemas.microsoft.com/office/powerpoint/2010/main" val="40143908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7334361" y="4596483"/>
            <a:ext cx="179014" cy="293396"/>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29</a:t>
            </a:fld>
            <a:endParaRPr sz="927">
              <a:solidFill>
                <a:prstClr val="black"/>
              </a:solidFill>
              <a:latin typeface="Tahoma"/>
              <a:cs typeface="Tahoma"/>
            </a:endParaRPr>
          </a:p>
        </p:txBody>
      </p:sp>
      <p:sp>
        <p:nvSpPr>
          <p:cNvPr id="7" name="Rectangle 6"/>
          <p:cNvSpPr/>
          <p:nvPr/>
        </p:nvSpPr>
        <p:spPr>
          <a:xfrm>
            <a:off x="152400" y="209550"/>
            <a:ext cx="8534400" cy="4541436"/>
          </a:xfrm>
          <a:prstGeom prst="rect">
            <a:avLst/>
          </a:prstGeom>
        </p:spPr>
        <p:txBody>
          <a:bodyPr wrap="square">
            <a:spAutoFit/>
          </a:bodyPr>
          <a:lstStyle/>
          <a:p>
            <a:pPr indent="360045" algn="just">
              <a:lnSpc>
                <a:spcPct val="107000"/>
              </a:lnSpc>
              <a:spcBef>
                <a:spcPts val="600"/>
              </a:spcBef>
            </a:pPr>
            <a:r>
              <a:rPr lang="vi-VN" sz="2400" b="1" i="1" dirty="0">
                <a:latin typeface="Times New Roman" panose="02020603050405020304" pitchFamily="18" charset="0"/>
                <a:ea typeface="SimSun" panose="02010600030101010101" pitchFamily="2" charset="-122"/>
              </a:rPr>
              <a:t>1.2.1. Khái niệm</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Hàng hóa mua vào để bán ra chủ yếu là từ nơi sản xuất, từ đơn vị nhập khẩu (đối với bán buôn), từ các đơn vị bán buôn (đối với đơn vị bán lẻ hàng hóa)</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Hàng hóa mua được thực hiện theo nhiều phương thức giao nhận: mua trực tiếp, mua theo phương thức chuyển hàng, theo hợp đồng cung cấp, mua theo phương thức đặt hàng... Mỗi phương thức mua hàng đêỳ có những thỏa thuận về cách thức, nơi giao nhận, thanh toán, phí tổn có liên quan đến từng thương vụ.</a:t>
            </a:r>
            <a:endParaRPr lang="en-US" sz="2400" dirty="0">
              <a:latin typeface="Times New Roman" panose="02020603050405020304" pitchFamily="18" charset="0"/>
              <a:ea typeface="SimSun" panose="02010600030101010101" pitchFamily="2" charset="-122"/>
            </a:endParaRPr>
          </a:p>
          <a:p>
            <a:r>
              <a:rPr lang="vi-VN" sz="2400" dirty="0">
                <a:latin typeface="Times New Roman" panose="02020603050405020304" pitchFamily="18" charset="0"/>
                <a:ea typeface="SimSun" panose="02010600030101010101" pitchFamily="2" charset="-122"/>
              </a:rPr>
              <a:t>- Thanh toán tiền mua hàng trên cơ sở hóa đơn và hợp đồng ký kết theo nhiều hình thức: trả trước, trả ngay, trả chậm</a:t>
            </a:r>
            <a:endParaRPr lang="en-US" sz="2400" dirty="0"/>
          </a:p>
        </p:txBody>
      </p:sp>
    </p:spTree>
    <p:extLst>
      <p:ext uri="{BB962C8B-B14F-4D97-AF65-F5344CB8AC3E}">
        <p14:creationId xmlns:p14="http://schemas.microsoft.com/office/powerpoint/2010/main" val="436477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87911" y="361727"/>
            <a:ext cx="5675168" cy="2478384"/>
          </a:xfrm>
          <a:prstGeom prst="rect">
            <a:avLst/>
          </a:prstGeom>
        </p:spPr>
        <p:txBody>
          <a:bodyPr vert="horz" wrap="square" lIns="0" tIns="10173" rIns="0" bIns="0" rtlCol="0">
            <a:spAutoFit/>
          </a:bodyPr>
          <a:lstStyle/>
          <a:p>
            <a:pPr marL="10173">
              <a:spcBef>
                <a:spcPts val="80"/>
              </a:spcBef>
            </a:pPr>
            <a:r>
              <a:rPr sz="2400" b="1" dirty="0">
                <a:solidFill>
                  <a:srgbClr val="820C15"/>
                </a:solidFill>
                <a:latin typeface="Arial"/>
                <a:cs typeface="Arial"/>
              </a:rPr>
              <a:t>CÁC KIẾN THỨC CẦN</a:t>
            </a:r>
            <a:r>
              <a:rPr sz="2400" b="1" spc="-24" dirty="0">
                <a:solidFill>
                  <a:srgbClr val="820C15"/>
                </a:solidFill>
                <a:latin typeface="Arial"/>
                <a:cs typeface="Arial"/>
              </a:rPr>
              <a:t> </a:t>
            </a:r>
            <a:r>
              <a:rPr sz="2400" b="1" dirty="0">
                <a:solidFill>
                  <a:srgbClr val="820C15"/>
                </a:solidFill>
                <a:latin typeface="Arial"/>
                <a:cs typeface="Arial"/>
              </a:rPr>
              <a:t>CÓ</a:t>
            </a:r>
            <a:endParaRPr sz="2400" dirty="0">
              <a:latin typeface="Arial"/>
              <a:cs typeface="Arial"/>
            </a:endParaRPr>
          </a:p>
          <a:p>
            <a:pPr>
              <a:lnSpc>
                <a:spcPct val="100000"/>
              </a:lnSpc>
            </a:pPr>
            <a:endParaRPr sz="1600" dirty="0">
              <a:latin typeface="Arial"/>
              <a:cs typeface="Arial"/>
            </a:endParaRPr>
          </a:p>
          <a:p>
            <a:pPr>
              <a:spcBef>
                <a:spcPts val="40"/>
              </a:spcBef>
            </a:pPr>
            <a:endParaRPr sz="1800" dirty="0">
              <a:latin typeface="Arial"/>
              <a:cs typeface="Arial"/>
            </a:endParaRPr>
          </a:p>
          <a:p>
            <a:pPr marL="10173" marR="4070">
              <a:lnSpc>
                <a:spcPct val="115599"/>
              </a:lnSpc>
            </a:pPr>
            <a:r>
              <a:rPr sz="2100" spc="-3" dirty="0">
                <a:latin typeface="Arial"/>
                <a:cs typeface="Arial"/>
              </a:rPr>
              <a:t>Người học cần được trang bị </a:t>
            </a:r>
            <a:r>
              <a:rPr sz="2100" spc="-8" dirty="0">
                <a:latin typeface="Arial"/>
                <a:cs typeface="Arial"/>
              </a:rPr>
              <a:t>trước </a:t>
            </a:r>
            <a:r>
              <a:rPr sz="2100" spc="-3" dirty="0">
                <a:latin typeface="Arial"/>
                <a:cs typeface="Arial"/>
              </a:rPr>
              <a:t>một số kiến thức cơ bản  </a:t>
            </a:r>
            <a:r>
              <a:rPr sz="2100" dirty="0">
                <a:latin typeface="Arial"/>
                <a:cs typeface="Arial"/>
              </a:rPr>
              <a:t>từ các môn học</a:t>
            </a:r>
            <a:r>
              <a:rPr sz="2100" spc="-28" dirty="0">
                <a:latin typeface="Arial"/>
                <a:cs typeface="Arial"/>
              </a:rPr>
              <a:t> </a:t>
            </a:r>
            <a:r>
              <a:rPr sz="2100" dirty="0">
                <a:latin typeface="Arial"/>
                <a:cs typeface="Arial"/>
              </a:rPr>
              <a:t>sau:</a:t>
            </a:r>
          </a:p>
          <a:p>
            <a:pPr marL="283315" indent="-272124">
              <a:spcBef>
                <a:spcPts val="673"/>
              </a:spcBef>
              <a:buChar char="•"/>
              <a:tabLst>
                <a:tab pos="283315" algn="l"/>
                <a:tab pos="283823" algn="l"/>
              </a:tabLst>
            </a:pPr>
            <a:r>
              <a:rPr sz="2100" spc="-3" dirty="0">
                <a:latin typeface="Arial"/>
                <a:cs typeface="Arial"/>
              </a:rPr>
              <a:t>Kế toán </a:t>
            </a:r>
            <a:r>
              <a:rPr sz="2100" dirty="0">
                <a:latin typeface="Arial"/>
                <a:cs typeface="Arial"/>
              </a:rPr>
              <a:t>tài chính</a:t>
            </a:r>
            <a:r>
              <a:rPr sz="2100" spc="-72" dirty="0">
                <a:latin typeface="Arial"/>
                <a:cs typeface="Arial"/>
              </a:rPr>
              <a:t> </a:t>
            </a:r>
            <a:r>
              <a:rPr sz="2100" dirty="0">
                <a:latin typeface="Arial"/>
                <a:cs typeface="Arial"/>
              </a:rPr>
              <a:t>1;</a:t>
            </a:r>
          </a:p>
          <a:p>
            <a:pPr marL="283315" indent="-272124">
              <a:spcBef>
                <a:spcPts val="673"/>
              </a:spcBef>
              <a:buChar char="•"/>
              <a:tabLst>
                <a:tab pos="283315" algn="l"/>
                <a:tab pos="283823" algn="l"/>
              </a:tabLst>
            </a:pPr>
            <a:r>
              <a:rPr sz="2100" spc="-3" dirty="0">
                <a:latin typeface="Arial"/>
                <a:cs typeface="Arial"/>
              </a:rPr>
              <a:t>Kế toán </a:t>
            </a:r>
            <a:r>
              <a:rPr sz="2100" dirty="0">
                <a:latin typeface="Arial"/>
                <a:cs typeface="Arial"/>
              </a:rPr>
              <a:t>tài chính</a:t>
            </a:r>
            <a:r>
              <a:rPr sz="2100" spc="-72" dirty="0">
                <a:latin typeface="Arial"/>
                <a:cs typeface="Arial"/>
              </a:rPr>
              <a:t> </a:t>
            </a:r>
            <a:r>
              <a:rPr sz="2100" dirty="0">
                <a:latin typeface="Arial"/>
                <a:cs typeface="Arial"/>
              </a:rPr>
              <a:t>2.</a:t>
            </a:r>
          </a:p>
        </p:txBody>
      </p:sp>
      <p:sp>
        <p:nvSpPr>
          <p:cNvPr id="3" name="object 3"/>
          <p:cNvSpPr/>
          <p:nvPr/>
        </p:nvSpPr>
        <p:spPr>
          <a:xfrm>
            <a:off x="6487393" y="1006513"/>
            <a:ext cx="1999211" cy="1518845"/>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sldNum" sz="quarter" idx="7"/>
          </p:nvPr>
        </p:nvSpPr>
        <p:spPr>
          <a:xfrm>
            <a:off x="8366762" y="4596483"/>
            <a:ext cx="245917" cy="179034"/>
          </a:xfrm>
          <a:prstGeom prst="rect">
            <a:avLst/>
          </a:prstGeom>
        </p:spPr>
        <p:txBody>
          <a:bodyPr vert="horz" wrap="square" lIns="0" tIns="9663" rIns="0" bIns="0" rtlCol="0">
            <a:spAutoFit/>
          </a:bodyPr>
          <a:lstStyle/>
          <a:p>
            <a:pPr marL="30519">
              <a:spcBef>
                <a:spcPts val="76"/>
              </a:spcBef>
            </a:pPr>
            <a:fld id="{81D60167-4931-47E6-BA6A-407CBD079E47}" type="slidenum">
              <a:rPr spc="-3" dirty="0"/>
              <a:pPr marL="30519">
                <a:spcBef>
                  <a:spcPts val="76"/>
                </a:spcBef>
              </a:pPr>
              <a:t>3</a:t>
            </a:fld>
            <a:endParaRPr spc="-3"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33350"/>
            <a:ext cx="8534400" cy="5433795"/>
          </a:xfrm>
          <a:prstGeom prst="rect">
            <a:avLst/>
          </a:prstGeom>
        </p:spPr>
        <p:txBody>
          <a:bodyPr wrap="square">
            <a:spAutoFit/>
          </a:bodyPr>
          <a:lstStyle/>
          <a:p>
            <a:pPr indent="360045" algn="just">
              <a:lnSpc>
                <a:spcPct val="107000"/>
              </a:lnSpc>
              <a:spcBef>
                <a:spcPts val="600"/>
              </a:spcBef>
            </a:pPr>
            <a:r>
              <a:rPr lang="vi-VN" sz="2400" b="1" i="1" dirty="0">
                <a:latin typeface="Times New Roman" panose="02020603050405020304" pitchFamily="18" charset="0"/>
                <a:ea typeface="SimSun" panose="02010600030101010101" pitchFamily="2" charset="-122"/>
              </a:rPr>
              <a:t>1.2.2. Chứng từ</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Phương thức chuyển hàng: bên bán giao hàng theo như hợp đồng và gửi hóa đơn giá trị gia tăng hay hóa đơn bán hàng, phiếu xuất kho kiêm hóa đơn là căn cứ để bên mua thanh toán tiền hàng cho bên bán và ghi sổ.</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Phương thức nhận hàng: bên mua cử người đến nhận hàng của bên bán, nang theo giấy ủy nhiệm đến nhận hàng, sau khi nhận hàng xong người nhận hàng ký nhận trên chứng từ bán hàng của bên bán và nhận lại một bản (liên 2) về nộp cho kế toán.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Trường hợp mua hàng nông, lâm, thủy sản của người trực tiếp nuôi trồng hoặc người không kinh doanh bán, không có hóa đơn theo chế độ quy định phải lập bảng kê hàng hóa mua vào và theo đúng quy định làm cơ sở nhập hàng.</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9580554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61950"/>
            <a:ext cx="8458200" cy="4479111"/>
          </a:xfrm>
          <a:prstGeom prst="rect">
            <a:avLst/>
          </a:prstGeom>
        </p:spPr>
        <p:txBody>
          <a:bodyPr wrap="square">
            <a:spAutoFit/>
          </a:bodyPr>
          <a:lstStyle/>
          <a:p>
            <a:pPr indent="360045" algn="just">
              <a:lnSpc>
                <a:spcPct val="107000"/>
              </a:lnSpc>
              <a:spcBef>
                <a:spcPts val="600"/>
              </a:spcBef>
            </a:pPr>
            <a:r>
              <a:rPr lang="vi-VN" sz="2400" b="1" i="1" dirty="0">
                <a:latin typeface="Times New Roman" panose="02020603050405020304" pitchFamily="18" charset="0"/>
                <a:ea typeface="SimSun" panose="02010600030101010101" pitchFamily="2" charset="-122"/>
              </a:rPr>
              <a:t>1.2.3. Nguyên tắc hạch toán hàng hóa</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Chỉ được xem là hàng hóa khi các đối tượng được doanh nghiệp mua vào với mục đích là để bán.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Nguyên tắc hạch toán và đánh giá cũng giống như đối với nguyên vật liệu, công cụ, cân lưu ý:</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Hàng hóa mua có hóa đơn đặc thù ghi giá thanh toán là giá đã có thuế GTGT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a:t>
            </a:r>
            <a:r>
              <a:rPr lang="vi-VN" sz="2400" b="1" dirty="0">
                <a:latin typeface="Times New Roman" panose="02020603050405020304" pitchFamily="18" charset="0"/>
                <a:ea typeface="SimSun" panose="02010600030101010101" pitchFamily="2" charset="-122"/>
              </a:rPr>
              <a:t>Xác định giá mua chưa thuế = giá thanh toán / (1+ T%)</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a:t>
            </a:r>
            <a:r>
              <a:rPr lang="vi-VN" sz="2400" i="1" dirty="0">
                <a:latin typeface="Times New Roman" panose="02020603050405020304" pitchFamily="18" charset="0"/>
                <a:ea typeface="SimSun" panose="02010600030101010101" pitchFamily="2" charset="-122"/>
              </a:rPr>
              <a:t>T% là thuế suất</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a:t>
            </a:r>
            <a:r>
              <a:rPr lang="vi-VN" sz="2400" b="1" dirty="0">
                <a:latin typeface="Times New Roman" panose="02020603050405020304" pitchFamily="18" charset="0"/>
                <a:ea typeface="SimSun" panose="02010600030101010101" pitchFamily="2" charset="-122"/>
              </a:rPr>
              <a:t>Thuế GTGT = giá thanh toán – giá mua chưa thuế</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8244298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09550"/>
            <a:ext cx="8763000" cy="2090316"/>
          </a:xfrm>
          <a:prstGeom prst="rect">
            <a:avLst/>
          </a:prstGeom>
        </p:spPr>
        <p:txBody>
          <a:bodyPr wrap="square">
            <a:spAutoFit/>
          </a:bodyPr>
          <a:lstStyle/>
          <a:p>
            <a:pPr indent="360045" algn="just">
              <a:lnSpc>
                <a:spcPct val="107000"/>
              </a:lnSpc>
              <a:spcBef>
                <a:spcPts val="600"/>
              </a:spcBef>
            </a:pPr>
            <a:r>
              <a:rPr lang="en-US" sz="2800" b="1" i="1" dirty="0">
                <a:latin typeface="Times New Roman" panose="02020603050405020304" pitchFamily="18" charset="0"/>
                <a:ea typeface="SimSun" panose="02010600030101010101" pitchFamily="2" charset="-122"/>
              </a:rPr>
              <a:t>1.2.4. </a:t>
            </a:r>
            <a:r>
              <a:rPr lang="pt-BR" sz="2800" b="1" dirty="0">
                <a:latin typeface="Times New Roman" panose="02020603050405020304" pitchFamily="18" charset="0"/>
                <a:ea typeface="SimSun" panose="02010600030101010101" pitchFamily="2" charset="-122"/>
              </a:rPr>
              <a:t>Kế toán quá trình mua hàng sử dụng tài khoản chủ yếu sau:</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sz="2800" dirty="0">
                <a:latin typeface="Times New Roman" panose="02020603050405020304" pitchFamily="18" charset="0"/>
                <a:ea typeface="SimSun" panose="02010600030101010101" pitchFamily="2" charset="-122"/>
              </a:rPr>
              <a:t> * </a:t>
            </a:r>
            <a:r>
              <a:rPr lang="pt-BR" sz="2800" b="1" dirty="0">
                <a:latin typeface="Times New Roman" panose="02020603050405020304" pitchFamily="18" charset="0"/>
                <a:ea typeface="SimSun" panose="02010600030101010101" pitchFamily="2" charset="-122"/>
              </a:rPr>
              <a:t>TK 156 - Hàng hóa</a:t>
            </a:r>
            <a:r>
              <a:rPr lang="vi-VN" sz="2800" b="1" dirty="0">
                <a:latin typeface="Times New Roman" panose="02020603050405020304" pitchFamily="18" charset="0"/>
                <a:ea typeface="SimSun" panose="02010600030101010101" pitchFamily="2" charset="-122"/>
              </a:rPr>
              <a:t> </a:t>
            </a:r>
            <a:endParaRPr lang="en-US" sz="2800" dirty="0" smtClean="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sz="2800" b="1" dirty="0"/>
              <a:t> * TK 151 - Hàng mua đang đi trên đường </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8130106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18089"/>
            <a:ext cx="8305800" cy="4714432"/>
          </a:xfrm>
          <a:prstGeom prst="rect">
            <a:avLst/>
          </a:prstGeom>
        </p:spPr>
        <p:txBody>
          <a:bodyPr wrap="square">
            <a:spAutoFit/>
          </a:bodyPr>
          <a:lstStyle/>
          <a:p>
            <a:pPr indent="360045" algn="just">
              <a:lnSpc>
                <a:spcPct val="107000"/>
              </a:lnSpc>
              <a:spcBef>
                <a:spcPts val="600"/>
              </a:spcBef>
            </a:pPr>
            <a:r>
              <a:rPr lang="en-US" sz="2000" b="1" i="1" dirty="0">
                <a:latin typeface="Times New Roman" panose="02020603050405020304" pitchFamily="18" charset="0"/>
                <a:ea typeface="SimSun" panose="02010600030101010101" pitchFamily="2" charset="-122"/>
              </a:rPr>
              <a:t>1.2.5. </a:t>
            </a:r>
            <a:r>
              <a:rPr lang="en-US" sz="2000" b="1" i="1" dirty="0" err="1">
                <a:latin typeface="Times New Roman" panose="02020603050405020304" pitchFamily="18" charset="0"/>
                <a:ea typeface="SimSun" panose="02010600030101010101" pitchFamily="2" charset="-122"/>
              </a:rPr>
              <a:t>Kế</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toán</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một</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số</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quá</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trình</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kinh</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tế</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chủ</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yếu</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000" i="1" dirty="0">
                <a:latin typeface="Times New Roman" panose="02020603050405020304" pitchFamily="18" charset="0"/>
                <a:ea typeface="SimSun" panose="02010600030101010101" pitchFamily="2" charset="-122"/>
              </a:rPr>
              <a:t>* </a:t>
            </a:r>
            <a:r>
              <a:rPr lang="en-US" sz="2000" i="1" dirty="0" err="1">
                <a:latin typeface="Times New Roman" panose="02020603050405020304" pitchFamily="18" charset="0"/>
                <a:ea typeface="SimSun" panose="02010600030101010101" pitchFamily="2" charset="-122"/>
              </a:rPr>
              <a:t>Mua</a:t>
            </a:r>
            <a:r>
              <a:rPr lang="en-US" sz="2000" i="1" dirty="0">
                <a:latin typeface="Times New Roman" panose="02020603050405020304" pitchFamily="18" charset="0"/>
                <a:ea typeface="SimSun" panose="02010600030101010101" pitchFamily="2" charset="-122"/>
              </a:rPr>
              <a:t> </a:t>
            </a:r>
            <a:r>
              <a:rPr lang="en-US" sz="2000" i="1" dirty="0" err="1">
                <a:latin typeface="Times New Roman" panose="02020603050405020304" pitchFamily="18" charset="0"/>
                <a:ea typeface="SimSun" panose="02010600030101010101" pitchFamily="2" charset="-122"/>
              </a:rPr>
              <a:t>hàng</a:t>
            </a:r>
            <a:r>
              <a:rPr lang="en-US" sz="2000" i="1" dirty="0">
                <a:latin typeface="Times New Roman" panose="02020603050405020304" pitchFamily="18" charset="0"/>
                <a:ea typeface="SimSun" panose="02010600030101010101" pitchFamily="2" charset="-122"/>
              </a:rPr>
              <a:t> </a:t>
            </a:r>
            <a:r>
              <a:rPr lang="en-US" sz="2000" i="1" dirty="0" err="1">
                <a:latin typeface="Times New Roman" panose="02020603050405020304" pitchFamily="18" charset="0"/>
                <a:ea typeface="SimSun" panose="02010600030101010101" pitchFamily="2" charset="-122"/>
              </a:rPr>
              <a:t>hóa</a:t>
            </a:r>
            <a:r>
              <a:rPr lang="en-US" sz="2000" i="1" dirty="0">
                <a:latin typeface="Times New Roman" panose="02020603050405020304" pitchFamily="18" charset="0"/>
                <a:ea typeface="SimSun" panose="02010600030101010101" pitchFamily="2" charset="-122"/>
              </a:rPr>
              <a:t> </a:t>
            </a:r>
            <a:r>
              <a:rPr lang="en-US" sz="2000" i="1" dirty="0" err="1">
                <a:latin typeface="Times New Roman" panose="02020603050405020304" pitchFamily="18" charset="0"/>
                <a:ea typeface="SimSun" panose="02010600030101010101" pitchFamily="2" charset="-122"/>
              </a:rPr>
              <a:t>nhập</a:t>
            </a:r>
            <a:r>
              <a:rPr lang="en-US" sz="2000" i="1" dirty="0">
                <a:latin typeface="Times New Roman" panose="02020603050405020304" pitchFamily="18" charset="0"/>
                <a:ea typeface="SimSun" panose="02010600030101010101" pitchFamily="2" charset="-122"/>
              </a:rPr>
              <a:t> </a:t>
            </a:r>
            <a:r>
              <a:rPr lang="en-US" sz="2000" i="1" dirty="0" err="1">
                <a:latin typeface="Times New Roman" panose="02020603050405020304" pitchFamily="18" charset="0"/>
                <a:ea typeface="SimSun" panose="02010600030101010101" pitchFamily="2" charset="-122"/>
              </a:rPr>
              <a:t>kho</a:t>
            </a:r>
            <a:r>
              <a:rPr lang="en-US" sz="2000" i="1" dirty="0">
                <a:latin typeface="Times New Roman" panose="02020603050405020304" pitchFamily="18" charset="0"/>
                <a:ea typeface="SimSun" panose="02010600030101010101" pitchFamily="2" charset="-122"/>
              </a:rPr>
              <a:t> </a:t>
            </a:r>
            <a:r>
              <a:rPr lang="en-US" sz="2000" i="1" dirty="0" err="1">
                <a:latin typeface="Times New Roman" panose="02020603050405020304" pitchFamily="18" charset="0"/>
                <a:ea typeface="SimSun" panose="02010600030101010101" pitchFamily="2" charset="-122"/>
              </a:rPr>
              <a:t>bình</a:t>
            </a:r>
            <a:r>
              <a:rPr lang="en-US" sz="2000" i="1" dirty="0">
                <a:latin typeface="Times New Roman" panose="02020603050405020304" pitchFamily="18" charset="0"/>
                <a:ea typeface="SimSun" panose="02010600030101010101" pitchFamily="2" charset="-122"/>
              </a:rPr>
              <a:t> </a:t>
            </a:r>
            <a:r>
              <a:rPr lang="en-US" sz="2000" i="1" dirty="0" err="1">
                <a:latin typeface="Times New Roman" panose="02020603050405020304" pitchFamily="18" charset="0"/>
                <a:ea typeface="SimSun" panose="02010600030101010101" pitchFamily="2" charset="-122"/>
              </a:rPr>
              <a:t>thường</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1 Hàng hóa mua ngoài nhập kho doanh nghiệp, căn cứ hóa đơn, phiếu nhập kho và các chứng từ có liên quan:</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a) Khi mua hàng hóa, nếu thuế GTGT đầu vào được khấu trừ, ghi:</a:t>
            </a:r>
            <a:endParaRPr lang="en-US" sz="2000" dirty="0">
              <a:latin typeface="Times New Roman" panose="02020603050405020304" pitchFamily="18" charset="0"/>
              <a:ea typeface="SimSun" panose="02010600030101010101" pitchFamily="2" charset="-122"/>
            </a:endParaRPr>
          </a:p>
          <a:p>
            <a:pPr marL="228600" marR="0" indent="360045" algn="just">
              <a:lnSpc>
                <a:spcPct val="107000"/>
              </a:lnSpc>
              <a:spcBef>
                <a:spcPts val="600"/>
              </a:spcBef>
              <a:spcAft>
                <a:spcPts val="0"/>
              </a:spcAft>
            </a:pPr>
            <a:r>
              <a:rPr lang="vi-VN" sz="2000" dirty="0">
                <a:latin typeface="Times New Roman" panose="02020603050405020304" pitchFamily="18" charset="0"/>
                <a:ea typeface="SimSun" panose="02010600030101010101" pitchFamily="2" charset="-122"/>
              </a:rPr>
              <a:t>Nợ TK 156 - Hàng hóa (1561) (chi tiết hàng hóa mua vào và hàng hóa sử </a:t>
            </a:r>
            <a:endParaRPr lang="en-US" sz="2000" dirty="0">
              <a:latin typeface="Times New Roman" panose="02020603050405020304" pitchFamily="18" charset="0"/>
              <a:ea typeface="SimSun" panose="02010600030101010101" pitchFamily="2" charset="-122"/>
            </a:endParaRPr>
          </a:p>
          <a:p>
            <a:pPr marL="1600200" marR="0" indent="360045" algn="just">
              <a:lnSpc>
                <a:spcPct val="107000"/>
              </a:lnSpc>
              <a:spcBef>
                <a:spcPts val="600"/>
              </a:spcBef>
              <a:spcAft>
                <a:spcPts val="0"/>
              </a:spcAft>
            </a:pPr>
            <a:r>
              <a:rPr lang="vi-VN" sz="2000" dirty="0">
                <a:latin typeface="Times New Roman" panose="02020603050405020304" pitchFamily="18" charset="0"/>
                <a:ea typeface="SimSun" panose="02010600030101010101" pitchFamily="2" charset="-122"/>
              </a:rPr>
              <a:t>dụng như hàng thay thế đề phòng hư hỏng)</a:t>
            </a:r>
            <a:endParaRPr lang="en-US" sz="2000" dirty="0">
              <a:latin typeface="Times New Roman" panose="02020603050405020304" pitchFamily="18" charset="0"/>
              <a:ea typeface="SimSun" panose="02010600030101010101" pitchFamily="2" charset="-122"/>
            </a:endParaRPr>
          </a:p>
          <a:p>
            <a:pPr marL="228600" marR="0" indent="360045" algn="just">
              <a:lnSpc>
                <a:spcPct val="107000"/>
              </a:lnSpc>
              <a:spcBef>
                <a:spcPts val="600"/>
              </a:spcBef>
              <a:spcAft>
                <a:spcPts val="0"/>
              </a:spcAft>
            </a:pPr>
            <a:r>
              <a:rPr lang="vi-VN" sz="2000" dirty="0">
                <a:latin typeface="Times New Roman" panose="02020603050405020304" pitchFamily="18" charset="0"/>
                <a:ea typeface="SimSun" panose="02010600030101010101" pitchFamily="2" charset="-122"/>
              </a:rPr>
              <a:t>Nợ TK 1534 - Thiết bị, phụ tùng thay thế (giá trị hợp lý)</a:t>
            </a:r>
            <a:endParaRPr lang="en-US" sz="2000" dirty="0">
              <a:latin typeface="Times New Roman" panose="02020603050405020304" pitchFamily="18" charset="0"/>
              <a:ea typeface="SimSun" panose="02010600030101010101" pitchFamily="2" charset="-122"/>
            </a:endParaRPr>
          </a:p>
          <a:p>
            <a:pPr marL="228600" marR="0" indent="360045" algn="just">
              <a:lnSpc>
                <a:spcPct val="107000"/>
              </a:lnSpc>
              <a:spcBef>
                <a:spcPts val="600"/>
              </a:spcBef>
              <a:spcAft>
                <a:spcPts val="0"/>
              </a:spcAft>
            </a:pPr>
            <a:r>
              <a:rPr lang="vi-VN" sz="2000" dirty="0">
                <a:latin typeface="Times New Roman" panose="02020603050405020304" pitchFamily="18" charset="0"/>
                <a:ea typeface="SimSun" panose="02010600030101010101" pitchFamily="2" charset="-122"/>
              </a:rPr>
              <a:t>Nợ TK 133 - Thuế GTGT được khấu trừ (1331) (thuế GTGT đầu vào)</a:t>
            </a:r>
            <a:endParaRPr lang="en-US" sz="2000" dirty="0">
              <a:latin typeface="Times New Roman" panose="02020603050405020304" pitchFamily="18" charset="0"/>
              <a:ea typeface="SimSun" panose="02010600030101010101" pitchFamily="2" charset="-122"/>
            </a:endParaRPr>
          </a:p>
          <a:p>
            <a:pPr marL="457200" marR="0" indent="360045" algn="just">
              <a:lnSpc>
                <a:spcPct val="107000"/>
              </a:lnSpc>
              <a:spcBef>
                <a:spcPts val="600"/>
              </a:spcBef>
              <a:spcAft>
                <a:spcPts val="0"/>
              </a:spcAft>
            </a:pPr>
            <a:r>
              <a:rPr lang="vi-VN" sz="2000" dirty="0">
                <a:latin typeface="Times New Roman" panose="02020603050405020304" pitchFamily="18" charset="0"/>
                <a:ea typeface="SimSun" panose="02010600030101010101" pitchFamily="2" charset="-122"/>
              </a:rPr>
              <a:t>Có các TK 111, 112, 141, 331,... (tổng giá thanh toán).</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Nếu thuế GTGT đầu vào không được khấu trừ thì trị giá hàng hóa mua vào bao gồm cả thuế GTGT.</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7194736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09550"/>
            <a:ext cx="8305800" cy="4475136"/>
          </a:xfrm>
          <a:prstGeom prst="rect">
            <a:avLst/>
          </a:prstGeom>
        </p:spPr>
        <p:txBody>
          <a:bodyPr wrap="square">
            <a:spAutoFit/>
          </a:bodyPr>
          <a:lstStyle/>
          <a:p>
            <a:pPr indent="360045" algn="just">
              <a:lnSpc>
                <a:spcPct val="107000"/>
              </a:lnSpc>
              <a:spcBef>
                <a:spcPts val="600"/>
              </a:spcBef>
            </a:pPr>
            <a:r>
              <a:rPr lang="vi-VN" sz="1800" dirty="0">
                <a:latin typeface="Times New Roman" panose="02020603050405020304" pitchFamily="18" charset="0"/>
                <a:ea typeface="SimSun" panose="02010600030101010101" pitchFamily="2" charset="-122"/>
              </a:rPr>
              <a:t>b) Khi nhập khẩu hàng hóa:</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1800" dirty="0">
                <a:latin typeface="Times New Roman" panose="02020603050405020304" pitchFamily="18" charset="0"/>
                <a:ea typeface="SimSun" panose="02010600030101010101" pitchFamily="2" charset="-122"/>
              </a:rPr>
              <a:t>- Khi nhập khẩu hàng hóa, ghi:</a:t>
            </a:r>
            <a:endParaRPr lang="en-US" sz="18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Nợ TK 156 - Hàng hóa</a:t>
            </a:r>
            <a:endParaRPr lang="en-US" sz="1800" dirty="0">
              <a:latin typeface="Times New Roman" panose="02020603050405020304" pitchFamily="18" charset="0"/>
              <a:ea typeface="SimSun" panose="02010600030101010101" pitchFamily="2" charset="-122"/>
            </a:endParaRPr>
          </a:p>
          <a:p>
            <a:pPr marL="1080135" marR="0"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Có TK 331 - Phải trả cho người bán</a:t>
            </a:r>
            <a:endParaRPr lang="en-US" sz="18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Có TK 3331 - Thuế GTGT phải nộp (33312) (nếu thuế GTGT đầu vào </a:t>
            </a:r>
            <a:endParaRPr lang="en-US" sz="1800" dirty="0">
              <a:latin typeface="Times New Roman" panose="02020603050405020304" pitchFamily="18" charset="0"/>
              <a:ea typeface="SimSun" panose="02010600030101010101" pitchFamily="2" charset="-122"/>
            </a:endParaRPr>
          </a:p>
          <a:p>
            <a:pPr marL="1371600"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của hàng nhập khẩu không được khấu trừ)</a:t>
            </a:r>
            <a:endParaRPr lang="en-US" sz="1800" dirty="0">
              <a:latin typeface="Times New Roman" panose="02020603050405020304" pitchFamily="18" charset="0"/>
              <a:ea typeface="SimSun" panose="02010600030101010101" pitchFamily="2" charset="-122"/>
            </a:endParaRPr>
          </a:p>
          <a:p>
            <a:pPr marL="1011555" marR="0" indent="68580"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Có TK 3332- Thuế tiêu thụ đặc biệt (nếu có)</a:t>
            </a:r>
            <a:endParaRPr lang="en-US" sz="1800" dirty="0">
              <a:latin typeface="Times New Roman" panose="02020603050405020304" pitchFamily="18" charset="0"/>
              <a:ea typeface="SimSun" panose="02010600030101010101" pitchFamily="2" charset="-122"/>
            </a:endParaRPr>
          </a:p>
          <a:p>
            <a:pPr marL="651510"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Có TK 3333 - Thuế xuất, nhập khẩu (chi tiết thuế nhập khẩu)</a:t>
            </a:r>
            <a:endParaRPr lang="en-US" sz="1800" dirty="0">
              <a:latin typeface="Times New Roman" panose="02020603050405020304" pitchFamily="18" charset="0"/>
              <a:ea typeface="SimSun" panose="02010600030101010101" pitchFamily="2" charset="-122"/>
            </a:endParaRPr>
          </a:p>
          <a:p>
            <a:pPr marL="651510"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Có TK 33381 - Thuế bảo vệ môi trường.</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1800" dirty="0">
                <a:latin typeface="Times New Roman" panose="02020603050405020304" pitchFamily="18" charset="0"/>
                <a:ea typeface="SimSun" panose="02010600030101010101" pitchFamily="2" charset="-122"/>
              </a:rPr>
              <a:t>- Nếu thuế GTGT đầu vào của hàng nhập khẩu được khấu trừ, ghi: </a:t>
            </a:r>
            <a:endParaRPr lang="en-US" sz="18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Nợ TK 133 - Thuế GTGT được khấu trừ</a:t>
            </a:r>
            <a:endParaRPr lang="en-US" sz="18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Có TK 3331 - Thuế GTGT phải nộp (33312).</a:t>
            </a:r>
            <a:endParaRPr lang="en-US" sz="1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382979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09550"/>
            <a:ext cx="8610600" cy="4479111"/>
          </a:xfrm>
          <a:prstGeom prst="rect">
            <a:avLst/>
          </a:prstGeom>
        </p:spPr>
        <p:txBody>
          <a:bodyPr wrap="square">
            <a:spAutoFit/>
          </a:bodyPr>
          <a:lstStyle/>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2 Trường hợp đã nhận được hóa đơn của người bán nhưng đến cuối kỳ kế toán, hàng hóa chưa về nhập kho thì căn cứ vào hóa đơn, ghi:</a:t>
            </a:r>
            <a:endParaRPr lang="en-US" sz="24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2400" dirty="0">
                <a:latin typeface="Times New Roman" panose="02020603050405020304" pitchFamily="18" charset="0"/>
                <a:ea typeface="SimSun" panose="02010600030101010101" pitchFamily="2" charset="-122"/>
              </a:rPr>
              <a:t>Nợ TK 151 - Hàng mua đang đi đường</a:t>
            </a:r>
            <a:endParaRPr lang="en-US" sz="24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2400" dirty="0">
                <a:latin typeface="Times New Roman" panose="02020603050405020304" pitchFamily="18" charset="0"/>
                <a:ea typeface="SimSun" panose="02010600030101010101" pitchFamily="2" charset="-122"/>
              </a:rPr>
              <a:t>Nợ TK 133 - Thuế GTGT được khấu trừ (nếu có) </a:t>
            </a:r>
            <a:endParaRPr lang="en-US" sz="24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sz="2400" dirty="0">
                <a:latin typeface="Times New Roman" panose="02020603050405020304" pitchFamily="18" charset="0"/>
                <a:ea typeface="SimSun" panose="02010600030101010101" pitchFamily="2" charset="-122"/>
              </a:rPr>
              <a:t>Có các TK 111, 112, 331,...</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 Sang kỳ kế toán sau, khi hàng mua đang đi đường về nhập kho, ghi:</a:t>
            </a:r>
            <a:endParaRPr lang="en-US" sz="24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2400" dirty="0">
                <a:latin typeface="Times New Roman" panose="02020603050405020304" pitchFamily="18" charset="0"/>
                <a:ea typeface="SimSun" panose="02010600030101010101" pitchFamily="2" charset="-122"/>
              </a:rPr>
              <a:t>Nợ TK 156 - Hàng hóa (1561)</a:t>
            </a:r>
            <a:endParaRPr lang="en-US" sz="24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sz="2400" dirty="0">
                <a:latin typeface="Times New Roman" panose="02020603050405020304" pitchFamily="18" charset="0"/>
                <a:ea typeface="SimSun" panose="02010600030101010101" pitchFamily="2" charset="-122"/>
              </a:rPr>
              <a:t>Có TK 151 - Hàng mua đang đi đường.</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5067825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09550"/>
            <a:ext cx="8305800" cy="4633000"/>
          </a:xfrm>
          <a:prstGeom prst="rect">
            <a:avLst/>
          </a:prstGeom>
        </p:spPr>
        <p:txBody>
          <a:bodyPr wrap="square">
            <a:spAutoFit/>
          </a:bodyPr>
          <a:lstStyle/>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4 Giá trị của hàng hóa mua ngoài không đúng quy cách, phẩm chất theo hợp đồng kinh tế phải trả lại cho người bán, ghi:</a:t>
            </a:r>
            <a:endParaRPr lang="en-US" sz="2400" dirty="0">
              <a:latin typeface="Times New Roman" panose="02020603050405020304" pitchFamily="18" charset="0"/>
              <a:ea typeface="SimSun" panose="02010600030101010101" pitchFamily="2" charset="-122"/>
            </a:endParaRPr>
          </a:p>
          <a:p>
            <a:pPr marL="457200" marR="0" indent="360045" algn="just">
              <a:lnSpc>
                <a:spcPct val="107000"/>
              </a:lnSpc>
              <a:spcBef>
                <a:spcPts val="600"/>
              </a:spcBef>
              <a:spcAft>
                <a:spcPts val="0"/>
              </a:spcAft>
            </a:pPr>
            <a:r>
              <a:rPr lang="vi-VN" sz="2400" dirty="0">
                <a:latin typeface="Times New Roman" panose="02020603050405020304" pitchFamily="18" charset="0"/>
                <a:ea typeface="SimSun" panose="02010600030101010101" pitchFamily="2" charset="-122"/>
              </a:rPr>
              <a:t>Nợ các TK 111, 112,...</a:t>
            </a:r>
            <a:endParaRPr lang="en-US" sz="2400" dirty="0">
              <a:latin typeface="Times New Roman" panose="02020603050405020304" pitchFamily="18" charset="0"/>
              <a:ea typeface="SimSun" panose="02010600030101010101" pitchFamily="2" charset="-122"/>
            </a:endParaRPr>
          </a:p>
          <a:p>
            <a:pPr marL="720090" marR="0" indent="97155" algn="just">
              <a:lnSpc>
                <a:spcPct val="107000"/>
              </a:lnSpc>
              <a:spcBef>
                <a:spcPts val="600"/>
              </a:spcBef>
              <a:spcAft>
                <a:spcPts val="0"/>
              </a:spcAft>
            </a:pPr>
            <a:r>
              <a:rPr lang="vi-VN" sz="2400" dirty="0">
                <a:latin typeface="Times New Roman" panose="02020603050405020304" pitchFamily="18" charset="0"/>
                <a:ea typeface="SimSun" panose="02010600030101010101" pitchFamily="2" charset="-122"/>
              </a:rPr>
              <a:t>Nợ TK 331 - Phải trả cho người bán</a:t>
            </a:r>
            <a:endParaRPr lang="en-US" sz="24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sz="2400" dirty="0">
                <a:latin typeface="Times New Roman" panose="02020603050405020304" pitchFamily="18" charset="0"/>
                <a:ea typeface="SimSun" panose="02010600030101010101" pitchFamily="2" charset="-122"/>
              </a:rPr>
              <a:t>Có TK 156 - Hàng hóa (1561)</a:t>
            </a:r>
            <a:endParaRPr lang="en-US" sz="24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sz="2400" dirty="0">
                <a:latin typeface="Times New Roman" panose="02020603050405020304" pitchFamily="18" charset="0"/>
                <a:ea typeface="SimSun" panose="02010600030101010101" pitchFamily="2" charset="-122"/>
              </a:rPr>
              <a:t>Có TK 133 - Thuế GTGT được khấu trừ (1331) (nếu có).</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5 Phản ánh chi phí thu mua hàng hoá, ghi:</a:t>
            </a:r>
            <a:endParaRPr lang="en-US" sz="2400" dirty="0">
              <a:latin typeface="Times New Roman" panose="02020603050405020304" pitchFamily="18" charset="0"/>
              <a:ea typeface="SimSun" panose="02010600030101010101" pitchFamily="2" charset="-122"/>
            </a:endParaRPr>
          </a:p>
          <a:p>
            <a:pPr marL="720090" marR="0" algn="just">
              <a:lnSpc>
                <a:spcPct val="107000"/>
              </a:lnSpc>
              <a:spcBef>
                <a:spcPts val="600"/>
              </a:spcBef>
              <a:spcAft>
                <a:spcPts val="0"/>
              </a:spcAft>
            </a:pPr>
            <a:r>
              <a:rPr lang="vi-VN" sz="2400" dirty="0">
                <a:latin typeface="Times New Roman" panose="02020603050405020304" pitchFamily="18" charset="0"/>
                <a:ea typeface="SimSun" panose="02010600030101010101" pitchFamily="2" charset="-122"/>
              </a:rPr>
              <a:t>Nợ TK 156 - Hàng hóa (1562)</a:t>
            </a:r>
            <a:endParaRPr lang="en-US" sz="24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2400" dirty="0">
                <a:latin typeface="Times New Roman" panose="02020603050405020304" pitchFamily="18" charset="0"/>
                <a:ea typeface="SimSun" panose="02010600030101010101" pitchFamily="2" charset="-122"/>
              </a:rPr>
              <a:t>Nợ TK 133 - Thuế GTGT được khấu trừ (nếu có)</a:t>
            </a:r>
            <a:endParaRPr lang="en-US" sz="24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sz="2400" dirty="0">
                <a:latin typeface="Times New Roman" panose="02020603050405020304" pitchFamily="18" charset="0"/>
                <a:ea typeface="SimSun" panose="02010600030101010101" pitchFamily="2" charset="-122"/>
              </a:rPr>
              <a:t>Có các TK 111, 112, 141, 331,...</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0972948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39978"/>
            <a:ext cx="8763000" cy="4913974"/>
          </a:xfrm>
          <a:prstGeom prst="rect">
            <a:avLst/>
          </a:prstGeom>
        </p:spPr>
        <p:txBody>
          <a:bodyPr wrap="square">
            <a:spAutoFit/>
          </a:bodyPr>
          <a:lstStyle/>
          <a:p>
            <a:pPr indent="360045" algn="just">
              <a:lnSpc>
                <a:spcPct val="107000"/>
              </a:lnSpc>
              <a:spcBef>
                <a:spcPts val="600"/>
              </a:spcBef>
            </a:pPr>
            <a:r>
              <a:rPr lang="en-US" sz="1800" i="1" dirty="0">
                <a:latin typeface="Times New Roman" panose="02020603050405020304" pitchFamily="18" charset="0"/>
                <a:ea typeface="SimSun" panose="02010600030101010101" pitchFamily="2" charset="-122"/>
              </a:rPr>
              <a:t>* </a:t>
            </a:r>
            <a:r>
              <a:rPr lang="en-US" sz="1800" i="1" dirty="0" err="1">
                <a:latin typeface="Times New Roman" panose="02020603050405020304" pitchFamily="18" charset="0"/>
                <a:ea typeface="SimSun" panose="02010600030101010101" pitchFamily="2" charset="-122"/>
              </a:rPr>
              <a:t>Mua</a:t>
            </a:r>
            <a:r>
              <a:rPr lang="en-US" sz="1800" i="1" dirty="0">
                <a:latin typeface="Times New Roman" panose="02020603050405020304" pitchFamily="18" charset="0"/>
                <a:ea typeface="SimSun" panose="02010600030101010101" pitchFamily="2" charset="-122"/>
              </a:rPr>
              <a:t> </a:t>
            </a:r>
            <a:r>
              <a:rPr lang="en-US" sz="1800" i="1" dirty="0" err="1">
                <a:latin typeface="Times New Roman" panose="02020603050405020304" pitchFamily="18" charset="0"/>
                <a:ea typeface="SimSun" panose="02010600030101010101" pitchFamily="2" charset="-122"/>
              </a:rPr>
              <a:t>hàng</a:t>
            </a:r>
            <a:r>
              <a:rPr lang="en-US" sz="1800" i="1" dirty="0">
                <a:latin typeface="Times New Roman" panose="02020603050405020304" pitchFamily="18" charset="0"/>
                <a:ea typeface="SimSun" panose="02010600030101010101" pitchFamily="2" charset="-122"/>
              </a:rPr>
              <a:t> </a:t>
            </a:r>
            <a:r>
              <a:rPr lang="en-US" sz="1800" i="1" dirty="0" err="1">
                <a:latin typeface="Times New Roman" panose="02020603050405020304" pitchFamily="18" charset="0"/>
                <a:ea typeface="SimSun" panose="02010600030101010101" pitchFamily="2" charset="-122"/>
              </a:rPr>
              <a:t>hóa</a:t>
            </a:r>
            <a:r>
              <a:rPr lang="en-US" sz="1800" i="1" dirty="0">
                <a:latin typeface="Times New Roman" panose="02020603050405020304" pitchFamily="18" charset="0"/>
                <a:ea typeface="SimSun" panose="02010600030101010101" pitchFamily="2" charset="-122"/>
              </a:rPr>
              <a:t> </a:t>
            </a:r>
            <a:r>
              <a:rPr lang="en-US" sz="1800" i="1" dirty="0" err="1">
                <a:latin typeface="Times New Roman" panose="02020603050405020304" pitchFamily="18" charset="0"/>
                <a:ea typeface="SimSun" panose="02010600030101010101" pitchFamily="2" charset="-122"/>
              </a:rPr>
              <a:t>nhập</a:t>
            </a:r>
            <a:r>
              <a:rPr lang="en-US" sz="1800" i="1" dirty="0">
                <a:latin typeface="Times New Roman" panose="02020603050405020304" pitchFamily="18" charset="0"/>
                <a:ea typeface="SimSun" panose="02010600030101010101" pitchFamily="2" charset="-122"/>
              </a:rPr>
              <a:t> </a:t>
            </a:r>
            <a:r>
              <a:rPr lang="en-US" sz="1800" i="1" dirty="0" err="1">
                <a:latin typeface="Times New Roman" panose="02020603050405020304" pitchFamily="18" charset="0"/>
                <a:ea typeface="SimSun" panose="02010600030101010101" pitchFamily="2" charset="-122"/>
              </a:rPr>
              <a:t>kho</a:t>
            </a:r>
            <a:r>
              <a:rPr lang="en-US" sz="1800" i="1" dirty="0">
                <a:latin typeface="Times New Roman" panose="02020603050405020304" pitchFamily="18" charset="0"/>
                <a:ea typeface="SimSun" panose="02010600030101010101" pitchFamily="2" charset="-122"/>
              </a:rPr>
              <a:t> </a:t>
            </a:r>
            <a:r>
              <a:rPr lang="en-US" sz="1800" i="1" dirty="0" err="1">
                <a:latin typeface="Times New Roman" panose="02020603050405020304" pitchFamily="18" charset="0"/>
                <a:ea typeface="SimSun" panose="02010600030101010101" pitchFamily="2" charset="-122"/>
              </a:rPr>
              <a:t>có</a:t>
            </a:r>
            <a:r>
              <a:rPr lang="en-US" sz="1800" i="1" dirty="0">
                <a:latin typeface="Times New Roman" panose="02020603050405020304" pitchFamily="18" charset="0"/>
                <a:ea typeface="SimSun" panose="02010600030101010101" pitchFamily="2" charset="-122"/>
              </a:rPr>
              <a:t> </a:t>
            </a:r>
            <a:r>
              <a:rPr lang="en-US" sz="1800" i="1" dirty="0" err="1">
                <a:latin typeface="Times New Roman" panose="02020603050405020304" pitchFamily="18" charset="0"/>
                <a:ea typeface="SimSun" panose="02010600030101010101" pitchFamily="2" charset="-122"/>
              </a:rPr>
              <a:t>phát</a:t>
            </a:r>
            <a:r>
              <a:rPr lang="en-US" sz="1800" i="1" dirty="0">
                <a:latin typeface="Times New Roman" panose="02020603050405020304" pitchFamily="18" charset="0"/>
                <a:ea typeface="SimSun" panose="02010600030101010101" pitchFamily="2" charset="-122"/>
              </a:rPr>
              <a:t> </a:t>
            </a:r>
            <a:r>
              <a:rPr lang="en-US" sz="1800" i="1" dirty="0" err="1">
                <a:latin typeface="Times New Roman" panose="02020603050405020304" pitchFamily="18" charset="0"/>
                <a:ea typeface="SimSun" panose="02010600030101010101" pitchFamily="2" charset="-122"/>
              </a:rPr>
              <a:t>sinh</a:t>
            </a:r>
            <a:r>
              <a:rPr lang="en-US" sz="1800" i="1" dirty="0">
                <a:latin typeface="Times New Roman" panose="02020603050405020304" pitchFamily="18" charset="0"/>
                <a:ea typeface="SimSun" panose="02010600030101010101" pitchFamily="2" charset="-122"/>
              </a:rPr>
              <a:t> </a:t>
            </a:r>
            <a:r>
              <a:rPr lang="en-US" sz="1800" i="1" dirty="0" err="1">
                <a:latin typeface="Times New Roman" panose="02020603050405020304" pitchFamily="18" charset="0"/>
                <a:ea typeface="SimSun" panose="02010600030101010101" pitchFamily="2" charset="-122"/>
              </a:rPr>
              <a:t>thiếu</a:t>
            </a:r>
            <a:r>
              <a:rPr lang="en-US" sz="1800" i="1" dirty="0">
                <a:latin typeface="Times New Roman" panose="02020603050405020304" pitchFamily="18" charset="0"/>
                <a:ea typeface="SimSun" panose="02010600030101010101" pitchFamily="2" charset="-122"/>
              </a:rPr>
              <a:t>, </a:t>
            </a:r>
            <a:r>
              <a:rPr lang="en-US" sz="1800" i="1" dirty="0" err="1">
                <a:latin typeface="Times New Roman" panose="02020603050405020304" pitchFamily="18" charset="0"/>
                <a:ea typeface="SimSun" panose="02010600030101010101" pitchFamily="2" charset="-122"/>
              </a:rPr>
              <a:t>thừa</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1800" dirty="0">
                <a:latin typeface="Times New Roman" panose="02020603050405020304" pitchFamily="18" charset="0"/>
                <a:ea typeface="SimSun" panose="02010600030101010101" pitchFamily="2" charset="-122"/>
              </a:rPr>
              <a:t>1. Mọi trường hợp phát hiện thừa hàng hóa bất kỳ ở khâu nào trong kinh doanh phải lập biên bản và truy tìm nguyên nhân. Kế toán căn cứ vào nguyên nhân đã được xác định để xử lý và hạch toán:</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1800" spc="-30" dirty="0">
                <a:latin typeface="Times New Roman" panose="02020603050405020304" pitchFamily="18" charset="0"/>
                <a:ea typeface="SimSun" panose="02010600030101010101" pitchFamily="2" charset="-122"/>
              </a:rPr>
              <a:t>- Nếu do nhầm lẫn, cân, đo, đong, đếm, quên ghi sổ,... thì điều chỉnh lại sổ kế toán.</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1800" dirty="0">
                <a:latin typeface="Times New Roman" panose="02020603050405020304" pitchFamily="18" charset="0"/>
                <a:ea typeface="SimSun" panose="02010600030101010101" pitchFamily="2" charset="-122"/>
              </a:rPr>
              <a:t>- Nếu hàng hoá thừa là thuộc quyền sở hữu của doanh nghiệp khác, thì giá trị hàng hoá thừa doanh nghiệp chủ động theo dõi trong hệ thống quản trị và ghi chép thông tin trong phần thuyết minh Báo cáo tài chính.</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1800" dirty="0">
                <a:latin typeface="Times New Roman" panose="02020603050405020304" pitchFamily="18" charset="0"/>
                <a:ea typeface="SimSun" panose="02010600030101010101" pitchFamily="2" charset="-122"/>
              </a:rPr>
              <a:t>- Nếu chưa xác định được nguyên nhân phải chờ xử lý, ghi:</a:t>
            </a:r>
            <a:endParaRPr lang="en-US" sz="18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Nợ TK 156 - Hàng hóa </a:t>
            </a:r>
            <a:endParaRPr lang="en-US" sz="18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Có TK 338 - Phải trả, phải nộp khác (3381).</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1800" dirty="0">
                <a:latin typeface="Times New Roman" panose="02020603050405020304" pitchFamily="18" charset="0"/>
                <a:ea typeface="SimSun" panose="02010600030101010101" pitchFamily="2" charset="-122"/>
              </a:rPr>
              <a:t>- Khi có quyết định của cấp có thẩm quyền về xử lý hàng hoá thừa, ghi:</a:t>
            </a:r>
            <a:endParaRPr lang="en-US" sz="18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Nợ TK 338 - Phải trả, phải nộp khác (3381)</a:t>
            </a:r>
            <a:endParaRPr lang="en-US" sz="18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sz="1800" dirty="0">
                <a:latin typeface="Times New Roman" panose="02020603050405020304" pitchFamily="18" charset="0"/>
                <a:ea typeface="SimSun" panose="02010600030101010101" pitchFamily="2" charset="-122"/>
              </a:rPr>
              <a:t>Có các </a:t>
            </a:r>
            <a:r>
              <a:rPr lang="fr-FR" sz="1800" dirty="0">
                <a:latin typeface="Times New Roman" panose="02020603050405020304" pitchFamily="18" charset="0"/>
                <a:ea typeface="SimSun" panose="02010600030101010101" pitchFamily="2" charset="-122"/>
              </a:rPr>
              <a:t>t</a:t>
            </a:r>
            <a:r>
              <a:rPr lang="vi-VN" sz="1800" dirty="0">
                <a:latin typeface="Times New Roman" panose="02020603050405020304" pitchFamily="18" charset="0"/>
                <a:ea typeface="SimSun" panose="02010600030101010101" pitchFamily="2" charset="-122"/>
              </a:rPr>
              <a:t>ài khoản liên quan.</a:t>
            </a:r>
            <a:endParaRPr lang="en-US" sz="1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575692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9550"/>
            <a:ext cx="8534400" cy="5373074"/>
          </a:xfrm>
          <a:prstGeom prst="rect">
            <a:avLst/>
          </a:prstGeom>
        </p:spPr>
        <p:txBody>
          <a:bodyPr wrap="square">
            <a:spAutoFit/>
          </a:bodyPr>
          <a:lstStyle/>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2. Mọi trường hợp phát hiện thiếu hụt, mất mát hàng hoá ở bất kỳ khâu nào trong kinh doanh phải lập biên bản và truy tìm nguyên nhân. Kế toán căn cứ vào quyết định xử lý của cấp có thẩm quyền theo từng nguyên nhân gây ra để xử lý và ghi sổ kế toán:</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spc="-30" dirty="0">
                <a:latin typeface="Times New Roman" panose="02020603050405020304" pitchFamily="18" charset="0"/>
                <a:ea typeface="SimSun" panose="02010600030101010101" pitchFamily="2" charset="-122"/>
              </a:rPr>
              <a:t>- Phản ánh giá trị hàng hóa thiếu chưa xác định được nguyên nhân, chờ xử lý, ghi:</a:t>
            </a:r>
            <a:endParaRPr lang="en-US" sz="2000" dirty="0">
              <a:latin typeface="Times New Roman" panose="02020603050405020304" pitchFamily="18" charset="0"/>
              <a:ea typeface="SimSun" panose="02010600030101010101" pitchFamily="2" charset="-122"/>
            </a:endParaRPr>
          </a:p>
          <a:p>
            <a:pPr marL="360045" marR="0" indent="360045" algn="just">
              <a:lnSpc>
                <a:spcPct val="107000"/>
              </a:lnSpc>
              <a:spcBef>
                <a:spcPts val="600"/>
              </a:spcBef>
              <a:spcAft>
                <a:spcPts val="0"/>
              </a:spcAft>
            </a:pPr>
            <a:r>
              <a:rPr lang="vi-VN" sz="2000" dirty="0">
                <a:latin typeface="Times New Roman" panose="02020603050405020304" pitchFamily="18" charset="0"/>
                <a:ea typeface="SimSun" panose="02010600030101010101" pitchFamily="2" charset="-122"/>
              </a:rPr>
              <a:t>Nợ TK 138 - Phải thu khác (TK 1381- Tài sản thiếu chờ xử lý)</a:t>
            </a:r>
            <a:endParaRPr lang="en-US" sz="2000" dirty="0">
              <a:latin typeface="Times New Roman" panose="02020603050405020304" pitchFamily="18" charset="0"/>
              <a:ea typeface="SimSun" panose="02010600030101010101" pitchFamily="2" charset="-122"/>
            </a:endParaRPr>
          </a:p>
          <a:p>
            <a:pPr marL="720090" marR="0" indent="360045" algn="just">
              <a:lnSpc>
                <a:spcPct val="107000"/>
              </a:lnSpc>
              <a:spcBef>
                <a:spcPts val="600"/>
              </a:spcBef>
              <a:spcAft>
                <a:spcPts val="0"/>
              </a:spcAft>
            </a:pPr>
            <a:r>
              <a:rPr lang="vi-VN" sz="2000" dirty="0">
                <a:latin typeface="Times New Roman" panose="02020603050405020304" pitchFamily="18" charset="0"/>
                <a:ea typeface="SimSun" panose="02010600030101010101" pitchFamily="2" charset="-122"/>
              </a:rPr>
              <a:t>Có TK 156 - Hàng hoá.</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Khi có quyết định xử lý của cấp có thẩm quyền, ghi:</a:t>
            </a:r>
            <a:endParaRPr lang="en-US" sz="2000" dirty="0">
              <a:latin typeface="Times New Roman" panose="02020603050405020304" pitchFamily="18" charset="0"/>
              <a:ea typeface="SimSun" panose="02010600030101010101" pitchFamily="2" charset="-122"/>
            </a:endParaRPr>
          </a:p>
          <a:p>
            <a:pPr marL="457200" marR="0" indent="360045" algn="just">
              <a:lnSpc>
                <a:spcPct val="107000"/>
              </a:lnSpc>
              <a:spcBef>
                <a:spcPts val="600"/>
              </a:spcBef>
              <a:spcAft>
                <a:spcPts val="0"/>
              </a:spcAft>
            </a:pPr>
            <a:r>
              <a:rPr lang="vi-VN" sz="2000" dirty="0">
                <a:latin typeface="Times New Roman" panose="02020603050405020304" pitchFamily="18" charset="0"/>
                <a:ea typeface="SimSun" panose="02010600030101010101" pitchFamily="2" charset="-122"/>
              </a:rPr>
              <a:t>Nợ các TK 111, 112,... (nếu do cá nhân gây ra phải bồi thường bằng tiền)</a:t>
            </a:r>
            <a:endParaRPr lang="en-US" sz="2000" dirty="0">
              <a:latin typeface="Times New Roman" panose="02020603050405020304" pitchFamily="18" charset="0"/>
              <a:ea typeface="SimSun" panose="02010600030101010101" pitchFamily="2" charset="-122"/>
            </a:endParaRPr>
          </a:p>
          <a:p>
            <a:pPr marL="457200" marR="0" indent="360045" algn="just">
              <a:lnSpc>
                <a:spcPct val="107000"/>
              </a:lnSpc>
              <a:spcBef>
                <a:spcPts val="600"/>
              </a:spcBef>
              <a:spcAft>
                <a:spcPts val="0"/>
              </a:spcAft>
            </a:pPr>
            <a:r>
              <a:rPr lang="vi-VN" sz="2000" spc="-30" dirty="0">
                <a:latin typeface="Times New Roman" panose="02020603050405020304" pitchFamily="18" charset="0"/>
                <a:ea typeface="SimSun" panose="02010600030101010101" pitchFamily="2" charset="-122"/>
              </a:rPr>
              <a:t>Nợ TK 334 - Phải trả người lao động (do cá nhân gây ra phải trừ vào lương)</a:t>
            </a:r>
            <a:endParaRPr lang="en-US" sz="2000" dirty="0">
              <a:latin typeface="Times New Roman" panose="02020603050405020304" pitchFamily="18" charset="0"/>
              <a:ea typeface="SimSun" panose="02010600030101010101" pitchFamily="2" charset="-122"/>
            </a:endParaRPr>
          </a:p>
          <a:p>
            <a:pPr marL="457200" marR="0" indent="360045" algn="just">
              <a:lnSpc>
                <a:spcPct val="107000"/>
              </a:lnSpc>
              <a:spcBef>
                <a:spcPts val="600"/>
              </a:spcBef>
              <a:spcAft>
                <a:spcPts val="0"/>
              </a:spcAft>
            </a:pPr>
            <a:r>
              <a:rPr lang="vi-VN" sz="2000" dirty="0">
                <a:latin typeface="Times New Roman" panose="02020603050405020304" pitchFamily="18" charset="0"/>
                <a:ea typeface="SimSun" panose="02010600030101010101" pitchFamily="2" charset="-122"/>
              </a:rPr>
              <a:t>Nợ TK 138 - Phải thu khác (1388) (thu bồi thường của người phạm lỗi)</a:t>
            </a:r>
            <a:endParaRPr lang="en-US" sz="2000" dirty="0">
              <a:latin typeface="Times New Roman" panose="02020603050405020304" pitchFamily="18" charset="0"/>
              <a:ea typeface="SimSun" panose="02010600030101010101" pitchFamily="2" charset="-122"/>
            </a:endParaRPr>
          </a:p>
          <a:p>
            <a:pPr marL="457200" marR="0" indent="360045" algn="just">
              <a:lnSpc>
                <a:spcPct val="107000"/>
              </a:lnSpc>
              <a:spcBef>
                <a:spcPts val="600"/>
              </a:spcBef>
              <a:spcAft>
                <a:spcPts val="0"/>
              </a:spcAft>
            </a:pPr>
            <a:r>
              <a:rPr lang="vi-VN" sz="2000" dirty="0">
                <a:latin typeface="Times New Roman" panose="02020603050405020304" pitchFamily="18" charset="0"/>
                <a:ea typeface="SimSun" panose="02010600030101010101" pitchFamily="2" charset="-122"/>
              </a:rPr>
              <a:t>Nợ TK 632 - Giá vốn hàng bán (phần giá trị hao hụt, mất mát còn lại)</a:t>
            </a:r>
            <a:endParaRPr lang="en-US" sz="2000" dirty="0">
              <a:latin typeface="Times New Roman" panose="02020603050405020304" pitchFamily="18" charset="0"/>
              <a:ea typeface="SimSun" panose="02010600030101010101" pitchFamily="2" charset="-122"/>
            </a:endParaRPr>
          </a:p>
          <a:p>
            <a:pPr marL="1080135" marR="0" indent="360045" algn="just">
              <a:lnSpc>
                <a:spcPct val="107000"/>
              </a:lnSpc>
              <a:spcBef>
                <a:spcPts val="600"/>
              </a:spcBef>
              <a:spcAft>
                <a:spcPts val="0"/>
              </a:spcAft>
            </a:pPr>
            <a:r>
              <a:rPr lang="vi-VN" sz="2000" dirty="0">
                <a:latin typeface="Times New Roman" panose="02020603050405020304" pitchFamily="18" charset="0"/>
                <a:ea typeface="SimSun" panose="02010600030101010101" pitchFamily="2" charset="-122"/>
              </a:rPr>
              <a:t>Có TK 138 - Phải thu khác (1381).</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8278161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9550"/>
            <a:ext cx="8686800" cy="5038623"/>
          </a:xfrm>
          <a:prstGeom prst="rect">
            <a:avLst/>
          </a:prstGeom>
        </p:spPr>
        <p:txBody>
          <a:bodyPr wrap="square">
            <a:spAutoFit/>
          </a:bodyPr>
          <a:lstStyle/>
          <a:p>
            <a:pPr indent="360045" algn="just">
              <a:lnSpc>
                <a:spcPct val="107000"/>
              </a:lnSpc>
              <a:spcBef>
                <a:spcPts val="600"/>
              </a:spcBef>
            </a:pPr>
            <a:r>
              <a:rPr lang="nl-NL" sz="2400" b="1" u="sng" dirty="0">
                <a:latin typeface="Times New Roman" panose="02020603050405020304" pitchFamily="18" charset="0"/>
                <a:ea typeface="SimSun" panose="02010600030101010101" pitchFamily="2" charset="-122"/>
              </a:rPr>
              <a:t>BÀI TẬP THỰC HÀNH</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Doanh nghiệp hạch toán hàng tồn kho theo phương pháp kê khai thường xuyên, nộp thuế GTGT theo phương pháp khấu trừ trong kỳ có các nghiệp vụ kinh tế phát sinh như sau:</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1. Doanh nghiệp mua một lô hàng trị giá 100.000.000đ, thuế GTGT 10%, tiền mua hàng chưa thanh toán. Hàng về kiểm nhận nhập kho đủ. Thời gian sau trích tiền gửi ngân hàng để thanh toán cho người bán (ngân hàng đã báo)</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2. Doanh nghiệp mua một lô hàng hóa, tổng giá thanh toán là 94.500.000đ, thuế GTGT %, tiền mua hàng đã thanh toán bằng tiền mặt. Cuối tháng hàng chưa về nhập kho, sang tháng hàng về, kiểm nhận nhập kho đủ.</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094924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87910" y="361725"/>
            <a:ext cx="2206336" cy="225716"/>
          </a:xfrm>
          <a:prstGeom prst="rect">
            <a:avLst/>
          </a:prstGeom>
        </p:spPr>
        <p:txBody>
          <a:bodyPr vert="horz" wrap="square" lIns="0" tIns="10173" rIns="0" bIns="0" rtlCol="0">
            <a:spAutoFit/>
          </a:bodyPr>
          <a:lstStyle/>
          <a:p>
            <a:pPr marL="10173">
              <a:spcBef>
                <a:spcPts val="80"/>
              </a:spcBef>
            </a:pPr>
            <a:r>
              <a:rPr b="1" dirty="0">
                <a:solidFill>
                  <a:srgbClr val="820C15"/>
                </a:solidFill>
                <a:latin typeface="Arial"/>
                <a:cs typeface="Arial"/>
              </a:rPr>
              <a:t>CẤU TRÚC NỘI</a:t>
            </a:r>
            <a:r>
              <a:rPr b="1" spc="-84" dirty="0">
                <a:solidFill>
                  <a:srgbClr val="820C15"/>
                </a:solidFill>
                <a:latin typeface="Arial"/>
                <a:cs typeface="Arial"/>
              </a:rPr>
              <a:t> </a:t>
            </a:r>
            <a:r>
              <a:rPr b="1" dirty="0">
                <a:solidFill>
                  <a:srgbClr val="820C15"/>
                </a:solidFill>
                <a:latin typeface="Arial"/>
                <a:cs typeface="Arial"/>
              </a:rPr>
              <a:t>DUNG</a:t>
            </a:r>
            <a:endParaRPr>
              <a:latin typeface="Arial"/>
              <a:cs typeface="Arial"/>
            </a:endParaRPr>
          </a:p>
        </p:txBody>
      </p:sp>
      <p:sp>
        <p:nvSpPr>
          <p:cNvPr id="5" name="object 5"/>
          <p:cNvSpPr txBox="1">
            <a:spLocks noGrp="1"/>
          </p:cNvSpPr>
          <p:nvPr>
            <p:ph type="sldNum" sz="quarter" idx="7"/>
          </p:nvPr>
        </p:nvSpPr>
        <p:spPr>
          <a:xfrm>
            <a:off x="8366762" y="4596483"/>
            <a:ext cx="245917" cy="179034"/>
          </a:xfrm>
          <a:prstGeom prst="rect">
            <a:avLst/>
          </a:prstGeom>
        </p:spPr>
        <p:txBody>
          <a:bodyPr vert="horz" wrap="square" lIns="0" tIns="9663" rIns="0" bIns="0" rtlCol="0">
            <a:spAutoFit/>
          </a:bodyPr>
          <a:lstStyle/>
          <a:p>
            <a:pPr marL="30519">
              <a:spcBef>
                <a:spcPts val="76"/>
              </a:spcBef>
            </a:pPr>
            <a:fld id="{81D60167-4931-47E6-BA6A-407CBD079E47}" type="slidenum">
              <a:rPr spc="-3" dirty="0"/>
              <a:pPr marL="30519">
                <a:spcBef>
                  <a:spcPts val="76"/>
                </a:spcBef>
              </a:pPr>
              <a:t>4</a:t>
            </a:fld>
            <a:endParaRPr spc="-3" dirty="0"/>
          </a:p>
        </p:txBody>
      </p:sp>
      <p:grpSp>
        <p:nvGrpSpPr>
          <p:cNvPr id="7" name="object 3"/>
          <p:cNvGrpSpPr/>
          <p:nvPr/>
        </p:nvGrpSpPr>
        <p:grpSpPr>
          <a:xfrm>
            <a:off x="76200" y="1131371"/>
            <a:ext cx="2780145" cy="3116779"/>
            <a:chOff x="1367027" y="1748027"/>
            <a:chExt cx="3058160" cy="1534160"/>
          </a:xfrm>
        </p:grpSpPr>
        <p:sp>
          <p:nvSpPr>
            <p:cNvPr id="8" name="object 4"/>
            <p:cNvSpPr/>
            <p:nvPr/>
          </p:nvSpPr>
          <p:spPr>
            <a:xfrm>
              <a:off x="1371599" y="1752599"/>
              <a:ext cx="3048000" cy="1524000"/>
            </a:xfrm>
            <a:custGeom>
              <a:avLst/>
              <a:gdLst/>
              <a:ahLst/>
              <a:cxnLst/>
              <a:rect l="l" t="t" r="r" b="b"/>
              <a:pathLst>
                <a:path w="3048000" h="1524000">
                  <a:moveTo>
                    <a:pt x="3048000" y="1270254"/>
                  </a:moveTo>
                  <a:lnTo>
                    <a:pt x="3048000" y="254508"/>
                  </a:lnTo>
                  <a:lnTo>
                    <a:pt x="3043914" y="208852"/>
                  </a:lnTo>
                  <a:lnTo>
                    <a:pt x="3032132" y="165844"/>
                  </a:lnTo>
                  <a:lnTo>
                    <a:pt x="3013371" y="126209"/>
                  </a:lnTo>
                  <a:lnTo>
                    <a:pt x="2988344" y="90676"/>
                  </a:lnTo>
                  <a:lnTo>
                    <a:pt x="2957767" y="59973"/>
                  </a:lnTo>
                  <a:lnTo>
                    <a:pt x="2922354" y="34826"/>
                  </a:lnTo>
                  <a:lnTo>
                    <a:pt x="2882821" y="15963"/>
                  </a:lnTo>
                  <a:lnTo>
                    <a:pt x="2839883" y="4112"/>
                  </a:lnTo>
                  <a:lnTo>
                    <a:pt x="2794254" y="0"/>
                  </a:lnTo>
                  <a:lnTo>
                    <a:pt x="254508" y="0"/>
                  </a:lnTo>
                  <a:lnTo>
                    <a:pt x="208852" y="4112"/>
                  </a:lnTo>
                  <a:lnTo>
                    <a:pt x="165844" y="15963"/>
                  </a:lnTo>
                  <a:lnTo>
                    <a:pt x="126209" y="34826"/>
                  </a:lnTo>
                  <a:lnTo>
                    <a:pt x="90676" y="59973"/>
                  </a:lnTo>
                  <a:lnTo>
                    <a:pt x="59973" y="90676"/>
                  </a:lnTo>
                  <a:lnTo>
                    <a:pt x="34826" y="126209"/>
                  </a:lnTo>
                  <a:lnTo>
                    <a:pt x="15963" y="165844"/>
                  </a:lnTo>
                  <a:lnTo>
                    <a:pt x="4112" y="208852"/>
                  </a:lnTo>
                  <a:lnTo>
                    <a:pt x="0" y="254508"/>
                  </a:lnTo>
                  <a:lnTo>
                    <a:pt x="0" y="1270254"/>
                  </a:lnTo>
                  <a:lnTo>
                    <a:pt x="4112" y="1315883"/>
                  </a:lnTo>
                  <a:lnTo>
                    <a:pt x="15963" y="1358821"/>
                  </a:lnTo>
                  <a:lnTo>
                    <a:pt x="34826" y="1398354"/>
                  </a:lnTo>
                  <a:lnTo>
                    <a:pt x="59973" y="1433767"/>
                  </a:lnTo>
                  <a:lnTo>
                    <a:pt x="90676" y="1464344"/>
                  </a:lnTo>
                  <a:lnTo>
                    <a:pt x="126209" y="1489371"/>
                  </a:lnTo>
                  <a:lnTo>
                    <a:pt x="165844" y="1508132"/>
                  </a:lnTo>
                  <a:lnTo>
                    <a:pt x="208852" y="1519914"/>
                  </a:lnTo>
                  <a:lnTo>
                    <a:pt x="254508" y="1524000"/>
                  </a:lnTo>
                  <a:lnTo>
                    <a:pt x="2794254" y="1524000"/>
                  </a:lnTo>
                  <a:lnTo>
                    <a:pt x="2839883" y="1519914"/>
                  </a:lnTo>
                  <a:lnTo>
                    <a:pt x="2882821" y="1508132"/>
                  </a:lnTo>
                  <a:lnTo>
                    <a:pt x="2922354" y="1489371"/>
                  </a:lnTo>
                  <a:lnTo>
                    <a:pt x="2957767" y="1464344"/>
                  </a:lnTo>
                  <a:lnTo>
                    <a:pt x="2988344" y="1433767"/>
                  </a:lnTo>
                  <a:lnTo>
                    <a:pt x="3013371" y="1398354"/>
                  </a:lnTo>
                  <a:lnTo>
                    <a:pt x="3032132" y="1358821"/>
                  </a:lnTo>
                  <a:lnTo>
                    <a:pt x="3043914" y="1315883"/>
                  </a:lnTo>
                  <a:lnTo>
                    <a:pt x="3048000" y="1270254"/>
                  </a:lnTo>
                  <a:close/>
                </a:path>
              </a:pathLst>
            </a:custGeom>
            <a:solidFill>
              <a:srgbClr val="810C15"/>
            </a:solidFill>
          </p:spPr>
          <p:txBody>
            <a:bodyPr wrap="square" lIns="0" tIns="0" rIns="0" bIns="0" rtlCol="0"/>
            <a:lstStyle/>
            <a:p>
              <a:endParaRPr/>
            </a:p>
          </p:txBody>
        </p:sp>
        <p:sp>
          <p:nvSpPr>
            <p:cNvPr id="9" name="object 5"/>
            <p:cNvSpPr/>
            <p:nvPr/>
          </p:nvSpPr>
          <p:spPr>
            <a:xfrm>
              <a:off x="1367027" y="1748027"/>
              <a:ext cx="3058160" cy="1534160"/>
            </a:xfrm>
            <a:custGeom>
              <a:avLst/>
              <a:gdLst/>
              <a:ahLst/>
              <a:cxnLst/>
              <a:rect l="l" t="t" r="r" b="b"/>
              <a:pathLst>
                <a:path w="3058160" h="1534160">
                  <a:moveTo>
                    <a:pt x="3057906" y="1274826"/>
                  </a:moveTo>
                  <a:lnTo>
                    <a:pt x="3057906" y="259080"/>
                  </a:lnTo>
                  <a:lnTo>
                    <a:pt x="3056382" y="232410"/>
                  </a:lnTo>
                  <a:lnTo>
                    <a:pt x="3047412" y="186488"/>
                  </a:lnTo>
                  <a:lnTo>
                    <a:pt x="3030674" y="143813"/>
                  </a:lnTo>
                  <a:lnTo>
                    <a:pt x="3006979" y="105185"/>
                  </a:lnTo>
                  <a:lnTo>
                    <a:pt x="2977138" y="71404"/>
                  </a:lnTo>
                  <a:lnTo>
                    <a:pt x="2941963" y="43270"/>
                  </a:lnTo>
                  <a:lnTo>
                    <a:pt x="2902264" y="21585"/>
                  </a:lnTo>
                  <a:lnTo>
                    <a:pt x="2858853" y="7149"/>
                  </a:lnTo>
                  <a:lnTo>
                    <a:pt x="2812542" y="762"/>
                  </a:lnTo>
                  <a:lnTo>
                    <a:pt x="2798826" y="0"/>
                  </a:lnTo>
                  <a:lnTo>
                    <a:pt x="259079" y="0"/>
                  </a:lnTo>
                  <a:lnTo>
                    <a:pt x="212106" y="4371"/>
                  </a:lnTo>
                  <a:lnTo>
                    <a:pt x="167831" y="16698"/>
                  </a:lnTo>
                  <a:lnTo>
                    <a:pt x="127042" y="36296"/>
                  </a:lnTo>
                  <a:lnTo>
                    <a:pt x="90530" y="62484"/>
                  </a:lnTo>
                  <a:lnTo>
                    <a:pt x="59085" y="94576"/>
                  </a:lnTo>
                  <a:lnTo>
                    <a:pt x="33496" y="131891"/>
                  </a:lnTo>
                  <a:lnTo>
                    <a:pt x="14554" y="173745"/>
                  </a:lnTo>
                  <a:lnTo>
                    <a:pt x="3047" y="219456"/>
                  </a:lnTo>
                  <a:lnTo>
                    <a:pt x="0" y="259080"/>
                  </a:lnTo>
                  <a:lnTo>
                    <a:pt x="0" y="1274826"/>
                  </a:lnTo>
                  <a:lnTo>
                    <a:pt x="1524" y="1301496"/>
                  </a:lnTo>
                  <a:lnTo>
                    <a:pt x="3048" y="1314450"/>
                  </a:lnTo>
                  <a:lnTo>
                    <a:pt x="5334" y="1327404"/>
                  </a:lnTo>
                  <a:lnTo>
                    <a:pt x="9906" y="1342800"/>
                  </a:lnTo>
                  <a:lnTo>
                    <a:pt x="9905" y="246126"/>
                  </a:lnTo>
                  <a:lnTo>
                    <a:pt x="10667" y="233172"/>
                  </a:lnTo>
                  <a:lnTo>
                    <a:pt x="10667" y="233934"/>
                  </a:lnTo>
                  <a:lnTo>
                    <a:pt x="12191" y="220980"/>
                  </a:lnTo>
                  <a:lnTo>
                    <a:pt x="14477" y="208788"/>
                  </a:lnTo>
                  <a:lnTo>
                    <a:pt x="20573" y="184404"/>
                  </a:lnTo>
                  <a:lnTo>
                    <a:pt x="20573" y="185166"/>
                  </a:lnTo>
                  <a:lnTo>
                    <a:pt x="25145" y="172974"/>
                  </a:lnTo>
                  <a:lnTo>
                    <a:pt x="25145" y="173736"/>
                  </a:lnTo>
                  <a:lnTo>
                    <a:pt x="28955" y="161544"/>
                  </a:lnTo>
                  <a:lnTo>
                    <a:pt x="28955" y="162306"/>
                  </a:lnTo>
                  <a:lnTo>
                    <a:pt x="34290" y="150876"/>
                  </a:lnTo>
                  <a:lnTo>
                    <a:pt x="39623" y="140208"/>
                  </a:lnTo>
                  <a:lnTo>
                    <a:pt x="45719" y="129540"/>
                  </a:lnTo>
                  <a:lnTo>
                    <a:pt x="51815" y="120734"/>
                  </a:lnTo>
                  <a:lnTo>
                    <a:pt x="51815" y="119634"/>
                  </a:lnTo>
                  <a:lnTo>
                    <a:pt x="59435" y="109728"/>
                  </a:lnTo>
                  <a:lnTo>
                    <a:pt x="66293" y="101498"/>
                  </a:lnTo>
                  <a:lnTo>
                    <a:pt x="66293" y="100584"/>
                  </a:lnTo>
                  <a:lnTo>
                    <a:pt x="82296" y="83127"/>
                  </a:lnTo>
                  <a:lnTo>
                    <a:pt x="83057" y="82296"/>
                  </a:lnTo>
                  <a:lnTo>
                    <a:pt x="100583" y="66294"/>
                  </a:lnTo>
                  <a:lnTo>
                    <a:pt x="100583" y="67056"/>
                  </a:lnTo>
                  <a:lnTo>
                    <a:pt x="109727" y="59436"/>
                  </a:lnTo>
                  <a:lnTo>
                    <a:pt x="119633" y="51816"/>
                  </a:lnTo>
                  <a:lnTo>
                    <a:pt x="119633" y="52578"/>
                  </a:lnTo>
                  <a:lnTo>
                    <a:pt x="129539" y="45720"/>
                  </a:lnTo>
                  <a:lnTo>
                    <a:pt x="140207" y="39624"/>
                  </a:lnTo>
                  <a:lnTo>
                    <a:pt x="150876" y="34290"/>
                  </a:lnTo>
                  <a:lnTo>
                    <a:pt x="161544" y="29311"/>
                  </a:lnTo>
                  <a:lnTo>
                    <a:pt x="161544" y="28956"/>
                  </a:lnTo>
                  <a:lnTo>
                    <a:pt x="172973" y="25384"/>
                  </a:lnTo>
                  <a:lnTo>
                    <a:pt x="172973" y="25146"/>
                  </a:lnTo>
                  <a:lnTo>
                    <a:pt x="184403" y="20859"/>
                  </a:lnTo>
                  <a:lnTo>
                    <a:pt x="184403" y="20574"/>
                  </a:lnTo>
                  <a:lnTo>
                    <a:pt x="208788" y="14478"/>
                  </a:lnTo>
                  <a:lnTo>
                    <a:pt x="220979" y="12192"/>
                  </a:lnTo>
                  <a:lnTo>
                    <a:pt x="233172" y="10757"/>
                  </a:lnTo>
                  <a:lnTo>
                    <a:pt x="246126" y="9906"/>
                  </a:lnTo>
                  <a:lnTo>
                    <a:pt x="2812542" y="9950"/>
                  </a:lnTo>
                  <a:lnTo>
                    <a:pt x="2824734" y="10668"/>
                  </a:lnTo>
                  <a:lnTo>
                    <a:pt x="2836926" y="12192"/>
                  </a:lnTo>
                  <a:lnTo>
                    <a:pt x="2849118" y="14478"/>
                  </a:lnTo>
                  <a:lnTo>
                    <a:pt x="2873502" y="20574"/>
                  </a:lnTo>
                  <a:lnTo>
                    <a:pt x="2873502" y="20859"/>
                  </a:lnTo>
                  <a:lnTo>
                    <a:pt x="2884932" y="25146"/>
                  </a:lnTo>
                  <a:lnTo>
                    <a:pt x="2884932" y="25384"/>
                  </a:lnTo>
                  <a:lnTo>
                    <a:pt x="2896362" y="28956"/>
                  </a:lnTo>
                  <a:lnTo>
                    <a:pt x="2896362" y="29311"/>
                  </a:lnTo>
                  <a:lnTo>
                    <a:pt x="2907030" y="34290"/>
                  </a:lnTo>
                  <a:lnTo>
                    <a:pt x="2917698" y="39624"/>
                  </a:lnTo>
                  <a:lnTo>
                    <a:pt x="2928366" y="45720"/>
                  </a:lnTo>
                  <a:lnTo>
                    <a:pt x="2938272" y="52578"/>
                  </a:lnTo>
                  <a:lnTo>
                    <a:pt x="2938272" y="51816"/>
                  </a:lnTo>
                  <a:lnTo>
                    <a:pt x="2948178" y="59436"/>
                  </a:lnTo>
                  <a:lnTo>
                    <a:pt x="2957322" y="67056"/>
                  </a:lnTo>
                  <a:lnTo>
                    <a:pt x="2957322" y="66294"/>
                  </a:lnTo>
                  <a:lnTo>
                    <a:pt x="2974848" y="82359"/>
                  </a:lnTo>
                  <a:lnTo>
                    <a:pt x="2975610" y="83058"/>
                  </a:lnTo>
                  <a:lnTo>
                    <a:pt x="2991612" y="100584"/>
                  </a:lnTo>
                  <a:lnTo>
                    <a:pt x="2991612" y="101498"/>
                  </a:lnTo>
                  <a:lnTo>
                    <a:pt x="3018282" y="140208"/>
                  </a:lnTo>
                  <a:lnTo>
                    <a:pt x="3028950" y="162306"/>
                  </a:lnTo>
                  <a:lnTo>
                    <a:pt x="3028950" y="163576"/>
                  </a:lnTo>
                  <a:lnTo>
                    <a:pt x="3032760" y="173736"/>
                  </a:lnTo>
                  <a:lnTo>
                    <a:pt x="3032760" y="172974"/>
                  </a:lnTo>
                  <a:lnTo>
                    <a:pt x="3037332" y="185166"/>
                  </a:lnTo>
                  <a:lnTo>
                    <a:pt x="3037332" y="186842"/>
                  </a:lnTo>
                  <a:lnTo>
                    <a:pt x="3040380" y="196596"/>
                  </a:lnTo>
                  <a:lnTo>
                    <a:pt x="3043428" y="208788"/>
                  </a:lnTo>
                  <a:lnTo>
                    <a:pt x="3045714" y="220980"/>
                  </a:lnTo>
                  <a:lnTo>
                    <a:pt x="3045714" y="225298"/>
                  </a:lnTo>
                  <a:lnTo>
                    <a:pt x="3047238" y="233934"/>
                  </a:lnTo>
                  <a:lnTo>
                    <a:pt x="3047238" y="239649"/>
                  </a:lnTo>
                  <a:lnTo>
                    <a:pt x="3048000" y="246126"/>
                  </a:lnTo>
                  <a:lnTo>
                    <a:pt x="3048000" y="1342901"/>
                  </a:lnTo>
                  <a:lnTo>
                    <a:pt x="3050667" y="1334896"/>
                  </a:lnTo>
                  <a:lnTo>
                    <a:pt x="3057144" y="1288542"/>
                  </a:lnTo>
                  <a:lnTo>
                    <a:pt x="3057906" y="1274826"/>
                  </a:lnTo>
                  <a:close/>
                </a:path>
                <a:path w="3058160" h="1534160">
                  <a:moveTo>
                    <a:pt x="52578" y="1414272"/>
                  </a:moveTo>
                  <a:lnTo>
                    <a:pt x="45720" y="1404366"/>
                  </a:lnTo>
                  <a:lnTo>
                    <a:pt x="39624" y="1393698"/>
                  </a:lnTo>
                  <a:lnTo>
                    <a:pt x="34290" y="1383030"/>
                  </a:lnTo>
                  <a:lnTo>
                    <a:pt x="28956" y="1371600"/>
                  </a:lnTo>
                  <a:lnTo>
                    <a:pt x="28956" y="1372362"/>
                  </a:lnTo>
                  <a:lnTo>
                    <a:pt x="25146" y="1360170"/>
                  </a:lnTo>
                  <a:lnTo>
                    <a:pt x="25146" y="1360932"/>
                  </a:lnTo>
                  <a:lnTo>
                    <a:pt x="20574" y="1348740"/>
                  </a:lnTo>
                  <a:lnTo>
                    <a:pt x="20574" y="1349502"/>
                  </a:lnTo>
                  <a:lnTo>
                    <a:pt x="14478" y="1325118"/>
                  </a:lnTo>
                  <a:lnTo>
                    <a:pt x="12192" y="1312926"/>
                  </a:lnTo>
                  <a:lnTo>
                    <a:pt x="10668" y="1299972"/>
                  </a:lnTo>
                  <a:lnTo>
                    <a:pt x="10668" y="1300734"/>
                  </a:lnTo>
                  <a:lnTo>
                    <a:pt x="9906" y="1287780"/>
                  </a:lnTo>
                  <a:lnTo>
                    <a:pt x="9906" y="1342800"/>
                  </a:lnTo>
                  <a:lnTo>
                    <a:pt x="17275" y="1367616"/>
                  </a:lnTo>
                  <a:lnTo>
                    <a:pt x="34189" y="1403242"/>
                  </a:lnTo>
                  <a:lnTo>
                    <a:pt x="51816" y="1428985"/>
                  </a:lnTo>
                  <a:lnTo>
                    <a:pt x="51816" y="1414272"/>
                  </a:lnTo>
                  <a:lnTo>
                    <a:pt x="52578" y="1414272"/>
                  </a:lnTo>
                  <a:close/>
                </a:path>
                <a:path w="3058160" h="1534160">
                  <a:moveTo>
                    <a:pt x="52577" y="119634"/>
                  </a:moveTo>
                  <a:lnTo>
                    <a:pt x="51815" y="119634"/>
                  </a:lnTo>
                  <a:lnTo>
                    <a:pt x="51815" y="120734"/>
                  </a:lnTo>
                  <a:lnTo>
                    <a:pt x="52577" y="119634"/>
                  </a:lnTo>
                  <a:close/>
                </a:path>
                <a:path w="3058160" h="1534160">
                  <a:moveTo>
                    <a:pt x="67056" y="1433322"/>
                  </a:moveTo>
                  <a:lnTo>
                    <a:pt x="59436" y="1424178"/>
                  </a:lnTo>
                  <a:lnTo>
                    <a:pt x="51816" y="1414272"/>
                  </a:lnTo>
                  <a:lnTo>
                    <a:pt x="51816" y="1428985"/>
                  </a:lnTo>
                  <a:lnTo>
                    <a:pt x="56488" y="1435810"/>
                  </a:lnTo>
                  <a:lnTo>
                    <a:pt x="66294" y="1446644"/>
                  </a:lnTo>
                  <a:lnTo>
                    <a:pt x="66294" y="1433322"/>
                  </a:lnTo>
                  <a:lnTo>
                    <a:pt x="67056" y="1433322"/>
                  </a:lnTo>
                  <a:close/>
                </a:path>
                <a:path w="3058160" h="1534160">
                  <a:moveTo>
                    <a:pt x="67055" y="100584"/>
                  </a:moveTo>
                  <a:lnTo>
                    <a:pt x="66293" y="100584"/>
                  </a:lnTo>
                  <a:lnTo>
                    <a:pt x="66293" y="101498"/>
                  </a:lnTo>
                  <a:lnTo>
                    <a:pt x="67055" y="100584"/>
                  </a:lnTo>
                  <a:close/>
                </a:path>
                <a:path w="3058160" h="1534160">
                  <a:moveTo>
                    <a:pt x="83058" y="1465166"/>
                  </a:moveTo>
                  <a:lnTo>
                    <a:pt x="83058" y="1451610"/>
                  </a:lnTo>
                  <a:lnTo>
                    <a:pt x="82296" y="1450848"/>
                  </a:lnTo>
                  <a:lnTo>
                    <a:pt x="66294" y="1433322"/>
                  </a:lnTo>
                  <a:lnTo>
                    <a:pt x="66294" y="1446644"/>
                  </a:lnTo>
                  <a:lnTo>
                    <a:pt x="83058" y="1465166"/>
                  </a:lnTo>
                  <a:close/>
                </a:path>
                <a:path w="3058160" h="1534160">
                  <a:moveTo>
                    <a:pt x="83057" y="82296"/>
                  </a:moveTo>
                  <a:lnTo>
                    <a:pt x="82296" y="83058"/>
                  </a:lnTo>
                  <a:lnTo>
                    <a:pt x="82693" y="82693"/>
                  </a:lnTo>
                  <a:lnTo>
                    <a:pt x="83057" y="82296"/>
                  </a:lnTo>
                  <a:close/>
                </a:path>
                <a:path w="3058160" h="1534160">
                  <a:moveTo>
                    <a:pt x="82693" y="82693"/>
                  </a:moveTo>
                  <a:lnTo>
                    <a:pt x="82296" y="83058"/>
                  </a:lnTo>
                  <a:lnTo>
                    <a:pt x="82693" y="82693"/>
                  </a:lnTo>
                  <a:close/>
                </a:path>
                <a:path w="3058160" h="1534160">
                  <a:moveTo>
                    <a:pt x="82693" y="1451212"/>
                  </a:moveTo>
                  <a:lnTo>
                    <a:pt x="82296" y="1450778"/>
                  </a:lnTo>
                  <a:lnTo>
                    <a:pt x="82693" y="1451212"/>
                  </a:lnTo>
                  <a:close/>
                </a:path>
                <a:path w="3058160" h="1534160">
                  <a:moveTo>
                    <a:pt x="83058" y="1451610"/>
                  </a:moveTo>
                  <a:lnTo>
                    <a:pt x="82693" y="1451212"/>
                  </a:lnTo>
                  <a:lnTo>
                    <a:pt x="82296" y="1450848"/>
                  </a:lnTo>
                  <a:lnTo>
                    <a:pt x="83058" y="1451610"/>
                  </a:lnTo>
                  <a:close/>
                </a:path>
                <a:path w="3058160" h="1534160">
                  <a:moveTo>
                    <a:pt x="83057" y="82359"/>
                  </a:moveTo>
                  <a:lnTo>
                    <a:pt x="82693" y="82693"/>
                  </a:lnTo>
                  <a:lnTo>
                    <a:pt x="83057" y="82359"/>
                  </a:lnTo>
                  <a:close/>
                </a:path>
                <a:path w="3058160" h="1534160">
                  <a:moveTo>
                    <a:pt x="162306" y="1514139"/>
                  </a:moveTo>
                  <a:lnTo>
                    <a:pt x="162306" y="1504950"/>
                  </a:lnTo>
                  <a:lnTo>
                    <a:pt x="150876" y="1499616"/>
                  </a:lnTo>
                  <a:lnTo>
                    <a:pt x="140208" y="1494282"/>
                  </a:lnTo>
                  <a:lnTo>
                    <a:pt x="129540" y="1488186"/>
                  </a:lnTo>
                  <a:lnTo>
                    <a:pt x="109728" y="1474470"/>
                  </a:lnTo>
                  <a:lnTo>
                    <a:pt x="100584" y="1466850"/>
                  </a:lnTo>
                  <a:lnTo>
                    <a:pt x="100584" y="1467612"/>
                  </a:lnTo>
                  <a:lnTo>
                    <a:pt x="82693" y="1451212"/>
                  </a:lnTo>
                  <a:lnTo>
                    <a:pt x="83058" y="1451610"/>
                  </a:lnTo>
                  <a:lnTo>
                    <a:pt x="83058" y="1465166"/>
                  </a:lnTo>
                  <a:lnTo>
                    <a:pt x="84582" y="1466850"/>
                  </a:lnTo>
                  <a:lnTo>
                    <a:pt x="104394" y="1482090"/>
                  </a:lnTo>
                  <a:lnTo>
                    <a:pt x="139250" y="1504411"/>
                  </a:lnTo>
                  <a:lnTo>
                    <a:pt x="162306" y="1514139"/>
                  </a:lnTo>
                  <a:close/>
                </a:path>
                <a:path w="3058160" h="1534160">
                  <a:moveTo>
                    <a:pt x="162305" y="28956"/>
                  </a:moveTo>
                  <a:lnTo>
                    <a:pt x="161544" y="28956"/>
                  </a:lnTo>
                  <a:lnTo>
                    <a:pt x="161544" y="29311"/>
                  </a:lnTo>
                  <a:lnTo>
                    <a:pt x="162305" y="28956"/>
                  </a:lnTo>
                  <a:close/>
                </a:path>
                <a:path w="3058160" h="1534160">
                  <a:moveTo>
                    <a:pt x="173736" y="1508760"/>
                  </a:moveTo>
                  <a:lnTo>
                    <a:pt x="161544" y="1504188"/>
                  </a:lnTo>
                  <a:lnTo>
                    <a:pt x="162306" y="1504950"/>
                  </a:lnTo>
                  <a:lnTo>
                    <a:pt x="162306" y="1514139"/>
                  </a:lnTo>
                  <a:lnTo>
                    <a:pt x="172974" y="1518640"/>
                  </a:lnTo>
                  <a:lnTo>
                    <a:pt x="172974" y="1508760"/>
                  </a:lnTo>
                  <a:lnTo>
                    <a:pt x="173736" y="1508760"/>
                  </a:lnTo>
                  <a:close/>
                </a:path>
                <a:path w="3058160" h="1534160">
                  <a:moveTo>
                    <a:pt x="173735" y="25146"/>
                  </a:moveTo>
                  <a:lnTo>
                    <a:pt x="172973" y="25146"/>
                  </a:lnTo>
                  <a:lnTo>
                    <a:pt x="172973" y="25384"/>
                  </a:lnTo>
                  <a:lnTo>
                    <a:pt x="173735" y="25146"/>
                  </a:lnTo>
                  <a:close/>
                </a:path>
                <a:path w="3058160" h="1534160">
                  <a:moveTo>
                    <a:pt x="185166" y="1522417"/>
                  </a:moveTo>
                  <a:lnTo>
                    <a:pt x="185166" y="1513332"/>
                  </a:lnTo>
                  <a:lnTo>
                    <a:pt x="172974" y="1508760"/>
                  </a:lnTo>
                  <a:lnTo>
                    <a:pt x="172974" y="1518640"/>
                  </a:lnTo>
                  <a:lnTo>
                    <a:pt x="177469" y="1520537"/>
                  </a:lnTo>
                  <a:lnTo>
                    <a:pt x="185166" y="1522417"/>
                  </a:lnTo>
                  <a:close/>
                </a:path>
                <a:path w="3058160" h="1534160">
                  <a:moveTo>
                    <a:pt x="185165" y="20574"/>
                  </a:moveTo>
                  <a:lnTo>
                    <a:pt x="184403" y="20574"/>
                  </a:lnTo>
                  <a:lnTo>
                    <a:pt x="184403" y="20859"/>
                  </a:lnTo>
                  <a:lnTo>
                    <a:pt x="185165" y="20574"/>
                  </a:lnTo>
                  <a:close/>
                </a:path>
                <a:path w="3058160" h="1534160">
                  <a:moveTo>
                    <a:pt x="233934" y="1531765"/>
                  </a:moveTo>
                  <a:lnTo>
                    <a:pt x="233934" y="1523238"/>
                  </a:lnTo>
                  <a:lnTo>
                    <a:pt x="220980" y="1520952"/>
                  </a:lnTo>
                  <a:lnTo>
                    <a:pt x="220980" y="1521714"/>
                  </a:lnTo>
                  <a:lnTo>
                    <a:pt x="208788" y="1519428"/>
                  </a:lnTo>
                  <a:lnTo>
                    <a:pt x="196596" y="1516380"/>
                  </a:lnTo>
                  <a:lnTo>
                    <a:pt x="184404" y="1512570"/>
                  </a:lnTo>
                  <a:lnTo>
                    <a:pt x="185166" y="1513332"/>
                  </a:lnTo>
                  <a:lnTo>
                    <a:pt x="185166" y="1522417"/>
                  </a:lnTo>
                  <a:lnTo>
                    <a:pt x="217822" y="1530394"/>
                  </a:lnTo>
                  <a:lnTo>
                    <a:pt x="233934" y="1531765"/>
                  </a:lnTo>
                  <a:close/>
                </a:path>
                <a:path w="3058160" h="1534160">
                  <a:moveTo>
                    <a:pt x="233934" y="10668"/>
                  </a:moveTo>
                  <a:lnTo>
                    <a:pt x="233172" y="10668"/>
                  </a:lnTo>
                  <a:lnTo>
                    <a:pt x="233934" y="10668"/>
                  </a:lnTo>
                  <a:close/>
                </a:path>
                <a:path w="3058160" h="1534160">
                  <a:moveTo>
                    <a:pt x="2873502" y="1512570"/>
                  </a:moveTo>
                  <a:lnTo>
                    <a:pt x="2861310" y="1516380"/>
                  </a:lnTo>
                  <a:lnTo>
                    <a:pt x="2849118" y="1519428"/>
                  </a:lnTo>
                  <a:lnTo>
                    <a:pt x="2836926" y="1521714"/>
                  </a:lnTo>
                  <a:lnTo>
                    <a:pt x="2836926" y="1520952"/>
                  </a:lnTo>
                  <a:lnTo>
                    <a:pt x="2823972" y="1523238"/>
                  </a:lnTo>
                  <a:lnTo>
                    <a:pt x="2823972" y="1522565"/>
                  </a:lnTo>
                  <a:lnTo>
                    <a:pt x="2812542" y="1523910"/>
                  </a:lnTo>
                  <a:lnTo>
                    <a:pt x="246126" y="1524000"/>
                  </a:lnTo>
                  <a:lnTo>
                    <a:pt x="233172" y="1522476"/>
                  </a:lnTo>
                  <a:lnTo>
                    <a:pt x="233934" y="1523238"/>
                  </a:lnTo>
                  <a:lnTo>
                    <a:pt x="233934" y="1531765"/>
                  </a:lnTo>
                  <a:lnTo>
                    <a:pt x="259080" y="1533906"/>
                  </a:lnTo>
                  <a:lnTo>
                    <a:pt x="2798826" y="1533906"/>
                  </a:lnTo>
                  <a:lnTo>
                    <a:pt x="2812542" y="1533144"/>
                  </a:lnTo>
                  <a:lnTo>
                    <a:pt x="2823972" y="1532471"/>
                  </a:lnTo>
                  <a:lnTo>
                    <a:pt x="2823972" y="1523238"/>
                  </a:lnTo>
                  <a:lnTo>
                    <a:pt x="2824734" y="1522476"/>
                  </a:lnTo>
                  <a:lnTo>
                    <a:pt x="2824734" y="1532426"/>
                  </a:lnTo>
                  <a:lnTo>
                    <a:pt x="2825496" y="1532382"/>
                  </a:lnTo>
                  <a:lnTo>
                    <a:pt x="2871440" y="1523386"/>
                  </a:lnTo>
                  <a:lnTo>
                    <a:pt x="2872740" y="1522876"/>
                  </a:lnTo>
                  <a:lnTo>
                    <a:pt x="2872740" y="1513332"/>
                  </a:lnTo>
                  <a:lnTo>
                    <a:pt x="2873502" y="1512570"/>
                  </a:lnTo>
                  <a:close/>
                </a:path>
                <a:path w="3058160" h="1534160">
                  <a:moveTo>
                    <a:pt x="2824734" y="10757"/>
                  </a:moveTo>
                  <a:lnTo>
                    <a:pt x="2823972" y="10668"/>
                  </a:lnTo>
                  <a:lnTo>
                    <a:pt x="2824734" y="10757"/>
                  </a:lnTo>
                  <a:close/>
                </a:path>
                <a:path w="3058160" h="1534160">
                  <a:moveTo>
                    <a:pt x="2873502" y="20859"/>
                  </a:moveTo>
                  <a:lnTo>
                    <a:pt x="2873502" y="20574"/>
                  </a:lnTo>
                  <a:lnTo>
                    <a:pt x="2872740" y="20574"/>
                  </a:lnTo>
                  <a:lnTo>
                    <a:pt x="2873502" y="20859"/>
                  </a:lnTo>
                  <a:close/>
                </a:path>
                <a:path w="3058160" h="1534160">
                  <a:moveTo>
                    <a:pt x="2884932" y="1518093"/>
                  </a:moveTo>
                  <a:lnTo>
                    <a:pt x="2884932" y="1508760"/>
                  </a:lnTo>
                  <a:lnTo>
                    <a:pt x="2872740" y="1513332"/>
                  </a:lnTo>
                  <a:lnTo>
                    <a:pt x="2872740" y="1522876"/>
                  </a:lnTo>
                  <a:lnTo>
                    <a:pt x="2884932" y="1518093"/>
                  </a:lnTo>
                  <a:close/>
                </a:path>
                <a:path w="3058160" h="1534160">
                  <a:moveTo>
                    <a:pt x="2884932" y="25384"/>
                  </a:moveTo>
                  <a:lnTo>
                    <a:pt x="2884932" y="25146"/>
                  </a:lnTo>
                  <a:lnTo>
                    <a:pt x="2884170" y="25146"/>
                  </a:lnTo>
                  <a:lnTo>
                    <a:pt x="2884932" y="25384"/>
                  </a:lnTo>
                  <a:close/>
                </a:path>
                <a:path w="3058160" h="1534160">
                  <a:moveTo>
                    <a:pt x="2896362" y="1504188"/>
                  </a:moveTo>
                  <a:lnTo>
                    <a:pt x="2884170" y="1508760"/>
                  </a:lnTo>
                  <a:lnTo>
                    <a:pt x="2884932" y="1508760"/>
                  </a:lnTo>
                  <a:lnTo>
                    <a:pt x="2884932" y="1518093"/>
                  </a:lnTo>
                  <a:lnTo>
                    <a:pt x="2895600" y="1513907"/>
                  </a:lnTo>
                  <a:lnTo>
                    <a:pt x="2895600" y="1504950"/>
                  </a:lnTo>
                  <a:lnTo>
                    <a:pt x="2896362" y="1504188"/>
                  </a:lnTo>
                  <a:close/>
                </a:path>
                <a:path w="3058160" h="1534160">
                  <a:moveTo>
                    <a:pt x="2896362" y="29311"/>
                  </a:moveTo>
                  <a:lnTo>
                    <a:pt x="2896362" y="28956"/>
                  </a:lnTo>
                  <a:lnTo>
                    <a:pt x="2895600" y="28956"/>
                  </a:lnTo>
                  <a:lnTo>
                    <a:pt x="2896362" y="29311"/>
                  </a:lnTo>
                  <a:close/>
                </a:path>
                <a:path w="3058160" h="1534160">
                  <a:moveTo>
                    <a:pt x="2975610" y="1462716"/>
                  </a:moveTo>
                  <a:lnTo>
                    <a:pt x="2975610" y="1450848"/>
                  </a:lnTo>
                  <a:lnTo>
                    <a:pt x="2974848" y="1451610"/>
                  </a:lnTo>
                  <a:lnTo>
                    <a:pt x="2957322" y="1467612"/>
                  </a:lnTo>
                  <a:lnTo>
                    <a:pt x="2957322" y="1466850"/>
                  </a:lnTo>
                  <a:lnTo>
                    <a:pt x="2948178" y="1474470"/>
                  </a:lnTo>
                  <a:lnTo>
                    <a:pt x="2928366" y="1488186"/>
                  </a:lnTo>
                  <a:lnTo>
                    <a:pt x="2917698" y="1494282"/>
                  </a:lnTo>
                  <a:lnTo>
                    <a:pt x="2907030" y="1499616"/>
                  </a:lnTo>
                  <a:lnTo>
                    <a:pt x="2895600" y="1504950"/>
                  </a:lnTo>
                  <a:lnTo>
                    <a:pt x="2895600" y="1513907"/>
                  </a:lnTo>
                  <a:lnTo>
                    <a:pt x="2914099" y="1506649"/>
                  </a:lnTo>
                  <a:lnTo>
                    <a:pt x="2952689" y="1482972"/>
                  </a:lnTo>
                  <a:lnTo>
                    <a:pt x="2975610" y="1462716"/>
                  </a:lnTo>
                  <a:close/>
                </a:path>
                <a:path w="3058160" h="1534160">
                  <a:moveTo>
                    <a:pt x="2975610" y="83058"/>
                  </a:moveTo>
                  <a:lnTo>
                    <a:pt x="2974848" y="82296"/>
                  </a:lnTo>
                  <a:lnTo>
                    <a:pt x="2975212" y="82693"/>
                  </a:lnTo>
                  <a:lnTo>
                    <a:pt x="2975610" y="83058"/>
                  </a:lnTo>
                  <a:close/>
                </a:path>
                <a:path w="3058160" h="1534160">
                  <a:moveTo>
                    <a:pt x="2975212" y="82693"/>
                  </a:moveTo>
                  <a:lnTo>
                    <a:pt x="2974848" y="82296"/>
                  </a:lnTo>
                  <a:lnTo>
                    <a:pt x="2975212" y="82693"/>
                  </a:lnTo>
                  <a:close/>
                </a:path>
                <a:path w="3058160" h="1534160">
                  <a:moveTo>
                    <a:pt x="2975212" y="1451212"/>
                  </a:moveTo>
                  <a:lnTo>
                    <a:pt x="2974848" y="1451546"/>
                  </a:lnTo>
                  <a:lnTo>
                    <a:pt x="2975212" y="1451212"/>
                  </a:lnTo>
                  <a:close/>
                </a:path>
                <a:path w="3058160" h="1534160">
                  <a:moveTo>
                    <a:pt x="2975610" y="1450848"/>
                  </a:moveTo>
                  <a:lnTo>
                    <a:pt x="2975212" y="1451212"/>
                  </a:lnTo>
                  <a:lnTo>
                    <a:pt x="2974848" y="1451610"/>
                  </a:lnTo>
                  <a:lnTo>
                    <a:pt x="2975610" y="1450848"/>
                  </a:lnTo>
                  <a:close/>
                </a:path>
                <a:path w="3058160" h="1534160">
                  <a:moveTo>
                    <a:pt x="2975610" y="83127"/>
                  </a:moveTo>
                  <a:lnTo>
                    <a:pt x="2975212" y="82693"/>
                  </a:lnTo>
                  <a:lnTo>
                    <a:pt x="2975610" y="83127"/>
                  </a:lnTo>
                  <a:close/>
                </a:path>
                <a:path w="3058160" h="1534160">
                  <a:moveTo>
                    <a:pt x="2991612" y="1446669"/>
                  </a:moveTo>
                  <a:lnTo>
                    <a:pt x="2991612" y="1433322"/>
                  </a:lnTo>
                  <a:lnTo>
                    <a:pt x="2975212" y="1451212"/>
                  </a:lnTo>
                  <a:lnTo>
                    <a:pt x="2975610" y="1450848"/>
                  </a:lnTo>
                  <a:lnTo>
                    <a:pt x="2975610" y="1462716"/>
                  </a:lnTo>
                  <a:lnTo>
                    <a:pt x="2986425" y="1453157"/>
                  </a:lnTo>
                  <a:lnTo>
                    <a:pt x="2991612" y="1446669"/>
                  </a:lnTo>
                  <a:close/>
                </a:path>
                <a:path w="3058160" h="1534160">
                  <a:moveTo>
                    <a:pt x="2991612" y="101498"/>
                  </a:moveTo>
                  <a:lnTo>
                    <a:pt x="2991612" y="100584"/>
                  </a:lnTo>
                  <a:lnTo>
                    <a:pt x="2990850" y="100584"/>
                  </a:lnTo>
                  <a:lnTo>
                    <a:pt x="2991612" y="101498"/>
                  </a:lnTo>
                  <a:close/>
                </a:path>
                <a:path w="3058160" h="1534160">
                  <a:moveTo>
                    <a:pt x="3028950" y="1391591"/>
                  </a:moveTo>
                  <a:lnTo>
                    <a:pt x="3028950" y="1371600"/>
                  </a:lnTo>
                  <a:lnTo>
                    <a:pt x="3023616" y="1383030"/>
                  </a:lnTo>
                  <a:lnTo>
                    <a:pt x="3018282" y="1393698"/>
                  </a:lnTo>
                  <a:lnTo>
                    <a:pt x="3012186" y="1404366"/>
                  </a:lnTo>
                  <a:lnTo>
                    <a:pt x="2998470" y="1424178"/>
                  </a:lnTo>
                  <a:lnTo>
                    <a:pt x="2990850" y="1433322"/>
                  </a:lnTo>
                  <a:lnTo>
                    <a:pt x="2991612" y="1433322"/>
                  </a:lnTo>
                  <a:lnTo>
                    <a:pt x="2991612" y="1446669"/>
                  </a:lnTo>
                  <a:lnTo>
                    <a:pt x="3014523" y="1418005"/>
                  </a:lnTo>
                  <a:lnTo>
                    <a:pt x="3028950" y="1391591"/>
                  </a:lnTo>
                  <a:close/>
                </a:path>
                <a:path w="3058160" h="1534160">
                  <a:moveTo>
                    <a:pt x="3028950" y="163576"/>
                  </a:moveTo>
                  <a:lnTo>
                    <a:pt x="3028950" y="162306"/>
                  </a:lnTo>
                  <a:lnTo>
                    <a:pt x="3028188" y="161544"/>
                  </a:lnTo>
                  <a:lnTo>
                    <a:pt x="3028950" y="163576"/>
                  </a:lnTo>
                  <a:close/>
                </a:path>
                <a:path w="3058160" h="1534160">
                  <a:moveTo>
                    <a:pt x="3037332" y="1374918"/>
                  </a:moveTo>
                  <a:lnTo>
                    <a:pt x="3037332" y="1348740"/>
                  </a:lnTo>
                  <a:lnTo>
                    <a:pt x="3032760" y="1360932"/>
                  </a:lnTo>
                  <a:lnTo>
                    <a:pt x="3032760" y="1360170"/>
                  </a:lnTo>
                  <a:lnTo>
                    <a:pt x="3028188" y="1372362"/>
                  </a:lnTo>
                  <a:lnTo>
                    <a:pt x="3028950" y="1371600"/>
                  </a:lnTo>
                  <a:lnTo>
                    <a:pt x="3028950" y="1391591"/>
                  </a:lnTo>
                  <a:lnTo>
                    <a:pt x="3036199" y="1378318"/>
                  </a:lnTo>
                  <a:lnTo>
                    <a:pt x="3037332" y="1374918"/>
                  </a:lnTo>
                  <a:close/>
                </a:path>
                <a:path w="3058160" h="1534160">
                  <a:moveTo>
                    <a:pt x="3037332" y="186842"/>
                  </a:moveTo>
                  <a:lnTo>
                    <a:pt x="3037332" y="185166"/>
                  </a:lnTo>
                  <a:lnTo>
                    <a:pt x="3036570" y="184404"/>
                  </a:lnTo>
                  <a:lnTo>
                    <a:pt x="3037332" y="186842"/>
                  </a:lnTo>
                  <a:close/>
                </a:path>
                <a:path w="3058160" h="1534160">
                  <a:moveTo>
                    <a:pt x="3045714" y="1349762"/>
                  </a:moveTo>
                  <a:lnTo>
                    <a:pt x="3045714" y="1312926"/>
                  </a:lnTo>
                  <a:lnTo>
                    <a:pt x="3043428" y="1325118"/>
                  </a:lnTo>
                  <a:lnTo>
                    <a:pt x="3040380" y="1337310"/>
                  </a:lnTo>
                  <a:lnTo>
                    <a:pt x="3036570" y="1349502"/>
                  </a:lnTo>
                  <a:lnTo>
                    <a:pt x="3037332" y="1348740"/>
                  </a:lnTo>
                  <a:lnTo>
                    <a:pt x="3037332" y="1374918"/>
                  </a:lnTo>
                  <a:lnTo>
                    <a:pt x="3045714" y="1349762"/>
                  </a:lnTo>
                  <a:close/>
                </a:path>
                <a:path w="3058160" h="1534160">
                  <a:moveTo>
                    <a:pt x="3045714" y="225298"/>
                  </a:moveTo>
                  <a:lnTo>
                    <a:pt x="3045714" y="220980"/>
                  </a:lnTo>
                  <a:lnTo>
                    <a:pt x="3044952" y="220980"/>
                  </a:lnTo>
                  <a:lnTo>
                    <a:pt x="3045714" y="225298"/>
                  </a:lnTo>
                  <a:close/>
                </a:path>
                <a:path w="3058160" h="1534160">
                  <a:moveTo>
                    <a:pt x="3047238" y="1345188"/>
                  </a:moveTo>
                  <a:lnTo>
                    <a:pt x="3047238" y="1299972"/>
                  </a:lnTo>
                  <a:lnTo>
                    <a:pt x="3044952" y="1312926"/>
                  </a:lnTo>
                  <a:lnTo>
                    <a:pt x="3045714" y="1312926"/>
                  </a:lnTo>
                  <a:lnTo>
                    <a:pt x="3045714" y="1349762"/>
                  </a:lnTo>
                  <a:lnTo>
                    <a:pt x="3047238" y="1345188"/>
                  </a:lnTo>
                  <a:close/>
                </a:path>
                <a:path w="3058160" h="1534160">
                  <a:moveTo>
                    <a:pt x="3047238" y="239649"/>
                  </a:moveTo>
                  <a:lnTo>
                    <a:pt x="3047238" y="233934"/>
                  </a:lnTo>
                  <a:lnTo>
                    <a:pt x="3046476" y="233172"/>
                  </a:lnTo>
                  <a:lnTo>
                    <a:pt x="3047238" y="239649"/>
                  </a:lnTo>
                  <a:close/>
                </a:path>
                <a:path w="3058160" h="1534160">
                  <a:moveTo>
                    <a:pt x="3048000" y="1342901"/>
                  </a:moveTo>
                  <a:lnTo>
                    <a:pt x="3048000" y="1287780"/>
                  </a:lnTo>
                  <a:lnTo>
                    <a:pt x="3046476" y="1300734"/>
                  </a:lnTo>
                  <a:lnTo>
                    <a:pt x="3047238" y="1299972"/>
                  </a:lnTo>
                  <a:lnTo>
                    <a:pt x="3047238" y="1345188"/>
                  </a:lnTo>
                  <a:lnTo>
                    <a:pt x="3048000" y="1342901"/>
                  </a:lnTo>
                  <a:close/>
                </a:path>
              </a:pathLst>
            </a:custGeom>
            <a:solidFill>
              <a:srgbClr val="000000"/>
            </a:solidFill>
          </p:spPr>
          <p:txBody>
            <a:bodyPr wrap="square" lIns="0" tIns="0" rIns="0" bIns="0" rtlCol="0"/>
            <a:lstStyle/>
            <a:p>
              <a:endParaRPr/>
            </a:p>
          </p:txBody>
        </p:sp>
      </p:grpSp>
      <p:grpSp>
        <p:nvGrpSpPr>
          <p:cNvPr id="10" name="object 3"/>
          <p:cNvGrpSpPr/>
          <p:nvPr/>
        </p:nvGrpSpPr>
        <p:grpSpPr>
          <a:xfrm>
            <a:off x="3098060" y="1131371"/>
            <a:ext cx="2780145" cy="3105426"/>
            <a:chOff x="1367027" y="1748027"/>
            <a:chExt cx="3058160" cy="1534160"/>
          </a:xfrm>
        </p:grpSpPr>
        <p:sp>
          <p:nvSpPr>
            <p:cNvPr id="11" name="object 4"/>
            <p:cNvSpPr/>
            <p:nvPr/>
          </p:nvSpPr>
          <p:spPr>
            <a:xfrm>
              <a:off x="1371599" y="1752599"/>
              <a:ext cx="3048000" cy="1524000"/>
            </a:xfrm>
            <a:custGeom>
              <a:avLst/>
              <a:gdLst/>
              <a:ahLst/>
              <a:cxnLst/>
              <a:rect l="l" t="t" r="r" b="b"/>
              <a:pathLst>
                <a:path w="3048000" h="1524000">
                  <a:moveTo>
                    <a:pt x="3048000" y="1270254"/>
                  </a:moveTo>
                  <a:lnTo>
                    <a:pt x="3048000" y="254508"/>
                  </a:lnTo>
                  <a:lnTo>
                    <a:pt x="3043914" y="208852"/>
                  </a:lnTo>
                  <a:lnTo>
                    <a:pt x="3032132" y="165844"/>
                  </a:lnTo>
                  <a:lnTo>
                    <a:pt x="3013371" y="126209"/>
                  </a:lnTo>
                  <a:lnTo>
                    <a:pt x="2988344" y="90676"/>
                  </a:lnTo>
                  <a:lnTo>
                    <a:pt x="2957767" y="59973"/>
                  </a:lnTo>
                  <a:lnTo>
                    <a:pt x="2922354" y="34826"/>
                  </a:lnTo>
                  <a:lnTo>
                    <a:pt x="2882821" y="15963"/>
                  </a:lnTo>
                  <a:lnTo>
                    <a:pt x="2839883" y="4112"/>
                  </a:lnTo>
                  <a:lnTo>
                    <a:pt x="2794254" y="0"/>
                  </a:lnTo>
                  <a:lnTo>
                    <a:pt x="254508" y="0"/>
                  </a:lnTo>
                  <a:lnTo>
                    <a:pt x="208852" y="4112"/>
                  </a:lnTo>
                  <a:lnTo>
                    <a:pt x="165844" y="15963"/>
                  </a:lnTo>
                  <a:lnTo>
                    <a:pt x="126209" y="34826"/>
                  </a:lnTo>
                  <a:lnTo>
                    <a:pt x="90676" y="59973"/>
                  </a:lnTo>
                  <a:lnTo>
                    <a:pt x="59973" y="90676"/>
                  </a:lnTo>
                  <a:lnTo>
                    <a:pt x="34826" y="126209"/>
                  </a:lnTo>
                  <a:lnTo>
                    <a:pt x="15963" y="165844"/>
                  </a:lnTo>
                  <a:lnTo>
                    <a:pt x="4112" y="208852"/>
                  </a:lnTo>
                  <a:lnTo>
                    <a:pt x="0" y="254508"/>
                  </a:lnTo>
                  <a:lnTo>
                    <a:pt x="0" y="1270254"/>
                  </a:lnTo>
                  <a:lnTo>
                    <a:pt x="4112" y="1315883"/>
                  </a:lnTo>
                  <a:lnTo>
                    <a:pt x="15963" y="1358821"/>
                  </a:lnTo>
                  <a:lnTo>
                    <a:pt x="34826" y="1398354"/>
                  </a:lnTo>
                  <a:lnTo>
                    <a:pt x="59973" y="1433767"/>
                  </a:lnTo>
                  <a:lnTo>
                    <a:pt x="90676" y="1464344"/>
                  </a:lnTo>
                  <a:lnTo>
                    <a:pt x="126209" y="1489371"/>
                  </a:lnTo>
                  <a:lnTo>
                    <a:pt x="165844" y="1508132"/>
                  </a:lnTo>
                  <a:lnTo>
                    <a:pt x="208852" y="1519914"/>
                  </a:lnTo>
                  <a:lnTo>
                    <a:pt x="254508" y="1524000"/>
                  </a:lnTo>
                  <a:lnTo>
                    <a:pt x="2794254" y="1524000"/>
                  </a:lnTo>
                  <a:lnTo>
                    <a:pt x="2839883" y="1519914"/>
                  </a:lnTo>
                  <a:lnTo>
                    <a:pt x="2882821" y="1508132"/>
                  </a:lnTo>
                  <a:lnTo>
                    <a:pt x="2922354" y="1489371"/>
                  </a:lnTo>
                  <a:lnTo>
                    <a:pt x="2957767" y="1464344"/>
                  </a:lnTo>
                  <a:lnTo>
                    <a:pt x="2988344" y="1433767"/>
                  </a:lnTo>
                  <a:lnTo>
                    <a:pt x="3013371" y="1398354"/>
                  </a:lnTo>
                  <a:lnTo>
                    <a:pt x="3032132" y="1358821"/>
                  </a:lnTo>
                  <a:lnTo>
                    <a:pt x="3043914" y="1315883"/>
                  </a:lnTo>
                  <a:lnTo>
                    <a:pt x="3048000" y="1270254"/>
                  </a:lnTo>
                  <a:close/>
                </a:path>
              </a:pathLst>
            </a:custGeom>
            <a:solidFill>
              <a:srgbClr val="810C15"/>
            </a:solidFill>
          </p:spPr>
          <p:txBody>
            <a:bodyPr wrap="square" lIns="0" tIns="0" rIns="0" bIns="0" rtlCol="0"/>
            <a:lstStyle/>
            <a:p>
              <a:endParaRPr/>
            </a:p>
          </p:txBody>
        </p:sp>
        <p:sp>
          <p:nvSpPr>
            <p:cNvPr id="12" name="object 5"/>
            <p:cNvSpPr/>
            <p:nvPr/>
          </p:nvSpPr>
          <p:spPr>
            <a:xfrm>
              <a:off x="1367027" y="1748027"/>
              <a:ext cx="3058160" cy="1534160"/>
            </a:xfrm>
            <a:custGeom>
              <a:avLst/>
              <a:gdLst/>
              <a:ahLst/>
              <a:cxnLst/>
              <a:rect l="l" t="t" r="r" b="b"/>
              <a:pathLst>
                <a:path w="3058160" h="1534160">
                  <a:moveTo>
                    <a:pt x="3057906" y="1274826"/>
                  </a:moveTo>
                  <a:lnTo>
                    <a:pt x="3057906" y="259080"/>
                  </a:lnTo>
                  <a:lnTo>
                    <a:pt x="3056382" y="232410"/>
                  </a:lnTo>
                  <a:lnTo>
                    <a:pt x="3047412" y="186488"/>
                  </a:lnTo>
                  <a:lnTo>
                    <a:pt x="3030674" y="143813"/>
                  </a:lnTo>
                  <a:lnTo>
                    <a:pt x="3006979" y="105185"/>
                  </a:lnTo>
                  <a:lnTo>
                    <a:pt x="2977138" y="71404"/>
                  </a:lnTo>
                  <a:lnTo>
                    <a:pt x="2941963" y="43270"/>
                  </a:lnTo>
                  <a:lnTo>
                    <a:pt x="2902264" y="21585"/>
                  </a:lnTo>
                  <a:lnTo>
                    <a:pt x="2858853" y="7149"/>
                  </a:lnTo>
                  <a:lnTo>
                    <a:pt x="2812542" y="762"/>
                  </a:lnTo>
                  <a:lnTo>
                    <a:pt x="2798826" y="0"/>
                  </a:lnTo>
                  <a:lnTo>
                    <a:pt x="259079" y="0"/>
                  </a:lnTo>
                  <a:lnTo>
                    <a:pt x="212106" y="4371"/>
                  </a:lnTo>
                  <a:lnTo>
                    <a:pt x="167831" y="16698"/>
                  </a:lnTo>
                  <a:lnTo>
                    <a:pt x="127042" y="36296"/>
                  </a:lnTo>
                  <a:lnTo>
                    <a:pt x="90530" y="62484"/>
                  </a:lnTo>
                  <a:lnTo>
                    <a:pt x="59085" y="94576"/>
                  </a:lnTo>
                  <a:lnTo>
                    <a:pt x="33496" y="131891"/>
                  </a:lnTo>
                  <a:lnTo>
                    <a:pt x="14554" y="173745"/>
                  </a:lnTo>
                  <a:lnTo>
                    <a:pt x="3047" y="219456"/>
                  </a:lnTo>
                  <a:lnTo>
                    <a:pt x="0" y="259080"/>
                  </a:lnTo>
                  <a:lnTo>
                    <a:pt x="0" y="1274826"/>
                  </a:lnTo>
                  <a:lnTo>
                    <a:pt x="1524" y="1301496"/>
                  </a:lnTo>
                  <a:lnTo>
                    <a:pt x="3048" y="1314450"/>
                  </a:lnTo>
                  <a:lnTo>
                    <a:pt x="5334" y="1327404"/>
                  </a:lnTo>
                  <a:lnTo>
                    <a:pt x="9906" y="1342800"/>
                  </a:lnTo>
                  <a:lnTo>
                    <a:pt x="9905" y="246126"/>
                  </a:lnTo>
                  <a:lnTo>
                    <a:pt x="10667" y="233172"/>
                  </a:lnTo>
                  <a:lnTo>
                    <a:pt x="10667" y="233934"/>
                  </a:lnTo>
                  <a:lnTo>
                    <a:pt x="12191" y="220980"/>
                  </a:lnTo>
                  <a:lnTo>
                    <a:pt x="14477" y="208788"/>
                  </a:lnTo>
                  <a:lnTo>
                    <a:pt x="20573" y="184404"/>
                  </a:lnTo>
                  <a:lnTo>
                    <a:pt x="20573" y="185166"/>
                  </a:lnTo>
                  <a:lnTo>
                    <a:pt x="25145" y="172974"/>
                  </a:lnTo>
                  <a:lnTo>
                    <a:pt x="25145" y="173736"/>
                  </a:lnTo>
                  <a:lnTo>
                    <a:pt x="28955" y="161544"/>
                  </a:lnTo>
                  <a:lnTo>
                    <a:pt x="28955" y="162306"/>
                  </a:lnTo>
                  <a:lnTo>
                    <a:pt x="34290" y="150876"/>
                  </a:lnTo>
                  <a:lnTo>
                    <a:pt x="39623" y="140208"/>
                  </a:lnTo>
                  <a:lnTo>
                    <a:pt x="45719" y="129540"/>
                  </a:lnTo>
                  <a:lnTo>
                    <a:pt x="51815" y="120734"/>
                  </a:lnTo>
                  <a:lnTo>
                    <a:pt x="51815" y="119634"/>
                  </a:lnTo>
                  <a:lnTo>
                    <a:pt x="59435" y="109728"/>
                  </a:lnTo>
                  <a:lnTo>
                    <a:pt x="66293" y="101498"/>
                  </a:lnTo>
                  <a:lnTo>
                    <a:pt x="66293" y="100584"/>
                  </a:lnTo>
                  <a:lnTo>
                    <a:pt x="82296" y="83127"/>
                  </a:lnTo>
                  <a:lnTo>
                    <a:pt x="83057" y="82296"/>
                  </a:lnTo>
                  <a:lnTo>
                    <a:pt x="100583" y="66294"/>
                  </a:lnTo>
                  <a:lnTo>
                    <a:pt x="100583" y="67056"/>
                  </a:lnTo>
                  <a:lnTo>
                    <a:pt x="109727" y="59436"/>
                  </a:lnTo>
                  <a:lnTo>
                    <a:pt x="119633" y="51816"/>
                  </a:lnTo>
                  <a:lnTo>
                    <a:pt x="119633" y="52578"/>
                  </a:lnTo>
                  <a:lnTo>
                    <a:pt x="129539" y="45720"/>
                  </a:lnTo>
                  <a:lnTo>
                    <a:pt x="140207" y="39624"/>
                  </a:lnTo>
                  <a:lnTo>
                    <a:pt x="150876" y="34290"/>
                  </a:lnTo>
                  <a:lnTo>
                    <a:pt x="161544" y="29311"/>
                  </a:lnTo>
                  <a:lnTo>
                    <a:pt x="161544" y="28956"/>
                  </a:lnTo>
                  <a:lnTo>
                    <a:pt x="172973" y="25384"/>
                  </a:lnTo>
                  <a:lnTo>
                    <a:pt x="172973" y="25146"/>
                  </a:lnTo>
                  <a:lnTo>
                    <a:pt x="184403" y="20859"/>
                  </a:lnTo>
                  <a:lnTo>
                    <a:pt x="184403" y="20574"/>
                  </a:lnTo>
                  <a:lnTo>
                    <a:pt x="208788" y="14478"/>
                  </a:lnTo>
                  <a:lnTo>
                    <a:pt x="220979" y="12192"/>
                  </a:lnTo>
                  <a:lnTo>
                    <a:pt x="233172" y="10757"/>
                  </a:lnTo>
                  <a:lnTo>
                    <a:pt x="246126" y="9906"/>
                  </a:lnTo>
                  <a:lnTo>
                    <a:pt x="2812542" y="9950"/>
                  </a:lnTo>
                  <a:lnTo>
                    <a:pt x="2824734" y="10668"/>
                  </a:lnTo>
                  <a:lnTo>
                    <a:pt x="2836926" y="12192"/>
                  </a:lnTo>
                  <a:lnTo>
                    <a:pt x="2849118" y="14478"/>
                  </a:lnTo>
                  <a:lnTo>
                    <a:pt x="2873502" y="20574"/>
                  </a:lnTo>
                  <a:lnTo>
                    <a:pt x="2873502" y="20859"/>
                  </a:lnTo>
                  <a:lnTo>
                    <a:pt x="2884932" y="25146"/>
                  </a:lnTo>
                  <a:lnTo>
                    <a:pt x="2884932" y="25384"/>
                  </a:lnTo>
                  <a:lnTo>
                    <a:pt x="2896362" y="28956"/>
                  </a:lnTo>
                  <a:lnTo>
                    <a:pt x="2896362" y="29311"/>
                  </a:lnTo>
                  <a:lnTo>
                    <a:pt x="2907030" y="34290"/>
                  </a:lnTo>
                  <a:lnTo>
                    <a:pt x="2917698" y="39624"/>
                  </a:lnTo>
                  <a:lnTo>
                    <a:pt x="2928366" y="45720"/>
                  </a:lnTo>
                  <a:lnTo>
                    <a:pt x="2938272" y="52578"/>
                  </a:lnTo>
                  <a:lnTo>
                    <a:pt x="2938272" y="51816"/>
                  </a:lnTo>
                  <a:lnTo>
                    <a:pt x="2948178" y="59436"/>
                  </a:lnTo>
                  <a:lnTo>
                    <a:pt x="2957322" y="67056"/>
                  </a:lnTo>
                  <a:lnTo>
                    <a:pt x="2957322" y="66294"/>
                  </a:lnTo>
                  <a:lnTo>
                    <a:pt x="2974848" y="82359"/>
                  </a:lnTo>
                  <a:lnTo>
                    <a:pt x="2975610" y="83058"/>
                  </a:lnTo>
                  <a:lnTo>
                    <a:pt x="2991612" y="100584"/>
                  </a:lnTo>
                  <a:lnTo>
                    <a:pt x="2991612" y="101498"/>
                  </a:lnTo>
                  <a:lnTo>
                    <a:pt x="3018282" y="140208"/>
                  </a:lnTo>
                  <a:lnTo>
                    <a:pt x="3028950" y="162306"/>
                  </a:lnTo>
                  <a:lnTo>
                    <a:pt x="3028950" y="163576"/>
                  </a:lnTo>
                  <a:lnTo>
                    <a:pt x="3032760" y="173736"/>
                  </a:lnTo>
                  <a:lnTo>
                    <a:pt x="3032760" y="172974"/>
                  </a:lnTo>
                  <a:lnTo>
                    <a:pt x="3037332" y="185166"/>
                  </a:lnTo>
                  <a:lnTo>
                    <a:pt x="3037332" y="186842"/>
                  </a:lnTo>
                  <a:lnTo>
                    <a:pt x="3040380" y="196596"/>
                  </a:lnTo>
                  <a:lnTo>
                    <a:pt x="3043428" y="208788"/>
                  </a:lnTo>
                  <a:lnTo>
                    <a:pt x="3045714" y="220980"/>
                  </a:lnTo>
                  <a:lnTo>
                    <a:pt x="3045714" y="225298"/>
                  </a:lnTo>
                  <a:lnTo>
                    <a:pt x="3047238" y="233934"/>
                  </a:lnTo>
                  <a:lnTo>
                    <a:pt x="3047238" y="239649"/>
                  </a:lnTo>
                  <a:lnTo>
                    <a:pt x="3048000" y="246126"/>
                  </a:lnTo>
                  <a:lnTo>
                    <a:pt x="3048000" y="1342901"/>
                  </a:lnTo>
                  <a:lnTo>
                    <a:pt x="3050667" y="1334896"/>
                  </a:lnTo>
                  <a:lnTo>
                    <a:pt x="3057144" y="1288542"/>
                  </a:lnTo>
                  <a:lnTo>
                    <a:pt x="3057906" y="1274826"/>
                  </a:lnTo>
                  <a:close/>
                </a:path>
                <a:path w="3058160" h="1534160">
                  <a:moveTo>
                    <a:pt x="52578" y="1414272"/>
                  </a:moveTo>
                  <a:lnTo>
                    <a:pt x="45720" y="1404366"/>
                  </a:lnTo>
                  <a:lnTo>
                    <a:pt x="39624" y="1393698"/>
                  </a:lnTo>
                  <a:lnTo>
                    <a:pt x="34290" y="1383030"/>
                  </a:lnTo>
                  <a:lnTo>
                    <a:pt x="28956" y="1371600"/>
                  </a:lnTo>
                  <a:lnTo>
                    <a:pt x="28956" y="1372362"/>
                  </a:lnTo>
                  <a:lnTo>
                    <a:pt x="25146" y="1360170"/>
                  </a:lnTo>
                  <a:lnTo>
                    <a:pt x="25146" y="1360932"/>
                  </a:lnTo>
                  <a:lnTo>
                    <a:pt x="20574" y="1348740"/>
                  </a:lnTo>
                  <a:lnTo>
                    <a:pt x="20574" y="1349502"/>
                  </a:lnTo>
                  <a:lnTo>
                    <a:pt x="14478" y="1325118"/>
                  </a:lnTo>
                  <a:lnTo>
                    <a:pt x="12192" y="1312926"/>
                  </a:lnTo>
                  <a:lnTo>
                    <a:pt x="10668" y="1299972"/>
                  </a:lnTo>
                  <a:lnTo>
                    <a:pt x="10668" y="1300734"/>
                  </a:lnTo>
                  <a:lnTo>
                    <a:pt x="9906" y="1287780"/>
                  </a:lnTo>
                  <a:lnTo>
                    <a:pt x="9906" y="1342800"/>
                  </a:lnTo>
                  <a:lnTo>
                    <a:pt x="17275" y="1367616"/>
                  </a:lnTo>
                  <a:lnTo>
                    <a:pt x="34189" y="1403242"/>
                  </a:lnTo>
                  <a:lnTo>
                    <a:pt x="51816" y="1428985"/>
                  </a:lnTo>
                  <a:lnTo>
                    <a:pt x="51816" y="1414272"/>
                  </a:lnTo>
                  <a:lnTo>
                    <a:pt x="52578" y="1414272"/>
                  </a:lnTo>
                  <a:close/>
                </a:path>
                <a:path w="3058160" h="1534160">
                  <a:moveTo>
                    <a:pt x="52577" y="119634"/>
                  </a:moveTo>
                  <a:lnTo>
                    <a:pt x="51815" y="119634"/>
                  </a:lnTo>
                  <a:lnTo>
                    <a:pt x="51815" y="120734"/>
                  </a:lnTo>
                  <a:lnTo>
                    <a:pt x="52577" y="119634"/>
                  </a:lnTo>
                  <a:close/>
                </a:path>
                <a:path w="3058160" h="1534160">
                  <a:moveTo>
                    <a:pt x="67056" y="1433322"/>
                  </a:moveTo>
                  <a:lnTo>
                    <a:pt x="59436" y="1424178"/>
                  </a:lnTo>
                  <a:lnTo>
                    <a:pt x="51816" y="1414272"/>
                  </a:lnTo>
                  <a:lnTo>
                    <a:pt x="51816" y="1428985"/>
                  </a:lnTo>
                  <a:lnTo>
                    <a:pt x="56488" y="1435810"/>
                  </a:lnTo>
                  <a:lnTo>
                    <a:pt x="66294" y="1446644"/>
                  </a:lnTo>
                  <a:lnTo>
                    <a:pt x="66294" y="1433322"/>
                  </a:lnTo>
                  <a:lnTo>
                    <a:pt x="67056" y="1433322"/>
                  </a:lnTo>
                  <a:close/>
                </a:path>
                <a:path w="3058160" h="1534160">
                  <a:moveTo>
                    <a:pt x="67055" y="100584"/>
                  </a:moveTo>
                  <a:lnTo>
                    <a:pt x="66293" y="100584"/>
                  </a:lnTo>
                  <a:lnTo>
                    <a:pt x="66293" y="101498"/>
                  </a:lnTo>
                  <a:lnTo>
                    <a:pt x="67055" y="100584"/>
                  </a:lnTo>
                  <a:close/>
                </a:path>
                <a:path w="3058160" h="1534160">
                  <a:moveTo>
                    <a:pt x="83058" y="1465166"/>
                  </a:moveTo>
                  <a:lnTo>
                    <a:pt x="83058" y="1451610"/>
                  </a:lnTo>
                  <a:lnTo>
                    <a:pt x="82296" y="1450848"/>
                  </a:lnTo>
                  <a:lnTo>
                    <a:pt x="66294" y="1433322"/>
                  </a:lnTo>
                  <a:lnTo>
                    <a:pt x="66294" y="1446644"/>
                  </a:lnTo>
                  <a:lnTo>
                    <a:pt x="83058" y="1465166"/>
                  </a:lnTo>
                  <a:close/>
                </a:path>
                <a:path w="3058160" h="1534160">
                  <a:moveTo>
                    <a:pt x="83057" y="82296"/>
                  </a:moveTo>
                  <a:lnTo>
                    <a:pt x="82296" y="83058"/>
                  </a:lnTo>
                  <a:lnTo>
                    <a:pt x="82693" y="82693"/>
                  </a:lnTo>
                  <a:lnTo>
                    <a:pt x="83057" y="82296"/>
                  </a:lnTo>
                  <a:close/>
                </a:path>
                <a:path w="3058160" h="1534160">
                  <a:moveTo>
                    <a:pt x="82693" y="82693"/>
                  </a:moveTo>
                  <a:lnTo>
                    <a:pt x="82296" y="83058"/>
                  </a:lnTo>
                  <a:lnTo>
                    <a:pt x="82693" y="82693"/>
                  </a:lnTo>
                  <a:close/>
                </a:path>
                <a:path w="3058160" h="1534160">
                  <a:moveTo>
                    <a:pt x="82693" y="1451212"/>
                  </a:moveTo>
                  <a:lnTo>
                    <a:pt x="82296" y="1450778"/>
                  </a:lnTo>
                  <a:lnTo>
                    <a:pt x="82693" y="1451212"/>
                  </a:lnTo>
                  <a:close/>
                </a:path>
                <a:path w="3058160" h="1534160">
                  <a:moveTo>
                    <a:pt x="83058" y="1451610"/>
                  </a:moveTo>
                  <a:lnTo>
                    <a:pt x="82693" y="1451212"/>
                  </a:lnTo>
                  <a:lnTo>
                    <a:pt x="82296" y="1450848"/>
                  </a:lnTo>
                  <a:lnTo>
                    <a:pt x="83058" y="1451610"/>
                  </a:lnTo>
                  <a:close/>
                </a:path>
                <a:path w="3058160" h="1534160">
                  <a:moveTo>
                    <a:pt x="83057" y="82359"/>
                  </a:moveTo>
                  <a:lnTo>
                    <a:pt x="82693" y="82693"/>
                  </a:lnTo>
                  <a:lnTo>
                    <a:pt x="83057" y="82359"/>
                  </a:lnTo>
                  <a:close/>
                </a:path>
                <a:path w="3058160" h="1534160">
                  <a:moveTo>
                    <a:pt x="162306" y="1514139"/>
                  </a:moveTo>
                  <a:lnTo>
                    <a:pt x="162306" y="1504950"/>
                  </a:lnTo>
                  <a:lnTo>
                    <a:pt x="150876" y="1499616"/>
                  </a:lnTo>
                  <a:lnTo>
                    <a:pt x="140208" y="1494282"/>
                  </a:lnTo>
                  <a:lnTo>
                    <a:pt x="129540" y="1488186"/>
                  </a:lnTo>
                  <a:lnTo>
                    <a:pt x="109728" y="1474470"/>
                  </a:lnTo>
                  <a:lnTo>
                    <a:pt x="100584" y="1466850"/>
                  </a:lnTo>
                  <a:lnTo>
                    <a:pt x="100584" y="1467612"/>
                  </a:lnTo>
                  <a:lnTo>
                    <a:pt x="82693" y="1451212"/>
                  </a:lnTo>
                  <a:lnTo>
                    <a:pt x="83058" y="1451610"/>
                  </a:lnTo>
                  <a:lnTo>
                    <a:pt x="83058" y="1465166"/>
                  </a:lnTo>
                  <a:lnTo>
                    <a:pt x="84582" y="1466850"/>
                  </a:lnTo>
                  <a:lnTo>
                    <a:pt x="104394" y="1482090"/>
                  </a:lnTo>
                  <a:lnTo>
                    <a:pt x="139250" y="1504411"/>
                  </a:lnTo>
                  <a:lnTo>
                    <a:pt x="162306" y="1514139"/>
                  </a:lnTo>
                  <a:close/>
                </a:path>
                <a:path w="3058160" h="1534160">
                  <a:moveTo>
                    <a:pt x="162305" y="28956"/>
                  </a:moveTo>
                  <a:lnTo>
                    <a:pt x="161544" y="28956"/>
                  </a:lnTo>
                  <a:lnTo>
                    <a:pt x="161544" y="29311"/>
                  </a:lnTo>
                  <a:lnTo>
                    <a:pt x="162305" y="28956"/>
                  </a:lnTo>
                  <a:close/>
                </a:path>
                <a:path w="3058160" h="1534160">
                  <a:moveTo>
                    <a:pt x="173736" y="1508760"/>
                  </a:moveTo>
                  <a:lnTo>
                    <a:pt x="161544" y="1504188"/>
                  </a:lnTo>
                  <a:lnTo>
                    <a:pt x="162306" y="1504950"/>
                  </a:lnTo>
                  <a:lnTo>
                    <a:pt x="162306" y="1514139"/>
                  </a:lnTo>
                  <a:lnTo>
                    <a:pt x="172974" y="1518640"/>
                  </a:lnTo>
                  <a:lnTo>
                    <a:pt x="172974" y="1508760"/>
                  </a:lnTo>
                  <a:lnTo>
                    <a:pt x="173736" y="1508760"/>
                  </a:lnTo>
                  <a:close/>
                </a:path>
                <a:path w="3058160" h="1534160">
                  <a:moveTo>
                    <a:pt x="173735" y="25146"/>
                  </a:moveTo>
                  <a:lnTo>
                    <a:pt x="172973" y="25146"/>
                  </a:lnTo>
                  <a:lnTo>
                    <a:pt x="172973" y="25384"/>
                  </a:lnTo>
                  <a:lnTo>
                    <a:pt x="173735" y="25146"/>
                  </a:lnTo>
                  <a:close/>
                </a:path>
                <a:path w="3058160" h="1534160">
                  <a:moveTo>
                    <a:pt x="185166" y="1522417"/>
                  </a:moveTo>
                  <a:lnTo>
                    <a:pt x="185166" y="1513332"/>
                  </a:lnTo>
                  <a:lnTo>
                    <a:pt x="172974" y="1508760"/>
                  </a:lnTo>
                  <a:lnTo>
                    <a:pt x="172974" y="1518640"/>
                  </a:lnTo>
                  <a:lnTo>
                    <a:pt x="177469" y="1520537"/>
                  </a:lnTo>
                  <a:lnTo>
                    <a:pt x="185166" y="1522417"/>
                  </a:lnTo>
                  <a:close/>
                </a:path>
                <a:path w="3058160" h="1534160">
                  <a:moveTo>
                    <a:pt x="185165" y="20574"/>
                  </a:moveTo>
                  <a:lnTo>
                    <a:pt x="184403" y="20574"/>
                  </a:lnTo>
                  <a:lnTo>
                    <a:pt x="184403" y="20859"/>
                  </a:lnTo>
                  <a:lnTo>
                    <a:pt x="185165" y="20574"/>
                  </a:lnTo>
                  <a:close/>
                </a:path>
                <a:path w="3058160" h="1534160">
                  <a:moveTo>
                    <a:pt x="233934" y="1531765"/>
                  </a:moveTo>
                  <a:lnTo>
                    <a:pt x="233934" y="1523238"/>
                  </a:lnTo>
                  <a:lnTo>
                    <a:pt x="220980" y="1520952"/>
                  </a:lnTo>
                  <a:lnTo>
                    <a:pt x="220980" y="1521714"/>
                  </a:lnTo>
                  <a:lnTo>
                    <a:pt x="208788" y="1519428"/>
                  </a:lnTo>
                  <a:lnTo>
                    <a:pt x="196596" y="1516380"/>
                  </a:lnTo>
                  <a:lnTo>
                    <a:pt x="184404" y="1512570"/>
                  </a:lnTo>
                  <a:lnTo>
                    <a:pt x="185166" y="1513332"/>
                  </a:lnTo>
                  <a:lnTo>
                    <a:pt x="185166" y="1522417"/>
                  </a:lnTo>
                  <a:lnTo>
                    <a:pt x="217822" y="1530394"/>
                  </a:lnTo>
                  <a:lnTo>
                    <a:pt x="233934" y="1531765"/>
                  </a:lnTo>
                  <a:close/>
                </a:path>
                <a:path w="3058160" h="1534160">
                  <a:moveTo>
                    <a:pt x="233934" y="10668"/>
                  </a:moveTo>
                  <a:lnTo>
                    <a:pt x="233172" y="10668"/>
                  </a:lnTo>
                  <a:lnTo>
                    <a:pt x="233934" y="10668"/>
                  </a:lnTo>
                  <a:close/>
                </a:path>
                <a:path w="3058160" h="1534160">
                  <a:moveTo>
                    <a:pt x="2873502" y="1512570"/>
                  </a:moveTo>
                  <a:lnTo>
                    <a:pt x="2861310" y="1516380"/>
                  </a:lnTo>
                  <a:lnTo>
                    <a:pt x="2849118" y="1519428"/>
                  </a:lnTo>
                  <a:lnTo>
                    <a:pt x="2836926" y="1521714"/>
                  </a:lnTo>
                  <a:lnTo>
                    <a:pt x="2836926" y="1520952"/>
                  </a:lnTo>
                  <a:lnTo>
                    <a:pt x="2823972" y="1523238"/>
                  </a:lnTo>
                  <a:lnTo>
                    <a:pt x="2823972" y="1522565"/>
                  </a:lnTo>
                  <a:lnTo>
                    <a:pt x="2812542" y="1523910"/>
                  </a:lnTo>
                  <a:lnTo>
                    <a:pt x="246126" y="1524000"/>
                  </a:lnTo>
                  <a:lnTo>
                    <a:pt x="233172" y="1522476"/>
                  </a:lnTo>
                  <a:lnTo>
                    <a:pt x="233934" y="1523238"/>
                  </a:lnTo>
                  <a:lnTo>
                    <a:pt x="233934" y="1531765"/>
                  </a:lnTo>
                  <a:lnTo>
                    <a:pt x="259080" y="1533906"/>
                  </a:lnTo>
                  <a:lnTo>
                    <a:pt x="2798826" y="1533906"/>
                  </a:lnTo>
                  <a:lnTo>
                    <a:pt x="2812542" y="1533144"/>
                  </a:lnTo>
                  <a:lnTo>
                    <a:pt x="2823972" y="1532471"/>
                  </a:lnTo>
                  <a:lnTo>
                    <a:pt x="2823972" y="1523238"/>
                  </a:lnTo>
                  <a:lnTo>
                    <a:pt x="2824734" y="1522476"/>
                  </a:lnTo>
                  <a:lnTo>
                    <a:pt x="2824734" y="1532426"/>
                  </a:lnTo>
                  <a:lnTo>
                    <a:pt x="2825496" y="1532382"/>
                  </a:lnTo>
                  <a:lnTo>
                    <a:pt x="2871440" y="1523386"/>
                  </a:lnTo>
                  <a:lnTo>
                    <a:pt x="2872740" y="1522876"/>
                  </a:lnTo>
                  <a:lnTo>
                    <a:pt x="2872740" y="1513332"/>
                  </a:lnTo>
                  <a:lnTo>
                    <a:pt x="2873502" y="1512570"/>
                  </a:lnTo>
                  <a:close/>
                </a:path>
                <a:path w="3058160" h="1534160">
                  <a:moveTo>
                    <a:pt x="2824734" y="10757"/>
                  </a:moveTo>
                  <a:lnTo>
                    <a:pt x="2823972" y="10668"/>
                  </a:lnTo>
                  <a:lnTo>
                    <a:pt x="2824734" y="10757"/>
                  </a:lnTo>
                  <a:close/>
                </a:path>
                <a:path w="3058160" h="1534160">
                  <a:moveTo>
                    <a:pt x="2873502" y="20859"/>
                  </a:moveTo>
                  <a:lnTo>
                    <a:pt x="2873502" y="20574"/>
                  </a:lnTo>
                  <a:lnTo>
                    <a:pt x="2872740" y="20574"/>
                  </a:lnTo>
                  <a:lnTo>
                    <a:pt x="2873502" y="20859"/>
                  </a:lnTo>
                  <a:close/>
                </a:path>
                <a:path w="3058160" h="1534160">
                  <a:moveTo>
                    <a:pt x="2884932" y="1518093"/>
                  </a:moveTo>
                  <a:lnTo>
                    <a:pt x="2884932" y="1508760"/>
                  </a:lnTo>
                  <a:lnTo>
                    <a:pt x="2872740" y="1513332"/>
                  </a:lnTo>
                  <a:lnTo>
                    <a:pt x="2872740" y="1522876"/>
                  </a:lnTo>
                  <a:lnTo>
                    <a:pt x="2884932" y="1518093"/>
                  </a:lnTo>
                  <a:close/>
                </a:path>
                <a:path w="3058160" h="1534160">
                  <a:moveTo>
                    <a:pt x="2884932" y="25384"/>
                  </a:moveTo>
                  <a:lnTo>
                    <a:pt x="2884932" y="25146"/>
                  </a:lnTo>
                  <a:lnTo>
                    <a:pt x="2884170" y="25146"/>
                  </a:lnTo>
                  <a:lnTo>
                    <a:pt x="2884932" y="25384"/>
                  </a:lnTo>
                  <a:close/>
                </a:path>
                <a:path w="3058160" h="1534160">
                  <a:moveTo>
                    <a:pt x="2896362" y="1504188"/>
                  </a:moveTo>
                  <a:lnTo>
                    <a:pt x="2884170" y="1508760"/>
                  </a:lnTo>
                  <a:lnTo>
                    <a:pt x="2884932" y="1508760"/>
                  </a:lnTo>
                  <a:lnTo>
                    <a:pt x="2884932" y="1518093"/>
                  </a:lnTo>
                  <a:lnTo>
                    <a:pt x="2895600" y="1513907"/>
                  </a:lnTo>
                  <a:lnTo>
                    <a:pt x="2895600" y="1504950"/>
                  </a:lnTo>
                  <a:lnTo>
                    <a:pt x="2896362" y="1504188"/>
                  </a:lnTo>
                  <a:close/>
                </a:path>
                <a:path w="3058160" h="1534160">
                  <a:moveTo>
                    <a:pt x="2896362" y="29311"/>
                  </a:moveTo>
                  <a:lnTo>
                    <a:pt x="2896362" y="28956"/>
                  </a:lnTo>
                  <a:lnTo>
                    <a:pt x="2895600" y="28956"/>
                  </a:lnTo>
                  <a:lnTo>
                    <a:pt x="2896362" y="29311"/>
                  </a:lnTo>
                  <a:close/>
                </a:path>
                <a:path w="3058160" h="1534160">
                  <a:moveTo>
                    <a:pt x="2975610" y="1462716"/>
                  </a:moveTo>
                  <a:lnTo>
                    <a:pt x="2975610" y="1450848"/>
                  </a:lnTo>
                  <a:lnTo>
                    <a:pt x="2974848" y="1451610"/>
                  </a:lnTo>
                  <a:lnTo>
                    <a:pt x="2957322" y="1467612"/>
                  </a:lnTo>
                  <a:lnTo>
                    <a:pt x="2957322" y="1466850"/>
                  </a:lnTo>
                  <a:lnTo>
                    <a:pt x="2948178" y="1474470"/>
                  </a:lnTo>
                  <a:lnTo>
                    <a:pt x="2928366" y="1488186"/>
                  </a:lnTo>
                  <a:lnTo>
                    <a:pt x="2917698" y="1494282"/>
                  </a:lnTo>
                  <a:lnTo>
                    <a:pt x="2907030" y="1499616"/>
                  </a:lnTo>
                  <a:lnTo>
                    <a:pt x="2895600" y="1504950"/>
                  </a:lnTo>
                  <a:lnTo>
                    <a:pt x="2895600" y="1513907"/>
                  </a:lnTo>
                  <a:lnTo>
                    <a:pt x="2914099" y="1506649"/>
                  </a:lnTo>
                  <a:lnTo>
                    <a:pt x="2952689" y="1482972"/>
                  </a:lnTo>
                  <a:lnTo>
                    <a:pt x="2975610" y="1462716"/>
                  </a:lnTo>
                  <a:close/>
                </a:path>
                <a:path w="3058160" h="1534160">
                  <a:moveTo>
                    <a:pt x="2975610" y="83058"/>
                  </a:moveTo>
                  <a:lnTo>
                    <a:pt x="2974848" y="82296"/>
                  </a:lnTo>
                  <a:lnTo>
                    <a:pt x="2975212" y="82693"/>
                  </a:lnTo>
                  <a:lnTo>
                    <a:pt x="2975610" y="83058"/>
                  </a:lnTo>
                  <a:close/>
                </a:path>
                <a:path w="3058160" h="1534160">
                  <a:moveTo>
                    <a:pt x="2975212" y="82693"/>
                  </a:moveTo>
                  <a:lnTo>
                    <a:pt x="2974848" y="82296"/>
                  </a:lnTo>
                  <a:lnTo>
                    <a:pt x="2975212" y="82693"/>
                  </a:lnTo>
                  <a:close/>
                </a:path>
                <a:path w="3058160" h="1534160">
                  <a:moveTo>
                    <a:pt x="2975212" y="1451212"/>
                  </a:moveTo>
                  <a:lnTo>
                    <a:pt x="2974848" y="1451546"/>
                  </a:lnTo>
                  <a:lnTo>
                    <a:pt x="2975212" y="1451212"/>
                  </a:lnTo>
                  <a:close/>
                </a:path>
                <a:path w="3058160" h="1534160">
                  <a:moveTo>
                    <a:pt x="2975610" y="1450848"/>
                  </a:moveTo>
                  <a:lnTo>
                    <a:pt x="2975212" y="1451212"/>
                  </a:lnTo>
                  <a:lnTo>
                    <a:pt x="2974848" y="1451610"/>
                  </a:lnTo>
                  <a:lnTo>
                    <a:pt x="2975610" y="1450848"/>
                  </a:lnTo>
                  <a:close/>
                </a:path>
                <a:path w="3058160" h="1534160">
                  <a:moveTo>
                    <a:pt x="2975610" y="83127"/>
                  </a:moveTo>
                  <a:lnTo>
                    <a:pt x="2975212" y="82693"/>
                  </a:lnTo>
                  <a:lnTo>
                    <a:pt x="2975610" y="83127"/>
                  </a:lnTo>
                  <a:close/>
                </a:path>
                <a:path w="3058160" h="1534160">
                  <a:moveTo>
                    <a:pt x="2991612" y="1446669"/>
                  </a:moveTo>
                  <a:lnTo>
                    <a:pt x="2991612" y="1433322"/>
                  </a:lnTo>
                  <a:lnTo>
                    <a:pt x="2975212" y="1451212"/>
                  </a:lnTo>
                  <a:lnTo>
                    <a:pt x="2975610" y="1450848"/>
                  </a:lnTo>
                  <a:lnTo>
                    <a:pt x="2975610" y="1462716"/>
                  </a:lnTo>
                  <a:lnTo>
                    <a:pt x="2986425" y="1453157"/>
                  </a:lnTo>
                  <a:lnTo>
                    <a:pt x="2991612" y="1446669"/>
                  </a:lnTo>
                  <a:close/>
                </a:path>
                <a:path w="3058160" h="1534160">
                  <a:moveTo>
                    <a:pt x="2991612" y="101498"/>
                  </a:moveTo>
                  <a:lnTo>
                    <a:pt x="2991612" y="100584"/>
                  </a:lnTo>
                  <a:lnTo>
                    <a:pt x="2990850" y="100584"/>
                  </a:lnTo>
                  <a:lnTo>
                    <a:pt x="2991612" y="101498"/>
                  </a:lnTo>
                  <a:close/>
                </a:path>
                <a:path w="3058160" h="1534160">
                  <a:moveTo>
                    <a:pt x="3028950" y="1391591"/>
                  </a:moveTo>
                  <a:lnTo>
                    <a:pt x="3028950" y="1371600"/>
                  </a:lnTo>
                  <a:lnTo>
                    <a:pt x="3023616" y="1383030"/>
                  </a:lnTo>
                  <a:lnTo>
                    <a:pt x="3018282" y="1393698"/>
                  </a:lnTo>
                  <a:lnTo>
                    <a:pt x="3012186" y="1404366"/>
                  </a:lnTo>
                  <a:lnTo>
                    <a:pt x="2998470" y="1424178"/>
                  </a:lnTo>
                  <a:lnTo>
                    <a:pt x="2990850" y="1433322"/>
                  </a:lnTo>
                  <a:lnTo>
                    <a:pt x="2991612" y="1433322"/>
                  </a:lnTo>
                  <a:lnTo>
                    <a:pt x="2991612" y="1446669"/>
                  </a:lnTo>
                  <a:lnTo>
                    <a:pt x="3014523" y="1418005"/>
                  </a:lnTo>
                  <a:lnTo>
                    <a:pt x="3028950" y="1391591"/>
                  </a:lnTo>
                  <a:close/>
                </a:path>
                <a:path w="3058160" h="1534160">
                  <a:moveTo>
                    <a:pt x="3028950" y="163576"/>
                  </a:moveTo>
                  <a:lnTo>
                    <a:pt x="3028950" y="162306"/>
                  </a:lnTo>
                  <a:lnTo>
                    <a:pt x="3028188" y="161544"/>
                  </a:lnTo>
                  <a:lnTo>
                    <a:pt x="3028950" y="163576"/>
                  </a:lnTo>
                  <a:close/>
                </a:path>
                <a:path w="3058160" h="1534160">
                  <a:moveTo>
                    <a:pt x="3037332" y="1374918"/>
                  </a:moveTo>
                  <a:lnTo>
                    <a:pt x="3037332" y="1348740"/>
                  </a:lnTo>
                  <a:lnTo>
                    <a:pt x="3032760" y="1360932"/>
                  </a:lnTo>
                  <a:lnTo>
                    <a:pt x="3032760" y="1360170"/>
                  </a:lnTo>
                  <a:lnTo>
                    <a:pt x="3028188" y="1372362"/>
                  </a:lnTo>
                  <a:lnTo>
                    <a:pt x="3028950" y="1371600"/>
                  </a:lnTo>
                  <a:lnTo>
                    <a:pt x="3028950" y="1391591"/>
                  </a:lnTo>
                  <a:lnTo>
                    <a:pt x="3036199" y="1378318"/>
                  </a:lnTo>
                  <a:lnTo>
                    <a:pt x="3037332" y="1374918"/>
                  </a:lnTo>
                  <a:close/>
                </a:path>
                <a:path w="3058160" h="1534160">
                  <a:moveTo>
                    <a:pt x="3037332" y="186842"/>
                  </a:moveTo>
                  <a:lnTo>
                    <a:pt x="3037332" y="185166"/>
                  </a:lnTo>
                  <a:lnTo>
                    <a:pt x="3036570" y="184404"/>
                  </a:lnTo>
                  <a:lnTo>
                    <a:pt x="3037332" y="186842"/>
                  </a:lnTo>
                  <a:close/>
                </a:path>
                <a:path w="3058160" h="1534160">
                  <a:moveTo>
                    <a:pt x="3045714" y="1349762"/>
                  </a:moveTo>
                  <a:lnTo>
                    <a:pt x="3045714" y="1312926"/>
                  </a:lnTo>
                  <a:lnTo>
                    <a:pt x="3043428" y="1325118"/>
                  </a:lnTo>
                  <a:lnTo>
                    <a:pt x="3040380" y="1337310"/>
                  </a:lnTo>
                  <a:lnTo>
                    <a:pt x="3036570" y="1349502"/>
                  </a:lnTo>
                  <a:lnTo>
                    <a:pt x="3037332" y="1348740"/>
                  </a:lnTo>
                  <a:lnTo>
                    <a:pt x="3037332" y="1374918"/>
                  </a:lnTo>
                  <a:lnTo>
                    <a:pt x="3045714" y="1349762"/>
                  </a:lnTo>
                  <a:close/>
                </a:path>
                <a:path w="3058160" h="1534160">
                  <a:moveTo>
                    <a:pt x="3045714" y="225298"/>
                  </a:moveTo>
                  <a:lnTo>
                    <a:pt x="3045714" y="220980"/>
                  </a:lnTo>
                  <a:lnTo>
                    <a:pt x="3044952" y="220980"/>
                  </a:lnTo>
                  <a:lnTo>
                    <a:pt x="3045714" y="225298"/>
                  </a:lnTo>
                  <a:close/>
                </a:path>
                <a:path w="3058160" h="1534160">
                  <a:moveTo>
                    <a:pt x="3047238" y="1345188"/>
                  </a:moveTo>
                  <a:lnTo>
                    <a:pt x="3047238" y="1299972"/>
                  </a:lnTo>
                  <a:lnTo>
                    <a:pt x="3044952" y="1312926"/>
                  </a:lnTo>
                  <a:lnTo>
                    <a:pt x="3045714" y="1312926"/>
                  </a:lnTo>
                  <a:lnTo>
                    <a:pt x="3045714" y="1349762"/>
                  </a:lnTo>
                  <a:lnTo>
                    <a:pt x="3047238" y="1345188"/>
                  </a:lnTo>
                  <a:close/>
                </a:path>
                <a:path w="3058160" h="1534160">
                  <a:moveTo>
                    <a:pt x="3047238" y="239649"/>
                  </a:moveTo>
                  <a:lnTo>
                    <a:pt x="3047238" y="233934"/>
                  </a:lnTo>
                  <a:lnTo>
                    <a:pt x="3046476" y="233172"/>
                  </a:lnTo>
                  <a:lnTo>
                    <a:pt x="3047238" y="239649"/>
                  </a:lnTo>
                  <a:close/>
                </a:path>
                <a:path w="3058160" h="1534160">
                  <a:moveTo>
                    <a:pt x="3048000" y="1342901"/>
                  </a:moveTo>
                  <a:lnTo>
                    <a:pt x="3048000" y="1287780"/>
                  </a:lnTo>
                  <a:lnTo>
                    <a:pt x="3046476" y="1300734"/>
                  </a:lnTo>
                  <a:lnTo>
                    <a:pt x="3047238" y="1299972"/>
                  </a:lnTo>
                  <a:lnTo>
                    <a:pt x="3047238" y="1345188"/>
                  </a:lnTo>
                  <a:lnTo>
                    <a:pt x="3048000" y="1342901"/>
                  </a:lnTo>
                  <a:close/>
                </a:path>
              </a:pathLst>
            </a:custGeom>
            <a:solidFill>
              <a:srgbClr val="000000"/>
            </a:solidFill>
          </p:spPr>
          <p:txBody>
            <a:bodyPr wrap="square" lIns="0" tIns="0" rIns="0" bIns="0" rtlCol="0"/>
            <a:lstStyle/>
            <a:p>
              <a:endParaRPr/>
            </a:p>
          </p:txBody>
        </p:sp>
      </p:grpSp>
      <p:grpSp>
        <p:nvGrpSpPr>
          <p:cNvPr id="13" name="object 3"/>
          <p:cNvGrpSpPr/>
          <p:nvPr/>
        </p:nvGrpSpPr>
        <p:grpSpPr>
          <a:xfrm>
            <a:off x="6172200" y="1137897"/>
            <a:ext cx="2780145" cy="2957853"/>
            <a:chOff x="1367027" y="1748027"/>
            <a:chExt cx="3058160" cy="1534160"/>
          </a:xfrm>
        </p:grpSpPr>
        <p:sp>
          <p:nvSpPr>
            <p:cNvPr id="14" name="object 4"/>
            <p:cNvSpPr/>
            <p:nvPr/>
          </p:nvSpPr>
          <p:spPr>
            <a:xfrm>
              <a:off x="1371599" y="1752599"/>
              <a:ext cx="3048000" cy="1524000"/>
            </a:xfrm>
            <a:custGeom>
              <a:avLst/>
              <a:gdLst/>
              <a:ahLst/>
              <a:cxnLst/>
              <a:rect l="l" t="t" r="r" b="b"/>
              <a:pathLst>
                <a:path w="3048000" h="1524000">
                  <a:moveTo>
                    <a:pt x="3048000" y="1270254"/>
                  </a:moveTo>
                  <a:lnTo>
                    <a:pt x="3048000" y="254508"/>
                  </a:lnTo>
                  <a:lnTo>
                    <a:pt x="3043914" y="208852"/>
                  </a:lnTo>
                  <a:lnTo>
                    <a:pt x="3032132" y="165844"/>
                  </a:lnTo>
                  <a:lnTo>
                    <a:pt x="3013371" y="126209"/>
                  </a:lnTo>
                  <a:lnTo>
                    <a:pt x="2988344" y="90676"/>
                  </a:lnTo>
                  <a:lnTo>
                    <a:pt x="2957767" y="59973"/>
                  </a:lnTo>
                  <a:lnTo>
                    <a:pt x="2922354" y="34826"/>
                  </a:lnTo>
                  <a:lnTo>
                    <a:pt x="2882821" y="15963"/>
                  </a:lnTo>
                  <a:lnTo>
                    <a:pt x="2839883" y="4112"/>
                  </a:lnTo>
                  <a:lnTo>
                    <a:pt x="2794254" y="0"/>
                  </a:lnTo>
                  <a:lnTo>
                    <a:pt x="254508" y="0"/>
                  </a:lnTo>
                  <a:lnTo>
                    <a:pt x="208852" y="4112"/>
                  </a:lnTo>
                  <a:lnTo>
                    <a:pt x="165844" y="15963"/>
                  </a:lnTo>
                  <a:lnTo>
                    <a:pt x="126209" y="34826"/>
                  </a:lnTo>
                  <a:lnTo>
                    <a:pt x="90676" y="59973"/>
                  </a:lnTo>
                  <a:lnTo>
                    <a:pt x="59973" y="90676"/>
                  </a:lnTo>
                  <a:lnTo>
                    <a:pt x="34826" y="126209"/>
                  </a:lnTo>
                  <a:lnTo>
                    <a:pt x="15963" y="165844"/>
                  </a:lnTo>
                  <a:lnTo>
                    <a:pt x="4112" y="208852"/>
                  </a:lnTo>
                  <a:lnTo>
                    <a:pt x="0" y="254508"/>
                  </a:lnTo>
                  <a:lnTo>
                    <a:pt x="0" y="1270254"/>
                  </a:lnTo>
                  <a:lnTo>
                    <a:pt x="4112" y="1315883"/>
                  </a:lnTo>
                  <a:lnTo>
                    <a:pt x="15963" y="1358821"/>
                  </a:lnTo>
                  <a:lnTo>
                    <a:pt x="34826" y="1398354"/>
                  </a:lnTo>
                  <a:lnTo>
                    <a:pt x="59973" y="1433767"/>
                  </a:lnTo>
                  <a:lnTo>
                    <a:pt x="90676" y="1464344"/>
                  </a:lnTo>
                  <a:lnTo>
                    <a:pt x="126209" y="1489371"/>
                  </a:lnTo>
                  <a:lnTo>
                    <a:pt x="165844" y="1508132"/>
                  </a:lnTo>
                  <a:lnTo>
                    <a:pt x="208852" y="1519914"/>
                  </a:lnTo>
                  <a:lnTo>
                    <a:pt x="254508" y="1524000"/>
                  </a:lnTo>
                  <a:lnTo>
                    <a:pt x="2794254" y="1524000"/>
                  </a:lnTo>
                  <a:lnTo>
                    <a:pt x="2839883" y="1519914"/>
                  </a:lnTo>
                  <a:lnTo>
                    <a:pt x="2882821" y="1508132"/>
                  </a:lnTo>
                  <a:lnTo>
                    <a:pt x="2922354" y="1489371"/>
                  </a:lnTo>
                  <a:lnTo>
                    <a:pt x="2957767" y="1464344"/>
                  </a:lnTo>
                  <a:lnTo>
                    <a:pt x="2988344" y="1433767"/>
                  </a:lnTo>
                  <a:lnTo>
                    <a:pt x="3013371" y="1398354"/>
                  </a:lnTo>
                  <a:lnTo>
                    <a:pt x="3032132" y="1358821"/>
                  </a:lnTo>
                  <a:lnTo>
                    <a:pt x="3043914" y="1315883"/>
                  </a:lnTo>
                  <a:lnTo>
                    <a:pt x="3048000" y="1270254"/>
                  </a:lnTo>
                  <a:close/>
                </a:path>
              </a:pathLst>
            </a:custGeom>
            <a:solidFill>
              <a:srgbClr val="810C15"/>
            </a:solidFill>
          </p:spPr>
          <p:txBody>
            <a:bodyPr wrap="square" lIns="0" tIns="0" rIns="0" bIns="0" rtlCol="0"/>
            <a:lstStyle/>
            <a:p>
              <a:endParaRPr/>
            </a:p>
          </p:txBody>
        </p:sp>
        <p:sp>
          <p:nvSpPr>
            <p:cNvPr id="15" name="object 5"/>
            <p:cNvSpPr/>
            <p:nvPr/>
          </p:nvSpPr>
          <p:spPr>
            <a:xfrm>
              <a:off x="1367027" y="1748027"/>
              <a:ext cx="3058160" cy="1534160"/>
            </a:xfrm>
            <a:custGeom>
              <a:avLst/>
              <a:gdLst/>
              <a:ahLst/>
              <a:cxnLst/>
              <a:rect l="l" t="t" r="r" b="b"/>
              <a:pathLst>
                <a:path w="3058160" h="1534160">
                  <a:moveTo>
                    <a:pt x="3057906" y="1274826"/>
                  </a:moveTo>
                  <a:lnTo>
                    <a:pt x="3057906" y="259080"/>
                  </a:lnTo>
                  <a:lnTo>
                    <a:pt x="3056382" y="232410"/>
                  </a:lnTo>
                  <a:lnTo>
                    <a:pt x="3047412" y="186488"/>
                  </a:lnTo>
                  <a:lnTo>
                    <a:pt x="3030674" y="143813"/>
                  </a:lnTo>
                  <a:lnTo>
                    <a:pt x="3006979" y="105185"/>
                  </a:lnTo>
                  <a:lnTo>
                    <a:pt x="2977138" y="71404"/>
                  </a:lnTo>
                  <a:lnTo>
                    <a:pt x="2941963" y="43270"/>
                  </a:lnTo>
                  <a:lnTo>
                    <a:pt x="2902264" y="21585"/>
                  </a:lnTo>
                  <a:lnTo>
                    <a:pt x="2858853" y="7149"/>
                  </a:lnTo>
                  <a:lnTo>
                    <a:pt x="2812542" y="762"/>
                  </a:lnTo>
                  <a:lnTo>
                    <a:pt x="2798826" y="0"/>
                  </a:lnTo>
                  <a:lnTo>
                    <a:pt x="259079" y="0"/>
                  </a:lnTo>
                  <a:lnTo>
                    <a:pt x="212106" y="4371"/>
                  </a:lnTo>
                  <a:lnTo>
                    <a:pt x="167831" y="16698"/>
                  </a:lnTo>
                  <a:lnTo>
                    <a:pt x="127042" y="36296"/>
                  </a:lnTo>
                  <a:lnTo>
                    <a:pt x="90530" y="62484"/>
                  </a:lnTo>
                  <a:lnTo>
                    <a:pt x="59085" y="94576"/>
                  </a:lnTo>
                  <a:lnTo>
                    <a:pt x="33496" y="131891"/>
                  </a:lnTo>
                  <a:lnTo>
                    <a:pt x="14554" y="173745"/>
                  </a:lnTo>
                  <a:lnTo>
                    <a:pt x="3047" y="219456"/>
                  </a:lnTo>
                  <a:lnTo>
                    <a:pt x="0" y="259080"/>
                  </a:lnTo>
                  <a:lnTo>
                    <a:pt x="0" y="1274826"/>
                  </a:lnTo>
                  <a:lnTo>
                    <a:pt x="1524" y="1301496"/>
                  </a:lnTo>
                  <a:lnTo>
                    <a:pt x="3048" y="1314450"/>
                  </a:lnTo>
                  <a:lnTo>
                    <a:pt x="5334" y="1327404"/>
                  </a:lnTo>
                  <a:lnTo>
                    <a:pt x="9906" y="1342800"/>
                  </a:lnTo>
                  <a:lnTo>
                    <a:pt x="9905" y="246126"/>
                  </a:lnTo>
                  <a:lnTo>
                    <a:pt x="10667" y="233172"/>
                  </a:lnTo>
                  <a:lnTo>
                    <a:pt x="10667" y="233934"/>
                  </a:lnTo>
                  <a:lnTo>
                    <a:pt x="12191" y="220980"/>
                  </a:lnTo>
                  <a:lnTo>
                    <a:pt x="14477" y="208788"/>
                  </a:lnTo>
                  <a:lnTo>
                    <a:pt x="20573" y="184404"/>
                  </a:lnTo>
                  <a:lnTo>
                    <a:pt x="20573" y="185166"/>
                  </a:lnTo>
                  <a:lnTo>
                    <a:pt x="25145" y="172974"/>
                  </a:lnTo>
                  <a:lnTo>
                    <a:pt x="25145" y="173736"/>
                  </a:lnTo>
                  <a:lnTo>
                    <a:pt x="28955" y="161544"/>
                  </a:lnTo>
                  <a:lnTo>
                    <a:pt x="28955" y="162306"/>
                  </a:lnTo>
                  <a:lnTo>
                    <a:pt x="34290" y="150876"/>
                  </a:lnTo>
                  <a:lnTo>
                    <a:pt x="39623" y="140208"/>
                  </a:lnTo>
                  <a:lnTo>
                    <a:pt x="45719" y="129540"/>
                  </a:lnTo>
                  <a:lnTo>
                    <a:pt x="51815" y="120734"/>
                  </a:lnTo>
                  <a:lnTo>
                    <a:pt x="51815" y="119634"/>
                  </a:lnTo>
                  <a:lnTo>
                    <a:pt x="59435" y="109728"/>
                  </a:lnTo>
                  <a:lnTo>
                    <a:pt x="66293" y="101498"/>
                  </a:lnTo>
                  <a:lnTo>
                    <a:pt x="66293" y="100584"/>
                  </a:lnTo>
                  <a:lnTo>
                    <a:pt x="82296" y="83127"/>
                  </a:lnTo>
                  <a:lnTo>
                    <a:pt x="83057" y="82296"/>
                  </a:lnTo>
                  <a:lnTo>
                    <a:pt x="100583" y="66294"/>
                  </a:lnTo>
                  <a:lnTo>
                    <a:pt x="100583" y="67056"/>
                  </a:lnTo>
                  <a:lnTo>
                    <a:pt x="109727" y="59436"/>
                  </a:lnTo>
                  <a:lnTo>
                    <a:pt x="119633" y="51816"/>
                  </a:lnTo>
                  <a:lnTo>
                    <a:pt x="119633" y="52578"/>
                  </a:lnTo>
                  <a:lnTo>
                    <a:pt x="129539" y="45720"/>
                  </a:lnTo>
                  <a:lnTo>
                    <a:pt x="140207" y="39624"/>
                  </a:lnTo>
                  <a:lnTo>
                    <a:pt x="150876" y="34290"/>
                  </a:lnTo>
                  <a:lnTo>
                    <a:pt x="161544" y="29311"/>
                  </a:lnTo>
                  <a:lnTo>
                    <a:pt x="161544" y="28956"/>
                  </a:lnTo>
                  <a:lnTo>
                    <a:pt x="172973" y="25384"/>
                  </a:lnTo>
                  <a:lnTo>
                    <a:pt x="172973" y="25146"/>
                  </a:lnTo>
                  <a:lnTo>
                    <a:pt x="184403" y="20859"/>
                  </a:lnTo>
                  <a:lnTo>
                    <a:pt x="184403" y="20574"/>
                  </a:lnTo>
                  <a:lnTo>
                    <a:pt x="208788" y="14478"/>
                  </a:lnTo>
                  <a:lnTo>
                    <a:pt x="220979" y="12192"/>
                  </a:lnTo>
                  <a:lnTo>
                    <a:pt x="233172" y="10757"/>
                  </a:lnTo>
                  <a:lnTo>
                    <a:pt x="246126" y="9906"/>
                  </a:lnTo>
                  <a:lnTo>
                    <a:pt x="2812542" y="9950"/>
                  </a:lnTo>
                  <a:lnTo>
                    <a:pt x="2824734" y="10668"/>
                  </a:lnTo>
                  <a:lnTo>
                    <a:pt x="2836926" y="12192"/>
                  </a:lnTo>
                  <a:lnTo>
                    <a:pt x="2849118" y="14478"/>
                  </a:lnTo>
                  <a:lnTo>
                    <a:pt x="2873502" y="20574"/>
                  </a:lnTo>
                  <a:lnTo>
                    <a:pt x="2873502" y="20859"/>
                  </a:lnTo>
                  <a:lnTo>
                    <a:pt x="2884932" y="25146"/>
                  </a:lnTo>
                  <a:lnTo>
                    <a:pt x="2884932" y="25384"/>
                  </a:lnTo>
                  <a:lnTo>
                    <a:pt x="2896362" y="28956"/>
                  </a:lnTo>
                  <a:lnTo>
                    <a:pt x="2896362" y="29311"/>
                  </a:lnTo>
                  <a:lnTo>
                    <a:pt x="2907030" y="34290"/>
                  </a:lnTo>
                  <a:lnTo>
                    <a:pt x="2917698" y="39624"/>
                  </a:lnTo>
                  <a:lnTo>
                    <a:pt x="2928366" y="45720"/>
                  </a:lnTo>
                  <a:lnTo>
                    <a:pt x="2938272" y="52578"/>
                  </a:lnTo>
                  <a:lnTo>
                    <a:pt x="2938272" y="51816"/>
                  </a:lnTo>
                  <a:lnTo>
                    <a:pt x="2948178" y="59436"/>
                  </a:lnTo>
                  <a:lnTo>
                    <a:pt x="2957322" y="67056"/>
                  </a:lnTo>
                  <a:lnTo>
                    <a:pt x="2957322" y="66294"/>
                  </a:lnTo>
                  <a:lnTo>
                    <a:pt x="2974848" y="82359"/>
                  </a:lnTo>
                  <a:lnTo>
                    <a:pt x="2975610" y="83058"/>
                  </a:lnTo>
                  <a:lnTo>
                    <a:pt x="2991612" y="100584"/>
                  </a:lnTo>
                  <a:lnTo>
                    <a:pt x="2991612" y="101498"/>
                  </a:lnTo>
                  <a:lnTo>
                    <a:pt x="3018282" y="140208"/>
                  </a:lnTo>
                  <a:lnTo>
                    <a:pt x="3028950" y="162306"/>
                  </a:lnTo>
                  <a:lnTo>
                    <a:pt x="3028950" y="163576"/>
                  </a:lnTo>
                  <a:lnTo>
                    <a:pt x="3032760" y="173736"/>
                  </a:lnTo>
                  <a:lnTo>
                    <a:pt x="3032760" y="172974"/>
                  </a:lnTo>
                  <a:lnTo>
                    <a:pt x="3037332" y="185166"/>
                  </a:lnTo>
                  <a:lnTo>
                    <a:pt x="3037332" y="186842"/>
                  </a:lnTo>
                  <a:lnTo>
                    <a:pt x="3040380" y="196596"/>
                  </a:lnTo>
                  <a:lnTo>
                    <a:pt x="3043428" y="208788"/>
                  </a:lnTo>
                  <a:lnTo>
                    <a:pt x="3045714" y="220980"/>
                  </a:lnTo>
                  <a:lnTo>
                    <a:pt x="3045714" y="225298"/>
                  </a:lnTo>
                  <a:lnTo>
                    <a:pt x="3047238" y="233934"/>
                  </a:lnTo>
                  <a:lnTo>
                    <a:pt x="3047238" y="239649"/>
                  </a:lnTo>
                  <a:lnTo>
                    <a:pt x="3048000" y="246126"/>
                  </a:lnTo>
                  <a:lnTo>
                    <a:pt x="3048000" y="1342901"/>
                  </a:lnTo>
                  <a:lnTo>
                    <a:pt x="3050667" y="1334896"/>
                  </a:lnTo>
                  <a:lnTo>
                    <a:pt x="3057144" y="1288542"/>
                  </a:lnTo>
                  <a:lnTo>
                    <a:pt x="3057906" y="1274826"/>
                  </a:lnTo>
                  <a:close/>
                </a:path>
                <a:path w="3058160" h="1534160">
                  <a:moveTo>
                    <a:pt x="52578" y="1414272"/>
                  </a:moveTo>
                  <a:lnTo>
                    <a:pt x="45720" y="1404366"/>
                  </a:lnTo>
                  <a:lnTo>
                    <a:pt x="39624" y="1393698"/>
                  </a:lnTo>
                  <a:lnTo>
                    <a:pt x="34290" y="1383030"/>
                  </a:lnTo>
                  <a:lnTo>
                    <a:pt x="28956" y="1371600"/>
                  </a:lnTo>
                  <a:lnTo>
                    <a:pt x="28956" y="1372362"/>
                  </a:lnTo>
                  <a:lnTo>
                    <a:pt x="25146" y="1360170"/>
                  </a:lnTo>
                  <a:lnTo>
                    <a:pt x="25146" y="1360932"/>
                  </a:lnTo>
                  <a:lnTo>
                    <a:pt x="20574" y="1348740"/>
                  </a:lnTo>
                  <a:lnTo>
                    <a:pt x="20574" y="1349502"/>
                  </a:lnTo>
                  <a:lnTo>
                    <a:pt x="14478" y="1325118"/>
                  </a:lnTo>
                  <a:lnTo>
                    <a:pt x="12192" y="1312926"/>
                  </a:lnTo>
                  <a:lnTo>
                    <a:pt x="10668" y="1299972"/>
                  </a:lnTo>
                  <a:lnTo>
                    <a:pt x="10668" y="1300734"/>
                  </a:lnTo>
                  <a:lnTo>
                    <a:pt x="9906" y="1287780"/>
                  </a:lnTo>
                  <a:lnTo>
                    <a:pt x="9906" y="1342800"/>
                  </a:lnTo>
                  <a:lnTo>
                    <a:pt x="17275" y="1367616"/>
                  </a:lnTo>
                  <a:lnTo>
                    <a:pt x="34189" y="1403242"/>
                  </a:lnTo>
                  <a:lnTo>
                    <a:pt x="51816" y="1428985"/>
                  </a:lnTo>
                  <a:lnTo>
                    <a:pt x="51816" y="1414272"/>
                  </a:lnTo>
                  <a:lnTo>
                    <a:pt x="52578" y="1414272"/>
                  </a:lnTo>
                  <a:close/>
                </a:path>
                <a:path w="3058160" h="1534160">
                  <a:moveTo>
                    <a:pt x="52577" y="119634"/>
                  </a:moveTo>
                  <a:lnTo>
                    <a:pt x="51815" y="119634"/>
                  </a:lnTo>
                  <a:lnTo>
                    <a:pt x="51815" y="120734"/>
                  </a:lnTo>
                  <a:lnTo>
                    <a:pt x="52577" y="119634"/>
                  </a:lnTo>
                  <a:close/>
                </a:path>
                <a:path w="3058160" h="1534160">
                  <a:moveTo>
                    <a:pt x="67056" y="1433322"/>
                  </a:moveTo>
                  <a:lnTo>
                    <a:pt x="59436" y="1424178"/>
                  </a:lnTo>
                  <a:lnTo>
                    <a:pt x="51816" y="1414272"/>
                  </a:lnTo>
                  <a:lnTo>
                    <a:pt x="51816" y="1428985"/>
                  </a:lnTo>
                  <a:lnTo>
                    <a:pt x="56488" y="1435810"/>
                  </a:lnTo>
                  <a:lnTo>
                    <a:pt x="66294" y="1446644"/>
                  </a:lnTo>
                  <a:lnTo>
                    <a:pt x="66294" y="1433322"/>
                  </a:lnTo>
                  <a:lnTo>
                    <a:pt x="67056" y="1433322"/>
                  </a:lnTo>
                  <a:close/>
                </a:path>
                <a:path w="3058160" h="1534160">
                  <a:moveTo>
                    <a:pt x="67055" y="100584"/>
                  </a:moveTo>
                  <a:lnTo>
                    <a:pt x="66293" y="100584"/>
                  </a:lnTo>
                  <a:lnTo>
                    <a:pt x="66293" y="101498"/>
                  </a:lnTo>
                  <a:lnTo>
                    <a:pt x="67055" y="100584"/>
                  </a:lnTo>
                  <a:close/>
                </a:path>
                <a:path w="3058160" h="1534160">
                  <a:moveTo>
                    <a:pt x="83058" y="1465166"/>
                  </a:moveTo>
                  <a:lnTo>
                    <a:pt x="83058" y="1451610"/>
                  </a:lnTo>
                  <a:lnTo>
                    <a:pt x="82296" y="1450848"/>
                  </a:lnTo>
                  <a:lnTo>
                    <a:pt x="66294" y="1433322"/>
                  </a:lnTo>
                  <a:lnTo>
                    <a:pt x="66294" y="1446644"/>
                  </a:lnTo>
                  <a:lnTo>
                    <a:pt x="83058" y="1465166"/>
                  </a:lnTo>
                  <a:close/>
                </a:path>
                <a:path w="3058160" h="1534160">
                  <a:moveTo>
                    <a:pt x="83057" y="82296"/>
                  </a:moveTo>
                  <a:lnTo>
                    <a:pt x="82296" y="83058"/>
                  </a:lnTo>
                  <a:lnTo>
                    <a:pt x="82693" y="82693"/>
                  </a:lnTo>
                  <a:lnTo>
                    <a:pt x="83057" y="82296"/>
                  </a:lnTo>
                  <a:close/>
                </a:path>
                <a:path w="3058160" h="1534160">
                  <a:moveTo>
                    <a:pt x="82693" y="82693"/>
                  </a:moveTo>
                  <a:lnTo>
                    <a:pt x="82296" y="83058"/>
                  </a:lnTo>
                  <a:lnTo>
                    <a:pt x="82693" y="82693"/>
                  </a:lnTo>
                  <a:close/>
                </a:path>
                <a:path w="3058160" h="1534160">
                  <a:moveTo>
                    <a:pt x="82693" y="1451212"/>
                  </a:moveTo>
                  <a:lnTo>
                    <a:pt x="82296" y="1450778"/>
                  </a:lnTo>
                  <a:lnTo>
                    <a:pt x="82693" y="1451212"/>
                  </a:lnTo>
                  <a:close/>
                </a:path>
                <a:path w="3058160" h="1534160">
                  <a:moveTo>
                    <a:pt x="83058" y="1451610"/>
                  </a:moveTo>
                  <a:lnTo>
                    <a:pt x="82693" y="1451212"/>
                  </a:lnTo>
                  <a:lnTo>
                    <a:pt x="82296" y="1450848"/>
                  </a:lnTo>
                  <a:lnTo>
                    <a:pt x="83058" y="1451610"/>
                  </a:lnTo>
                  <a:close/>
                </a:path>
                <a:path w="3058160" h="1534160">
                  <a:moveTo>
                    <a:pt x="83057" y="82359"/>
                  </a:moveTo>
                  <a:lnTo>
                    <a:pt x="82693" y="82693"/>
                  </a:lnTo>
                  <a:lnTo>
                    <a:pt x="83057" y="82359"/>
                  </a:lnTo>
                  <a:close/>
                </a:path>
                <a:path w="3058160" h="1534160">
                  <a:moveTo>
                    <a:pt x="162306" y="1514139"/>
                  </a:moveTo>
                  <a:lnTo>
                    <a:pt x="162306" y="1504950"/>
                  </a:lnTo>
                  <a:lnTo>
                    <a:pt x="150876" y="1499616"/>
                  </a:lnTo>
                  <a:lnTo>
                    <a:pt x="140208" y="1494282"/>
                  </a:lnTo>
                  <a:lnTo>
                    <a:pt x="129540" y="1488186"/>
                  </a:lnTo>
                  <a:lnTo>
                    <a:pt x="109728" y="1474470"/>
                  </a:lnTo>
                  <a:lnTo>
                    <a:pt x="100584" y="1466850"/>
                  </a:lnTo>
                  <a:lnTo>
                    <a:pt x="100584" y="1467612"/>
                  </a:lnTo>
                  <a:lnTo>
                    <a:pt x="82693" y="1451212"/>
                  </a:lnTo>
                  <a:lnTo>
                    <a:pt x="83058" y="1451610"/>
                  </a:lnTo>
                  <a:lnTo>
                    <a:pt x="83058" y="1465166"/>
                  </a:lnTo>
                  <a:lnTo>
                    <a:pt x="84582" y="1466850"/>
                  </a:lnTo>
                  <a:lnTo>
                    <a:pt x="104394" y="1482090"/>
                  </a:lnTo>
                  <a:lnTo>
                    <a:pt x="139250" y="1504411"/>
                  </a:lnTo>
                  <a:lnTo>
                    <a:pt x="162306" y="1514139"/>
                  </a:lnTo>
                  <a:close/>
                </a:path>
                <a:path w="3058160" h="1534160">
                  <a:moveTo>
                    <a:pt x="162305" y="28956"/>
                  </a:moveTo>
                  <a:lnTo>
                    <a:pt x="161544" y="28956"/>
                  </a:lnTo>
                  <a:lnTo>
                    <a:pt x="161544" y="29311"/>
                  </a:lnTo>
                  <a:lnTo>
                    <a:pt x="162305" y="28956"/>
                  </a:lnTo>
                  <a:close/>
                </a:path>
                <a:path w="3058160" h="1534160">
                  <a:moveTo>
                    <a:pt x="173736" y="1508760"/>
                  </a:moveTo>
                  <a:lnTo>
                    <a:pt x="161544" y="1504188"/>
                  </a:lnTo>
                  <a:lnTo>
                    <a:pt x="162306" y="1504950"/>
                  </a:lnTo>
                  <a:lnTo>
                    <a:pt x="162306" y="1514139"/>
                  </a:lnTo>
                  <a:lnTo>
                    <a:pt x="172974" y="1518640"/>
                  </a:lnTo>
                  <a:lnTo>
                    <a:pt x="172974" y="1508760"/>
                  </a:lnTo>
                  <a:lnTo>
                    <a:pt x="173736" y="1508760"/>
                  </a:lnTo>
                  <a:close/>
                </a:path>
                <a:path w="3058160" h="1534160">
                  <a:moveTo>
                    <a:pt x="173735" y="25146"/>
                  </a:moveTo>
                  <a:lnTo>
                    <a:pt x="172973" y="25146"/>
                  </a:lnTo>
                  <a:lnTo>
                    <a:pt x="172973" y="25384"/>
                  </a:lnTo>
                  <a:lnTo>
                    <a:pt x="173735" y="25146"/>
                  </a:lnTo>
                  <a:close/>
                </a:path>
                <a:path w="3058160" h="1534160">
                  <a:moveTo>
                    <a:pt x="185166" y="1522417"/>
                  </a:moveTo>
                  <a:lnTo>
                    <a:pt x="185166" y="1513332"/>
                  </a:lnTo>
                  <a:lnTo>
                    <a:pt x="172974" y="1508760"/>
                  </a:lnTo>
                  <a:lnTo>
                    <a:pt x="172974" y="1518640"/>
                  </a:lnTo>
                  <a:lnTo>
                    <a:pt x="177469" y="1520537"/>
                  </a:lnTo>
                  <a:lnTo>
                    <a:pt x="185166" y="1522417"/>
                  </a:lnTo>
                  <a:close/>
                </a:path>
                <a:path w="3058160" h="1534160">
                  <a:moveTo>
                    <a:pt x="185165" y="20574"/>
                  </a:moveTo>
                  <a:lnTo>
                    <a:pt x="184403" y="20574"/>
                  </a:lnTo>
                  <a:lnTo>
                    <a:pt x="184403" y="20859"/>
                  </a:lnTo>
                  <a:lnTo>
                    <a:pt x="185165" y="20574"/>
                  </a:lnTo>
                  <a:close/>
                </a:path>
                <a:path w="3058160" h="1534160">
                  <a:moveTo>
                    <a:pt x="233934" y="1531765"/>
                  </a:moveTo>
                  <a:lnTo>
                    <a:pt x="233934" y="1523238"/>
                  </a:lnTo>
                  <a:lnTo>
                    <a:pt x="220980" y="1520952"/>
                  </a:lnTo>
                  <a:lnTo>
                    <a:pt x="220980" y="1521714"/>
                  </a:lnTo>
                  <a:lnTo>
                    <a:pt x="208788" y="1519428"/>
                  </a:lnTo>
                  <a:lnTo>
                    <a:pt x="196596" y="1516380"/>
                  </a:lnTo>
                  <a:lnTo>
                    <a:pt x="184404" y="1512570"/>
                  </a:lnTo>
                  <a:lnTo>
                    <a:pt x="185166" y="1513332"/>
                  </a:lnTo>
                  <a:lnTo>
                    <a:pt x="185166" y="1522417"/>
                  </a:lnTo>
                  <a:lnTo>
                    <a:pt x="217822" y="1530394"/>
                  </a:lnTo>
                  <a:lnTo>
                    <a:pt x="233934" y="1531765"/>
                  </a:lnTo>
                  <a:close/>
                </a:path>
                <a:path w="3058160" h="1534160">
                  <a:moveTo>
                    <a:pt x="233934" y="10668"/>
                  </a:moveTo>
                  <a:lnTo>
                    <a:pt x="233172" y="10668"/>
                  </a:lnTo>
                  <a:lnTo>
                    <a:pt x="233934" y="10668"/>
                  </a:lnTo>
                  <a:close/>
                </a:path>
                <a:path w="3058160" h="1534160">
                  <a:moveTo>
                    <a:pt x="2873502" y="1512570"/>
                  </a:moveTo>
                  <a:lnTo>
                    <a:pt x="2861310" y="1516380"/>
                  </a:lnTo>
                  <a:lnTo>
                    <a:pt x="2849118" y="1519428"/>
                  </a:lnTo>
                  <a:lnTo>
                    <a:pt x="2836926" y="1521714"/>
                  </a:lnTo>
                  <a:lnTo>
                    <a:pt x="2836926" y="1520952"/>
                  </a:lnTo>
                  <a:lnTo>
                    <a:pt x="2823972" y="1523238"/>
                  </a:lnTo>
                  <a:lnTo>
                    <a:pt x="2823972" y="1522565"/>
                  </a:lnTo>
                  <a:lnTo>
                    <a:pt x="2812542" y="1523910"/>
                  </a:lnTo>
                  <a:lnTo>
                    <a:pt x="246126" y="1524000"/>
                  </a:lnTo>
                  <a:lnTo>
                    <a:pt x="233172" y="1522476"/>
                  </a:lnTo>
                  <a:lnTo>
                    <a:pt x="233934" y="1523238"/>
                  </a:lnTo>
                  <a:lnTo>
                    <a:pt x="233934" y="1531765"/>
                  </a:lnTo>
                  <a:lnTo>
                    <a:pt x="259080" y="1533906"/>
                  </a:lnTo>
                  <a:lnTo>
                    <a:pt x="2798826" y="1533906"/>
                  </a:lnTo>
                  <a:lnTo>
                    <a:pt x="2812542" y="1533144"/>
                  </a:lnTo>
                  <a:lnTo>
                    <a:pt x="2823972" y="1532471"/>
                  </a:lnTo>
                  <a:lnTo>
                    <a:pt x="2823972" y="1523238"/>
                  </a:lnTo>
                  <a:lnTo>
                    <a:pt x="2824734" y="1522476"/>
                  </a:lnTo>
                  <a:lnTo>
                    <a:pt x="2824734" y="1532426"/>
                  </a:lnTo>
                  <a:lnTo>
                    <a:pt x="2825496" y="1532382"/>
                  </a:lnTo>
                  <a:lnTo>
                    <a:pt x="2871440" y="1523386"/>
                  </a:lnTo>
                  <a:lnTo>
                    <a:pt x="2872740" y="1522876"/>
                  </a:lnTo>
                  <a:lnTo>
                    <a:pt x="2872740" y="1513332"/>
                  </a:lnTo>
                  <a:lnTo>
                    <a:pt x="2873502" y="1512570"/>
                  </a:lnTo>
                  <a:close/>
                </a:path>
                <a:path w="3058160" h="1534160">
                  <a:moveTo>
                    <a:pt x="2824734" y="10757"/>
                  </a:moveTo>
                  <a:lnTo>
                    <a:pt x="2823972" y="10668"/>
                  </a:lnTo>
                  <a:lnTo>
                    <a:pt x="2824734" y="10757"/>
                  </a:lnTo>
                  <a:close/>
                </a:path>
                <a:path w="3058160" h="1534160">
                  <a:moveTo>
                    <a:pt x="2873502" y="20859"/>
                  </a:moveTo>
                  <a:lnTo>
                    <a:pt x="2873502" y="20574"/>
                  </a:lnTo>
                  <a:lnTo>
                    <a:pt x="2872740" y="20574"/>
                  </a:lnTo>
                  <a:lnTo>
                    <a:pt x="2873502" y="20859"/>
                  </a:lnTo>
                  <a:close/>
                </a:path>
                <a:path w="3058160" h="1534160">
                  <a:moveTo>
                    <a:pt x="2884932" y="1518093"/>
                  </a:moveTo>
                  <a:lnTo>
                    <a:pt x="2884932" y="1508760"/>
                  </a:lnTo>
                  <a:lnTo>
                    <a:pt x="2872740" y="1513332"/>
                  </a:lnTo>
                  <a:lnTo>
                    <a:pt x="2872740" y="1522876"/>
                  </a:lnTo>
                  <a:lnTo>
                    <a:pt x="2884932" y="1518093"/>
                  </a:lnTo>
                  <a:close/>
                </a:path>
                <a:path w="3058160" h="1534160">
                  <a:moveTo>
                    <a:pt x="2884932" y="25384"/>
                  </a:moveTo>
                  <a:lnTo>
                    <a:pt x="2884932" y="25146"/>
                  </a:lnTo>
                  <a:lnTo>
                    <a:pt x="2884170" y="25146"/>
                  </a:lnTo>
                  <a:lnTo>
                    <a:pt x="2884932" y="25384"/>
                  </a:lnTo>
                  <a:close/>
                </a:path>
                <a:path w="3058160" h="1534160">
                  <a:moveTo>
                    <a:pt x="2896362" y="1504188"/>
                  </a:moveTo>
                  <a:lnTo>
                    <a:pt x="2884170" y="1508760"/>
                  </a:lnTo>
                  <a:lnTo>
                    <a:pt x="2884932" y="1508760"/>
                  </a:lnTo>
                  <a:lnTo>
                    <a:pt x="2884932" y="1518093"/>
                  </a:lnTo>
                  <a:lnTo>
                    <a:pt x="2895600" y="1513907"/>
                  </a:lnTo>
                  <a:lnTo>
                    <a:pt x="2895600" y="1504950"/>
                  </a:lnTo>
                  <a:lnTo>
                    <a:pt x="2896362" y="1504188"/>
                  </a:lnTo>
                  <a:close/>
                </a:path>
                <a:path w="3058160" h="1534160">
                  <a:moveTo>
                    <a:pt x="2896362" y="29311"/>
                  </a:moveTo>
                  <a:lnTo>
                    <a:pt x="2896362" y="28956"/>
                  </a:lnTo>
                  <a:lnTo>
                    <a:pt x="2895600" y="28956"/>
                  </a:lnTo>
                  <a:lnTo>
                    <a:pt x="2896362" y="29311"/>
                  </a:lnTo>
                  <a:close/>
                </a:path>
                <a:path w="3058160" h="1534160">
                  <a:moveTo>
                    <a:pt x="2975610" y="1462716"/>
                  </a:moveTo>
                  <a:lnTo>
                    <a:pt x="2975610" y="1450848"/>
                  </a:lnTo>
                  <a:lnTo>
                    <a:pt x="2974848" y="1451610"/>
                  </a:lnTo>
                  <a:lnTo>
                    <a:pt x="2957322" y="1467612"/>
                  </a:lnTo>
                  <a:lnTo>
                    <a:pt x="2957322" y="1466850"/>
                  </a:lnTo>
                  <a:lnTo>
                    <a:pt x="2948178" y="1474470"/>
                  </a:lnTo>
                  <a:lnTo>
                    <a:pt x="2928366" y="1488186"/>
                  </a:lnTo>
                  <a:lnTo>
                    <a:pt x="2917698" y="1494282"/>
                  </a:lnTo>
                  <a:lnTo>
                    <a:pt x="2907030" y="1499616"/>
                  </a:lnTo>
                  <a:lnTo>
                    <a:pt x="2895600" y="1504950"/>
                  </a:lnTo>
                  <a:lnTo>
                    <a:pt x="2895600" y="1513907"/>
                  </a:lnTo>
                  <a:lnTo>
                    <a:pt x="2914099" y="1506649"/>
                  </a:lnTo>
                  <a:lnTo>
                    <a:pt x="2952689" y="1482972"/>
                  </a:lnTo>
                  <a:lnTo>
                    <a:pt x="2975610" y="1462716"/>
                  </a:lnTo>
                  <a:close/>
                </a:path>
                <a:path w="3058160" h="1534160">
                  <a:moveTo>
                    <a:pt x="2975610" y="83058"/>
                  </a:moveTo>
                  <a:lnTo>
                    <a:pt x="2974848" y="82296"/>
                  </a:lnTo>
                  <a:lnTo>
                    <a:pt x="2975212" y="82693"/>
                  </a:lnTo>
                  <a:lnTo>
                    <a:pt x="2975610" y="83058"/>
                  </a:lnTo>
                  <a:close/>
                </a:path>
                <a:path w="3058160" h="1534160">
                  <a:moveTo>
                    <a:pt x="2975212" y="82693"/>
                  </a:moveTo>
                  <a:lnTo>
                    <a:pt x="2974848" y="82296"/>
                  </a:lnTo>
                  <a:lnTo>
                    <a:pt x="2975212" y="82693"/>
                  </a:lnTo>
                  <a:close/>
                </a:path>
                <a:path w="3058160" h="1534160">
                  <a:moveTo>
                    <a:pt x="2975212" y="1451212"/>
                  </a:moveTo>
                  <a:lnTo>
                    <a:pt x="2974848" y="1451546"/>
                  </a:lnTo>
                  <a:lnTo>
                    <a:pt x="2975212" y="1451212"/>
                  </a:lnTo>
                  <a:close/>
                </a:path>
                <a:path w="3058160" h="1534160">
                  <a:moveTo>
                    <a:pt x="2975610" y="1450848"/>
                  </a:moveTo>
                  <a:lnTo>
                    <a:pt x="2975212" y="1451212"/>
                  </a:lnTo>
                  <a:lnTo>
                    <a:pt x="2974848" y="1451610"/>
                  </a:lnTo>
                  <a:lnTo>
                    <a:pt x="2975610" y="1450848"/>
                  </a:lnTo>
                  <a:close/>
                </a:path>
                <a:path w="3058160" h="1534160">
                  <a:moveTo>
                    <a:pt x="2975610" y="83127"/>
                  </a:moveTo>
                  <a:lnTo>
                    <a:pt x="2975212" y="82693"/>
                  </a:lnTo>
                  <a:lnTo>
                    <a:pt x="2975610" y="83127"/>
                  </a:lnTo>
                  <a:close/>
                </a:path>
                <a:path w="3058160" h="1534160">
                  <a:moveTo>
                    <a:pt x="2991612" y="1446669"/>
                  </a:moveTo>
                  <a:lnTo>
                    <a:pt x="2991612" y="1433322"/>
                  </a:lnTo>
                  <a:lnTo>
                    <a:pt x="2975212" y="1451212"/>
                  </a:lnTo>
                  <a:lnTo>
                    <a:pt x="2975610" y="1450848"/>
                  </a:lnTo>
                  <a:lnTo>
                    <a:pt x="2975610" y="1462716"/>
                  </a:lnTo>
                  <a:lnTo>
                    <a:pt x="2986425" y="1453157"/>
                  </a:lnTo>
                  <a:lnTo>
                    <a:pt x="2991612" y="1446669"/>
                  </a:lnTo>
                  <a:close/>
                </a:path>
                <a:path w="3058160" h="1534160">
                  <a:moveTo>
                    <a:pt x="2991612" y="101498"/>
                  </a:moveTo>
                  <a:lnTo>
                    <a:pt x="2991612" y="100584"/>
                  </a:lnTo>
                  <a:lnTo>
                    <a:pt x="2990850" y="100584"/>
                  </a:lnTo>
                  <a:lnTo>
                    <a:pt x="2991612" y="101498"/>
                  </a:lnTo>
                  <a:close/>
                </a:path>
                <a:path w="3058160" h="1534160">
                  <a:moveTo>
                    <a:pt x="3028950" y="1391591"/>
                  </a:moveTo>
                  <a:lnTo>
                    <a:pt x="3028950" y="1371600"/>
                  </a:lnTo>
                  <a:lnTo>
                    <a:pt x="3023616" y="1383030"/>
                  </a:lnTo>
                  <a:lnTo>
                    <a:pt x="3018282" y="1393698"/>
                  </a:lnTo>
                  <a:lnTo>
                    <a:pt x="3012186" y="1404366"/>
                  </a:lnTo>
                  <a:lnTo>
                    <a:pt x="2998470" y="1424178"/>
                  </a:lnTo>
                  <a:lnTo>
                    <a:pt x="2990850" y="1433322"/>
                  </a:lnTo>
                  <a:lnTo>
                    <a:pt x="2991612" y="1433322"/>
                  </a:lnTo>
                  <a:lnTo>
                    <a:pt x="2991612" y="1446669"/>
                  </a:lnTo>
                  <a:lnTo>
                    <a:pt x="3014523" y="1418005"/>
                  </a:lnTo>
                  <a:lnTo>
                    <a:pt x="3028950" y="1391591"/>
                  </a:lnTo>
                  <a:close/>
                </a:path>
                <a:path w="3058160" h="1534160">
                  <a:moveTo>
                    <a:pt x="3028950" y="163576"/>
                  </a:moveTo>
                  <a:lnTo>
                    <a:pt x="3028950" y="162306"/>
                  </a:lnTo>
                  <a:lnTo>
                    <a:pt x="3028188" y="161544"/>
                  </a:lnTo>
                  <a:lnTo>
                    <a:pt x="3028950" y="163576"/>
                  </a:lnTo>
                  <a:close/>
                </a:path>
                <a:path w="3058160" h="1534160">
                  <a:moveTo>
                    <a:pt x="3037332" y="1374918"/>
                  </a:moveTo>
                  <a:lnTo>
                    <a:pt x="3037332" y="1348740"/>
                  </a:lnTo>
                  <a:lnTo>
                    <a:pt x="3032760" y="1360932"/>
                  </a:lnTo>
                  <a:lnTo>
                    <a:pt x="3032760" y="1360170"/>
                  </a:lnTo>
                  <a:lnTo>
                    <a:pt x="3028188" y="1372362"/>
                  </a:lnTo>
                  <a:lnTo>
                    <a:pt x="3028950" y="1371600"/>
                  </a:lnTo>
                  <a:lnTo>
                    <a:pt x="3028950" y="1391591"/>
                  </a:lnTo>
                  <a:lnTo>
                    <a:pt x="3036199" y="1378318"/>
                  </a:lnTo>
                  <a:lnTo>
                    <a:pt x="3037332" y="1374918"/>
                  </a:lnTo>
                  <a:close/>
                </a:path>
                <a:path w="3058160" h="1534160">
                  <a:moveTo>
                    <a:pt x="3037332" y="186842"/>
                  </a:moveTo>
                  <a:lnTo>
                    <a:pt x="3037332" y="185166"/>
                  </a:lnTo>
                  <a:lnTo>
                    <a:pt x="3036570" y="184404"/>
                  </a:lnTo>
                  <a:lnTo>
                    <a:pt x="3037332" y="186842"/>
                  </a:lnTo>
                  <a:close/>
                </a:path>
                <a:path w="3058160" h="1534160">
                  <a:moveTo>
                    <a:pt x="3045714" y="1349762"/>
                  </a:moveTo>
                  <a:lnTo>
                    <a:pt x="3045714" y="1312926"/>
                  </a:lnTo>
                  <a:lnTo>
                    <a:pt x="3043428" y="1325118"/>
                  </a:lnTo>
                  <a:lnTo>
                    <a:pt x="3040380" y="1337310"/>
                  </a:lnTo>
                  <a:lnTo>
                    <a:pt x="3036570" y="1349502"/>
                  </a:lnTo>
                  <a:lnTo>
                    <a:pt x="3037332" y="1348740"/>
                  </a:lnTo>
                  <a:lnTo>
                    <a:pt x="3037332" y="1374918"/>
                  </a:lnTo>
                  <a:lnTo>
                    <a:pt x="3045714" y="1349762"/>
                  </a:lnTo>
                  <a:close/>
                </a:path>
                <a:path w="3058160" h="1534160">
                  <a:moveTo>
                    <a:pt x="3045714" y="225298"/>
                  </a:moveTo>
                  <a:lnTo>
                    <a:pt x="3045714" y="220980"/>
                  </a:lnTo>
                  <a:lnTo>
                    <a:pt x="3044952" y="220980"/>
                  </a:lnTo>
                  <a:lnTo>
                    <a:pt x="3045714" y="225298"/>
                  </a:lnTo>
                  <a:close/>
                </a:path>
                <a:path w="3058160" h="1534160">
                  <a:moveTo>
                    <a:pt x="3047238" y="1345188"/>
                  </a:moveTo>
                  <a:lnTo>
                    <a:pt x="3047238" y="1299972"/>
                  </a:lnTo>
                  <a:lnTo>
                    <a:pt x="3044952" y="1312926"/>
                  </a:lnTo>
                  <a:lnTo>
                    <a:pt x="3045714" y="1312926"/>
                  </a:lnTo>
                  <a:lnTo>
                    <a:pt x="3045714" y="1349762"/>
                  </a:lnTo>
                  <a:lnTo>
                    <a:pt x="3047238" y="1345188"/>
                  </a:lnTo>
                  <a:close/>
                </a:path>
                <a:path w="3058160" h="1534160">
                  <a:moveTo>
                    <a:pt x="3047238" y="239649"/>
                  </a:moveTo>
                  <a:lnTo>
                    <a:pt x="3047238" y="233934"/>
                  </a:lnTo>
                  <a:lnTo>
                    <a:pt x="3046476" y="233172"/>
                  </a:lnTo>
                  <a:lnTo>
                    <a:pt x="3047238" y="239649"/>
                  </a:lnTo>
                  <a:close/>
                </a:path>
                <a:path w="3058160" h="1534160">
                  <a:moveTo>
                    <a:pt x="3048000" y="1342901"/>
                  </a:moveTo>
                  <a:lnTo>
                    <a:pt x="3048000" y="1287780"/>
                  </a:lnTo>
                  <a:lnTo>
                    <a:pt x="3046476" y="1300734"/>
                  </a:lnTo>
                  <a:lnTo>
                    <a:pt x="3047238" y="1299972"/>
                  </a:lnTo>
                  <a:lnTo>
                    <a:pt x="3047238" y="1345188"/>
                  </a:lnTo>
                  <a:lnTo>
                    <a:pt x="3048000" y="1342901"/>
                  </a:lnTo>
                  <a:close/>
                </a:path>
              </a:pathLst>
            </a:custGeom>
            <a:solidFill>
              <a:srgbClr val="000000"/>
            </a:solidFill>
          </p:spPr>
          <p:txBody>
            <a:bodyPr wrap="square" lIns="0" tIns="0" rIns="0" bIns="0" rtlCol="0"/>
            <a:lstStyle/>
            <a:p>
              <a:endParaRPr/>
            </a:p>
          </p:txBody>
        </p:sp>
      </p:grpSp>
      <p:sp>
        <p:nvSpPr>
          <p:cNvPr id="16" name="Rectangle 15"/>
          <p:cNvSpPr/>
          <p:nvPr/>
        </p:nvSpPr>
        <p:spPr>
          <a:xfrm>
            <a:off x="6255790" y="1276350"/>
            <a:ext cx="2659610" cy="2397451"/>
          </a:xfrm>
          <a:prstGeom prst="rect">
            <a:avLst/>
          </a:prstGeom>
        </p:spPr>
        <p:txBody>
          <a:bodyPr wrap="square">
            <a:spAutoFit/>
          </a:bodyPr>
          <a:lstStyle/>
          <a:p>
            <a:pPr indent="360045" algn="just">
              <a:lnSpc>
                <a:spcPct val="107000"/>
              </a:lnSpc>
              <a:spcBef>
                <a:spcPts val="600"/>
              </a:spcBef>
            </a:pPr>
            <a:r>
              <a:rPr lang="en-US" sz="2800" dirty="0">
                <a:solidFill>
                  <a:schemeClr val="bg1"/>
                </a:solidFill>
                <a:latin typeface="Times New Roman" panose="02020603050405020304" pitchFamily="18" charset="0"/>
                <a:ea typeface="SimSun" panose="02010600030101010101" pitchFamily="2" charset="-122"/>
              </a:rPr>
              <a:t>3. </a:t>
            </a:r>
            <a:r>
              <a:rPr lang="en-US" sz="2800" dirty="0" err="1">
                <a:solidFill>
                  <a:schemeClr val="bg1"/>
                </a:solidFill>
                <a:latin typeface="Times New Roman" panose="02020603050405020304" pitchFamily="18" charset="0"/>
                <a:ea typeface="SimSun" panose="02010600030101010101" pitchFamily="2" charset="-122"/>
              </a:rPr>
              <a:t>Tổ</a:t>
            </a:r>
            <a:r>
              <a:rPr lang="en-US" sz="2800" dirty="0">
                <a:solidFill>
                  <a:schemeClr val="bg1"/>
                </a:solidFill>
                <a:latin typeface="Times New Roman" panose="02020603050405020304" pitchFamily="18" charset="0"/>
                <a:ea typeface="SimSun" panose="02010600030101010101" pitchFamily="2" charset="-122"/>
              </a:rPr>
              <a:t> </a:t>
            </a:r>
            <a:r>
              <a:rPr lang="en-US" sz="2800" dirty="0" err="1">
                <a:solidFill>
                  <a:schemeClr val="bg1"/>
                </a:solidFill>
                <a:latin typeface="Times New Roman" panose="02020603050405020304" pitchFamily="18" charset="0"/>
                <a:ea typeface="SimSun" panose="02010600030101010101" pitchFamily="2" charset="-122"/>
              </a:rPr>
              <a:t>chức</a:t>
            </a:r>
            <a:r>
              <a:rPr lang="en-US" sz="2800" dirty="0">
                <a:solidFill>
                  <a:schemeClr val="bg1"/>
                </a:solidFill>
                <a:latin typeface="Times New Roman" panose="02020603050405020304" pitchFamily="18" charset="0"/>
                <a:ea typeface="SimSun" panose="02010600030101010101" pitchFamily="2" charset="-122"/>
              </a:rPr>
              <a:t> </a:t>
            </a:r>
            <a:r>
              <a:rPr lang="en-US" sz="2800" dirty="0" err="1">
                <a:solidFill>
                  <a:schemeClr val="bg1"/>
                </a:solidFill>
                <a:latin typeface="Times New Roman" panose="02020603050405020304" pitchFamily="18" charset="0"/>
                <a:ea typeface="SimSun" panose="02010600030101010101" pitchFamily="2" charset="-122"/>
              </a:rPr>
              <a:t>công</a:t>
            </a:r>
            <a:r>
              <a:rPr lang="en-US" sz="2800" dirty="0">
                <a:solidFill>
                  <a:schemeClr val="bg1"/>
                </a:solidFill>
                <a:latin typeface="Times New Roman" panose="02020603050405020304" pitchFamily="18" charset="0"/>
                <a:ea typeface="SimSun" panose="02010600030101010101" pitchFamily="2" charset="-122"/>
              </a:rPr>
              <a:t> </a:t>
            </a:r>
            <a:r>
              <a:rPr lang="en-US" sz="2800" dirty="0" err="1">
                <a:solidFill>
                  <a:schemeClr val="bg1"/>
                </a:solidFill>
                <a:latin typeface="Times New Roman" panose="02020603050405020304" pitchFamily="18" charset="0"/>
                <a:ea typeface="SimSun" panose="02010600030101010101" pitchFamily="2" charset="-122"/>
              </a:rPr>
              <a:t>tác</a:t>
            </a:r>
            <a:r>
              <a:rPr lang="en-US" sz="2800" dirty="0">
                <a:solidFill>
                  <a:schemeClr val="bg1"/>
                </a:solidFill>
                <a:latin typeface="Times New Roman" panose="02020603050405020304" pitchFamily="18" charset="0"/>
                <a:ea typeface="SimSun" panose="02010600030101010101" pitchFamily="2" charset="-122"/>
              </a:rPr>
              <a:t> </a:t>
            </a:r>
            <a:r>
              <a:rPr lang="en-US" sz="2800" dirty="0" err="1">
                <a:solidFill>
                  <a:schemeClr val="bg1"/>
                </a:solidFill>
                <a:latin typeface="Times New Roman" panose="02020603050405020304" pitchFamily="18" charset="0"/>
                <a:ea typeface="SimSun" panose="02010600030101010101" pitchFamily="2" charset="-122"/>
              </a:rPr>
              <a:t>kế</a:t>
            </a:r>
            <a:r>
              <a:rPr lang="en-US" sz="2800" dirty="0">
                <a:solidFill>
                  <a:schemeClr val="bg1"/>
                </a:solidFill>
                <a:latin typeface="Times New Roman" panose="02020603050405020304" pitchFamily="18" charset="0"/>
                <a:ea typeface="SimSun" panose="02010600030101010101" pitchFamily="2" charset="-122"/>
              </a:rPr>
              <a:t> </a:t>
            </a:r>
            <a:r>
              <a:rPr lang="en-US" sz="2800" dirty="0" err="1">
                <a:solidFill>
                  <a:schemeClr val="bg1"/>
                </a:solidFill>
                <a:latin typeface="Times New Roman" panose="02020603050405020304" pitchFamily="18" charset="0"/>
                <a:ea typeface="SimSun" panose="02010600030101010101" pitchFamily="2" charset="-122"/>
              </a:rPr>
              <a:t>toán</a:t>
            </a:r>
            <a:r>
              <a:rPr lang="en-US" sz="2800" dirty="0">
                <a:solidFill>
                  <a:schemeClr val="bg1"/>
                </a:solidFill>
                <a:latin typeface="Times New Roman" panose="02020603050405020304" pitchFamily="18" charset="0"/>
                <a:ea typeface="SimSun" panose="02010600030101010101" pitchFamily="2" charset="-122"/>
              </a:rPr>
              <a:t> </a:t>
            </a:r>
            <a:r>
              <a:rPr lang="en-US" sz="2800" dirty="0" err="1">
                <a:solidFill>
                  <a:schemeClr val="bg1"/>
                </a:solidFill>
                <a:latin typeface="Times New Roman" panose="02020603050405020304" pitchFamily="18" charset="0"/>
                <a:ea typeface="SimSun" panose="02010600030101010101" pitchFamily="2" charset="-122"/>
              </a:rPr>
              <a:t>trong</a:t>
            </a:r>
            <a:r>
              <a:rPr lang="en-US" sz="2800" dirty="0">
                <a:solidFill>
                  <a:schemeClr val="bg1"/>
                </a:solidFill>
                <a:latin typeface="Times New Roman" panose="02020603050405020304" pitchFamily="18" charset="0"/>
                <a:ea typeface="SimSun" panose="02010600030101010101" pitchFamily="2" charset="-122"/>
              </a:rPr>
              <a:t> </a:t>
            </a:r>
            <a:r>
              <a:rPr lang="en-US" sz="2800" dirty="0" err="1">
                <a:solidFill>
                  <a:schemeClr val="bg1"/>
                </a:solidFill>
                <a:latin typeface="Times New Roman" panose="02020603050405020304" pitchFamily="18" charset="0"/>
                <a:ea typeface="SimSun" panose="02010600030101010101" pitchFamily="2" charset="-122"/>
              </a:rPr>
              <a:t>doanh</a:t>
            </a:r>
            <a:r>
              <a:rPr lang="en-US" sz="2800" dirty="0">
                <a:solidFill>
                  <a:schemeClr val="bg1"/>
                </a:solidFill>
                <a:latin typeface="Times New Roman" panose="02020603050405020304" pitchFamily="18" charset="0"/>
                <a:ea typeface="SimSun" panose="02010600030101010101" pitchFamily="2" charset="-122"/>
              </a:rPr>
              <a:t> </a:t>
            </a:r>
            <a:r>
              <a:rPr lang="en-US" sz="2800" dirty="0" err="1">
                <a:solidFill>
                  <a:schemeClr val="bg1"/>
                </a:solidFill>
                <a:latin typeface="Times New Roman" panose="02020603050405020304" pitchFamily="18" charset="0"/>
                <a:ea typeface="SimSun" panose="02010600030101010101" pitchFamily="2" charset="-122"/>
              </a:rPr>
              <a:t>nghiệp</a:t>
            </a:r>
            <a:r>
              <a:rPr lang="en-US" sz="2800" dirty="0">
                <a:solidFill>
                  <a:schemeClr val="bg1"/>
                </a:solidFill>
                <a:latin typeface="Times New Roman" panose="02020603050405020304" pitchFamily="18" charset="0"/>
                <a:ea typeface="SimSun" panose="02010600030101010101" pitchFamily="2" charset="-122"/>
              </a:rPr>
              <a:t> </a:t>
            </a:r>
            <a:r>
              <a:rPr lang="en-US" sz="2800" dirty="0" err="1">
                <a:solidFill>
                  <a:schemeClr val="bg1"/>
                </a:solidFill>
                <a:latin typeface="Times New Roman" panose="02020603050405020304" pitchFamily="18" charset="0"/>
                <a:ea typeface="SimSun" panose="02010600030101010101" pitchFamily="2" charset="-122"/>
              </a:rPr>
              <a:t>thương</a:t>
            </a:r>
            <a:r>
              <a:rPr lang="en-US" sz="2800" dirty="0">
                <a:solidFill>
                  <a:schemeClr val="bg1"/>
                </a:solidFill>
                <a:latin typeface="Times New Roman" panose="02020603050405020304" pitchFamily="18" charset="0"/>
                <a:ea typeface="SimSun" panose="02010600030101010101" pitchFamily="2" charset="-122"/>
              </a:rPr>
              <a:t> </a:t>
            </a:r>
            <a:r>
              <a:rPr lang="en-US" sz="2800" dirty="0" err="1">
                <a:solidFill>
                  <a:schemeClr val="bg1"/>
                </a:solidFill>
                <a:latin typeface="Times New Roman" panose="02020603050405020304" pitchFamily="18" charset="0"/>
                <a:ea typeface="SimSun" panose="02010600030101010101" pitchFamily="2" charset="-122"/>
              </a:rPr>
              <a:t>mại</a:t>
            </a:r>
            <a:r>
              <a:rPr lang="en-US" sz="2800" dirty="0">
                <a:solidFill>
                  <a:schemeClr val="bg1"/>
                </a:solidFill>
                <a:latin typeface="Times New Roman" panose="02020603050405020304" pitchFamily="18" charset="0"/>
                <a:ea typeface="SimSun" panose="02010600030101010101" pitchFamily="2" charset="-122"/>
              </a:rPr>
              <a:t> – </a:t>
            </a:r>
            <a:r>
              <a:rPr lang="en-US" sz="2800" dirty="0" err="1">
                <a:solidFill>
                  <a:schemeClr val="bg1"/>
                </a:solidFill>
                <a:latin typeface="Times New Roman" panose="02020603050405020304" pitchFamily="18" charset="0"/>
                <a:ea typeface="SimSun" panose="02010600030101010101" pitchFamily="2" charset="-122"/>
              </a:rPr>
              <a:t>dịch</a:t>
            </a:r>
            <a:r>
              <a:rPr lang="en-US" sz="2800" dirty="0">
                <a:solidFill>
                  <a:schemeClr val="bg1"/>
                </a:solidFill>
                <a:latin typeface="Times New Roman" panose="02020603050405020304" pitchFamily="18" charset="0"/>
                <a:ea typeface="SimSun" panose="02010600030101010101" pitchFamily="2" charset="-122"/>
              </a:rPr>
              <a:t> </a:t>
            </a:r>
            <a:r>
              <a:rPr lang="en-US" sz="2800" dirty="0" err="1">
                <a:solidFill>
                  <a:schemeClr val="bg1"/>
                </a:solidFill>
                <a:latin typeface="Times New Roman" panose="02020603050405020304" pitchFamily="18" charset="0"/>
                <a:ea typeface="SimSun" panose="02010600030101010101" pitchFamily="2" charset="-122"/>
              </a:rPr>
              <a:t>vụ</a:t>
            </a:r>
            <a:r>
              <a:rPr lang="en-US" sz="2800" dirty="0">
                <a:solidFill>
                  <a:schemeClr val="bg1"/>
                </a:solidFill>
                <a:latin typeface="Times New Roman" panose="02020603050405020304" pitchFamily="18" charset="0"/>
                <a:ea typeface="SimSun" panose="02010600030101010101" pitchFamily="2" charset="-122"/>
              </a:rPr>
              <a:t> </a:t>
            </a:r>
            <a:endParaRPr lang="en-US" sz="2800" dirty="0">
              <a:solidFill>
                <a:schemeClr val="bg1"/>
              </a:solidFill>
              <a:effectLst/>
              <a:latin typeface="Times New Roman" panose="02020603050405020304" pitchFamily="18" charset="0"/>
              <a:ea typeface="SimSun" panose="02010600030101010101" pitchFamily="2" charset="-122"/>
            </a:endParaRPr>
          </a:p>
        </p:txBody>
      </p:sp>
      <p:sp>
        <p:nvSpPr>
          <p:cNvPr id="17" name="Rectangle 16"/>
          <p:cNvSpPr/>
          <p:nvPr/>
        </p:nvSpPr>
        <p:spPr>
          <a:xfrm>
            <a:off x="3241732" y="1417118"/>
            <a:ext cx="2320868" cy="1936428"/>
          </a:xfrm>
          <a:prstGeom prst="rect">
            <a:avLst/>
          </a:prstGeom>
        </p:spPr>
        <p:txBody>
          <a:bodyPr wrap="square">
            <a:spAutoFit/>
          </a:bodyPr>
          <a:lstStyle/>
          <a:p>
            <a:pPr indent="360045" algn="just">
              <a:lnSpc>
                <a:spcPct val="107000"/>
              </a:lnSpc>
              <a:spcBef>
                <a:spcPts val="600"/>
              </a:spcBef>
            </a:pPr>
            <a:r>
              <a:rPr lang="en-US" sz="2800" dirty="0" smtClean="0">
                <a:solidFill>
                  <a:schemeClr val="bg1"/>
                </a:solidFill>
                <a:latin typeface="Times New Roman" panose="02020603050405020304" pitchFamily="18" charset="0"/>
                <a:ea typeface="SimSun" panose="02010600030101010101" pitchFamily="2" charset="-122"/>
              </a:rPr>
              <a:t>2. </a:t>
            </a:r>
            <a:r>
              <a:rPr lang="en-US" sz="2800" b="1" dirty="0" err="1">
                <a:solidFill>
                  <a:schemeClr val="bg1"/>
                </a:solidFill>
              </a:rPr>
              <a:t>Đặc</a:t>
            </a:r>
            <a:r>
              <a:rPr lang="en-US" sz="2800" b="1" dirty="0">
                <a:solidFill>
                  <a:schemeClr val="bg1"/>
                </a:solidFill>
              </a:rPr>
              <a:t> </a:t>
            </a:r>
            <a:r>
              <a:rPr lang="en-US" sz="2800" b="1" dirty="0" err="1">
                <a:solidFill>
                  <a:schemeClr val="bg1"/>
                </a:solidFill>
              </a:rPr>
              <a:t>điểm</a:t>
            </a:r>
            <a:r>
              <a:rPr lang="en-US" sz="2800" b="1" dirty="0">
                <a:solidFill>
                  <a:schemeClr val="bg1"/>
                </a:solidFill>
              </a:rPr>
              <a:t> </a:t>
            </a:r>
            <a:r>
              <a:rPr lang="en-US" sz="2800" b="1" dirty="0" err="1">
                <a:solidFill>
                  <a:schemeClr val="bg1"/>
                </a:solidFill>
              </a:rPr>
              <a:t>doanh</a:t>
            </a:r>
            <a:r>
              <a:rPr lang="en-US" sz="2800" b="1" dirty="0">
                <a:solidFill>
                  <a:schemeClr val="bg1"/>
                </a:solidFill>
              </a:rPr>
              <a:t> </a:t>
            </a:r>
            <a:r>
              <a:rPr lang="en-US" sz="2800" b="1" dirty="0" err="1">
                <a:solidFill>
                  <a:schemeClr val="bg1"/>
                </a:solidFill>
              </a:rPr>
              <a:t>nghiệp</a:t>
            </a:r>
            <a:r>
              <a:rPr lang="en-US" sz="2800" b="1" dirty="0">
                <a:solidFill>
                  <a:schemeClr val="bg1"/>
                </a:solidFill>
              </a:rPr>
              <a:t> </a:t>
            </a:r>
            <a:r>
              <a:rPr lang="en-US" sz="2800" b="1" dirty="0" err="1">
                <a:solidFill>
                  <a:schemeClr val="bg1"/>
                </a:solidFill>
              </a:rPr>
              <a:t>thương</a:t>
            </a:r>
            <a:r>
              <a:rPr lang="en-US" sz="2800" b="1" dirty="0">
                <a:solidFill>
                  <a:schemeClr val="bg1"/>
                </a:solidFill>
              </a:rPr>
              <a:t> </a:t>
            </a:r>
            <a:r>
              <a:rPr lang="en-US" sz="2800" b="1" dirty="0" err="1">
                <a:solidFill>
                  <a:schemeClr val="bg1"/>
                </a:solidFill>
              </a:rPr>
              <a:t>mại</a:t>
            </a:r>
            <a:r>
              <a:rPr lang="en-US" sz="2800" b="1" dirty="0">
                <a:solidFill>
                  <a:schemeClr val="bg1"/>
                </a:solidFill>
              </a:rPr>
              <a:t> -  </a:t>
            </a:r>
            <a:r>
              <a:rPr lang="en-US" sz="2800" b="1" dirty="0" err="1">
                <a:solidFill>
                  <a:schemeClr val="bg1"/>
                </a:solidFill>
              </a:rPr>
              <a:t>dịch</a:t>
            </a:r>
            <a:r>
              <a:rPr lang="en-US" sz="2800" b="1" dirty="0">
                <a:solidFill>
                  <a:schemeClr val="bg1"/>
                </a:solidFill>
              </a:rPr>
              <a:t> </a:t>
            </a:r>
            <a:r>
              <a:rPr lang="en-US" sz="2800" b="1" dirty="0" err="1">
                <a:solidFill>
                  <a:schemeClr val="bg1"/>
                </a:solidFill>
              </a:rPr>
              <a:t>vụ</a:t>
            </a:r>
            <a:endParaRPr lang="en-US" sz="2800" dirty="0">
              <a:solidFill>
                <a:schemeClr val="bg1"/>
              </a:solidFill>
              <a:effectLst/>
              <a:latin typeface="Times New Roman" panose="02020603050405020304" pitchFamily="18" charset="0"/>
              <a:ea typeface="SimSun" panose="02010600030101010101" pitchFamily="2" charset="-122"/>
            </a:endParaRPr>
          </a:p>
        </p:txBody>
      </p:sp>
      <p:sp>
        <p:nvSpPr>
          <p:cNvPr id="18" name="Rectangle 17"/>
          <p:cNvSpPr/>
          <p:nvPr/>
        </p:nvSpPr>
        <p:spPr>
          <a:xfrm>
            <a:off x="159571" y="1519932"/>
            <a:ext cx="2659610" cy="2374689"/>
          </a:xfrm>
          <a:prstGeom prst="rect">
            <a:avLst/>
          </a:prstGeom>
        </p:spPr>
        <p:txBody>
          <a:bodyPr wrap="square">
            <a:spAutoFit/>
          </a:bodyPr>
          <a:lstStyle/>
          <a:p>
            <a:pPr indent="360045">
              <a:lnSpc>
                <a:spcPct val="107000"/>
              </a:lnSpc>
              <a:spcBef>
                <a:spcPts val="600"/>
              </a:spcBef>
            </a:pPr>
            <a:r>
              <a:rPr lang="en-US" sz="2800" dirty="0" smtClean="0">
                <a:solidFill>
                  <a:schemeClr val="bg1"/>
                </a:solidFill>
                <a:latin typeface="Times New Roman" panose="02020603050405020304" pitchFamily="18" charset="0"/>
                <a:ea typeface="SimSun" panose="02010600030101010101" pitchFamily="2" charset="-122"/>
              </a:rPr>
              <a:t>1. </a:t>
            </a:r>
            <a:r>
              <a:rPr lang="en-US" sz="2800" b="1" dirty="0" err="1">
                <a:solidFill>
                  <a:schemeClr val="bg1"/>
                </a:solidFill>
              </a:rPr>
              <a:t>Khái</a:t>
            </a:r>
            <a:r>
              <a:rPr lang="en-US" sz="2800" b="1" dirty="0">
                <a:solidFill>
                  <a:schemeClr val="bg1"/>
                </a:solidFill>
              </a:rPr>
              <a:t> </a:t>
            </a:r>
            <a:r>
              <a:rPr lang="en-US" sz="2800" b="1" dirty="0" err="1">
                <a:solidFill>
                  <a:schemeClr val="bg1"/>
                </a:solidFill>
              </a:rPr>
              <a:t>niệm</a:t>
            </a:r>
            <a:r>
              <a:rPr lang="en-US" sz="2800" b="1" dirty="0">
                <a:solidFill>
                  <a:schemeClr val="bg1"/>
                </a:solidFill>
              </a:rPr>
              <a:t> </a:t>
            </a:r>
            <a:r>
              <a:rPr lang="en-US" sz="2800" b="1" dirty="0" err="1" smtClean="0">
                <a:solidFill>
                  <a:schemeClr val="bg1"/>
                </a:solidFill>
              </a:rPr>
              <a:t>và</a:t>
            </a:r>
            <a:r>
              <a:rPr lang="en-US" sz="2800" b="1" dirty="0">
                <a:solidFill>
                  <a:schemeClr val="bg1"/>
                </a:solidFill>
              </a:rPr>
              <a:t> </a:t>
            </a:r>
            <a:r>
              <a:rPr lang="en-US" sz="2800" b="1" dirty="0" err="1" smtClean="0">
                <a:solidFill>
                  <a:schemeClr val="bg1"/>
                </a:solidFill>
              </a:rPr>
              <a:t>đối</a:t>
            </a:r>
            <a:r>
              <a:rPr lang="en-US" sz="2800" b="1" dirty="0" smtClean="0">
                <a:solidFill>
                  <a:schemeClr val="bg1"/>
                </a:solidFill>
              </a:rPr>
              <a:t> </a:t>
            </a:r>
            <a:r>
              <a:rPr lang="en-US" sz="2800" b="1" dirty="0" err="1">
                <a:solidFill>
                  <a:schemeClr val="bg1"/>
                </a:solidFill>
              </a:rPr>
              <a:t>tượngkinh</a:t>
            </a:r>
            <a:r>
              <a:rPr lang="en-US" sz="2800" b="1" dirty="0">
                <a:solidFill>
                  <a:schemeClr val="bg1"/>
                </a:solidFill>
              </a:rPr>
              <a:t> </a:t>
            </a:r>
            <a:r>
              <a:rPr lang="en-US" sz="2800" b="1" dirty="0" err="1">
                <a:solidFill>
                  <a:schemeClr val="bg1"/>
                </a:solidFill>
              </a:rPr>
              <a:t>doanh</a:t>
            </a:r>
            <a:r>
              <a:rPr lang="en-US" sz="2800" b="1" dirty="0">
                <a:solidFill>
                  <a:schemeClr val="bg1"/>
                </a:solidFill>
              </a:rPr>
              <a:t> </a:t>
            </a:r>
            <a:r>
              <a:rPr lang="en-US" sz="2800" b="1" dirty="0" err="1">
                <a:solidFill>
                  <a:schemeClr val="bg1"/>
                </a:solidFill>
              </a:rPr>
              <a:t>thương</a:t>
            </a:r>
            <a:r>
              <a:rPr lang="en-US" sz="2800" b="1" dirty="0">
                <a:solidFill>
                  <a:schemeClr val="bg1"/>
                </a:solidFill>
              </a:rPr>
              <a:t> </a:t>
            </a:r>
            <a:r>
              <a:rPr lang="en-US" sz="2800" b="1" dirty="0" err="1">
                <a:solidFill>
                  <a:schemeClr val="bg1"/>
                </a:solidFill>
              </a:rPr>
              <a:t>mại</a:t>
            </a:r>
            <a:r>
              <a:rPr lang="en-US" sz="2800" b="1" dirty="0">
                <a:solidFill>
                  <a:schemeClr val="bg1"/>
                </a:solidFill>
              </a:rPr>
              <a:t> – </a:t>
            </a:r>
            <a:r>
              <a:rPr lang="en-US" sz="2800" b="1" dirty="0" err="1">
                <a:solidFill>
                  <a:schemeClr val="bg1"/>
                </a:solidFill>
              </a:rPr>
              <a:t>dịch</a:t>
            </a:r>
            <a:r>
              <a:rPr lang="en-US" sz="2800" b="1" dirty="0">
                <a:solidFill>
                  <a:schemeClr val="bg1"/>
                </a:solidFill>
              </a:rPr>
              <a:t> </a:t>
            </a:r>
            <a:r>
              <a:rPr lang="en-US" sz="2800" b="1" dirty="0" err="1">
                <a:solidFill>
                  <a:schemeClr val="bg1"/>
                </a:solidFill>
              </a:rPr>
              <a:t>vụ</a:t>
            </a:r>
            <a:endParaRPr lang="en-US" sz="2800" dirty="0">
              <a:solidFill>
                <a:schemeClr val="bg1"/>
              </a:solidFill>
              <a:effectLst/>
              <a:latin typeface="Times New Roman" panose="02020603050405020304" pitchFamily="18" charset="0"/>
              <a:ea typeface="SimSun" panose="02010600030101010101" pitchFamily="2" charset="-122"/>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38150"/>
            <a:ext cx="8610600" cy="2858539"/>
          </a:xfrm>
          <a:prstGeom prst="rect">
            <a:avLst/>
          </a:prstGeom>
        </p:spPr>
        <p:txBody>
          <a:bodyPr wrap="square">
            <a:spAutoFit/>
          </a:bodyPr>
          <a:lstStyle/>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3. Doanh nghiệp mua một lô hàng hóa trị giá thanh toán trên hóa đơn 102.000.000đ đã thanh toán bằng tiền vay ngắn hạn ngân hàng (ngân hàng đã báo Nợ). Hàng về kiểm nhận nhập kho phát hiện thiếu một số trị giá 150.000đ chưa rõ lý do. Thuế GTGT được khấu trừ 10%. Thời gian sau tìm ra nguyên nhân hàng hao hụt trong định mức 50% được ghi vào chi phí theo quy định, số còn lại do cán bộ thiếu tinh thần trách nghiệm bắt bồi thường nhưng chưa thu được tiền.</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6643598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85751"/>
            <a:ext cx="8686800" cy="3699218"/>
          </a:xfrm>
          <a:prstGeom prst="rect">
            <a:avLst/>
          </a:prstGeom>
        </p:spPr>
        <p:txBody>
          <a:bodyPr wrap="square">
            <a:spAutoFit/>
          </a:bodyPr>
          <a:lstStyle/>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4. Doanh nghiệp mua một lô hàng giá thanh toán trên hóa đơn bên bán 132.000.00đ (trong đó thuế GTGT 10%). Chi phí vận chuyển đã chi thanh toán bằng tiền mặt 630.000 (trong đó thuế GTGT 10%), tiền mua hàng thanh toán bằng tiền vay ngắn hạn (ngân hàng đã báo). Hàng về kiểm nhận nhập kho phát hiện thừa 1 lô hàng trị giá 800.000đ (giá nhập kho) chưa rõ nguyên nhân.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nghiệp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đã</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nhập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kho</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toàn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bộ</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số</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hàng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trên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Thời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gian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sau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tìm</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ra</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nguyên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nhân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hàng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thừa</a:t>
            </a:r>
            <a:r>
              <a:rPr lang="en-US" sz="2400" dirty="0">
                <a:latin typeface="Times New Roman" panose="02020603050405020304" pitchFamily="18" charset="0"/>
                <a:ea typeface="SimSun" panose="02010600030101010101" pitchFamily="2" charset="-122"/>
              </a:rPr>
              <a:t> do </a:t>
            </a:r>
            <a:r>
              <a:rPr lang="en-US" sz="2400" dirty="0" err="1">
                <a:latin typeface="Times New Roman" panose="02020603050405020304" pitchFamily="18" charset="0"/>
                <a:ea typeface="SimSun" panose="02010600030101010101" pitchFamily="2" charset="-122"/>
              </a:rPr>
              <a:t>dôi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thừa</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tự</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nhiên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được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phép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ghi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tăng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nhập</a:t>
            </a:r>
            <a:r>
              <a:rPr lang="en-US" sz="2400" dirty="0">
                <a:latin typeface="Times New Roman" panose="02020603050405020304" pitchFamily="18" charset="0"/>
                <a:ea typeface="SimSun" panose="02010600030101010101" pitchFamily="2" charset="-122"/>
              </a:rPr>
              <a:t>.</a:t>
            </a:r>
          </a:p>
          <a:p>
            <a:pPr indent="360045" algn="just">
              <a:lnSpc>
                <a:spcPct val="107000"/>
              </a:lnSpc>
              <a:spcBef>
                <a:spcPts val="600"/>
              </a:spcBef>
            </a:pPr>
            <a:r>
              <a:rPr lang="en-US" sz="2400" b="1" i="1" u="sng" dirty="0" err="1">
                <a:latin typeface="Times New Roman" panose="02020603050405020304" pitchFamily="18" charset="0"/>
                <a:ea typeface="SimSun" panose="02010600030101010101" pitchFamily="2" charset="-122"/>
              </a:rPr>
              <a:t>Yêu</a:t>
            </a:r>
            <a:r>
              <a:rPr lang="en-US" sz="2400" b="1" i="1" u="sng" dirty="0">
                <a:latin typeface="Times New Roman" panose="02020603050405020304" pitchFamily="18" charset="0"/>
                <a:ea typeface="SimSun" panose="02010600030101010101" pitchFamily="2" charset="-122"/>
              </a:rPr>
              <a:t> </a:t>
            </a:r>
            <a:r>
              <a:rPr lang="en-US" sz="2400" b="1" i="1" u="sng" dirty="0" err="1">
                <a:latin typeface="Times New Roman" panose="02020603050405020304" pitchFamily="18" charset="0"/>
                <a:ea typeface="SimSun" panose="02010600030101010101" pitchFamily="2" charset="-122"/>
              </a:rPr>
              <a:t>cầu</a:t>
            </a:r>
            <a:r>
              <a:rPr lang="en-US" sz="2400" b="1" i="1" u="sng" dirty="0">
                <a:latin typeface="Times New Roman" panose="02020603050405020304" pitchFamily="18" charset="0"/>
                <a:ea typeface="SimSun" panose="02010600030101010101" pitchFamily="2" charset="-122"/>
              </a:rPr>
              <a: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Định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khoản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nghiệp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vụ</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kinh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trên</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7519460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33350"/>
            <a:ext cx="8077200" cy="4462055"/>
          </a:xfrm>
          <a:prstGeom prst="rect">
            <a:avLst/>
          </a:prstGeom>
        </p:spPr>
        <p:txBody>
          <a:bodyPr wrap="square">
            <a:spAutoFit/>
          </a:bodyPr>
          <a:lstStyle/>
          <a:p>
            <a:pPr indent="360045" algn="just">
              <a:lnSpc>
                <a:spcPct val="107000"/>
              </a:lnSpc>
              <a:spcBef>
                <a:spcPts val="600"/>
              </a:spcBef>
            </a:pPr>
            <a:r>
              <a:rPr lang="en-US" sz="2000" b="1" u="sng" dirty="0">
                <a:latin typeface="Times New Roman" panose="02020603050405020304" pitchFamily="18" charset="0"/>
                <a:ea typeface="SimSun" panose="02010600030101010101" pitchFamily="2" charset="-122"/>
              </a:rPr>
              <a:t>ĐÁP ÁN</a:t>
            </a:r>
            <a:r>
              <a:rPr lang="vi-VN" sz="2000" dirty="0">
                <a:latin typeface="Times New Roman" panose="02020603050405020304" pitchFamily="18" charset="0"/>
                <a:ea typeface="SimSun" panose="02010600030101010101" pitchFamily="2" charset="-122"/>
              </a:rPr>
              <a:t>      </a:t>
            </a:r>
            <a:r>
              <a:rPr lang="en-US" sz="2000" i="1" dirty="0">
                <a:latin typeface="Times New Roman" panose="02020603050405020304" pitchFamily="18" charset="0"/>
                <a:ea typeface="SimSun" panose="02010600030101010101" pitchFamily="2" charset="-122"/>
              </a:rPr>
              <a:t>(</a:t>
            </a:r>
            <a:r>
              <a:rPr lang="en-US" sz="2000" i="1" dirty="0" err="1">
                <a:latin typeface="Times New Roman" panose="02020603050405020304" pitchFamily="18" charset="0"/>
                <a:ea typeface="SimSun" panose="02010600030101010101" pitchFamily="2" charset="-122"/>
              </a:rPr>
              <a:t>Đơn</a:t>
            </a:r>
            <a:r>
              <a:rPr lang="en-US" sz="2000" i="1" dirty="0">
                <a:latin typeface="Times New Roman" panose="02020603050405020304" pitchFamily="18" charset="0"/>
                <a:ea typeface="SimSun" panose="02010600030101010101" pitchFamily="2" charset="-122"/>
              </a:rPr>
              <a:t> </a:t>
            </a:r>
            <a:r>
              <a:rPr lang="en-US" sz="2000" i="1" dirty="0" err="1">
                <a:latin typeface="Times New Roman" panose="02020603050405020304" pitchFamily="18" charset="0"/>
                <a:ea typeface="SimSun" panose="02010600030101010101" pitchFamily="2" charset="-122"/>
              </a:rPr>
              <a:t>vị</a:t>
            </a:r>
            <a:r>
              <a:rPr lang="en-US" sz="2000" i="1" dirty="0">
                <a:latin typeface="Times New Roman" panose="02020603050405020304" pitchFamily="18" charset="0"/>
                <a:ea typeface="SimSun" panose="02010600030101010101" pitchFamily="2" charset="-122"/>
              </a:rPr>
              <a:t> </a:t>
            </a:r>
            <a:r>
              <a:rPr lang="en-US" sz="2000" i="1" dirty="0" err="1">
                <a:latin typeface="Times New Roman" panose="02020603050405020304" pitchFamily="18" charset="0"/>
                <a:ea typeface="SimSun" panose="02010600030101010101" pitchFamily="2" charset="-122"/>
              </a:rPr>
              <a:t>tính</a:t>
            </a:r>
            <a:r>
              <a:rPr lang="en-US" sz="2000" i="1" dirty="0">
                <a:latin typeface="Times New Roman" panose="02020603050405020304" pitchFamily="18" charset="0"/>
                <a:ea typeface="SimSun" panose="02010600030101010101" pitchFamily="2" charset="-122"/>
              </a:rPr>
              <a:t>: </a:t>
            </a:r>
            <a:r>
              <a:rPr lang="en-US" sz="2000" i="1" dirty="0" err="1">
                <a:latin typeface="Times New Roman" panose="02020603050405020304" pitchFamily="18" charset="0"/>
                <a:ea typeface="SimSun" panose="02010600030101010101" pitchFamily="2" charset="-122"/>
              </a:rPr>
              <a:t>Đồng</a:t>
            </a:r>
            <a:r>
              <a:rPr lang="en-US" sz="2000" i="1" dirty="0">
                <a:latin typeface="Times New Roman" panose="02020603050405020304" pitchFamily="18" charset="0"/>
                <a:ea typeface="SimSun" panose="02010600030101010101" pitchFamily="2" charset="-122"/>
              </a:rPr>
              <a:t>)</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000" dirty="0">
                <a:latin typeface="Times New Roman" panose="02020603050405020304" pitchFamily="18" charset="0"/>
                <a:ea typeface="SimSun" panose="02010600030101010101" pitchFamily="2" charset="-122"/>
              </a:rPr>
              <a:t>1a,	Nợ TK 1561		100.000.000</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000" dirty="0">
                <a:latin typeface="Times New Roman" panose="02020603050405020304" pitchFamily="18" charset="0"/>
                <a:ea typeface="SimSun" panose="02010600030101010101" pitchFamily="2" charset="-122"/>
              </a:rPr>
              <a:t>		Nợ TK 1331 	  	  10.000.000</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000" dirty="0">
                <a:latin typeface="Times New Roman" panose="02020603050405020304" pitchFamily="18" charset="0"/>
                <a:ea typeface="SimSun" panose="02010600030101010101" pitchFamily="2" charset="-122"/>
              </a:rPr>
              <a:t>			Có TK 331		    110.000.000</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000" dirty="0">
                <a:latin typeface="Times New Roman" panose="02020603050405020304" pitchFamily="18" charset="0"/>
                <a:ea typeface="SimSun" panose="02010600030101010101" pitchFamily="2" charset="-122"/>
              </a:rPr>
              <a:t>	b,	 Nợ TK 331		110.000.000</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000" dirty="0">
                <a:latin typeface="Times New Roman" panose="02020603050405020304" pitchFamily="18" charset="0"/>
                <a:ea typeface="SimSun" panose="02010600030101010101" pitchFamily="2" charset="-122"/>
              </a:rPr>
              <a:t>			Có TK 112(1121)	    110.000.000</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000" dirty="0">
                <a:latin typeface="Times New Roman" panose="02020603050405020304" pitchFamily="18" charset="0"/>
                <a:ea typeface="SimSun" panose="02010600030101010101" pitchFamily="2" charset="-122"/>
              </a:rPr>
              <a:t>	2a, 	Nợ TK 151		  90.000.000</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000" dirty="0">
                <a:latin typeface="Times New Roman" panose="02020603050405020304" pitchFamily="18" charset="0"/>
                <a:ea typeface="SimSun" panose="02010600030101010101" pitchFamily="2" charset="-122"/>
              </a:rPr>
              <a:t>		Nợ TK 1331		    9.000.000</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000" dirty="0">
                <a:latin typeface="Times New Roman" panose="02020603050405020304" pitchFamily="18" charset="0"/>
                <a:ea typeface="SimSun" panose="02010600030101010101" pitchFamily="2" charset="-122"/>
              </a:rPr>
              <a:t>			Có TK 1111		      99.000.000</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000" dirty="0">
                <a:latin typeface="Times New Roman" panose="02020603050405020304" pitchFamily="18" charset="0"/>
                <a:ea typeface="SimSun" panose="02010600030101010101" pitchFamily="2" charset="-122"/>
              </a:rPr>
              <a:t>	b, 	Nợ TK 1561		  90.000.000</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000" dirty="0">
                <a:latin typeface="Times New Roman" panose="02020603050405020304" pitchFamily="18" charset="0"/>
                <a:ea typeface="SimSun" panose="02010600030101010101" pitchFamily="2" charset="-122"/>
              </a:rPr>
              <a:t>			Có TK 151		      90.000.000</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6304859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438150"/>
            <a:ext cx="7620000" cy="3765711"/>
          </a:xfrm>
          <a:prstGeom prst="rect">
            <a:avLst/>
          </a:prstGeom>
        </p:spPr>
        <p:txBody>
          <a:bodyPr wrap="square">
            <a:spAutoFit/>
          </a:bodyPr>
          <a:lstStyle/>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3a, 	Nợ TK 1561		  92.577.273</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Nợ TK 1331		    9.257.727</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Nợ TK 1381		       165.000</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Có TK 311	               102.000.000</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b, 	Nợ TK 1562		         75.000</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Nợ TK 1331		           7.500</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Nợ TK 1388	  	         82.500</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Có TK 1381		          165.000</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5720937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251309"/>
            <a:ext cx="7848600" cy="4237827"/>
          </a:xfrm>
          <a:prstGeom prst="rect">
            <a:avLst/>
          </a:prstGeom>
        </p:spPr>
        <p:txBody>
          <a:bodyPr wrap="square">
            <a:spAutoFit/>
          </a:bodyPr>
          <a:lstStyle/>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4a, 	Nợ TK 1561		120.800.000</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Nợ TK 1331		  12.000.000</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Có TK 3381		           800.000</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Có TK 341	               132.000.000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b, 	Nợ TK 1562		       600.000</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Nợ TK 1331		         60.000</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Có TK 111		        	660.000</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c, 	Nợ TK 3381		       800.000</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nl-NL" sz="2400" dirty="0">
                <a:latin typeface="Times New Roman" panose="02020603050405020304" pitchFamily="18" charset="0"/>
                <a:ea typeface="SimSun" panose="02010600030101010101" pitchFamily="2" charset="-122"/>
              </a:rPr>
              <a:t>			Có TK 711			800.000</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0819186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0"/>
            <a:ext cx="8458200" cy="4982967"/>
          </a:xfrm>
          <a:prstGeom prst="rect">
            <a:avLst/>
          </a:prstGeom>
        </p:spPr>
        <p:txBody>
          <a:bodyPr wrap="square">
            <a:spAutoFit/>
          </a:bodyPr>
          <a:lstStyle/>
          <a:p>
            <a:pPr indent="360045" algn="just">
              <a:lnSpc>
                <a:spcPct val="107000"/>
              </a:lnSpc>
              <a:spcBef>
                <a:spcPts val="600"/>
              </a:spcBef>
            </a:pPr>
            <a:r>
              <a:rPr lang="en-US" sz="2000" b="1" i="1" dirty="0">
                <a:latin typeface="Times New Roman" panose="02020603050405020304" pitchFamily="18" charset="0"/>
                <a:ea typeface="SimSun" panose="02010600030101010101" pitchFamily="2" charset="-122"/>
              </a:rPr>
              <a:t>1.2.</a:t>
            </a:r>
            <a:r>
              <a:rPr lang="vi-VN" sz="2000" b="1" i="1" dirty="0">
                <a:latin typeface="Times New Roman" panose="02020603050405020304" pitchFamily="18" charset="0"/>
                <a:ea typeface="SimSun" panose="02010600030101010101" pitchFamily="2" charset="-122"/>
              </a:rPr>
              <a:t>6. Sổ kế toán</a:t>
            </a:r>
            <a:endParaRPr lang="en-US" sz="2000" dirty="0">
              <a:latin typeface="Times New Roman" panose="02020603050405020304" pitchFamily="18" charset="0"/>
              <a:ea typeface="SimSun" panose="02010600030101010101" pitchFamily="2" charset="-122"/>
            </a:endParaRPr>
          </a:p>
          <a:p>
            <a:pPr algn="just">
              <a:lnSpc>
                <a:spcPct val="150000"/>
              </a:lnSpc>
            </a:pPr>
            <a:r>
              <a:rPr lang="vi-VN"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toán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quá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trình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mua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dụng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hình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thức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chứng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sổ</a:t>
            </a:r>
            <a:endParaRPr lang="en-US" sz="2000" dirty="0">
              <a:latin typeface="Times New Roman" panose="02020603050405020304" pitchFamily="18" charset="0"/>
              <a:ea typeface="SimSun" panose="02010600030101010101" pitchFamily="2" charset="-122"/>
            </a:endParaRPr>
          </a:p>
          <a:p>
            <a:pPr algn="just">
              <a:lnSpc>
                <a:spcPct val="150000"/>
              </a:lnSpc>
            </a:pPr>
            <a:r>
              <a:rPr lang="vi-VN" sz="2000" dirty="0">
                <a:latin typeface="Times New Roman" panose="02020603050405020304" pitchFamily="18" charset="0"/>
                <a:ea typeface="Times New Roman" panose="02020603050405020304" pitchFamily="18" charset="0"/>
              </a:rPr>
              <a:t>	</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Đặc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trưng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bản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hình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thức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chứng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sổ</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căn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cứ</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trực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tiếp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để</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sổ</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toán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tổng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hợp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Chứng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sổ</a:t>
            </a:r>
            <a:r>
              <a:rPr lang="en-US" sz="2000" dirty="0">
                <a:latin typeface="Times New Roman" panose="02020603050405020304" pitchFamily="18" charset="0"/>
                <a:ea typeface="Times New Roman" panose="02020603050405020304" pitchFamily="18" charset="0"/>
              </a:rPr>
              <a:t>”. </a:t>
            </a:r>
            <a:r>
              <a:rPr lang="vi-VN" sz="2000" dirty="0">
                <a:latin typeface="Times New Roman" panose="02020603050405020304" pitchFamily="18" charset="0"/>
                <a:ea typeface="Times New Roman" panose="02020603050405020304" pitchFamily="18" charset="0"/>
              </a:rPr>
              <a:t>	</a:t>
            </a:r>
            <a:endParaRPr lang="en-US" sz="2000" dirty="0">
              <a:latin typeface="Times New Roman" panose="02020603050405020304" pitchFamily="18" charset="0"/>
              <a:ea typeface="SimSun" panose="02010600030101010101" pitchFamily="2" charset="-122"/>
            </a:endParaRPr>
          </a:p>
          <a:p>
            <a:pPr algn="just">
              <a:lnSpc>
                <a:spcPct val="150000"/>
              </a:lnSpc>
            </a:pPr>
            <a:r>
              <a:rPr lang="vi-VN"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Việc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sổ</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toán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tổng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hợp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bao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gồm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theo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trình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tự</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sổ</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Đăng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ký</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chứng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sổ</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theo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nội</a:t>
            </a:r>
            <a:r>
              <a:rPr lang="en-US" sz="2000" dirty="0">
                <a:latin typeface="Times New Roman" panose="02020603050405020304" pitchFamily="18" charset="0"/>
                <a:ea typeface="Times New Roman" panose="02020603050405020304" pitchFamily="18" charset="0"/>
              </a:rPr>
              <a:t> dung </a:t>
            </a:r>
            <a:r>
              <a:rPr lang="en-US" sz="2000" dirty="0" err="1">
                <a:latin typeface="Times New Roman" panose="02020603050405020304" pitchFamily="18" charset="0"/>
                <a:ea typeface="Times New Roman" panose="02020603050405020304" pitchFamily="18" charset="0"/>
              </a:rPr>
              <a:t>kinh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Sổ</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Chứng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sổ</a:t>
            </a:r>
            <a:r>
              <a:rPr lang="en-US" sz="2000" dirty="0">
                <a:latin typeface="Times New Roman" panose="02020603050405020304" pitchFamily="18" charset="0"/>
                <a:ea typeface="Times New Roman" panose="02020603050405020304" pitchFamily="18" charset="0"/>
              </a:rPr>
              <a:t> do </a:t>
            </a:r>
            <a:r>
              <a:rPr lang="en-US" sz="2000" dirty="0" err="1">
                <a:latin typeface="Times New Roman" panose="02020603050405020304" pitchFamily="18" charset="0"/>
                <a:ea typeface="Times New Roman" panose="02020603050405020304" pitchFamily="18" charset="0"/>
              </a:rPr>
              <a:t>kế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toán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lập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sở</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chứng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toán</a:t>
            </a:r>
            <a:r>
              <a:rPr lang="en-US" sz="2000" dirty="0">
                <a:latin typeface="Times New Roman" panose="02020603050405020304" pitchFamily="18" charset="0"/>
                <a:ea typeface="Times New Roman" panose="02020603050405020304" pitchFamily="18" charset="0"/>
              </a:rPr>
              <a:t> hay </a:t>
            </a:r>
            <a:r>
              <a:rPr lang="en-US" sz="2000" dirty="0" err="1">
                <a:latin typeface="Times New Roman" panose="02020603050405020304" pitchFamily="18" charset="0"/>
                <a:ea typeface="Times New Roman" panose="02020603050405020304" pitchFamily="18" charset="0"/>
              </a:rPr>
              <a:t>bảng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tổng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hợp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chứng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toán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cùng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loại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cùng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nội</a:t>
            </a:r>
            <a:r>
              <a:rPr lang="en-US" sz="2000" dirty="0">
                <a:latin typeface="Times New Roman" panose="02020603050405020304" pitchFamily="18" charset="0"/>
                <a:ea typeface="Times New Roman" panose="02020603050405020304" pitchFamily="18" charset="0"/>
              </a:rPr>
              <a:t> dung </a:t>
            </a:r>
            <a:r>
              <a:rPr lang="en-US" sz="2000" dirty="0" err="1">
                <a:latin typeface="Times New Roman" panose="02020603050405020304" pitchFamily="18" charset="0"/>
                <a:ea typeface="Times New Roman" panose="02020603050405020304" pitchFamily="18" charset="0"/>
              </a:rPr>
              <a:t>kinh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tế</a:t>
            </a:r>
            <a:r>
              <a:rPr lang="en-US" sz="2000" dirty="0">
                <a:latin typeface="Times New Roman" panose="02020603050405020304" pitchFamily="18" charset="0"/>
                <a:ea typeface="Times New Roman" panose="02020603050405020304" pitchFamily="18" charset="0"/>
              </a:rPr>
              <a:t>.</a:t>
            </a:r>
            <a:r>
              <a:rPr lang="vi-VN" sz="2000" dirty="0">
                <a:latin typeface="Times New Roman" panose="02020603050405020304" pitchFamily="18" charset="0"/>
                <a:ea typeface="Times New Roman" panose="02020603050405020304" pitchFamily="18" charset="0"/>
              </a:rPr>
              <a:t>	</a:t>
            </a:r>
            <a:endParaRPr lang="en-US" sz="2000" dirty="0">
              <a:latin typeface="Times New Roman" panose="02020603050405020304" pitchFamily="18" charset="0"/>
              <a:ea typeface="SimSun" panose="02010600030101010101" pitchFamily="2" charset="-122"/>
            </a:endParaRPr>
          </a:p>
          <a:p>
            <a:pPr algn="just">
              <a:lnSpc>
                <a:spcPct val="150000"/>
              </a:lnSpc>
            </a:pPr>
            <a:r>
              <a:rPr lang="vi-VN"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Chứng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sổ</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được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đánh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số</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hiệu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liên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tục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trong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tháng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hoặc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cả</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năm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theo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số</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thứ</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tự</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trong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sổ</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đăng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ký</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chứng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sổ</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chứng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toán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đính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kèm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phải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được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toán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trưởng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duyệt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trước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sổ</a:t>
            </a:r>
            <a:r>
              <a:rPr lang="en-US" sz="2000" dirty="0">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744733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85750"/>
            <a:ext cx="8458200" cy="5038815"/>
          </a:xfrm>
          <a:prstGeom prst="rect">
            <a:avLst/>
          </a:prstGeom>
        </p:spPr>
        <p:txBody>
          <a:bodyPr wrap="square">
            <a:spAutoFit/>
          </a:bodyPr>
          <a:lstStyle/>
          <a:p>
            <a:pPr indent="360045" algn="just">
              <a:lnSpc>
                <a:spcPct val="107000"/>
              </a:lnSpc>
              <a:spcBef>
                <a:spcPts val="600"/>
              </a:spcBef>
            </a:pPr>
            <a:r>
              <a:rPr lang="en-US" sz="2400" b="1" dirty="0">
                <a:latin typeface="Times New Roman" panose="02020603050405020304" pitchFamily="18" charset="0"/>
                <a:ea typeface="SimSun" panose="02010600030101010101" pitchFamily="2" charset="-122"/>
              </a:rPr>
              <a:t>2. </a:t>
            </a:r>
            <a:r>
              <a:rPr lang="en-US" sz="2400" b="1" dirty="0" err="1">
                <a:latin typeface="Times New Roman" panose="02020603050405020304" pitchFamily="18" charset="0"/>
                <a:ea typeface="SimSun" panose="02010600030101010101" pitchFamily="2" charset="-122"/>
              </a:rPr>
              <a:t>Kế</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toán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bán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hàng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b="1" dirty="0">
                <a:latin typeface="Times New Roman" panose="02020603050405020304" pitchFamily="18" charset="0"/>
                <a:ea typeface="SimSun" panose="02010600030101010101" pitchFamily="2" charset="-122"/>
              </a:rPr>
              <a:t>2.1. </a:t>
            </a:r>
            <a:r>
              <a:rPr lang="en-US" sz="2400" b="1" dirty="0" err="1">
                <a:latin typeface="Times New Roman" panose="02020603050405020304" pitchFamily="18" charset="0"/>
                <a:ea typeface="SimSun" panose="02010600030101010101" pitchFamily="2" charset="-122"/>
              </a:rPr>
              <a:t>Tổng</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quan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về</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bán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hàng</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và</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kế</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toán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bán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hàng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b="1" i="1" dirty="0">
                <a:latin typeface="Times New Roman" panose="02020603050405020304" pitchFamily="18" charset="0"/>
                <a:ea typeface="Times New Roman" panose="02020603050405020304" pitchFamily="18" charset="0"/>
              </a:rPr>
              <a:t>2.1.1 </a:t>
            </a:r>
            <a:r>
              <a:rPr lang="en-US" sz="2400" b="1" i="1" dirty="0" err="1">
                <a:latin typeface="Times New Roman" panose="02020603050405020304" pitchFamily="18" charset="0"/>
                <a:ea typeface="Times New Roman" panose="02020603050405020304" pitchFamily="18" charset="0"/>
              </a:rPr>
              <a:t>Đặc</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điểm</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nghiệp</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vụ</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bán</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hàng</a:t>
            </a:r>
            <a:r>
              <a:rPr lang="en-US" sz="2400" b="1" i="1" dirty="0">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err="1">
                <a:latin typeface="Times New Roman" panose="02020603050405020304" pitchFamily="18" charset="0"/>
                <a:ea typeface="Times New Roman" panose="02020603050405020304" pitchFamily="18" charset="0"/>
              </a:rPr>
              <a:t>Nghiệp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vụ</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doanh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nghiệp</a:t>
            </a: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thương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đặc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bản</a:t>
            </a: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như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sau</a:t>
            </a:r>
            <a:r>
              <a:rPr lang="en-US" sz="2400" dirty="0">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Về</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đối</a:t>
            </a:r>
            <a:r>
              <a:rPr lang="vi-VN" sz="2400" i="1" dirty="0">
                <a:latin typeface="Times New Roman" panose="02020603050405020304" pitchFamily="18" charset="0"/>
                <a:ea typeface="Times New Roman" panose="02020603050405020304" pitchFamily="18" charset="0"/>
              </a:rPr>
              <a:t> tượng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phục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vụ</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đối</a:t>
            </a: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tượng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phục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vụ</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doanh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nghiệp</a:t>
            </a: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thương </a:t>
            </a:r>
            <a:r>
              <a:rPr lang="en-US" sz="2400" dirty="0" err="1">
                <a:latin typeface="Times New Roman" panose="02020603050405020304" pitchFamily="18" charset="0"/>
                <a:ea typeface="Times New Roman" panose="02020603050405020304" pitchFamily="18" charset="0"/>
              </a:rPr>
              <a:t>mại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gồm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tập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sản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xuất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kinh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doanh</a:t>
            </a:r>
            <a:r>
              <a:rPr lang="en-US" sz="2400" dirty="0">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SimSun" panose="02010600030101010101" pitchFamily="2" charset="-122"/>
            </a:endParaRPr>
          </a:p>
          <a:p>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Về</a:t>
            </a:r>
            <a:r>
              <a:rPr lang="en-US" sz="2400" i="1" dirty="0">
                <a:latin typeface="Times New Roman" panose="02020603050405020304" pitchFamily="18" charset="0"/>
                <a:ea typeface="Times New Roman" panose="02020603050405020304" pitchFamily="18" charset="0"/>
              </a:rPr>
              <a:t> </a:t>
            </a:r>
            <a:r>
              <a:rPr lang="vi-VN" sz="2400" i="1" dirty="0">
                <a:latin typeface="Times New Roman" panose="02020603050405020304" pitchFamily="18" charset="0"/>
                <a:ea typeface="Times New Roman" panose="02020603050405020304" pitchFamily="18" charset="0"/>
              </a:rPr>
              <a:t>phương </a:t>
            </a:r>
            <a:r>
              <a:rPr lang="en-US" sz="2400" i="1" dirty="0" err="1">
                <a:latin typeface="Times New Roman" panose="02020603050405020304" pitchFamily="18" charset="0"/>
                <a:ea typeface="Times New Roman" panose="02020603050405020304" pitchFamily="18" charset="0"/>
              </a:rPr>
              <a:t>thức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Doanh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nghiệp</a:t>
            </a: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thương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theo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nhiều</a:t>
            </a: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phương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nhau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buôn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hoá.Trong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p</a:t>
            </a:r>
            <a:r>
              <a:rPr lang="vi-VN" sz="2400" dirty="0">
                <a:latin typeface="Times New Roman" panose="02020603050405020304" pitchFamily="18" charset="0"/>
                <a:ea typeface="Times New Roman" panose="02020603050405020304" pitchFamily="18" charset="0"/>
              </a:rPr>
              <a:t>hư</a:t>
            </a:r>
            <a:r>
              <a:rPr lang="en-US" sz="2400" dirty="0" err="1">
                <a:latin typeface="Times New Roman" panose="02020603050405020304" pitchFamily="18" charset="0"/>
                <a:ea typeface="Times New Roman" panose="02020603050405020304" pitchFamily="18" charset="0"/>
              </a:rPr>
              <a:t>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thực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duới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nhau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trực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tiếp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hàng</a:t>
            </a:r>
            <a:r>
              <a:rPr lang="en-US" sz="2400" dirty="0">
                <a:latin typeface="Times New Roman" panose="02020603050405020304" pitchFamily="18" charset="0"/>
                <a:ea typeface="Times New Roman" panose="02020603050405020304" pitchFamily="18" charset="0"/>
              </a:rPr>
              <a:t>... </a:t>
            </a:r>
            <a:endParaRPr lang="en-US" sz="2400" dirty="0"/>
          </a:p>
        </p:txBody>
      </p:sp>
    </p:spTree>
    <p:extLst>
      <p:ext uri="{BB962C8B-B14F-4D97-AF65-F5344CB8AC3E}">
        <p14:creationId xmlns:p14="http://schemas.microsoft.com/office/powerpoint/2010/main" val="10525994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09550"/>
            <a:ext cx="8382000" cy="4979248"/>
          </a:xfrm>
          <a:prstGeom prst="rect">
            <a:avLst/>
          </a:prstGeom>
        </p:spPr>
        <p:txBody>
          <a:bodyPr wrap="square">
            <a:spAutoFit/>
          </a:bodyPr>
          <a:lstStyle/>
          <a:p>
            <a:pPr indent="360045" algn="just">
              <a:lnSpc>
                <a:spcPct val="107000"/>
              </a:lnSpc>
              <a:spcBef>
                <a:spcPts val="600"/>
              </a:spcBef>
            </a:pPr>
            <a:r>
              <a:rPr lang="en-US" sz="2800" b="1" i="1" dirty="0">
                <a:latin typeface="Times New Roman" panose="02020603050405020304" pitchFamily="18" charset="0"/>
                <a:ea typeface="SimSun" panose="02010600030101010101" pitchFamily="2" charset="-122"/>
              </a:rPr>
              <a:t>2.1.2. </a:t>
            </a:r>
            <a:r>
              <a:rPr lang="en-US" sz="2800" b="1" i="1" dirty="0" err="1">
                <a:latin typeface="Times New Roman" panose="02020603050405020304" pitchFamily="18" charset="0"/>
                <a:ea typeface="SimSun" panose="02010600030101010101" pitchFamily="2" charset="-122"/>
              </a:rPr>
              <a:t>Nhiệm</a:t>
            </a:r>
            <a:r>
              <a:rPr lang="en-US" sz="2800" b="1" i="1" dirty="0">
                <a:latin typeface="Times New Roman" panose="02020603050405020304" pitchFamily="18" charset="0"/>
                <a:ea typeface="SimSun" panose="02010600030101010101" pitchFamily="2" charset="-122"/>
              </a:rPr>
              <a:t> </a:t>
            </a:r>
            <a:r>
              <a:rPr lang="en-US" sz="2800" b="1" i="1" dirty="0" err="1">
                <a:latin typeface="Times New Roman" panose="02020603050405020304" pitchFamily="18" charset="0"/>
                <a:ea typeface="SimSun" panose="02010600030101010101" pitchFamily="2" charset="-122"/>
              </a:rPr>
              <a:t>vụ</a:t>
            </a:r>
            <a:r>
              <a:rPr lang="en-US" sz="2800" b="1" i="1" dirty="0">
                <a:latin typeface="Times New Roman" panose="02020603050405020304" pitchFamily="18" charset="0"/>
                <a:ea typeface="SimSun" panose="02010600030101010101" pitchFamily="2" charset="-122"/>
              </a:rPr>
              <a:t> </a:t>
            </a:r>
            <a:r>
              <a:rPr lang="en-US" sz="2800" b="1" i="1" dirty="0" err="1">
                <a:latin typeface="Times New Roman" panose="02020603050405020304" pitchFamily="18" charset="0"/>
                <a:ea typeface="SimSun" panose="02010600030101010101" pitchFamily="2" charset="-122"/>
              </a:rPr>
              <a:t>của</a:t>
            </a:r>
            <a:r>
              <a:rPr lang="en-US" sz="2800" b="1" i="1" dirty="0">
                <a:latin typeface="Times New Roman" panose="02020603050405020304" pitchFamily="18" charset="0"/>
                <a:ea typeface="SimSun" panose="02010600030101010101" pitchFamily="2" charset="-122"/>
              </a:rPr>
              <a:t> </a:t>
            </a:r>
            <a:r>
              <a:rPr lang="en-US" sz="2800" b="1" i="1" dirty="0" err="1">
                <a:latin typeface="Times New Roman" panose="02020603050405020304" pitchFamily="18" charset="0"/>
                <a:ea typeface="SimSun" panose="02010600030101010101" pitchFamily="2" charset="-122"/>
              </a:rPr>
              <a:t>kế</a:t>
            </a:r>
            <a:r>
              <a:rPr lang="en-US" sz="2800" b="1" i="1" dirty="0">
                <a:latin typeface="Times New Roman" panose="02020603050405020304" pitchFamily="18" charset="0"/>
                <a:ea typeface="SimSun" panose="02010600030101010101" pitchFamily="2" charset="-122"/>
              </a:rPr>
              <a:t> </a:t>
            </a:r>
            <a:r>
              <a:rPr lang="en-US" sz="2800" b="1" i="1" dirty="0" err="1">
                <a:latin typeface="Times New Roman" panose="02020603050405020304" pitchFamily="18" charset="0"/>
                <a:ea typeface="SimSun" panose="02010600030101010101" pitchFamily="2" charset="-122"/>
              </a:rPr>
              <a:t>toán</a:t>
            </a:r>
            <a:r>
              <a:rPr lang="en-US" sz="2800" b="1" i="1" dirty="0">
                <a:latin typeface="Times New Roman" panose="02020603050405020304" pitchFamily="18" charset="0"/>
                <a:ea typeface="SimSun" panose="02010600030101010101" pitchFamily="2" charset="-122"/>
              </a:rPr>
              <a:t> </a:t>
            </a:r>
            <a:r>
              <a:rPr lang="en-US" sz="2800" b="1" i="1" dirty="0" err="1">
                <a:latin typeface="Times New Roman" panose="02020603050405020304" pitchFamily="18" charset="0"/>
                <a:ea typeface="SimSun" panose="02010600030101010101" pitchFamily="2" charset="-122"/>
              </a:rPr>
              <a:t>bán</a:t>
            </a:r>
            <a:r>
              <a:rPr lang="en-US" sz="2800" b="1" i="1" dirty="0">
                <a:latin typeface="Times New Roman" panose="02020603050405020304" pitchFamily="18" charset="0"/>
                <a:ea typeface="SimSun" panose="02010600030101010101" pitchFamily="2" charset="-122"/>
              </a:rPr>
              <a:t> </a:t>
            </a:r>
            <a:r>
              <a:rPr lang="en-US" sz="2800" b="1" i="1" dirty="0" err="1">
                <a:latin typeface="Times New Roman" panose="02020603050405020304" pitchFamily="18" charset="0"/>
                <a:ea typeface="SimSun" panose="02010600030101010101" pitchFamily="2" charset="-122"/>
              </a:rPr>
              <a:t>hàng</a:t>
            </a:r>
            <a:r>
              <a:rPr lang="en-US" sz="2800" b="1" i="1" dirty="0">
                <a:latin typeface="Times New Roman" panose="02020603050405020304" pitchFamily="18" charset="0"/>
                <a:ea typeface="SimSun" panose="02010600030101010101" pitchFamily="2" charset="-122"/>
              </a:rPr>
              <a:t>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800" dirty="0" err="1">
                <a:latin typeface="Times New Roman" panose="02020603050405020304" pitchFamily="18" charset="0"/>
                <a:ea typeface="SimSun" panose="02010600030101010101" pitchFamily="2" charset="-122"/>
              </a:rPr>
              <a:t>Kế</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toán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có</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các</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nhiệm</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vụ</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cơ</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bản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sau</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đây</a:t>
            </a:r>
            <a:r>
              <a:rPr lang="en-US" sz="2800" dirty="0">
                <a:latin typeface="Times New Roman" panose="02020603050405020304" pitchFamily="18" charset="0"/>
                <a:ea typeface="SimSun" panose="02010600030101010101" pitchFamily="2" charset="-122"/>
              </a:rPr>
              <a:t>: </a:t>
            </a: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Tính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toán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phản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ánh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kịp</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thời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đầy</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đủ</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và</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chính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xác</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tình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hình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của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doanh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nghiệp</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trong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kỳ</a:t>
            </a:r>
            <a:r>
              <a:rPr lang="en-US" sz="2800" dirty="0">
                <a:latin typeface="Times New Roman" panose="02020603050405020304" pitchFamily="18" charset="0"/>
                <a:ea typeface="SimSun" panose="02010600030101010101" pitchFamily="2" charset="-122"/>
              </a:rPr>
              <a:t>.   </a:t>
            </a: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Kiểm</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tra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giám</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sát</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việc</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thanh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toán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và</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quản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lý</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tiền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theo</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dõi</a:t>
            </a:r>
            <a:r>
              <a:rPr lang="en-US" sz="2800" dirty="0">
                <a:latin typeface="Times New Roman" panose="02020603050405020304" pitchFamily="18" charset="0"/>
                <a:ea typeface="SimSun" panose="02010600030101010101" pitchFamily="2" charset="-122"/>
              </a:rPr>
              <a:t> chi </a:t>
            </a:r>
            <a:r>
              <a:rPr lang="en-US" sz="2800" dirty="0" err="1">
                <a:latin typeface="Times New Roman" panose="02020603050405020304" pitchFamily="18" charset="0"/>
                <a:ea typeface="SimSun" panose="02010600030101010101" pitchFamily="2" charset="-122"/>
              </a:rPr>
              <a:t>tiết</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số</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nợ</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theo</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từng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khách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lô</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 </a:t>
            </a: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Cung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cấp</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thông</a:t>
            </a:r>
            <a:r>
              <a:rPr lang="en-US" sz="2800" dirty="0">
                <a:latin typeface="Times New Roman" panose="02020603050405020304" pitchFamily="18" charset="0"/>
                <a:ea typeface="SimSun" panose="02010600030101010101" pitchFamily="2" charset="-122"/>
              </a:rPr>
              <a:t> tin </a:t>
            </a:r>
            <a:r>
              <a:rPr lang="en-US" sz="2800" dirty="0" err="1">
                <a:latin typeface="Times New Roman" panose="02020603050405020304" pitchFamily="18" charset="0"/>
                <a:ea typeface="SimSun" panose="02010600030101010101" pitchFamily="2" charset="-122"/>
              </a:rPr>
              <a:t>cần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thiết</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về</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tình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hình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theo</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các</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chỉ</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tiêu</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nêu</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trên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để</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phục</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vụ</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việc</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chỉ</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đạo</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điều</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hoạt</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động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kinh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doanh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của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doanh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nghiệp</a:t>
            </a:r>
            <a:r>
              <a:rPr lang="en-US" sz="2800" dirty="0">
                <a:latin typeface="Times New Roman" panose="02020603050405020304" pitchFamily="18" charset="0"/>
                <a:ea typeface="SimSun" panose="02010600030101010101" pitchFamily="2" charset="-122"/>
              </a:rPr>
              <a:t>.</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948435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38150"/>
            <a:ext cx="8153400" cy="2694327"/>
          </a:xfrm>
          <a:prstGeom prst="rect">
            <a:avLst/>
          </a:prstGeom>
        </p:spPr>
        <p:txBody>
          <a:bodyPr wrap="square">
            <a:spAutoFit/>
          </a:bodyPr>
          <a:lstStyle/>
          <a:p>
            <a:pPr indent="360045" algn="just">
              <a:lnSpc>
                <a:spcPct val="107000"/>
              </a:lnSpc>
              <a:spcBef>
                <a:spcPts val="600"/>
              </a:spcBef>
            </a:pPr>
            <a:r>
              <a:rPr lang="en-US" sz="3600" b="1" dirty="0">
                <a:latin typeface="Times New Roman" panose="02020603050405020304" pitchFamily="18" charset="0"/>
                <a:ea typeface="SimSun" panose="02010600030101010101" pitchFamily="2" charset="-122"/>
              </a:rPr>
              <a:t>2.2. </a:t>
            </a:r>
            <a:r>
              <a:rPr lang="en-US" sz="3600" b="1" dirty="0" err="1">
                <a:latin typeface="Times New Roman" panose="02020603050405020304" pitchFamily="18" charset="0"/>
                <a:ea typeface="SimSun" panose="02010600030101010101" pitchFamily="2" charset="-122"/>
              </a:rPr>
              <a:t>Kế</a:t>
            </a:r>
            <a:r>
              <a:rPr lang="en-US" sz="3600" b="1" dirty="0">
                <a:latin typeface="Times New Roman" panose="02020603050405020304" pitchFamily="18" charset="0"/>
                <a:ea typeface="SimSun" panose="02010600030101010101" pitchFamily="2" charset="-122"/>
              </a:rPr>
              <a:t> </a:t>
            </a:r>
            <a:r>
              <a:rPr lang="en-US" sz="3600" b="1" dirty="0" err="1">
                <a:latin typeface="Times New Roman" panose="02020603050405020304" pitchFamily="18" charset="0"/>
                <a:ea typeface="SimSun" panose="02010600030101010101" pitchFamily="2" charset="-122"/>
              </a:rPr>
              <a:t>toán</a:t>
            </a:r>
            <a:r>
              <a:rPr lang="en-US" sz="3600" b="1" dirty="0">
                <a:latin typeface="Times New Roman" panose="02020603050405020304" pitchFamily="18" charset="0"/>
                <a:ea typeface="SimSun" panose="02010600030101010101" pitchFamily="2" charset="-122"/>
              </a:rPr>
              <a:t> </a:t>
            </a:r>
            <a:r>
              <a:rPr lang="en-US" sz="3600" b="1" dirty="0" err="1">
                <a:latin typeface="Times New Roman" panose="02020603050405020304" pitchFamily="18" charset="0"/>
                <a:ea typeface="SimSun" panose="02010600030101010101" pitchFamily="2" charset="-122"/>
              </a:rPr>
              <a:t>quá</a:t>
            </a:r>
            <a:r>
              <a:rPr lang="en-US" sz="3600" b="1" dirty="0">
                <a:latin typeface="Times New Roman" panose="02020603050405020304" pitchFamily="18" charset="0"/>
                <a:ea typeface="SimSun" panose="02010600030101010101" pitchFamily="2" charset="-122"/>
              </a:rPr>
              <a:t> </a:t>
            </a:r>
            <a:r>
              <a:rPr lang="en-US" sz="3600" b="1" dirty="0" err="1">
                <a:latin typeface="Times New Roman" panose="02020603050405020304" pitchFamily="18" charset="0"/>
                <a:ea typeface="SimSun" panose="02010600030101010101" pitchFamily="2" charset="-122"/>
              </a:rPr>
              <a:t>trình</a:t>
            </a:r>
            <a:r>
              <a:rPr lang="en-US" sz="3600" b="1" dirty="0">
                <a:latin typeface="Times New Roman" panose="02020603050405020304" pitchFamily="18" charset="0"/>
                <a:ea typeface="SimSun" panose="02010600030101010101" pitchFamily="2" charset="-122"/>
              </a:rPr>
              <a:t> </a:t>
            </a:r>
            <a:r>
              <a:rPr lang="en-US" sz="3600" b="1" dirty="0" err="1">
                <a:latin typeface="Times New Roman" panose="02020603050405020304" pitchFamily="18" charset="0"/>
                <a:ea typeface="SimSun" panose="02010600030101010101" pitchFamily="2" charset="-122"/>
              </a:rPr>
              <a:t>bán</a:t>
            </a:r>
            <a:r>
              <a:rPr lang="en-US" sz="3600" b="1" dirty="0">
                <a:latin typeface="Times New Roman" panose="02020603050405020304" pitchFamily="18" charset="0"/>
                <a:ea typeface="SimSun" panose="02010600030101010101" pitchFamily="2" charset="-122"/>
              </a:rPr>
              <a:t> </a:t>
            </a:r>
            <a:r>
              <a:rPr lang="en-US" sz="3600" b="1" dirty="0" err="1">
                <a:latin typeface="Times New Roman" panose="02020603050405020304" pitchFamily="18" charset="0"/>
                <a:ea typeface="SimSun" panose="02010600030101010101" pitchFamily="2" charset="-122"/>
              </a:rPr>
              <a:t>hàng</a:t>
            </a:r>
            <a:endParaRPr lang="en-US" sz="36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3600" b="1" i="1" dirty="0">
                <a:latin typeface="Times New Roman" panose="02020603050405020304" pitchFamily="18" charset="0"/>
                <a:ea typeface="SimSun" panose="02010600030101010101" pitchFamily="2" charset="-122"/>
              </a:rPr>
              <a:t>2.2.1. </a:t>
            </a:r>
            <a:r>
              <a:rPr lang="en-US" sz="3600" b="1" i="1" dirty="0" err="1">
                <a:latin typeface="Times New Roman" panose="02020603050405020304" pitchFamily="18" charset="0"/>
                <a:ea typeface="SimSun" panose="02010600030101010101" pitchFamily="2" charset="-122"/>
              </a:rPr>
              <a:t>Chứng</a:t>
            </a:r>
            <a:r>
              <a:rPr lang="en-US" sz="3600" b="1" i="1" dirty="0">
                <a:latin typeface="Times New Roman" panose="02020603050405020304" pitchFamily="18" charset="0"/>
                <a:ea typeface="SimSun" panose="02010600030101010101" pitchFamily="2" charset="-122"/>
              </a:rPr>
              <a:t> </a:t>
            </a:r>
            <a:r>
              <a:rPr lang="en-US" sz="3600" b="1" i="1" dirty="0" err="1">
                <a:latin typeface="Times New Roman" panose="02020603050405020304" pitchFamily="18" charset="0"/>
                <a:ea typeface="SimSun" panose="02010600030101010101" pitchFamily="2" charset="-122"/>
              </a:rPr>
              <a:t>từ</a:t>
            </a:r>
            <a:r>
              <a:rPr lang="en-US" sz="3600" b="1" i="1" dirty="0">
                <a:latin typeface="Times New Roman" panose="02020603050405020304" pitchFamily="18" charset="0"/>
                <a:ea typeface="SimSun" panose="02010600030101010101" pitchFamily="2" charset="-122"/>
              </a:rPr>
              <a:t> </a:t>
            </a:r>
            <a:r>
              <a:rPr lang="en-US" sz="3600" b="1" i="1" dirty="0" err="1">
                <a:latin typeface="Times New Roman" panose="02020603050405020304" pitchFamily="18" charset="0"/>
                <a:ea typeface="SimSun" panose="02010600030101010101" pitchFamily="2" charset="-122"/>
              </a:rPr>
              <a:t>kế</a:t>
            </a:r>
            <a:r>
              <a:rPr lang="en-US" sz="3600" b="1" i="1" dirty="0">
                <a:latin typeface="Times New Roman" panose="02020603050405020304" pitchFamily="18" charset="0"/>
                <a:ea typeface="SimSun" panose="02010600030101010101" pitchFamily="2" charset="-122"/>
              </a:rPr>
              <a:t> </a:t>
            </a:r>
            <a:r>
              <a:rPr lang="en-US" sz="3600" b="1" i="1" dirty="0" err="1">
                <a:latin typeface="Times New Roman" panose="02020603050405020304" pitchFamily="18" charset="0"/>
                <a:ea typeface="SimSun" panose="02010600030101010101" pitchFamily="2" charset="-122"/>
              </a:rPr>
              <a:t>toán</a:t>
            </a:r>
            <a:endParaRPr lang="en-US" sz="36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3600" i="1" dirty="0">
                <a:latin typeface="Times New Roman" panose="02020603050405020304" pitchFamily="18" charset="0"/>
                <a:ea typeface="SimSun" panose="02010600030101010101" pitchFamily="2" charset="-122"/>
              </a:rPr>
              <a:t>a, </a:t>
            </a:r>
            <a:r>
              <a:rPr lang="en-US" sz="3600" i="1" dirty="0" err="1">
                <a:latin typeface="Times New Roman" panose="02020603050405020304" pitchFamily="18" charset="0"/>
                <a:ea typeface="SimSun" panose="02010600030101010101" pitchFamily="2" charset="-122"/>
              </a:rPr>
              <a:t>Kế</a:t>
            </a:r>
            <a:r>
              <a:rPr lang="en-US" sz="3600" i="1" dirty="0">
                <a:latin typeface="Times New Roman" panose="02020603050405020304" pitchFamily="18" charset="0"/>
                <a:ea typeface="SimSun" panose="02010600030101010101" pitchFamily="2" charset="-122"/>
              </a:rPr>
              <a:t> </a:t>
            </a:r>
            <a:r>
              <a:rPr lang="en-US" sz="3600" i="1" dirty="0" err="1">
                <a:latin typeface="Times New Roman" panose="02020603050405020304" pitchFamily="18" charset="0"/>
                <a:ea typeface="SimSun" panose="02010600030101010101" pitchFamily="2" charset="-122"/>
              </a:rPr>
              <a:t>toán</a:t>
            </a:r>
            <a:r>
              <a:rPr lang="en-US" sz="3600" i="1" dirty="0">
                <a:latin typeface="Times New Roman" panose="02020603050405020304" pitchFamily="18" charset="0"/>
                <a:ea typeface="SimSun" panose="02010600030101010101" pitchFamily="2" charset="-122"/>
              </a:rPr>
              <a:t> </a:t>
            </a:r>
            <a:r>
              <a:rPr lang="en-US" sz="3600" i="1" dirty="0" err="1">
                <a:latin typeface="Times New Roman" panose="02020603050405020304" pitchFamily="18" charset="0"/>
                <a:ea typeface="SimSun" panose="02010600030101010101" pitchFamily="2" charset="-122"/>
              </a:rPr>
              <a:t>bán</a:t>
            </a:r>
            <a:r>
              <a:rPr lang="en-US" sz="3600" i="1" dirty="0">
                <a:latin typeface="Times New Roman" panose="02020603050405020304" pitchFamily="18" charset="0"/>
                <a:ea typeface="SimSun" panose="02010600030101010101" pitchFamily="2" charset="-122"/>
              </a:rPr>
              <a:t> </a:t>
            </a:r>
            <a:r>
              <a:rPr lang="en-US" sz="3600" i="1" dirty="0" err="1">
                <a:latin typeface="Times New Roman" panose="02020603050405020304" pitchFamily="18" charset="0"/>
                <a:ea typeface="SimSun" panose="02010600030101010101" pitchFamily="2" charset="-122"/>
              </a:rPr>
              <a:t>buôn</a:t>
            </a:r>
            <a:endParaRPr lang="en-US" sz="36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3600" i="1" dirty="0">
                <a:latin typeface="Times New Roman" panose="02020603050405020304" pitchFamily="18" charset="0"/>
                <a:ea typeface="SimSun" panose="02010600030101010101" pitchFamily="2" charset="-122"/>
              </a:rPr>
              <a:t>b, </a:t>
            </a:r>
            <a:r>
              <a:rPr lang="en-US" sz="3600" i="1" dirty="0" err="1">
                <a:latin typeface="Times New Roman" panose="02020603050405020304" pitchFamily="18" charset="0"/>
                <a:ea typeface="SimSun" panose="02010600030101010101" pitchFamily="2" charset="-122"/>
              </a:rPr>
              <a:t>Kế</a:t>
            </a:r>
            <a:r>
              <a:rPr lang="en-US" sz="3600" i="1" dirty="0">
                <a:latin typeface="Times New Roman" panose="02020603050405020304" pitchFamily="18" charset="0"/>
                <a:ea typeface="SimSun" panose="02010600030101010101" pitchFamily="2" charset="-122"/>
              </a:rPr>
              <a:t> </a:t>
            </a:r>
            <a:r>
              <a:rPr lang="en-US" sz="3600" i="1" dirty="0" err="1">
                <a:latin typeface="Times New Roman" panose="02020603050405020304" pitchFamily="18" charset="0"/>
                <a:ea typeface="SimSun" panose="02010600030101010101" pitchFamily="2" charset="-122"/>
              </a:rPr>
              <a:t>toán</a:t>
            </a:r>
            <a:r>
              <a:rPr lang="en-US" sz="3600" i="1" dirty="0">
                <a:latin typeface="Times New Roman" panose="02020603050405020304" pitchFamily="18" charset="0"/>
                <a:ea typeface="SimSun" panose="02010600030101010101" pitchFamily="2" charset="-122"/>
              </a:rPr>
              <a:t> </a:t>
            </a:r>
            <a:r>
              <a:rPr lang="en-US" sz="3600" i="1" dirty="0" err="1">
                <a:latin typeface="Times New Roman" panose="02020603050405020304" pitchFamily="18" charset="0"/>
                <a:ea typeface="SimSun" panose="02010600030101010101" pitchFamily="2" charset="-122"/>
              </a:rPr>
              <a:t>bán</a:t>
            </a:r>
            <a:r>
              <a:rPr lang="en-US" sz="3600" i="1" dirty="0">
                <a:latin typeface="Times New Roman" panose="02020603050405020304" pitchFamily="18" charset="0"/>
                <a:ea typeface="SimSun" panose="02010600030101010101" pitchFamily="2" charset="-122"/>
              </a:rPr>
              <a:t> </a:t>
            </a:r>
            <a:r>
              <a:rPr lang="en-US" sz="3600" i="1" dirty="0" err="1">
                <a:latin typeface="Times New Roman" panose="02020603050405020304" pitchFamily="18" charset="0"/>
                <a:ea typeface="SimSun" panose="02010600030101010101" pitchFamily="2" charset="-122"/>
              </a:rPr>
              <a:t>lẻ</a:t>
            </a:r>
            <a:endParaRPr lang="en-US" sz="36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6051407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85750"/>
            <a:ext cx="8305800" cy="4160883"/>
          </a:xfrm>
          <a:prstGeom prst="rect">
            <a:avLst/>
          </a:prstGeom>
        </p:spPr>
        <p:txBody>
          <a:bodyPr wrap="square">
            <a:spAutoFit/>
          </a:bodyPr>
          <a:lstStyle/>
          <a:p>
            <a:pPr indent="360045" algn="just">
              <a:lnSpc>
                <a:spcPct val="107000"/>
              </a:lnSpc>
              <a:spcBef>
                <a:spcPts val="600"/>
              </a:spcBef>
            </a:pPr>
            <a:r>
              <a:rPr lang="en-US" sz="2400" b="1" i="1" dirty="0">
                <a:latin typeface="Times New Roman" panose="02020603050405020304" pitchFamily="18" charset="0"/>
                <a:ea typeface="SimSun" panose="02010600030101010101" pitchFamily="2" charset="-122"/>
              </a:rPr>
              <a:t>2.2.2. </a:t>
            </a:r>
            <a:r>
              <a:rPr lang="en-US" sz="2400" b="1" i="1" dirty="0" err="1">
                <a:latin typeface="Times New Roman" panose="02020603050405020304" pitchFamily="18" charset="0"/>
                <a:ea typeface="SimSun" panose="02010600030101010101" pitchFamily="2" charset="-122"/>
              </a:rPr>
              <a:t>Tài</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khoản</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sử</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dụng</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err="1">
                <a:latin typeface="Times New Roman" panose="02020603050405020304" pitchFamily="18" charset="0"/>
                <a:ea typeface="SimSun" panose="02010600030101010101" pitchFamily="2" charset="-122"/>
              </a:rPr>
              <a:t>Kế</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toán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dụng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TK:</a:t>
            </a:r>
          </a:p>
          <a:p>
            <a:pPr indent="360045" algn="just">
              <a:lnSpc>
                <a:spcPct val="107000"/>
              </a:lnSpc>
              <a:spcBef>
                <a:spcPts val="600"/>
              </a:spcBef>
            </a:pPr>
            <a:r>
              <a:rPr lang="en-US" sz="2400" dirty="0">
                <a:latin typeface="Times New Roman" panose="02020603050405020304" pitchFamily="18" charset="0"/>
                <a:ea typeface="SimSun" panose="02010600030101010101" pitchFamily="2" charset="-122"/>
              </a:rPr>
              <a:t>- TK 157 - </a:t>
            </a:r>
            <a:r>
              <a:rPr lang="en-US" sz="2400" dirty="0" err="1">
                <a:latin typeface="Times New Roman" panose="02020603050405020304" pitchFamily="18" charset="0"/>
                <a:ea typeface="SimSun" panose="02010600030101010101" pitchFamily="2" charset="-122"/>
              </a:rPr>
              <a:t>Hàng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gửi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đi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bán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SimSun" panose="02010600030101010101" pitchFamily="2" charset="-122"/>
              </a:rPr>
              <a:t>- TK 632 - </a:t>
            </a:r>
            <a:r>
              <a:rPr lang="en-US" sz="2400" dirty="0" err="1">
                <a:latin typeface="Times New Roman" panose="02020603050405020304" pitchFamily="18" charset="0"/>
                <a:ea typeface="SimSun" panose="02010600030101010101" pitchFamily="2" charset="-122"/>
              </a:rPr>
              <a:t>Giá</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vốn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hàng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bán</a:t>
            </a:r>
            <a:r>
              <a:rPr lang="en-US" sz="2400" dirty="0">
                <a:latin typeface="Times New Roman" panose="02020603050405020304" pitchFamily="18" charset="0"/>
                <a:ea typeface="SimSun" panose="02010600030101010101" pitchFamily="2" charset="-122"/>
              </a:rPr>
              <a:t> </a:t>
            </a:r>
          </a:p>
          <a:p>
            <a:pPr indent="360045" algn="just">
              <a:lnSpc>
                <a:spcPct val="107000"/>
              </a:lnSpc>
              <a:spcBef>
                <a:spcPts val="600"/>
              </a:spcBef>
            </a:pPr>
            <a:r>
              <a:rPr lang="en-US" sz="2400" dirty="0">
                <a:latin typeface="Times New Roman" panose="02020603050405020304" pitchFamily="18" charset="0"/>
                <a:ea typeface="SimSun" panose="02010600030101010101" pitchFamily="2" charset="-122"/>
              </a:rPr>
              <a:t>- TK 131 - </a:t>
            </a:r>
            <a:r>
              <a:rPr lang="en-US" sz="2400" dirty="0" err="1">
                <a:latin typeface="Times New Roman" panose="02020603050405020304" pitchFamily="18" charset="0"/>
                <a:ea typeface="SimSun" panose="02010600030101010101" pitchFamily="2" charset="-122"/>
              </a:rPr>
              <a:t>Phải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của</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khách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hàng</a:t>
            </a:r>
            <a:r>
              <a:rPr lang="en-US" sz="2400" dirty="0">
                <a:latin typeface="Times New Roman" panose="02020603050405020304" pitchFamily="18" charset="0"/>
                <a:ea typeface="SimSun" panose="02010600030101010101" pitchFamily="2" charset="-122"/>
              </a:rPr>
              <a:t>	</a:t>
            </a:r>
          </a:p>
          <a:p>
            <a:pPr indent="360045" algn="just">
              <a:lnSpc>
                <a:spcPct val="107000"/>
              </a:lnSpc>
              <a:spcBef>
                <a:spcPts val="600"/>
              </a:spcBef>
            </a:pPr>
            <a:r>
              <a:rPr lang="en-US" sz="2400" dirty="0">
                <a:latin typeface="Times New Roman" panose="02020603050405020304" pitchFamily="18" charset="0"/>
                <a:ea typeface="SimSun" panose="02010600030101010101" pitchFamily="2" charset="-122"/>
              </a:rPr>
              <a:t>- TK 511 -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bán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hàng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và</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cung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cấp</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dịch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vụ</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SimSun" panose="02010600030101010101" pitchFamily="2" charset="-122"/>
              </a:rPr>
              <a:t>- TK 521 -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khoản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giảm</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trừ</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thu</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err="1">
                <a:latin typeface="Times New Roman" panose="02020603050405020304" pitchFamily="18" charset="0"/>
                <a:ea typeface="SimSun" panose="02010600030101010101" pitchFamily="2" charset="-122"/>
              </a:rPr>
              <a:t>Ngoài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ra</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trong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quá</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trình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hạch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toán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còn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sử</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dụng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tài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khoản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liên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quan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như</a:t>
            </a:r>
            <a:r>
              <a:rPr lang="en-US" sz="2400" dirty="0">
                <a:latin typeface="Times New Roman" panose="02020603050405020304" pitchFamily="18" charset="0"/>
                <a:ea typeface="SimSun" panose="02010600030101010101" pitchFamily="2" charset="-122"/>
              </a:rPr>
              <a:t> TK 111, 112, 155, 154, 333, 3387,...</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164695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35082" y="29217"/>
            <a:ext cx="8686800" cy="4811587"/>
          </a:xfrm>
          <a:prstGeom prst="rect">
            <a:avLst/>
          </a:prstGeom>
        </p:spPr>
        <p:txBody>
          <a:bodyPr vert="horz" wrap="square" lIns="0" tIns="10173" rIns="0" bIns="0" rtlCol="0">
            <a:spAutoFit/>
          </a:bodyPr>
          <a:lstStyle/>
          <a:p>
            <a:r>
              <a:rPr lang="en-US" sz="2400" b="1" dirty="0"/>
              <a:t>1. </a:t>
            </a:r>
            <a:r>
              <a:rPr lang="en-US" sz="2400" b="1" dirty="0" err="1"/>
              <a:t>Khái</a:t>
            </a:r>
            <a:r>
              <a:rPr lang="en-US" sz="2400" b="1" dirty="0"/>
              <a:t> </a:t>
            </a:r>
            <a:r>
              <a:rPr lang="en-US" sz="2400" b="1" dirty="0" err="1"/>
              <a:t>niệm</a:t>
            </a:r>
            <a:r>
              <a:rPr lang="en-US" sz="2400" b="1" dirty="0"/>
              <a:t> </a:t>
            </a:r>
            <a:r>
              <a:rPr lang="en-US" sz="2400" b="1" dirty="0" err="1"/>
              <a:t>và</a:t>
            </a:r>
            <a:r>
              <a:rPr lang="en-US" sz="2400" b="1" dirty="0"/>
              <a:t> </a:t>
            </a:r>
            <a:r>
              <a:rPr lang="en-US" sz="2400" b="1" dirty="0" err="1"/>
              <a:t>đối</a:t>
            </a:r>
            <a:r>
              <a:rPr lang="en-US" sz="2400" b="1" dirty="0"/>
              <a:t> </a:t>
            </a:r>
            <a:r>
              <a:rPr lang="en-US" sz="2400" b="1" dirty="0" err="1"/>
              <a:t>tượngkinh</a:t>
            </a:r>
            <a:r>
              <a:rPr lang="en-US" sz="2400" b="1" dirty="0"/>
              <a:t> </a:t>
            </a:r>
            <a:r>
              <a:rPr lang="en-US" sz="2400" b="1" dirty="0" err="1"/>
              <a:t>doanh</a:t>
            </a:r>
            <a:r>
              <a:rPr lang="en-US" sz="2400" b="1" dirty="0"/>
              <a:t> </a:t>
            </a:r>
            <a:r>
              <a:rPr lang="en-US" sz="2400" b="1" dirty="0" err="1"/>
              <a:t>thương</a:t>
            </a:r>
            <a:r>
              <a:rPr lang="en-US" sz="2400" b="1" dirty="0"/>
              <a:t> </a:t>
            </a:r>
            <a:r>
              <a:rPr lang="en-US" sz="2400" b="1" dirty="0" err="1"/>
              <a:t>mại</a:t>
            </a:r>
            <a:r>
              <a:rPr lang="en-US" sz="2400" b="1" dirty="0"/>
              <a:t> – </a:t>
            </a:r>
            <a:r>
              <a:rPr lang="en-US" sz="2400" b="1" dirty="0" err="1"/>
              <a:t>dịch</a:t>
            </a:r>
            <a:r>
              <a:rPr lang="en-US" sz="2400" b="1" dirty="0"/>
              <a:t> </a:t>
            </a:r>
            <a:r>
              <a:rPr lang="en-US" sz="2400" b="1" dirty="0" err="1"/>
              <a:t>vụ</a:t>
            </a:r>
            <a:endParaRPr lang="en-US" sz="2400" dirty="0"/>
          </a:p>
          <a:p>
            <a:r>
              <a:rPr lang="en-US" sz="2400" b="1" dirty="0"/>
              <a:t>1.1. </a:t>
            </a:r>
            <a:r>
              <a:rPr lang="en-US" sz="2400" b="1" dirty="0" err="1"/>
              <a:t>Khái</a:t>
            </a:r>
            <a:r>
              <a:rPr lang="en-US" sz="2400" b="1" dirty="0"/>
              <a:t> </a:t>
            </a:r>
            <a:r>
              <a:rPr lang="en-US" sz="2400" b="1" dirty="0" err="1"/>
              <a:t>niệm</a:t>
            </a:r>
            <a:r>
              <a:rPr lang="en-US" sz="2400" b="1" dirty="0"/>
              <a:t> </a:t>
            </a:r>
            <a:r>
              <a:rPr lang="en-US" sz="2400" b="1" dirty="0" err="1"/>
              <a:t>kinh</a:t>
            </a:r>
            <a:r>
              <a:rPr lang="en-US" sz="2400" b="1" dirty="0"/>
              <a:t> </a:t>
            </a:r>
            <a:r>
              <a:rPr lang="en-US" sz="2400" b="1" dirty="0" err="1"/>
              <a:t>doanh</a:t>
            </a:r>
            <a:r>
              <a:rPr lang="en-US" sz="2400" b="1" dirty="0"/>
              <a:t> </a:t>
            </a:r>
            <a:r>
              <a:rPr lang="en-US" sz="2400" b="1" dirty="0" err="1"/>
              <a:t>thương</a:t>
            </a:r>
            <a:r>
              <a:rPr lang="en-US" sz="2400" b="1" dirty="0"/>
              <a:t> </a:t>
            </a:r>
            <a:r>
              <a:rPr lang="en-US" sz="2400" b="1" dirty="0" err="1"/>
              <a:t>mại</a:t>
            </a:r>
            <a:r>
              <a:rPr lang="en-US" sz="2400" b="1" dirty="0"/>
              <a:t> – </a:t>
            </a:r>
            <a:r>
              <a:rPr lang="en-US" sz="2400" b="1" dirty="0" err="1"/>
              <a:t>dịch</a:t>
            </a:r>
            <a:r>
              <a:rPr lang="en-US" sz="2400" b="1" dirty="0"/>
              <a:t> </a:t>
            </a:r>
            <a:r>
              <a:rPr lang="en-US" sz="2400" b="1" dirty="0" err="1"/>
              <a:t>vụ</a:t>
            </a:r>
            <a:endParaRPr lang="en-US" sz="2400" dirty="0"/>
          </a:p>
          <a:p>
            <a:r>
              <a:rPr lang="en-US" sz="2400" dirty="0" smtClean="0"/>
              <a:t>	</a:t>
            </a:r>
            <a:r>
              <a:rPr lang="vi-VN" sz="2400" dirty="0" smtClean="0"/>
              <a:t>Hoạt </a:t>
            </a:r>
            <a:r>
              <a:rPr lang="vi-VN" sz="2400" dirty="0"/>
              <a:t>động kinh doanh thương mại là hoạt động lưu thông phân phối hàng hóa trên thị trường buôn bán của từng quốc gia riêng biệt hoặc giữa các quốc gia với nhau.</a:t>
            </a:r>
            <a:endParaRPr lang="en-US" sz="2400" dirty="0"/>
          </a:p>
          <a:p>
            <a:r>
              <a:rPr lang="en-US" sz="2400" dirty="0" smtClean="0"/>
              <a:t>	</a:t>
            </a:r>
            <a:r>
              <a:rPr lang="vi-VN" sz="2400" dirty="0" smtClean="0"/>
              <a:t>Kinh </a:t>
            </a:r>
            <a:r>
              <a:rPr lang="vi-VN" sz="2400" dirty="0"/>
              <a:t>doanh dịch vụ là ngành kinh doanh sản phẩm vô hình, chất lượng khó đánh giá vì chịu nhiều yếu tố tác động từ người bán, người mua và thời điểm chuyển giao dịch vụ đó, rất nhiều loại hình dịch vụ phụ thuộc vào thời vụ.</a:t>
            </a:r>
            <a:endParaRPr lang="en-US" sz="2400" dirty="0"/>
          </a:p>
          <a:p>
            <a:r>
              <a:rPr lang="en-US" sz="2400" dirty="0" smtClean="0"/>
              <a:t>	</a:t>
            </a:r>
            <a:r>
              <a:rPr lang="vi-VN" sz="2400" dirty="0" smtClean="0"/>
              <a:t>Trong </a:t>
            </a:r>
            <a:r>
              <a:rPr lang="vi-VN" sz="2400" dirty="0"/>
              <a:t>nền kinh tế, quá trình lưu chuyển hàng hóa và dịch vụ phục vụ được giao cho nhiều ngành đảm nhận như: nội thương, ngoại thương, lương thực, vật tư, dược phẩm, du lịch, bưu điện, vận tải .....</a:t>
            </a:r>
            <a:endParaRPr lang="en-US" sz="2400" dirty="0"/>
          </a:p>
        </p:txBody>
      </p:sp>
      <p:sp>
        <p:nvSpPr>
          <p:cNvPr id="3" name="object 3"/>
          <p:cNvSpPr txBox="1">
            <a:spLocks noGrp="1"/>
          </p:cNvSpPr>
          <p:nvPr>
            <p:ph type="sldNum" sz="quarter" idx="7"/>
          </p:nvPr>
        </p:nvSpPr>
        <p:spPr>
          <a:xfrm>
            <a:off x="8366762" y="4596483"/>
            <a:ext cx="245917" cy="179034"/>
          </a:xfrm>
          <a:prstGeom prst="rect">
            <a:avLst/>
          </a:prstGeom>
        </p:spPr>
        <p:txBody>
          <a:bodyPr vert="horz" wrap="square" lIns="0" tIns="9663" rIns="0" bIns="0" rtlCol="0">
            <a:spAutoFit/>
          </a:bodyPr>
          <a:lstStyle/>
          <a:p>
            <a:pPr marL="30519">
              <a:spcBef>
                <a:spcPts val="76"/>
              </a:spcBef>
            </a:pPr>
            <a:fld id="{81D60167-4931-47E6-BA6A-407CBD079E47}" type="slidenum">
              <a:rPr spc="-3" dirty="0"/>
              <a:pPr marL="30519">
                <a:spcBef>
                  <a:spcPts val="76"/>
                </a:spcBef>
              </a:pPr>
              <a:t>5</a:t>
            </a:fld>
            <a:endParaRPr spc="-3"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96176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01431"/>
            <a:ext cx="8686800" cy="4462055"/>
          </a:xfrm>
          <a:prstGeom prst="rect">
            <a:avLst/>
          </a:prstGeom>
        </p:spPr>
        <p:txBody>
          <a:bodyPr wrap="square">
            <a:spAutoFit/>
          </a:bodyPr>
          <a:lstStyle/>
          <a:p>
            <a:pPr indent="360045" algn="just">
              <a:lnSpc>
                <a:spcPct val="107000"/>
              </a:lnSpc>
              <a:spcBef>
                <a:spcPts val="600"/>
              </a:spcBef>
            </a:pPr>
            <a:r>
              <a:rPr lang="en-US" sz="2000" b="1" i="1" dirty="0">
                <a:latin typeface="Times New Roman" panose="02020603050405020304" pitchFamily="18" charset="0"/>
                <a:ea typeface="SimSun" panose="02010600030101010101" pitchFamily="2" charset="-122"/>
              </a:rPr>
              <a:t>2.2.3. </a:t>
            </a:r>
            <a:r>
              <a:rPr lang="en-US" sz="2000" b="1" i="1" dirty="0" err="1">
                <a:latin typeface="Times New Roman" panose="02020603050405020304" pitchFamily="18" charset="0"/>
                <a:ea typeface="SimSun" panose="02010600030101010101" pitchFamily="2" charset="-122"/>
              </a:rPr>
              <a:t>Kế</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toán</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một</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số</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nghiệp</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vụ</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kinh</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tế</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chủ</a:t>
            </a:r>
            <a:r>
              <a:rPr lang="en-US" sz="2000" b="1" i="1" dirty="0">
                <a:latin typeface="Times New Roman" panose="02020603050405020304" pitchFamily="18" charset="0"/>
                <a:ea typeface="SimSun" panose="02010600030101010101" pitchFamily="2" charset="-122"/>
              </a:rPr>
              <a:t> </a:t>
            </a:r>
            <a:r>
              <a:rPr lang="en-US" sz="2000" b="1" i="1" dirty="0" err="1">
                <a:latin typeface="Times New Roman" panose="02020603050405020304" pitchFamily="18" charset="0"/>
                <a:ea typeface="SimSun" panose="02010600030101010101" pitchFamily="2" charset="-122"/>
              </a:rPr>
              <a:t>yếu</a:t>
            </a:r>
            <a:r>
              <a:rPr lang="vi-VN" sz="2000" b="1" dirty="0">
                <a:latin typeface="Times New Roman" panose="02020603050405020304" pitchFamily="18" charset="0"/>
                <a:ea typeface="SimSun" panose="02010600030101010101" pitchFamily="2" charset="-122"/>
              </a:rPr>
              <a:t>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i="1" dirty="0">
                <a:latin typeface="Times New Roman" panose="02020603050405020304" pitchFamily="18" charset="0"/>
                <a:ea typeface="SimSun" panose="02010600030101010101" pitchFamily="2" charset="-122"/>
              </a:rPr>
              <a:t>A.  Phương thức bán hàng trực tiếp</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spc="-20" dirty="0">
                <a:latin typeface="Times New Roman" panose="02020603050405020304" pitchFamily="18" charset="0"/>
                <a:ea typeface="SimSun" panose="02010600030101010101" pitchFamily="2" charset="-122"/>
              </a:rPr>
              <a:t>(1) Khi xuất sản phẩm hay thực hiện các lao vụ dịch vụ với khách hàng, ghi:</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(1.1) Phản ánh trị giá vốn của số sản phẩm, dịch vụ đã bán</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Nợ TK 632	- Giá vốn hàng bán:  Giá thực tế</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a:t>
            </a:r>
            <a:r>
              <a:rPr lang="en-US" sz="2000" dirty="0">
                <a:latin typeface="Times New Roman" panose="02020603050405020304" pitchFamily="18" charset="0"/>
                <a:ea typeface="SimSun" panose="02010600030101010101" pitchFamily="2" charset="-122"/>
              </a:rPr>
              <a:t>	</a:t>
            </a:r>
            <a:r>
              <a:rPr lang="vi-VN" sz="2000" dirty="0">
                <a:latin typeface="Times New Roman" panose="02020603050405020304" pitchFamily="18" charset="0"/>
                <a:ea typeface="SimSun" panose="02010600030101010101" pitchFamily="2" charset="-122"/>
              </a:rPr>
              <a:t>Có TK 155	- Xuất kho thành phẩm:  Xuất kho thành phẩm</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Có TK 154	- Chi phí SXKDDD: Xuất trực tiếp tại nơi SX</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(1.2) Phản ánh doanh thu bán hàng</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Nợ TK 111, 112, 131: Tổng số tiền thanh toán</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Có TK 3331 (33311): Thuế GTGT phải nộp</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Có TK 511 (5112, 5113): Giá bán chưa có thuế GTGT</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0118178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32833"/>
            <a:ext cx="8305800" cy="5219186"/>
          </a:xfrm>
          <a:prstGeom prst="rect">
            <a:avLst/>
          </a:prstGeom>
        </p:spPr>
        <p:txBody>
          <a:bodyPr wrap="square">
            <a:spAutoFit/>
          </a:bodyPr>
          <a:lstStyle/>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(2) Trường hợp khách hàng được hưởng chiết khấu thanh toán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Chiết khấu thanh toán là số tiền DN giảm cho người mua trong trường hợp thanh toán trước thời hạn quy định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Chiết khấu được xác định và thanh toán khi người mua thanh toán tiền hàng theo tỷ lệ quy định trên tổng số nợ phải thanh toán.</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Theo thông tư 89/2002-TT-BTC ngày 09/ 10/ 2002 của Bộ tài chính ban hành thì chiết khấu thanh toán cho người mua sản phẩm, dịch vụ khi thanh toán tiền trước hạn được hạch toán vào chi phí hoạt động tài chính của DN.</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spc="-30" dirty="0">
                <a:latin typeface="Times New Roman" panose="02020603050405020304" pitchFamily="18" charset="0"/>
                <a:ea typeface="SimSun" panose="02010600030101010101" pitchFamily="2" charset="-122"/>
              </a:rPr>
              <a:t>Căn cứ vào Phiếu thu, Giấy báo của Ngân hàng, kế toán phải ánh số tiền thu được do người mua trả nợ, đồng thời phản ánh khoản chiết khấu thanh toán cho khách hàng, ghi:</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Nợ TK 635:	 Số chiết khấu thanh toán</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Nợ TK 111, 112: Số tiền thu thực tế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Có TK 131 (Chi tiết):  Tổng số tiền phải thu của khách hàng	</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9869587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9550"/>
            <a:ext cx="8686800" cy="1826910"/>
          </a:xfrm>
          <a:prstGeom prst="rect">
            <a:avLst/>
          </a:prstGeom>
        </p:spPr>
        <p:txBody>
          <a:bodyPr wrap="square">
            <a:spAutoFit/>
          </a:bodyPr>
          <a:lstStyle/>
          <a:p>
            <a:pPr indent="360045" algn="just">
              <a:lnSpc>
                <a:spcPct val="107000"/>
              </a:lnSpc>
              <a:spcBef>
                <a:spcPts val="600"/>
              </a:spcBef>
            </a:pPr>
            <a:r>
              <a:rPr lang="en-US" sz="2400" dirty="0">
                <a:latin typeface="Times New Roman" panose="02020603050405020304" pitchFamily="18" charset="0"/>
                <a:ea typeface="SimSun" panose="02010600030101010101" pitchFamily="2" charset="-122"/>
              </a:rPr>
              <a:t>(5) </a:t>
            </a:r>
            <a:r>
              <a:rPr lang="en-US" sz="2400" dirty="0" err="1">
                <a:latin typeface="Times New Roman" panose="02020603050405020304" pitchFamily="18" charset="0"/>
                <a:ea typeface="SimSun" panose="02010600030101010101" pitchFamily="2" charset="-122"/>
              </a:rPr>
              <a:t>Cuối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kỳ</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kết</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chuyển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toàn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bộ</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khoản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giảm</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trừ</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vào</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tổng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bán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hàng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trong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kỳ</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ghi</a:t>
            </a:r>
            <a:r>
              <a:rPr lang="en-US" sz="2400" dirty="0">
                <a:latin typeface="Times New Roman" panose="02020603050405020304" pitchFamily="18" charset="0"/>
                <a:ea typeface="SimSun" panose="02010600030101010101" pitchFamily="2" charset="-122"/>
              </a:rPr>
              <a:t>:</a:t>
            </a:r>
          </a:p>
          <a:p>
            <a:pPr indent="360045" algn="just">
              <a:lnSpc>
                <a:spcPct val="107000"/>
              </a:lnSpc>
              <a:spcBef>
                <a:spcPts val="600"/>
              </a:spcBef>
            </a:pP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Nợ</a:t>
            </a:r>
            <a:r>
              <a:rPr lang="en-US" sz="2400" dirty="0">
                <a:latin typeface="Times New Roman" panose="02020603050405020304" pitchFamily="18" charset="0"/>
                <a:ea typeface="SimSun" panose="02010600030101010101" pitchFamily="2" charset="-122"/>
              </a:rPr>
              <a:t> TK 511 (5112, 5113):  </a:t>
            </a:r>
            <a:r>
              <a:rPr lang="en-US" sz="2400" dirty="0" err="1">
                <a:latin typeface="Times New Roman" panose="02020603050405020304" pitchFamily="18" charset="0"/>
                <a:ea typeface="SimSun" panose="02010600030101010101" pitchFamily="2" charset="-122"/>
              </a:rPr>
              <a:t>Tổng</a:t>
            </a:r>
            <a:r>
              <a:rPr lang="en-US" sz="2400" dirty="0">
                <a:latin typeface="Times New Roman" panose="02020603050405020304" pitchFamily="18" charset="0"/>
                <a:ea typeface="SimSun" panose="02010600030101010101" pitchFamily="2" charset="-122"/>
              </a:rPr>
              <a:t> </a:t>
            </a:r>
            <a:r>
              <a:rPr lang="en-US" sz="2400" dirty="0" err="1" smtClean="0">
                <a:latin typeface="Times New Roman" panose="02020603050405020304" pitchFamily="18" charset="0"/>
                <a:ea typeface="SimSun" panose="02010600030101010101" pitchFamily="2" charset="-122"/>
              </a:rPr>
              <a:t>số</a:t>
            </a:r>
            <a:r>
              <a:rPr lang="en-US" sz="2400" dirty="0" smtClean="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khoản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giảm</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trừ</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thu</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Có</a:t>
            </a:r>
            <a:r>
              <a:rPr lang="en-US" sz="2400" dirty="0">
                <a:latin typeface="Times New Roman" panose="02020603050405020304" pitchFamily="18" charset="0"/>
                <a:ea typeface="SimSun" panose="02010600030101010101" pitchFamily="2" charset="-122"/>
              </a:rPr>
              <a:t> TK 521:	</a:t>
            </a:r>
            <a:r>
              <a:rPr lang="en-US" sz="2400" dirty="0" err="1">
                <a:latin typeface="Times New Roman" panose="02020603050405020304" pitchFamily="18" charset="0"/>
                <a:ea typeface="SimSun" panose="02010600030101010101" pitchFamily="2" charset="-122"/>
              </a:rPr>
              <a:t>Các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khoản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giảm</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trừ</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doanh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thu</a:t>
            </a:r>
            <a:endParaRPr lang="en-US" sz="2400" dirty="0">
              <a:effectLst/>
              <a:latin typeface="Times New Roman" panose="02020603050405020304" pitchFamily="18" charset="0"/>
              <a:ea typeface="SimSun" panose="02010600030101010101" pitchFamily="2" charset="-122"/>
            </a:endParaRPr>
          </a:p>
        </p:txBody>
      </p:sp>
      <p:sp>
        <p:nvSpPr>
          <p:cNvPr id="3" name="Rectangle 2"/>
          <p:cNvSpPr/>
          <p:nvPr/>
        </p:nvSpPr>
        <p:spPr>
          <a:xfrm>
            <a:off x="228600" y="2114550"/>
            <a:ext cx="8610600" cy="3611823"/>
          </a:xfrm>
          <a:prstGeom prst="rect">
            <a:avLst/>
          </a:prstGeom>
        </p:spPr>
        <p:txBody>
          <a:bodyPr wrap="square">
            <a:spAutoFit/>
          </a:bodyPr>
          <a:lstStyle/>
          <a:p>
            <a:pPr indent="360045" algn="just">
              <a:lnSpc>
                <a:spcPct val="107000"/>
              </a:lnSpc>
              <a:spcBef>
                <a:spcPts val="600"/>
              </a:spcBef>
            </a:pPr>
            <a:r>
              <a:rPr lang="pt-BR" sz="2400" dirty="0">
                <a:latin typeface="Times New Roman" panose="02020603050405020304" pitchFamily="18" charset="0"/>
                <a:ea typeface="SimSun" panose="02010600030101010101" pitchFamily="2" charset="-122"/>
              </a:rPr>
              <a:t>(6) Cuối kỳ, kết chuyển doanh thu thuần về bán sản phẩm và cung cấp dịch vụ</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sz="2400" dirty="0">
                <a:latin typeface="Times New Roman" panose="02020603050405020304" pitchFamily="18" charset="0"/>
                <a:ea typeface="SimSun" panose="02010600030101010101" pitchFamily="2" charset="-122"/>
              </a:rPr>
              <a:t>	Nợ TK 511 -  Doanh thu bán hàng và cung cấp dịch vụ (5112, 5113)</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sz="2400" dirty="0">
                <a:latin typeface="Times New Roman" panose="02020603050405020304" pitchFamily="18" charset="0"/>
                <a:ea typeface="SimSun" panose="02010600030101010101" pitchFamily="2" charset="-122"/>
              </a:rPr>
              <a:t>		Có TK 911 -  Xác định kết quả kinh doanh</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sz="2400" dirty="0">
                <a:latin typeface="Times New Roman" panose="02020603050405020304" pitchFamily="18" charset="0"/>
                <a:ea typeface="SimSun" panose="02010600030101010101" pitchFamily="2" charset="-122"/>
              </a:rPr>
              <a:t>(7) Cuối kỳ, kết chuyển giá vốn hàng bán, ghi:</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sz="2400" dirty="0">
                <a:latin typeface="Times New Roman" panose="02020603050405020304" pitchFamily="18" charset="0"/>
                <a:ea typeface="SimSun" panose="02010600030101010101" pitchFamily="2" charset="-122"/>
              </a:rPr>
              <a:t>	Nợ TK 911 - Xác định kết quả kinh doanh</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sz="2400" dirty="0">
                <a:latin typeface="Times New Roman" panose="02020603050405020304" pitchFamily="18" charset="0"/>
                <a:ea typeface="SimSun" panose="02010600030101010101" pitchFamily="2" charset="-122"/>
              </a:rPr>
              <a:t>		</a:t>
            </a:r>
            <a:r>
              <a:rPr lang="pt-PT" sz="2400" dirty="0">
                <a:latin typeface="Times New Roman" panose="02020603050405020304" pitchFamily="18" charset="0"/>
                <a:ea typeface="SimSun" panose="02010600030101010101" pitchFamily="2" charset="-122"/>
              </a:rPr>
              <a:t>Có TK 632 - Giá vốn hàng bán</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1072035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85750"/>
            <a:ext cx="8229600" cy="4160883"/>
          </a:xfrm>
          <a:prstGeom prst="rect">
            <a:avLst/>
          </a:prstGeom>
        </p:spPr>
        <p:txBody>
          <a:bodyPr wrap="square">
            <a:spAutoFit/>
          </a:bodyPr>
          <a:lstStyle/>
          <a:p>
            <a:pPr indent="360045" algn="just">
              <a:lnSpc>
                <a:spcPct val="107000"/>
              </a:lnSpc>
              <a:spcBef>
                <a:spcPts val="600"/>
              </a:spcBef>
            </a:pPr>
            <a:r>
              <a:rPr lang="pt-PT" sz="2400" i="1" dirty="0">
                <a:latin typeface="Times New Roman" panose="02020603050405020304" pitchFamily="18" charset="0"/>
                <a:ea typeface="SimSun" panose="02010600030101010101" pitchFamily="2" charset="-122"/>
              </a:rPr>
              <a:t>B.  Phương thức gửi hàng đi bán: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PT" sz="2400" dirty="0">
                <a:latin typeface="Times New Roman" panose="02020603050405020304" pitchFamily="18" charset="0"/>
                <a:ea typeface="SimSun" panose="02010600030101010101" pitchFamily="2" charset="-122"/>
              </a:rPr>
              <a:t>(1) Khi xuất sản phẩm chuyển đến cho người mua, kế toán phản ánh trị giá vốn thực tế của số sản phẩm xuất, ghi</a:t>
            </a:r>
            <a:endParaRPr lang="en-US" sz="2400" dirty="0">
              <a:latin typeface="Times New Roman" panose="02020603050405020304" pitchFamily="18" charset="0"/>
              <a:ea typeface="SimSun" panose="02010600030101010101" pitchFamily="2" charset="-122"/>
            </a:endParaRPr>
          </a:p>
          <a:p>
            <a:pPr marL="325755" marR="0" indent="360045" algn="just">
              <a:lnSpc>
                <a:spcPct val="107000"/>
              </a:lnSpc>
              <a:spcBef>
                <a:spcPts val="600"/>
              </a:spcBef>
              <a:spcAft>
                <a:spcPts val="0"/>
              </a:spcAft>
            </a:pPr>
            <a:r>
              <a:rPr lang="pt-PT" sz="2400" dirty="0">
                <a:latin typeface="Times New Roman" panose="02020603050405020304" pitchFamily="18" charset="0"/>
                <a:ea typeface="SimSun" panose="02010600030101010101" pitchFamily="2" charset="-122"/>
              </a:rPr>
              <a:t>Nợ TK 157: Hàng gửi đi bán</a:t>
            </a:r>
            <a:endParaRPr lang="en-US" sz="2400" dirty="0">
              <a:latin typeface="Times New Roman" panose="02020603050405020304" pitchFamily="18" charset="0"/>
              <a:ea typeface="SimSun" panose="02010600030101010101" pitchFamily="2" charset="-122"/>
            </a:endParaRPr>
          </a:p>
          <a:p>
            <a:pPr marL="685800" marR="0" indent="360045" algn="just">
              <a:lnSpc>
                <a:spcPct val="107000"/>
              </a:lnSpc>
              <a:spcBef>
                <a:spcPts val="600"/>
              </a:spcBef>
              <a:spcAft>
                <a:spcPts val="0"/>
              </a:spcAft>
            </a:pPr>
            <a:r>
              <a:rPr lang="pt-PT" sz="2400" dirty="0">
                <a:latin typeface="Times New Roman" panose="02020603050405020304" pitchFamily="18" charset="0"/>
                <a:ea typeface="SimSun" panose="02010600030101010101" pitchFamily="2" charset="-122"/>
              </a:rPr>
              <a:t>Có TK 154 - Chi phí SXKD dở dang</a:t>
            </a:r>
            <a:endParaRPr lang="en-US" sz="2400" dirty="0">
              <a:latin typeface="Times New Roman" panose="02020603050405020304" pitchFamily="18" charset="0"/>
              <a:ea typeface="SimSun" panose="02010600030101010101" pitchFamily="2" charset="-122"/>
            </a:endParaRPr>
          </a:p>
          <a:p>
            <a:pPr marL="685800" marR="0" indent="360045" algn="just">
              <a:lnSpc>
                <a:spcPct val="107000"/>
              </a:lnSpc>
              <a:spcBef>
                <a:spcPts val="600"/>
              </a:spcBef>
              <a:spcAft>
                <a:spcPts val="0"/>
              </a:spcAft>
            </a:pPr>
            <a:r>
              <a:rPr lang="pt-PT" sz="2400" dirty="0">
                <a:latin typeface="Times New Roman" panose="02020603050405020304" pitchFamily="18" charset="0"/>
                <a:ea typeface="SimSun" panose="02010600030101010101" pitchFamily="2" charset="-122"/>
              </a:rPr>
              <a:t>Có TK 155 - Thành phẩm</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PT" sz="2400" dirty="0">
                <a:latin typeface="Times New Roman" panose="02020603050405020304" pitchFamily="18" charset="0"/>
                <a:ea typeface="SimSun" panose="02010600030101010101" pitchFamily="2" charset="-122"/>
              </a:rPr>
              <a:t>(2) Giá trị lao vụ dịch vụ hoàn thành giao cho khách hàng, ghi:</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PT" sz="2400" dirty="0">
                <a:latin typeface="Times New Roman" panose="02020603050405020304" pitchFamily="18" charset="0"/>
                <a:ea typeface="SimSun" panose="02010600030101010101" pitchFamily="2" charset="-122"/>
              </a:rPr>
              <a:t>	Nợ TK 157	- Hàng gửi đi bán</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PT" sz="2400" dirty="0">
                <a:latin typeface="Times New Roman" panose="02020603050405020304" pitchFamily="18" charset="0"/>
                <a:ea typeface="SimSun" panose="02010600030101010101" pitchFamily="2" charset="-122"/>
              </a:rPr>
              <a:t>		Có TK 154 - Chi phí SXKD dở dang</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0663889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33350"/>
            <a:ext cx="8534400" cy="4288033"/>
          </a:xfrm>
          <a:prstGeom prst="rect">
            <a:avLst/>
          </a:prstGeom>
        </p:spPr>
        <p:txBody>
          <a:bodyPr wrap="square">
            <a:spAutoFit/>
          </a:bodyPr>
          <a:lstStyle/>
          <a:p>
            <a:pPr indent="360045" algn="just">
              <a:lnSpc>
                <a:spcPct val="107000"/>
              </a:lnSpc>
              <a:spcBef>
                <a:spcPts val="600"/>
              </a:spcBef>
            </a:pPr>
            <a:r>
              <a:rPr lang="en-US" sz="2800" i="1" dirty="0">
                <a:latin typeface="Times New Roman" panose="02020603050405020304" pitchFamily="18" charset="0"/>
                <a:ea typeface="SimSun" panose="02010600030101010101" pitchFamily="2" charset="-122"/>
              </a:rPr>
              <a:t>C. </a:t>
            </a:r>
            <a:r>
              <a:rPr lang="en-US" sz="2800" i="1" dirty="0" err="1">
                <a:latin typeface="Times New Roman" panose="02020603050405020304" pitchFamily="18" charset="0"/>
                <a:ea typeface="SimSun" panose="02010600030101010101" pitchFamily="2" charset="-122"/>
              </a:rPr>
              <a:t>Bán</a:t>
            </a:r>
            <a:r>
              <a:rPr lang="en-US" sz="2800" i="1" dirty="0">
                <a:latin typeface="Times New Roman" panose="02020603050405020304" pitchFamily="18" charset="0"/>
                <a:ea typeface="SimSun" panose="02010600030101010101" pitchFamily="2" charset="-122"/>
              </a:rPr>
              <a:t> </a:t>
            </a:r>
            <a:r>
              <a:rPr lang="en-US" sz="2800" i="1" dirty="0" err="1">
                <a:latin typeface="Times New Roman" panose="02020603050405020304" pitchFamily="18" charset="0"/>
                <a:ea typeface="SimSun" panose="02010600030101010101" pitchFamily="2" charset="-122"/>
              </a:rPr>
              <a:t>hàng</a:t>
            </a:r>
            <a:r>
              <a:rPr lang="en-US" sz="2800" i="1" dirty="0">
                <a:latin typeface="Times New Roman" panose="02020603050405020304" pitchFamily="18" charset="0"/>
                <a:ea typeface="SimSun" panose="02010600030101010101" pitchFamily="2" charset="-122"/>
              </a:rPr>
              <a:t> </a:t>
            </a:r>
            <a:r>
              <a:rPr lang="en-US" sz="2800" i="1" dirty="0" err="1">
                <a:latin typeface="Times New Roman" panose="02020603050405020304" pitchFamily="18" charset="0"/>
                <a:ea typeface="SimSun" panose="02010600030101010101" pitchFamily="2" charset="-122"/>
              </a:rPr>
              <a:t>theo</a:t>
            </a:r>
            <a:r>
              <a:rPr lang="en-US" sz="2800" i="1" dirty="0">
                <a:latin typeface="Times New Roman" panose="02020603050405020304" pitchFamily="18" charset="0"/>
                <a:ea typeface="SimSun" panose="02010600030101010101" pitchFamily="2" charset="-122"/>
              </a:rPr>
              <a:t> </a:t>
            </a:r>
            <a:r>
              <a:rPr lang="en-US" sz="2800" i="1" dirty="0" err="1">
                <a:latin typeface="Times New Roman" panose="02020603050405020304" pitchFamily="18" charset="0"/>
                <a:ea typeface="SimSun" panose="02010600030101010101" pitchFamily="2" charset="-122"/>
              </a:rPr>
              <a:t>phương</a:t>
            </a:r>
            <a:r>
              <a:rPr lang="en-US" sz="2800" i="1" dirty="0">
                <a:latin typeface="Times New Roman" panose="02020603050405020304" pitchFamily="18" charset="0"/>
                <a:ea typeface="SimSun" panose="02010600030101010101" pitchFamily="2" charset="-122"/>
              </a:rPr>
              <a:t> </a:t>
            </a:r>
            <a:r>
              <a:rPr lang="en-US" sz="2800" i="1" dirty="0" err="1">
                <a:latin typeface="Times New Roman" panose="02020603050405020304" pitchFamily="18" charset="0"/>
                <a:ea typeface="SimSun" panose="02010600030101010101" pitchFamily="2" charset="-122"/>
              </a:rPr>
              <a:t>thức</a:t>
            </a:r>
            <a:r>
              <a:rPr lang="en-US" sz="2800" i="1" dirty="0">
                <a:latin typeface="Times New Roman" panose="02020603050405020304" pitchFamily="18" charset="0"/>
                <a:ea typeface="SimSun" panose="02010600030101010101" pitchFamily="2" charset="-122"/>
              </a:rPr>
              <a:t> </a:t>
            </a:r>
            <a:r>
              <a:rPr lang="en-US" sz="2800" i="1" dirty="0" err="1">
                <a:latin typeface="Times New Roman" panose="02020603050405020304" pitchFamily="18" charset="0"/>
                <a:ea typeface="SimSun" panose="02010600030101010101" pitchFamily="2" charset="-122"/>
              </a:rPr>
              <a:t>hàng</a:t>
            </a:r>
            <a:r>
              <a:rPr lang="en-US" sz="2800" i="1" dirty="0">
                <a:latin typeface="Times New Roman" panose="02020603050405020304" pitchFamily="18" charset="0"/>
                <a:ea typeface="SimSun" panose="02010600030101010101" pitchFamily="2" charset="-122"/>
              </a:rPr>
              <a:t> </a:t>
            </a:r>
            <a:r>
              <a:rPr lang="en-US" sz="2800" i="1" dirty="0" err="1">
                <a:latin typeface="Times New Roman" panose="02020603050405020304" pitchFamily="18" charset="0"/>
                <a:ea typeface="SimSun" panose="02010600030101010101" pitchFamily="2" charset="-122"/>
              </a:rPr>
              <a:t>đổi</a:t>
            </a:r>
            <a:r>
              <a:rPr lang="en-US" sz="2800" i="1" dirty="0">
                <a:latin typeface="Times New Roman" panose="02020603050405020304" pitchFamily="18" charset="0"/>
                <a:ea typeface="SimSun" panose="02010600030101010101" pitchFamily="2" charset="-122"/>
              </a:rPr>
              <a:t> </a:t>
            </a:r>
            <a:r>
              <a:rPr lang="en-US" sz="2800" i="1" dirty="0" err="1">
                <a:latin typeface="Times New Roman" panose="02020603050405020304" pitchFamily="18" charset="0"/>
                <a:ea typeface="SimSun" panose="02010600030101010101" pitchFamily="2" charset="-122"/>
              </a:rPr>
              <a:t>hàng</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(1) </a:t>
            </a:r>
            <a:r>
              <a:rPr lang="en-US" sz="2800" dirty="0" err="1">
                <a:latin typeface="Times New Roman" panose="02020603050405020304" pitchFamily="18" charset="0"/>
                <a:ea typeface="SimSun" panose="02010600030101010101" pitchFamily="2" charset="-122"/>
              </a:rPr>
              <a:t>Phản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ánh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giá</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vốn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ghi</a:t>
            </a:r>
            <a:r>
              <a:rPr lang="en-US" sz="2800" dirty="0">
                <a:latin typeface="Times New Roman" panose="02020603050405020304" pitchFamily="18" charset="0"/>
                <a:ea typeface="SimSun" panose="02010600030101010101" pitchFamily="2" charset="-122"/>
              </a:rPr>
              <a:t>:</a:t>
            </a: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Nợ</a:t>
            </a:r>
            <a:r>
              <a:rPr lang="en-US" sz="2800" dirty="0">
                <a:latin typeface="Times New Roman" panose="02020603050405020304" pitchFamily="18" charset="0"/>
                <a:ea typeface="SimSun" panose="02010600030101010101" pitchFamily="2" charset="-122"/>
              </a:rPr>
              <a:t> TK 632 - </a:t>
            </a:r>
            <a:r>
              <a:rPr lang="en-US" sz="2800" dirty="0" err="1">
                <a:latin typeface="Times New Roman" panose="02020603050405020304" pitchFamily="18" charset="0"/>
                <a:ea typeface="SimSun" panose="02010600030101010101" pitchFamily="2" charset="-122"/>
              </a:rPr>
              <a:t>Giá</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vốn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bán</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Có</a:t>
            </a:r>
            <a:r>
              <a:rPr lang="en-US" sz="2800" dirty="0">
                <a:latin typeface="Times New Roman" panose="02020603050405020304" pitchFamily="18" charset="0"/>
                <a:ea typeface="SimSun" panose="02010600030101010101" pitchFamily="2" charset="-122"/>
              </a:rPr>
              <a:t> TK 155  - </a:t>
            </a:r>
            <a:r>
              <a:rPr lang="en-US" sz="2800" dirty="0" err="1">
                <a:latin typeface="Times New Roman" panose="02020603050405020304" pitchFamily="18" charset="0"/>
                <a:ea typeface="SimSun" panose="02010600030101010101" pitchFamily="2" charset="-122"/>
              </a:rPr>
              <a:t>Thành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phẩm</a:t>
            </a:r>
            <a:r>
              <a:rPr lang="en-US" sz="2800" dirty="0">
                <a:latin typeface="Times New Roman" panose="02020603050405020304" pitchFamily="18" charset="0"/>
                <a:ea typeface="SimSun" panose="02010600030101010101" pitchFamily="2" charset="-122"/>
              </a:rPr>
              <a:t> </a:t>
            </a: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(2) </a:t>
            </a:r>
            <a:r>
              <a:rPr lang="en-US" sz="2800" dirty="0" err="1">
                <a:latin typeface="Times New Roman" panose="02020603050405020304" pitchFamily="18" charset="0"/>
                <a:ea typeface="SimSun" panose="02010600030101010101" pitchFamily="2" charset="-122"/>
              </a:rPr>
              <a:t>Phản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ánh</a:t>
            </a:r>
            <a:r>
              <a:rPr lang="en-US" sz="2800" dirty="0">
                <a:latin typeface="Times New Roman" panose="02020603050405020304" pitchFamily="18" charset="0"/>
                <a:ea typeface="SimSun" panose="02010600030101010101" pitchFamily="2" charset="-122"/>
              </a:rPr>
              <a:t> DT </a:t>
            </a:r>
            <a:r>
              <a:rPr lang="en-US" sz="2800" dirty="0" err="1">
                <a:latin typeface="Times New Roman" panose="02020603050405020304" pitchFamily="18" charset="0"/>
                <a:ea typeface="SimSun" panose="02010600030101010101" pitchFamily="2" charset="-122"/>
              </a:rPr>
              <a:t>bán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ghi</a:t>
            </a:r>
            <a:r>
              <a:rPr lang="en-US" sz="2800" dirty="0">
                <a:latin typeface="Times New Roman" panose="02020603050405020304" pitchFamily="18" charset="0"/>
                <a:ea typeface="SimSun" panose="02010600030101010101" pitchFamily="2" charset="-122"/>
              </a:rPr>
              <a:t>:</a:t>
            </a: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Nợ</a:t>
            </a:r>
            <a:r>
              <a:rPr lang="en-US" sz="2800" dirty="0">
                <a:latin typeface="Times New Roman" panose="02020603050405020304" pitchFamily="18" charset="0"/>
                <a:ea typeface="SimSun" panose="02010600030101010101" pitchFamily="2" charset="-122"/>
              </a:rPr>
              <a:t> TK 131 -  </a:t>
            </a:r>
            <a:r>
              <a:rPr lang="en-US" sz="2800" dirty="0" err="1">
                <a:latin typeface="Times New Roman" panose="02020603050405020304" pitchFamily="18" charset="0"/>
                <a:ea typeface="SimSun" panose="02010600030101010101" pitchFamily="2" charset="-122"/>
              </a:rPr>
              <a:t>Tổng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giá</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thanh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toán</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Có</a:t>
            </a:r>
            <a:r>
              <a:rPr lang="en-US" sz="2800" dirty="0">
                <a:latin typeface="Times New Roman" panose="02020603050405020304" pitchFamily="18" charset="0"/>
                <a:ea typeface="SimSun" panose="02010600030101010101" pitchFamily="2" charset="-122"/>
              </a:rPr>
              <a:t> TK 511 -  </a:t>
            </a:r>
            <a:r>
              <a:rPr lang="en-US" sz="2800" dirty="0" err="1">
                <a:latin typeface="Times New Roman" panose="02020603050405020304" pitchFamily="18" charset="0"/>
                <a:ea typeface="SimSun" panose="02010600030101010101" pitchFamily="2" charset="-122"/>
              </a:rPr>
              <a:t>Giá</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chưa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có</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thuế</a:t>
            </a:r>
            <a:r>
              <a:rPr lang="en-US" sz="2800" dirty="0">
                <a:latin typeface="Times New Roman" panose="02020603050405020304" pitchFamily="18" charset="0"/>
                <a:ea typeface="SimSun" panose="02010600030101010101" pitchFamily="2" charset="-122"/>
              </a:rPr>
              <a:t> GTGT	</a:t>
            </a: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Có</a:t>
            </a:r>
            <a:r>
              <a:rPr lang="en-US" sz="2800" dirty="0">
                <a:latin typeface="Times New Roman" panose="02020603050405020304" pitchFamily="18" charset="0"/>
                <a:ea typeface="SimSun" panose="02010600030101010101" pitchFamily="2" charset="-122"/>
              </a:rPr>
              <a:t> TK 33311 - </a:t>
            </a:r>
            <a:r>
              <a:rPr lang="en-US" sz="2800" dirty="0" err="1">
                <a:latin typeface="Times New Roman" panose="02020603050405020304" pitchFamily="18" charset="0"/>
                <a:ea typeface="SimSun" panose="02010600030101010101" pitchFamily="2" charset="-122"/>
              </a:rPr>
              <a:t>Số</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thuế</a:t>
            </a:r>
            <a:r>
              <a:rPr lang="en-US" sz="2800" dirty="0">
                <a:latin typeface="Times New Roman" panose="02020603050405020304" pitchFamily="18" charset="0"/>
                <a:ea typeface="SimSun" panose="02010600030101010101" pitchFamily="2" charset="-122"/>
              </a:rPr>
              <a:t> GTGT </a:t>
            </a:r>
            <a:r>
              <a:rPr lang="en-US" sz="2800" dirty="0" err="1">
                <a:latin typeface="Times New Roman" panose="02020603050405020304" pitchFamily="18" charset="0"/>
                <a:ea typeface="SimSun" panose="02010600030101010101" pitchFamily="2" charset="-122"/>
              </a:rPr>
              <a:t>của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đem</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đi</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5872174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61950"/>
            <a:ext cx="8382000" cy="4057201"/>
          </a:xfrm>
          <a:prstGeom prst="rect">
            <a:avLst/>
          </a:prstGeom>
        </p:spPr>
        <p:txBody>
          <a:bodyPr wrap="square">
            <a:spAutoFit/>
          </a:bodyPr>
          <a:lstStyle/>
          <a:p>
            <a:pPr indent="360045" algn="just">
              <a:lnSpc>
                <a:spcPct val="107000"/>
              </a:lnSpc>
              <a:spcBef>
                <a:spcPts val="600"/>
              </a:spcBef>
            </a:pPr>
            <a:r>
              <a:rPr lang="en-US" sz="2800" i="1" dirty="0">
                <a:latin typeface="Times New Roman" panose="02020603050405020304" pitchFamily="18" charset="0"/>
                <a:ea typeface="SimSun" panose="02010600030101010101" pitchFamily="2" charset="-122"/>
              </a:rPr>
              <a:t>D. </a:t>
            </a:r>
            <a:r>
              <a:rPr lang="en-US" sz="2800" i="1" dirty="0" err="1">
                <a:latin typeface="Times New Roman" panose="02020603050405020304" pitchFamily="18" charset="0"/>
                <a:ea typeface="SimSun" panose="02010600030101010101" pitchFamily="2" charset="-122"/>
              </a:rPr>
              <a:t>Phương</a:t>
            </a:r>
            <a:r>
              <a:rPr lang="en-US" sz="2800" i="1" dirty="0">
                <a:latin typeface="Times New Roman" panose="02020603050405020304" pitchFamily="18" charset="0"/>
                <a:ea typeface="SimSun" panose="02010600030101010101" pitchFamily="2" charset="-122"/>
              </a:rPr>
              <a:t> </a:t>
            </a:r>
            <a:r>
              <a:rPr lang="en-US" sz="2800" i="1" dirty="0" err="1">
                <a:latin typeface="Times New Roman" panose="02020603050405020304" pitchFamily="18" charset="0"/>
                <a:ea typeface="SimSun" panose="02010600030101010101" pitchFamily="2" charset="-122"/>
              </a:rPr>
              <a:t>thức</a:t>
            </a:r>
            <a:r>
              <a:rPr lang="en-US" sz="2800" i="1" dirty="0">
                <a:latin typeface="Times New Roman" panose="02020603050405020304" pitchFamily="18" charset="0"/>
                <a:ea typeface="SimSun" panose="02010600030101010101" pitchFamily="2" charset="-122"/>
              </a:rPr>
              <a:t> </a:t>
            </a:r>
            <a:r>
              <a:rPr lang="en-US" sz="2800" i="1" dirty="0" err="1">
                <a:latin typeface="Times New Roman" panose="02020603050405020304" pitchFamily="18" charset="0"/>
                <a:ea typeface="SimSun" panose="02010600030101010101" pitchFamily="2" charset="-122"/>
              </a:rPr>
              <a:t>bán</a:t>
            </a:r>
            <a:r>
              <a:rPr lang="en-US" sz="2800" i="1" dirty="0">
                <a:latin typeface="Times New Roman" panose="02020603050405020304" pitchFamily="18" charset="0"/>
                <a:ea typeface="SimSun" panose="02010600030101010101" pitchFamily="2" charset="-122"/>
              </a:rPr>
              <a:t> </a:t>
            </a:r>
            <a:r>
              <a:rPr lang="en-US" sz="2800" i="1" dirty="0" err="1">
                <a:latin typeface="Times New Roman" panose="02020603050405020304" pitchFamily="18" charset="0"/>
                <a:ea typeface="SimSun" panose="02010600030101010101" pitchFamily="2" charset="-122"/>
              </a:rPr>
              <a:t>hàng</a:t>
            </a:r>
            <a:r>
              <a:rPr lang="en-US" sz="2800" i="1" dirty="0">
                <a:latin typeface="Times New Roman" panose="02020603050405020304" pitchFamily="18" charset="0"/>
                <a:ea typeface="SimSun" panose="02010600030101010101" pitchFamily="2" charset="-122"/>
              </a:rPr>
              <a:t> </a:t>
            </a:r>
            <a:r>
              <a:rPr lang="en-US" sz="2800" i="1" dirty="0" err="1">
                <a:latin typeface="Times New Roman" panose="02020603050405020304" pitchFamily="18" charset="0"/>
                <a:ea typeface="SimSun" panose="02010600030101010101" pitchFamily="2" charset="-122"/>
              </a:rPr>
              <a:t>đại</a:t>
            </a:r>
            <a:r>
              <a:rPr lang="en-US" sz="2800" i="1" dirty="0">
                <a:latin typeface="Times New Roman" panose="02020603050405020304" pitchFamily="18" charset="0"/>
                <a:ea typeface="SimSun" panose="02010600030101010101" pitchFamily="2" charset="-122"/>
              </a:rPr>
              <a:t> </a:t>
            </a:r>
            <a:r>
              <a:rPr lang="en-US" sz="2800" i="1" dirty="0" err="1">
                <a:latin typeface="Times New Roman" panose="02020603050405020304" pitchFamily="18" charset="0"/>
                <a:ea typeface="SimSun" panose="02010600030101010101" pitchFamily="2" charset="-122"/>
              </a:rPr>
              <a:t>lý</a:t>
            </a:r>
            <a:r>
              <a:rPr lang="en-US" sz="2800" i="1" dirty="0">
                <a:latin typeface="Times New Roman" panose="02020603050405020304" pitchFamily="18" charset="0"/>
                <a:ea typeface="SimSun" panose="02010600030101010101" pitchFamily="2" charset="-122"/>
              </a:rPr>
              <a:t>, </a:t>
            </a:r>
            <a:r>
              <a:rPr lang="en-US" sz="2800" i="1" dirty="0" err="1">
                <a:latin typeface="Times New Roman" panose="02020603050405020304" pitchFamily="18" charset="0"/>
                <a:ea typeface="SimSun" panose="02010600030101010101" pitchFamily="2" charset="-122"/>
              </a:rPr>
              <a:t>ký</a:t>
            </a:r>
            <a:r>
              <a:rPr lang="en-US" sz="2800" i="1" dirty="0">
                <a:latin typeface="Times New Roman" panose="02020603050405020304" pitchFamily="18" charset="0"/>
                <a:ea typeface="SimSun" panose="02010600030101010101" pitchFamily="2" charset="-122"/>
              </a:rPr>
              <a:t> </a:t>
            </a:r>
            <a:r>
              <a:rPr lang="en-US" sz="2800" i="1" dirty="0" err="1">
                <a:latin typeface="Times New Roman" panose="02020603050405020304" pitchFamily="18" charset="0"/>
                <a:ea typeface="SimSun" panose="02010600030101010101" pitchFamily="2" charset="-122"/>
              </a:rPr>
              <a:t>gửi</a:t>
            </a:r>
            <a:r>
              <a:rPr lang="en-US" sz="2800" i="1" dirty="0">
                <a:latin typeface="Times New Roman" panose="02020603050405020304" pitchFamily="18" charset="0"/>
                <a:ea typeface="SimSun" panose="02010600030101010101" pitchFamily="2" charset="-122"/>
              </a:rPr>
              <a:t>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800" i="1" dirty="0">
                <a:latin typeface="Times New Roman" panose="02020603050405020304" pitchFamily="18" charset="0"/>
                <a:ea typeface="SimSun" panose="02010600030101010101" pitchFamily="2" charset="-122"/>
              </a:rPr>
              <a:t>I.  </a:t>
            </a:r>
            <a:r>
              <a:rPr lang="en-US" sz="2800" i="1" u="sng" dirty="0" err="1">
                <a:latin typeface="Times New Roman" panose="02020603050405020304" pitchFamily="18" charset="0"/>
                <a:ea typeface="SimSun" panose="02010600030101010101" pitchFamily="2" charset="-122"/>
              </a:rPr>
              <a:t>Bên</a:t>
            </a:r>
            <a:r>
              <a:rPr lang="en-US" sz="2800" i="1" u="sng" dirty="0">
                <a:latin typeface="Times New Roman" panose="02020603050405020304" pitchFamily="18" charset="0"/>
                <a:ea typeface="SimSun" panose="02010600030101010101" pitchFamily="2" charset="-122"/>
              </a:rPr>
              <a:t> </a:t>
            </a:r>
            <a:r>
              <a:rPr lang="en-US" sz="2800" i="1" u="sng" dirty="0" err="1">
                <a:latin typeface="Times New Roman" panose="02020603050405020304" pitchFamily="18" charset="0"/>
                <a:ea typeface="SimSun" panose="02010600030101010101" pitchFamily="2" charset="-122"/>
              </a:rPr>
              <a:t>giao</a:t>
            </a:r>
            <a:r>
              <a:rPr lang="en-US" sz="2800" i="1" u="sng" dirty="0">
                <a:latin typeface="Times New Roman" panose="02020603050405020304" pitchFamily="18" charset="0"/>
                <a:ea typeface="SimSun" panose="02010600030101010101" pitchFamily="2" charset="-122"/>
              </a:rPr>
              <a:t> </a:t>
            </a:r>
            <a:r>
              <a:rPr lang="en-US" sz="2800" i="1" u="sng" dirty="0" err="1">
                <a:latin typeface="Times New Roman" panose="02020603050405020304" pitchFamily="18" charset="0"/>
                <a:ea typeface="SimSun" panose="02010600030101010101" pitchFamily="2" charset="-122"/>
              </a:rPr>
              <a:t>đại</a:t>
            </a:r>
            <a:r>
              <a:rPr lang="en-US" sz="2800" i="1" u="sng" dirty="0">
                <a:latin typeface="Times New Roman" panose="02020603050405020304" pitchFamily="18" charset="0"/>
                <a:ea typeface="SimSun" panose="02010600030101010101" pitchFamily="2" charset="-122"/>
              </a:rPr>
              <a:t> </a:t>
            </a:r>
            <a:r>
              <a:rPr lang="en-US" sz="2800" i="1" u="sng" dirty="0" err="1">
                <a:latin typeface="Times New Roman" panose="02020603050405020304" pitchFamily="18" charset="0"/>
                <a:ea typeface="SimSun" panose="02010600030101010101" pitchFamily="2" charset="-122"/>
              </a:rPr>
              <a:t>lý</a:t>
            </a:r>
            <a:r>
              <a:rPr lang="en-US" sz="2800" i="1" u="sng" dirty="0">
                <a:latin typeface="Times New Roman" panose="02020603050405020304" pitchFamily="18" charset="0"/>
                <a:ea typeface="SimSun" panose="02010600030101010101" pitchFamily="2" charset="-122"/>
              </a:rPr>
              <a:t>:</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(1) </a:t>
            </a:r>
            <a:r>
              <a:rPr lang="en-US" sz="2800" dirty="0" err="1">
                <a:latin typeface="Times New Roman" panose="02020603050405020304" pitchFamily="18" charset="0"/>
                <a:ea typeface="SimSun" panose="02010600030101010101" pitchFamily="2" charset="-122"/>
              </a:rPr>
              <a:t>Khi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xuất</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sản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phẩm</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giao</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cho</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các</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đại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lý</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ký</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gửi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căn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cứ</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vào</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Phiếu</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xuất</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kho</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kiêm</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vận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chuyển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nội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bộ</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kế</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toán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phản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ánh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giá</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vốn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của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số</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sản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phẩm</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gửi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ghi</a:t>
            </a:r>
            <a:r>
              <a:rPr lang="en-US" sz="2800" dirty="0">
                <a:latin typeface="Times New Roman" panose="02020603050405020304" pitchFamily="18" charset="0"/>
                <a:ea typeface="SimSun" panose="02010600030101010101" pitchFamily="2" charset="-122"/>
              </a:rPr>
              <a:t>:		</a:t>
            </a:r>
            <a:r>
              <a:rPr lang="vi-VN"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Nợ</a:t>
            </a:r>
            <a:r>
              <a:rPr lang="en-US" sz="2800" dirty="0">
                <a:latin typeface="Times New Roman" panose="02020603050405020304" pitchFamily="18" charset="0"/>
                <a:ea typeface="SimSun" panose="02010600030101010101" pitchFamily="2" charset="-122"/>
              </a:rPr>
              <a:t> TK 157 (Chi </a:t>
            </a:r>
            <a:r>
              <a:rPr lang="en-US" sz="2800" dirty="0" err="1">
                <a:latin typeface="Times New Roman" panose="02020603050405020304" pitchFamily="18" charset="0"/>
                <a:ea typeface="SimSun" panose="02010600030101010101" pitchFamily="2" charset="-122"/>
              </a:rPr>
              <a:t>tiết</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người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nhận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đại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lý</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ký</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gửi</a:t>
            </a:r>
            <a:r>
              <a:rPr lang="en-US" sz="2800" dirty="0">
                <a:latin typeface="Times New Roman" panose="02020603050405020304" pitchFamily="18" charset="0"/>
                <a:ea typeface="SimSun" panose="02010600030101010101" pitchFamily="2" charset="-122"/>
              </a:rPr>
              <a:t>)</a:t>
            </a: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Có</a:t>
            </a:r>
            <a:r>
              <a:rPr lang="en-US" sz="2800" dirty="0">
                <a:latin typeface="Times New Roman" panose="02020603050405020304" pitchFamily="18" charset="0"/>
                <a:ea typeface="SimSun" panose="02010600030101010101" pitchFamily="2" charset="-122"/>
              </a:rPr>
              <a:t> TK 154 - Chi </a:t>
            </a:r>
            <a:r>
              <a:rPr lang="en-US" sz="2800" dirty="0" err="1">
                <a:latin typeface="Times New Roman" panose="02020603050405020304" pitchFamily="18" charset="0"/>
                <a:ea typeface="SimSun" panose="02010600030101010101" pitchFamily="2" charset="-122"/>
              </a:rPr>
              <a:t>phí</a:t>
            </a:r>
            <a:r>
              <a:rPr lang="en-US" sz="2800" dirty="0">
                <a:latin typeface="Times New Roman" panose="02020603050405020304" pitchFamily="18" charset="0"/>
                <a:ea typeface="SimSun" panose="02010600030101010101" pitchFamily="2" charset="-122"/>
              </a:rPr>
              <a:t> SXKD </a:t>
            </a:r>
            <a:r>
              <a:rPr lang="en-US" sz="2800" dirty="0" err="1">
                <a:latin typeface="Times New Roman" panose="02020603050405020304" pitchFamily="18" charset="0"/>
                <a:ea typeface="SimSun" panose="02010600030101010101" pitchFamily="2" charset="-122"/>
              </a:rPr>
              <a:t>dở</a:t>
            </a:r>
            <a:r>
              <a:rPr lang="en-US" sz="2800" dirty="0">
                <a:latin typeface="Times New Roman" panose="02020603050405020304" pitchFamily="18" charset="0"/>
                <a:ea typeface="SimSun" panose="02010600030101010101" pitchFamily="2" charset="-122"/>
              </a:rPr>
              <a:t> dang</a:t>
            </a: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Có</a:t>
            </a:r>
            <a:r>
              <a:rPr lang="en-US" sz="2800" dirty="0">
                <a:latin typeface="Times New Roman" panose="02020603050405020304" pitchFamily="18" charset="0"/>
                <a:ea typeface="SimSun" panose="02010600030101010101" pitchFamily="2" charset="-122"/>
              </a:rPr>
              <a:t> TK 155 - </a:t>
            </a:r>
            <a:r>
              <a:rPr lang="en-US" sz="2800" dirty="0" err="1">
                <a:latin typeface="Times New Roman" panose="02020603050405020304" pitchFamily="18" charset="0"/>
                <a:ea typeface="SimSun" panose="02010600030101010101" pitchFamily="2" charset="-122"/>
              </a:rPr>
              <a:t>Thành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phẩm</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3391436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38150"/>
            <a:ext cx="8229600" cy="4134145"/>
          </a:xfrm>
          <a:prstGeom prst="rect">
            <a:avLst/>
          </a:prstGeom>
        </p:spPr>
        <p:txBody>
          <a:bodyPr wrap="square">
            <a:spAutoFit/>
          </a:bodyPr>
          <a:lstStyle/>
          <a:p>
            <a:pPr indent="360045" algn="just">
              <a:lnSpc>
                <a:spcPct val="107000"/>
              </a:lnSpc>
              <a:spcBef>
                <a:spcPts val="600"/>
              </a:spcBef>
            </a:pPr>
            <a:r>
              <a:rPr lang="en-US" sz="2800" i="1" dirty="0">
                <a:latin typeface="Times New Roman" panose="02020603050405020304" pitchFamily="18" charset="0"/>
                <a:ea typeface="SimSun" panose="02010600030101010101" pitchFamily="2" charset="-122"/>
              </a:rPr>
              <a:t>II. </a:t>
            </a:r>
            <a:r>
              <a:rPr lang="en-US" sz="2800" i="1" u="sng" dirty="0" err="1">
                <a:latin typeface="Times New Roman" panose="02020603050405020304" pitchFamily="18" charset="0"/>
                <a:ea typeface="SimSun" panose="02010600030101010101" pitchFamily="2" charset="-122"/>
              </a:rPr>
              <a:t>Bên</a:t>
            </a:r>
            <a:r>
              <a:rPr lang="en-US" sz="2800" i="1" u="sng" dirty="0">
                <a:latin typeface="Times New Roman" panose="02020603050405020304" pitchFamily="18" charset="0"/>
                <a:ea typeface="SimSun" panose="02010600030101010101" pitchFamily="2" charset="-122"/>
              </a:rPr>
              <a:t> </a:t>
            </a:r>
            <a:r>
              <a:rPr lang="en-US" sz="2800" i="1" u="sng" dirty="0" err="1">
                <a:latin typeface="Times New Roman" panose="02020603050405020304" pitchFamily="18" charset="0"/>
                <a:ea typeface="SimSun" panose="02010600030101010101" pitchFamily="2" charset="-122"/>
              </a:rPr>
              <a:t>nhận</a:t>
            </a:r>
            <a:r>
              <a:rPr lang="en-US" sz="2800" i="1" u="sng" dirty="0">
                <a:latin typeface="Times New Roman" panose="02020603050405020304" pitchFamily="18" charset="0"/>
                <a:ea typeface="SimSun" panose="02010600030101010101" pitchFamily="2" charset="-122"/>
              </a:rPr>
              <a:t> </a:t>
            </a:r>
            <a:r>
              <a:rPr lang="en-US" sz="2800" i="1" u="sng" dirty="0" err="1">
                <a:latin typeface="Times New Roman" panose="02020603050405020304" pitchFamily="18" charset="0"/>
                <a:ea typeface="SimSun" panose="02010600030101010101" pitchFamily="2" charset="-122"/>
              </a:rPr>
              <a:t>hàng</a:t>
            </a:r>
            <a:r>
              <a:rPr lang="en-US" sz="2800" i="1" u="sng" dirty="0">
                <a:latin typeface="Times New Roman" panose="02020603050405020304" pitchFamily="18" charset="0"/>
                <a:ea typeface="SimSun" panose="02010600030101010101" pitchFamily="2" charset="-122"/>
              </a:rPr>
              <a:t> </a:t>
            </a:r>
            <a:r>
              <a:rPr lang="en-US" sz="2800" i="1" u="sng" dirty="0" err="1">
                <a:latin typeface="Times New Roman" panose="02020603050405020304" pitchFamily="18" charset="0"/>
                <a:ea typeface="SimSun" panose="02010600030101010101" pitchFamily="2" charset="-122"/>
              </a:rPr>
              <a:t>đại</a:t>
            </a:r>
            <a:r>
              <a:rPr lang="en-US" sz="2800" i="1" u="sng" dirty="0">
                <a:latin typeface="Times New Roman" panose="02020603050405020304" pitchFamily="18" charset="0"/>
                <a:ea typeface="SimSun" panose="02010600030101010101" pitchFamily="2" charset="-122"/>
              </a:rPr>
              <a:t> </a:t>
            </a:r>
            <a:r>
              <a:rPr lang="en-US" sz="2800" i="1" u="sng" dirty="0" err="1">
                <a:latin typeface="Times New Roman" panose="02020603050405020304" pitchFamily="18" charset="0"/>
                <a:ea typeface="SimSun" panose="02010600030101010101" pitchFamily="2" charset="-122"/>
              </a:rPr>
              <a:t>lý</a:t>
            </a:r>
            <a:r>
              <a:rPr lang="en-US" sz="2800" i="1" u="sng" dirty="0">
                <a:latin typeface="Times New Roman" panose="02020603050405020304" pitchFamily="18" charset="0"/>
                <a:ea typeface="SimSun" panose="02010600030101010101" pitchFamily="2" charset="-122"/>
              </a:rPr>
              <a:t> </a:t>
            </a:r>
            <a:r>
              <a:rPr lang="en-US" sz="2800" i="1" u="sng" dirty="0" err="1">
                <a:latin typeface="Times New Roman" panose="02020603050405020304" pitchFamily="18" charset="0"/>
                <a:ea typeface="SimSun" panose="02010600030101010101" pitchFamily="2" charset="-122"/>
              </a:rPr>
              <a:t>gửi</a:t>
            </a:r>
            <a:r>
              <a:rPr lang="en-US" sz="2800" i="1" u="sng" dirty="0">
                <a:latin typeface="Times New Roman" panose="02020603050405020304" pitchFamily="18" charset="0"/>
                <a:ea typeface="SimSun" panose="02010600030101010101" pitchFamily="2" charset="-122"/>
              </a:rPr>
              <a:t>, </a:t>
            </a:r>
            <a:r>
              <a:rPr lang="en-US" sz="2800" i="1" u="sng" dirty="0" err="1">
                <a:latin typeface="Times New Roman" panose="02020603050405020304" pitchFamily="18" charset="0"/>
                <a:ea typeface="SimSun" panose="02010600030101010101" pitchFamily="2" charset="-122"/>
              </a:rPr>
              <a:t>ký</a:t>
            </a:r>
            <a:r>
              <a:rPr lang="en-US" sz="2800" i="1" u="sng" dirty="0">
                <a:latin typeface="Times New Roman" panose="02020603050405020304" pitchFamily="18" charset="0"/>
                <a:ea typeface="SimSun" panose="02010600030101010101" pitchFamily="2" charset="-122"/>
              </a:rPr>
              <a:t> </a:t>
            </a:r>
            <a:r>
              <a:rPr lang="en-US" sz="2800" i="1" u="sng" dirty="0" err="1">
                <a:latin typeface="Times New Roman" panose="02020603050405020304" pitchFamily="18" charset="0"/>
                <a:ea typeface="SimSun" panose="02010600030101010101" pitchFamily="2" charset="-122"/>
              </a:rPr>
              <a:t>gửi</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 (1) </a:t>
            </a:r>
            <a:r>
              <a:rPr lang="en-US" sz="2800" dirty="0" err="1">
                <a:latin typeface="Times New Roman" panose="02020603050405020304" pitchFamily="18" charset="0"/>
                <a:ea typeface="SimSun" panose="02010600030101010101" pitchFamily="2" charset="-122"/>
              </a:rPr>
              <a:t>Căn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cứ</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vào</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Hóa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đơn</a:t>
            </a:r>
            <a:r>
              <a:rPr lang="en-US" sz="2800" dirty="0">
                <a:latin typeface="Times New Roman" panose="02020603050405020304" pitchFamily="18" charset="0"/>
                <a:ea typeface="SimSun" panose="02010600030101010101" pitchFamily="2" charset="-122"/>
              </a:rPr>
              <a:t> GTGT </a:t>
            </a:r>
            <a:r>
              <a:rPr lang="en-US" sz="2800" dirty="0" err="1">
                <a:latin typeface="Times New Roman" panose="02020603050405020304" pitchFamily="18" charset="0"/>
                <a:ea typeface="SimSun" panose="02010600030101010101" pitchFamily="2" charset="-122"/>
              </a:rPr>
              <a:t>và</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các</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chứng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từ</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liên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quan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các</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đại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lý</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phản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ánh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số</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tiền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đại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lý</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ký</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gửi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phải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trả</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cho</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bên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giao</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ghi</a:t>
            </a:r>
            <a:r>
              <a:rPr lang="en-US" sz="2800" dirty="0">
                <a:latin typeface="Times New Roman" panose="02020603050405020304" pitchFamily="18" charset="0"/>
                <a:ea typeface="SimSun" panose="02010600030101010101" pitchFamily="2" charset="-122"/>
              </a:rPr>
              <a:t>:	</a:t>
            </a: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Nợ</a:t>
            </a:r>
            <a:r>
              <a:rPr lang="en-US" sz="2800" dirty="0">
                <a:latin typeface="Times New Roman" panose="02020603050405020304" pitchFamily="18" charset="0"/>
                <a:ea typeface="SimSun" panose="02010600030101010101" pitchFamily="2" charset="-122"/>
              </a:rPr>
              <a:t> TK 111- </a:t>
            </a:r>
            <a:r>
              <a:rPr lang="en-US" sz="2800" dirty="0" err="1">
                <a:latin typeface="Times New Roman" panose="02020603050405020304" pitchFamily="18" charset="0"/>
                <a:ea typeface="SimSun" panose="02010600030101010101" pitchFamily="2" charset="-122"/>
              </a:rPr>
              <a:t>Tiền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mặt</a:t>
            </a:r>
            <a:r>
              <a:rPr lang="en-US" sz="2800" dirty="0">
                <a:latin typeface="Times New Roman" panose="02020603050405020304" pitchFamily="18" charset="0"/>
                <a:ea typeface="SimSun" panose="02010600030101010101" pitchFamily="2" charset="-122"/>
              </a:rPr>
              <a:t>			</a:t>
            </a: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Nợ</a:t>
            </a:r>
            <a:r>
              <a:rPr lang="en-US" sz="2800" dirty="0">
                <a:latin typeface="Times New Roman" panose="02020603050405020304" pitchFamily="18" charset="0"/>
                <a:ea typeface="SimSun" panose="02010600030101010101" pitchFamily="2" charset="-122"/>
              </a:rPr>
              <a:t> TK 112 - TGNH				</a:t>
            </a: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Nợ</a:t>
            </a:r>
            <a:r>
              <a:rPr lang="en-US" sz="2800" dirty="0">
                <a:latin typeface="Times New Roman" panose="02020603050405020304" pitchFamily="18" charset="0"/>
                <a:ea typeface="SimSun" panose="02010600030101010101" pitchFamily="2" charset="-122"/>
              </a:rPr>
              <a:t> TK 131 - </a:t>
            </a:r>
            <a:r>
              <a:rPr lang="en-US" sz="2800" dirty="0" err="1">
                <a:latin typeface="Times New Roman" panose="02020603050405020304" pitchFamily="18" charset="0"/>
                <a:ea typeface="SimSun" panose="02010600030101010101" pitchFamily="2" charset="-122"/>
              </a:rPr>
              <a:t>Phải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thu</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của</a:t>
            </a:r>
            <a:r>
              <a:rPr lang="en-US" sz="2800" dirty="0">
                <a:latin typeface="Times New Roman" panose="02020603050405020304" pitchFamily="18" charset="0"/>
                <a:ea typeface="SimSun" panose="02010600030101010101" pitchFamily="2" charset="-122"/>
              </a:rPr>
              <a:t> KH 		</a:t>
            </a:r>
          </a:p>
          <a:p>
            <a:pPr indent="360045" algn="just">
              <a:lnSpc>
                <a:spcPct val="107000"/>
              </a:lnSpc>
              <a:spcBef>
                <a:spcPts val="600"/>
              </a:spcBef>
            </a:pP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Có</a:t>
            </a:r>
            <a:r>
              <a:rPr lang="en-US" sz="2800" dirty="0">
                <a:latin typeface="Times New Roman" panose="02020603050405020304" pitchFamily="18" charset="0"/>
                <a:ea typeface="SimSun" panose="02010600030101010101" pitchFamily="2" charset="-122"/>
              </a:rPr>
              <a:t> TK 331 - </a:t>
            </a:r>
            <a:r>
              <a:rPr lang="en-US" sz="2800" dirty="0" err="1">
                <a:latin typeface="Times New Roman" panose="02020603050405020304" pitchFamily="18" charset="0"/>
                <a:ea typeface="SimSun" panose="02010600030101010101" pitchFamily="2" charset="-122"/>
              </a:rPr>
              <a:t>Phải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trả</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cho</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người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bán</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2336690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9550"/>
            <a:ext cx="8458200" cy="4848443"/>
          </a:xfrm>
          <a:prstGeom prst="rect">
            <a:avLst/>
          </a:prstGeom>
        </p:spPr>
        <p:txBody>
          <a:bodyPr wrap="square">
            <a:spAutoFit/>
          </a:bodyPr>
          <a:lstStyle/>
          <a:p>
            <a:pPr indent="360045" algn="just">
              <a:lnSpc>
                <a:spcPct val="107000"/>
              </a:lnSpc>
              <a:spcBef>
                <a:spcPts val="600"/>
              </a:spcBef>
            </a:pPr>
            <a:r>
              <a:rPr lang="pt-PT" sz="1800" i="1" dirty="0">
                <a:latin typeface="Times New Roman" panose="02020603050405020304" pitchFamily="18" charset="0"/>
                <a:ea typeface="SimSun" panose="02010600030101010101" pitchFamily="2" charset="-122"/>
              </a:rPr>
              <a:t>E. Phương thức bán hàng trả chậm, trả góp</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PT" sz="1800" dirty="0">
                <a:latin typeface="Times New Roman" panose="02020603050405020304" pitchFamily="18" charset="0"/>
                <a:ea typeface="SimSun" panose="02010600030101010101" pitchFamily="2" charset="-122"/>
              </a:rPr>
              <a:t>(1) Khi xuất sản phẩm giao cho người mua</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PT" sz="1800" dirty="0">
                <a:latin typeface="Times New Roman" panose="02020603050405020304" pitchFamily="18" charset="0"/>
                <a:ea typeface="SimSun" panose="02010600030101010101" pitchFamily="2" charset="-122"/>
              </a:rPr>
              <a:t>(1.1) Phản ánh giá vốn của số sản phẩm đã bán, ghi:</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PT" sz="1800" dirty="0">
                <a:latin typeface="Times New Roman" panose="02020603050405020304" pitchFamily="18" charset="0"/>
                <a:ea typeface="SimSun" panose="02010600030101010101" pitchFamily="2" charset="-122"/>
              </a:rPr>
              <a:t>	Nợ TK 632 - Giá vốn hàng bán</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PT" sz="1800" dirty="0">
                <a:latin typeface="Times New Roman" panose="02020603050405020304" pitchFamily="18" charset="0"/>
                <a:ea typeface="SimSun" panose="02010600030101010101" pitchFamily="2" charset="-122"/>
              </a:rPr>
              <a:t>		Có TK 154 - Chi phí  SXKD dở dang</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PT" sz="1800" dirty="0">
                <a:latin typeface="Times New Roman" panose="02020603050405020304" pitchFamily="18" charset="0"/>
                <a:ea typeface="SimSun" panose="02010600030101010101" pitchFamily="2" charset="-122"/>
              </a:rPr>
              <a:t>		Có TK 155 - Thành phẩm</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sz="1800" dirty="0">
                <a:latin typeface="Times New Roman" panose="02020603050405020304" pitchFamily="18" charset="0"/>
                <a:ea typeface="SimSun" panose="02010600030101010101" pitchFamily="2" charset="-122"/>
              </a:rPr>
              <a:t>(1.2) Phản ánh số tiền thu bán hàng trả góp, ghi:</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sz="1800" dirty="0">
                <a:latin typeface="Times New Roman" panose="02020603050405020304" pitchFamily="18" charset="0"/>
                <a:ea typeface="SimSun" panose="02010600030101010101" pitchFamily="2" charset="-122"/>
              </a:rPr>
              <a:t>	Nợ TK 111, 112: Phần tiền đã nhận do người mua thanh toán lần đầu</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sz="1800" dirty="0">
                <a:latin typeface="Times New Roman" panose="02020603050405020304" pitchFamily="18" charset="0"/>
                <a:ea typeface="SimSun" panose="02010600030101010101" pitchFamily="2" charset="-122"/>
              </a:rPr>
              <a:t>	Nợ TK 131 (Chi tiết): Số tiền còn lại chưa thu</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sz="1800" dirty="0">
                <a:latin typeface="Times New Roman" panose="02020603050405020304" pitchFamily="18" charset="0"/>
                <a:ea typeface="SimSun" panose="02010600030101010101" pitchFamily="2" charset="-122"/>
              </a:rPr>
              <a:t>		Có TK 511 (5112):	Giá bán trả tiền ngay chưa có thuế  GTGT</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sz="1800" dirty="0">
                <a:latin typeface="Times New Roman" panose="02020603050405020304" pitchFamily="18" charset="0"/>
                <a:ea typeface="SimSun" panose="02010600030101010101" pitchFamily="2" charset="-122"/>
              </a:rPr>
              <a:t>		Có TK 333 (33311): Số thuế GTGT phải nộp</a:t>
            </a:r>
            <a:endParaRPr lang="en-US" sz="1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sz="1800" dirty="0">
                <a:latin typeface="Times New Roman" panose="02020603050405020304" pitchFamily="18" charset="0"/>
                <a:ea typeface="SimSun" panose="02010600030101010101" pitchFamily="2" charset="-122"/>
              </a:rPr>
              <a:t>		Có TK 338 (3387): Số chênh lệch giữa tổng số tiền theo giá bán </a:t>
            </a:r>
            <a:endParaRPr lang="en-US" sz="1800" dirty="0">
              <a:latin typeface="Times New Roman" panose="02020603050405020304" pitchFamily="18" charset="0"/>
              <a:ea typeface="SimSun" panose="02010600030101010101" pitchFamily="2" charset="-122"/>
            </a:endParaRPr>
          </a:p>
          <a:p>
            <a:pPr marL="457200" marR="0" indent="360045" algn="just">
              <a:lnSpc>
                <a:spcPct val="107000"/>
              </a:lnSpc>
              <a:spcBef>
                <a:spcPts val="600"/>
              </a:spcBef>
              <a:spcAft>
                <a:spcPts val="0"/>
              </a:spcAft>
            </a:pPr>
            <a:r>
              <a:rPr lang="pt-BR" sz="1800" dirty="0">
                <a:latin typeface="Times New Roman" panose="02020603050405020304" pitchFamily="18" charset="0"/>
                <a:ea typeface="SimSun" panose="02010600030101010101" pitchFamily="2" charset="-122"/>
              </a:rPr>
              <a:t>trả góp với giá bán trả tiền ngay chưa có thuế GTGT</a:t>
            </a:r>
            <a:endParaRPr lang="en-US" sz="1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1218097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09550"/>
            <a:ext cx="8229600" cy="4662815"/>
          </a:xfrm>
          <a:prstGeom prst="rect">
            <a:avLst/>
          </a:prstGeom>
        </p:spPr>
        <p:txBody>
          <a:bodyPr wrap="square">
            <a:spAutoFit/>
          </a:bodyPr>
          <a:lstStyle/>
          <a:p>
            <a:pPr algn="just">
              <a:lnSpc>
                <a:spcPct val="150000"/>
              </a:lnSpc>
              <a:tabLst>
                <a:tab pos="0" algn="l"/>
              </a:tabLst>
            </a:pPr>
            <a:r>
              <a:rPr lang="pt-BR" sz="1800" b="1" i="1" dirty="0">
                <a:latin typeface="Times New Roman" panose="02020603050405020304" pitchFamily="18" charset="0"/>
                <a:ea typeface="Times New Roman" panose="02020603050405020304" pitchFamily="18" charset="0"/>
              </a:rPr>
              <a:t>Ví </a:t>
            </a:r>
            <a:r>
              <a:rPr lang="pt-BR" sz="1800" b="1" i="1" dirty="0" smtClean="0">
                <a:latin typeface="Times New Roman" panose="02020603050405020304" pitchFamily="18" charset="0"/>
                <a:ea typeface="Times New Roman" panose="02020603050405020304" pitchFamily="18" charset="0"/>
              </a:rPr>
              <a:t>dụ:</a:t>
            </a:r>
            <a:r>
              <a:rPr lang="pt-BR" sz="1800" dirty="0" smtClean="0">
                <a:latin typeface="Times New Roman" panose="02020603050405020304" pitchFamily="18" charset="0"/>
                <a:ea typeface="Times New Roman" panose="02020603050405020304" pitchFamily="18" charset="0"/>
              </a:rPr>
              <a:t> </a:t>
            </a:r>
            <a:r>
              <a:rPr lang="pt-BR" sz="1800" dirty="0">
                <a:latin typeface="Times New Roman" panose="02020603050405020304" pitchFamily="18" charset="0"/>
                <a:ea typeface="Times New Roman" panose="02020603050405020304" pitchFamily="18" charset="0"/>
              </a:rPr>
              <a:t>Doanh nghiệp xuất kho bán trả góp 1 lô hàng trị giá xuất kho 80.000.000đ, thặng số thương mại 11 %, thuế GTGT 10%. Giá bán trả góp là 90.000.000 đ, bên mua đã nhận hàng, doanh nghiệp thu tiền lần đầu 40.000.00đ, số còn lại trả dần trong vòng 1 tháng</a:t>
            </a:r>
            <a:endParaRPr lang="en-US" sz="1800" dirty="0">
              <a:latin typeface="Times New Roman" panose="02020603050405020304" pitchFamily="18" charset="0"/>
              <a:ea typeface="SimSun" panose="02010600030101010101" pitchFamily="2" charset="-122"/>
            </a:endParaRPr>
          </a:p>
          <a:p>
            <a:pPr algn="just">
              <a:lnSpc>
                <a:spcPct val="150000"/>
              </a:lnSpc>
              <a:tabLst>
                <a:tab pos="0" algn="l"/>
              </a:tabLst>
            </a:pPr>
            <a:r>
              <a:rPr lang="pt-BR" sz="1800" dirty="0">
                <a:latin typeface="Times New Roman" panose="02020603050405020304" pitchFamily="18" charset="0"/>
                <a:ea typeface="Times New Roman" panose="02020603050405020304" pitchFamily="18" charset="0"/>
              </a:rPr>
              <a:t>	</a:t>
            </a:r>
            <a:r>
              <a:rPr lang="pt-BR" sz="1800" dirty="0" smtClean="0">
                <a:latin typeface="Times New Roman" panose="02020603050405020304" pitchFamily="18" charset="0"/>
                <a:ea typeface="Times New Roman" panose="02020603050405020304" pitchFamily="18" charset="0"/>
              </a:rPr>
              <a:t>1a</a:t>
            </a:r>
            <a:r>
              <a:rPr lang="pt-BR" sz="1800" dirty="0">
                <a:latin typeface="Times New Roman" panose="02020603050405020304" pitchFamily="18" charset="0"/>
                <a:ea typeface="Times New Roman" panose="02020603050405020304" pitchFamily="18" charset="0"/>
              </a:rPr>
              <a:t>, Nợ TK 111 (1111) 		40.000.000</a:t>
            </a:r>
            <a:endParaRPr lang="en-US" sz="1800" dirty="0">
              <a:latin typeface="Times New Roman" panose="02020603050405020304" pitchFamily="18" charset="0"/>
              <a:ea typeface="SimSun" panose="02010600030101010101" pitchFamily="2" charset="-122"/>
            </a:endParaRPr>
          </a:p>
          <a:p>
            <a:pPr algn="just">
              <a:lnSpc>
                <a:spcPct val="150000"/>
              </a:lnSpc>
              <a:tabLst>
                <a:tab pos="0" algn="l"/>
              </a:tabLst>
            </a:pPr>
            <a:r>
              <a:rPr lang="pt-BR" sz="1800" dirty="0">
                <a:latin typeface="Times New Roman" panose="02020603050405020304" pitchFamily="18" charset="0"/>
                <a:ea typeface="Times New Roman" panose="02020603050405020304" pitchFamily="18" charset="0"/>
              </a:rPr>
              <a:t>	     Nợ TK 131			58.880.000</a:t>
            </a:r>
            <a:endParaRPr lang="en-US" sz="1800" dirty="0">
              <a:latin typeface="Times New Roman" panose="02020603050405020304" pitchFamily="18" charset="0"/>
              <a:ea typeface="SimSun" panose="02010600030101010101" pitchFamily="2" charset="-122"/>
            </a:endParaRPr>
          </a:p>
          <a:p>
            <a:pPr algn="just">
              <a:lnSpc>
                <a:spcPct val="150000"/>
              </a:lnSpc>
              <a:tabLst>
                <a:tab pos="0" algn="l"/>
              </a:tabLst>
            </a:pPr>
            <a:r>
              <a:rPr lang="pt-BR" sz="1800" dirty="0">
                <a:latin typeface="Times New Roman" panose="02020603050405020304" pitchFamily="18" charset="0"/>
                <a:ea typeface="Times New Roman" panose="02020603050405020304" pitchFamily="18" charset="0"/>
              </a:rPr>
              <a:t>		   Có TK 511 (5111)		88.800.000</a:t>
            </a:r>
            <a:endParaRPr lang="en-US" sz="1800" dirty="0">
              <a:latin typeface="Times New Roman" panose="02020603050405020304" pitchFamily="18" charset="0"/>
              <a:ea typeface="SimSun" panose="02010600030101010101" pitchFamily="2" charset="-122"/>
            </a:endParaRPr>
          </a:p>
          <a:p>
            <a:pPr algn="just">
              <a:lnSpc>
                <a:spcPct val="150000"/>
              </a:lnSpc>
              <a:tabLst>
                <a:tab pos="0" algn="l"/>
              </a:tabLst>
            </a:pPr>
            <a:r>
              <a:rPr lang="pt-BR" sz="1800" dirty="0">
                <a:latin typeface="Times New Roman" panose="02020603050405020304" pitchFamily="18" charset="0"/>
                <a:ea typeface="Times New Roman" panose="02020603050405020304" pitchFamily="18" charset="0"/>
              </a:rPr>
              <a:t>		   Có TK 333(33311)		   8.880.000</a:t>
            </a:r>
            <a:endParaRPr lang="en-US" sz="1800" dirty="0">
              <a:latin typeface="Times New Roman" panose="02020603050405020304" pitchFamily="18" charset="0"/>
              <a:ea typeface="SimSun" panose="02010600030101010101" pitchFamily="2" charset="-122"/>
            </a:endParaRPr>
          </a:p>
          <a:p>
            <a:pPr algn="just">
              <a:lnSpc>
                <a:spcPct val="150000"/>
              </a:lnSpc>
              <a:tabLst>
                <a:tab pos="0" algn="l"/>
              </a:tabLst>
            </a:pPr>
            <a:r>
              <a:rPr lang="pt-BR" sz="1800" dirty="0">
                <a:latin typeface="Times New Roman" panose="02020603050405020304" pitchFamily="18" charset="0"/>
                <a:ea typeface="Times New Roman" panose="02020603050405020304" pitchFamily="18" charset="0"/>
              </a:rPr>
              <a:t>		   Có TK 338 (3387)		   1.200.000</a:t>
            </a:r>
            <a:endParaRPr lang="en-US" sz="1800" dirty="0">
              <a:latin typeface="Times New Roman" panose="02020603050405020304" pitchFamily="18" charset="0"/>
              <a:ea typeface="SimSun" panose="02010600030101010101" pitchFamily="2" charset="-122"/>
            </a:endParaRPr>
          </a:p>
          <a:p>
            <a:pPr algn="just">
              <a:lnSpc>
                <a:spcPct val="150000"/>
              </a:lnSpc>
              <a:tabLst>
                <a:tab pos="0" algn="l"/>
              </a:tabLst>
            </a:pPr>
            <a:r>
              <a:rPr lang="pt-BR" sz="1800" dirty="0">
                <a:latin typeface="Times New Roman" panose="02020603050405020304" pitchFamily="18" charset="0"/>
                <a:ea typeface="Times New Roman" panose="02020603050405020304" pitchFamily="18" charset="0"/>
              </a:rPr>
              <a:t>	</a:t>
            </a:r>
            <a:r>
              <a:rPr lang="pt-BR" sz="1800" dirty="0" smtClean="0">
                <a:latin typeface="Times New Roman" panose="02020603050405020304" pitchFamily="18" charset="0"/>
                <a:ea typeface="Times New Roman" panose="02020603050405020304" pitchFamily="18" charset="0"/>
              </a:rPr>
              <a:t>1b</a:t>
            </a:r>
            <a:r>
              <a:rPr lang="pt-BR" sz="1800" dirty="0">
                <a:latin typeface="Times New Roman" panose="02020603050405020304" pitchFamily="18" charset="0"/>
                <a:ea typeface="Times New Roman" panose="02020603050405020304" pitchFamily="18" charset="0"/>
              </a:rPr>
              <a:t>, Nợ TK 632			80.000.000</a:t>
            </a:r>
            <a:endParaRPr lang="en-US" sz="1800" dirty="0">
              <a:latin typeface="Times New Roman" panose="02020603050405020304" pitchFamily="18" charset="0"/>
              <a:ea typeface="SimSun" panose="02010600030101010101" pitchFamily="2" charset="-122"/>
            </a:endParaRPr>
          </a:p>
          <a:p>
            <a:pPr algn="just">
              <a:lnSpc>
                <a:spcPct val="150000"/>
              </a:lnSpc>
              <a:tabLst>
                <a:tab pos="0" algn="l"/>
              </a:tabLst>
            </a:pPr>
            <a:r>
              <a:rPr lang="pt-BR" sz="1800" dirty="0">
                <a:latin typeface="Times New Roman" panose="02020603050405020304" pitchFamily="18" charset="0"/>
                <a:ea typeface="Times New Roman" panose="02020603050405020304" pitchFamily="18" charset="0"/>
              </a:rPr>
              <a:t>		   Có TK 156 (1561)		80.000.000</a:t>
            </a:r>
            <a:endParaRPr lang="en-US" sz="1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736228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87912" y="133350"/>
            <a:ext cx="8168986" cy="4303755"/>
          </a:xfrm>
          <a:prstGeom prst="rect">
            <a:avLst/>
          </a:prstGeom>
        </p:spPr>
        <p:txBody>
          <a:bodyPr vert="horz" wrap="square" lIns="0" tIns="10173" rIns="0" bIns="0" rtlCol="0">
            <a:spAutoFit/>
          </a:bodyPr>
          <a:lstStyle/>
          <a:p>
            <a:r>
              <a:rPr lang="en-US" sz="3100" b="1" dirty="0">
                <a:latin typeface="Times New Roman" panose="02020603050405020304" pitchFamily="18" charset="0"/>
                <a:cs typeface="Times New Roman" panose="02020603050405020304" pitchFamily="18" charset="0"/>
              </a:rPr>
              <a:t>1.2. </a:t>
            </a:r>
            <a:r>
              <a:rPr lang="en-US" sz="3100" b="1" dirty="0" err="1">
                <a:latin typeface="Times New Roman" panose="02020603050405020304" pitchFamily="18" charset="0"/>
                <a:cs typeface="Times New Roman" panose="02020603050405020304" pitchFamily="18" charset="0"/>
              </a:rPr>
              <a:t>Đối</a:t>
            </a:r>
            <a:r>
              <a:rPr lang="en-US" sz="3100" b="1" dirty="0">
                <a:latin typeface="Times New Roman" panose="02020603050405020304" pitchFamily="18" charset="0"/>
                <a:cs typeface="Times New Roman" panose="02020603050405020304" pitchFamily="18" charset="0"/>
              </a:rPr>
              <a:t> </a:t>
            </a:r>
            <a:r>
              <a:rPr lang="en-US" sz="3100" b="1" dirty="0" err="1">
                <a:latin typeface="Times New Roman" panose="02020603050405020304" pitchFamily="18" charset="0"/>
                <a:cs typeface="Times New Roman" panose="02020603050405020304" pitchFamily="18" charset="0"/>
              </a:rPr>
              <a:t>tượng</a:t>
            </a:r>
            <a:r>
              <a:rPr lang="en-US" sz="3100" b="1" dirty="0">
                <a:latin typeface="Times New Roman" panose="02020603050405020304" pitchFamily="18" charset="0"/>
                <a:cs typeface="Times New Roman" panose="02020603050405020304" pitchFamily="18" charset="0"/>
              </a:rPr>
              <a:t> </a:t>
            </a:r>
            <a:r>
              <a:rPr lang="en-US" sz="3100" b="1" dirty="0" err="1">
                <a:latin typeface="Times New Roman" panose="02020603050405020304" pitchFamily="18" charset="0"/>
                <a:cs typeface="Times New Roman" panose="02020603050405020304" pitchFamily="18" charset="0"/>
              </a:rPr>
              <a:t>kinh</a:t>
            </a:r>
            <a:r>
              <a:rPr lang="en-US" sz="3100" b="1" dirty="0">
                <a:latin typeface="Times New Roman" panose="02020603050405020304" pitchFamily="18" charset="0"/>
                <a:cs typeface="Times New Roman" panose="02020603050405020304" pitchFamily="18" charset="0"/>
              </a:rPr>
              <a:t> </a:t>
            </a:r>
            <a:r>
              <a:rPr lang="en-US" sz="3100" b="1" dirty="0" err="1">
                <a:latin typeface="Times New Roman" panose="02020603050405020304" pitchFamily="18" charset="0"/>
                <a:cs typeface="Times New Roman" panose="02020603050405020304" pitchFamily="18" charset="0"/>
              </a:rPr>
              <a:t>doanh</a:t>
            </a:r>
            <a:r>
              <a:rPr lang="en-US" sz="3100" b="1" dirty="0">
                <a:latin typeface="Times New Roman" panose="02020603050405020304" pitchFamily="18" charset="0"/>
                <a:cs typeface="Times New Roman" panose="02020603050405020304" pitchFamily="18" charset="0"/>
              </a:rPr>
              <a:t> </a:t>
            </a:r>
            <a:r>
              <a:rPr lang="en-US" sz="3100" b="1" dirty="0" err="1">
                <a:latin typeface="Times New Roman" panose="02020603050405020304" pitchFamily="18" charset="0"/>
                <a:cs typeface="Times New Roman" panose="02020603050405020304" pitchFamily="18" charset="0"/>
              </a:rPr>
              <a:t>thương</a:t>
            </a:r>
            <a:r>
              <a:rPr lang="en-US" sz="3100" b="1" dirty="0">
                <a:latin typeface="Times New Roman" panose="02020603050405020304" pitchFamily="18" charset="0"/>
                <a:cs typeface="Times New Roman" panose="02020603050405020304" pitchFamily="18" charset="0"/>
              </a:rPr>
              <a:t> </a:t>
            </a:r>
            <a:r>
              <a:rPr lang="en-US" sz="3100" b="1" dirty="0" err="1">
                <a:latin typeface="Times New Roman" panose="02020603050405020304" pitchFamily="18" charset="0"/>
                <a:cs typeface="Times New Roman" panose="02020603050405020304" pitchFamily="18" charset="0"/>
              </a:rPr>
              <a:t>mại</a:t>
            </a:r>
            <a:r>
              <a:rPr lang="en-US" sz="3100" b="1" dirty="0">
                <a:latin typeface="Times New Roman" panose="02020603050405020304" pitchFamily="18" charset="0"/>
                <a:cs typeface="Times New Roman" panose="02020603050405020304" pitchFamily="18" charset="0"/>
              </a:rPr>
              <a:t> – </a:t>
            </a:r>
            <a:r>
              <a:rPr lang="en-US" sz="3100" b="1" dirty="0" err="1">
                <a:latin typeface="Times New Roman" panose="02020603050405020304" pitchFamily="18" charset="0"/>
                <a:cs typeface="Times New Roman" panose="02020603050405020304" pitchFamily="18" charset="0"/>
              </a:rPr>
              <a:t>dịch</a:t>
            </a:r>
            <a:r>
              <a:rPr lang="en-US" sz="3100" b="1" dirty="0">
                <a:latin typeface="Times New Roman" panose="02020603050405020304" pitchFamily="18" charset="0"/>
                <a:cs typeface="Times New Roman" panose="02020603050405020304" pitchFamily="18" charset="0"/>
              </a:rPr>
              <a:t> </a:t>
            </a:r>
            <a:r>
              <a:rPr lang="en-US" sz="3100" b="1" dirty="0" err="1">
                <a:latin typeface="Times New Roman" panose="02020603050405020304" pitchFamily="18" charset="0"/>
                <a:cs typeface="Times New Roman" panose="02020603050405020304" pitchFamily="18" charset="0"/>
              </a:rPr>
              <a:t>vụ</a:t>
            </a:r>
            <a:endParaRPr lang="en-US" sz="3100" dirty="0">
              <a:latin typeface="Times New Roman" panose="02020603050405020304" pitchFamily="18" charset="0"/>
              <a:cs typeface="Times New Roman" panose="02020603050405020304" pitchFamily="18" charset="0"/>
            </a:endParaRPr>
          </a:p>
          <a:p>
            <a:r>
              <a:rPr lang="vi-VN" sz="3100" dirty="0">
                <a:latin typeface="Times New Roman" panose="02020603050405020304" pitchFamily="18" charset="0"/>
                <a:cs typeface="Times New Roman" panose="02020603050405020304" pitchFamily="18" charset="0"/>
              </a:rPr>
              <a:t>Đối tượng kinh doanh thương mại là các loại hàng hóa phân theo từng ngành như nông, lâm, thủy, hải, sản; hàng công nghệ phẩm tiêu dùng; vật tư thiết bị; thực phẩm chế biến; lương thực</a:t>
            </a:r>
            <a:endParaRPr lang="en-US" sz="3100" dirty="0">
              <a:latin typeface="Times New Roman" panose="02020603050405020304" pitchFamily="18" charset="0"/>
              <a:cs typeface="Times New Roman" panose="02020603050405020304" pitchFamily="18" charset="0"/>
            </a:endParaRPr>
          </a:p>
          <a:p>
            <a:r>
              <a:rPr lang="vi-VN" sz="3100" dirty="0">
                <a:latin typeface="Times New Roman" panose="02020603050405020304" pitchFamily="18" charset="0"/>
                <a:cs typeface="Times New Roman" panose="02020603050405020304" pitchFamily="18" charset="0"/>
              </a:rPr>
              <a:t>Hoạt động dịch vụ rất đa dạng, tồn tại dưới nhiều hình thức khác nhau: dịch vụ thương mại, dịch vụ trong sản xuất kinh doanh xuất nhập khẩu, du lịch, tư vấn, bảo hiểm, vận tải... </a:t>
            </a:r>
            <a:endParaRPr lang="en-US" sz="3100" dirty="0">
              <a:latin typeface="Times New Roman" panose="02020603050405020304" pitchFamily="18" charset="0"/>
              <a:cs typeface="Times New Roman" panose="02020603050405020304" pitchFamily="18" charset="0"/>
            </a:endParaRPr>
          </a:p>
        </p:txBody>
      </p:sp>
      <p:sp>
        <p:nvSpPr>
          <p:cNvPr id="3" name="object 3"/>
          <p:cNvSpPr txBox="1">
            <a:spLocks noGrp="1"/>
          </p:cNvSpPr>
          <p:nvPr>
            <p:ph type="sldNum" sz="quarter" idx="7"/>
          </p:nvPr>
        </p:nvSpPr>
        <p:spPr>
          <a:xfrm>
            <a:off x="8366762" y="4596483"/>
            <a:ext cx="245917" cy="179034"/>
          </a:xfrm>
          <a:prstGeom prst="rect">
            <a:avLst/>
          </a:prstGeom>
        </p:spPr>
        <p:txBody>
          <a:bodyPr vert="horz" wrap="square" lIns="0" tIns="9663" rIns="0" bIns="0" rtlCol="0">
            <a:spAutoFit/>
          </a:bodyPr>
          <a:lstStyle/>
          <a:p>
            <a:pPr marL="30519">
              <a:spcBef>
                <a:spcPts val="76"/>
              </a:spcBef>
            </a:pPr>
            <a:fld id="{81D60167-4931-47E6-BA6A-407CBD079E47}" type="slidenum">
              <a:rPr spc="-3" dirty="0"/>
              <a:pPr marL="30519">
                <a:spcBef>
                  <a:spcPts val="76"/>
                </a:spcBef>
              </a:pPr>
              <a:t>6</a:t>
            </a:fld>
            <a:endParaRPr spc="-3"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85750"/>
            <a:ext cx="6629400" cy="4303229"/>
          </a:xfrm>
          <a:prstGeom prst="rect">
            <a:avLst/>
          </a:prstGeom>
        </p:spPr>
        <p:txBody>
          <a:bodyPr wrap="square">
            <a:spAutoFit/>
          </a:bodyPr>
          <a:lstStyle/>
          <a:p>
            <a:pPr algn="just">
              <a:lnSpc>
                <a:spcPct val="150000"/>
              </a:lnSpc>
              <a:spcAft>
                <a:spcPts val="800"/>
              </a:spcAft>
              <a:tabLst>
                <a:tab pos="0" algn="l"/>
              </a:tabLst>
            </a:pPr>
            <a:r>
              <a:rPr lang="vi-VN" sz="2800" b="1" i="1" dirty="0">
                <a:latin typeface="Times New Roman" panose="02020603050405020304" pitchFamily="18" charset="0"/>
                <a:ea typeface="SimSun" panose="02010600030101010101" pitchFamily="2" charset="-122"/>
              </a:rPr>
              <a:t>2.2.4.</a:t>
            </a:r>
            <a:r>
              <a:rPr lang="vi-VN"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Sổ</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kế</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toán</a:t>
            </a:r>
            <a:endParaRPr lang="en-US" sz="2800" dirty="0">
              <a:latin typeface="Times New Roman" panose="02020603050405020304" pitchFamily="18" charset="0"/>
              <a:ea typeface="SimSun" panose="02010600030101010101" pitchFamily="2" charset="-122"/>
            </a:endParaRPr>
          </a:p>
          <a:p>
            <a:pPr algn="just">
              <a:lnSpc>
                <a:spcPct val="150000"/>
              </a:lnSpc>
              <a:spcAft>
                <a:spcPts val="800"/>
              </a:spcAft>
              <a:tabLst>
                <a:tab pos="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sổ</a:t>
            </a:r>
            <a:endParaRPr lang="en-US" sz="2800" dirty="0">
              <a:latin typeface="Times New Roman" panose="02020603050405020304" pitchFamily="18" charset="0"/>
              <a:ea typeface="SimSun" panose="02010600030101010101" pitchFamily="2" charset="-122"/>
            </a:endParaRPr>
          </a:p>
          <a:p>
            <a:pPr algn="just">
              <a:lnSpc>
                <a:spcPct val="150000"/>
              </a:lnSpc>
              <a:spcAft>
                <a:spcPts val="800"/>
              </a:spcAft>
              <a:tabLst>
                <a:tab pos="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sổ</a:t>
            </a:r>
            <a:endParaRPr lang="en-US" sz="2800" dirty="0">
              <a:latin typeface="Times New Roman" panose="02020603050405020304" pitchFamily="18" charset="0"/>
              <a:ea typeface="SimSun" panose="02010600030101010101" pitchFamily="2" charset="-122"/>
            </a:endParaRPr>
          </a:p>
          <a:p>
            <a:pPr algn="just">
              <a:lnSpc>
                <a:spcPct val="150000"/>
              </a:lnSpc>
              <a:spcAft>
                <a:spcPts val="800"/>
              </a:spcAft>
              <a:tabLst>
                <a:tab pos="0" algn="l"/>
              </a:tabLst>
            </a:pPr>
            <a:r>
              <a:rPr lang="pt-BR" sz="2800" dirty="0">
                <a:latin typeface="Times New Roman" panose="02020603050405020304" pitchFamily="18" charset="0"/>
                <a:ea typeface="Times New Roman" panose="02020603050405020304" pitchFamily="18" charset="0"/>
              </a:rPr>
              <a:t>- Sổ cái các tài khoản 511, 512, 531, 532, 632, 157</a:t>
            </a:r>
            <a:endParaRPr lang="en-US" sz="2800" dirty="0">
              <a:latin typeface="Times New Roman" panose="02020603050405020304" pitchFamily="18" charset="0"/>
              <a:ea typeface="SimSun" panose="02010600030101010101" pitchFamily="2" charset="-122"/>
            </a:endParaRPr>
          </a:p>
          <a:p>
            <a:pPr algn="just">
              <a:lnSpc>
                <a:spcPct val="150000"/>
              </a:lnSpc>
              <a:spcAft>
                <a:spcPts val="800"/>
              </a:spcAft>
              <a:tabLst>
                <a:tab pos="0" algn="l"/>
              </a:tabLst>
            </a:pPr>
            <a:r>
              <a:rPr lang="pt-BR" sz="2800" dirty="0">
                <a:latin typeface="Times New Roman" panose="02020603050405020304" pitchFamily="18" charset="0"/>
                <a:ea typeface="Times New Roman" panose="02020603050405020304" pitchFamily="18" charset="0"/>
              </a:rPr>
              <a:t>- Sổ kế toán chi tiết của tài khoản 511</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6681100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61950"/>
            <a:ext cx="8305800" cy="4134145"/>
          </a:xfrm>
          <a:prstGeom prst="rect">
            <a:avLst/>
          </a:prstGeom>
        </p:spPr>
        <p:txBody>
          <a:bodyPr wrap="square">
            <a:spAutoFit/>
          </a:bodyPr>
          <a:lstStyle/>
          <a:p>
            <a:pPr indent="360045" algn="just">
              <a:lnSpc>
                <a:spcPct val="107000"/>
              </a:lnSpc>
              <a:spcBef>
                <a:spcPts val="600"/>
              </a:spcBef>
            </a:pPr>
            <a:r>
              <a:rPr lang="vi-VN" sz="2800" b="1" dirty="0">
                <a:latin typeface="Times New Roman" panose="02020603050405020304" pitchFamily="18" charset="0"/>
                <a:ea typeface="SimSun" panose="02010600030101010101" pitchFamily="2" charset="-122"/>
              </a:rPr>
              <a:t>3</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Kế</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toán</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hàng</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tồn</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kho</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vi-VN" sz="2800" b="1" dirty="0">
                <a:latin typeface="Times New Roman" panose="02020603050405020304" pitchFamily="18" charset="0"/>
                <a:ea typeface="Times New Roman" panose="02020603050405020304" pitchFamily="18" charset="0"/>
              </a:rPr>
              <a:t>3.1</a:t>
            </a:r>
            <a:r>
              <a:rPr lang="pt-BR" sz="2800" b="1" dirty="0">
                <a:latin typeface="Times New Roman" panose="02020603050405020304" pitchFamily="18" charset="0"/>
                <a:ea typeface="Times New Roman" panose="02020603050405020304" pitchFamily="18" charset="0"/>
              </a:rPr>
              <a:t>. Nội dung hàng tồn kho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sz="2800" b="1" dirty="0">
                <a:latin typeface="Times New Roman" panose="02020603050405020304" pitchFamily="18" charset="0"/>
                <a:ea typeface="Times New Roman" panose="02020603050405020304" pitchFamily="18" charset="0"/>
              </a:rPr>
              <a:t>* </a:t>
            </a:r>
            <a:r>
              <a:rPr lang="pt-BR" sz="2800" i="1" dirty="0">
                <a:latin typeface="Times New Roman" panose="02020603050405020304" pitchFamily="18" charset="0"/>
                <a:ea typeface="Times New Roman" panose="02020603050405020304" pitchFamily="18" charset="0"/>
              </a:rPr>
              <a:t>Khái niệm:</a:t>
            </a:r>
            <a:r>
              <a:rPr lang="pt-BR" sz="2800" b="1"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tồn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kho</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Là</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những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tài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sản</a:t>
            </a:r>
            <a:r>
              <a:rPr lang="en-US" sz="2800" dirty="0">
                <a:latin typeface="Times New Roman" panose="02020603050405020304" pitchFamily="18" charset="0"/>
                <a:ea typeface="SimSun" panose="02010600030101010101" pitchFamily="2" charset="-122"/>
              </a:rPr>
              <a:t>:</a:t>
            </a:r>
          </a:p>
          <a:p>
            <a:pPr marL="342900" marR="0" lvl="0" indent="-342900" algn="just">
              <a:lnSpc>
                <a:spcPct val="107000"/>
              </a:lnSpc>
              <a:spcBef>
                <a:spcPts val="600"/>
              </a:spcBef>
              <a:spcAft>
                <a:spcPts val="0"/>
              </a:spcAft>
              <a:buFont typeface="+mj-lt"/>
              <a:buAutoNum type="alphaLcParenBoth"/>
              <a:tabLst>
                <a:tab pos="508635" algn="l"/>
              </a:tabLst>
            </a:pPr>
            <a:r>
              <a:rPr lang="en-US" sz="2800" dirty="0" err="1">
                <a:latin typeface="SimSun" panose="02010600030101010101" pitchFamily="2" charset="-122"/>
                <a:ea typeface="SimSun" panose="02010600030101010101" pitchFamily="2" charset="-122"/>
              </a:rPr>
              <a:t>Đư</a:t>
            </a:r>
            <a:r>
              <a:rPr lang="en-US" sz="2800" dirty="0" err="1">
                <a:latin typeface="Times New Roman" panose="02020603050405020304" pitchFamily="18" charset="0"/>
                <a:ea typeface="SimSun" panose="02010600030101010101" pitchFamily="2" charset="-122"/>
              </a:rPr>
              <a:t>ợc</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giữ</a:t>
            </a:r>
            <a:r>
              <a:rPr lang="en-US" sz="2800" dirty="0">
                <a:latin typeface="Times New Roman" panose="02020603050405020304" pitchFamily="18" charset="0"/>
                <a:ea typeface="SimSun" panose="02010600030101010101" pitchFamily="2" charset="-122"/>
              </a:rPr>
              <a:t> </a:t>
            </a:r>
            <a:r>
              <a:rPr lang="en-US" sz="2800" dirty="0" err="1">
                <a:latin typeface="SimSun" panose="02010600030101010101" pitchFamily="2" charset="-122"/>
                <a:ea typeface="SimSun" panose="02010600030101010101" pitchFamily="2" charset="-122"/>
              </a:rPr>
              <a:t>đ</a:t>
            </a:r>
            <a:r>
              <a:rPr lang="en-US" sz="2800" dirty="0" err="1">
                <a:latin typeface="Times New Roman" panose="02020603050405020304" pitchFamily="18" charset="0"/>
                <a:ea typeface="SimSun" panose="02010600030101010101" pitchFamily="2" charset="-122"/>
              </a:rPr>
              <a:t>ể</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trong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kỳ</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sản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xuất</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kinh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doanh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bình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a:t>
            </a:r>
            <a:r>
              <a:rPr lang="en-US" sz="2800" dirty="0" err="1">
                <a:latin typeface="SimSun" panose="02010600030101010101" pitchFamily="2" charset="-122"/>
                <a:ea typeface="SimSun" panose="02010600030101010101" pitchFamily="2" charset="-122"/>
              </a:rPr>
              <a:t>ư</a:t>
            </a:r>
            <a:r>
              <a:rPr lang="en-US" sz="2800" dirty="0" err="1">
                <a:latin typeface="Times New Roman" panose="02020603050405020304" pitchFamily="18" charset="0"/>
                <a:ea typeface="SimSun" panose="02010600030101010101" pitchFamily="2" charset="-122"/>
              </a:rPr>
              <a:t>ờng</a:t>
            </a:r>
            <a:endParaRPr lang="en-US" sz="2800" dirty="0">
              <a:latin typeface="Times New Roman" panose="02020603050405020304" pitchFamily="18" charset="0"/>
              <a:ea typeface="SimSun" panose="02010600030101010101" pitchFamily="2" charset="-122"/>
            </a:endParaRPr>
          </a:p>
          <a:p>
            <a:pPr marL="342900" marR="0" lvl="0" indent="-342900" algn="just">
              <a:lnSpc>
                <a:spcPct val="107000"/>
              </a:lnSpc>
              <a:spcBef>
                <a:spcPts val="600"/>
              </a:spcBef>
              <a:spcAft>
                <a:spcPts val="0"/>
              </a:spcAft>
              <a:buFont typeface="+mj-lt"/>
              <a:buAutoNum type="alphaLcParenBoth"/>
              <a:tabLst>
                <a:tab pos="508635" algn="l"/>
              </a:tabLst>
            </a:pPr>
            <a:r>
              <a:rPr lang="en-US" sz="2800" dirty="0" err="1">
                <a:latin typeface="SimSun" panose="02010600030101010101" pitchFamily="2" charset="-122"/>
                <a:ea typeface="SimSun" panose="02010600030101010101" pitchFamily="2" charset="-122"/>
              </a:rPr>
              <a:t>Đ</a:t>
            </a:r>
            <a:r>
              <a:rPr lang="en-US" sz="2800" dirty="0" err="1">
                <a:latin typeface="Times New Roman" panose="02020603050405020304" pitchFamily="18" charset="0"/>
                <a:ea typeface="SimSun" panose="02010600030101010101" pitchFamily="2" charset="-122"/>
              </a:rPr>
              <a:t>ang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trong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quá</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trình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sản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xuất</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kinh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doanh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dở</a:t>
            </a:r>
            <a:r>
              <a:rPr lang="en-US" sz="2800" dirty="0">
                <a:latin typeface="Times New Roman" panose="02020603050405020304" pitchFamily="18" charset="0"/>
                <a:ea typeface="SimSun" panose="02010600030101010101" pitchFamily="2" charset="-122"/>
              </a:rPr>
              <a:t> dang</a:t>
            </a:r>
          </a:p>
          <a:p>
            <a:pPr marL="342900" marR="0" lvl="0" indent="-342900" algn="just">
              <a:lnSpc>
                <a:spcPct val="107000"/>
              </a:lnSpc>
              <a:spcBef>
                <a:spcPts val="600"/>
              </a:spcBef>
              <a:spcAft>
                <a:spcPts val="0"/>
              </a:spcAft>
              <a:buFont typeface="+mj-lt"/>
              <a:buAutoNum type="alphaLcParenBoth"/>
              <a:tabLst>
                <a:tab pos="508635" algn="l"/>
              </a:tabLst>
            </a:pPr>
            <a:r>
              <a:rPr lang="en-US" sz="2800" dirty="0" err="1">
                <a:latin typeface="Times New Roman" panose="02020603050405020304" pitchFamily="18" charset="0"/>
                <a:ea typeface="SimSun" panose="02010600030101010101" pitchFamily="2" charset="-122"/>
              </a:rPr>
              <a:t>Nguyên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liệu</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vật</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liệu</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công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cụ</a:t>
            </a:r>
            <a:r>
              <a:rPr lang="en-US" sz="2800" dirty="0">
                <a:latin typeface="Times New Roman" panose="02020603050405020304" pitchFamily="18" charset="0"/>
                <a:ea typeface="SimSun" panose="02010600030101010101" pitchFamily="2" charset="-122"/>
              </a:rPr>
              <a:t> </a:t>
            </a:r>
            <a:r>
              <a:rPr lang="en-US" sz="2800" dirty="0" err="1">
                <a:latin typeface="SimSun" panose="02010600030101010101" pitchFamily="2" charset="-122"/>
                <a:ea typeface="SimSun" panose="02010600030101010101" pitchFamily="2" charset="-122"/>
              </a:rPr>
              <a:t>đ</a:t>
            </a:r>
            <a:r>
              <a:rPr lang="en-US" sz="2800" dirty="0" err="1">
                <a:latin typeface="Times New Roman" panose="02020603050405020304" pitchFamily="18" charset="0"/>
                <a:ea typeface="SimSun" panose="02010600030101010101" pitchFamily="2" charset="-122"/>
              </a:rPr>
              <a:t>ể</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sử</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dụng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trong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quá</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trình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sản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xuất</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kinh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doanh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hoặc</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cung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cấp</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dịch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vụ</a:t>
            </a:r>
            <a:r>
              <a:rPr lang="en-US" sz="2800" dirty="0">
                <a:latin typeface="Times New Roman" panose="02020603050405020304" pitchFamily="18" charset="0"/>
                <a:ea typeface="SimSun" panose="02010600030101010101" pitchFamily="2" charset="-122"/>
              </a:rPr>
              <a:t>.</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4022064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85750"/>
            <a:ext cx="8610600" cy="4902304"/>
          </a:xfrm>
          <a:prstGeom prst="rect">
            <a:avLst/>
          </a:prstGeom>
        </p:spPr>
        <p:txBody>
          <a:bodyPr wrap="square">
            <a:spAutoFit/>
          </a:bodyPr>
          <a:lstStyle/>
          <a:p>
            <a:pPr indent="360045" algn="just">
              <a:lnSpc>
                <a:spcPct val="107000"/>
              </a:lnSpc>
              <a:spcBef>
                <a:spcPts val="600"/>
              </a:spcBef>
              <a:tabLst>
                <a:tab pos="0" algn="l"/>
              </a:tabLst>
            </a:pPr>
            <a:r>
              <a:rPr lang="vi-VN" sz="2800" b="1" dirty="0">
                <a:latin typeface="Times New Roman" panose="02020603050405020304" pitchFamily="18" charset="0"/>
                <a:ea typeface="Times New Roman" panose="02020603050405020304" pitchFamily="18" charset="0"/>
              </a:rPr>
              <a:t>3.2</a:t>
            </a:r>
            <a:r>
              <a:rPr lang="pt-BR" sz="2800" b="1" dirty="0">
                <a:latin typeface="Times New Roman" panose="02020603050405020304" pitchFamily="18" charset="0"/>
                <a:ea typeface="Times New Roman" panose="02020603050405020304" pitchFamily="18" charset="0"/>
              </a:rPr>
              <a:t>. Nguyên tắc tính giá hàng tồn kho và phương pháp tính giá</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vi-VN" sz="2800" b="1" i="1" dirty="0">
                <a:latin typeface="Times New Roman" panose="02020603050405020304" pitchFamily="18" charset="0"/>
                <a:ea typeface="Times New Roman" panose="02020603050405020304" pitchFamily="18" charset="0"/>
              </a:rPr>
              <a:t>3.2.</a:t>
            </a:r>
            <a:r>
              <a:rPr lang="pt-BR" sz="2800" b="1" i="1" dirty="0">
                <a:latin typeface="Times New Roman" panose="02020603050405020304" pitchFamily="18" charset="0"/>
                <a:ea typeface="Times New Roman" panose="02020603050405020304" pitchFamily="18" charset="0"/>
              </a:rPr>
              <a:t>1.Nguyên tắc tính giá hàng tồn kho</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sz="2800" dirty="0">
                <a:latin typeface="Times New Roman" panose="02020603050405020304" pitchFamily="18" charset="0"/>
                <a:ea typeface="Times New Roman" panose="02020603050405020304" pitchFamily="18" charset="0"/>
              </a:rPr>
              <a:t>- Trị giá hàng tồn kho được tính theo nguyên tắc giá gốc, trường hợp giá trị thuần </a:t>
            </a:r>
            <a:r>
              <a:rPr lang="pt-BR" sz="2800" spc="-30" dirty="0">
                <a:latin typeface="Times New Roman" panose="02020603050405020304" pitchFamily="18" charset="0"/>
                <a:ea typeface="Times New Roman" panose="02020603050405020304" pitchFamily="18" charset="0"/>
              </a:rPr>
              <a:t>có thể thực hiện được thấp hơn giá gốc thì phải tính theo giá trị thuần có thể thực hiện được.</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sz="2800" dirty="0">
                <a:latin typeface="Times New Roman" panose="02020603050405020304" pitchFamily="18" charset="0"/>
                <a:ea typeface="Times New Roman" panose="02020603050405020304" pitchFamily="18" charset="0"/>
              </a:rPr>
              <a:t>- Giá gốc hàng tồn kho bao gồm: chi phí mua, chi phí chế biến và các chi phí có liên quan trực tiếp khác phát sinh để có hàng tồn kho ở địa điểm và trạng thái hiện tại</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2077984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61950"/>
            <a:ext cx="8534400" cy="3916841"/>
          </a:xfrm>
          <a:prstGeom prst="rect">
            <a:avLst/>
          </a:prstGeom>
        </p:spPr>
        <p:txBody>
          <a:bodyPr wrap="square">
            <a:spAutoFit/>
          </a:bodyPr>
          <a:lstStyle/>
          <a:p>
            <a:pPr indent="360045" algn="just">
              <a:lnSpc>
                <a:spcPct val="107000"/>
              </a:lnSpc>
              <a:spcBef>
                <a:spcPts val="600"/>
              </a:spcBef>
              <a:tabLst>
                <a:tab pos="0" algn="l"/>
              </a:tabLst>
            </a:pPr>
            <a:r>
              <a:rPr lang="vi-VN" sz="3600" b="1" i="1" dirty="0">
                <a:latin typeface="Times New Roman" panose="02020603050405020304" pitchFamily="18" charset="0"/>
                <a:ea typeface="Times New Roman" panose="02020603050405020304" pitchFamily="18" charset="0"/>
              </a:rPr>
              <a:t>3.2.2</a:t>
            </a:r>
            <a:r>
              <a:rPr lang="pt-BR" sz="3600" b="1" i="1" dirty="0">
                <a:latin typeface="Times New Roman" panose="02020603050405020304" pitchFamily="18" charset="0"/>
                <a:ea typeface="Times New Roman" panose="02020603050405020304" pitchFamily="18" charset="0"/>
              </a:rPr>
              <a:t>. Phương pháp tính giá hàng tồn kho</a:t>
            </a:r>
            <a:endParaRPr lang="en-US" sz="36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sz="3600" dirty="0">
                <a:latin typeface="Times New Roman" panose="02020603050405020304" pitchFamily="18" charset="0"/>
                <a:ea typeface="Times New Roman" panose="02020603050405020304" pitchFamily="18" charset="0"/>
              </a:rPr>
              <a:t>Để tính giá trị hàng tồn kho áp dụng một trong các phương pháp sau:</a:t>
            </a:r>
            <a:endParaRPr lang="en-US" sz="36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pt-BR" sz="3600" dirty="0">
                <a:latin typeface="Times New Roman" panose="02020603050405020304" pitchFamily="18" charset="0"/>
                <a:ea typeface="SimSun" panose="02010600030101010101" pitchFamily="2" charset="-122"/>
              </a:rPr>
              <a:t>	</a:t>
            </a:r>
            <a:r>
              <a:rPr lang="vi-VN" sz="3600" dirty="0">
                <a:latin typeface="Times New Roman" panose="02020603050405020304" pitchFamily="18" charset="0"/>
                <a:ea typeface="SimSun" panose="02010600030101010101" pitchFamily="2" charset="-122"/>
              </a:rPr>
              <a:t>+ Đơn giá bình quân gia quyền </a:t>
            </a:r>
            <a:endParaRPr lang="en-US" sz="36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3600" dirty="0">
                <a:latin typeface="Times New Roman" panose="02020603050405020304" pitchFamily="18" charset="0"/>
                <a:ea typeface="SimSun" panose="02010600030101010101" pitchFamily="2" charset="-122"/>
              </a:rPr>
              <a:t>	+ Giá thực tế đích danh</a:t>
            </a:r>
            <a:endParaRPr lang="en-US" sz="36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3600" dirty="0">
                <a:latin typeface="Times New Roman" panose="02020603050405020304" pitchFamily="18" charset="0"/>
                <a:ea typeface="SimSun" panose="02010600030101010101" pitchFamily="2" charset="-122"/>
              </a:rPr>
              <a:t>	+ Giá nhập trước – xuất trước</a:t>
            </a:r>
            <a:endParaRPr lang="en-US" sz="36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7578339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85750"/>
            <a:ext cx="8382000" cy="4134145"/>
          </a:xfrm>
          <a:prstGeom prst="rect">
            <a:avLst/>
          </a:prstGeom>
        </p:spPr>
        <p:txBody>
          <a:bodyPr wrap="square">
            <a:spAutoFit/>
          </a:bodyPr>
          <a:lstStyle/>
          <a:p>
            <a:pPr indent="360045">
              <a:lnSpc>
                <a:spcPct val="107000"/>
              </a:lnSpc>
              <a:spcBef>
                <a:spcPts val="600"/>
              </a:spcBef>
            </a:pPr>
            <a:r>
              <a:rPr lang="vi-VN" sz="2800" b="1" dirty="0">
                <a:latin typeface="Times New Roman" panose="02020603050405020304" pitchFamily="18" charset="0"/>
                <a:ea typeface="SimSun" panose="02010600030101010101" pitchFamily="2" charset="-122"/>
              </a:rPr>
              <a:t>3.3</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Kế</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toán</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hàng</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hoá</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tồn</a:t>
            </a:r>
            <a:r>
              <a:rPr lang="en-US" sz="2800" b="1" dirty="0">
                <a:latin typeface="Times New Roman" panose="02020603050405020304" pitchFamily="18" charset="0"/>
                <a:ea typeface="SimSun" panose="02010600030101010101" pitchFamily="2" charset="-122"/>
              </a:rPr>
              <a:t> </a:t>
            </a:r>
            <a:r>
              <a:rPr lang="en-US" sz="2800" b="1" dirty="0" err="1">
                <a:latin typeface="Times New Roman" panose="02020603050405020304" pitchFamily="18" charset="0"/>
                <a:ea typeface="SimSun" panose="02010600030101010101" pitchFamily="2" charset="-122"/>
              </a:rPr>
              <a:t>kho</a:t>
            </a:r>
            <a:r>
              <a:rPr lang="en-US" sz="2800" b="1" dirty="0">
                <a:latin typeface="Times New Roman" panose="02020603050405020304" pitchFamily="18" charset="0"/>
                <a:ea typeface="SimSun" panose="02010600030101010101" pitchFamily="2" charset="-122"/>
              </a:rPr>
              <a:t> </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en-US" sz="2800" b="1" i="1" dirty="0">
                <a:latin typeface="Times New Roman" panose="02020603050405020304" pitchFamily="18" charset="0"/>
                <a:ea typeface="Times New Roman" panose="02020603050405020304" pitchFamily="18" charset="0"/>
              </a:rPr>
              <a:t>3.</a:t>
            </a:r>
            <a:r>
              <a:rPr lang="vi-VN" sz="2800" b="1" i="1" dirty="0">
                <a:latin typeface="Times New Roman" panose="02020603050405020304" pitchFamily="18" charset="0"/>
                <a:ea typeface="Times New Roman" panose="02020603050405020304" pitchFamily="18" charset="0"/>
              </a:rPr>
              <a:t>3</a:t>
            </a:r>
            <a:r>
              <a:rPr lang="en-US" sz="2800" b="1" i="1" dirty="0">
                <a:latin typeface="Times New Roman" panose="02020603050405020304" pitchFamily="18" charset="0"/>
                <a:ea typeface="Times New Roman" panose="02020603050405020304" pitchFamily="18" charset="0"/>
              </a:rPr>
              <a:t>.1. </a:t>
            </a:r>
            <a:r>
              <a:rPr lang="en-US" sz="2800" b="1" i="1" dirty="0" err="1">
                <a:latin typeface="Times New Roman" panose="02020603050405020304" pitchFamily="18" charset="0"/>
                <a:ea typeface="Times New Roman" panose="02020603050405020304" pitchFamily="18" charset="0"/>
              </a:rPr>
              <a:t>Chứng</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từ</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kế</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toán</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và</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trình</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tự</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luân</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chuyển</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chứng</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từ</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sz="2800" dirty="0">
                <a:latin typeface="Times New Roman" panose="02020603050405020304" pitchFamily="18" charset="0"/>
                <a:ea typeface="Times New Roman" panose="02020603050405020304" pitchFamily="18" charset="0"/>
              </a:rPr>
              <a:t>Kế toán hàng tồn kho sử dụng các loại chứng từ sau:</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sz="2800" dirty="0">
                <a:latin typeface="Times New Roman" panose="02020603050405020304" pitchFamily="18" charset="0"/>
                <a:ea typeface="Times New Roman" panose="02020603050405020304" pitchFamily="18" charset="0"/>
              </a:rPr>
              <a:t>- Phiếu nhập kho mẫu số 01 -VT</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sz="2800" dirty="0">
                <a:latin typeface="Times New Roman" panose="02020603050405020304" pitchFamily="18" charset="0"/>
                <a:ea typeface="Times New Roman" panose="02020603050405020304" pitchFamily="18" charset="0"/>
              </a:rPr>
              <a:t>- Phiếu xuất kho mẫu số 02 - VT</a:t>
            </a:r>
            <a:endParaRPr lang="en-US" sz="28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Lst>
            </a:pPr>
            <a:r>
              <a:rPr lang="pt-BR" sz="2800" dirty="0">
                <a:latin typeface="Times New Roman" panose="02020603050405020304" pitchFamily="18" charset="0"/>
                <a:ea typeface="Times New Roman" panose="02020603050405020304" pitchFamily="18" charset="0"/>
              </a:rPr>
              <a:t>- Biên bản kiểm kê vật tư, sản phẩm, hàng hóa mẫu số 05 – VT</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8571703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85750"/>
            <a:ext cx="8382000" cy="4432688"/>
          </a:xfrm>
          <a:prstGeom prst="rect">
            <a:avLst/>
          </a:prstGeom>
        </p:spPr>
        <p:txBody>
          <a:bodyPr wrap="square">
            <a:spAutoFit/>
          </a:bodyPr>
          <a:lstStyle/>
          <a:p>
            <a:pPr marR="323215" indent="360045" algn="just">
              <a:lnSpc>
                <a:spcPct val="107000"/>
              </a:lnSpc>
              <a:spcBef>
                <a:spcPts val="600"/>
              </a:spcBef>
              <a:tabLst>
                <a:tab pos="685800" algn="l"/>
              </a:tabLst>
            </a:pPr>
            <a:r>
              <a:rPr lang="pt-BR" sz="3600" b="1" i="1" dirty="0">
                <a:latin typeface="Times New Roman" panose="02020603050405020304" pitchFamily="18" charset="0"/>
                <a:ea typeface="Times New Roman" panose="02020603050405020304" pitchFamily="18" charset="0"/>
              </a:rPr>
              <a:t>3.</a:t>
            </a:r>
            <a:r>
              <a:rPr lang="vi-VN" sz="3600" b="1" i="1" dirty="0">
                <a:latin typeface="Times New Roman" panose="02020603050405020304" pitchFamily="18" charset="0"/>
                <a:ea typeface="Times New Roman" panose="02020603050405020304" pitchFamily="18" charset="0"/>
              </a:rPr>
              <a:t>3</a:t>
            </a:r>
            <a:r>
              <a:rPr lang="pt-BR" sz="3600" b="1" i="1" dirty="0">
                <a:latin typeface="Times New Roman" panose="02020603050405020304" pitchFamily="18" charset="0"/>
                <a:ea typeface="Times New Roman" panose="02020603050405020304" pitchFamily="18" charset="0"/>
              </a:rPr>
              <a:t>.</a:t>
            </a:r>
            <a:r>
              <a:rPr lang="vi-VN" sz="3600" b="1" i="1" dirty="0">
                <a:latin typeface="Times New Roman" panose="02020603050405020304" pitchFamily="18" charset="0"/>
                <a:ea typeface="Times New Roman" panose="02020603050405020304" pitchFamily="18" charset="0"/>
              </a:rPr>
              <a:t>2.</a:t>
            </a:r>
            <a:r>
              <a:rPr lang="pt-BR" sz="3600" b="1" i="1" dirty="0">
                <a:latin typeface="Times New Roman" panose="02020603050405020304" pitchFamily="18" charset="0"/>
                <a:ea typeface="Times New Roman" panose="02020603050405020304" pitchFamily="18" charset="0"/>
              </a:rPr>
              <a:t> Tài khoản chuyên dùng</a:t>
            </a:r>
            <a:endParaRPr lang="en-US" sz="36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 pos="685800" algn="l"/>
              </a:tabLst>
            </a:pPr>
            <a:r>
              <a:rPr lang="pt-BR" sz="3600" dirty="0">
                <a:latin typeface="Times New Roman" panose="02020603050405020304" pitchFamily="18" charset="0"/>
                <a:ea typeface="Times New Roman" panose="02020603050405020304" pitchFamily="18" charset="0"/>
              </a:rPr>
              <a:t>Kế toán hàng tồn kho sử dụng các tài khoản chủ yếu sau:</a:t>
            </a:r>
            <a:endParaRPr lang="en-US" sz="36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 pos="685800" algn="l"/>
              </a:tabLst>
            </a:pPr>
            <a:r>
              <a:rPr lang="vi-VN" sz="3600" dirty="0">
                <a:latin typeface="Times New Roman" panose="02020603050405020304" pitchFamily="18" charset="0"/>
                <a:ea typeface="Times New Roman" panose="02020603050405020304" pitchFamily="18" charset="0"/>
              </a:rPr>
              <a:t>	</a:t>
            </a:r>
            <a:r>
              <a:rPr lang="pt-BR" sz="3600" dirty="0">
                <a:latin typeface="Times New Roman" panose="02020603050405020304" pitchFamily="18" charset="0"/>
                <a:ea typeface="Times New Roman" panose="02020603050405020304" pitchFamily="18" charset="0"/>
              </a:rPr>
              <a:t>- Tài khoản 632, 152, 156, 157 (đã giới thiệu ở phần trước)</a:t>
            </a:r>
            <a:endParaRPr lang="en-US" sz="36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 pos="685800" algn="l"/>
              </a:tabLst>
            </a:pPr>
            <a:r>
              <a:rPr lang="pt-BR" sz="3600" dirty="0">
                <a:latin typeface="Times New Roman" panose="02020603050405020304" pitchFamily="18" charset="0"/>
                <a:ea typeface="Times New Roman" panose="02020603050405020304" pitchFamily="18" charset="0"/>
              </a:rPr>
              <a:t>	- Tài khoản 159 - Dự phòng giảm giá hàng tồn kho</a:t>
            </a:r>
            <a:endParaRPr lang="en-US" sz="36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571378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85750"/>
            <a:ext cx="8610600" cy="4160434"/>
          </a:xfrm>
          <a:prstGeom prst="rect">
            <a:avLst/>
          </a:prstGeom>
        </p:spPr>
        <p:txBody>
          <a:bodyPr wrap="square">
            <a:spAutoFit/>
          </a:bodyPr>
          <a:lstStyle/>
          <a:p>
            <a:pPr algn="just">
              <a:lnSpc>
                <a:spcPct val="107000"/>
              </a:lnSpc>
              <a:spcBef>
                <a:spcPts val="600"/>
              </a:spcBef>
              <a:tabLst>
                <a:tab pos="0" algn="l"/>
                <a:tab pos="685800" algn="l"/>
              </a:tabLst>
            </a:pPr>
            <a:r>
              <a:rPr lang="vi-VN" sz="2400" b="1" dirty="0">
                <a:latin typeface="Times New Roman" panose="02020603050405020304" pitchFamily="18" charset="0"/>
                <a:ea typeface="Times New Roman" panose="02020603050405020304" pitchFamily="18" charset="0"/>
              </a:rPr>
              <a:t>3.3.3. </a:t>
            </a:r>
            <a:r>
              <a:rPr lang="en-US" sz="2400" b="1" i="1" dirty="0" err="1">
                <a:latin typeface="Times New Roman" panose="02020603050405020304" pitchFamily="18" charset="0"/>
                <a:ea typeface="SimSun" panose="02010600030101010101" pitchFamily="2" charset="-122"/>
              </a:rPr>
              <a:t>Kế</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toán</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một</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số</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nghiệp</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vụ</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kinh</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tế</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chủ</a:t>
            </a:r>
            <a:r>
              <a:rPr lang="en-US" sz="2400" b="1" i="1" dirty="0">
                <a:latin typeface="Times New Roman" panose="02020603050405020304" pitchFamily="18" charset="0"/>
                <a:ea typeface="SimSun" panose="02010600030101010101" pitchFamily="2" charset="-122"/>
              </a:rPr>
              <a:t> </a:t>
            </a:r>
            <a:r>
              <a:rPr lang="en-US" sz="2400" b="1" i="1" dirty="0" err="1">
                <a:latin typeface="Times New Roman" panose="02020603050405020304" pitchFamily="18" charset="0"/>
                <a:ea typeface="SimSun" panose="02010600030101010101" pitchFamily="2" charset="-122"/>
              </a:rPr>
              <a:t>yếu</a:t>
            </a:r>
            <a:endParaRPr lang="en-US" sz="2400" dirty="0">
              <a:latin typeface="Times New Roman" panose="02020603050405020304" pitchFamily="18" charset="0"/>
              <a:ea typeface="SimSun" panose="02010600030101010101" pitchFamily="2" charset="-122"/>
            </a:endParaRPr>
          </a:p>
          <a:p>
            <a:pPr marL="342900" marR="0" lvl="0" indent="-342900" algn="just">
              <a:lnSpc>
                <a:spcPct val="107000"/>
              </a:lnSpc>
              <a:spcBef>
                <a:spcPts val="600"/>
              </a:spcBef>
              <a:spcAft>
                <a:spcPts val="0"/>
              </a:spcAft>
              <a:buFont typeface="Times New Roman" panose="02020603050405020304" pitchFamily="18" charset="0"/>
              <a:buChar char="-"/>
              <a:tabLst>
                <a:tab pos="228600" algn="l"/>
                <a:tab pos="685800" algn="l"/>
              </a:tabLst>
            </a:pPr>
            <a:r>
              <a:rPr lang="en-US" sz="2400" dirty="0" err="1">
                <a:latin typeface="Times New Roman" panose="02020603050405020304" pitchFamily="18" charset="0"/>
                <a:ea typeface="Times New Roman" panose="02020603050405020304" pitchFamily="18" charset="0"/>
              </a:rPr>
              <a:t>Hàng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a:t>
            </a:r>
            <a:r>
              <a:rPr lang="en-US" sz="2400" dirty="0" err="1">
                <a:latin typeface="SimSun" panose="02010600030101010101" pitchFamily="2" charset="-122"/>
                <a:ea typeface="Times New Roman" panose="02020603050405020304" pitchFamily="18" charset="0"/>
              </a:rPr>
              <a:t>ă</a:t>
            </a:r>
            <a:r>
              <a:rPr lang="en-US" sz="2400" dirty="0" err="1">
                <a:latin typeface="Times New Roman" panose="02020603050405020304" pitchFamily="18" charset="0"/>
                <a:ea typeface="Times New Roman" panose="02020603050405020304" pitchFamily="18" charset="0"/>
              </a:rPr>
              <a:t>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chứng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mua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chi </a:t>
            </a:r>
            <a:r>
              <a:rPr lang="en-US" sz="2400" dirty="0" err="1">
                <a:latin typeface="Times New Roman" panose="02020603050405020304" pitchFamily="18" charset="0"/>
                <a:ea typeface="Times New Roman" panose="02020603050405020304" pitchFamily="18" charset="0"/>
              </a:rPr>
              <a:t>phí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mua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toán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ghi</a:t>
            </a:r>
            <a:endParaRPr lang="en-US" sz="2400" dirty="0">
              <a:latin typeface="Times New Roman" panose="02020603050405020304" pitchFamily="18" charset="0"/>
              <a:ea typeface="Times New Roman" panose="02020603050405020304" pitchFamily="18" charset="0"/>
            </a:endParaRPr>
          </a:p>
          <a:p>
            <a:pPr marL="457200" marR="0" algn="just">
              <a:lnSpc>
                <a:spcPct val="107000"/>
              </a:lnSpc>
              <a:spcBef>
                <a:spcPts val="600"/>
              </a:spcBef>
              <a:spcAft>
                <a:spcPts val="0"/>
              </a:spcAft>
              <a:tabLst>
                <a:tab pos="685800" algn="l"/>
              </a:tabLst>
            </a:pPr>
            <a:r>
              <a:rPr lang="en-US" sz="2400" dirty="0" err="1">
                <a:latin typeface="Times New Roman" panose="02020603050405020304" pitchFamily="18" charset="0"/>
                <a:ea typeface="SimSun" panose="02010600030101010101" pitchFamily="2" charset="-122"/>
              </a:rPr>
              <a:t>Nợ</a:t>
            </a:r>
            <a:r>
              <a:rPr lang="en-US" sz="2400" dirty="0">
                <a:latin typeface="Times New Roman" panose="02020603050405020304" pitchFamily="18" charset="0"/>
                <a:ea typeface="SimSun" panose="02010600030101010101" pitchFamily="2" charset="-122"/>
              </a:rPr>
              <a:t> TK 156- </a:t>
            </a:r>
            <a:r>
              <a:rPr lang="en-US" sz="2400" dirty="0" err="1">
                <a:latin typeface="Times New Roman" panose="02020603050405020304" pitchFamily="18" charset="0"/>
                <a:ea typeface="SimSun" panose="02010600030101010101" pitchFamily="2" charset="-122"/>
              </a:rPr>
              <a:t>Hàng</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hoá</a:t>
            </a:r>
            <a:r>
              <a:rPr lang="en-US" sz="2400" dirty="0">
                <a:latin typeface="Times New Roman" panose="02020603050405020304" pitchFamily="18" charset="0"/>
                <a:ea typeface="SimSun" panose="02010600030101010101" pitchFamily="2" charset="-122"/>
              </a:rPr>
              <a:t> (1561, 1562)</a:t>
            </a:r>
          </a:p>
          <a:p>
            <a:pPr marL="457200" marR="0" algn="just">
              <a:lnSpc>
                <a:spcPct val="107000"/>
              </a:lnSpc>
              <a:spcBef>
                <a:spcPts val="600"/>
              </a:spcBef>
              <a:spcAft>
                <a:spcPts val="0"/>
              </a:spcAft>
              <a:tabLst>
                <a:tab pos="685800" algn="l"/>
              </a:tabLst>
            </a:pPr>
            <a:r>
              <a:rPr lang="en-US" sz="2400" dirty="0" err="1">
                <a:latin typeface="Times New Roman" panose="02020603050405020304" pitchFamily="18" charset="0"/>
                <a:ea typeface="SimSun" panose="02010600030101010101" pitchFamily="2" charset="-122"/>
              </a:rPr>
              <a:t>Nợ</a:t>
            </a:r>
            <a:r>
              <a:rPr lang="en-US" sz="2400" dirty="0">
                <a:latin typeface="Times New Roman" panose="02020603050405020304" pitchFamily="18" charset="0"/>
                <a:ea typeface="SimSun" panose="02010600030101010101" pitchFamily="2" charset="-122"/>
              </a:rPr>
              <a:t> TK 133- </a:t>
            </a:r>
            <a:r>
              <a:rPr lang="en-US" sz="2400" dirty="0" err="1">
                <a:latin typeface="Times New Roman" panose="02020603050405020304" pitchFamily="18" charset="0"/>
                <a:ea typeface="SimSun" panose="02010600030101010101" pitchFamily="2" charset="-122"/>
              </a:rPr>
              <a:t>Thuế</a:t>
            </a:r>
            <a:r>
              <a:rPr lang="en-US" sz="2400" dirty="0">
                <a:latin typeface="Times New Roman" panose="02020603050405020304" pitchFamily="18" charset="0"/>
                <a:ea typeface="SimSun" panose="02010600030101010101" pitchFamily="2" charset="-122"/>
              </a:rPr>
              <a:t> GTGT </a:t>
            </a:r>
            <a:r>
              <a:rPr lang="en-US" sz="2400" dirty="0" err="1">
                <a:latin typeface="SimSun" panose="02010600030101010101" pitchFamily="2" charset="-122"/>
                <a:ea typeface="SimSun" panose="02010600030101010101" pitchFamily="2" charset="-122"/>
              </a:rPr>
              <a:t>đư</a:t>
            </a:r>
            <a:r>
              <a:rPr lang="en-US" sz="2400" dirty="0" err="1">
                <a:latin typeface="Times New Roman" panose="02020603050405020304" pitchFamily="18" charset="0"/>
                <a:ea typeface="SimSun" panose="02010600030101010101" pitchFamily="2" charset="-122"/>
              </a:rPr>
              <a:t>ợc</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khấu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trừ</a:t>
            </a:r>
            <a:endParaRPr lang="en-US" sz="2400" dirty="0">
              <a:latin typeface="Times New Roman" panose="02020603050405020304" pitchFamily="18" charset="0"/>
              <a:ea typeface="SimSun" panose="02010600030101010101" pitchFamily="2" charset="-122"/>
            </a:endParaRPr>
          </a:p>
          <a:p>
            <a:pPr indent="444500" algn="just">
              <a:lnSpc>
                <a:spcPct val="107000"/>
              </a:lnSpc>
              <a:spcBef>
                <a:spcPts val="600"/>
              </a:spcBef>
              <a:tabLst>
                <a:tab pos="685800" algn="l"/>
              </a:tabLst>
            </a:pP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Có</a:t>
            </a:r>
            <a:r>
              <a:rPr lang="en-US" sz="2400" dirty="0">
                <a:latin typeface="Times New Roman" panose="02020603050405020304" pitchFamily="18" charset="0"/>
                <a:ea typeface="SimSun" panose="02010600030101010101" pitchFamily="2" charset="-122"/>
              </a:rPr>
              <a:t> TK 111- </a:t>
            </a:r>
            <a:r>
              <a:rPr lang="en-US" sz="2400" dirty="0" err="1">
                <a:latin typeface="Times New Roman" panose="02020603050405020304" pitchFamily="18" charset="0"/>
                <a:ea typeface="SimSun" panose="02010600030101010101" pitchFamily="2" charset="-122"/>
              </a:rPr>
              <a:t>Tiền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mặt</a:t>
            </a:r>
            <a:endParaRPr lang="en-US" sz="2400" dirty="0">
              <a:latin typeface="Times New Roman" panose="02020603050405020304" pitchFamily="18" charset="0"/>
              <a:ea typeface="SimSun" panose="02010600030101010101" pitchFamily="2" charset="-122"/>
            </a:endParaRPr>
          </a:p>
          <a:p>
            <a:pPr marL="457200" marR="0" algn="just">
              <a:lnSpc>
                <a:spcPct val="107000"/>
              </a:lnSpc>
              <a:spcBef>
                <a:spcPts val="600"/>
              </a:spcBef>
              <a:spcAft>
                <a:spcPts val="0"/>
              </a:spcAft>
              <a:tabLst>
                <a:tab pos="685800" algn="l"/>
              </a:tabLst>
            </a:pP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Có</a:t>
            </a:r>
            <a:r>
              <a:rPr lang="en-US" sz="2400" dirty="0">
                <a:latin typeface="Times New Roman" panose="02020603050405020304" pitchFamily="18" charset="0"/>
                <a:ea typeface="SimSun" panose="02010600030101010101" pitchFamily="2" charset="-122"/>
              </a:rPr>
              <a:t> TK 112- </a:t>
            </a:r>
            <a:r>
              <a:rPr lang="en-US" sz="2400" dirty="0" err="1">
                <a:latin typeface="Times New Roman" panose="02020603050405020304" pitchFamily="18" charset="0"/>
                <a:ea typeface="SimSun" panose="02010600030101010101" pitchFamily="2" charset="-122"/>
              </a:rPr>
              <a:t>Tiền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gửi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ngân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hàng</a:t>
            </a:r>
            <a:endParaRPr lang="en-US" sz="2400" dirty="0">
              <a:latin typeface="Times New Roman" panose="02020603050405020304" pitchFamily="18" charset="0"/>
              <a:ea typeface="SimSun" panose="02010600030101010101" pitchFamily="2" charset="-122"/>
            </a:endParaRPr>
          </a:p>
          <a:p>
            <a:pPr marL="457200" marR="0" algn="just">
              <a:lnSpc>
                <a:spcPct val="107000"/>
              </a:lnSpc>
              <a:spcBef>
                <a:spcPts val="600"/>
              </a:spcBef>
              <a:spcAft>
                <a:spcPts val="0"/>
              </a:spcAft>
              <a:tabLst>
                <a:tab pos="685800" algn="l"/>
              </a:tabLst>
            </a:pP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Có</a:t>
            </a:r>
            <a:r>
              <a:rPr lang="en-US" sz="2400" dirty="0">
                <a:latin typeface="Times New Roman" panose="02020603050405020304" pitchFamily="18" charset="0"/>
                <a:ea typeface="SimSun" panose="02010600030101010101" pitchFamily="2" charset="-122"/>
              </a:rPr>
              <a:t> TK 141- </a:t>
            </a:r>
            <a:r>
              <a:rPr lang="en-US" sz="2400" dirty="0" err="1">
                <a:latin typeface="Times New Roman" panose="02020603050405020304" pitchFamily="18" charset="0"/>
                <a:ea typeface="SimSun" panose="02010600030101010101" pitchFamily="2" charset="-122"/>
              </a:rPr>
              <a:t>Tạm</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ứng</a:t>
            </a:r>
            <a:endParaRPr lang="en-US" sz="2400" dirty="0">
              <a:latin typeface="Times New Roman" panose="02020603050405020304" pitchFamily="18" charset="0"/>
              <a:ea typeface="SimSun" panose="02010600030101010101" pitchFamily="2" charset="-122"/>
            </a:endParaRPr>
          </a:p>
          <a:p>
            <a:pPr marL="457200" marR="0" algn="just">
              <a:lnSpc>
                <a:spcPct val="107000"/>
              </a:lnSpc>
              <a:spcBef>
                <a:spcPts val="600"/>
              </a:spcBef>
              <a:spcAft>
                <a:spcPts val="0"/>
              </a:spcAft>
              <a:tabLst>
                <a:tab pos="685800" algn="l"/>
              </a:tabLst>
            </a:pP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Có</a:t>
            </a:r>
            <a:r>
              <a:rPr lang="en-US" sz="2400" dirty="0">
                <a:latin typeface="Times New Roman" panose="02020603050405020304" pitchFamily="18" charset="0"/>
                <a:ea typeface="SimSun" panose="02010600030101010101" pitchFamily="2" charset="-122"/>
              </a:rPr>
              <a:t> TK 331- </a:t>
            </a:r>
            <a:r>
              <a:rPr lang="en-US" sz="2400" dirty="0" err="1">
                <a:latin typeface="Times New Roman" panose="02020603050405020304" pitchFamily="18" charset="0"/>
                <a:ea typeface="SimSun" panose="02010600030101010101" pitchFamily="2" charset="-122"/>
              </a:rPr>
              <a:t>Phải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trả</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ng</a:t>
            </a:r>
            <a:r>
              <a:rPr lang="en-US" sz="2400" dirty="0" err="1">
                <a:latin typeface="SimSun" panose="02010600030101010101" pitchFamily="2" charset="-122"/>
                <a:ea typeface="SimSun" panose="02010600030101010101" pitchFamily="2" charset="-122"/>
              </a:rPr>
              <a:t>ư</a:t>
            </a:r>
            <a:r>
              <a:rPr lang="en-US" sz="2400" dirty="0" err="1">
                <a:latin typeface="Times New Roman" panose="02020603050405020304" pitchFamily="18" charset="0"/>
                <a:ea typeface="SimSun" panose="02010600030101010101" pitchFamily="2" charset="-122"/>
              </a:rPr>
              <a:t>ời</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bán</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nếu</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ch</a:t>
            </a:r>
            <a:r>
              <a:rPr lang="en-US" sz="2400" dirty="0" err="1">
                <a:latin typeface="SimSun" panose="02010600030101010101" pitchFamily="2" charset="-122"/>
                <a:ea typeface="SimSun" panose="02010600030101010101" pitchFamily="2" charset="-122"/>
              </a:rPr>
              <a:t>ư</a:t>
            </a:r>
            <a:r>
              <a:rPr lang="en-US" sz="2400" dirty="0" err="1">
                <a:latin typeface="Times New Roman" panose="02020603050405020304" pitchFamily="18" charset="0"/>
                <a:ea typeface="SimSun" panose="02010600030101010101" pitchFamily="2" charset="-122"/>
              </a:rPr>
              <a:t>a</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thanh</a:t>
            </a:r>
            <a:r>
              <a:rPr lang="en-US" sz="2400" dirty="0">
                <a:latin typeface="Times New Roman" panose="02020603050405020304" pitchFamily="18" charset="0"/>
                <a:ea typeface="SimSun" panose="02010600030101010101" pitchFamily="2" charset="-122"/>
              </a:rPr>
              <a:t> </a:t>
            </a:r>
            <a:r>
              <a:rPr lang="en-US" sz="2400" dirty="0" err="1">
                <a:latin typeface="Times New Roman" panose="02020603050405020304" pitchFamily="18" charset="0"/>
                <a:ea typeface="SimSun" panose="02010600030101010101" pitchFamily="2" charset="-122"/>
              </a:rPr>
              <a:t>toán</a:t>
            </a:r>
            <a:r>
              <a:rPr lang="en-US" sz="2400" dirty="0">
                <a:latin typeface="Times New Roman" panose="02020603050405020304" pitchFamily="18" charset="0"/>
                <a:ea typeface="SimSun" panose="02010600030101010101" pitchFamily="2" charset="-122"/>
              </a:rPr>
              <a:t>)</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8324155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09550"/>
            <a:ext cx="7924800" cy="4733988"/>
          </a:xfrm>
          <a:prstGeom prst="rect">
            <a:avLst/>
          </a:prstGeom>
        </p:spPr>
        <p:txBody>
          <a:bodyPr wrap="square">
            <a:spAutoFit/>
          </a:bodyPr>
          <a:lstStyle/>
          <a:p>
            <a:pPr marL="342900" marR="0" lvl="0" indent="-342900" algn="just">
              <a:lnSpc>
                <a:spcPct val="107000"/>
              </a:lnSpc>
              <a:spcBef>
                <a:spcPts val="600"/>
              </a:spcBef>
              <a:spcAft>
                <a:spcPts val="0"/>
              </a:spcAft>
              <a:buFont typeface="Times New Roman" panose="02020603050405020304" pitchFamily="18" charset="0"/>
              <a:buChar char="-"/>
              <a:tabLst>
                <a:tab pos="228600" algn="l"/>
                <a:tab pos="685800" algn="l"/>
              </a:tabLst>
            </a:pPr>
            <a:r>
              <a:rPr lang="en-US" sz="3200" dirty="0" err="1">
                <a:latin typeface="Times New Roman" panose="02020603050405020304" pitchFamily="18" charset="0"/>
                <a:ea typeface="Times New Roman" panose="02020603050405020304" pitchFamily="18" charset="0"/>
              </a:rPr>
              <a:t>Khi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nhập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hàng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bị</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cứ</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phiếu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nhập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kế</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toán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ghi</a:t>
            </a:r>
            <a:endParaRPr lang="en-US" sz="3200" dirty="0">
              <a:latin typeface="Times New Roman" panose="02020603050405020304" pitchFamily="18" charset="0"/>
              <a:ea typeface="Times New Roman" panose="02020603050405020304" pitchFamily="18" charset="0"/>
            </a:endParaRPr>
          </a:p>
          <a:p>
            <a:pPr marL="457200" marR="0" algn="just">
              <a:lnSpc>
                <a:spcPct val="107000"/>
              </a:lnSpc>
              <a:spcBef>
                <a:spcPts val="600"/>
              </a:spcBef>
              <a:spcAft>
                <a:spcPts val="0"/>
              </a:spcAft>
              <a:tabLst>
                <a:tab pos="685800" algn="l"/>
              </a:tabLst>
            </a:pPr>
            <a:r>
              <a:rPr lang="en-US" sz="3200" dirty="0" err="1">
                <a:latin typeface="Times New Roman" panose="02020603050405020304" pitchFamily="18" charset="0"/>
                <a:ea typeface="SimSun" panose="02010600030101010101" pitchFamily="2" charset="-122"/>
              </a:rPr>
              <a:t>Nợ</a:t>
            </a:r>
            <a:r>
              <a:rPr lang="en-US" sz="3200" dirty="0">
                <a:latin typeface="Times New Roman" panose="02020603050405020304" pitchFamily="18" charset="0"/>
                <a:ea typeface="SimSun" panose="02010600030101010101" pitchFamily="2" charset="-122"/>
              </a:rPr>
              <a:t> TK 156- </a:t>
            </a:r>
            <a:r>
              <a:rPr lang="en-US" sz="3200" dirty="0" err="1">
                <a:latin typeface="Times New Roman" panose="02020603050405020304" pitchFamily="18" charset="0"/>
                <a:ea typeface="SimSun" panose="02010600030101010101" pitchFamily="2" charset="-122"/>
              </a:rPr>
              <a:t>Hàng</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hoá</a:t>
            </a:r>
            <a:endParaRPr lang="en-US" sz="3200" dirty="0">
              <a:latin typeface="Times New Roman" panose="02020603050405020304" pitchFamily="18" charset="0"/>
              <a:ea typeface="SimSun" panose="02010600030101010101" pitchFamily="2" charset="-122"/>
            </a:endParaRPr>
          </a:p>
          <a:p>
            <a:pPr marL="457200" marR="0" algn="just">
              <a:lnSpc>
                <a:spcPct val="107000"/>
              </a:lnSpc>
              <a:spcBef>
                <a:spcPts val="600"/>
              </a:spcBef>
              <a:spcAft>
                <a:spcPts val="0"/>
              </a:spcAft>
              <a:tabLst>
                <a:tab pos="685800" algn="l"/>
              </a:tabLst>
            </a:pP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Có</a:t>
            </a:r>
            <a:r>
              <a:rPr lang="en-US" sz="3200" dirty="0">
                <a:latin typeface="Times New Roman" panose="02020603050405020304" pitchFamily="18" charset="0"/>
                <a:ea typeface="SimSun" panose="02010600030101010101" pitchFamily="2" charset="-122"/>
              </a:rPr>
              <a:t> TK 157- </a:t>
            </a:r>
            <a:r>
              <a:rPr lang="en-US" sz="3200" dirty="0" err="1">
                <a:latin typeface="Times New Roman" panose="02020603050405020304" pitchFamily="18" charset="0"/>
                <a:ea typeface="SimSun" panose="02010600030101010101" pitchFamily="2" charset="-122"/>
              </a:rPr>
              <a:t>Hàng</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gửi</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bán</a:t>
            </a:r>
            <a:r>
              <a:rPr lang="en-US" sz="3200" dirty="0">
                <a:latin typeface="Times New Roman" panose="02020603050405020304" pitchFamily="18" charset="0"/>
                <a:ea typeface="SimSun" panose="02010600030101010101" pitchFamily="2" charset="-122"/>
              </a:rPr>
              <a:t> </a:t>
            </a:r>
          </a:p>
          <a:p>
            <a:pPr marL="457200" marR="0" algn="just">
              <a:lnSpc>
                <a:spcPct val="107000"/>
              </a:lnSpc>
              <a:spcBef>
                <a:spcPts val="600"/>
              </a:spcBef>
              <a:spcAft>
                <a:spcPts val="0"/>
              </a:spcAft>
              <a:tabLst>
                <a:tab pos="685800" algn="l"/>
              </a:tabLst>
            </a:pP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Có</a:t>
            </a:r>
            <a:r>
              <a:rPr lang="en-US" sz="3200" dirty="0">
                <a:latin typeface="Times New Roman" panose="02020603050405020304" pitchFamily="18" charset="0"/>
                <a:ea typeface="SimSun" panose="02010600030101010101" pitchFamily="2" charset="-122"/>
              </a:rPr>
              <a:t> TK 632- </a:t>
            </a:r>
            <a:r>
              <a:rPr lang="en-US" sz="3200" dirty="0" err="1">
                <a:latin typeface="Times New Roman" panose="02020603050405020304" pitchFamily="18" charset="0"/>
                <a:ea typeface="SimSun" panose="02010600030101010101" pitchFamily="2" charset="-122"/>
              </a:rPr>
              <a:t>Vốn</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hàng</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bán</a:t>
            </a:r>
            <a:endParaRPr lang="en-US" sz="3200" dirty="0">
              <a:latin typeface="Times New Roman" panose="02020603050405020304" pitchFamily="18" charset="0"/>
              <a:ea typeface="SimSun" panose="02010600030101010101" pitchFamily="2" charset="-122"/>
            </a:endParaRPr>
          </a:p>
          <a:p>
            <a:pPr marL="342900" marR="0" lvl="0" indent="-342900" algn="just">
              <a:lnSpc>
                <a:spcPct val="107000"/>
              </a:lnSpc>
              <a:spcBef>
                <a:spcPts val="600"/>
              </a:spcBef>
              <a:spcAft>
                <a:spcPts val="0"/>
              </a:spcAft>
              <a:buFont typeface="Times New Roman" panose="02020603050405020304" pitchFamily="18" charset="0"/>
              <a:buChar char="-"/>
              <a:tabLst>
                <a:tab pos="228600" algn="l"/>
                <a:tab pos="685800" algn="l"/>
              </a:tabLst>
            </a:pPr>
            <a:r>
              <a:rPr lang="en-US" sz="3200" dirty="0" err="1">
                <a:latin typeface="Times New Roman" panose="02020603050405020304" pitchFamily="18" charset="0"/>
                <a:ea typeface="Times New Roman" panose="02020603050405020304" pitchFamily="18" charset="0"/>
              </a:rPr>
              <a:t>Khi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nhập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hàng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điều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chuyển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nội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bộ</a:t>
            </a:r>
            <a:endParaRPr lang="en-US" sz="3200" dirty="0">
              <a:latin typeface="Times New Roman" panose="02020603050405020304" pitchFamily="18" charset="0"/>
              <a:ea typeface="Times New Roman" panose="02020603050405020304" pitchFamily="18" charset="0"/>
            </a:endParaRPr>
          </a:p>
          <a:p>
            <a:pPr marL="457200" marR="0" algn="just">
              <a:lnSpc>
                <a:spcPct val="107000"/>
              </a:lnSpc>
              <a:spcBef>
                <a:spcPts val="600"/>
              </a:spcBef>
              <a:spcAft>
                <a:spcPts val="0"/>
              </a:spcAft>
              <a:tabLst>
                <a:tab pos="685800" algn="l"/>
              </a:tabLst>
            </a:pPr>
            <a:r>
              <a:rPr lang="en-US" sz="3200" dirty="0" err="1">
                <a:latin typeface="Times New Roman" panose="02020603050405020304" pitchFamily="18" charset="0"/>
                <a:ea typeface="SimSun" panose="02010600030101010101" pitchFamily="2" charset="-122"/>
              </a:rPr>
              <a:t>Nợ</a:t>
            </a:r>
            <a:r>
              <a:rPr lang="en-US" sz="3200" dirty="0">
                <a:latin typeface="Times New Roman" panose="02020603050405020304" pitchFamily="18" charset="0"/>
                <a:ea typeface="SimSun" panose="02010600030101010101" pitchFamily="2" charset="-122"/>
              </a:rPr>
              <a:t> TK 156- </a:t>
            </a:r>
            <a:r>
              <a:rPr lang="en-US" sz="3200" dirty="0" err="1">
                <a:latin typeface="Times New Roman" panose="02020603050405020304" pitchFamily="18" charset="0"/>
                <a:ea typeface="SimSun" panose="02010600030101010101" pitchFamily="2" charset="-122"/>
              </a:rPr>
              <a:t>Hàng</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hoỏ</a:t>
            </a:r>
            <a:r>
              <a:rPr lang="en-US" sz="3200" dirty="0">
                <a:latin typeface="Times New Roman" panose="02020603050405020304" pitchFamily="18" charset="0"/>
                <a:ea typeface="SimSun" panose="02010600030101010101" pitchFamily="2" charset="-122"/>
              </a:rPr>
              <a:t> (1561) </a:t>
            </a:r>
          </a:p>
          <a:p>
            <a:pPr marL="457200" marR="0" algn="just">
              <a:lnSpc>
                <a:spcPct val="107000"/>
              </a:lnSpc>
              <a:spcBef>
                <a:spcPts val="600"/>
              </a:spcBef>
              <a:spcAft>
                <a:spcPts val="0"/>
              </a:spcAft>
              <a:tabLst>
                <a:tab pos="685800" algn="l"/>
              </a:tabLst>
            </a:pP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Có</a:t>
            </a:r>
            <a:r>
              <a:rPr lang="en-US" sz="3200" dirty="0">
                <a:latin typeface="Times New Roman" panose="02020603050405020304" pitchFamily="18" charset="0"/>
                <a:ea typeface="SimSun" panose="02010600030101010101" pitchFamily="2" charset="-122"/>
              </a:rPr>
              <a:t> TK 336- </a:t>
            </a:r>
            <a:r>
              <a:rPr lang="en-US" sz="3200" dirty="0" err="1">
                <a:latin typeface="Times New Roman" panose="02020603050405020304" pitchFamily="18" charset="0"/>
                <a:ea typeface="SimSun" panose="02010600030101010101" pitchFamily="2" charset="-122"/>
              </a:rPr>
              <a:t>Phải</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trả</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nội</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bộ</a:t>
            </a:r>
            <a:endParaRPr lang="en-US" sz="3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6856000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09550"/>
            <a:ext cx="8610600" cy="4484305"/>
          </a:xfrm>
          <a:prstGeom prst="rect">
            <a:avLst/>
          </a:prstGeom>
        </p:spPr>
        <p:txBody>
          <a:bodyPr wrap="square">
            <a:spAutoFit/>
          </a:bodyPr>
          <a:lstStyle/>
          <a:p>
            <a:pPr indent="360045" algn="just">
              <a:lnSpc>
                <a:spcPct val="107000"/>
              </a:lnSpc>
              <a:spcBef>
                <a:spcPts val="600"/>
              </a:spcBef>
              <a:tabLst>
                <a:tab pos="685800" algn="l"/>
              </a:tabLst>
            </a:pPr>
            <a:r>
              <a:rPr lang="en-US" sz="2000" b="1" u="sng" dirty="0">
                <a:latin typeface="Times New Roman" panose="02020603050405020304" pitchFamily="18" charset="0"/>
                <a:ea typeface="SimSun" panose="02010600030101010101" pitchFamily="2" charset="-122"/>
              </a:rPr>
              <a:t>BÀI TẬP THỰC HÀNH</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 pos="685800" algn="l"/>
              </a:tabLst>
            </a:pPr>
            <a:r>
              <a:rPr lang="en-US" sz="2000" i="1" dirty="0" err="1">
                <a:latin typeface="Times New Roman" panose="02020603050405020304" pitchFamily="18" charset="0"/>
                <a:ea typeface="Times New Roman" panose="02020603050405020304" pitchFamily="18" charset="0"/>
              </a:rPr>
              <a:t>Ví</a:t>
            </a:r>
            <a:r>
              <a:rPr lang="en-US" sz="2000" i="1" dirty="0">
                <a:latin typeface="Times New Roman" panose="02020603050405020304" pitchFamily="18" charset="0"/>
                <a:ea typeface="Times New Roman" panose="02020603050405020304" pitchFamily="18" charset="0"/>
              </a:rPr>
              <a:t> dụ1:</a:t>
            </a:r>
            <a:r>
              <a:rPr lang="en-US" sz="2000" b="1"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Doanh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nghiệp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tiến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đánh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hóa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tồn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kết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quả</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như</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sau</a:t>
            </a:r>
            <a:r>
              <a:rPr lang="en-US" sz="2000" dirty="0">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 pos="685800" algn="l"/>
              </a:tabLst>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Hàng</a:t>
            </a:r>
            <a:r>
              <a:rPr lang="en-US" sz="2000" dirty="0">
                <a:latin typeface="Times New Roman" panose="02020603050405020304" pitchFamily="18" charset="0"/>
                <a:ea typeface="Times New Roman" panose="02020603050405020304" pitchFamily="18" charset="0"/>
              </a:rPr>
              <a:t> A: </a:t>
            </a:r>
            <a:r>
              <a:rPr lang="en-US" sz="2000" dirty="0" err="1">
                <a:latin typeface="Times New Roman" panose="02020603050405020304" pitchFamily="18" charset="0"/>
                <a:ea typeface="Times New Roman" panose="02020603050405020304" pitchFamily="18" charset="0"/>
              </a:rPr>
              <a:t>giá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gốc</a:t>
            </a:r>
            <a:r>
              <a:rPr lang="en-US" sz="2000" dirty="0">
                <a:latin typeface="Times New Roman" panose="02020603050405020304" pitchFamily="18" charset="0"/>
                <a:ea typeface="Times New Roman" panose="02020603050405020304" pitchFamily="18" charset="0"/>
              </a:rPr>
              <a:t> 120.000.000đ, </a:t>
            </a:r>
            <a:r>
              <a:rPr lang="en-US" sz="2000" dirty="0" err="1">
                <a:latin typeface="Times New Roman" panose="02020603050405020304" pitchFamily="18" charset="0"/>
                <a:ea typeface="Times New Roman" panose="02020603050405020304" pitchFamily="18" charset="0"/>
              </a:rPr>
              <a:t>giá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đánh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lại</a:t>
            </a:r>
            <a:r>
              <a:rPr lang="en-US" sz="2000" dirty="0">
                <a:latin typeface="Times New Roman" panose="02020603050405020304" pitchFamily="18" charset="0"/>
                <a:ea typeface="Times New Roman" panose="02020603050405020304" pitchFamily="18" charset="0"/>
              </a:rPr>
              <a:t> 130.000.000đ</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 pos="685800" algn="l"/>
              </a:tabLst>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Hàng</a:t>
            </a:r>
            <a:r>
              <a:rPr lang="en-US" sz="2000" dirty="0">
                <a:latin typeface="Times New Roman" panose="02020603050405020304" pitchFamily="18" charset="0"/>
                <a:ea typeface="Times New Roman" panose="02020603050405020304" pitchFamily="18" charset="0"/>
              </a:rPr>
              <a:t> B: </a:t>
            </a:r>
            <a:r>
              <a:rPr lang="en-US" sz="2000" dirty="0" err="1">
                <a:latin typeface="Times New Roman" panose="02020603050405020304" pitchFamily="18" charset="0"/>
                <a:ea typeface="Times New Roman" panose="02020603050405020304" pitchFamily="18" charset="0"/>
              </a:rPr>
              <a:t>Giá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gốc</a:t>
            </a:r>
            <a:r>
              <a:rPr lang="en-US" sz="2000" dirty="0">
                <a:latin typeface="Times New Roman" panose="02020603050405020304" pitchFamily="18" charset="0"/>
                <a:ea typeface="Times New Roman" panose="02020603050405020304" pitchFamily="18" charset="0"/>
              </a:rPr>
              <a:t> 95.000.000đ, </a:t>
            </a:r>
            <a:r>
              <a:rPr lang="en-US" sz="2000" dirty="0" err="1">
                <a:latin typeface="Times New Roman" panose="02020603050405020304" pitchFamily="18" charset="0"/>
                <a:ea typeface="Times New Roman" panose="02020603050405020304" pitchFamily="18" charset="0"/>
              </a:rPr>
              <a:t>giá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đánh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lại</a:t>
            </a:r>
            <a:r>
              <a:rPr lang="en-US" sz="2000" dirty="0">
                <a:latin typeface="Times New Roman" panose="02020603050405020304" pitchFamily="18" charset="0"/>
                <a:ea typeface="Times New Roman" panose="02020603050405020304" pitchFamily="18" charset="0"/>
              </a:rPr>
              <a:t> 90.000.000đ</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 pos="685800" algn="l"/>
              </a:tabLst>
            </a:pPr>
            <a:r>
              <a:rPr lang="en-US" sz="2000" dirty="0" err="1">
                <a:latin typeface="Times New Roman" panose="02020603050405020304" pitchFamily="18" charset="0"/>
                <a:ea typeface="Times New Roman" panose="02020603050405020304" pitchFamily="18" charset="0"/>
              </a:rPr>
              <a:t>Khoản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chênh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lệch</a:t>
            </a:r>
            <a:r>
              <a:rPr lang="en-US" sz="2000" dirty="0">
                <a:latin typeface="Times New Roman" panose="02020603050405020304" pitchFamily="18" charset="0"/>
                <a:ea typeface="Times New Roman" panose="02020603050405020304" pitchFamily="18" charset="0"/>
              </a:rPr>
              <a:t> do </a:t>
            </a:r>
            <a:r>
              <a:rPr lang="en-US" sz="2000" dirty="0" err="1">
                <a:latin typeface="Times New Roman" panose="02020603050405020304" pitchFamily="18" charset="0"/>
                <a:ea typeface="Times New Roman" panose="02020603050405020304" pitchFamily="18" charset="0"/>
              </a:rPr>
              <a:t>đánh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được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phép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nguồn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vốn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kinh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doanh</a:t>
            </a:r>
            <a:r>
              <a:rPr lang="en-US" sz="2000" dirty="0">
                <a:latin typeface="Times New Roman" panose="02020603050405020304" pitchFamily="18" charset="0"/>
                <a:ea typeface="Times New Roman" panose="02020603050405020304" pitchFamily="18" charset="0"/>
              </a:rPr>
              <a:t> </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 pos="685800" algn="l"/>
              </a:tabLst>
            </a:pPr>
            <a:r>
              <a:rPr lang="en-US" sz="2000" dirty="0">
                <a:latin typeface="Times New Roman" panose="02020603050405020304" pitchFamily="18" charset="0"/>
                <a:ea typeface="Times New Roman" panose="02020603050405020304" pitchFamily="18" charset="0"/>
              </a:rPr>
              <a:t>	1a, </a:t>
            </a:r>
            <a:r>
              <a:rPr lang="en-US" sz="2000" dirty="0" err="1">
                <a:latin typeface="Times New Roman" panose="02020603050405020304" pitchFamily="18" charset="0"/>
                <a:ea typeface="Times New Roman" panose="02020603050405020304" pitchFamily="18" charset="0"/>
              </a:rPr>
              <a:t>Nợ</a:t>
            </a:r>
            <a:r>
              <a:rPr lang="en-US" sz="2000" dirty="0">
                <a:latin typeface="Times New Roman" panose="02020603050405020304" pitchFamily="18" charset="0"/>
                <a:ea typeface="Times New Roman" panose="02020603050405020304" pitchFamily="18" charset="0"/>
              </a:rPr>
              <a:t> TK 156 (1561)		10.000.000</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 pos="685800" algn="l"/>
              </a:tabLst>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TK 412				10.000.000</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 pos="685800" algn="l"/>
              </a:tabLst>
            </a:pPr>
            <a:r>
              <a:rPr lang="en-US" sz="2000" dirty="0">
                <a:latin typeface="Times New Roman" panose="02020603050405020304" pitchFamily="18" charset="0"/>
                <a:ea typeface="Times New Roman" panose="02020603050405020304" pitchFamily="18" charset="0"/>
              </a:rPr>
              <a:t>	1b, </a:t>
            </a:r>
            <a:r>
              <a:rPr lang="en-US" sz="2000" dirty="0" err="1">
                <a:latin typeface="Times New Roman" panose="02020603050405020304" pitchFamily="18" charset="0"/>
                <a:ea typeface="Times New Roman" panose="02020603050405020304" pitchFamily="18" charset="0"/>
              </a:rPr>
              <a:t>Nợ</a:t>
            </a:r>
            <a:r>
              <a:rPr lang="en-US" sz="2000" dirty="0">
                <a:latin typeface="Times New Roman" panose="02020603050405020304" pitchFamily="18" charset="0"/>
                <a:ea typeface="Times New Roman" panose="02020603050405020304" pitchFamily="18" charset="0"/>
              </a:rPr>
              <a:t> TK 412			  5.000.000</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 pos="685800" algn="l"/>
              </a:tabLst>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TK 156 (1561)		  5.000.000</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 pos="685800" algn="l"/>
              </a:tabLst>
            </a:pPr>
            <a:r>
              <a:rPr lang="en-US" sz="2000" dirty="0">
                <a:latin typeface="Times New Roman" panose="02020603050405020304" pitchFamily="18" charset="0"/>
                <a:ea typeface="Times New Roman" panose="02020603050405020304" pitchFamily="18" charset="0"/>
              </a:rPr>
              <a:t>	1c, </a:t>
            </a:r>
            <a:r>
              <a:rPr lang="en-US" sz="2000" dirty="0" err="1">
                <a:latin typeface="Times New Roman" panose="02020603050405020304" pitchFamily="18" charset="0"/>
                <a:ea typeface="Times New Roman" panose="02020603050405020304" pitchFamily="18" charset="0"/>
              </a:rPr>
              <a:t>Nợ</a:t>
            </a:r>
            <a:r>
              <a:rPr lang="en-US" sz="2000" dirty="0">
                <a:latin typeface="Times New Roman" panose="02020603050405020304" pitchFamily="18" charset="0"/>
                <a:ea typeface="Times New Roman" panose="02020603050405020304" pitchFamily="18" charset="0"/>
              </a:rPr>
              <a:t> TK 412			  5.000.000</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tabLst>
                <a:tab pos="0" algn="l"/>
                <a:tab pos="685800" algn="l"/>
              </a:tabLst>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TK 411			  5.000.000</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3986096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38150"/>
            <a:ext cx="8382000" cy="4130105"/>
          </a:xfrm>
          <a:prstGeom prst="rect">
            <a:avLst/>
          </a:prstGeom>
        </p:spPr>
        <p:txBody>
          <a:bodyPr wrap="square">
            <a:spAutoFit/>
          </a:bodyPr>
          <a:lstStyle/>
          <a:p>
            <a:pPr algn="just">
              <a:lnSpc>
                <a:spcPct val="107000"/>
              </a:lnSpc>
              <a:spcBef>
                <a:spcPts val="600"/>
              </a:spcBef>
              <a:tabLst>
                <a:tab pos="0" algn="l"/>
                <a:tab pos="685800" algn="l"/>
              </a:tabLst>
            </a:pPr>
            <a:r>
              <a:rPr lang="vi-VN" sz="3200" b="1" i="1" dirty="0">
                <a:latin typeface="Times New Roman" panose="02020603050405020304" pitchFamily="18" charset="0"/>
                <a:ea typeface="SimSun" panose="02010600030101010101" pitchFamily="2" charset="-122"/>
              </a:rPr>
              <a:t>3.3.3. </a:t>
            </a:r>
            <a:r>
              <a:rPr lang="pt-BR" sz="3200" b="1" i="1" dirty="0">
                <a:latin typeface="Times New Roman" panose="02020603050405020304" pitchFamily="18" charset="0"/>
                <a:ea typeface="Times New Roman" panose="02020603050405020304" pitchFamily="18" charset="0"/>
              </a:rPr>
              <a:t>Sổ kế toán</a:t>
            </a:r>
            <a:endParaRPr lang="en-US" sz="3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 pos="685800" algn="l"/>
              </a:tabLst>
            </a:pPr>
            <a:r>
              <a:rPr lang="pt-BR" sz="3200" dirty="0">
                <a:latin typeface="Times New Roman" panose="02020603050405020304" pitchFamily="18" charset="0"/>
                <a:ea typeface="Times New Roman" panose="02020603050405020304" pitchFamily="18" charset="0"/>
              </a:rPr>
              <a:t> 	Kế toán hàng tồn kho sử dụng các sổ kế toán sau:</a:t>
            </a:r>
            <a:endParaRPr lang="en-US" sz="3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 pos="685800" algn="l"/>
              </a:tabLst>
            </a:pPr>
            <a:r>
              <a:rPr lang="vi-VN" sz="3200" dirty="0">
                <a:latin typeface="Times New Roman" panose="02020603050405020304" pitchFamily="18" charset="0"/>
                <a:ea typeface="Times New Roman" panose="02020603050405020304" pitchFamily="18" charset="0"/>
              </a:rPr>
              <a:t>	</a:t>
            </a:r>
            <a:r>
              <a:rPr lang="pt-BR" sz="3200" dirty="0">
                <a:latin typeface="Times New Roman" panose="02020603050405020304" pitchFamily="18" charset="0"/>
                <a:ea typeface="Times New Roman" panose="02020603050405020304" pitchFamily="18" charset="0"/>
              </a:rPr>
              <a:t>- Chứng từ ghi sổ</a:t>
            </a:r>
            <a:endParaRPr lang="en-US" sz="3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 pos="685800" algn="l"/>
              </a:tabLst>
            </a:pPr>
            <a:r>
              <a:rPr lang="vi-VN" sz="3200" dirty="0">
                <a:latin typeface="Times New Roman" panose="02020603050405020304" pitchFamily="18" charset="0"/>
                <a:ea typeface="Times New Roman" panose="02020603050405020304" pitchFamily="18" charset="0"/>
              </a:rPr>
              <a:t>	</a:t>
            </a:r>
            <a:r>
              <a:rPr lang="pt-BR" sz="3200" dirty="0">
                <a:latin typeface="Times New Roman" panose="02020603050405020304" pitchFamily="18" charset="0"/>
                <a:ea typeface="Times New Roman" panose="02020603050405020304" pitchFamily="18" charset="0"/>
              </a:rPr>
              <a:t>- Sổ đăng ký chứng từ ghi sổ</a:t>
            </a:r>
            <a:endParaRPr lang="en-US" sz="3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 pos="685800" algn="l"/>
              </a:tabLst>
            </a:pPr>
            <a:r>
              <a:rPr lang="vi-VN" sz="3200" dirty="0">
                <a:latin typeface="Times New Roman" panose="02020603050405020304" pitchFamily="18" charset="0"/>
                <a:ea typeface="Times New Roman" panose="02020603050405020304" pitchFamily="18" charset="0"/>
              </a:rPr>
              <a:t>	</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Sổ</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cái</a:t>
            </a:r>
            <a:endParaRPr lang="en-US" sz="3200" dirty="0">
              <a:latin typeface="Times New Roman" panose="02020603050405020304" pitchFamily="18" charset="0"/>
              <a:ea typeface="SimSun" panose="02010600030101010101" pitchFamily="2" charset="-122"/>
            </a:endParaRPr>
          </a:p>
          <a:p>
            <a:pPr algn="just">
              <a:lnSpc>
                <a:spcPct val="107000"/>
              </a:lnSpc>
              <a:spcBef>
                <a:spcPts val="600"/>
              </a:spcBef>
              <a:tabLst>
                <a:tab pos="0" algn="l"/>
                <a:tab pos="685800" algn="l"/>
              </a:tabLst>
            </a:pPr>
            <a:r>
              <a:rPr lang="vi-VN" sz="3200" dirty="0">
                <a:latin typeface="Times New Roman" panose="02020603050405020304" pitchFamily="18" charset="0"/>
                <a:ea typeface="Times New Roman" panose="02020603050405020304" pitchFamily="18" charset="0"/>
              </a:rPr>
              <a:t>	</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Sổ</a:t>
            </a:r>
            <a:r>
              <a:rPr lang="en-US" sz="3200" dirty="0">
                <a:latin typeface="Times New Roman" panose="02020603050405020304" pitchFamily="18" charset="0"/>
                <a:ea typeface="Times New Roman" panose="02020603050405020304" pitchFamily="18" charset="0"/>
              </a:rPr>
              <a:t> chi </a:t>
            </a:r>
            <a:r>
              <a:rPr lang="en-US" sz="3200" dirty="0" err="1">
                <a:latin typeface="Times New Roman" panose="02020603050405020304" pitchFamily="18" charset="0"/>
                <a:ea typeface="Times New Roman" panose="02020603050405020304" pitchFamily="18" charset="0"/>
              </a:rPr>
              <a:t>tiết</a:t>
            </a:r>
            <a:r>
              <a:rPr lang="en-US" sz="3200" dirty="0">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987543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76200" y="133350"/>
            <a:ext cx="8991600" cy="5038623"/>
          </a:xfrm>
          <a:prstGeom prst="rect">
            <a:avLst/>
          </a:prstGeom>
        </p:spPr>
        <p:txBody>
          <a:bodyPr wrap="square">
            <a:spAutoFit/>
          </a:bodyPr>
          <a:lstStyle/>
          <a:p>
            <a:pPr indent="360045" algn="just">
              <a:lnSpc>
                <a:spcPct val="107000"/>
              </a:lnSpc>
              <a:spcBef>
                <a:spcPts val="600"/>
              </a:spcBef>
            </a:pPr>
            <a:r>
              <a:rPr lang="en-US" sz="2400" b="1" dirty="0">
                <a:latin typeface="Times New Roman" panose="02020603050405020304" pitchFamily="18" charset="0"/>
                <a:ea typeface="SimSun" panose="02010600030101010101" pitchFamily="2" charset="-122"/>
              </a:rPr>
              <a:t>2. </a:t>
            </a:r>
            <a:r>
              <a:rPr lang="en-US" sz="2400" b="1" dirty="0" err="1">
                <a:latin typeface="Times New Roman" panose="02020603050405020304" pitchFamily="18" charset="0"/>
                <a:ea typeface="SimSun" panose="02010600030101010101" pitchFamily="2" charset="-122"/>
              </a:rPr>
              <a:t>Đặc</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điểm</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doanh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nghiệp</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thương</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mại</a:t>
            </a:r>
            <a:r>
              <a:rPr lang="en-US" sz="2400" b="1" dirty="0">
                <a:latin typeface="Times New Roman" panose="02020603050405020304" pitchFamily="18" charset="0"/>
                <a:ea typeface="SimSun" panose="02010600030101010101" pitchFamily="2" charset="-122"/>
              </a:rPr>
              <a:t> -  </a:t>
            </a:r>
            <a:r>
              <a:rPr lang="en-US" sz="2400" b="1" dirty="0" err="1">
                <a:latin typeface="Times New Roman" panose="02020603050405020304" pitchFamily="18" charset="0"/>
                <a:ea typeface="SimSun" panose="02010600030101010101" pitchFamily="2" charset="-122"/>
              </a:rPr>
              <a:t>dịch</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vụ</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en-US" sz="2400" b="1" dirty="0">
                <a:latin typeface="Times New Roman" panose="02020603050405020304" pitchFamily="18" charset="0"/>
                <a:ea typeface="SimSun" panose="02010600030101010101" pitchFamily="2" charset="-122"/>
              </a:rPr>
              <a:t>2.1. </a:t>
            </a:r>
            <a:r>
              <a:rPr lang="en-US" sz="2400" b="1" dirty="0" err="1">
                <a:latin typeface="Times New Roman" panose="02020603050405020304" pitchFamily="18" charset="0"/>
                <a:ea typeface="SimSun" panose="02010600030101010101" pitchFamily="2" charset="-122"/>
              </a:rPr>
              <a:t>Đặc</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điểm</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về</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lưu</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chuyển</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hàng</a:t>
            </a:r>
            <a:r>
              <a:rPr lang="en-US" sz="2400" b="1" dirty="0">
                <a:latin typeface="Times New Roman" panose="02020603050405020304" pitchFamily="18" charset="0"/>
                <a:ea typeface="SimSun" panose="02010600030101010101" pitchFamily="2" charset="-122"/>
              </a:rPr>
              <a:t> </a:t>
            </a:r>
            <a:r>
              <a:rPr lang="en-US" sz="2400" b="1" dirty="0" err="1">
                <a:latin typeface="Times New Roman" panose="02020603050405020304" pitchFamily="18" charset="0"/>
                <a:ea typeface="SimSun" panose="02010600030101010101" pitchFamily="2" charset="-122"/>
              </a:rPr>
              <a:t>hóa</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dirty="0">
                <a:latin typeface="Times New Roman" panose="02020603050405020304" pitchFamily="18" charset="0"/>
                <a:ea typeface="SimSun" panose="02010600030101010101" pitchFamily="2" charset="-122"/>
              </a:rPr>
              <a:t>Lưu chuyển hàng hóa là quá trình vận động của hàng hóa, khép kín một vòng luân chuyển của hàng hóa trong các doanh nghiệp thương mại dịch vụ. Lưu chuyển hàng hóa bao gồm 3 khâu: Mua vào, dự trữ và bán ra. Trong điều kiện kinh doanh hiện nay, các doanh nghiệp thương mại cần tính toán dự trữ hàng hóa hợp lý, tránh để hàng tồn kho quá lớn, kéo dài một vòng luân chuyển hàng hóa, nhằm sử dụng vốn hợp lý, tiết kiệm chi phí, tăng hiệu quả kinh tế.</a:t>
            </a:r>
            <a:endParaRPr lang="en-US" sz="24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400" spc="-10" dirty="0">
                <a:latin typeface="Times New Roman" panose="02020603050405020304" pitchFamily="18" charset="0"/>
                <a:ea typeface="SimSun" panose="02010600030101010101" pitchFamily="2" charset="-122"/>
              </a:rPr>
              <a:t>Quá trình sản xuất và tiêu thụ các sản phẩm dịch vụ thường diễn ra đồng thời ngay cùng một địa điểm nên cung – cầu dịch vụ không thể tách rời nhau mà phải tiến hành đồng thời. </a:t>
            </a:r>
            <a:endParaRPr lang="en-US" sz="2400" dirty="0">
              <a:effectLst/>
              <a:latin typeface="Times New Roman" panose="02020603050405020304" pitchFamily="18" charset="0"/>
              <a:ea typeface="SimSun" panose="02010600030101010101" pitchFamily="2" charset="-122"/>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38150"/>
            <a:ext cx="8153400" cy="3754874"/>
          </a:xfrm>
          <a:prstGeom prst="rect">
            <a:avLst/>
          </a:prstGeom>
        </p:spPr>
        <p:txBody>
          <a:bodyPr wrap="square">
            <a:spAutoFit/>
          </a:bodyPr>
          <a:lstStyle/>
          <a:p>
            <a:pPr algn="ctr">
              <a:lnSpc>
                <a:spcPct val="150000"/>
              </a:lnSpc>
              <a:tabLst>
                <a:tab pos="0" algn="l"/>
                <a:tab pos="685800" algn="l"/>
              </a:tabLst>
            </a:pPr>
            <a:endParaRPr lang="en-US" sz="2800" dirty="0">
              <a:latin typeface="Times New Roman" panose="02020603050405020304" pitchFamily="18" charset="0"/>
              <a:ea typeface="SimSun" panose="02010600030101010101" pitchFamily="2" charset="-122"/>
            </a:endParaRPr>
          </a:p>
          <a:p>
            <a:pPr marL="342900" marR="0" lvl="0" indent="-342900">
              <a:lnSpc>
                <a:spcPct val="150000"/>
              </a:lnSpc>
              <a:spcBef>
                <a:spcPts val="0"/>
              </a:spcBef>
              <a:spcAft>
                <a:spcPts val="0"/>
              </a:spcAft>
              <a:buFont typeface="Wingdings" panose="05000000000000000000" pitchFamily="2" charset="2"/>
              <a:buChar char=""/>
              <a:tabLst>
                <a:tab pos="685800" algn="l"/>
              </a:tabLst>
            </a:pPr>
            <a:r>
              <a:rPr lang="en-US" sz="2800" b="1" dirty="0">
                <a:latin typeface="Times New Roman" panose="02020603050405020304" pitchFamily="18" charset="0"/>
                <a:ea typeface="SimSun" panose="02010600030101010101" pitchFamily="2" charset="-122"/>
              </a:rPr>
              <a:t>TÓM TẮT</a:t>
            </a:r>
            <a:r>
              <a:rPr lang="vi-VN" sz="2800" b="1" dirty="0">
                <a:latin typeface="Times New Roman" panose="02020603050405020304" pitchFamily="18" charset="0"/>
                <a:ea typeface="SimSun" panose="02010600030101010101" pitchFamily="2" charset="-122"/>
              </a:rPr>
              <a:t> CHƯƠNG </a:t>
            </a:r>
            <a:r>
              <a:rPr lang="en-US" sz="2800" b="1" dirty="0">
                <a:latin typeface="Times New Roman" panose="02020603050405020304" pitchFamily="18" charset="0"/>
                <a:ea typeface="SimSun" panose="02010600030101010101" pitchFamily="2" charset="-122"/>
              </a:rPr>
              <a:t>2</a:t>
            </a:r>
            <a:endParaRPr lang="en-US" sz="2800" dirty="0">
              <a:latin typeface="Times New Roman" panose="02020603050405020304" pitchFamily="18" charset="0"/>
              <a:ea typeface="SimSun" panose="02010600030101010101" pitchFamily="2" charset="-122"/>
            </a:endParaRPr>
          </a:p>
          <a:p>
            <a:pPr indent="330200" algn="just">
              <a:lnSpc>
                <a:spcPct val="150000"/>
              </a:lnSpc>
              <a:tabLst>
                <a:tab pos="685800" algn="l"/>
              </a:tabLst>
            </a:pPr>
            <a:r>
              <a:rPr lang="en-US" sz="2800" dirty="0" err="1">
                <a:latin typeface="Times New Roman" panose="02020603050405020304" pitchFamily="18" charset="0"/>
                <a:ea typeface="SimSun" panose="02010600030101010101" pitchFamily="2" charset="-122"/>
              </a:rPr>
              <a:t>Trong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bài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này</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một</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số</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nội</a:t>
            </a:r>
            <a:r>
              <a:rPr lang="en-US" sz="2800" dirty="0">
                <a:latin typeface="Times New Roman" panose="02020603050405020304" pitchFamily="18" charset="0"/>
                <a:ea typeface="SimSun" panose="02010600030101010101" pitchFamily="2" charset="-122"/>
              </a:rPr>
              <a:t> dung </a:t>
            </a:r>
            <a:r>
              <a:rPr lang="en-US" sz="2800" dirty="0" err="1">
                <a:latin typeface="Times New Roman" panose="02020603050405020304" pitchFamily="18" charset="0"/>
                <a:ea typeface="SimSun" panose="02010600030101010101" pitchFamily="2" charset="-122"/>
              </a:rPr>
              <a:t>chính</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được</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giới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thiệu</a:t>
            </a:r>
            <a:r>
              <a:rPr lang="en-US" sz="2800" dirty="0">
                <a:latin typeface="Times New Roman" panose="02020603050405020304" pitchFamily="18" charset="0"/>
                <a:ea typeface="SimSun" panose="02010600030101010101" pitchFamily="2" charset="-122"/>
              </a:rPr>
              <a:t>:</a:t>
            </a:r>
          </a:p>
          <a:p>
            <a:pPr indent="330200" algn="just">
              <a:lnSpc>
                <a:spcPct val="150000"/>
              </a:lnSpc>
              <a:tabLst>
                <a:tab pos="685800" algn="l"/>
              </a:tabLst>
            </a:pPr>
            <a:r>
              <a:rPr lang="en-US" sz="2800" dirty="0">
                <a:latin typeface="Times New Roman" panose="02020603050405020304" pitchFamily="18" charset="0"/>
                <a:ea typeface="SimSun" panose="02010600030101010101" pitchFamily="2" charset="-122"/>
              </a:rPr>
              <a:t>- </a:t>
            </a:r>
            <a:r>
              <a:rPr lang="vi-VN" sz="2800" dirty="0">
                <a:latin typeface="Times New Roman" panose="02020603050405020304" pitchFamily="18" charset="0"/>
                <a:ea typeface="SimSun" panose="02010600030101010101" pitchFamily="2" charset="-122"/>
              </a:rPr>
              <a:t>Quy trình k</a:t>
            </a:r>
            <a:r>
              <a:rPr lang="en-US" sz="2800" dirty="0">
                <a:latin typeface="Times New Roman" panose="02020603050405020304" pitchFamily="18" charset="0"/>
                <a:ea typeface="SimSun" panose="02010600030101010101" pitchFamily="2" charset="-122"/>
              </a:rPr>
              <a:t>ế </a:t>
            </a:r>
            <a:r>
              <a:rPr lang="en-US" sz="2800" dirty="0" err="1">
                <a:latin typeface="Times New Roman" panose="02020603050405020304" pitchFamily="18" charset="0"/>
                <a:ea typeface="SimSun" panose="02010600030101010101" pitchFamily="2" charset="-122"/>
              </a:rPr>
              <a:t>toán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mua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hàng</a:t>
            </a:r>
            <a:r>
              <a:rPr lang="en-US" sz="2800" dirty="0">
                <a:latin typeface="Times New Roman" panose="02020603050405020304" pitchFamily="18" charset="0"/>
                <a:ea typeface="SimSun" panose="02010600030101010101" pitchFamily="2" charset="-122"/>
              </a:rPr>
              <a:t>.</a:t>
            </a:r>
          </a:p>
          <a:p>
            <a:pPr indent="330200" algn="just">
              <a:lnSpc>
                <a:spcPct val="150000"/>
              </a:lnSpc>
              <a:tabLst>
                <a:tab pos="685800" algn="l"/>
              </a:tabLst>
            </a:pPr>
            <a:r>
              <a:rPr lang="en-US" sz="2800" dirty="0">
                <a:latin typeface="Times New Roman" panose="02020603050405020304" pitchFamily="18" charset="0"/>
                <a:ea typeface="SimSun" panose="02010600030101010101" pitchFamily="2" charset="-122"/>
              </a:rPr>
              <a:t>- </a:t>
            </a:r>
            <a:r>
              <a:rPr lang="vi-VN" sz="2800" dirty="0">
                <a:latin typeface="Times New Roman" panose="02020603050405020304" pitchFamily="18" charset="0"/>
                <a:ea typeface="SimSun" panose="02010600030101010101" pitchFamily="2" charset="-122"/>
              </a:rPr>
              <a:t>Quy trình kế toán bán hàng.</a:t>
            </a:r>
            <a:endParaRPr lang="en-US" sz="2800" dirty="0">
              <a:latin typeface="Times New Roman" panose="02020603050405020304" pitchFamily="18" charset="0"/>
              <a:ea typeface="SimSun" panose="02010600030101010101" pitchFamily="2" charset="-122"/>
            </a:endParaRPr>
          </a:p>
          <a:p>
            <a:r>
              <a:rPr lang="en-US" sz="2800" dirty="0">
                <a:latin typeface="Times New Roman" panose="02020603050405020304" pitchFamily="18" charset="0"/>
                <a:ea typeface="SimSun" panose="02010600030101010101" pitchFamily="2" charset="-122"/>
              </a:rPr>
              <a:t>- </a:t>
            </a:r>
            <a:r>
              <a:rPr lang="vi-VN" sz="2800" dirty="0">
                <a:latin typeface="Times New Roman" panose="02020603050405020304" pitchFamily="18" charset="0"/>
                <a:ea typeface="SimSun" panose="02010600030101010101" pitchFamily="2" charset="-122"/>
              </a:rPr>
              <a:t>Quy trình kế toán hàng tồn kho</a:t>
            </a:r>
            <a:endParaRPr lang="en-US" sz="2800" dirty="0"/>
          </a:p>
        </p:txBody>
      </p:sp>
    </p:spTree>
    <p:extLst>
      <p:ext uri="{BB962C8B-B14F-4D97-AF65-F5344CB8AC3E}">
        <p14:creationId xmlns:p14="http://schemas.microsoft.com/office/powerpoint/2010/main" val="39088801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1873636" y="809679"/>
            <a:ext cx="6736964" cy="782120"/>
          </a:xfrm>
          <a:prstGeom prst="rect">
            <a:avLst/>
          </a:prstGeom>
        </p:spPr>
        <p:txBody>
          <a:bodyPr vert="horz" wrap="square" lIns="0" tIns="7984" rIns="0" bIns="0" rtlCol="0">
            <a:spAutoFit/>
          </a:bodyPr>
          <a:lstStyle/>
          <a:p>
            <a:pPr marL="420" algn="ctr">
              <a:spcBef>
                <a:spcPts val="63"/>
              </a:spcBef>
            </a:pPr>
            <a:r>
              <a:rPr spc="-3" dirty="0"/>
              <a:t>BÀI 3</a:t>
            </a:r>
          </a:p>
          <a:p>
            <a:pPr marL="8825" marR="3362" algn="ctr"/>
            <a:r>
              <a:rPr lang="vi-VN" dirty="0"/>
              <a:t>KẾ TOÁN XUẤT – NHẬP KHẨU HÀNG HÓA</a:t>
            </a:r>
            <a:endParaRPr spc="-3" dirty="0"/>
          </a:p>
        </p:txBody>
      </p:sp>
      <p:sp>
        <p:nvSpPr>
          <p:cNvPr id="4" name="object 4"/>
          <p:cNvSpPr txBox="1"/>
          <p:nvPr/>
        </p:nvSpPr>
        <p:spPr>
          <a:xfrm>
            <a:off x="7398403" y="4596483"/>
            <a:ext cx="114720" cy="436064"/>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71</a:t>
            </a:fld>
            <a:endParaRPr sz="927">
              <a:solidFill>
                <a:prstClr val="black"/>
              </a:solidFill>
              <a:latin typeface="Tahoma"/>
              <a:cs typeface="Tahoma"/>
            </a:endParaRPr>
          </a:p>
        </p:txBody>
      </p:sp>
      <p:sp>
        <p:nvSpPr>
          <p:cNvPr id="5" name="object 5"/>
          <p:cNvSpPr txBox="1">
            <a:spLocks noGrp="1"/>
          </p:cNvSpPr>
          <p:nvPr>
            <p:ph type="ftr" sz="quarter" idx="5"/>
          </p:nvPr>
        </p:nvSpPr>
        <p:spPr>
          <a:xfrm>
            <a:off x="1566735" y="3124233"/>
            <a:ext cx="432063" cy="170927"/>
          </a:xfrm>
          <a:prstGeom prst="rect">
            <a:avLst/>
          </a:prstGeom>
        </p:spPr>
        <p:txBody>
          <a:bodyPr vert="horz" wrap="square" lIns="0" tIns="7984" rIns="0" bIns="0" rtlCol="0">
            <a:spAutoFit/>
          </a:bodyPr>
          <a:lstStyle/>
          <a:p>
            <a:pPr marL="8405" defTabSz="605150">
              <a:spcBef>
                <a:spcPts val="63"/>
              </a:spcBef>
            </a:pPr>
            <a:r>
              <a:rPr spc="-3" dirty="0"/>
              <a:t>v1.0014107217</a:t>
            </a:r>
          </a:p>
        </p:txBody>
      </p:sp>
    </p:spTree>
    <p:extLst>
      <p:ext uri="{BB962C8B-B14F-4D97-AF65-F5344CB8AC3E}">
        <p14:creationId xmlns:p14="http://schemas.microsoft.com/office/powerpoint/2010/main" val="10152886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459774" y="0"/>
            <a:ext cx="1694834" cy="1768960"/>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3" name="object 3"/>
          <p:cNvSpPr txBox="1"/>
          <p:nvPr/>
        </p:nvSpPr>
        <p:spPr>
          <a:xfrm>
            <a:off x="304800" y="228521"/>
            <a:ext cx="7208323" cy="4071137"/>
          </a:xfrm>
          <a:prstGeom prst="rect">
            <a:avLst/>
          </a:prstGeom>
        </p:spPr>
        <p:txBody>
          <a:bodyPr vert="horz" wrap="square" lIns="0" tIns="8404" rIns="0" bIns="0" rtlCol="0">
            <a:spAutoFit/>
          </a:bodyPr>
          <a:lstStyle/>
          <a:p>
            <a:pPr marL="8405" defTabSz="605150">
              <a:spcBef>
                <a:spcPts val="66"/>
              </a:spcBef>
            </a:pPr>
            <a:r>
              <a:rPr sz="2400" b="1" spc="-3" dirty="0">
                <a:solidFill>
                  <a:srgbClr val="820C15"/>
                </a:solidFill>
                <a:latin typeface="Arial"/>
                <a:cs typeface="Arial"/>
              </a:rPr>
              <a:t>MỤC </a:t>
            </a:r>
            <a:r>
              <a:rPr sz="2400" b="1" dirty="0">
                <a:solidFill>
                  <a:srgbClr val="820C15"/>
                </a:solidFill>
                <a:latin typeface="Arial"/>
                <a:cs typeface="Arial"/>
              </a:rPr>
              <a:t>TIÊU </a:t>
            </a:r>
            <a:r>
              <a:rPr sz="2400" b="1" spc="-3" dirty="0">
                <a:solidFill>
                  <a:srgbClr val="820C15"/>
                </a:solidFill>
                <a:latin typeface="Arial"/>
                <a:cs typeface="Arial"/>
              </a:rPr>
              <a:t>BÀI</a:t>
            </a:r>
            <a:r>
              <a:rPr sz="2400" b="1" spc="-7" dirty="0">
                <a:solidFill>
                  <a:srgbClr val="820C15"/>
                </a:solidFill>
                <a:latin typeface="Arial"/>
                <a:cs typeface="Arial"/>
              </a:rPr>
              <a:t> </a:t>
            </a:r>
            <a:r>
              <a:rPr sz="2400" b="1" spc="-3" dirty="0">
                <a:solidFill>
                  <a:srgbClr val="820C15"/>
                </a:solidFill>
                <a:latin typeface="Arial"/>
                <a:cs typeface="Arial"/>
              </a:rPr>
              <a:t>HỌC</a:t>
            </a:r>
            <a:endParaRPr sz="2400" dirty="0">
              <a:solidFill>
                <a:prstClr val="black"/>
              </a:solidFill>
              <a:latin typeface="Arial"/>
              <a:cs typeface="Arial"/>
            </a:endParaRPr>
          </a:p>
          <a:p>
            <a:pPr defTabSz="605150">
              <a:spcBef>
                <a:spcPts val="3"/>
              </a:spcBef>
            </a:pPr>
            <a:endParaRPr sz="2400" dirty="0">
              <a:solidFill>
                <a:prstClr val="black"/>
              </a:solidFill>
              <a:latin typeface="Arial"/>
              <a:cs typeface="Arial"/>
            </a:endParaRPr>
          </a:p>
          <a:p>
            <a:pPr lvl="0"/>
            <a:r>
              <a:rPr lang="en-US" sz="2400" i="1" dirty="0" err="1" smtClean="0"/>
              <a:t>Trình</a:t>
            </a:r>
            <a:r>
              <a:rPr lang="en-US" sz="2400" i="1" dirty="0" smtClean="0"/>
              <a:t> </a:t>
            </a:r>
            <a:r>
              <a:rPr lang="en-US" sz="2400" i="1" dirty="0" err="1"/>
              <a:t>bày</a:t>
            </a:r>
            <a:r>
              <a:rPr lang="en-US" sz="2400" i="1" dirty="0"/>
              <a:t> </a:t>
            </a:r>
            <a:r>
              <a:rPr lang="en-US" sz="2400" i="1" dirty="0" err="1"/>
              <a:t>và</a:t>
            </a:r>
            <a:r>
              <a:rPr lang="en-US" sz="2400" i="1" dirty="0"/>
              <a:t> </a:t>
            </a:r>
            <a:r>
              <a:rPr lang="en-US" sz="2400" i="1" dirty="0" err="1"/>
              <a:t>giải</a:t>
            </a:r>
            <a:r>
              <a:rPr lang="en-US" sz="2400" i="1" dirty="0"/>
              <a:t> </a:t>
            </a:r>
            <a:r>
              <a:rPr lang="en-US" sz="2400" i="1" dirty="0" err="1"/>
              <a:t>thích</a:t>
            </a:r>
            <a:r>
              <a:rPr lang="en-US" sz="2400" i="1" dirty="0"/>
              <a:t> </a:t>
            </a:r>
            <a:r>
              <a:rPr lang="en-US" sz="2400" i="1" dirty="0" err="1"/>
              <a:t>được</a:t>
            </a:r>
            <a:r>
              <a:rPr lang="en-US" sz="2400" i="1" dirty="0"/>
              <a:t> </a:t>
            </a:r>
            <a:r>
              <a:rPr lang="en-US" sz="2400" dirty="0" err="1"/>
              <a:t>tổng</a:t>
            </a:r>
            <a:r>
              <a:rPr lang="en-US" sz="2400" dirty="0"/>
              <a:t> </a:t>
            </a:r>
            <a:r>
              <a:rPr lang="en-US" sz="2400" dirty="0" err="1"/>
              <a:t>quan</a:t>
            </a:r>
            <a:r>
              <a:rPr lang="en-US" sz="2400" dirty="0"/>
              <a:t> </a:t>
            </a:r>
            <a:r>
              <a:rPr lang="en-US" sz="2400" dirty="0" err="1"/>
              <a:t>về</a:t>
            </a:r>
            <a:r>
              <a:rPr lang="en-US" sz="2400" dirty="0"/>
              <a:t> </a:t>
            </a:r>
            <a:r>
              <a:rPr lang="en-US" sz="2400" dirty="0" err="1"/>
              <a:t>xuất</a:t>
            </a:r>
            <a:r>
              <a:rPr lang="en-US" sz="2400" dirty="0"/>
              <a:t> – </a:t>
            </a:r>
            <a:r>
              <a:rPr lang="en-US" sz="2400" dirty="0" err="1"/>
              <a:t>nhập</a:t>
            </a:r>
            <a:r>
              <a:rPr lang="en-US" sz="2400" dirty="0"/>
              <a:t> </a:t>
            </a:r>
            <a:r>
              <a:rPr lang="en-US" sz="2400" dirty="0" err="1"/>
              <a:t>khẩu</a:t>
            </a:r>
            <a:r>
              <a:rPr lang="en-US" sz="2400" i="1" dirty="0"/>
              <a:t>.</a:t>
            </a:r>
            <a:endParaRPr lang="en-US" sz="2400" dirty="0"/>
          </a:p>
          <a:p>
            <a:pPr lvl="0"/>
            <a:r>
              <a:rPr lang="en-US" sz="2400" i="1" dirty="0" err="1"/>
              <a:t>Trình</a:t>
            </a:r>
            <a:r>
              <a:rPr lang="en-US" sz="2400" i="1" dirty="0"/>
              <a:t> </a:t>
            </a:r>
            <a:r>
              <a:rPr lang="en-US" sz="2400" i="1" dirty="0" err="1"/>
              <a:t>bày</a:t>
            </a:r>
            <a:r>
              <a:rPr lang="en-US" sz="2400" i="1" dirty="0"/>
              <a:t> </a:t>
            </a:r>
            <a:r>
              <a:rPr lang="en-US" sz="2400" i="1" dirty="0" err="1"/>
              <a:t>và</a:t>
            </a:r>
            <a:r>
              <a:rPr lang="en-US" sz="2400" i="1" dirty="0"/>
              <a:t> </a:t>
            </a:r>
            <a:r>
              <a:rPr lang="en-US" sz="2400" i="1" dirty="0" err="1"/>
              <a:t>giải</a:t>
            </a:r>
            <a:r>
              <a:rPr lang="en-US" sz="2400" i="1" dirty="0"/>
              <a:t> </a:t>
            </a:r>
            <a:r>
              <a:rPr lang="en-US" sz="2400" i="1" dirty="0" err="1"/>
              <a:t>thích</a:t>
            </a:r>
            <a:r>
              <a:rPr lang="en-US" sz="2400" i="1" dirty="0"/>
              <a:t> </a:t>
            </a:r>
            <a:r>
              <a:rPr lang="en-US" sz="2400" i="1" dirty="0" err="1"/>
              <a:t>được</a:t>
            </a:r>
            <a:r>
              <a:rPr lang="en-US" sz="2400" i="1" dirty="0"/>
              <a:t> </a:t>
            </a:r>
            <a:r>
              <a:rPr lang="en-US" sz="2400" i="1" dirty="0" err="1"/>
              <a:t>các</a:t>
            </a:r>
            <a:r>
              <a:rPr lang="en-US" sz="2400" i="1" dirty="0"/>
              <a:t> </a:t>
            </a:r>
            <a:r>
              <a:rPr lang="en-US" sz="2400" dirty="0" err="1"/>
              <a:t>quy</a:t>
            </a:r>
            <a:r>
              <a:rPr lang="en-US" sz="2400" dirty="0"/>
              <a:t> </a:t>
            </a:r>
            <a:r>
              <a:rPr lang="en-US" sz="2400" dirty="0" err="1"/>
              <a:t>trình</a:t>
            </a:r>
            <a:r>
              <a:rPr lang="en-US" sz="2400" dirty="0"/>
              <a:t> </a:t>
            </a:r>
            <a:r>
              <a:rPr lang="en-US" sz="2400" dirty="0" err="1"/>
              <a:t>kế</a:t>
            </a:r>
            <a:r>
              <a:rPr lang="en-US" sz="2400" dirty="0"/>
              <a:t> </a:t>
            </a:r>
            <a:r>
              <a:rPr lang="en-US" sz="2400" dirty="0" err="1"/>
              <a:t>toán</a:t>
            </a:r>
            <a:r>
              <a:rPr lang="en-US" sz="2400" dirty="0"/>
              <a:t> </a:t>
            </a:r>
            <a:r>
              <a:rPr lang="en-US" sz="2400" dirty="0" err="1"/>
              <a:t>nhập</a:t>
            </a:r>
            <a:r>
              <a:rPr lang="en-US" sz="2400" dirty="0"/>
              <a:t> </a:t>
            </a:r>
            <a:r>
              <a:rPr lang="en-US" sz="2400" dirty="0" err="1"/>
              <a:t>khẩu</a:t>
            </a:r>
            <a:r>
              <a:rPr lang="en-US" sz="2400" dirty="0"/>
              <a:t> </a:t>
            </a:r>
            <a:r>
              <a:rPr lang="en-US" sz="2400" dirty="0" err="1"/>
              <a:t>hàng</a:t>
            </a:r>
            <a:r>
              <a:rPr lang="en-US" sz="2400" dirty="0"/>
              <a:t> </a:t>
            </a:r>
            <a:r>
              <a:rPr lang="en-US" sz="2400" dirty="0" err="1"/>
              <a:t>hóa</a:t>
            </a:r>
            <a:r>
              <a:rPr lang="en-US" sz="2400" i="1" dirty="0"/>
              <a:t>.</a:t>
            </a:r>
            <a:endParaRPr lang="en-US" sz="2400" dirty="0"/>
          </a:p>
          <a:p>
            <a:pPr lvl="0"/>
            <a:r>
              <a:rPr lang="en-US" sz="2400" i="1" dirty="0" err="1"/>
              <a:t>Trình</a:t>
            </a:r>
            <a:r>
              <a:rPr lang="en-US" sz="2400" i="1" dirty="0"/>
              <a:t> </a:t>
            </a:r>
            <a:r>
              <a:rPr lang="en-US" sz="2400" i="1" dirty="0" err="1"/>
              <a:t>bày</a:t>
            </a:r>
            <a:r>
              <a:rPr lang="en-US" sz="2400" i="1" dirty="0"/>
              <a:t> </a:t>
            </a:r>
            <a:r>
              <a:rPr lang="en-US" sz="2400" i="1" dirty="0" err="1"/>
              <a:t>và</a:t>
            </a:r>
            <a:r>
              <a:rPr lang="en-US" sz="2400" i="1" dirty="0"/>
              <a:t> </a:t>
            </a:r>
            <a:r>
              <a:rPr lang="en-US" sz="2400" i="1" dirty="0" err="1"/>
              <a:t>giải</a:t>
            </a:r>
            <a:r>
              <a:rPr lang="en-US" sz="2400" i="1" dirty="0"/>
              <a:t> </a:t>
            </a:r>
            <a:r>
              <a:rPr lang="en-US" sz="2400" i="1" dirty="0" err="1"/>
              <a:t>thích</a:t>
            </a:r>
            <a:r>
              <a:rPr lang="en-US" sz="2400" i="1" dirty="0"/>
              <a:t> </a:t>
            </a:r>
            <a:r>
              <a:rPr lang="en-US" sz="2400" i="1" dirty="0" err="1"/>
              <a:t>được</a:t>
            </a:r>
            <a:r>
              <a:rPr lang="en-US" sz="2400" i="1" dirty="0"/>
              <a:t> </a:t>
            </a:r>
            <a:r>
              <a:rPr lang="en-US" sz="2400" i="1" dirty="0" err="1"/>
              <a:t>các</a:t>
            </a:r>
            <a:r>
              <a:rPr lang="en-US" sz="2400" i="1" dirty="0"/>
              <a:t> </a:t>
            </a:r>
            <a:r>
              <a:rPr lang="en-US" sz="2400" dirty="0" err="1"/>
              <a:t>quy</a:t>
            </a:r>
            <a:r>
              <a:rPr lang="en-US" sz="2400" dirty="0"/>
              <a:t> </a:t>
            </a:r>
            <a:r>
              <a:rPr lang="en-US" sz="2400" dirty="0" err="1"/>
              <a:t>trình</a:t>
            </a:r>
            <a:r>
              <a:rPr lang="en-US" sz="2400" dirty="0"/>
              <a:t> </a:t>
            </a:r>
            <a:r>
              <a:rPr lang="en-US" sz="2400" dirty="0" err="1"/>
              <a:t>kế</a:t>
            </a:r>
            <a:r>
              <a:rPr lang="en-US" sz="2400" dirty="0"/>
              <a:t> </a:t>
            </a:r>
            <a:r>
              <a:rPr lang="en-US" sz="2400" dirty="0" err="1"/>
              <a:t>toán</a:t>
            </a:r>
            <a:r>
              <a:rPr lang="en-US" sz="2400" dirty="0"/>
              <a:t> </a:t>
            </a:r>
            <a:r>
              <a:rPr lang="vi-VN" sz="2400" dirty="0"/>
              <a:t>xuất</a:t>
            </a:r>
            <a:r>
              <a:rPr lang="en-US" sz="2400" dirty="0"/>
              <a:t> </a:t>
            </a:r>
            <a:r>
              <a:rPr lang="en-US" sz="2400" dirty="0" err="1"/>
              <a:t>khẩu</a:t>
            </a:r>
            <a:r>
              <a:rPr lang="en-US" sz="2400" dirty="0"/>
              <a:t> </a:t>
            </a:r>
            <a:r>
              <a:rPr lang="en-US" sz="2400" dirty="0" err="1"/>
              <a:t>hàng</a:t>
            </a:r>
            <a:r>
              <a:rPr lang="en-US" sz="2400" dirty="0"/>
              <a:t> </a:t>
            </a:r>
            <a:r>
              <a:rPr lang="en-US" sz="2400" dirty="0" err="1"/>
              <a:t>hóa</a:t>
            </a:r>
            <a:r>
              <a:rPr lang="en-US" sz="2400" i="1" dirty="0"/>
              <a:t> </a:t>
            </a:r>
            <a:endParaRPr lang="en-US" sz="2400" dirty="0"/>
          </a:p>
          <a:p>
            <a:pPr lvl="0"/>
            <a:r>
              <a:rPr lang="en-US" sz="2400" i="1" dirty="0" err="1" smtClean="0"/>
              <a:t>Nhận</a:t>
            </a:r>
            <a:r>
              <a:rPr lang="en-US" sz="2400" i="1" dirty="0" smtClean="0"/>
              <a:t> </a:t>
            </a:r>
            <a:r>
              <a:rPr lang="en-US" sz="2400" i="1" dirty="0" err="1"/>
              <a:t>diện</a:t>
            </a:r>
            <a:r>
              <a:rPr lang="en-US" sz="2400" i="1" dirty="0"/>
              <a:t> </a:t>
            </a:r>
            <a:r>
              <a:rPr lang="en-US" sz="2400" i="1" dirty="0" err="1"/>
              <a:t>được</a:t>
            </a:r>
            <a:r>
              <a:rPr lang="en-US" sz="2400" i="1" dirty="0"/>
              <a:t> </a:t>
            </a:r>
            <a:r>
              <a:rPr lang="en-US" sz="2400" dirty="0" err="1"/>
              <a:t>tổng</a:t>
            </a:r>
            <a:r>
              <a:rPr lang="en-US" sz="2400" dirty="0"/>
              <a:t> </a:t>
            </a:r>
            <a:r>
              <a:rPr lang="en-US" sz="2400" dirty="0" err="1"/>
              <a:t>quan</a:t>
            </a:r>
            <a:r>
              <a:rPr lang="en-US" sz="2400" dirty="0"/>
              <a:t> </a:t>
            </a:r>
            <a:r>
              <a:rPr lang="en-US" sz="2400" dirty="0" err="1"/>
              <a:t>về</a:t>
            </a:r>
            <a:r>
              <a:rPr lang="en-US" sz="2400" dirty="0"/>
              <a:t> </a:t>
            </a:r>
            <a:r>
              <a:rPr lang="en-US" sz="2400" dirty="0" err="1"/>
              <a:t>xuất</a:t>
            </a:r>
            <a:r>
              <a:rPr lang="en-US" sz="2400" dirty="0"/>
              <a:t> – </a:t>
            </a:r>
            <a:r>
              <a:rPr lang="en-US" sz="2400" dirty="0" err="1"/>
              <a:t>nhập</a:t>
            </a:r>
            <a:r>
              <a:rPr lang="en-US" sz="2400" dirty="0"/>
              <a:t> </a:t>
            </a:r>
            <a:r>
              <a:rPr lang="en-US" sz="2400" dirty="0" err="1"/>
              <a:t>khẩu</a:t>
            </a:r>
            <a:r>
              <a:rPr lang="en-US" sz="2400" i="1" dirty="0"/>
              <a:t>.</a:t>
            </a:r>
            <a:endParaRPr lang="en-US" sz="2400" dirty="0"/>
          </a:p>
          <a:p>
            <a:pPr lvl="0"/>
            <a:r>
              <a:rPr lang="en-US" sz="2400" i="1" dirty="0" err="1"/>
              <a:t>Thực</a:t>
            </a:r>
            <a:r>
              <a:rPr lang="en-US" sz="2400" i="1" dirty="0"/>
              <a:t> </a:t>
            </a:r>
            <a:r>
              <a:rPr lang="en-US" sz="2400" i="1" dirty="0" err="1"/>
              <a:t>hiện</a:t>
            </a:r>
            <a:r>
              <a:rPr lang="en-US" sz="2400" i="1" dirty="0"/>
              <a:t> </a:t>
            </a:r>
            <a:r>
              <a:rPr lang="en-US" sz="2400" i="1" dirty="0" err="1"/>
              <a:t>được</a:t>
            </a:r>
            <a:r>
              <a:rPr lang="en-US" sz="2400" i="1" dirty="0"/>
              <a:t> </a:t>
            </a:r>
            <a:r>
              <a:rPr lang="en-US" sz="2400" i="1" dirty="0" err="1"/>
              <a:t>các</a:t>
            </a:r>
            <a:r>
              <a:rPr lang="en-US" sz="2400" i="1" dirty="0"/>
              <a:t> </a:t>
            </a:r>
            <a:r>
              <a:rPr lang="en-US" sz="2400" dirty="0" err="1"/>
              <a:t>quy</a:t>
            </a:r>
            <a:r>
              <a:rPr lang="en-US" sz="2400" dirty="0"/>
              <a:t> </a:t>
            </a:r>
            <a:r>
              <a:rPr lang="en-US" sz="2400" dirty="0" err="1"/>
              <a:t>trình</a:t>
            </a:r>
            <a:r>
              <a:rPr lang="en-US" sz="2400" dirty="0"/>
              <a:t> </a:t>
            </a:r>
            <a:r>
              <a:rPr lang="en-US" sz="2400" dirty="0" err="1"/>
              <a:t>kế</a:t>
            </a:r>
            <a:r>
              <a:rPr lang="en-US" sz="2400" dirty="0"/>
              <a:t> </a:t>
            </a:r>
            <a:r>
              <a:rPr lang="en-US" sz="2400" dirty="0" err="1"/>
              <a:t>toán</a:t>
            </a:r>
            <a:r>
              <a:rPr lang="en-US" sz="2400" dirty="0"/>
              <a:t> </a:t>
            </a:r>
            <a:r>
              <a:rPr lang="en-US" sz="2400" dirty="0" err="1"/>
              <a:t>nhập</a:t>
            </a:r>
            <a:r>
              <a:rPr lang="en-US" sz="2400" dirty="0"/>
              <a:t> </a:t>
            </a:r>
            <a:r>
              <a:rPr lang="en-US" sz="2400" dirty="0" err="1"/>
              <a:t>khẩu</a:t>
            </a:r>
            <a:r>
              <a:rPr lang="en-US" sz="2400" dirty="0"/>
              <a:t> </a:t>
            </a:r>
            <a:r>
              <a:rPr lang="en-US" sz="2400" dirty="0" err="1"/>
              <a:t>hàng</a:t>
            </a:r>
            <a:r>
              <a:rPr lang="en-US" sz="2400" dirty="0"/>
              <a:t> </a:t>
            </a:r>
            <a:r>
              <a:rPr lang="en-US" sz="2400" dirty="0" err="1"/>
              <a:t>hóa</a:t>
            </a:r>
            <a:endParaRPr lang="en-US" sz="2400" dirty="0"/>
          </a:p>
          <a:p>
            <a:pPr lvl="0"/>
            <a:r>
              <a:rPr lang="en-US" sz="2400" i="1" dirty="0" err="1"/>
              <a:t>Thực</a:t>
            </a:r>
            <a:r>
              <a:rPr lang="en-US" sz="2400" i="1" dirty="0"/>
              <a:t> </a:t>
            </a:r>
            <a:r>
              <a:rPr lang="en-US" sz="2400" i="1" dirty="0" err="1"/>
              <a:t>hiện</a:t>
            </a:r>
            <a:r>
              <a:rPr lang="en-US" sz="2400" i="1" dirty="0"/>
              <a:t> </a:t>
            </a:r>
            <a:r>
              <a:rPr lang="en-US" sz="2400" i="1" dirty="0" err="1"/>
              <a:t>được</a:t>
            </a:r>
            <a:r>
              <a:rPr lang="en-US" sz="2400" i="1" dirty="0"/>
              <a:t> </a:t>
            </a:r>
            <a:r>
              <a:rPr lang="en-US" sz="2400" i="1" dirty="0" err="1"/>
              <a:t>các</a:t>
            </a:r>
            <a:r>
              <a:rPr lang="en-US" sz="2400" i="1" dirty="0"/>
              <a:t> </a:t>
            </a:r>
            <a:r>
              <a:rPr lang="en-US" sz="2400" dirty="0" err="1"/>
              <a:t>quy</a:t>
            </a:r>
            <a:r>
              <a:rPr lang="en-US" sz="2400" dirty="0"/>
              <a:t> </a:t>
            </a:r>
            <a:r>
              <a:rPr lang="en-US" sz="2400" dirty="0" err="1"/>
              <a:t>trình</a:t>
            </a:r>
            <a:r>
              <a:rPr lang="en-US" sz="2400" dirty="0"/>
              <a:t> </a:t>
            </a:r>
            <a:r>
              <a:rPr lang="en-US" sz="2400" dirty="0" err="1"/>
              <a:t>kế</a:t>
            </a:r>
            <a:r>
              <a:rPr lang="en-US" sz="2400" dirty="0"/>
              <a:t> </a:t>
            </a:r>
            <a:r>
              <a:rPr lang="en-US" sz="2400" dirty="0" err="1"/>
              <a:t>toán</a:t>
            </a:r>
            <a:r>
              <a:rPr lang="en-US" sz="2400" dirty="0"/>
              <a:t> </a:t>
            </a:r>
            <a:r>
              <a:rPr lang="vi-VN" sz="2400" dirty="0"/>
              <a:t>xuất</a:t>
            </a:r>
            <a:r>
              <a:rPr lang="en-US" sz="2400" dirty="0"/>
              <a:t> </a:t>
            </a:r>
            <a:r>
              <a:rPr lang="en-US" sz="2400" dirty="0" err="1"/>
              <a:t>khẩu</a:t>
            </a:r>
            <a:r>
              <a:rPr lang="en-US" sz="2400" dirty="0"/>
              <a:t> </a:t>
            </a:r>
            <a:r>
              <a:rPr lang="en-US" sz="2400" dirty="0" err="1"/>
              <a:t>hàng</a:t>
            </a:r>
            <a:r>
              <a:rPr lang="en-US" sz="2400" dirty="0"/>
              <a:t> </a:t>
            </a:r>
            <a:r>
              <a:rPr lang="en-US" sz="2400" dirty="0" err="1"/>
              <a:t>hóa</a:t>
            </a:r>
            <a:r>
              <a:rPr lang="en-US" sz="2400" i="1" dirty="0"/>
              <a:t> </a:t>
            </a:r>
            <a:endParaRPr lang="en-US" sz="2400" dirty="0">
              <a:effectLst/>
            </a:endParaRPr>
          </a:p>
        </p:txBody>
      </p:sp>
      <p:sp>
        <p:nvSpPr>
          <p:cNvPr id="4" name="object 4"/>
          <p:cNvSpPr/>
          <p:nvPr/>
        </p:nvSpPr>
        <p:spPr>
          <a:xfrm>
            <a:off x="1546412" y="302559"/>
            <a:ext cx="305584" cy="305584"/>
          </a:xfrm>
          <a:prstGeom prst="rect">
            <a:avLst/>
          </a:prstGeom>
          <a:blipFill>
            <a:blip r:embed="rId3" cstate="print"/>
            <a:stretch>
              <a:fillRect/>
            </a:stretch>
          </a:blipFill>
        </p:spPr>
        <p:txBody>
          <a:bodyPr wrap="square" lIns="0" tIns="0" rIns="0" bIns="0" rtlCol="0"/>
          <a:lstStyle/>
          <a:p>
            <a:pPr defTabSz="605150"/>
            <a:endParaRPr sz="1191">
              <a:solidFill>
                <a:prstClr val="black"/>
              </a:solidFill>
              <a:latin typeface="Calibri"/>
            </a:endParaRPr>
          </a:p>
        </p:txBody>
      </p:sp>
      <p:sp>
        <p:nvSpPr>
          <p:cNvPr id="5" name="object 5"/>
          <p:cNvSpPr txBox="1"/>
          <p:nvPr/>
        </p:nvSpPr>
        <p:spPr>
          <a:xfrm>
            <a:off x="7398403" y="4596483"/>
            <a:ext cx="114720" cy="436064"/>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72</a:t>
            </a:fld>
            <a:endParaRPr sz="927">
              <a:solidFill>
                <a:prstClr val="black"/>
              </a:solidFill>
              <a:latin typeface="Tahoma"/>
              <a:cs typeface="Tahoma"/>
            </a:endParaRPr>
          </a:p>
        </p:txBody>
      </p:sp>
      <p:sp>
        <p:nvSpPr>
          <p:cNvPr id="6" name="object 6"/>
          <p:cNvSpPr txBox="1">
            <a:spLocks noGrp="1"/>
          </p:cNvSpPr>
          <p:nvPr>
            <p:ph type="ftr" sz="quarter" idx="5"/>
          </p:nvPr>
        </p:nvSpPr>
        <p:spPr>
          <a:xfrm>
            <a:off x="1566735" y="3124233"/>
            <a:ext cx="432063" cy="170927"/>
          </a:xfrm>
          <a:prstGeom prst="rect">
            <a:avLst/>
          </a:prstGeom>
        </p:spPr>
        <p:txBody>
          <a:bodyPr vert="horz" wrap="square" lIns="0" tIns="7984" rIns="0" bIns="0" rtlCol="0">
            <a:spAutoFit/>
          </a:bodyPr>
          <a:lstStyle/>
          <a:p>
            <a:pPr marL="8405" defTabSz="605150">
              <a:spcBef>
                <a:spcPts val="63"/>
              </a:spcBef>
            </a:pPr>
            <a:r>
              <a:rPr spc="-3" dirty="0"/>
              <a:t>v1.0014107217</a:t>
            </a:r>
          </a:p>
        </p:txBody>
      </p:sp>
    </p:spTree>
    <p:extLst>
      <p:ext uri="{BB962C8B-B14F-4D97-AF65-F5344CB8AC3E}">
        <p14:creationId xmlns:p14="http://schemas.microsoft.com/office/powerpoint/2010/main" val="44769828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99023" y="329957"/>
            <a:ext cx="4130348" cy="1498894"/>
          </a:xfrm>
          <a:prstGeom prst="rect">
            <a:avLst/>
          </a:prstGeom>
        </p:spPr>
        <p:txBody>
          <a:bodyPr vert="horz" wrap="square" lIns="0" tIns="8404" rIns="0" bIns="0" rtlCol="0">
            <a:spAutoFit/>
          </a:bodyPr>
          <a:lstStyle/>
          <a:p>
            <a:pPr marL="8405" defTabSz="605150">
              <a:spcBef>
                <a:spcPts val="66"/>
              </a:spcBef>
            </a:pPr>
            <a:r>
              <a:rPr sz="1191" b="1" dirty="0">
                <a:solidFill>
                  <a:srgbClr val="820C15"/>
                </a:solidFill>
                <a:latin typeface="Arial"/>
                <a:cs typeface="Arial"/>
              </a:rPr>
              <a:t>CÁC KIẾN THỨC CẦN</a:t>
            </a:r>
            <a:r>
              <a:rPr sz="1191" b="1" spc="-20" dirty="0">
                <a:solidFill>
                  <a:srgbClr val="820C15"/>
                </a:solidFill>
                <a:latin typeface="Arial"/>
                <a:cs typeface="Arial"/>
              </a:rPr>
              <a:t> </a:t>
            </a:r>
            <a:r>
              <a:rPr sz="1191" b="1" dirty="0">
                <a:solidFill>
                  <a:srgbClr val="820C15"/>
                </a:solidFill>
                <a:latin typeface="Arial"/>
                <a:cs typeface="Arial"/>
              </a:rPr>
              <a:t>CÓ</a:t>
            </a:r>
            <a:endParaRPr sz="1191">
              <a:solidFill>
                <a:prstClr val="black"/>
              </a:solidFill>
              <a:latin typeface="Arial"/>
              <a:cs typeface="Arial"/>
            </a:endParaRPr>
          </a:p>
          <a:p>
            <a:pPr defTabSz="605150"/>
            <a:endParaRPr sz="1324">
              <a:solidFill>
                <a:prstClr val="black"/>
              </a:solidFill>
              <a:latin typeface="Arial"/>
              <a:cs typeface="Arial"/>
            </a:endParaRPr>
          </a:p>
          <a:p>
            <a:pPr defTabSz="605150">
              <a:spcBef>
                <a:spcPts val="23"/>
              </a:spcBef>
            </a:pPr>
            <a:endParaRPr sz="1026">
              <a:solidFill>
                <a:prstClr val="black"/>
              </a:solidFill>
              <a:latin typeface="Arial"/>
              <a:cs typeface="Arial"/>
            </a:endParaRPr>
          </a:p>
          <a:p>
            <a:pPr marL="8405" marR="3362" defTabSz="605150">
              <a:lnSpc>
                <a:spcPct val="115599"/>
              </a:lnSpc>
            </a:pPr>
            <a:r>
              <a:rPr sz="1191" spc="-3" dirty="0">
                <a:solidFill>
                  <a:prstClr val="black"/>
                </a:solidFill>
                <a:latin typeface="Arial"/>
                <a:cs typeface="Arial"/>
              </a:rPr>
              <a:t>Để hiểu </a:t>
            </a:r>
            <a:r>
              <a:rPr sz="1191" dirty="0">
                <a:solidFill>
                  <a:prstClr val="black"/>
                </a:solidFill>
                <a:latin typeface="Arial"/>
                <a:cs typeface="Arial"/>
              </a:rPr>
              <a:t>rõ </a:t>
            </a:r>
            <a:r>
              <a:rPr sz="1191" spc="-3" dirty="0">
                <a:solidFill>
                  <a:prstClr val="black"/>
                </a:solidFill>
                <a:latin typeface="Arial"/>
                <a:cs typeface="Arial"/>
              </a:rPr>
              <a:t>bài </a:t>
            </a:r>
            <a:r>
              <a:rPr sz="1191" spc="-26" dirty="0">
                <a:solidFill>
                  <a:prstClr val="black"/>
                </a:solidFill>
                <a:latin typeface="Arial"/>
                <a:cs typeface="Arial"/>
              </a:rPr>
              <a:t>này, </a:t>
            </a:r>
            <a:r>
              <a:rPr sz="1191" spc="-3" dirty="0">
                <a:solidFill>
                  <a:prstClr val="black"/>
                </a:solidFill>
                <a:latin typeface="Arial"/>
                <a:cs typeface="Arial"/>
              </a:rPr>
              <a:t>yêu </a:t>
            </a:r>
            <a:r>
              <a:rPr sz="1191" dirty="0">
                <a:solidFill>
                  <a:prstClr val="black"/>
                </a:solidFill>
                <a:latin typeface="Arial"/>
                <a:cs typeface="Arial"/>
              </a:rPr>
              <a:t>cầu </a:t>
            </a:r>
            <a:r>
              <a:rPr sz="1191" spc="-3" dirty="0">
                <a:solidFill>
                  <a:prstClr val="black"/>
                </a:solidFill>
                <a:latin typeface="Arial"/>
                <a:cs typeface="Arial"/>
              </a:rPr>
              <a:t>người học </a:t>
            </a:r>
            <a:r>
              <a:rPr sz="1191" dirty="0">
                <a:solidFill>
                  <a:prstClr val="black"/>
                </a:solidFill>
                <a:latin typeface="Arial"/>
                <a:cs typeface="Arial"/>
              </a:rPr>
              <a:t>cần có </a:t>
            </a:r>
            <a:r>
              <a:rPr sz="1191" spc="-3" dirty="0">
                <a:solidFill>
                  <a:prstClr val="black"/>
                </a:solidFill>
                <a:latin typeface="Arial"/>
                <a:cs typeface="Arial"/>
              </a:rPr>
              <a:t>các </a:t>
            </a:r>
            <a:r>
              <a:rPr sz="1191" dirty="0">
                <a:solidFill>
                  <a:prstClr val="black"/>
                </a:solidFill>
                <a:latin typeface="Arial"/>
                <a:cs typeface="Arial"/>
              </a:rPr>
              <a:t>kiến thức  cơ bản liên quan đến các môn học</a:t>
            </a:r>
            <a:r>
              <a:rPr sz="1191" spc="-56" dirty="0">
                <a:solidFill>
                  <a:prstClr val="black"/>
                </a:solidFill>
                <a:latin typeface="Arial"/>
                <a:cs typeface="Arial"/>
              </a:rPr>
              <a:t> </a:t>
            </a:r>
            <a:r>
              <a:rPr sz="1191" dirty="0">
                <a:solidFill>
                  <a:prstClr val="black"/>
                </a:solidFill>
                <a:latin typeface="Arial"/>
                <a:cs typeface="Arial"/>
              </a:rPr>
              <a:t>sau:</a:t>
            </a:r>
            <a:endParaRPr sz="1191">
              <a:solidFill>
                <a:prstClr val="black"/>
              </a:solidFill>
              <a:latin typeface="Arial"/>
              <a:cs typeface="Arial"/>
            </a:endParaRPr>
          </a:p>
          <a:p>
            <a:pPr marL="234075" indent="-224830" defTabSz="605150">
              <a:spcBef>
                <a:spcPts val="559"/>
              </a:spcBef>
              <a:buFontTx/>
              <a:buChar char="•"/>
              <a:tabLst>
                <a:tab pos="234075" algn="l"/>
                <a:tab pos="234496" algn="l"/>
              </a:tabLst>
            </a:pPr>
            <a:r>
              <a:rPr sz="1191" spc="-3" dirty="0">
                <a:solidFill>
                  <a:prstClr val="black"/>
                </a:solidFill>
                <a:latin typeface="Arial"/>
                <a:cs typeface="Arial"/>
              </a:rPr>
              <a:t>Kế toán </a:t>
            </a:r>
            <a:r>
              <a:rPr sz="1191" dirty="0">
                <a:solidFill>
                  <a:prstClr val="black"/>
                </a:solidFill>
                <a:latin typeface="Arial"/>
                <a:cs typeface="Arial"/>
              </a:rPr>
              <a:t>tài chính</a:t>
            </a:r>
            <a:r>
              <a:rPr sz="1191" spc="-60" dirty="0">
                <a:solidFill>
                  <a:prstClr val="black"/>
                </a:solidFill>
                <a:latin typeface="Arial"/>
                <a:cs typeface="Arial"/>
              </a:rPr>
              <a:t> </a:t>
            </a:r>
            <a:r>
              <a:rPr sz="1191" dirty="0">
                <a:solidFill>
                  <a:prstClr val="black"/>
                </a:solidFill>
                <a:latin typeface="Arial"/>
                <a:cs typeface="Arial"/>
              </a:rPr>
              <a:t>1;</a:t>
            </a:r>
            <a:endParaRPr sz="1191">
              <a:solidFill>
                <a:prstClr val="black"/>
              </a:solidFill>
              <a:latin typeface="Arial"/>
              <a:cs typeface="Arial"/>
            </a:endParaRPr>
          </a:p>
          <a:p>
            <a:pPr marL="234075" indent="-224830" defTabSz="605150">
              <a:spcBef>
                <a:spcPts val="556"/>
              </a:spcBef>
              <a:buFontTx/>
              <a:buChar char="•"/>
              <a:tabLst>
                <a:tab pos="234075" algn="l"/>
                <a:tab pos="234496" algn="l"/>
              </a:tabLst>
            </a:pPr>
            <a:r>
              <a:rPr sz="1191" spc="-3" dirty="0">
                <a:solidFill>
                  <a:prstClr val="black"/>
                </a:solidFill>
                <a:latin typeface="Arial"/>
                <a:cs typeface="Arial"/>
              </a:rPr>
              <a:t>Kế toán </a:t>
            </a:r>
            <a:r>
              <a:rPr sz="1191" dirty="0">
                <a:solidFill>
                  <a:prstClr val="black"/>
                </a:solidFill>
                <a:latin typeface="Arial"/>
                <a:cs typeface="Arial"/>
              </a:rPr>
              <a:t>tài chính</a:t>
            </a:r>
            <a:r>
              <a:rPr sz="1191" spc="-60" dirty="0">
                <a:solidFill>
                  <a:prstClr val="black"/>
                </a:solidFill>
                <a:latin typeface="Arial"/>
                <a:cs typeface="Arial"/>
              </a:rPr>
              <a:t> </a:t>
            </a:r>
            <a:r>
              <a:rPr sz="1191" dirty="0">
                <a:solidFill>
                  <a:prstClr val="black"/>
                </a:solidFill>
                <a:latin typeface="Arial"/>
                <a:cs typeface="Arial"/>
              </a:rPr>
              <a:t>2.</a:t>
            </a:r>
            <a:endParaRPr sz="1191">
              <a:solidFill>
                <a:prstClr val="black"/>
              </a:solidFill>
              <a:latin typeface="Arial"/>
              <a:cs typeface="Arial"/>
            </a:endParaRPr>
          </a:p>
        </p:txBody>
      </p:sp>
      <p:sp>
        <p:nvSpPr>
          <p:cNvPr id="3" name="object 3"/>
          <p:cNvSpPr/>
          <p:nvPr/>
        </p:nvSpPr>
        <p:spPr>
          <a:xfrm>
            <a:off x="6032351" y="838592"/>
            <a:ext cx="1265704" cy="1232927"/>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4" name="object 4"/>
          <p:cNvSpPr txBox="1"/>
          <p:nvPr/>
        </p:nvSpPr>
        <p:spPr>
          <a:xfrm>
            <a:off x="7398403" y="4596483"/>
            <a:ext cx="114720" cy="436064"/>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73</a:t>
            </a:fld>
            <a:endParaRPr sz="927">
              <a:solidFill>
                <a:prstClr val="black"/>
              </a:solidFill>
              <a:latin typeface="Tahoma"/>
              <a:cs typeface="Tahoma"/>
            </a:endParaRPr>
          </a:p>
        </p:txBody>
      </p:sp>
      <p:sp>
        <p:nvSpPr>
          <p:cNvPr id="5" name="object 5"/>
          <p:cNvSpPr txBox="1">
            <a:spLocks noGrp="1"/>
          </p:cNvSpPr>
          <p:nvPr>
            <p:ph type="ftr" sz="quarter" idx="5"/>
          </p:nvPr>
        </p:nvSpPr>
        <p:spPr>
          <a:xfrm>
            <a:off x="1566735" y="3124233"/>
            <a:ext cx="432063" cy="170927"/>
          </a:xfrm>
          <a:prstGeom prst="rect">
            <a:avLst/>
          </a:prstGeom>
        </p:spPr>
        <p:txBody>
          <a:bodyPr vert="horz" wrap="square" lIns="0" tIns="7984" rIns="0" bIns="0" rtlCol="0">
            <a:spAutoFit/>
          </a:bodyPr>
          <a:lstStyle/>
          <a:p>
            <a:pPr marL="8405" defTabSz="605150">
              <a:spcBef>
                <a:spcPts val="63"/>
              </a:spcBef>
            </a:pPr>
            <a:r>
              <a:rPr spc="-3" dirty="0"/>
              <a:t>v1.0014107217</a:t>
            </a:r>
          </a:p>
        </p:txBody>
      </p:sp>
    </p:spTree>
    <p:extLst>
      <p:ext uri="{BB962C8B-B14F-4D97-AF65-F5344CB8AC3E}">
        <p14:creationId xmlns:p14="http://schemas.microsoft.com/office/powerpoint/2010/main" val="41792134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99023" y="1008692"/>
            <a:ext cx="4131189" cy="1157390"/>
          </a:xfrm>
          <a:prstGeom prst="rect">
            <a:avLst/>
          </a:prstGeom>
        </p:spPr>
        <p:txBody>
          <a:bodyPr vert="horz" wrap="square" lIns="0" tIns="8404" rIns="0" bIns="0" rtlCol="0">
            <a:spAutoFit/>
          </a:bodyPr>
          <a:lstStyle/>
          <a:p>
            <a:pPr marL="236597" marR="3362" indent="-228612" defTabSz="605150">
              <a:lnSpc>
                <a:spcPct val="115599"/>
              </a:lnSpc>
              <a:spcBef>
                <a:spcPts val="66"/>
              </a:spcBef>
              <a:buFontTx/>
              <a:buChar char="•"/>
              <a:tabLst>
                <a:tab pos="236597" algn="l"/>
                <a:tab pos="237017" algn="l"/>
              </a:tabLst>
            </a:pPr>
            <a:r>
              <a:rPr sz="1191" dirty="0">
                <a:solidFill>
                  <a:prstClr val="black"/>
                </a:solidFill>
                <a:latin typeface="Arial"/>
                <a:cs typeface="Arial"/>
              </a:rPr>
              <a:t>Đọc giáo trình </a:t>
            </a:r>
            <a:r>
              <a:rPr sz="1191" spc="-3" dirty="0">
                <a:solidFill>
                  <a:prstClr val="black"/>
                </a:solidFill>
                <a:latin typeface="Arial"/>
                <a:cs typeface="Arial"/>
              </a:rPr>
              <a:t>Kế toán tài </a:t>
            </a:r>
            <a:r>
              <a:rPr sz="1191" dirty="0">
                <a:solidFill>
                  <a:prstClr val="black"/>
                </a:solidFill>
                <a:latin typeface="Arial"/>
                <a:cs typeface="Arial"/>
              </a:rPr>
              <a:t>chính, Chế độ kế </a:t>
            </a:r>
            <a:r>
              <a:rPr sz="1191" spc="-3" dirty="0">
                <a:solidFill>
                  <a:prstClr val="black"/>
                </a:solidFill>
                <a:latin typeface="Arial"/>
                <a:cs typeface="Arial"/>
              </a:rPr>
              <a:t>toán, </a:t>
            </a:r>
            <a:r>
              <a:rPr sz="1191" dirty="0">
                <a:solidFill>
                  <a:prstClr val="black"/>
                </a:solidFill>
                <a:latin typeface="Arial"/>
                <a:cs typeface="Arial"/>
              </a:rPr>
              <a:t>Chuẩn  mực kế </a:t>
            </a:r>
            <a:r>
              <a:rPr sz="1191" spc="-3" dirty="0">
                <a:solidFill>
                  <a:prstClr val="black"/>
                </a:solidFill>
                <a:latin typeface="Arial"/>
                <a:cs typeface="Arial"/>
              </a:rPr>
              <a:t>toán </a:t>
            </a:r>
            <a:r>
              <a:rPr sz="1191" dirty="0">
                <a:solidFill>
                  <a:prstClr val="black"/>
                </a:solidFill>
                <a:latin typeface="Arial"/>
                <a:cs typeface="Arial"/>
              </a:rPr>
              <a:t>do Bộ Tài chính ban</a:t>
            </a:r>
            <a:r>
              <a:rPr sz="1191" spc="-40" dirty="0">
                <a:solidFill>
                  <a:prstClr val="black"/>
                </a:solidFill>
                <a:latin typeface="Arial"/>
                <a:cs typeface="Arial"/>
              </a:rPr>
              <a:t> </a:t>
            </a:r>
            <a:r>
              <a:rPr sz="1191" dirty="0">
                <a:solidFill>
                  <a:prstClr val="black"/>
                </a:solidFill>
                <a:latin typeface="Arial"/>
                <a:cs typeface="Arial"/>
              </a:rPr>
              <a:t>hành;</a:t>
            </a:r>
            <a:endParaRPr sz="1191">
              <a:solidFill>
                <a:prstClr val="black"/>
              </a:solidFill>
              <a:latin typeface="Arial"/>
              <a:cs typeface="Arial"/>
            </a:endParaRPr>
          </a:p>
          <a:p>
            <a:pPr marL="236597" marR="3362" indent="-228612" defTabSz="605150">
              <a:lnSpc>
                <a:spcPct val="115799"/>
              </a:lnSpc>
              <a:spcBef>
                <a:spcPts val="328"/>
              </a:spcBef>
              <a:buFontTx/>
              <a:buChar char="•"/>
              <a:tabLst>
                <a:tab pos="236597" algn="l"/>
                <a:tab pos="237017" algn="l"/>
              </a:tabLst>
            </a:pPr>
            <a:r>
              <a:rPr sz="1191" spc="-3" dirty="0">
                <a:solidFill>
                  <a:prstClr val="black"/>
                </a:solidFill>
                <a:latin typeface="Arial"/>
                <a:cs typeface="Arial"/>
              </a:rPr>
              <a:t>Thảo luận với giáo viên </a:t>
            </a:r>
            <a:r>
              <a:rPr sz="1191" dirty="0">
                <a:solidFill>
                  <a:prstClr val="black"/>
                </a:solidFill>
                <a:latin typeface="Arial"/>
                <a:cs typeface="Arial"/>
              </a:rPr>
              <a:t>và </a:t>
            </a:r>
            <a:r>
              <a:rPr sz="1191" spc="-3" dirty="0">
                <a:solidFill>
                  <a:prstClr val="black"/>
                </a:solidFill>
                <a:latin typeface="Arial"/>
                <a:cs typeface="Arial"/>
              </a:rPr>
              <a:t>các sinh viên khác về những  </a:t>
            </a:r>
            <a:r>
              <a:rPr sz="1191" dirty="0">
                <a:solidFill>
                  <a:prstClr val="black"/>
                </a:solidFill>
                <a:latin typeface="Arial"/>
                <a:cs typeface="Arial"/>
              </a:rPr>
              <a:t>vấn đề chưa nắm</a:t>
            </a:r>
            <a:r>
              <a:rPr sz="1191" spc="-26" dirty="0">
                <a:solidFill>
                  <a:prstClr val="black"/>
                </a:solidFill>
                <a:latin typeface="Arial"/>
                <a:cs typeface="Arial"/>
              </a:rPr>
              <a:t> </a:t>
            </a:r>
            <a:r>
              <a:rPr sz="1191" dirty="0">
                <a:solidFill>
                  <a:prstClr val="black"/>
                </a:solidFill>
                <a:latin typeface="Arial"/>
                <a:cs typeface="Arial"/>
              </a:rPr>
              <a:t>rõ;</a:t>
            </a:r>
            <a:endParaRPr sz="1191">
              <a:solidFill>
                <a:prstClr val="black"/>
              </a:solidFill>
              <a:latin typeface="Arial"/>
              <a:cs typeface="Arial"/>
            </a:endParaRPr>
          </a:p>
          <a:p>
            <a:pPr marL="236597" indent="-228612" defTabSz="605150">
              <a:spcBef>
                <a:spcPts val="556"/>
              </a:spcBef>
              <a:buFontTx/>
              <a:buChar char="•"/>
              <a:tabLst>
                <a:tab pos="236597" algn="l"/>
                <a:tab pos="237017" algn="l"/>
              </a:tabLst>
            </a:pPr>
            <a:r>
              <a:rPr sz="1191" spc="-3" dirty="0">
                <a:solidFill>
                  <a:prstClr val="black"/>
                </a:solidFill>
                <a:latin typeface="Arial"/>
                <a:cs typeface="Arial"/>
              </a:rPr>
              <a:t>Trả </a:t>
            </a:r>
            <a:r>
              <a:rPr sz="1191" dirty="0">
                <a:solidFill>
                  <a:prstClr val="black"/>
                </a:solidFill>
                <a:latin typeface="Arial"/>
                <a:cs typeface="Arial"/>
              </a:rPr>
              <a:t>lời các câu hỏi ôn tập ở cuối</a:t>
            </a:r>
            <a:r>
              <a:rPr sz="1191" spc="-53" dirty="0">
                <a:solidFill>
                  <a:prstClr val="black"/>
                </a:solidFill>
                <a:latin typeface="Arial"/>
                <a:cs typeface="Arial"/>
              </a:rPr>
              <a:t> </a:t>
            </a:r>
            <a:r>
              <a:rPr sz="1191" dirty="0">
                <a:solidFill>
                  <a:prstClr val="black"/>
                </a:solidFill>
                <a:latin typeface="Arial"/>
                <a:cs typeface="Arial"/>
              </a:rPr>
              <a:t>bài.</a:t>
            </a:r>
            <a:endParaRPr sz="1191">
              <a:solidFill>
                <a:prstClr val="black"/>
              </a:solidFill>
              <a:latin typeface="Arial"/>
              <a:cs typeface="Arial"/>
            </a:endParaRPr>
          </a:p>
        </p:txBody>
      </p:sp>
      <p:sp>
        <p:nvSpPr>
          <p:cNvPr id="3" name="object 3"/>
          <p:cNvSpPr txBox="1"/>
          <p:nvPr/>
        </p:nvSpPr>
        <p:spPr>
          <a:xfrm>
            <a:off x="1599023" y="361746"/>
            <a:ext cx="1355211" cy="191741"/>
          </a:xfrm>
          <a:prstGeom prst="rect">
            <a:avLst/>
          </a:prstGeom>
        </p:spPr>
        <p:txBody>
          <a:bodyPr vert="horz" wrap="square" lIns="0" tIns="8404" rIns="0" bIns="0" rtlCol="0">
            <a:spAutoFit/>
          </a:bodyPr>
          <a:lstStyle/>
          <a:p>
            <a:pPr marL="8405" defTabSz="605150">
              <a:spcBef>
                <a:spcPts val="66"/>
              </a:spcBef>
            </a:pPr>
            <a:r>
              <a:rPr sz="1191" b="1" dirty="0">
                <a:solidFill>
                  <a:srgbClr val="820C15"/>
                </a:solidFill>
                <a:latin typeface="Arial"/>
                <a:cs typeface="Arial"/>
              </a:rPr>
              <a:t>HƯỚNG DẪN</a:t>
            </a:r>
            <a:r>
              <a:rPr sz="1191" b="1" spc="-69" dirty="0">
                <a:solidFill>
                  <a:srgbClr val="820C15"/>
                </a:solidFill>
                <a:latin typeface="Arial"/>
                <a:cs typeface="Arial"/>
              </a:rPr>
              <a:t> </a:t>
            </a:r>
            <a:r>
              <a:rPr sz="1191" b="1" dirty="0">
                <a:solidFill>
                  <a:srgbClr val="820C15"/>
                </a:solidFill>
                <a:latin typeface="Arial"/>
                <a:cs typeface="Arial"/>
              </a:rPr>
              <a:t>HỌC</a:t>
            </a:r>
            <a:endParaRPr sz="1191">
              <a:solidFill>
                <a:prstClr val="black"/>
              </a:solidFill>
              <a:latin typeface="Arial"/>
              <a:cs typeface="Arial"/>
            </a:endParaRPr>
          </a:p>
        </p:txBody>
      </p:sp>
      <p:sp>
        <p:nvSpPr>
          <p:cNvPr id="4" name="object 4"/>
          <p:cNvSpPr/>
          <p:nvPr/>
        </p:nvSpPr>
        <p:spPr>
          <a:xfrm>
            <a:off x="5881071" y="1055930"/>
            <a:ext cx="1568263" cy="1295960"/>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5" name="object 5"/>
          <p:cNvSpPr txBox="1"/>
          <p:nvPr/>
        </p:nvSpPr>
        <p:spPr>
          <a:xfrm>
            <a:off x="7398403" y="4596483"/>
            <a:ext cx="114720" cy="436064"/>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74</a:t>
            </a:fld>
            <a:endParaRPr sz="927">
              <a:solidFill>
                <a:prstClr val="black"/>
              </a:solidFill>
              <a:latin typeface="Tahoma"/>
              <a:cs typeface="Tahoma"/>
            </a:endParaRPr>
          </a:p>
        </p:txBody>
      </p:sp>
      <p:sp>
        <p:nvSpPr>
          <p:cNvPr id="6" name="object 6"/>
          <p:cNvSpPr txBox="1">
            <a:spLocks noGrp="1"/>
          </p:cNvSpPr>
          <p:nvPr>
            <p:ph type="ftr" sz="quarter" idx="5"/>
          </p:nvPr>
        </p:nvSpPr>
        <p:spPr>
          <a:xfrm>
            <a:off x="1566735" y="3124233"/>
            <a:ext cx="432063" cy="170927"/>
          </a:xfrm>
          <a:prstGeom prst="rect">
            <a:avLst/>
          </a:prstGeom>
        </p:spPr>
        <p:txBody>
          <a:bodyPr vert="horz" wrap="square" lIns="0" tIns="7984" rIns="0" bIns="0" rtlCol="0">
            <a:spAutoFit/>
          </a:bodyPr>
          <a:lstStyle/>
          <a:p>
            <a:pPr marL="8405" defTabSz="605150">
              <a:spcBef>
                <a:spcPts val="63"/>
              </a:spcBef>
            </a:pPr>
            <a:r>
              <a:rPr spc="-3" dirty="0"/>
              <a:t>v1.0014107217</a:t>
            </a:r>
          </a:p>
        </p:txBody>
      </p:sp>
    </p:spTree>
    <p:extLst>
      <p:ext uri="{BB962C8B-B14F-4D97-AF65-F5344CB8AC3E}">
        <p14:creationId xmlns:p14="http://schemas.microsoft.com/office/powerpoint/2010/main" val="413647074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99023" y="358196"/>
            <a:ext cx="1606083" cy="191741"/>
          </a:xfrm>
          <a:prstGeom prst="rect">
            <a:avLst/>
          </a:prstGeom>
        </p:spPr>
        <p:txBody>
          <a:bodyPr vert="horz" wrap="square" lIns="0" tIns="8404" rIns="0" bIns="0" rtlCol="0">
            <a:spAutoFit/>
          </a:bodyPr>
          <a:lstStyle/>
          <a:p>
            <a:pPr marL="8405" defTabSz="605150">
              <a:spcBef>
                <a:spcPts val="66"/>
              </a:spcBef>
            </a:pPr>
            <a:r>
              <a:rPr sz="1191" b="1" dirty="0">
                <a:solidFill>
                  <a:srgbClr val="820C15"/>
                </a:solidFill>
                <a:latin typeface="Arial"/>
                <a:cs typeface="Arial"/>
              </a:rPr>
              <a:t>CẤU TRÚC NỘI</a:t>
            </a:r>
            <a:r>
              <a:rPr sz="1191" b="1" spc="-69" dirty="0">
                <a:solidFill>
                  <a:srgbClr val="820C15"/>
                </a:solidFill>
                <a:latin typeface="Arial"/>
                <a:cs typeface="Arial"/>
              </a:rPr>
              <a:t> </a:t>
            </a:r>
            <a:r>
              <a:rPr sz="1191" b="1" dirty="0">
                <a:solidFill>
                  <a:srgbClr val="820C15"/>
                </a:solidFill>
                <a:latin typeface="Arial"/>
                <a:cs typeface="Arial"/>
              </a:rPr>
              <a:t>DUNG</a:t>
            </a:r>
            <a:endParaRPr sz="1191">
              <a:solidFill>
                <a:prstClr val="black"/>
              </a:solidFill>
              <a:latin typeface="Arial"/>
              <a:cs typeface="Arial"/>
            </a:endParaRPr>
          </a:p>
        </p:txBody>
      </p:sp>
      <p:sp>
        <p:nvSpPr>
          <p:cNvPr id="3" name="object 3"/>
          <p:cNvSpPr/>
          <p:nvPr/>
        </p:nvSpPr>
        <p:spPr>
          <a:xfrm>
            <a:off x="2301800" y="932890"/>
            <a:ext cx="4767823" cy="3347813"/>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7" name="object 7"/>
          <p:cNvSpPr txBox="1"/>
          <p:nvPr/>
        </p:nvSpPr>
        <p:spPr>
          <a:xfrm>
            <a:off x="7398403" y="4596483"/>
            <a:ext cx="114720" cy="436064"/>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75</a:t>
            </a:fld>
            <a:endParaRPr sz="927">
              <a:solidFill>
                <a:prstClr val="black"/>
              </a:solidFill>
              <a:latin typeface="Tahoma"/>
              <a:cs typeface="Tahoma"/>
            </a:endParaRPr>
          </a:p>
        </p:txBody>
      </p:sp>
      <p:sp>
        <p:nvSpPr>
          <p:cNvPr id="8" name="object 8"/>
          <p:cNvSpPr txBox="1">
            <a:spLocks noGrp="1"/>
          </p:cNvSpPr>
          <p:nvPr>
            <p:ph type="ftr" sz="quarter" idx="5"/>
          </p:nvPr>
        </p:nvSpPr>
        <p:spPr>
          <a:xfrm>
            <a:off x="1566735" y="3124233"/>
            <a:ext cx="432063" cy="170927"/>
          </a:xfrm>
          <a:prstGeom prst="rect">
            <a:avLst/>
          </a:prstGeom>
        </p:spPr>
        <p:txBody>
          <a:bodyPr vert="horz" wrap="square" lIns="0" tIns="7984" rIns="0" bIns="0" rtlCol="0">
            <a:spAutoFit/>
          </a:bodyPr>
          <a:lstStyle/>
          <a:p>
            <a:pPr marL="8405" defTabSz="605150">
              <a:spcBef>
                <a:spcPts val="63"/>
              </a:spcBef>
            </a:pPr>
            <a:r>
              <a:rPr spc="-3" dirty="0"/>
              <a:t>v1.0014107217</a:t>
            </a:r>
          </a:p>
        </p:txBody>
      </p:sp>
      <p:sp>
        <p:nvSpPr>
          <p:cNvPr id="9" name="Rectangle 8"/>
          <p:cNvSpPr/>
          <p:nvPr/>
        </p:nvSpPr>
        <p:spPr>
          <a:xfrm>
            <a:off x="3205106" y="1614297"/>
            <a:ext cx="2791085" cy="415498"/>
          </a:xfrm>
          <a:prstGeom prst="rect">
            <a:avLst/>
          </a:prstGeom>
        </p:spPr>
        <p:txBody>
          <a:bodyPr wrap="none">
            <a:spAutoFit/>
          </a:bodyPr>
          <a:lstStyle/>
          <a:p>
            <a:pPr algn="just">
              <a:lnSpc>
                <a:spcPct val="150000"/>
              </a:lnSpc>
            </a:pPr>
            <a:r>
              <a:rPr lang="vi-VN" b="1" dirty="0" smtClean="0">
                <a:latin typeface="Times New Roman" panose="02020603050405020304" pitchFamily="18" charset="0"/>
                <a:ea typeface="SimSun" panose="02010600030101010101" pitchFamily="2" charset="-122"/>
              </a:rPr>
              <a:t>1. Tổng quan về xuất – nhập khẩu</a:t>
            </a:r>
            <a:endParaRPr lang="en-US" sz="1200" dirty="0">
              <a:effectLst/>
              <a:latin typeface="Times New Roman" panose="02020603050405020304" pitchFamily="18" charset="0"/>
              <a:ea typeface="SimSun" panose="02010600030101010101" pitchFamily="2" charset="-122"/>
            </a:endParaRPr>
          </a:p>
        </p:txBody>
      </p:sp>
      <p:sp>
        <p:nvSpPr>
          <p:cNvPr id="10" name="Rectangle 9"/>
          <p:cNvSpPr/>
          <p:nvPr/>
        </p:nvSpPr>
        <p:spPr>
          <a:xfrm>
            <a:off x="3028949" y="2364001"/>
            <a:ext cx="3086101" cy="415498"/>
          </a:xfrm>
          <a:prstGeom prst="rect">
            <a:avLst/>
          </a:prstGeom>
        </p:spPr>
        <p:txBody>
          <a:bodyPr wrap="none">
            <a:spAutoFit/>
          </a:bodyPr>
          <a:lstStyle/>
          <a:p>
            <a:pPr indent="457200" algn="just">
              <a:lnSpc>
                <a:spcPct val="150000"/>
              </a:lnSpc>
            </a:pPr>
            <a:r>
              <a:rPr lang="vi-VN" b="1" dirty="0" smtClean="0">
                <a:latin typeface="Times New Roman" panose="02020603050405020304" pitchFamily="18" charset="0"/>
                <a:ea typeface="SimSun" panose="02010600030101010101" pitchFamily="2" charset="-122"/>
              </a:rPr>
              <a:t>2. Kế toán nhập khẩu hàng hóa </a:t>
            </a:r>
            <a:endParaRPr lang="en-US" sz="1200" dirty="0">
              <a:effectLst/>
              <a:latin typeface="Times New Roman" panose="02020603050405020304" pitchFamily="18" charset="0"/>
              <a:ea typeface="SimSun" panose="02010600030101010101" pitchFamily="2" charset="-122"/>
            </a:endParaRPr>
          </a:p>
        </p:txBody>
      </p:sp>
      <p:sp>
        <p:nvSpPr>
          <p:cNvPr id="11" name="Rectangle 10"/>
          <p:cNvSpPr/>
          <p:nvPr/>
        </p:nvSpPr>
        <p:spPr>
          <a:xfrm>
            <a:off x="3082443" y="3192327"/>
            <a:ext cx="3036409" cy="415498"/>
          </a:xfrm>
          <a:prstGeom prst="rect">
            <a:avLst/>
          </a:prstGeom>
        </p:spPr>
        <p:txBody>
          <a:bodyPr wrap="none">
            <a:spAutoFit/>
          </a:bodyPr>
          <a:lstStyle/>
          <a:p>
            <a:pPr indent="457200" algn="just">
              <a:lnSpc>
                <a:spcPct val="150000"/>
              </a:lnSpc>
            </a:pPr>
            <a:r>
              <a:rPr lang="vi-VN" b="1" dirty="0">
                <a:latin typeface="Times New Roman" panose="02020603050405020304" pitchFamily="18" charset="0"/>
                <a:ea typeface="SimSun" panose="02010600030101010101" pitchFamily="2" charset="-122"/>
              </a:rPr>
              <a:t>3. Kế toán xuất khẩu hàng hóa </a:t>
            </a:r>
            <a:endParaRPr lang="en-US"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0244627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61951"/>
            <a:ext cx="8305800" cy="4185761"/>
          </a:xfrm>
          <a:prstGeom prst="rect">
            <a:avLst/>
          </a:prstGeom>
        </p:spPr>
        <p:txBody>
          <a:bodyPr wrap="square">
            <a:spAutoFit/>
          </a:bodyPr>
          <a:lstStyle/>
          <a:p>
            <a:pPr algn="just">
              <a:lnSpc>
                <a:spcPct val="150000"/>
              </a:lnSpc>
            </a:pPr>
            <a:r>
              <a:rPr lang="vi-VN" sz="2800" b="1" dirty="0">
                <a:latin typeface="Times New Roman" panose="02020603050405020304" pitchFamily="18" charset="0"/>
                <a:ea typeface="SimSun" panose="02010600030101010101" pitchFamily="2" charset="-122"/>
              </a:rPr>
              <a:t>1. Tổng quan về xuất – nhập khẩu</a:t>
            </a:r>
            <a:endParaRPr lang="en-US" sz="2800" dirty="0">
              <a:latin typeface="Times New Roman" panose="02020603050405020304" pitchFamily="18" charset="0"/>
              <a:ea typeface="SimSun" panose="02010600030101010101" pitchFamily="2" charset="-122"/>
            </a:endParaRPr>
          </a:p>
          <a:p>
            <a:pPr algn="just">
              <a:lnSpc>
                <a:spcPct val="150000"/>
              </a:lnSpc>
            </a:pPr>
            <a:r>
              <a:rPr lang="vi-VN" sz="2800" b="1" dirty="0">
                <a:latin typeface="Times New Roman" panose="02020603050405020304" pitchFamily="18" charset="0"/>
                <a:ea typeface="SimSun" panose="02010600030101010101" pitchFamily="2" charset="-122"/>
              </a:rPr>
              <a:t>1.1. Khái niệm và đặc điểm hoạt động kinh doanh xuất – nhập khẩu</a:t>
            </a:r>
            <a:endParaRPr lang="en-US" sz="2800" dirty="0">
              <a:latin typeface="Times New Roman" panose="02020603050405020304" pitchFamily="18" charset="0"/>
              <a:ea typeface="SimSun" panose="02010600030101010101" pitchFamily="2" charset="-122"/>
            </a:endParaRPr>
          </a:p>
          <a:p>
            <a:r>
              <a:rPr lang="vi-VN" sz="2800" dirty="0">
                <a:latin typeface="Times New Roman" panose="02020603050405020304" pitchFamily="18" charset="0"/>
                <a:ea typeface="SimSun" panose="02010600030101010101" pitchFamily="2" charset="-122"/>
              </a:rPr>
              <a:t>Hoạt động kinh doanh xuất - nhập khẩu hàng hoá là hoạt động mua - bán hàng hoá của thương nhân Việt Nam với thương nhân nước ngoài theo các hợp đồng mua - bán hàng hoá, bao gồm cả hoạt động tạm nhập tái xuất, tạm xuất tái nhập và chuyển khẩu hàng hoá.</a:t>
            </a:r>
            <a:endParaRPr lang="en-US" sz="2800" dirty="0"/>
          </a:p>
        </p:txBody>
      </p:sp>
    </p:spTree>
    <p:extLst>
      <p:ext uri="{BB962C8B-B14F-4D97-AF65-F5344CB8AC3E}">
        <p14:creationId xmlns:p14="http://schemas.microsoft.com/office/powerpoint/2010/main" val="390281098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38150"/>
            <a:ext cx="8229600" cy="3697166"/>
          </a:xfrm>
          <a:prstGeom prst="rect">
            <a:avLst/>
          </a:prstGeom>
        </p:spPr>
        <p:txBody>
          <a:bodyPr wrap="square">
            <a:spAutoFit/>
          </a:bodyPr>
          <a:lstStyle/>
          <a:p>
            <a:pPr algn="just">
              <a:lnSpc>
                <a:spcPct val="150000"/>
              </a:lnSpc>
            </a:pPr>
            <a:r>
              <a:rPr lang="vi-VN" sz="3200" b="1" dirty="0">
                <a:latin typeface="Times New Roman" panose="02020603050405020304" pitchFamily="18" charset="0"/>
                <a:ea typeface="SimSun" panose="02010600030101010101" pitchFamily="2" charset="-122"/>
              </a:rPr>
              <a:t>1.2. Các phương thức xuất – nhập khẩu</a:t>
            </a:r>
            <a:endParaRPr lang="en-US" sz="3200" dirty="0">
              <a:latin typeface="Times New Roman" panose="02020603050405020304" pitchFamily="18" charset="0"/>
              <a:ea typeface="SimSun" panose="02010600030101010101" pitchFamily="2" charset="-122"/>
            </a:endParaRPr>
          </a:p>
          <a:p>
            <a:pPr indent="457200" algn="just">
              <a:lnSpc>
                <a:spcPct val="150000"/>
              </a:lnSpc>
            </a:pPr>
            <a:r>
              <a:rPr lang="vi-VN" sz="3200" dirty="0">
                <a:latin typeface="Times New Roman" panose="02020603050405020304" pitchFamily="18" charset="0"/>
                <a:ea typeface="SimSun" panose="02010600030101010101" pitchFamily="2" charset="-122"/>
              </a:rPr>
              <a:t>* Có hai phương thức xuất - nhập khẩu: xuất nhập khẩu trực tiếp và xuất nhập khẩu uỷ thác. </a:t>
            </a:r>
            <a:endParaRPr lang="en-US" sz="3200" dirty="0">
              <a:latin typeface="Times New Roman" panose="02020603050405020304" pitchFamily="18" charset="0"/>
              <a:ea typeface="SimSun" panose="02010600030101010101" pitchFamily="2" charset="-122"/>
            </a:endParaRPr>
          </a:p>
          <a:p>
            <a:pPr indent="457200" algn="just">
              <a:lnSpc>
                <a:spcPct val="150000"/>
              </a:lnSpc>
            </a:pPr>
            <a:r>
              <a:rPr lang="vi-VN" sz="3200" dirty="0">
                <a:latin typeface="Times New Roman" panose="02020603050405020304" pitchFamily="18" charset="0"/>
                <a:ea typeface="SimSun" panose="02010600030101010101" pitchFamily="2" charset="-122"/>
              </a:rPr>
              <a:t>* Phương thức xuất - nhập khẩu trực tiếp </a:t>
            </a:r>
            <a:endParaRPr lang="en-US" sz="3200" dirty="0">
              <a:latin typeface="Times New Roman" panose="02020603050405020304" pitchFamily="18" charset="0"/>
              <a:ea typeface="SimSun" panose="02010600030101010101" pitchFamily="2" charset="-122"/>
            </a:endParaRPr>
          </a:p>
          <a:p>
            <a:pPr indent="457200" algn="just">
              <a:lnSpc>
                <a:spcPct val="150000"/>
              </a:lnSpc>
            </a:pPr>
            <a:r>
              <a:rPr lang="vi-VN" sz="3200" dirty="0">
                <a:latin typeface="Times New Roman" panose="02020603050405020304" pitchFamily="18" charset="0"/>
                <a:ea typeface="SimSun" panose="02010600030101010101" pitchFamily="2" charset="-122"/>
              </a:rPr>
              <a:t>* Phương thức xuất - nhập khẩu uỷ thác </a:t>
            </a:r>
            <a:endParaRPr lang="en-US" sz="3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5702745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85750"/>
            <a:ext cx="8610600" cy="4154984"/>
          </a:xfrm>
          <a:prstGeom prst="rect">
            <a:avLst/>
          </a:prstGeom>
        </p:spPr>
        <p:txBody>
          <a:bodyPr wrap="square">
            <a:spAutoFit/>
          </a:bodyPr>
          <a:lstStyle/>
          <a:p>
            <a:pPr indent="457200" algn="just">
              <a:lnSpc>
                <a:spcPct val="150000"/>
              </a:lnSpc>
            </a:pPr>
            <a:r>
              <a:rPr lang="vi-VN" sz="2400" b="1" dirty="0">
                <a:latin typeface="Times New Roman" panose="02020603050405020304" pitchFamily="18" charset="0"/>
                <a:ea typeface="SimSun" panose="02010600030101010101" pitchFamily="2" charset="-122"/>
              </a:rPr>
              <a:t>1.3. Giá cả và tiền tệ áp dụng trong xuất – nhập khẩu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Trong thanh toán quốc tế, trong các hiệp định và hợp đồng đều có quy định điều kiện tiền tệ dùng để thanh toán. Điều kiện tiền tệ cho biết việc sử dụng các loại tiền nào để thanh toán trong các hợp đồng ngoại thương, đồng thời quy định xử lý khi giá trị đồng tiền đó biến động.</a:t>
            </a:r>
            <a:endParaRPr lang="en-US" sz="2400" dirty="0">
              <a:latin typeface="Times New Roman" panose="02020603050405020304" pitchFamily="18" charset="0"/>
              <a:ea typeface="SimSun" panose="02010600030101010101" pitchFamily="2" charset="-122"/>
            </a:endParaRPr>
          </a:p>
          <a:p>
            <a:r>
              <a:rPr lang="vi-VN" sz="2400" dirty="0">
                <a:latin typeface="Times New Roman" panose="02020603050405020304" pitchFamily="18" charset="0"/>
                <a:ea typeface="SimSun" panose="02010600030101010101" pitchFamily="2" charset="-122"/>
              </a:rPr>
              <a:t> Việc sử dụng đồng tiền nào để thanh toán là do hợp đồng mua bán ngoại thương qui định theo thoả thuận của hai bên</a:t>
            </a:r>
            <a:endParaRPr lang="en-US" sz="2400" dirty="0"/>
          </a:p>
        </p:txBody>
      </p:sp>
    </p:spTree>
    <p:extLst>
      <p:ext uri="{BB962C8B-B14F-4D97-AF65-F5344CB8AC3E}">
        <p14:creationId xmlns:p14="http://schemas.microsoft.com/office/powerpoint/2010/main" val="119747961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09550"/>
            <a:ext cx="8534400" cy="4191981"/>
          </a:xfrm>
          <a:prstGeom prst="rect">
            <a:avLst/>
          </a:prstGeom>
        </p:spPr>
        <p:txBody>
          <a:bodyPr wrap="square">
            <a:spAutoFit/>
          </a:bodyPr>
          <a:lstStyle/>
          <a:p>
            <a:pPr indent="457200" algn="just">
              <a:lnSpc>
                <a:spcPct val="150000"/>
              </a:lnSpc>
            </a:pPr>
            <a:r>
              <a:rPr lang="vi-VN" sz="2000" b="1" dirty="0">
                <a:latin typeface="Times New Roman" panose="02020603050405020304" pitchFamily="18" charset="0"/>
                <a:ea typeface="SimSun" panose="02010600030101010101" pitchFamily="2" charset="-122"/>
              </a:rPr>
              <a:t>2. Kế toán nhập khẩu hàng hóa </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b="1" dirty="0">
                <a:latin typeface="Times New Roman" panose="02020603050405020304" pitchFamily="18" charset="0"/>
                <a:ea typeface="SimSun" panose="02010600030101010101" pitchFamily="2" charset="-122"/>
              </a:rPr>
              <a:t>2.1. Những vấn đề chung về nhập khẩu hàng hóa</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b="1" i="1" dirty="0">
                <a:latin typeface="Times New Roman" panose="02020603050405020304" pitchFamily="18" charset="0"/>
                <a:ea typeface="SimSun" panose="02010600030101010101" pitchFamily="2" charset="-122"/>
              </a:rPr>
              <a:t>2.1.1. Nội dung, phạm vi và thời điểm xác định hàng nhập khẩu  </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Theo quy định, những hàng hoá sau được coi là hàng nhập khẩu: </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Hàng mua của nước ngoài.   </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Hàng đưa vào Việt Nam tham gia hội chợ, triển lãm, sau đó Việt Nam mua lại và thanh toán bằng ngoại tệ. </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Hàng hoá tại các khu chế xuất (phần chia thu nhập của bên đối tác không mang về nước) bán tại thị trường Việt Nam thu ngoai tệ. </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310959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181833"/>
            <a:ext cx="8763000" cy="4988353"/>
          </a:xfrm>
          <a:prstGeom prst="rect">
            <a:avLst/>
          </a:prstGeom>
        </p:spPr>
        <p:txBody>
          <a:bodyPr wrap="square">
            <a:spAutoFit/>
          </a:bodyPr>
          <a:lstStyle/>
          <a:p>
            <a:pPr indent="360045" algn="just">
              <a:lnSpc>
                <a:spcPct val="107000"/>
              </a:lnSpc>
              <a:spcBef>
                <a:spcPts val="600"/>
              </a:spcBef>
            </a:pPr>
            <a:r>
              <a:rPr lang="en-US" sz="2000" b="1" dirty="0">
                <a:latin typeface="Times New Roman" panose="02020603050405020304" pitchFamily="18" charset="0"/>
                <a:ea typeface="SimSun" panose="02010600030101010101" pitchFamily="2" charset="-122"/>
              </a:rPr>
              <a:t>2.2. </a:t>
            </a:r>
            <a:r>
              <a:rPr lang="en-US" sz="2000" b="1" dirty="0" err="1">
                <a:latin typeface="Times New Roman" panose="02020603050405020304" pitchFamily="18" charset="0"/>
                <a:ea typeface="SimSun" panose="02010600030101010101" pitchFamily="2" charset="-122"/>
              </a:rPr>
              <a:t>Đặc</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điểm</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về</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việc</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tính</a:t>
            </a:r>
            <a:r>
              <a:rPr lang="en-US" sz="2000" b="1" dirty="0">
                <a:latin typeface="Times New Roman" panose="02020603050405020304" pitchFamily="18" charset="0"/>
                <a:ea typeface="SimSun" panose="02010600030101010101" pitchFamily="2" charset="-122"/>
              </a:rPr>
              <a:t> </a:t>
            </a:r>
            <a:r>
              <a:rPr lang="en-US" sz="2000" b="1" dirty="0" err="1">
                <a:latin typeface="Times New Roman" panose="02020603050405020304" pitchFamily="18" charset="0"/>
                <a:ea typeface="SimSun" panose="02010600030101010101" pitchFamily="2" charset="-122"/>
              </a:rPr>
              <a:t>giá</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Trong quá trình mua hàng, các doanh nghiệp thương mại cần tính toán xác định đúng đắn giá thanh toán trong khâu mua để xác định đúng giá vốn của hàng hóa tiêu thụ làm cơ sở xác định kết quả kinh doanh.</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Về nguyên tắc, hàng hóa trong doanh nghiệp thương mại được xác định theo giá mua thực tế ở từng khâu kinh doanh:</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Trong khâu mua: Giá mua thực tế là số tiền thực tế mà doanh nghiệp phải chi ra để có được quyền sở hữu về số hàng hóa đó. Giá mua thực tế bao gồm giá thanh toán với người bán (+) chi phí thu mua (+) các khoản thuế không được hoàn lại (-) Các khoản giảm giá, hàng mua trả lại, chiết khấu thương mại được hưởng (nếu có).</a:t>
            </a:r>
            <a:endParaRPr lang="en-US" sz="2000" dirty="0">
              <a:latin typeface="Times New Roman" panose="02020603050405020304" pitchFamily="18" charset="0"/>
              <a:ea typeface="SimSun" panose="02010600030101010101" pitchFamily="2" charset="-122"/>
            </a:endParaRPr>
          </a:p>
          <a:p>
            <a:pPr indent="360045" algn="just">
              <a:lnSpc>
                <a:spcPct val="107000"/>
              </a:lnSpc>
              <a:spcBef>
                <a:spcPts val="600"/>
              </a:spcBef>
            </a:pPr>
            <a:r>
              <a:rPr lang="vi-VN" sz="2000" dirty="0">
                <a:latin typeface="Times New Roman" panose="02020603050405020304" pitchFamily="18" charset="0"/>
                <a:ea typeface="SimSun" panose="02010600030101010101" pitchFamily="2" charset="-122"/>
              </a:rPr>
              <a:t>- Trong khâu dự trữ (thời điểm nhập kho): trị giá vốn hàng hóa nhập kho bao gồm giá thanh toán với người bán (+) Chi phí thu mua (+) các khoản thuế không được hoàn lại (-) Các khoản giảm giá, hàng mua trả lại, chiết khấu thương mại được hưởng (nếu có).</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54661747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9550"/>
            <a:ext cx="8534400" cy="4339650"/>
          </a:xfrm>
          <a:prstGeom prst="rect">
            <a:avLst/>
          </a:prstGeom>
        </p:spPr>
        <p:txBody>
          <a:bodyPr wrap="square">
            <a:spAutoFit/>
          </a:bodyPr>
          <a:lstStyle/>
          <a:p>
            <a:pPr indent="457200" algn="just">
              <a:lnSpc>
                <a:spcPct val="150000"/>
              </a:lnSpc>
            </a:pPr>
            <a:r>
              <a:rPr lang="vi-VN" sz="2400" b="1" i="1" dirty="0">
                <a:latin typeface="Times New Roman" panose="02020603050405020304" pitchFamily="18" charset="0"/>
                <a:ea typeface="SimSun" panose="02010600030101010101" pitchFamily="2" charset="-122"/>
              </a:rPr>
              <a:t>2.1.2. Phương pháp xác định trị giá thực tế của hàng nhập khẩu: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Tương tự như hàng hoá thu mua trong nước, trị giá thực tế (giá gốc) của hàng nhập khẩu cũng bao gồm trị giá mua thực tế và chi phí thu mua phát sinh trong quá trình nhập khẩu hàng hoá: </a:t>
            </a:r>
            <a:endParaRPr lang="en-US" sz="2400" dirty="0">
              <a:latin typeface="Times New Roman" panose="02020603050405020304" pitchFamily="18" charset="0"/>
              <a:ea typeface="SimSun" panose="02010600030101010101" pitchFamily="2" charset="-122"/>
            </a:endParaRPr>
          </a:p>
          <a:p>
            <a:r>
              <a:rPr lang="vi-VN" sz="2400" dirty="0">
                <a:latin typeface="Times New Roman" panose="02020603050405020304" pitchFamily="18" charset="0"/>
                <a:ea typeface="SimSun" panose="02010600030101010101" pitchFamily="2" charset="-122"/>
              </a:rPr>
              <a:t>Trị giá thực tế  (giá gốc) của hàng nhập khẩu = Trị giá mua của hàng nhập khẩu + Các khoản thuế không được hoàn lại - Giảm giá, chiết khấu thương mại của hàng nhập khẩu + Chi phí thu mua của hàng nhập khẩu</a:t>
            </a:r>
            <a:endParaRPr lang="en-US" sz="2400" dirty="0"/>
          </a:p>
        </p:txBody>
      </p:sp>
    </p:spTree>
    <p:extLst>
      <p:ext uri="{BB962C8B-B14F-4D97-AF65-F5344CB8AC3E}">
        <p14:creationId xmlns:p14="http://schemas.microsoft.com/office/powerpoint/2010/main" val="107428752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38150"/>
            <a:ext cx="8382000" cy="5115311"/>
          </a:xfrm>
          <a:prstGeom prst="rect">
            <a:avLst/>
          </a:prstGeom>
        </p:spPr>
        <p:txBody>
          <a:bodyPr wrap="square">
            <a:spAutoFit/>
          </a:bodyPr>
          <a:lstStyle/>
          <a:p>
            <a:pPr indent="457200" algn="just">
              <a:lnSpc>
                <a:spcPct val="150000"/>
              </a:lnSpc>
            </a:pPr>
            <a:r>
              <a:rPr lang="vi-VN" sz="2000" b="1" dirty="0">
                <a:latin typeface="Times New Roman" panose="02020603050405020304" pitchFamily="18" charset="0"/>
                <a:ea typeface="SimSun" panose="02010600030101010101" pitchFamily="2" charset="-122"/>
              </a:rPr>
              <a:t>2.2. Phương pháp kế toán nhập khẩu hàng hóa</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b="1" i="1" dirty="0">
                <a:latin typeface="Times New Roman" panose="02020603050405020304" pitchFamily="18" charset="0"/>
                <a:ea typeface="SimSun" panose="02010600030101010101" pitchFamily="2" charset="-122"/>
              </a:rPr>
              <a:t>2.2.1. Kế toán nhập khẩu hàng hóa trực tiếp</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b="1" dirty="0">
                <a:latin typeface="Times New Roman" panose="02020603050405020304" pitchFamily="18" charset="0"/>
                <a:ea typeface="SimSun" panose="02010600030101010101" pitchFamily="2" charset="-122"/>
              </a:rPr>
              <a:t>a, Khái niệm.</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 Nhâp khẩu trực tiếp là hoạt động của một doanh nghiệp có tư cách pháp nhân Việt Nam ( nhà nập khẩu) với các cá nhân tổ chức ở nước ngoài (nhà xuất khẩu</a:t>
            </a:r>
            <a:r>
              <a:rPr lang="vi-VN" sz="2000" dirty="0" smtClean="0">
                <a:latin typeface="Times New Roman" panose="02020603050405020304" pitchFamily="18" charset="0"/>
                <a:ea typeface="SimSun" panose="02010600030101010101" pitchFamily="2" charset="-122"/>
              </a:rPr>
              <a:t>)</a:t>
            </a:r>
            <a:endParaRPr lang="en-US" sz="2000" dirty="0" smtClean="0">
              <a:latin typeface="Times New Roman" panose="02020603050405020304" pitchFamily="18" charset="0"/>
              <a:ea typeface="SimSun" panose="02010600030101010101" pitchFamily="2" charset="-122"/>
            </a:endParaRPr>
          </a:p>
          <a:p>
            <a:pPr indent="457200" algn="just">
              <a:lnSpc>
                <a:spcPct val="150000"/>
              </a:lnSpc>
            </a:pPr>
            <a:r>
              <a:rPr lang="vi-VN" sz="2000" dirty="0"/>
              <a:t>- Nhập khẩu trực tiếp có thể tiến hành theo nghị định thư ký kết giữa hai nhà hoặc ngoài nghị định thư theo hợp đồng ký kết giữa hai hay nhiều tổ chức buôn bán cụ thể thuộc nước nhập hàng và nước xuất hàng.</a:t>
            </a:r>
            <a:endParaRPr lang="en-US" sz="2000" dirty="0"/>
          </a:p>
          <a:p>
            <a:pPr indent="457200" algn="just">
              <a:lnSpc>
                <a:spcPct val="150000"/>
              </a:lnSpc>
            </a:pP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6320997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85751"/>
            <a:ext cx="8305800" cy="3903954"/>
          </a:xfrm>
          <a:prstGeom prst="rect">
            <a:avLst/>
          </a:prstGeom>
        </p:spPr>
        <p:txBody>
          <a:bodyPr wrap="square">
            <a:spAutoFit/>
          </a:bodyPr>
          <a:lstStyle/>
          <a:p>
            <a:pPr indent="457200" algn="just">
              <a:lnSpc>
                <a:spcPct val="150000"/>
              </a:lnSpc>
            </a:pPr>
            <a:r>
              <a:rPr lang="vi-VN" sz="2400" b="1" dirty="0">
                <a:latin typeface="Times New Roman" panose="02020603050405020304" pitchFamily="18" charset="0"/>
                <a:ea typeface="SimSun" panose="02010600030101010101" pitchFamily="2" charset="-122"/>
              </a:rPr>
              <a:t>b, Chứng từ - sổ sách </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Để thực hiện một hợp đồng nhập khẩu hàng hóa, doanh nghiệp thường phải tiến hành các công việc sau: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Làm thủ tục nhập khẩu theo quy định của Nhà nước</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Thực hiện những công việc ban đầu của khâu thanh toán như: làm đơn xin mở L/C, thực hiện ký quỹ và mở L/C... Nếu hợp đồng mua bán quy định thnah toán bằng L/C.</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30210087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514350"/>
            <a:ext cx="8458200" cy="3892861"/>
          </a:xfrm>
          <a:prstGeom prst="rect">
            <a:avLst/>
          </a:prstGeom>
        </p:spPr>
        <p:txBody>
          <a:bodyPr wrap="square">
            <a:spAutoFit/>
          </a:bodyPr>
          <a:lstStyle/>
          <a:p>
            <a:pPr indent="457200" algn="just">
              <a:lnSpc>
                <a:spcPct val="150000"/>
              </a:lnSpc>
            </a:pPr>
            <a:r>
              <a:rPr lang="vi-VN" sz="2800" b="1" dirty="0">
                <a:latin typeface="Times New Roman" panose="02020603050405020304" pitchFamily="18" charset="0"/>
                <a:ea typeface="SimSun" panose="02010600030101010101" pitchFamily="2" charset="-122"/>
              </a:rPr>
              <a:t>c, Phương pháp hạch toán</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 Tài khoản sử dụng</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Kế toán hàng nhập khẩu sử dụng chủ yếu các tài khoản sau: tài khoản 151 “Hàng mua đang đi trên đường”, Tài khoản 156 “Hàng hóa”, và các tài khoản khác có lên quan trực tiếp đến nghiệp vụ nhập khẩu </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80842498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85751"/>
            <a:ext cx="8839200" cy="4457952"/>
          </a:xfrm>
          <a:prstGeom prst="rect">
            <a:avLst/>
          </a:prstGeom>
        </p:spPr>
        <p:txBody>
          <a:bodyPr wrap="square">
            <a:spAutoFit/>
          </a:bodyPr>
          <a:lstStyle/>
          <a:p>
            <a:pPr indent="457200" algn="just">
              <a:lnSpc>
                <a:spcPct val="150000"/>
              </a:lnSpc>
            </a:pPr>
            <a:r>
              <a:rPr lang="vi-VN" sz="2400" dirty="0">
                <a:latin typeface="Times New Roman" panose="02020603050405020304" pitchFamily="18" charset="0"/>
                <a:ea typeface="SimSun" panose="02010600030101010101" pitchFamily="2" charset="-122"/>
              </a:rPr>
              <a:t>* Kế toán một số các nghiệp vụ kinh tế chủ yếu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1, Ký quỹ mở L/C:</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Nợ TK 244	Số tiền ký quỹ</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Có TK 112, 1122, 311	Số tiền dùng ký quỹ tại ngân hàng</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2, Căn cứ phiếu nhập kho và các chứng từ liên quan đến hàng nhập để phản ánh trị giá hàng hóa nhập khẩu trực tiếp đã được nhập kho</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Nợ TK 1561 		Tỉ giá thực tế </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Có TK 331	 Tỉ giá thực tế</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3324288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85751"/>
            <a:ext cx="8534400" cy="5011949"/>
          </a:xfrm>
          <a:prstGeom prst="rect">
            <a:avLst/>
          </a:prstGeom>
        </p:spPr>
        <p:txBody>
          <a:bodyPr wrap="square">
            <a:spAutoFit/>
          </a:bodyPr>
          <a:lstStyle/>
          <a:p>
            <a:pPr indent="457200" algn="just">
              <a:lnSpc>
                <a:spcPct val="150000"/>
              </a:lnSpc>
            </a:pPr>
            <a:r>
              <a:rPr lang="vi-VN" sz="2400" dirty="0">
                <a:latin typeface="Times New Roman" panose="02020603050405020304" pitchFamily="18" charset="0"/>
                <a:ea typeface="SimSun" panose="02010600030101010101" pitchFamily="2" charset="-122"/>
              </a:rPr>
              <a:t>3, Nộp thuế nhập khẩu và thuế GTGT hàng nhập khẩu: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Nợ TK  3333 	Thuế xuất, nhập khẩu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Nợ TK 33312	Thuế GTGT hàng nhập khẩu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Có TK 111, 112		Số tiền thuế phải nộp</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4, Phản ánh thuế nhập khẩu phải nộp:</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Nợ TK  1561  	Thuế nhập khẩu tính vào giá mua thực tế của hàng nhập khẩu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a:t>
            </a:r>
            <a:r>
              <a:rPr lang="vi-VN" sz="2400" dirty="0" smtClean="0">
                <a:latin typeface="Times New Roman" panose="02020603050405020304" pitchFamily="18" charset="0"/>
                <a:ea typeface="SimSun" panose="02010600030101010101" pitchFamily="2" charset="-122"/>
              </a:rPr>
              <a:t>Có </a:t>
            </a:r>
            <a:r>
              <a:rPr lang="vi-VN" sz="2400" dirty="0">
                <a:latin typeface="Times New Roman" panose="02020603050405020304" pitchFamily="18" charset="0"/>
                <a:ea typeface="SimSun" panose="02010600030101010101" pitchFamily="2" charset="-122"/>
              </a:rPr>
              <a:t>TK 3333	Số thuế nhập khẩu phải nộp về hàng nhập khẩu</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88349810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61950"/>
            <a:ext cx="8534400" cy="3730317"/>
          </a:xfrm>
          <a:prstGeom prst="rect">
            <a:avLst/>
          </a:prstGeom>
        </p:spPr>
        <p:txBody>
          <a:bodyPr wrap="square">
            <a:spAutoFit/>
          </a:bodyPr>
          <a:lstStyle/>
          <a:p>
            <a:pPr indent="457200" algn="just">
              <a:lnSpc>
                <a:spcPct val="150000"/>
              </a:lnSpc>
            </a:pPr>
            <a:r>
              <a:rPr lang="vi-VN" sz="2000" dirty="0">
                <a:latin typeface="Times New Roman" panose="02020603050405020304" pitchFamily="18" charset="0"/>
                <a:ea typeface="SimSun" panose="02010600030101010101" pitchFamily="2" charset="-122"/>
              </a:rPr>
              <a:t>5, Thuế GTGT hàng nhập khẩu được khấu trừ:</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Nợ TK  133 	Thuế GTGT của hàng nhập khẩu được khấu trừ</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Có 33312	     Số thuế GTGT của hàng nhập khẩu</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6, Phản ánh chi phí phát sinh trong quá trình mua hàng nhập khẩu (chi phí kiểm dịch, bốc vác, lưu kho, bãi…):</a:t>
            </a:r>
            <a:endParaRPr lang="en-US" sz="20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000" dirty="0">
                <a:latin typeface="Times New Roman" panose="02020603050405020304" pitchFamily="18" charset="0"/>
                <a:ea typeface="SimSun" panose="02010600030101010101" pitchFamily="2" charset="-122"/>
              </a:rPr>
              <a:t>Nợ TK 156(1562) ghi tăng chi phí thu mua hàng nhập khẩu</a:t>
            </a:r>
            <a:endParaRPr lang="en-US" sz="20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000" dirty="0">
                <a:latin typeface="Times New Roman" panose="02020603050405020304" pitchFamily="18" charset="0"/>
                <a:ea typeface="SimSun" panose="02010600030101010101" pitchFamily="2" charset="-122"/>
              </a:rPr>
              <a:t>Nợ TK 133(1331) thuế GTGT khấu trừ (nếu có)</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Có TK 111(1111), 112(1121),… Tổng giá thanh toán</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74345097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61950"/>
            <a:ext cx="8458200" cy="3903954"/>
          </a:xfrm>
          <a:prstGeom prst="rect">
            <a:avLst/>
          </a:prstGeom>
        </p:spPr>
        <p:txBody>
          <a:bodyPr wrap="square">
            <a:spAutoFit/>
          </a:bodyPr>
          <a:lstStyle/>
          <a:p>
            <a:pPr indent="457200" algn="just">
              <a:lnSpc>
                <a:spcPct val="150000"/>
              </a:lnSpc>
            </a:pPr>
            <a:r>
              <a:rPr lang="vi-VN" sz="2400" b="1" dirty="0">
                <a:latin typeface="Times New Roman" panose="02020603050405020304" pitchFamily="18" charset="0"/>
                <a:ea typeface="SimSun" panose="02010600030101010101" pitchFamily="2" charset="-122"/>
              </a:rPr>
              <a:t>2.2.2. Kế toán nhập khẩu hàng hóa ủy thác</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b="1" dirty="0">
                <a:latin typeface="Times New Roman" panose="02020603050405020304" pitchFamily="18" charset="0"/>
                <a:ea typeface="SimSun" panose="02010600030101010101" pitchFamily="2" charset="-122"/>
              </a:rPr>
              <a:t>a, Khái niệm</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 Nhập khẩu ủy thác là một trong những phương thức kinh doanh, trong đó doanh nghiệp kinh doanh không đứng ra trực tiếp đàm phán, ký kết hợp đồng ngoại thương mà thông qua một đơn vị nhập khẩu có kinh nghiệm trong lĩnh vực này ký kết và thực hiện hợp đồng ngoại thương thay cho mình.</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90997750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61951"/>
            <a:ext cx="8229600" cy="3903954"/>
          </a:xfrm>
          <a:prstGeom prst="rect">
            <a:avLst/>
          </a:prstGeom>
        </p:spPr>
        <p:txBody>
          <a:bodyPr wrap="square">
            <a:spAutoFit/>
          </a:bodyPr>
          <a:lstStyle/>
          <a:p>
            <a:pPr indent="457200" algn="just">
              <a:lnSpc>
                <a:spcPct val="150000"/>
              </a:lnSpc>
            </a:pPr>
            <a:r>
              <a:rPr lang="vi-VN" sz="2400" b="1" dirty="0">
                <a:latin typeface="Times New Roman" panose="02020603050405020304" pitchFamily="18" charset="0"/>
                <a:ea typeface="SimSun" panose="02010600030101010101" pitchFamily="2" charset="-122"/>
              </a:rPr>
              <a:t>b, Chứng từ - sổ sách</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Đơn vị nhập khẩu ủy thác ký hợp đồng với đơn vị ủy thác nhập khẩu để nhập khẩu hàng hóa, nguyên vật liệu, máy móc thiết bị ... theo yêu cầu của đơn vị ủy thác, đông thời thỏa thuận mức phí ủy thác. Trường hợp nhập khẩu hàng hóa nhà nước quản lý bằng hạn ngạch (quota), đơn vị ủy thác phải cung cấp hạn ngạch cho đơn vị nhập khẩu ủy thác.</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87683263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61950"/>
            <a:ext cx="8610600" cy="3892861"/>
          </a:xfrm>
          <a:prstGeom prst="rect">
            <a:avLst/>
          </a:prstGeom>
        </p:spPr>
        <p:txBody>
          <a:bodyPr wrap="square">
            <a:spAutoFit/>
          </a:bodyPr>
          <a:lstStyle/>
          <a:p>
            <a:pPr indent="457200" algn="just">
              <a:lnSpc>
                <a:spcPct val="150000"/>
              </a:lnSpc>
            </a:pPr>
            <a:r>
              <a:rPr lang="vi-VN" sz="2800" b="1" dirty="0">
                <a:latin typeface="Times New Roman" panose="02020603050405020304" pitchFamily="18" charset="0"/>
                <a:ea typeface="SimSun" panose="02010600030101010101" pitchFamily="2" charset="-122"/>
              </a:rPr>
              <a:t>c, Phương pháp hạch toán</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 Tài khoản sử dụng</a:t>
            </a:r>
            <a:endParaRPr lang="en-US" sz="2800" dirty="0">
              <a:latin typeface="Times New Roman" panose="02020603050405020304" pitchFamily="18" charset="0"/>
              <a:ea typeface="SimSun" panose="02010600030101010101" pitchFamily="2" charset="-122"/>
            </a:endParaRPr>
          </a:p>
          <a:p>
            <a:pPr indent="457200" algn="just">
              <a:lnSpc>
                <a:spcPct val="150000"/>
              </a:lnSpc>
            </a:pPr>
            <a:r>
              <a:rPr lang="vi-VN" sz="2800" dirty="0">
                <a:latin typeface="Times New Roman" panose="02020603050405020304" pitchFamily="18" charset="0"/>
                <a:ea typeface="SimSun" panose="02010600030101010101" pitchFamily="2" charset="-122"/>
              </a:rPr>
              <a:t>Kế toán hàng nhập khẩu sử dụng chủ yếu các tài khoản sau: tài khoản 151 “Hàng mua đang đi trên đường”, Tài khoản 156 “Hàng hóa”, và các tài khoản khác có lên quan trực tiếp đến nghiệp vụ nhập khẩu </a:t>
            </a:r>
            <a:endParaRPr lang="en-US" sz="2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315029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936" y="95298"/>
            <a:ext cx="9046064" cy="4475182"/>
          </a:xfrm>
          <a:prstGeom prst="rect">
            <a:avLst/>
          </a:prstGeom>
        </p:spPr>
        <p:txBody>
          <a:bodyPr wrap="square" lIns="73262" tIns="36631" rIns="73262" bIns="36631">
            <a:spAutoFit/>
          </a:bodyPr>
          <a:lstStyle/>
          <a:p>
            <a:r>
              <a:rPr lang="en-US" sz="2200" b="1" dirty="0" smtClean="0">
                <a:latin typeface="Times New Roman" panose="02020603050405020304" pitchFamily="18" charset="0"/>
                <a:cs typeface="Times New Roman" panose="02020603050405020304" pitchFamily="18" charset="0"/>
              </a:rPr>
              <a:t>2.2</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Đặc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điểm</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về</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việc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tính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giá</a:t>
            </a:r>
            <a:endParaRPr lang="en-US" sz="2200" dirty="0">
              <a:latin typeface="Times New Roman" panose="02020603050405020304" pitchFamily="18" charset="0"/>
              <a:cs typeface="Times New Roman" panose="02020603050405020304" pitchFamily="18" charset="0"/>
            </a:endParaRPr>
          </a:p>
          <a:p>
            <a:r>
              <a:rPr lang="vi-VN" sz="2200" dirty="0" smtClean="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Trong khâu bán: Trị giá vốn của hàng hóa tiêu thụ được xác định đúng bằng gí vốn hàng hóa nhập kho để bảo đảm nguyên tắc nhập giá nào xuất giá đó. Tuy nhiên, do sự biến động giá trên thị trường, doanh nghiệp thương mại phải mua hàng từ nhiều nhà cung cấp khác nhau, vì vậy giá xuất bàn của hàng hóa có thể áp dụng một trong các phương pháp sau:</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	+ Đơn giá bình quân gia quyền </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	+ Giá thực tế đích danh</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	+ Giá nhập trước – xuất trước</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Sản phẩm dịch vụ có sự khác biệt nhau về cơ cấu chi phí so với các sản phẩm vật chất  khác: Tỷ trọng chi phí nguyên vật liệu thấp, chi phí nhân công trực tiếp và chi phí sản xuất chung tương đối cao. Trị giá vốn của dịch vụ cung cấp cũng chính là giá thành của sản phẩm dịch vụ </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455423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85750"/>
            <a:ext cx="8534400" cy="4191981"/>
          </a:xfrm>
          <a:prstGeom prst="rect">
            <a:avLst/>
          </a:prstGeom>
        </p:spPr>
        <p:txBody>
          <a:bodyPr wrap="square">
            <a:spAutoFit/>
          </a:bodyPr>
          <a:lstStyle/>
          <a:p>
            <a:pPr indent="457200" algn="just">
              <a:lnSpc>
                <a:spcPct val="150000"/>
              </a:lnSpc>
            </a:pPr>
            <a:r>
              <a:rPr lang="vi-VN" sz="2000" dirty="0">
                <a:latin typeface="Times New Roman" panose="02020603050405020304" pitchFamily="18" charset="0"/>
                <a:ea typeface="SimSun" panose="02010600030101010101" pitchFamily="2" charset="-122"/>
              </a:rPr>
              <a:t>* Kế toán một số các nghiệp vụ kinh tế chủ yếu</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b="1" dirty="0">
                <a:latin typeface="Times New Roman" panose="02020603050405020304" pitchFamily="18" charset="0"/>
                <a:ea typeface="SimSun" panose="02010600030101010101" pitchFamily="2" charset="-122"/>
              </a:rPr>
              <a:t>Bên giao ủy thác</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Đơn vị giao ủy thác là đơn vị có nhu cầu nhập khẩu hàng hóa, nhưng không có khả năng thực hiện mà ủy thác cho đơn vị khác nhập hộ. Khi giao quyền nhập khẩu cho đơn vị nhận ủy thác, đơn vị giao ủy thác phải chuyển tiền để mở L/C; và tiền để trả các khoản chi phí khác về thuế, phí, lệ phí, …Nhưng các nghĩa vụ đối với NSNN về các khoản thuế phải nộp của hàng nhập khẩu được xác định là của bên giao ủy thác. Mặt khác bên giao ủy thác phải trả cho bên nhận ủy thác hoa hồng ủy thác.</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59107313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38150"/>
            <a:ext cx="8458200" cy="3903954"/>
          </a:xfrm>
          <a:prstGeom prst="rect">
            <a:avLst/>
          </a:prstGeom>
        </p:spPr>
        <p:txBody>
          <a:bodyPr wrap="square">
            <a:spAutoFit/>
          </a:bodyPr>
          <a:lstStyle/>
          <a:p>
            <a:pPr indent="457200" algn="just">
              <a:lnSpc>
                <a:spcPct val="150000"/>
              </a:lnSpc>
            </a:pPr>
            <a:r>
              <a:rPr lang="vi-VN" sz="2400" dirty="0">
                <a:latin typeface="Times New Roman" panose="02020603050405020304" pitchFamily="18" charset="0"/>
                <a:ea typeface="SimSun" panose="02010600030101010101" pitchFamily="2" charset="-122"/>
              </a:rPr>
              <a:t>a) Khi trả trước một khoản tiền ủy thác mua hàng theo hợp đồng ủy thác nhập khẩu cho đơn vị nhận ủy thác nhập khẩu mở L/C, … căn cứ vào chứng từ liên quan, ghi</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Nợ TK 331 – Phải trả cho người bán (chi tiết cho từng đơn vị nhận ủy thác)</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Nợ TK 635: lỗ tỷ giá (hoặc Có TK 515: lãi tỷ giá) (nếu có).</a:t>
            </a:r>
            <a:endParaRPr lang="en-US" sz="2400" dirty="0">
              <a:latin typeface="Times New Roman" panose="02020603050405020304" pitchFamily="18" charset="0"/>
              <a:ea typeface="SimSun" panose="02010600030101010101" pitchFamily="2" charset="-122"/>
            </a:endParaRPr>
          </a:p>
          <a:p>
            <a:pPr marL="9144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Có các TK 111, 112, …</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61634158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61950"/>
            <a:ext cx="8382000" cy="3903954"/>
          </a:xfrm>
          <a:prstGeom prst="rect">
            <a:avLst/>
          </a:prstGeom>
        </p:spPr>
        <p:txBody>
          <a:bodyPr wrap="square">
            <a:spAutoFit/>
          </a:bodyPr>
          <a:lstStyle/>
          <a:p>
            <a:pPr indent="457200" algn="just">
              <a:lnSpc>
                <a:spcPct val="150000"/>
              </a:lnSpc>
            </a:pPr>
            <a:r>
              <a:rPr lang="vi-VN" sz="2400" dirty="0">
                <a:latin typeface="Times New Roman" panose="02020603050405020304" pitchFamily="18" charset="0"/>
                <a:ea typeface="SimSun" panose="02010600030101010101" pitchFamily="2" charset="-122"/>
              </a:rPr>
              <a:t>b) Khi nhận hàng uỷ thác nhập khẩu do bên nhận uỷ thác giao trả, kế toán thực hiện như đối với hàng nhập khẩu thông thường:</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 Phản ánh trị giá hàng nhập khẩu:</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Nợ các TK 151, 152,153, 156, 211, 611,… (trị giá hàng NK theo tỷ giá thực tế )</a:t>
            </a:r>
            <a:endParaRPr lang="en-US" sz="2400" dirty="0">
              <a:latin typeface="Times New Roman" panose="02020603050405020304" pitchFamily="18" charset="0"/>
              <a:ea typeface="SimSun" panose="02010600030101010101" pitchFamily="2" charset="-122"/>
            </a:endParaRPr>
          </a:p>
          <a:p>
            <a:pPr marL="9144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Có TK 331 – Phải trả người bán (đơn vị nhận uỷ thác) (tiền phải trả cho bên nhận ủy thác)</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68517498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85750"/>
            <a:ext cx="8458200" cy="4191981"/>
          </a:xfrm>
          <a:prstGeom prst="rect">
            <a:avLst/>
          </a:prstGeom>
        </p:spPr>
        <p:txBody>
          <a:bodyPr wrap="square">
            <a:spAutoFit/>
          </a:bodyPr>
          <a:lstStyle/>
          <a:p>
            <a:pPr indent="457200" algn="just">
              <a:lnSpc>
                <a:spcPct val="150000"/>
              </a:lnSpc>
            </a:pPr>
            <a:r>
              <a:rPr lang="vi-VN" sz="2000" dirty="0">
                <a:latin typeface="Times New Roman" panose="02020603050405020304" pitchFamily="18" charset="0"/>
                <a:ea typeface="SimSun" panose="02010600030101010101" pitchFamily="2" charset="-122"/>
              </a:rPr>
              <a:t>– Khi nhận được chứng từ nộp thuế vào NSNN của bên nhận ủy thác, bên giao ủy thác phản ánh giảm nghĩa vụ với NSNN về các khoản thuế phải nộp của hàng nhập khẩu, ghi:</a:t>
            </a:r>
            <a:endParaRPr lang="en-US" sz="2000" dirty="0">
              <a:latin typeface="Times New Roman" panose="02020603050405020304" pitchFamily="18" charset="0"/>
              <a:ea typeface="SimSun" panose="02010600030101010101" pitchFamily="2" charset="-122"/>
            </a:endParaRPr>
          </a:p>
          <a:p>
            <a:pPr algn="just">
              <a:lnSpc>
                <a:spcPct val="150000"/>
              </a:lnSpc>
            </a:pPr>
            <a:r>
              <a:rPr lang="vi-VN" sz="2000" dirty="0">
                <a:latin typeface="Times New Roman" panose="02020603050405020304" pitchFamily="18" charset="0"/>
                <a:ea typeface="SimSun" panose="02010600030101010101" pitchFamily="2" charset="-122"/>
              </a:rPr>
              <a:t>Nợ TK 333 ( 33312, 3332, 3333, 33381): Ghi giảm nghĩa vụ phải nộp NSNN</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Có các TK 111, 112 ( nếu trả tiền ngay cho bên nhận ủy thác)</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Có TK 3388 – Phải trả, phải nộp khác (đơn vị nhận uỷ thác) (nếu chưa thanh toán ngay tiền thuế của hàng nhập khẩu cho bên nhận ủy thác)</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Có TK 1388 – Phải thu khác (đơn vị nhận uỷ thác) ( ghi giảm số tiền đã ứng cho bên nhận ủy thác để nộp các khoản thuế của hàng nhập khẩu).</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81735319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33350"/>
            <a:ext cx="8686800" cy="3323987"/>
          </a:xfrm>
          <a:prstGeom prst="rect">
            <a:avLst/>
          </a:prstGeom>
        </p:spPr>
        <p:txBody>
          <a:bodyPr wrap="square">
            <a:spAutoFit/>
          </a:bodyPr>
          <a:lstStyle/>
          <a:p>
            <a:pPr indent="457200" algn="just">
              <a:lnSpc>
                <a:spcPct val="150000"/>
              </a:lnSpc>
            </a:pPr>
            <a:r>
              <a:rPr lang="vi-VN" sz="2800" b="1" dirty="0">
                <a:latin typeface="Times New Roman" panose="02020603050405020304" pitchFamily="18" charset="0"/>
                <a:ea typeface="SimSun" panose="02010600030101010101" pitchFamily="2" charset="-122"/>
              </a:rPr>
              <a:t>Bên nhận ủy thác xuất khẩu</a:t>
            </a:r>
            <a:endParaRPr lang="en-US" sz="2800" dirty="0">
              <a:latin typeface="Times New Roman" panose="02020603050405020304" pitchFamily="18" charset="0"/>
              <a:ea typeface="SimSun" panose="02010600030101010101" pitchFamily="2" charset="-122"/>
            </a:endParaRPr>
          </a:p>
          <a:p>
            <a:r>
              <a:rPr lang="vi-VN" sz="2800" dirty="0">
                <a:latin typeface="Times New Roman" panose="02020603050405020304" pitchFamily="18" charset="0"/>
                <a:ea typeface="SimSun" panose="02010600030101010101" pitchFamily="2" charset="-122"/>
              </a:rPr>
              <a:t>Theo chế độ hiện hành, bên uỷ thác nhập khẩu giao quyền nhập khẩu cho bên nhận uỷ thác trên cơ sở hợp đồng uỷ thác nhập khẩu. Bên nhận uỷ thác nhập khẩu thực hiện dịch vụ nhận uỷ thác nhập khẩu, chịu trách nhiệm kê khai và nộp các loại thuế của hàng nhập khẩu và lưu giữ các chứng từ liên quan đến lô hàng nhập khẩu như</a:t>
            </a:r>
            <a:r>
              <a:rPr lang="vi-VN" sz="2800" dirty="0" smtClean="0">
                <a:latin typeface="Times New Roman" panose="02020603050405020304" pitchFamily="18" charset="0"/>
                <a:ea typeface="SimSun" panose="02010600030101010101" pitchFamily="2" charset="-122"/>
              </a:rPr>
              <a:t>:</a:t>
            </a:r>
            <a:endParaRPr lang="en-US" sz="2800" dirty="0"/>
          </a:p>
        </p:txBody>
      </p:sp>
    </p:spTree>
    <p:extLst>
      <p:ext uri="{BB962C8B-B14F-4D97-AF65-F5344CB8AC3E}">
        <p14:creationId xmlns:p14="http://schemas.microsoft.com/office/powerpoint/2010/main" val="69844058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33350"/>
            <a:ext cx="8305800" cy="4832092"/>
          </a:xfrm>
          <a:prstGeom prst="rect">
            <a:avLst/>
          </a:prstGeom>
        </p:spPr>
        <p:txBody>
          <a:bodyPr wrap="square">
            <a:spAutoFit/>
          </a:bodyPr>
          <a:lstStyle/>
          <a:p>
            <a:r>
              <a:rPr lang="vi-VN" sz="2800" dirty="0">
                <a:latin typeface="Times New Roman" panose="02020603050405020304" pitchFamily="18" charset="0"/>
                <a:ea typeface="SimSun" panose="02010600030101010101" pitchFamily="2" charset="-122"/>
              </a:rPr>
              <a:t>Hợp đồng uỷ thác nhập khẩu, Hợp đồng nhập khẩu hàng hoá ký với nước ngoài (Contract), Hoá đơn thương mại (Commercial Invoice) do người bán (nước ngoài) xuất, Phiếu đóng gói hàng hóa (Packing List) do người bán (nước ngoài) xuất, Vận đơn (Bill of Lading) do bên vận chuyển ( tàu biển hoặc máy bay) cấp, Tờ khai hải quan (Customs Declaration), biên lai nộp thuế ( nếu có), …Bên nhận ủy thác được xác định là người đại diện cho bên giao ủy thác nộp các nghĩa vụ với NSNN ( người nộp thuế hộ cho bên giao ủy thác), nghĩa vụ nộp thuế là của bên giao ủy thác.</a:t>
            </a:r>
            <a:endParaRPr lang="en-US" sz="2800" dirty="0"/>
          </a:p>
        </p:txBody>
      </p:sp>
    </p:spTree>
    <p:extLst>
      <p:ext uri="{BB962C8B-B14F-4D97-AF65-F5344CB8AC3E}">
        <p14:creationId xmlns:p14="http://schemas.microsoft.com/office/powerpoint/2010/main" val="115508051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09550"/>
            <a:ext cx="8763000" cy="4191981"/>
          </a:xfrm>
          <a:prstGeom prst="rect">
            <a:avLst/>
          </a:prstGeom>
        </p:spPr>
        <p:txBody>
          <a:bodyPr wrap="square">
            <a:spAutoFit/>
          </a:bodyPr>
          <a:lstStyle/>
          <a:p>
            <a:pPr indent="457200" algn="just">
              <a:lnSpc>
                <a:spcPct val="150000"/>
              </a:lnSpc>
            </a:pPr>
            <a:r>
              <a:rPr lang="vi-VN" sz="2000" dirty="0">
                <a:latin typeface="Times New Roman" panose="02020603050405020304" pitchFamily="18" charset="0"/>
                <a:ea typeface="SimSun" panose="02010600030101010101" pitchFamily="2" charset="-122"/>
              </a:rPr>
              <a:t>a) Khi nhận tiền do đơn vị giao uỷ thác nhập khẩu chuyển đến để mở L/C:</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Nếu nhận bằng tiền Việt Nam, ghi:</a:t>
            </a:r>
            <a:endParaRPr lang="en-US" sz="20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000" dirty="0">
                <a:latin typeface="Times New Roman" panose="02020603050405020304" pitchFamily="18" charset="0"/>
                <a:ea typeface="SimSun" panose="02010600030101010101" pitchFamily="2" charset="-122"/>
              </a:rPr>
              <a:t>Nợ các TK 111, 112</a:t>
            </a:r>
            <a:endParaRPr lang="en-US" sz="2000" dirty="0">
              <a:latin typeface="Times New Roman" panose="02020603050405020304" pitchFamily="18" charset="0"/>
              <a:ea typeface="SimSun" panose="02010600030101010101" pitchFamily="2" charset="-122"/>
            </a:endParaRPr>
          </a:p>
          <a:p>
            <a:pPr marL="914400" marR="0" indent="457200" algn="just">
              <a:lnSpc>
                <a:spcPct val="150000"/>
              </a:lnSpc>
              <a:spcBef>
                <a:spcPts val="0"/>
              </a:spcBef>
              <a:spcAft>
                <a:spcPts val="0"/>
              </a:spcAft>
            </a:pPr>
            <a:r>
              <a:rPr lang="vi-VN" sz="2000" dirty="0">
                <a:latin typeface="Times New Roman" panose="02020603050405020304" pitchFamily="18" charset="0"/>
                <a:ea typeface="SimSun" panose="02010600030101010101" pitchFamily="2" charset="-122"/>
              </a:rPr>
              <a:t>Có TK 338 – Phải trả khác (3388) (chi tiết bên giao ủy thác).</a:t>
            </a:r>
            <a:endParaRPr lang="en-US" sz="2000" dirty="0">
              <a:latin typeface="Times New Roman" panose="02020603050405020304" pitchFamily="18" charset="0"/>
              <a:ea typeface="SimSun" panose="02010600030101010101" pitchFamily="2" charset="-122"/>
            </a:endParaRPr>
          </a:p>
          <a:p>
            <a:pPr indent="457200" algn="just">
              <a:lnSpc>
                <a:spcPct val="150000"/>
              </a:lnSpc>
            </a:pPr>
            <a:r>
              <a:rPr lang="vi-VN" sz="2000" dirty="0">
                <a:latin typeface="Times New Roman" panose="02020603050405020304" pitchFamily="18" charset="0"/>
                <a:ea typeface="SimSun" panose="02010600030101010101" pitchFamily="2" charset="-122"/>
              </a:rPr>
              <a:t>– Nếu nhận bằng ngoại tệ, ghi:</a:t>
            </a:r>
            <a:endParaRPr lang="en-US" sz="20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000" dirty="0">
                <a:latin typeface="Times New Roman" panose="02020603050405020304" pitchFamily="18" charset="0"/>
                <a:ea typeface="SimSun" panose="02010600030101010101" pitchFamily="2" charset="-122"/>
              </a:rPr>
              <a:t>Nợ các TK 111, 112 (1112, 1122) ( theo tỷ giá hối đoái thực tế tại thời điểm nhận tiền)</a:t>
            </a:r>
            <a:endParaRPr lang="en-US" sz="2000" dirty="0">
              <a:latin typeface="Times New Roman" panose="02020603050405020304" pitchFamily="18" charset="0"/>
              <a:ea typeface="SimSun" panose="02010600030101010101" pitchFamily="2" charset="-122"/>
            </a:endParaRPr>
          </a:p>
          <a:p>
            <a:pPr marL="914400" marR="0" indent="457200" algn="just">
              <a:lnSpc>
                <a:spcPct val="150000"/>
              </a:lnSpc>
              <a:spcBef>
                <a:spcPts val="0"/>
              </a:spcBef>
              <a:spcAft>
                <a:spcPts val="0"/>
              </a:spcAft>
            </a:pPr>
            <a:r>
              <a:rPr lang="vi-VN" sz="2000" dirty="0">
                <a:latin typeface="Times New Roman" panose="02020603050405020304" pitchFamily="18" charset="0"/>
                <a:ea typeface="SimSun" panose="02010600030101010101" pitchFamily="2" charset="-122"/>
              </a:rPr>
              <a:t>Có TK 338 – Phải trả khác (3388) (chi tiết bên giao ủy thác) (theo tỷ giá hối đoái thực tế tại thời điểm nhận tiền).</a:t>
            </a:r>
            <a:endParaRPr lang="en-US" sz="20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50659586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85750"/>
            <a:ext cx="8382000" cy="4457952"/>
          </a:xfrm>
          <a:prstGeom prst="rect">
            <a:avLst/>
          </a:prstGeom>
        </p:spPr>
        <p:txBody>
          <a:bodyPr wrap="square">
            <a:spAutoFit/>
          </a:bodyPr>
          <a:lstStyle/>
          <a:p>
            <a:pPr indent="457200" algn="just">
              <a:lnSpc>
                <a:spcPct val="150000"/>
              </a:lnSpc>
            </a:pPr>
            <a:r>
              <a:rPr lang="vi-VN" sz="2400" dirty="0">
                <a:latin typeface="Times New Roman" panose="02020603050405020304" pitchFamily="18" charset="0"/>
                <a:ea typeface="SimSun" panose="02010600030101010101" pitchFamily="2" charset="-122"/>
              </a:rPr>
              <a:t>b) Khi chuyển tiền để ký quỹ mở LC (nếu thanh toán bằng thư tín dụng), căn cứ các chứng từ liên quan, ghi:</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Nợ TK 244 – Cầm cố, ký quỹ, ký cược (theo tỷ giá hối đoái thực tế tại thời điểm chuyển tiền) (TT 200)</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Nợ TK 1386 – Cầm cố, thế chấp, ký quỹ, ký cược (theo tỷ giá hối đoái thực tế tại thời điểm chuyển tiền) (TT 133)</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Nợ TK 635: lỗ tỷ giá ( hoặc Có TK 515: lãi tỷ giá).</a:t>
            </a:r>
            <a:endParaRPr lang="en-US" sz="2400" dirty="0">
              <a:latin typeface="Times New Roman" panose="02020603050405020304" pitchFamily="18" charset="0"/>
              <a:ea typeface="SimSun" panose="02010600030101010101" pitchFamily="2" charset="-122"/>
            </a:endParaRPr>
          </a:p>
          <a:p>
            <a:pPr marL="9144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Có các TK 111(1112), 112 (1122) ( theo tỷ giá ghi sổ)</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1768952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85750"/>
            <a:ext cx="8534400" cy="3903954"/>
          </a:xfrm>
          <a:prstGeom prst="rect">
            <a:avLst/>
          </a:prstGeom>
        </p:spPr>
        <p:txBody>
          <a:bodyPr wrap="square">
            <a:spAutoFit/>
          </a:bodyPr>
          <a:lstStyle/>
          <a:p>
            <a:pPr indent="457200" algn="just">
              <a:lnSpc>
                <a:spcPct val="150000"/>
              </a:lnSpc>
            </a:pPr>
            <a:r>
              <a:rPr lang="vi-VN" sz="2400" dirty="0">
                <a:latin typeface="Times New Roman" panose="02020603050405020304" pitchFamily="18" charset="0"/>
                <a:ea typeface="SimSun" panose="02010600030101010101" pitchFamily="2" charset="-122"/>
              </a:rPr>
              <a:t>c) Khi nhận hàng nhập khẩu:</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Khi nhập khẩu vật tư, thiết bị, hàng hóa cho bên giao ủy thác, kế toán theo dõi hàng nhận ủy thác nhập khẩu trên hệ thống quản trị của mình và thuyết minh trên Báo cáo tài chính về số lượng, chủng loại, quy cách, phẩm chất của hàng nhập khẩu ủy thác, thời hạn nhập khẩu, đối tượng thanh toán…, không ghi nhận giá trị hàng nhận ủy thác nhập khẩu trên Bảng cân đối kế toán.</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13185751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61950"/>
            <a:ext cx="8305800" cy="3903954"/>
          </a:xfrm>
          <a:prstGeom prst="rect">
            <a:avLst/>
          </a:prstGeom>
        </p:spPr>
        <p:txBody>
          <a:bodyPr wrap="square">
            <a:spAutoFit/>
          </a:bodyPr>
          <a:lstStyle/>
          <a:p>
            <a:pPr indent="457200" algn="just">
              <a:lnSpc>
                <a:spcPct val="150000"/>
              </a:lnSpc>
            </a:pPr>
            <a:r>
              <a:rPr lang="vi-VN" sz="2400" dirty="0">
                <a:latin typeface="Times New Roman" panose="02020603050405020304" pitchFamily="18" charset="0"/>
                <a:ea typeface="SimSun" panose="02010600030101010101" pitchFamily="2" charset="-122"/>
              </a:rPr>
              <a:t>e) Đối với phí uỷ thác nhập khẩu và thuế GTGT tính trên phí uỷ thác nhập khẩu, căn cứ vào Hoá đơn GTGT và các chứng từ liên quan, kế toán phản ánh doanh thu phí uỷ thác nhập khẩu, ghi:</a:t>
            </a:r>
            <a:endParaRPr lang="en-US" sz="2400" dirty="0">
              <a:latin typeface="Times New Roman" panose="02020603050405020304" pitchFamily="18" charset="0"/>
              <a:ea typeface="SimSun" panose="02010600030101010101" pitchFamily="2" charset="-122"/>
            </a:endParaRPr>
          </a:p>
          <a:p>
            <a:pPr indent="457200" algn="just">
              <a:lnSpc>
                <a:spcPct val="150000"/>
              </a:lnSpc>
            </a:pPr>
            <a:r>
              <a:rPr lang="vi-VN" sz="2400" dirty="0">
                <a:latin typeface="Times New Roman" panose="02020603050405020304" pitchFamily="18" charset="0"/>
                <a:ea typeface="SimSun" panose="02010600030101010101" pitchFamily="2" charset="-122"/>
              </a:rPr>
              <a:t>Nợ các TK 131, 111, 112,… (tổng giá thanh toán)</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Có TK 511 – Doanh thu bán hàng và cung cấp dịch vụ (5113)</a:t>
            </a:r>
            <a:endParaRPr lang="en-US" sz="2400" dirty="0">
              <a:latin typeface="Times New Roman" panose="02020603050405020304" pitchFamily="18" charset="0"/>
              <a:ea typeface="SimSun" panose="02010600030101010101" pitchFamily="2" charset="-122"/>
            </a:endParaRPr>
          </a:p>
          <a:p>
            <a:pPr marL="457200" marR="0" indent="457200" algn="just">
              <a:lnSpc>
                <a:spcPct val="150000"/>
              </a:lnSpc>
              <a:spcBef>
                <a:spcPts val="0"/>
              </a:spcBef>
              <a:spcAft>
                <a:spcPts val="0"/>
              </a:spcAft>
            </a:pPr>
            <a:r>
              <a:rPr lang="vi-VN" sz="2400" dirty="0">
                <a:latin typeface="Times New Roman" panose="02020603050405020304" pitchFamily="18" charset="0"/>
                <a:ea typeface="SimSun" panose="02010600030101010101" pitchFamily="2" charset="-122"/>
              </a:rPr>
              <a:t>Có TK 3331 – Thuế GTGT phải nộp.</a:t>
            </a:r>
            <a:endParaRPr lang="en-US" sz="2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0920371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3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3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3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3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3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7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7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7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7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7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4147</TotalTime>
  <Words>15690</Words>
  <Application>Microsoft Office PowerPoint</Application>
  <PresentationFormat>On-screen Show (16:9)</PresentationFormat>
  <Paragraphs>1259</Paragraphs>
  <Slides>223</Slides>
  <Notes>2</Notes>
  <HiddenSlides>0</HiddenSlides>
  <MMClips>0</MMClips>
  <ScaleCrop>false</ScaleCrop>
  <HeadingPairs>
    <vt:vector size="6" baseType="variant">
      <vt:variant>
        <vt:lpstr>Fonts Used</vt:lpstr>
      </vt:variant>
      <vt:variant>
        <vt:i4>7</vt:i4>
      </vt:variant>
      <vt:variant>
        <vt:lpstr>Theme</vt:lpstr>
      </vt:variant>
      <vt:variant>
        <vt:i4>24</vt:i4>
      </vt:variant>
      <vt:variant>
        <vt:lpstr>Slide Titles</vt:lpstr>
      </vt:variant>
      <vt:variant>
        <vt:i4>223</vt:i4>
      </vt:variant>
    </vt:vector>
  </HeadingPairs>
  <TitlesOfParts>
    <vt:vector size="254" baseType="lpstr">
      <vt:lpstr>SimSun</vt:lpstr>
      <vt:lpstr>Arial</vt:lpstr>
      <vt:lpstr>Calibri</vt:lpstr>
      <vt:lpstr>MS Mincho</vt:lpstr>
      <vt:lpstr>Tahoma</vt:lpstr>
      <vt:lpstr>Times New Roman</vt:lpstr>
      <vt:lpstr>Wingdings</vt: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13_Office Theme</vt:lpstr>
      <vt:lpstr>35_Office Theme</vt:lpstr>
      <vt:lpstr>36_Office Theme</vt:lpstr>
      <vt:lpstr>37_Office Theme</vt:lpstr>
      <vt:lpstr>38_Office Theme</vt:lpstr>
      <vt:lpstr>39_Office Theme</vt:lpstr>
      <vt:lpstr>71_Office Theme</vt:lpstr>
      <vt:lpstr>72_Office Theme</vt:lpstr>
      <vt:lpstr>73_Office Theme</vt:lpstr>
      <vt:lpstr>74_Office Theme</vt:lpstr>
      <vt:lpstr>75_Office Theme</vt:lpstr>
      <vt:lpstr>CHƯƠNG 1 TỔNG QUAN VỀ DOANH NGHIỆP THƯƠNG MẠI DỊCH VỤ</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KT307_Bai1_v1.0014106230 [Compatibility Mode]</dc:title>
  <dc:creator>hoc</dc:creator>
  <cp:lastModifiedBy>ADMIN</cp:lastModifiedBy>
  <cp:revision>76</cp:revision>
  <dcterms:created xsi:type="dcterms:W3CDTF">2022-02-08T11:23:40Z</dcterms:created>
  <dcterms:modified xsi:type="dcterms:W3CDTF">2026-07-26T16:51:39Z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2014-07-23T00:00:00Z</vt:filetime>
  </property>
  <property fmtid="{D5CDD505-2E9C-101B-9397-08002B2CF9AE}" pid="3" name="Creator">
    <vt:lpwstr>PScript5.dll Version 5.2.2</vt:lpwstr>
  </property>
  <property fmtid="{D5CDD505-2E9C-101B-9397-08002B2CF9AE}" pid="4" name="LastSaved">
    <vt:filetime>2022-02-08T00:00:00Z</vt:filetime>
  </property>
</Properties>
</file>